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11" r:id="rId5"/>
    <p:sldId id="312" r:id="rId6"/>
    <p:sldId id="313" r:id="rId7"/>
    <p:sldId id="314" r:id="rId8"/>
    <p:sldId id="261" r:id="rId9"/>
    <p:sldId id="262" r:id="rId10"/>
    <p:sldId id="273" r:id="rId11"/>
    <p:sldId id="263" r:id="rId12"/>
    <p:sldId id="274" r:id="rId13"/>
    <p:sldId id="276" r:id="rId14"/>
    <p:sldId id="264" r:id="rId15"/>
    <p:sldId id="265" r:id="rId16"/>
    <p:sldId id="266" r:id="rId17"/>
    <p:sldId id="267" r:id="rId18"/>
    <p:sldId id="268" r:id="rId19"/>
    <p:sldId id="269" r:id="rId20"/>
    <p:sldId id="270" r:id="rId21"/>
    <p:sldId id="271" r:id="rId22"/>
    <p:sldId id="272"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38" d="100"/>
          <a:sy n="38" d="100"/>
        </p:scale>
        <p:origin x="11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BCAE418A-1AA1-4A7F-B507-58077EE9C1A8}" type="datetimeFigureOut">
              <a:rPr lang="en-US" smtClean="0"/>
              <a:t>5/1/2022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D345864-44A2-4C24-8E32-3C16E6159DE0}" type="slidenum">
              <a:rPr lang="en-US" smtClean="0"/>
              <a:t>‹Nº›</a:t>
            </a:fld>
            <a:endParaRPr lang="en-US"/>
          </a:p>
        </p:txBody>
      </p:sp>
    </p:spTree>
    <p:extLst>
      <p:ext uri="{BB962C8B-B14F-4D97-AF65-F5344CB8AC3E}">
        <p14:creationId xmlns:p14="http://schemas.microsoft.com/office/powerpoint/2010/main" val="10558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BCAE418A-1AA1-4A7F-B507-58077EE9C1A8}" type="datetimeFigureOut">
              <a:rPr lang="en-US" smtClean="0"/>
              <a:t>5/1/2022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D345864-44A2-4C24-8E32-3C16E6159DE0}" type="slidenum">
              <a:rPr lang="en-US" smtClean="0"/>
              <a:t>‹Nº›</a:t>
            </a:fld>
            <a:endParaRPr lang="en-US"/>
          </a:p>
        </p:txBody>
      </p:sp>
    </p:spTree>
    <p:extLst>
      <p:ext uri="{BB962C8B-B14F-4D97-AF65-F5344CB8AC3E}">
        <p14:creationId xmlns:p14="http://schemas.microsoft.com/office/powerpoint/2010/main" val="326399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BCAE418A-1AA1-4A7F-B507-58077EE9C1A8}" type="datetimeFigureOut">
              <a:rPr lang="en-US" smtClean="0"/>
              <a:t>5/1/2022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D345864-44A2-4C24-8E32-3C16E6159DE0}" type="slidenum">
              <a:rPr lang="en-US" smtClean="0"/>
              <a:t>‹Nº›</a:t>
            </a:fld>
            <a:endParaRPr lang="en-US"/>
          </a:p>
        </p:txBody>
      </p:sp>
    </p:spTree>
    <p:extLst>
      <p:ext uri="{BB962C8B-B14F-4D97-AF65-F5344CB8AC3E}">
        <p14:creationId xmlns:p14="http://schemas.microsoft.com/office/powerpoint/2010/main" val="140285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BCAE418A-1AA1-4A7F-B507-58077EE9C1A8}" type="datetimeFigureOut">
              <a:rPr lang="en-US" smtClean="0"/>
              <a:t>5/1/2022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D345864-44A2-4C24-8E32-3C16E6159DE0}" type="slidenum">
              <a:rPr lang="en-US" smtClean="0"/>
              <a:t>‹Nº›</a:t>
            </a:fld>
            <a:endParaRPr lang="en-US"/>
          </a:p>
        </p:txBody>
      </p:sp>
    </p:spTree>
    <p:extLst>
      <p:ext uri="{BB962C8B-B14F-4D97-AF65-F5344CB8AC3E}">
        <p14:creationId xmlns:p14="http://schemas.microsoft.com/office/powerpoint/2010/main" val="95472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CAE418A-1AA1-4A7F-B507-58077EE9C1A8}" type="datetimeFigureOut">
              <a:rPr lang="en-US" smtClean="0"/>
              <a:t>5/1/2022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D345864-44A2-4C24-8E32-3C16E6159DE0}" type="slidenum">
              <a:rPr lang="en-US" smtClean="0"/>
              <a:t>‹Nº›</a:t>
            </a:fld>
            <a:endParaRPr lang="en-US"/>
          </a:p>
        </p:txBody>
      </p:sp>
    </p:spTree>
    <p:extLst>
      <p:ext uri="{BB962C8B-B14F-4D97-AF65-F5344CB8AC3E}">
        <p14:creationId xmlns:p14="http://schemas.microsoft.com/office/powerpoint/2010/main" val="345225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BCAE418A-1AA1-4A7F-B507-58077EE9C1A8}" type="datetimeFigureOut">
              <a:rPr lang="en-US" smtClean="0"/>
              <a:t>5/1/2022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D345864-44A2-4C24-8E32-3C16E6159DE0}" type="slidenum">
              <a:rPr lang="en-US" smtClean="0"/>
              <a:t>‹Nº›</a:t>
            </a:fld>
            <a:endParaRPr lang="en-US"/>
          </a:p>
        </p:txBody>
      </p:sp>
    </p:spTree>
    <p:extLst>
      <p:ext uri="{BB962C8B-B14F-4D97-AF65-F5344CB8AC3E}">
        <p14:creationId xmlns:p14="http://schemas.microsoft.com/office/powerpoint/2010/main" val="177857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BCAE418A-1AA1-4A7F-B507-58077EE9C1A8}" type="datetimeFigureOut">
              <a:rPr lang="en-US" smtClean="0"/>
              <a:t>5/1/2022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6D345864-44A2-4C24-8E32-3C16E6159DE0}" type="slidenum">
              <a:rPr lang="en-US" smtClean="0"/>
              <a:t>‹Nº›</a:t>
            </a:fld>
            <a:endParaRPr lang="en-US"/>
          </a:p>
        </p:txBody>
      </p:sp>
    </p:spTree>
    <p:extLst>
      <p:ext uri="{BB962C8B-B14F-4D97-AF65-F5344CB8AC3E}">
        <p14:creationId xmlns:p14="http://schemas.microsoft.com/office/powerpoint/2010/main" val="247664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BCAE418A-1AA1-4A7F-B507-58077EE9C1A8}" type="datetimeFigureOut">
              <a:rPr lang="en-US" smtClean="0"/>
              <a:t>5/1/2022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6D345864-44A2-4C24-8E32-3C16E6159DE0}" type="slidenum">
              <a:rPr lang="en-US" smtClean="0"/>
              <a:t>‹Nº›</a:t>
            </a:fld>
            <a:endParaRPr lang="en-US"/>
          </a:p>
        </p:txBody>
      </p:sp>
    </p:spTree>
    <p:extLst>
      <p:ext uri="{BB962C8B-B14F-4D97-AF65-F5344CB8AC3E}">
        <p14:creationId xmlns:p14="http://schemas.microsoft.com/office/powerpoint/2010/main" val="178555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CAE418A-1AA1-4A7F-B507-58077EE9C1A8}" type="datetimeFigureOut">
              <a:rPr lang="en-US" smtClean="0"/>
              <a:t>5/1/2022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6D345864-44A2-4C24-8E32-3C16E6159DE0}" type="slidenum">
              <a:rPr lang="en-US" smtClean="0"/>
              <a:t>‹Nº›</a:t>
            </a:fld>
            <a:endParaRPr lang="en-US"/>
          </a:p>
        </p:txBody>
      </p:sp>
    </p:spTree>
    <p:extLst>
      <p:ext uri="{BB962C8B-B14F-4D97-AF65-F5344CB8AC3E}">
        <p14:creationId xmlns:p14="http://schemas.microsoft.com/office/powerpoint/2010/main" val="296517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CAE418A-1AA1-4A7F-B507-58077EE9C1A8}" type="datetimeFigureOut">
              <a:rPr lang="en-US" smtClean="0"/>
              <a:t>5/1/2022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D345864-44A2-4C24-8E32-3C16E6159DE0}" type="slidenum">
              <a:rPr lang="en-US" smtClean="0"/>
              <a:t>‹Nº›</a:t>
            </a:fld>
            <a:endParaRPr lang="en-US"/>
          </a:p>
        </p:txBody>
      </p:sp>
    </p:spTree>
    <p:extLst>
      <p:ext uri="{BB962C8B-B14F-4D97-AF65-F5344CB8AC3E}">
        <p14:creationId xmlns:p14="http://schemas.microsoft.com/office/powerpoint/2010/main" val="424882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CAE418A-1AA1-4A7F-B507-58077EE9C1A8}" type="datetimeFigureOut">
              <a:rPr lang="en-US" smtClean="0"/>
              <a:t>5/1/2022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D345864-44A2-4C24-8E32-3C16E6159DE0}" type="slidenum">
              <a:rPr lang="en-US" smtClean="0"/>
              <a:t>‹Nº›</a:t>
            </a:fld>
            <a:endParaRPr lang="en-US"/>
          </a:p>
        </p:txBody>
      </p:sp>
    </p:spTree>
    <p:extLst>
      <p:ext uri="{BB962C8B-B14F-4D97-AF65-F5344CB8AC3E}">
        <p14:creationId xmlns:p14="http://schemas.microsoft.com/office/powerpoint/2010/main" val="290723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E418A-1AA1-4A7F-B507-58077EE9C1A8}" type="datetimeFigureOut">
              <a:rPr lang="en-US" smtClean="0"/>
              <a:t>5/1/2022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45864-44A2-4C24-8E32-3C16E6159DE0}" type="slidenum">
              <a:rPr lang="en-US" smtClean="0"/>
              <a:t>‹Nº›</a:t>
            </a:fld>
            <a:endParaRPr lang="en-US"/>
          </a:p>
        </p:txBody>
      </p:sp>
    </p:spTree>
    <p:extLst>
      <p:ext uri="{BB962C8B-B14F-4D97-AF65-F5344CB8AC3E}">
        <p14:creationId xmlns:p14="http://schemas.microsoft.com/office/powerpoint/2010/main" val="22983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 Id="rId1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2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9.wmf"/><Relationship Id="rId4"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1.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wmf"/><Relationship Id="rId5" Type="http://schemas.openxmlformats.org/officeDocument/2006/relationships/oleObject" Target="../embeddings/oleObject26.bin"/><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7.wmf"/><Relationship Id="rId5" Type="http://schemas.openxmlformats.org/officeDocument/2006/relationships/oleObject" Target="../embeddings/oleObject30.bin"/><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slides/_rels/slide43.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slideLayout" Target="../slideLayouts/slideLayout2.xml"/><Relationship Id="rId4" Type="http://schemas.openxmlformats.org/officeDocument/2006/relationships/image" Target="../media/image47.wmf"/></Relationships>
</file>

<file path=ppt/slides/_rels/slide4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1.wmf"/><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0.wmf"/></Relationships>
</file>

<file path=ppt/slides/_rels/slide4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image" Target="../media/image5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7.wmf"/></Relationships>
</file>

<file path=ppt/slides/_rels/slide5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5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8" name="Rectangle 4"/>
          <p:cNvSpPr>
            <a:spLocks noChangeArrowheads="1"/>
          </p:cNvSpPr>
          <p:nvPr/>
        </p:nvSpPr>
        <p:spPr bwMode="auto">
          <a:xfrm>
            <a:off x="1415234" y="2281963"/>
            <a:ext cx="8512538" cy="272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s-ES_tradnl" altLang="en-US" sz="5200" b="1" dirty="0">
                <a:solidFill>
                  <a:srgbClr val="669999"/>
                </a:solidFill>
              </a:rPr>
              <a:t>DISTRIBUCIONES</a:t>
            </a:r>
          </a:p>
          <a:p>
            <a:pPr algn="ctr">
              <a:lnSpc>
                <a:spcPct val="90000"/>
              </a:lnSpc>
              <a:spcBef>
                <a:spcPct val="0"/>
              </a:spcBef>
              <a:buClrTx/>
              <a:buSzTx/>
              <a:buFontTx/>
              <a:buNone/>
            </a:pPr>
            <a:r>
              <a:rPr lang="es-ES_tradnl" altLang="en-US" sz="5200" b="1" dirty="0">
                <a:solidFill>
                  <a:srgbClr val="669999"/>
                </a:solidFill>
              </a:rPr>
              <a:t> DE </a:t>
            </a:r>
          </a:p>
          <a:p>
            <a:pPr algn="ctr">
              <a:lnSpc>
                <a:spcPct val="90000"/>
              </a:lnSpc>
              <a:spcBef>
                <a:spcPct val="0"/>
              </a:spcBef>
              <a:buClrTx/>
              <a:buSzTx/>
              <a:buFontTx/>
              <a:buNone/>
            </a:pPr>
            <a:r>
              <a:rPr lang="es-ES_tradnl" altLang="en-US" sz="5200" b="1" dirty="0">
                <a:solidFill>
                  <a:srgbClr val="669999"/>
                </a:solidFill>
              </a:rPr>
              <a:t>PROBABILIDAD</a:t>
            </a:r>
          </a:p>
        </p:txBody>
      </p:sp>
    </p:spTree>
    <p:extLst>
      <p:ext uri="{BB962C8B-B14F-4D97-AF65-F5344CB8AC3E}">
        <p14:creationId xmlns:p14="http://schemas.microsoft.com/office/powerpoint/2010/main" val="387108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3188">
                                            <p:txEl>
                                              <p:pRg st="0" end="0"/>
                                            </p:txEl>
                                          </p:spTgt>
                                        </p:tgtEl>
                                        <p:attrNameLst>
                                          <p:attrName>style.visibility</p:attrName>
                                        </p:attrNameLst>
                                      </p:cBhvr>
                                      <p:to>
                                        <p:strVal val="visible"/>
                                      </p:to>
                                    </p:set>
                                    <p:anim calcmode="lin" valueType="num">
                                      <p:cBhvr additive="base">
                                        <p:cTn id="7" dur="500" fill="hold"/>
                                        <p:tgtEl>
                                          <p:spTgt spid="9318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318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Frenada"/>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3188">
                                            <p:txEl>
                                              <p:pRg st="1" end="1"/>
                                            </p:txEl>
                                          </p:spTgt>
                                        </p:tgtEl>
                                        <p:attrNameLst>
                                          <p:attrName>style.visibility</p:attrName>
                                        </p:attrNameLst>
                                      </p:cBhvr>
                                      <p:to>
                                        <p:strVal val="visible"/>
                                      </p:to>
                                    </p:set>
                                    <p:anim calcmode="lin" valueType="num">
                                      <p:cBhvr additive="base">
                                        <p:cTn id="13" dur="500" fill="hold"/>
                                        <p:tgtEl>
                                          <p:spTgt spid="9318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318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Frenada"/>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3188">
                                            <p:txEl>
                                              <p:pRg st="2" end="2"/>
                                            </p:txEl>
                                          </p:spTgt>
                                        </p:tgtEl>
                                        <p:attrNameLst>
                                          <p:attrName>style.visibility</p:attrName>
                                        </p:attrNameLst>
                                      </p:cBhvr>
                                      <p:to>
                                        <p:strVal val="visible"/>
                                      </p:to>
                                    </p:set>
                                    <p:anim calcmode="lin" valueType="num">
                                      <p:cBhvr additive="base">
                                        <p:cTn id="19" dur="500" fill="hold"/>
                                        <p:tgtEl>
                                          <p:spTgt spid="9318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318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Frenad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790832"/>
                <a:ext cx="10515600" cy="5386131"/>
              </a:xfrm>
            </p:spPr>
            <p:txBody>
              <a:bodyPr>
                <a:normAutofit fontScale="92500" lnSpcReduction="20000"/>
              </a:bodyPr>
              <a:lstStyle/>
              <a:p>
                <a:pPr marL="0" indent="0" algn="just">
                  <a:buNone/>
                </a:pPr>
                <a:r>
                  <a:rPr lang="es-ES" dirty="0"/>
                  <a:t>Sea el evento obtener el numero de caras.</a:t>
                </a:r>
              </a:p>
              <a:p>
                <a:pPr marL="0" indent="0" algn="just">
                  <a:buNone/>
                </a:pPr>
                <a:r>
                  <a:rPr lang="es-ES" dirty="0"/>
                  <a:t>SOLUCION:</a:t>
                </a:r>
              </a:p>
              <a:p>
                <a:pPr marL="0" indent="0" algn="just">
                  <a:buNone/>
                </a:pPr>
                <a:r>
                  <a:rPr lang="es-ES" dirty="0"/>
                  <a:t>Describimos el espacio muestral</a:t>
                </a:r>
              </a:p>
              <a:p>
                <a:pPr marL="0" indent="0" algn="just">
                  <a:buNone/>
                </a:pP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3</m:t>
                        </m:r>
                      </m:sup>
                    </m:sSup>
                  </m:oMath>
                </a14:m>
                <a:r>
                  <a:rPr lang="es-ES" dirty="0"/>
                  <a:t>= 8 elementos </a:t>
                </a:r>
              </a:p>
              <a:p>
                <a:pPr marL="0" indent="0" algn="just">
                  <a:buNone/>
                </a:pPr>
                <a:r>
                  <a:rPr lang="es-ES" dirty="0"/>
                  <a:t>El espacio muestral  se describe como:</a:t>
                </a:r>
              </a:p>
              <a:p>
                <a:pPr lvl="0" algn="just" defTabSz="762000">
                  <a:buFont typeface="Symbol" panose="05050102010706020507" pitchFamily="18" charset="2"/>
                  <a:buChar char="W"/>
                </a:pPr>
                <a:r>
                  <a:rPr lang="es-ES_tradnl" altLang="en-US" sz="2100" dirty="0">
                    <a:solidFill>
                      <a:prstClr val="black"/>
                    </a:solidFill>
                  </a:rPr>
                  <a:t>= {CCC, CCS, CSC, SCC, CSS, SCS, SSC, SSS}</a:t>
                </a:r>
              </a:p>
              <a:p>
                <a:pPr marL="0" lvl="0" indent="0" defTabSz="762000">
                  <a:buNone/>
                </a:pPr>
                <a:r>
                  <a:rPr lang="es-ES_tradnl" altLang="en-US" sz="2100" dirty="0">
                    <a:solidFill>
                      <a:prstClr val="black"/>
                    </a:solidFill>
                  </a:rPr>
                  <a:t>Veamos: </a:t>
                </a:r>
              </a:p>
              <a:p>
                <a:pPr marL="0" lvl="0" indent="0" defTabSz="762000">
                  <a:buNone/>
                </a:pPr>
                <a:r>
                  <a:rPr lang="es-ES_tradnl" altLang="en-US" sz="2100" dirty="0">
                    <a:solidFill>
                      <a:prstClr val="black"/>
                    </a:solidFill>
                  </a:rPr>
                  <a:t>Xi(numero de sellos) 		          P(Xi)				</a:t>
                </a:r>
              </a:p>
              <a:p>
                <a:pPr marL="0" lvl="0" indent="0" defTabSz="762000">
                  <a:buNone/>
                </a:pPr>
                <a:r>
                  <a:rPr lang="es-ES_tradnl" altLang="en-US" sz="2100" dirty="0">
                    <a:solidFill>
                      <a:prstClr val="black"/>
                    </a:solidFill>
                  </a:rPr>
                  <a:t>		0			</a:t>
                </a:r>
                <a14:m>
                  <m:oMath xmlns:m="http://schemas.openxmlformats.org/officeDocument/2006/math">
                    <m:f>
                      <m:fPr>
                        <m:ctrlPr>
                          <a:rPr lang="es-ES_tradnl" altLang="en-US" sz="2100" i="1" smtClean="0">
                            <a:solidFill>
                              <a:prstClr val="black"/>
                            </a:solidFill>
                            <a:latin typeface="Cambria Math" panose="02040503050406030204" pitchFamily="18" charset="0"/>
                          </a:rPr>
                        </m:ctrlPr>
                      </m:fPr>
                      <m:num>
                        <m:r>
                          <a:rPr lang="es-ES" altLang="en-US" sz="2100" b="0" i="1" smtClean="0">
                            <a:solidFill>
                              <a:prstClr val="black"/>
                            </a:solidFill>
                            <a:latin typeface="Cambria Math" panose="02040503050406030204" pitchFamily="18" charset="0"/>
                          </a:rPr>
                          <m:t>1</m:t>
                        </m:r>
                      </m:num>
                      <m:den>
                        <m:r>
                          <a:rPr lang="es-ES" altLang="en-US" sz="2100" b="0" i="1" smtClean="0">
                            <a:solidFill>
                              <a:prstClr val="black"/>
                            </a:solidFill>
                            <a:latin typeface="Cambria Math" panose="02040503050406030204" pitchFamily="18" charset="0"/>
                          </a:rPr>
                          <m:t>8</m:t>
                        </m:r>
                      </m:den>
                    </m:f>
                  </m:oMath>
                </a14:m>
                <a:endParaRPr lang="es-ES_tradnl" altLang="en-US" sz="2100" dirty="0">
                  <a:solidFill>
                    <a:prstClr val="black"/>
                  </a:solidFill>
                </a:endParaRPr>
              </a:p>
              <a:p>
                <a:pPr marL="0" lvl="0" indent="0" defTabSz="762000">
                  <a:buNone/>
                </a:pPr>
                <a:r>
                  <a:rPr lang="es-ES_tradnl" altLang="en-US" sz="2100" dirty="0">
                    <a:solidFill>
                      <a:prstClr val="black"/>
                    </a:solidFill>
                  </a:rPr>
                  <a:t>		1			</a:t>
                </a:r>
                <a14:m>
                  <m:oMath xmlns:m="http://schemas.openxmlformats.org/officeDocument/2006/math">
                    <m:f>
                      <m:fPr>
                        <m:ctrlPr>
                          <a:rPr lang="es-ES_tradnl" altLang="en-US" sz="2100" i="1" smtClean="0">
                            <a:solidFill>
                              <a:prstClr val="black"/>
                            </a:solidFill>
                            <a:latin typeface="Cambria Math" panose="02040503050406030204" pitchFamily="18" charset="0"/>
                          </a:rPr>
                        </m:ctrlPr>
                      </m:fPr>
                      <m:num>
                        <m:r>
                          <a:rPr lang="es-ES" altLang="en-US" sz="2100" b="0" i="1" smtClean="0">
                            <a:solidFill>
                              <a:prstClr val="black"/>
                            </a:solidFill>
                            <a:latin typeface="Cambria Math" panose="02040503050406030204" pitchFamily="18" charset="0"/>
                          </a:rPr>
                          <m:t>3</m:t>
                        </m:r>
                      </m:num>
                      <m:den>
                        <m:r>
                          <a:rPr lang="es-ES" altLang="en-US" sz="2100" b="0" i="1" smtClean="0">
                            <a:solidFill>
                              <a:prstClr val="black"/>
                            </a:solidFill>
                            <a:latin typeface="Cambria Math" panose="02040503050406030204" pitchFamily="18" charset="0"/>
                          </a:rPr>
                          <m:t>8</m:t>
                        </m:r>
                      </m:den>
                    </m:f>
                  </m:oMath>
                </a14:m>
                <a:endParaRPr lang="es-ES_tradnl" altLang="en-US" sz="2100" dirty="0">
                  <a:solidFill>
                    <a:prstClr val="black"/>
                  </a:solidFill>
                </a:endParaRPr>
              </a:p>
              <a:p>
                <a:pPr marL="0" lvl="0" indent="0" defTabSz="762000">
                  <a:buNone/>
                </a:pPr>
                <a:r>
                  <a:rPr lang="es-ES_tradnl" altLang="en-US" sz="2100" dirty="0">
                    <a:solidFill>
                      <a:prstClr val="black"/>
                    </a:solidFill>
                  </a:rPr>
                  <a:t>		2			</a:t>
                </a:r>
                <a14:m>
                  <m:oMath xmlns:m="http://schemas.openxmlformats.org/officeDocument/2006/math">
                    <m:f>
                      <m:fPr>
                        <m:ctrlPr>
                          <a:rPr lang="es-ES_tradnl" altLang="en-US" sz="2100" i="1" smtClean="0">
                            <a:solidFill>
                              <a:prstClr val="black"/>
                            </a:solidFill>
                            <a:latin typeface="Cambria Math" panose="02040503050406030204" pitchFamily="18" charset="0"/>
                          </a:rPr>
                        </m:ctrlPr>
                      </m:fPr>
                      <m:num>
                        <m:r>
                          <a:rPr lang="es-ES" altLang="en-US" sz="2100" b="0" i="1" smtClean="0">
                            <a:solidFill>
                              <a:prstClr val="black"/>
                            </a:solidFill>
                            <a:latin typeface="Cambria Math" panose="02040503050406030204" pitchFamily="18" charset="0"/>
                          </a:rPr>
                          <m:t>3</m:t>
                        </m:r>
                      </m:num>
                      <m:den>
                        <m:r>
                          <a:rPr lang="es-ES" altLang="en-US" sz="2100" b="0" i="1" smtClean="0">
                            <a:solidFill>
                              <a:prstClr val="black"/>
                            </a:solidFill>
                            <a:latin typeface="Cambria Math" panose="02040503050406030204" pitchFamily="18" charset="0"/>
                          </a:rPr>
                          <m:t>8</m:t>
                        </m:r>
                      </m:den>
                    </m:f>
                  </m:oMath>
                </a14:m>
                <a:endParaRPr lang="es-ES_tradnl" altLang="en-US" sz="2100" dirty="0">
                  <a:solidFill>
                    <a:prstClr val="black"/>
                  </a:solidFill>
                </a:endParaRPr>
              </a:p>
              <a:p>
                <a:pPr marL="0" lvl="0" indent="0" defTabSz="762000">
                  <a:buNone/>
                </a:pPr>
                <a:r>
                  <a:rPr lang="es-ES_tradnl" altLang="en-US" sz="2100" dirty="0">
                    <a:solidFill>
                      <a:prstClr val="black"/>
                    </a:solidFill>
                  </a:rPr>
                  <a:t>		3			</a:t>
                </a:r>
                <a14:m>
                  <m:oMath xmlns:m="http://schemas.openxmlformats.org/officeDocument/2006/math">
                    <m:f>
                      <m:fPr>
                        <m:ctrlPr>
                          <a:rPr lang="es-ES_tradnl" altLang="en-US" sz="2100" i="1" smtClean="0">
                            <a:solidFill>
                              <a:prstClr val="black"/>
                            </a:solidFill>
                            <a:latin typeface="Cambria Math" panose="02040503050406030204" pitchFamily="18" charset="0"/>
                          </a:rPr>
                        </m:ctrlPr>
                      </m:fPr>
                      <m:num>
                        <m:r>
                          <a:rPr lang="es-ES" altLang="en-US" sz="2100" b="0" i="1" smtClean="0">
                            <a:solidFill>
                              <a:prstClr val="black"/>
                            </a:solidFill>
                            <a:latin typeface="Cambria Math" panose="02040503050406030204" pitchFamily="18" charset="0"/>
                          </a:rPr>
                          <m:t>1</m:t>
                        </m:r>
                      </m:num>
                      <m:den>
                        <m:r>
                          <a:rPr lang="es-ES" altLang="en-US" sz="2100" b="0" i="1" smtClean="0">
                            <a:solidFill>
                              <a:prstClr val="black"/>
                            </a:solidFill>
                            <a:latin typeface="Cambria Math" panose="02040503050406030204" pitchFamily="18" charset="0"/>
                          </a:rPr>
                          <m:t>8</m:t>
                        </m:r>
                      </m:den>
                    </m:f>
                  </m:oMath>
                </a14:m>
                <a:endParaRPr lang="es-ES_tradnl" altLang="en-US" sz="2100" dirty="0">
                  <a:solidFill>
                    <a:prstClr val="black"/>
                  </a:solidFill>
                </a:endParaRPr>
              </a:p>
              <a:p>
                <a:pPr marL="0" lvl="0" indent="0" defTabSz="762000">
                  <a:buNone/>
                </a:pPr>
                <a:r>
                  <a:rPr lang="es-ES_tradnl" altLang="en-US" sz="2100" dirty="0">
                    <a:solidFill>
                      <a:prstClr val="black"/>
                    </a:solidFill>
                  </a:rPr>
                  <a:t>	TOTAL				1</a:t>
                </a:r>
              </a:p>
              <a:p>
                <a:pPr marL="0" lvl="0" indent="0" defTabSz="762000">
                  <a:buNone/>
                </a:pPr>
                <a:r>
                  <a:rPr lang="es-ES_tradnl" altLang="en-US" sz="2100" dirty="0">
                    <a:solidFill>
                      <a:prstClr val="black"/>
                    </a:solidFill>
                  </a:rPr>
                  <a:t>		</a:t>
                </a:r>
              </a:p>
              <a:p>
                <a:pPr marL="0" lvl="0" indent="0" defTabSz="762000">
                  <a:buNone/>
                </a:pPr>
                <a:endParaRPr lang="es-ES_tradnl" altLang="en-US" sz="2100" dirty="0">
                  <a:solidFill>
                    <a:prstClr val="black"/>
                  </a:solidFill>
                </a:endParaRPr>
              </a:p>
              <a:p>
                <a:pPr marL="0" indent="0">
                  <a:buNone/>
                </a:pPr>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790832"/>
                <a:ext cx="10515600" cy="5386131"/>
              </a:xfrm>
              <a:blipFill>
                <a:blip r:embed="rId2"/>
                <a:stretch>
                  <a:fillRect l="-1043" t="-2945"/>
                </a:stretch>
              </a:blipFill>
            </p:spPr>
            <p:txBody>
              <a:bodyPr/>
              <a:lstStyle/>
              <a:p>
                <a:r>
                  <a:rPr lang="es-PE">
                    <a:noFill/>
                  </a:rPr>
                  <a:t> </a:t>
                </a:r>
              </a:p>
            </p:txBody>
          </p:sp>
        </mc:Fallback>
      </mc:AlternateContent>
    </p:spTree>
    <p:extLst>
      <p:ext uri="{BB962C8B-B14F-4D97-AF65-F5344CB8AC3E}">
        <p14:creationId xmlns:p14="http://schemas.microsoft.com/office/powerpoint/2010/main" val="272075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0"/>
            <a:ext cx="7772400" cy="1143000"/>
          </a:xfrm>
          <a:noFill/>
        </p:spPr>
        <p:txBody>
          <a:bodyPr vert="horz" lIns="92075" tIns="46038" rIns="92075" bIns="46038" rtlCol="0" anchor="ctr">
            <a:normAutofit/>
          </a:bodyPr>
          <a:lstStyle/>
          <a:p>
            <a:pPr eaLnBrk="1" hangingPunct="1"/>
            <a:r>
              <a:rPr lang="es-ES_tradnl" altLang="en-US" sz="2800" dirty="0">
                <a:solidFill>
                  <a:schemeClr val="accent2"/>
                </a:solidFill>
              </a:rPr>
              <a:t>Esperanza matemática : E (X)</a:t>
            </a:r>
          </a:p>
        </p:txBody>
      </p:sp>
      <mc:AlternateContent xmlns:mc="http://schemas.openxmlformats.org/markup-compatibility/2006" xmlns:a14="http://schemas.microsoft.com/office/drawing/2010/main">
        <mc:Choice Requires="a14">
          <p:sp>
            <p:nvSpPr>
              <p:cNvPr id="19459" name="Rectangle 3"/>
              <p:cNvSpPr>
                <a:spLocks noGrp="1" noChangeArrowheads="1"/>
              </p:cNvSpPr>
              <p:nvPr>
                <p:ph type="body" idx="1"/>
              </p:nvPr>
            </p:nvSpPr>
            <p:spPr>
              <a:xfrm>
                <a:off x="1804086" y="990600"/>
                <a:ext cx="8863914" cy="5429952"/>
              </a:xfrm>
              <a:solidFill>
                <a:schemeClr val="bg1"/>
              </a:solidFill>
            </p:spPr>
            <p:txBody>
              <a:bodyPr vert="horz" lIns="92075" tIns="46038" rIns="92075" bIns="46038" rtlCol="0">
                <a:normAutofit/>
              </a:bodyPr>
              <a:lstStyle/>
              <a:p>
                <a:pPr marL="0" indent="0" algn="just" defTabSz="762000">
                  <a:buNone/>
                </a:pPr>
                <a:r>
                  <a:rPr lang="es-ES_tradnl" altLang="en-US" dirty="0"/>
                  <a:t>Es el promedio de la variable aleatoria, si el experimento se repite un número infinito de veces.</a:t>
                </a:r>
              </a:p>
              <a:p>
                <a:pPr marL="0" indent="0" algn="just" defTabSz="762000">
                  <a:buNone/>
                </a:pPr>
                <a:r>
                  <a:rPr lang="es-ES_tradnl" altLang="en-US" dirty="0"/>
                  <a:t>Si se toma los resultados del ejemplo anterior es fácil de calcular la esperanza matemática, que la denotamos por E(X)=</a:t>
                </a:r>
                <a14:m>
                  <m:oMath xmlns:m="http://schemas.openxmlformats.org/officeDocument/2006/math">
                    <m:r>
                      <a:rPr lang="es-ES_tradnl" altLang="en-US" i="1" smtClean="0">
                        <a:latin typeface="Cambria Math" panose="02040503050406030204" pitchFamily="18" charset="0"/>
                        <a:ea typeface="Cambria Math" panose="02040503050406030204" pitchFamily="18" charset="0"/>
                      </a:rPr>
                      <m:t>𝜇</m:t>
                    </m:r>
                  </m:oMath>
                </a14:m>
                <a:endParaRPr lang="es-ES_tradnl" altLang="en-US" dirty="0"/>
              </a:p>
              <a:p>
                <a:pPr marL="0" indent="0" defTabSz="762000">
                  <a:buNone/>
                </a:pPr>
                <a:r>
                  <a:rPr lang="es-ES_tradnl" altLang="en-US" sz="2100" dirty="0"/>
                  <a:t>	                                                                          </a:t>
                </a:r>
              </a:p>
            </p:txBody>
          </p:sp>
        </mc:Choice>
        <mc:Fallback xmlns="">
          <p:sp>
            <p:nvSpPr>
              <p:cNvPr id="19459" name="Rectangle 3"/>
              <p:cNvSpPr>
                <a:spLocks noGrp="1" noRot="1" noChangeAspect="1" noMove="1" noResize="1" noEditPoints="1" noAdjustHandles="1" noChangeArrowheads="1" noChangeShapeType="1" noTextEdit="1"/>
              </p:cNvSpPr>
              <p:nvPr>
                <p:ph type="body" idx="1"/>
              </p:nvPr>
            </p:nvSpPr>
            <p:spPr>
              <a:xfrm>
                <a:off x="1804086" y="990600"/>
                <a:ext cx="8863914" cy="5429952"/>
              </a:xfrm>
              <a:blipFill>
                <a:blip r:embed="rId3"/>
                <a:stretch>
                  <a:fillRect l="-1376" t="-1910" r="-1444"/>
                </a:stretch>
              </a:blipFill>
            </p:spPr>
            <p:txBody>
              <a:bodyPr/>
              <a:lstStyle/>
              <a:p>
                <a:r>
                  <a:rPr lang="es-ES">
                    <a:noFill/>
                  </a:rPr>
                  <a:t> </a:t>
                </a:r>
              </a:p>
            </p:txBody>
          </p:sp>
        </mc:Fallback>
      </mc:AlternateContent>
      <p:sp>
        <p:nvSpPr>
          <p:cNvPr id="19460" name="Rectangle 4"/>
          <p:cNvSpPr>
            <a:spLocks noChangeArrowheads="1"/>
          </p:cNvSpPr>
          <p:nvPr/>
        </p:nvSpPr>
        <p:spPr bwMode="auto">
          <a:xfrm>
            <a:off x="3200400" y="4724401"/>
            <a:ext cx="328616" cy="132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000"/>
              <a:t>0</a:t>
            </a:r>
          </a:p>
          <a:p>
            <a:pPr>
              <a:spcBef>
                <a:spcPct val="0"/>
              </a:spcBef>
              <a:buClrTx/>
              <a:buSzTx/>
              <a:buFontTx/>
              <a:buNone/>
            </a:pPr>
            <a:r>
              <a:rPr lang="es-ES_tradnl" altLang="en-US" sz="2000"/>
              <a:t>1</a:t>
            </a:r>
          </a:p>
          <a:p>
            <a:pPr>
              <a:spcBef>
                <a:spcPct val="0"/>
              </a:spcBef>
              <a:buClrTx/>
              <a:buSzTx/>
              <a:buFontTx/>
              <a:buNone/>
            </a:pPr>
            <a:r>
              <a:rPr lang="es-ES_tradnl" altLang="en-US" sz="2000"/>
              <a:t>2</a:t>
            </a:r>
          </a:p>
          <a:p>
            <a:pPr>
              <a:spcBef>
                <a:spcPct val="0"/>
              </a:spcBef>
              <a:buClrTx/>
              <a:buSzTx/>
              <a:buFontTx/>
              <a:buNone/>
            </a:pPr>
            <a:r>
              <a:rPr lang="es-ES_tradnl" altLang="en-US" sz="2000"/>
              <a:t>3</a:t>
            </a:r>
          </a:p>
        </p:txBody>
      </p:sp>
      <p:sp>
        <p:nvSpPr>
          <p:cNvPr id="19461" name="Rectangle 5"/>
          <p:cNvSpPr>
            <a:spLocks noChangeArrowheads="1"/>
          </p:cNvSpPr>
          <p:nvPr/>
        </p:nvSpPr>
        <p:spPr bwMode="auto">
          <a:xfrm>
            <a:off x="4038601" y="4648201"/>
            <a:ext cx="512961" cy="132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000">
                <a:latin typeface="Times New Roman" panose="02020603050405020304" pitchFamily="18" charset="0"/>
              </a:rPr>
              <a:t>1/8</a:t>
            </a:r>
          </a:p>
          <a:p>
            <a:pPr>
              <a:spcBef>
                <a:spcPct val="0"/>
              </a:spcBef>
              <a:buClrTx/>
              <a:buSzTx/>
              <a:buFontTx/>
              <a:buNone/>
            </a:pPr>
            <a:r>
              <a:rPr lang="es-ES_tradnl" altLang="en-US" sz="2000">
                <a:latin typeface="Times New Roman" panose="02020603050405020304" pitchFamily="18" charset="0"/>
              </a:rPr>
              <a:t>3/8</a:t>
            </a:r>
          </a:p>
          <a:p>
            <a:pPr>
              <a:spcBef>
                <a:spcPct val="0"/>
              </a:spcBef>
              <a:buClrTx/>
              <a:buSzTx/>
              <a:buFontTx/>
              <a:buNone/>
            </a:pPr>
            <a:r>
              <a:rPr lang="es-ES_tradnl" altLang="en-US" sz="2000">
                <a:latin typeface="Times New Roman" panose="02020603050405020304" pitchFamily="18" charset="0"/>
              </a:rPr>
              <a:t>3/8</a:t>
            </a:r>
          </a:p>
          <a:p>
            <a:pPr>
              <a:spcBef>
                <a:spcPct val="0"/>
              </a:spcBef>
              <a:buClrTx/>
              <a:buSzTx/>
              <a:buFontTx/>
              <a:buNone/>
            </a:pPr>
            <a:r>
              <a:rPr lang="es-ES_tradnl" altLang="en-US" sz="2000">
                <a:latin typeface="Times New Roman" panose="02020603050405020304" pitchFamily="18" charset="0"/>
              </a:rPr>
              <a:t>1/8</a:t>
            </a:r>
          </a:p>
        </p:txBody>
      </p:sp>
      <p:sp>
        <p:nvSpPr>
          <p:cNvPr id="19462" name="Rectangle 6"/>
          <p:cNvSpPr>
            <a:spLocks noChangeArrowheads="1"/>
          </p:cNvSpPr>
          <p:nvPr/>
        </p:nvSpPr>
        <p:spPr bwMode="auto">
          <a:xfrm>
            <a:off x="5029201" y="4724401"/>
            <a:ext cx="512961" cy="132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000">
                <a:latin typeface="Times New Roman" panose="02020603050405020304" pitchFamily="18" charset="0"/>
              </a:rPr>
              <a:t>0</a:t>
            </a:r>
          </a:p>
          <a:p>
            <a:pPr>
              <a:spcBef>
                <a:spcPct val="0"/>
              </a:spcBef>
              <a:buClrTx/>
              <a:buSzTx/>
              <a:buFontTx/>
              <a:buNone/>
            </a:pPr>
            <a:r>
              <a:rPr lang="es-ES_tradnl" altLang="en-US" sz="2000">
                <a:latin typeface="Times New Roman" panose="02020603050405020304" pitchFamily="18" charset="0"/>
              </a:rPr>
              <a:t>3/8</a:t>
            </a:r>
          </a:p>
          <a:p>
            <a:pPr>
              <a:spcBef>
                <a:spcPct val="0"/>
              </a:spcBef>
              <a:buClrTx/>
              <a:buSzTx/>
              <a:buFontTx/>
              <a:buNone/>
            </a:pPr>
            <a:r>
              <a:rPr lang="es-ES_tradnl" altLang="en-US" sz="2000">
                <a:latin typeface="Times New Roman" panose="02020603050405020304" pitchFamily="18" charset="0"/>
              </a:rPr>
              <a:t>6/8</a:t>
            </a:r>
          </a:p>
          <a:p>
            <a:pPr>
              <a:spcBef>
                <a:spcPct val="0"/>
              </a:spcBef>
              <a:buClrTx/>
              <a:buSzTx/>
              <a:buFontTx/>
              <a:buNone/>
            </a:pPr>
            <a:r>
              <a:rPr lang="es-ES_tradnl" altLang="en-US" sz="2000">
                <a:latin typeface="Times New Roman" panose="02020603050405020304" pitchFamily="18" charset="0"/>
              </a:rPr>
              <a:t>3/8</a:t>
            </a:r>
          </a:p>
        </p:txBody>
      </p:sp>
      <p:sp>
        <p:nvSpPr>
          <p:cNvPr id="19464" name="Rectangle 8"/>
          <p:cNvSpPr>
            <a:spLocks noChangeArrowheads="1"/>
          </p:cNvSpPr>
          <p:nvPr/>
        </p:nvSpPr>
        <p:spPr bwMode="auto">
          <a:xfrm>
            <a:off x="3031364" y="3657601"/>
            <a:ext cx="814325"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s-ES_tradnl" altLang="en-US" sz="2400" dirty="0"/>
              <a:t>x</a:t>
            </a:r>
            <a:endParaRPr lang="es-ES_tradnl" altLang="en-US" sz="2400" i="1" dirty="0"/>
          </a:p>
          <a:p>
            <a:pPr algn="ctr">
              <a:spcBef>
                <a:spcPct val="0"/>
              </a:spcBef>
              <a:buClrTx/>
              <a:buSzTx/>
              <a:buFontTx/>
              <a:buNone/>
            </a:pPr>
            <a:r>
              <a:rPr lang="es-ES_tradnl" altLang="en-US" sz="1800" dirty="0" err="1"/>
              <a:t>N°</a:t>
            </a:r>
            <a:endParaRPr lang="es-ES_tradnl" altLang="en-US" sz="1800" dirty="0"/>
          </a:p>
          <a:p>
            <a:pPr algn="ctr">
              <a:spcBef>
                <a:spcPct val="0"/>
              </a:spcBef>
              <a:buClrTx/>
              <a:buSzTx/>
              <a:buFontTx/>
              <a:buNone/>
            </a:pPr>
            <a:r>
              <a:rPr lang="es-ES_tradnl" altLang="en-US" sz="1800" dirty="0"/>
              <a:t>Sellos</a:t>
            </a:r>
          </a:p>
        </p:txBody>
      </p:sp>
      <p:sp>
        <p:nvSpPr>
          <p:cNvPr id="19465" name="Rectangle 9"/>
          <p:cNvSpPr>
            <a:spLocks noChangeArrowheads="1"/>
          </p:cNvSpPr>
          <p:nvPr/>
        </p:nvSpPr>
        <p:spPr bwMode="auto">
          <a:xfrm>
            <a:off x="3962401" y="3886201"/>
            <a:ext cx="75020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400" dirty="0"/>
              <a:t>P(</a:t>
            </a:r>
            <a:r>
              <a:rPr lang="es-ES_tradnl" altLang="en-US" sz="2400" i="1" dirty="0"/>
              <a:t>x)</a:t>
            </a:r>
          </a:p>
        </p:txBody>
      </p:sp>
      <p:sp>
        <p:nvSpPr>
          <p:cNvPr id="19466" name="Rectangle 10"/>
          <p:cNvSpPr>
            <a:spLocks noChangeArrowheads="1"/>
          </p:cNvSpPr>
          <p:nvPr/>
        </p:nvSpPr>
        <p:spPr bwMode="auto">
          <a:xfrm>
            <a:off x="4800600" y="3886201"/>
            <a:ext cx="95539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400"/>
              <a:t>XP(</a:t>
            </a:r>
            <a:r>
              <a:rPr lang="es-ES_tradnl" altLang="en-US" sz="2400" i="1"/>
              <a:t>x</a:t>
            </a:r>
            <a:r>
              <a:rPr lang="es-ES_tradnl" altLang="en-US" sz="2400"/>
              <a:t>)</a:t>
            </a:r>
          </a:p>
        </p:txBody>
      </p:sp>
      <p:sp>
        <p:nvSpPr>
          <p:cNvPr id="19467" name="Line 11"/>
          <p:cNvSpPr>
            <a:spLocks noChangeShapeType="1"/>
          </p:cNvSpPr>
          <p:nvPr/>
        </p:nvSpPr>
        <p:spPr bwMode="auto">
          <a:xfrm>
            <a:off x="2895600" y="4648200"/>
            <a:ext cx="28384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Line 12"/>
          <p:cNvSpPr>
            <a:spLocks noChangeShapeType="1"/>
          </p:cNvSpPr>
          <p:nvPr/>
        </p:nvSpPr>
        <p:spPr bwMode="auto">
          <a:xfrm>
            <a:off x="3886200" y="3733800"/>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469" name="Line 13"/>
          <p:cNvSpPr>
            <a:spLocks noChangeShapeType="1"/>
          </p:cNvSpPr>
          <p:nvPr/>
        </p:nvSpPr>
        <p:spPr bwMode="auto">
          <a:xfrm>
            <a:off x="4724400" y="3733800"/>
            <a:ext cx="0" cy="2279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9470" name="Object 14"/>
          <p:cNvGraphicFramePr>
            <a:graphicFrameLocks/>
          </p:cNvGraphicFramePr>
          <p:nvPr/>
        </p:nvGraphicFramePr>
        <p:xfrm>
          <a:off x="6527801" y="4076701"/>
          <a:ext cx="2074863" cy="1890713"/>
        </p:xfrm>
        <a:graphic>
          <a:graphicData uri="http://schemas.openxmlformats.org/presentationml/2006/ole">
            <mc:AlternateContent xmlns:mc="http://schemas.openxmlformats.org/markup-compatibility/2006">
              <mc:Choice xmlns:v="urn:schemas-microsoft-com:vml" Requires="v">
                <p:oleObj spid="_x0000_s1107" name="Ecuación" r:id="rId4" imgW="1066800" imgH="1155700" progId="Equation.3">
                  <p:embed/>
                </p:oleObj>
              </mc:Choice>
              <mc:Fallback>
                <p:oleObj name="Ecuación" r:id="rId4" imgW="1066800" imgH="1155700" progId="Equation.3">
                  <p:embed/>
                  <p:pic>
                    <p:nvPicPr>
                      <p:cNvPr id="19470"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7801" y="4076701"/>
                        <a:ext cx="2074863"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5" name="Rectangle 19"/>
          <p:cNvSpPr>
            <a:spLocks noChangeArrowheads="1"/>
          </p:cNvSpPr>
          <p:nvPr/>
        </p:nvSpPr>
        <p:spPr bwMode="auto">
          <a:xfrm>
            <a:off x="2963017" y="3727164"/>
            <a:ext cx="2819400" cy="2286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19476" name="Rectangle 20"/>
          <p:cNvSpPr>
            <a:spLocks noChangeArrowheads="1"/>
          </p:cNvSpPr>
          <p:nvPr/>
        </p:nvSpPr>
        <p:spPr bwMode="auto">
          <a:xfrm>
            <a:off x="4876801" y="6019800"/>
            <a:ext cx="64120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000">
                <a:latin typeface="Times New Roman" panose="02020603050405020304" pitchFamily="18" charset="0"/>
              </a:rPr>
              <a:t>12/8</a:t>
            </a:r>
          </a:p>
        </p:txBody>
      </p:sp>
      <p:sp>
        <p:nvSpPr>
          <p:cNvPr id="19477" name="Rectangle 21"/>
          <p:cNvSpPr>
            <a:spLocks noChangeArrowheads="1"/>
          </p:cNvSpPr>
          <p:nvPr/>
        </p:nvSpPr>
        <p:spPr bwMode="auto">
          <a:xfrm>
            <a:off x="8112126" y="5608638"/>
            <a:ext cx="76783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000" dirty="0">
                <a:latin typeface="Times New Roman" panose="02020603050405020304" pitchFamily="18" charset="0"/>
              </a:rPr>
              <a:t>sellos</a:t>
            </a:r>
          </a:p>
        </p:txBody>
      </p:sp>
    </p:spTree>
    <p:extLst>
      <p:ext uri="{BB962C8B-B14F-4D97-AF65-F5344CB8AC3E}">
        <p14:creationId xmlns:p14="http://schemas.microsoft.com/office/powerpoint/2010/main" val="2856523483"/>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790832"/>
                <a:ext cx="10515600" cy="5386131"/>
              </a:xfrm>
            </p:spPr>
            <p:txBody>
              <a:bodyPr/>
              <a:lstStyle/>
              <a:p>
                <a:pPr marL="0" indent="0" algn="ctr">
                  <a:buNone/>
                </a:pPr>
                <a:r>
                  <a:rPr lang="es-ES_tradnl" altLang="en-US" dirty="0">
                    <a:solidFill>
                      <a:srgbClr val="ED7D31"/>
                    </a:solidFill>
                    <a:latin typeface="Calibri Light" panose="020F0302020204030204"/>
                    <a:ea typeface="+mj-ea"/>
                    <a:cs typeface="+mj-cs"/>
                  </a:rPr>
                  <a:t>Varianza : V (X)=</a:t>
                </a:r>
                <a14:m>
                  <m:oMath xmlns:m="http://schemas.openxmlformats.org/officeDocument/2006/math">
                    <m:sSup>
                      <m:sSupPr>
                        <m:ctrlPr>
                          <a:rPr lang="es-ES" i="1" smtClean="0">
                            <a:solidFill>
                              <a:schemeClr val="accent2"/>
                            </a:solidFill>
                            <a:latin typeface="Cambria Math" panose="02040503050406030204" pitchFamily="18" charset="0"/>
                          </a:rPr>
                        </m:ctrlPr>
                      </m:sSupPr>
                      <m:e>
                        <m:r>
                          <a:rPr lang="es-ES" i="1">
                            <a:solidFill>
                              <a:schemeClr val="accent2"/>
                            </a:solidFill>
                            <a:latin typeface="Cambria Math" panose="02040503050406030204" pitchFamily="18" charset="0"/>
                            <a:ea typeface="Cambria Math" panose="02040503050406030204" pitchFamily="18" charset="0"/>
                          </a:rPr>
                          <m:t>𝜎</m:t>
                        </m:r>
                      </m:e>
                      <m:sup>
                        <m:r>
                          <a:rPr lang="es-ES" i="1">
                            <a:solidFill>
                              <a:schemeClr val="accent2"/>
                            </a:solidFill>
                            <a:latin typeface="Cambria Math" panose="02040503050406030204" pitchFamily="18" charset="0"/>
                          </a:rPr>
                          <m:t>2</m:t>
                        </m:r>
                      </m:sup>
                    </m:sSup>
                  </m:oMath>
                </a14:m>
                <a:endParaRPr lang="es-ES" dirty="0"/>
              </a:p>
              <a:p>
                <a:pPr marL="0" indent="0" algn="just">
                  <a:buNone/>
                </a:pPr>
                <a:r>
                  <a:rPr lang="es-ES" dirty="0"/>
                  <a:t>Construimos la siguiente tabla de trabajo para encontrar la varianza denotado por V(X)=</a:t>
                </a:r>
                <a14:m>
                  <m:oMath xmlns:m="http://schemas.openxmlformats.org/officeDocument/2006/math">
                    <m:sSup>
                      <m:sSupPr>
                        <m:ctrlPr>
                          <a:rPr lang="es-ES" i="1" smtClean="0">
                            <a:latin typeface="Cambria Math" panose="02040503050406030204" pitchFamily="18" charset="0"/>
                          </a:rPr>
                        </m:ctrlPr>
                      </m:sSupPr>
                      <m:e>
                        <m:r>
                          <a:rPr lang="es-ES" i="1" smtClean="0">
                            <a:latin typeface="Cambria Math" panose="02040503050406030204" pitchFamily="18" charset="0"/>
                            <a:ea typeface="Cambria Math" panose="02040503050406030204" pitchFamily="18" charset="0"/>
                          </a:rPr>
                          <m:t>𝜎</m:t>
                        </m:r>
                      </m:e>
                      <m:sup>
                        <m:r>
                          <a:rPr lang="es-ES" b="0" i="1" smtClean="0">
                            <a:latin typeface="Cambria Math" panose="02040503050406030204" pitchFamily="18" charset="0"/>
                          </a:rPr>
                          <m:t>2</m:t>
                        </m:r>
                      </m:sup>
                    </m:sSup>
                  </m:oMath>
                </a14:m>
                <a:endParaRPr lang="es-ES" dirty="0"/>
              </a:p>
              <a:p>
                <a:pPr marL="0" indent="0">
                  <a:buNone/>
                </a:pPr>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790832"/>
                <a:ext cx="10515600" cy="5386131"/>
              </a:xfrm>
              <a:blipFill>
                <a:blip r:embed="rId2"/>
                <a:stretch>
                  <a:fillRect l="-1217" t="-1925" r="-115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4" name="Tabla 3"/>
              <p:cNvGraphicFramePr>
                <a:graphicFrameLocks noGrp="1"/>
              </p:cNvGraphicFramePr>
              <p:nvPr>
                <p:extLst>
                  <p:ext uri="{D42A27DB-BD31-4B8C-83A1-F6EECF244321}">
                    <p14:modId xmlns:p14="http://schemas.microsoft.com/office/powerpoint/2010/main" val="91884587"/>
                  </p:ext>
                </p:extLst>
              </p:nvPr>
            </p:nvGraphicFramePr>
            <p:xfrm>
              <a:off x="1364737" y="2268502"/>
              <a:ext cx="9664336" cy="4058158"/>
            </p:xfrm>
            <a:graphic>
              <a:graphicData uri="http://schemas.openxmlformats.org/drawingml/2006/table">
                <a:tbl>
                  <a:tblPr firstRow="1" bandRow="1">
                    <a:tableStyleId>{5C22544A-7EE6-4342-B048-85BDC9FD1C3A}</a:tableStyleId>
                  </a:tblPr>
                  <a:tblGrid>
                    <a:gridCol w="2416084">
                      <a:extLst>
                        <a:ext uri="{9D8B030D-6E8A-4147-A177-3AD203B41FA5}">
                          <a16:colId xmlns:a16="http://schemas.microsoft.com/office/drawing/2014/main" val="2067018351"/>
                        </a:ext>
                      </a:extLst>
                    </a:gridCol>
                    <a:gridCol w="2416084">
                      <a:extLst>
                        <a:ext uri="{9D8B030D-6E8A-4147-A177-3AD203B41FA5}">
                          <a16:colId xmlns:a16="http://schemas.microsoft.com/office/drawing/2014/main" val="37769785"/>
                        </a:ext>
                      </a:extLst>
                    </a:gridCol>
                    <a:gridCol w="1807612">
                      <a:extLst>
                        <a:ext uri="{9D8B030D-6E8A-4147-A177-3AD203B41FA5}">
                          <a16:colId xmlns:a16="http://schemas.microsoft.com/office/drawing/2014/main" val="3137748220"/>
                        </a:ext>
                      </a:extLst>
                    </a:gridCol>
                    <a:gridCol w="3024556">
                      <a:extLst>
                        <a:ext uri="{9D8B030D-6E8A-4147-A177-3AD203B41FA5}">
                          <a16:colId xmlns:a16="http://schemas.microsoft.com/office/drawing/2014/main" val="3591979452"/>
                        </a:ext>
                      </a:extLst>
                    </a:gridCol>
                  </a:tblGrid>
                  <a:tr h="450031">
                    <a:tc>
                      <a:txBody>
                        <a:bodyPr/>
                        <a:lstStyle/>
                        <a:p>
                          <a:r>
                            <a:rPr lang="es-ES" dirty="0"/>
                            <a:t>X</a:t>
                          </a:r>
                        </a:p>
                      </a:txBody>
                      <a:tcPr/>
                    </a:tc>
                    <a:tc>
                      <a:txBody>
                        <a:bodyPr/>
                        <a:lstStyle/>
                        <a:p>
                          <a:r>
                            <a:rPr lang="es-ES" dirty="0"/>
                            <a:t>P(X)</a:t>
                          </a:r>
                        </a:p>
                      </a:txBody>
                      <a:tcPr/>
                    </a:tc>
                    <a:tc>
                      <a:txBody>
                        <a:bodyPr/>
                        <a:lstStyle/>
                        <a:p>
                          <a:r>
                            <a:rPr lang="es-ES" dirty="0"/>
                            <a:t>XP(X)</a:t>
                          </a:r>
                        </a:p>
                      </a:txBody>
                      <a:tcPr/>
                    </a:tc>
                    <a:tc>
                      <a:txBody>
                        <a:bodyPr/>
                        <a:lstStyle/>
                        <a:p>
                          <a:pPr marL="0" marR="0" lvl="0" indent="0" algn="just" defTabSz="762000" rtl="0" eaLnBrk="1" fontAlgn="auto" latinLnBrk="0" hangingPunct="1">
                            <a:lnSpc>
                              <a:spcPct val="90000"/>
                            </a:lnSpc>
                            <a:spcBef>
                              <a:spcPts val="1000"/>
                            </a:spcBef>
                            <a:spcAft>
                              <a:spcPts val="0"/>
                            </a:spcAft>
                            <a:buClrTx/>
                            <a:buSzTx/>
                            <a:buFont typeface="Arial" panose="020B0604020202020204" pitchFamily="34" charset="0"/>
                            <a:buNone/>
                            <a:tabLst/>
                            <a:defRPr/>
                          </a:pPr>
                          <a14:m>
                            <m:oMath xmlns:m="http://schemas.openxmlformats.org/officeDocument/2006/math">
                              <m:sSup>
                                <m:sSupPr>
                                  <m:ctrlPr>
                                    <a:rPr kumimoji="0" lang="es-ES_tradnl"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s-E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s-E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s-E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s-E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𝜇</m:t>
                                  </m:r>
                                  <m:r>
                                    <a:rPr kumimoji="0" lang="es-E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p>
                                  <m:r>
                                    <a:rPr kumimoji="0" lang="es-E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a14:m>
                          <a:r>
                            <a:rPr kumimoji="0" lang="es-ES_tradnl" altLang="en-US" sz="2800" b="0" i="0" u="none" strike="noStrike" kern="1200" cap="none" spc="0" normalizeH="0" baseline="0" noProof="0" dirty="0">
                              <a:ln>
                                <a:noFill/>
                              </a:ln>
                              <a:solidFill>
                                <a:prstClr val="black"/>
                              </a:solidFill>
                              <a:effectLst/>
                              <a:uLnTx/>
                              <a:uFillTx/>
                              <a:latin typeface="+mn-lt"/>
                              <a:ea typeface="+mn-ea"/>
                              <a:cs typeface="+mn-cs"/>
                            </a:rPr>
                            <a:t>P(X)</a:t>
                          </a:r>
                        </a:p>
                      </a:txBody>
                      <a:tcPr/>
                    </a:tc>
                    <a:extLst>
                      <a:ext uri="{0D108BD9-81ED-4DB2-BD59-A6C34878D82A}">
                        <a16:rowId xmlns:a16="http://schemas.microsoft.com/office/drawing/2014/main" val="2419221207"/>
                      </a:ext>
                    </a:extLst>
                  </a:tr>
                  <a:tr h="574318">
                    <a:tc>
                      <a:txBody>
                        <a:bodyPr/>
                        <a:lstStyle/>
                        <a:p>
                          <a:r>
                            <a:rPr lang="es-ES" dirty="0"/>
                            <a:t>0</a:t>
                          </a:r>
                        </a:p>
                      </a:txBody>
                      <a:tcPr/>
                    </a:tc>
                    <a:tc>
                      <a:txBody>
                        <a:bodyPr/>
                        <a:lstStyle/>
                        <a:p>
                          <a:pPr/>
                          <a14:m>
                            <m:oMathPara xmlns:m="http://schemas.openxmlformats.org/officeDocument/2006/math">
                              <m:oMathParaPr>
                                <m:jc m:val="centerGroup"/>
                              </m:oMathParaPr>
                              <m:oMath xmlns:m="http://schemas.openxmlformats.org/officeDocument/2006/math">
                                <m:f>
                                  <m:fPr>
                                    <m:ctrlPr>
                                      <a:rPr lang="es-ES"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8</m:t>
                                    </m:r>
                                  </m:den>
                                </m:f>
                              </m:oMath>
                            </m:oMathPara>
                          </a14:m>
                          <a:endParaRPr lang="es-ES" dirty="0"/>
                        </a:p>
                      </a:txBody>
                      <a:tcPr/>
                    </a:tc>
                    <a:tc>
                      <a:txBody>
                        <a:bodyPr/>
                        <a:lstStyle/>
                        <a:p>
                          <a:pPr algn="ctr"/>
                          <a:r>
                            <a:rPr lang="es-ES" dirty="0"/>
                            <a:t>0</a:t>
                          </a:r>
                        </a:p>
                      </a:txBody>
                      <a:tcPr/>
                    </a:tc>
                    <a:tc>
                      <a:txBody>
                        <a:bodyPr/>
                        <a:lstStyle/>
                        <a:p>
                          <a:pPr algn="l"/>
                          <a:r>
                            <a:rPr lang="es-ES" dirty="0"/>
                            <a:t>2,25x </a:t>
                          </a:r>
                          <a14:m>
                            <m:oMath xmlns:m="http://schemas.openxmlformats.org/officeDocument/2006/math">
                              <m:f>
                                <m:fPr>
                                  <m:ctrlPr>
                                    <a:rPr lang="es-ES"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8</m:t>
                                  </m:r>
                                </m:den>
                              </m:f>
                            </m:oMath>
                          </a14:m>
                          <a:r>
                            <a:rPr lang="es-ES" dirty="0"/>
                            <a:t> =</a:t>
                          </a:r>
                          <a14:m>
                            <m:oMath xmlns:m="http://schemas.openxmlformats.org/officeDocument/2006/math">
                              <m:f>
                                <m:fPr>
                                  <m:ctrlPr>
                                    <a:rPr lang="es-ES" i="1" dirty="0" smtClean="0">
                                      <a:latin typeface="Cambria Math" panose="02040503050406030204" pitchFamily="18" charset="0"/>
                                    </a:rPr>
                                  </m:ctrlPr>
                                </m:fPr>
                                <m:num>
                                  <m:r>
                                    <a:rPr lang="es-MX" b="0" i="1" dirty="0" smtClean="0">
                                      <a:latin typeface="Cambria Math" panose="02040503050406030204" pitchFamily="18" charset="0"/>
                                    </a:rPr>
                                    <m:t>2,25</m:t>
                                  </m:r>
                                </m:num>
                                <m:den>
                                  <m:r>
                                    <a:rPr lang="es-MX" b="0" i="1" dirty="0" smtClean="0">
                                      <a:latin typeface="Cambria Math" panose="02040503050406030204" pitchFamily="18" charset="0"/>
                                    </a:rPr>
                                    <m:t>8</m:t>
                                  </m:r>
                                </m:den>
                              </m:f>
                            </m:oMath>
                          </a14:m>
                          <a:r>
                            <a:rPr lang="es-ES" dirty="0"/>
                            <a:t>=0,28125</a:t>
                          </a:r>
                        </a:p>
                      </a:txBody>
                      <a:tcPr/>
                    </a:tc>
                    <a:extLst>
                      <a:ext uri="{0D108BD9-81ED-4DB2-BD59-A6C34878D82A}">
                        <a16:rowId xmlns:a16="http://schemas.microsoft.com/office/drawing/2014/main" val="3198274805"/>
                      </a:ext>
                    </a:extLst>
                  </a:tr>
                  <a:tr h="574318">
                    <a:tc>
                      <a:txBody>
                        <a:bodyPr/>
                        <a:lstStyle/>
                        <a:p>
                          <a:r>
                            <a:rPr lang="es-ES" dirty="0"/>
                            <a:t>1</a:t>
                          </a:r>
                        </a:p>
                      </a:txBody>
                      <a:tcPr/>
                    </a:tc>
                    <a:tc>
                      <a:txBody>
                        <a:bodyPr/>
                        <a:lstStyle/>
                        <a:p>
                          <a:pPr/>
                          <a14:m>
                            <m:oMathPara xmlns:m="http://schemas.openxmlformats.org/officeDocument/2006/math">
                              <m:oMathParaPr>
                                <m:jc m:val="centerGroup"/>
                              </m:oMathParaPr>
                              <m:oMath xmlns:m="http://schemas.openxmlformats.org/officeDocument/2006/math">
                                <m:f>
                                  <m:fPr>
                                    <m:ctrlPr>
                                      <a:rPr lang="es-ES" i="1" smtClean="0">
                                        <a:latin typeface="Cambria Math" panose="02040503050406030204" pitchFamily="18" charset="0"/>
                                      </a:rPr>
                                    </m:ctrlPr>
                                  </m:fPr>
                                  <m:num>
                                    <m:r>
                                      <a:rPr lang="es-ES" b="0" i="1" smtClean="0">
                                        <a:latin typeface="Cambria Math" panose="02040503050406030204" pitchFamily="18" charset="0"/>
                                      </a:rPr>
                                      <m:t>3</m:t>
                                    </m:r>
                                  </m:num>
                                  <m:den>
                                    <m:r>
                                      <a:rPr lang="es-ES" b="0" i="1" smtClean="0">
                                        <a:latin typeface="Cambria Math" panose="02040503050406030204" pitchFamily="18" charset="0"/>
                                      </a:rPr>
                                      <m:t>8</m:t>
                                    </m:r>
                                  </m:den>
                                </m:f>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s-ES" dirty="0"/>
                        </a:p>
                      </a:txBody>
                      <a:tcPr/>
                    </a:tc>
                    <a:tc>
                      <a:txBody>
                        <a:bodyPr/>
                        <a:lstStyle/>
                        <a:p>
                          <a:pPr algn="l"/>
                          <a:r>
                            <a:rPr lang="es-ES" dirty="0"/>
                            <a:t>0,25x</a:t>
                          </a:r>
                          <a14:m>
                            <m:oMath xmlns:m="http://schemas.openxmlformats.org/officeDocument/2006/math">
                              <m:f>
                                <m:fPr>
                                  <m:ctrlPr>
                                    <a:rPr lang="es-ES" i="1" dirty="0" smtClean="0">
                                      <a:latin typeface="Cambria Math" panose="02040503050406030204" pitchFamily="18" charset="0"/>
                                    </a:rPr>
                                  </m:ctrlPr>
                                </m:fPr>
                                <m:num>
                                  <m:r>
                                    <a:rPr lang="es-ES" b="0" i="1" dirty="0" smtClean="0">
                                      <a:latin typeface="Cambria Math" panose="02040503050406030204" pitchFamily="18" charset="0"/>
                                    </a:rPr>
                                    <m:t>3</m:t>
                                  </m:r>
                                </m:num>
                                <m:den>
                                  <m:r>
                                    <a:rPr lang="es-ES" b="0" i="1" dirty="0" smtClean="0">
                                      <a:latin typeface="Cambria Math" panose="02040503050406030204" pitchFamily="18" charset="0"/>
                                    </a:rPr>
                                    <m:t>8</m:t>
                                  </m:r>
                                </m:den>
                              </m:f>
                            </m:oMath>
                          </a14:m>
                          <a:r>
                            <a:rPr lang="es-ES" dirty="0"/>
                            <a:t> =</a:t>
                          </a:r>
                          <a14:m>
                            <m:oMath xmlns:m="http://schemas.openxmlformats.org/officeDocument/2006/math">
                              <m:f>
                                <m:fPr>
                                  <m:ctrlPr>
                                    <a:rPr lang="es-ES" i="1" dirty="0" smtClean="0">
                                      <a:latin typeface="Cambria Math" panose="02040503050406030204" pitchFamily="18" charset="0"/>
                                    </a:rPr>
                                  </m:ctrlPr>
                                </m:fPr>
                                <m:num>
                                  <m:r>
                                    <a:rPr lang="es-MX" b="0" i="1" dirty="0" smtClean="0">
                                      <a:latin typeface="Cambria Math" panose="02040503050406030204" pitchFamily="18" charset="0"/>
                                    </a:rPr>
                                    <m:t>0,1875</m:t>
                                  </m:r>
                                </m:num>
                                <m:den>
                                  <m:r>
                                    <a:rPr lang="es-MX" b="0" i="1" dirty="0" smtClean="0">
                                      <a:latin typeface="Cambria Math" panose="02040503050406030204" pitchFamily="18" charset="0"/>
                                    </a:rPr>
                                    <m:t>8</m:t>
                                  </m:r>
                                </m:den>
                              </m:f>
                            </m:oMath>
                          </a14:m>
                          <a:r>
                            <a:rPr lang="es-ES" dirty="0"/>
                            <a:t>=0,09375</a:t>
                          </a:r>
                        </a:p>
                      </a:txBody>
                      <a:tcPr/>
                    </a:tc>
                    <a:extLst>
                      <a:ext uri="{0D108BD9-81ED-4DB2-BD59-A6C34878D82A}">
                        <a16:rowId xmlns:a16="http://schemas.microsoft.com/office/drawing/2014/main" val="4285483542"/>
                      </a:ext>
                    </a:extLst>
                  </a:tr>
                  <a:tr h="833951">
                    <a:tc>
                      <a:txBody>
                        <a:bodyPr/>
                        <a:lstStyle/>
                        <a:p>
                          <a:r>
                            <a:rPr lang="es-E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kumimoji="0" lang="es-ES" sz="1800" b="0" i="0" u="none" strike="noStrike" kern="1200" cap="none" spc="0" normalizeH="0" baseline="0" noProof="0" dirty="0">
                            <a:ln>
                              <a:noFill/>
                            </a:ln>
                            <a:solidFill>
                              <a:prstClr val="black"/>
                            </a:solidFill>
                            <a:effectLst/>
                            <a:uLnTx/>
                            <a:uFillTx/>
                            <a:latin typeface="+mn-lt"/>
                            <a:ea typeface="+mn-ea"/>
                            <a:cs typeface="+mn-cs"/>
                          </a:endParaRPr>
                        </a:p>
                        <a:p>
                          <a:endParaRPr lang="es-ES" dirty="0"/>
                        </a:p>
                      </a:txBody>
                      <a:tcPr/>
                    </a:tc>
                    <a:tc>
                      <a:txBody>
                        <a:bodyPr/>
                        <a:lstStyle/>
                        <a:p>
                          <a:pPr/>
                          <a14:m>
                            <m:oMathPara xmlns:m="http://schemas.openxmlformats.org/officeDocument/2006/math">
                              <m:oMathParaPr>
                                <m:jc m:val="centerGroup"/>
                              </m:oMathParaPr>
                              <m:oMath xmlns:m="http://schemas.openxmlformats.org/officeDocument/2006/math">
                                <m:f>
                                  <m:fPr>
                                    <m:ctrlPr>
                                      <a:rPr lang="es-ES" i="1" smtClean="0">
                                        <a:latin typeface="Cambria Math" panose="02040503050406030204" pitchFamily="18" charset="0"/>
                                      </a:rPr>
                                    </m:ctrlPr>
                                  </m:fPr>
                                  <m:num>
                                    <m:r>
                                      <a:rPr lang="es-ES" b="0" i="1" smtClean="0">
                                        <a:latin typeface="Cambria Math" panose="02040503050406030204" pitchFamily="18" charset="0"/>
                                      </a:rPr>
                                      <m:t>6</m:t>
                                    </m:r>
                                  </m:num>
                                  <m:den>
                                    <m:r>
                                      <a:rPr lang="es-ES" b="0" i="1" smtClean="0">
                                        <a:latin typeface="Cambria Math" panose="02040503050406030204" pitchFamily="18" charset="0"/>
                                      </a:rPr>
                                      <m:t>8</m:t>
                                    </m:r>
                                  </m:den>
                                </m:f>
                              </m:oMath>
                            </m:oMathPara>
                          </a14:m>
                          <a:endParaRPr lang="es-ES" dirty="0"/>
                        </a:p>
                      </a:txBody>
                      <a:tcPr/>
                    </a:tc>
                    <a:tc>
                      <a:txBody>
                        <a:bodyPr/>
                        <a:lstStyle/>
                        <a:p>
                          <a:pPr algn="l"/>
                          <a:r>
                            <a:rPr lang="es-ES" dirty="0"/>
                            <a:t>0,25</a:t>
                          </a:r>
                          <a14:m>
                            <m:oMath xmlns:m="http://schemas.openxmlformats.org/officeDocument/2006/math">
                              <m:r>
                                <m:rPr>
                                  <m:sty m:val="p"/>
                                </m:rPr>
                                <a:rPr lang="es-ES" i="1" smtClean="0">
                                  <a:latin typeface="Cambria Math" panose="02040503050406030204" pitchFamily="18" charset="0"/>
                                </a:rPr>
                                <m:t>x</m:t>
                              </m:r>
                              <m:f>
                                <m:fPr>
                                  <m:ctrlPr>
                                    <a:rPr lang="es-ES" i="1" smtClean="0">
                                      <a:latin typeface="Cambria Math" panose="02040503050406030204" pitchFamily="18" charset="0"/>
                                    </a:rPr>
                                  </m:ctrlPr>
                                </m:fPr>
                                <m:num>
                                  <m:r>
                                    <a:rPr lang="es-ES" b="0" i="1" smtClean="0">
                                      <a:latin typeface="Cambria Math" panose="02040503050406030204" pitchFamily="18" charset="0"/>
                                    </a:rPr>
                                    <m:t>3</m:t>
                                  </m:r>
                                </m:num>
                                <m:den>
                                  <m:r>
                                    <a:rPr lang="es-ES" b="0" i="1" smtClean="0">
                                      <a:latin typeface="Cambria Math" panose="02040503050406030204" pitchFamily="18" charset="0"/>
                                    </a:rPr>
                                    <m:t>8</m:t>
                                  </m:r>
                                </m:den>
                              </m:f>
                            </m:oMath>
                          </a14:m>
                          <a:r>
                            <a:rPr lang="es-ES" dirty="0"/>
                            <a:t> =</a:t>
                          </a:r>
                          <a14:m>
                            <m:oMath xmlns:m="http://schemas.openxmlformats.org/officeDocument/2006/math">
                              <m:f>
                                <m:fPr>
                                  <m:ctrlPr>
                                    <a:rPr lang="es-ES" i="1" dirty="0" smtClean="0">
                                      <a:latin typeface="Cambria Math" panose="02040503050406030204" pitchFamily="18" charset="0"/>
                                    </a:rPr>
                                  </m:ctrlPr>
                                </m:fPr>
                                <m:num>
                                  <m:r>
                                    <a:rPr lang="es-MX" b="0" i="1" dirty="0" smtClean="0">
                                      <a:latin typeface="Cambria Math" panose="02040503050406030204" pitchFamily="18" charset="0"/>
                                    </a:rPr>
                                    <m:t>0,75</m:t>
                                  </m:r>
                                </m:num>
                                <m:den>
                                  <m:r>
                                    <a:rPr lang="es-MX" b="0" i="1" dirty="0" smtClean="0">
                                      <a:latin typeface="Cambria Math" panose="02040503050406030204" pitchFamily="18" charset="0"/>
                                    </a:rPr>
                                    <m:t>8</m:t>
                                  </m:r>
                                </m:den>
                              </m:f>
                            </m:oMath>
                          </a14:m>
                          <a:r>
                            <a:rPr lang="es-ES" dirty="0"/>
                            <a:t>=0,09375</a:t>
                          </a:r>
                        </a:p>
                      </a:txBody>
                      <a:tcPr/>
                    </a:tc>
                    <a:extLst>
                      <a:ext uri="{0D108BD9-81ED-4DB2-BD59-A6C34878D82A}">
                        <a16:rowId xmlns:a16="http://schemas.microsoft.com/office/drawing/2014/main" val="3651347773"/>
                      </a:ext>
                    </a:extLst>
                  </a:tr>
                  <a:tr h="833951">
                    <a:tc>
                      <a:txBody>
                        <a:bodyPr/>
                        <a:lstStyle/>
                        <a:p>
                          <a:r>
                            <a:rPr lang="es-E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kumimoji="0" lang="es-ES" sz="1800" b="0" i="0" u="none" strike="noStrike" kern="1200" cap="none" spc="0" normalizeH="0" baseline="0" noProof="0" dirty="0">
                            <a:ln>
                              <a:noFill/>
                            </a:ln>
                            <a:solidFill>
                              <a:prstClr val="black"/>
                            </a:solidFill>
                            <a:effectLst/>
                            <a:uLnTx/>
                            <a:uFillTx/>
                            <a:latin typeface="+mn-lt"/>
                            <a:ea typeface="+mn-ea"/>
                            <a:cs typeface="+mn-cs"/>
                          </a:endParaRPr>
                        </a:p>
                        <a:p>
                          <a:endParaRPr lang="es-ES"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s-ES" dirty="0"/>
                        </a:p>
                      </a:txBody>
                      <a:tcPr/>
                    </a:tc>
                    <a:tc>
                      <a:txBody>
                        <a:bodyPr/>
                        <a:lstStyle/>
                        <a:p>
                          <a:pPr algn="l"/>
                          <a:r>
                            <a:rPr lang="es-ES" dirty="0"/>
                            <a:t>2,25x</a:t>
                          </a:r>
                          <a14:m>
                            <m:oMath xmlns:m="http://schemas.openxmlformats.org/officeDocument/2006/math">
                              <m:f>
                                <m:fPr>
                                  <m:ctrlPr>
                                    <a:rPr lang="es-ES" i="1" dirty="0" smtClean="0">
                                      <a:latin typeface="Cambria Math" panose="02040503050406030204" pitchFamily="18" charset="0"/>
                                    </a:rPr>
                                  </m:ctrlPr>
                                </m:fPr>
                                <m:num>
                                  <m:r>
                                    <a:rPr lang="es-ES" b="0" i="1" dirty="0" smtClean="0">
                                      <a:latin typeface="Cambria Math" panose="02040503050406030204" pitchFamily="18" charset="0"/>
                                    </a:rPr>
                                    <m:t>1</m:t>
                                  </m:r>
                                </m:num>
                                <m:den>
                                  <m:r>
                                    <a:rPr lang="es-ES" b="0" i="1" dirty="0" smtClean="0">
                                      <a:latin typeface="Cambria Math" panose="02040503050406030204" pitchFamily="18" charset="0"/>
                                    </a:rPr>
                                    <m:t>8</m:t>
                                  </m:r>
                                </m:den>
                              </m:f>
                            </m:oMath>
                          </a14:m>
                          <a:r>
                            <a:rPr lang="es-ES" dirty="0"/>
                            <a:t> =</a:t>
                          </a:r>
                          <a14:m>
                            <m:oMath xmlns:m="http://schemas.openxmlformats.org/officeDocument/2006/math">
                              <m:f>
                                <m:fPr>
                                  <m:ctrlPr>
                                    <a:rPr lang="es-ES" i="1" dirty="0" smtClean="0">
                                      <a:latin typeface="Cambria Math" panose="02040503050406030204" pitchFamily="18" charset="0"/>
                                    </a:rPr>
                                  </m:ctrlPr>
                                </m:fPr>
                                <m:num>
                                  <m:r>
                                    <a:rPr lang="es-MX" b="0" i="1" dirty="0" smtClean="0">
                                      <a:latin typeface="Cambria Math" panose="02040503050406030204" pitchFamily="18" charset="0"/>
                                    </a:rPr>
                                    <m:t>2,25</m:t>
                                  </m:r>
                                </m:num>
                                <m:den>
                                  <m:r>
                                    <a:rPr lang="es-MX" b="0" i="1" dirty="0" smtClean="0">
                                      <a:latin typeface="Cambria Math" panose="02040503050406030204" pitchFamily="18" charset="0"/>
                                    </a:rPr>
                                    <m:t>8</m:t>
                                  </m:r>
                                </m:den>
                              </m:f>
                            </m:oMath>
                          </a14:m>
                          <a:r>
                            <a:rPr lang="es-ES" dirty="0"/>
                            <a:t>=0,28125</a:t>
                          </a:r>
                        </a:p>
                      </a:txBody>
                      <a:tcPr/>
                    </a:tc>
                    <a:extLst>
                      <a:ext uri="{0D108BD9-81ED-4DB2-BD59-A6C34878D82A}">
                        <a16:rowId xmlns:a16="http://schemas.microsoft.com/office/drawing/2014/main" val="621208032"/>
                      </a:ext>
                    </a:extLst>
                  </a:tr>
                  <a:tr h="350986">
                    <a:tc>
                      <a:txBody>
                        <a:bodyPr/>
                        <a:lstStyle/>
                        <a:p>
                          <a:r>
                            <a:rPr lang="es-ES" dirty="0"/>
                            <a:t>TOTAL</a:t>
                          </a:r>
                        </a:p>
                      </a:txBody>
                      <a:tcPr/>
                    </a:tc>
                    <a:tc>
                      <a:txBody>
                        <a:bodyPr/>
                        <a:lstStyle/>
                        <a:p>
                          <a:pPr algn="ctr"/>
                          <a:r>
                            <a:rPr lang="es-ES" dirty="0"/>
                            <a:t>1</a:t>
                          </a:r>
                        </a:p>
                      </a:txBody>
                      <a:tcPr/>
                    </a:tc>
                    <a:tc>
                      <a:txBody>
                        <a:bodyPr/>
                        <a:lstStyle/>
                        <a:p>
                          <a:pPr/>
                          <a14:m>
                            <m:oMathPara xmlns:m="http://schemas.openxmlformats.org/officeDocument/2006/math">
                              <m:oMathParaPr>
                                <m:jc m:val="centerGroup"/>
                              </m:oMathParaPr>
                              <m:oMath xmlns:m="http://schemas.openxmlformats.org/officeDocument/2006/math">
                                <m:f>
                                  <m:fPr>
                                    <m:ctrlPr>
                                      <a:rPr lang="es-ES" i="1" smtClean="0">
                                        <a:latin typeface="Cambria Math" panose="02040503050406030204" pitchFamily="18" charset="0"/>
                                      </a:rPr>
                                    </m:ctrlPr>
                                  </m:fPr>
                                  <m:num>
                                    <m:r>
                                      <a:rPr lang="es-ES" b="0" i="1" smtClean="0">
                                        <a:latin typeface="Cambria Math" panose="02040503050406030204" pitchFamily="18" charset="0"/>
                                      </a:rPr>
                                      <m:t>12</m:t>
                                    </m:r>
                                  </m:num>
                                  <m:den>
                                    <m:r>
                                      <a:rPr lang="es-ES" b="0" i="1" smtClean="0">
                                        <a:latin typeface="Cambria Math" panose="02040503050406030204" pitchFamily="18" charset="0"/>
                                      </a:rPr>
                                      <m:t>8</m:t>
                                    </m:r>
                                  </m:den>
                                </m:f>
                              </m:oMath>
                            </m:oMathPara>
                          </a14:m>
                          <a:endParaRPr lang="es-ES" dirty="0"/>
                        </a:p>
                      </a:txBody>
                      <a:tcPr/>
                    </a:tc>
                    <a:tc>
                      <a:txBody>
                        <a:bodyPr/>
                        <a:lstStyle/>
                        <a:p>
                          <a:pPr algn="ctr"/>
                          <a:r>
                            <a:rPr lang="es-ES" dirty="0"/>
                            <a:t>0,75</a:t>
                          </a:r>
                        </a:p>
                      </a:txBody>
                      <a:tcPr/>
                    </a:tc>
                    <a:extLst>
                      <a:ext uri="{0D108BD9-81ED-4DB2-BD59-A6C34878D82A}">
                        <a16:rowId xmlns:a16="http://schemas.microsoft.com/office/drawing/2014/main" val="81012960"/>
                      </a:ext>
                    </a:extLst>
                  </a:tr>
                </a:tbl>
              </a:graphicData>
            </a:graphic>
          </p:graphicFrame>
        </mc:Choice>
        <mc:Fallback xmlns="">
          <p:graphicFrame>
            <p:nvGraphicFramePr>
              <p:cNvPr id="4" name="Tabla 3"/>
              <p:cNvGraphicFramePr>
                <a:graphicFrameLocks noGrp="1"/>
              </p:cNvGraphicFramePr>
              <p:nvPr>
                <p:extLst>
                  <p:ext uri="{D42A27DB-BD31-4B8C-83A1-F6EECF244321}">
                    <p14:modId xmlns:p14="http://schemas.microsoft.com/office/powerpoint/2010/main" val="91884587"/>
                  </p:ext>
                </p:extLst>
              </p:nvPr>
            </p:nvGraphicFramePr>
            <p:xfrm>
              <a:off x="1364737" y="2268502"/>
              <a:ext cx="9664336" cy="4058158"/>
            </p:xfrm>
            <a:graphic>
              <a:graphicData uri="http://schemas.openxmlformats.org/drawingml/2006/table">
                <a:tbl>
                  <a:tblPr firstRow="1" bandRow="1">
                    <a:tableStyleId>{5C22544A-7EE6-4342-B048-85BDC9FD1C3A}</a:tableStyleId>
                  </a:tblPr>
                  <a:tblGrid>
                    <a:gridCol w="2416084">
                      <a:extLst>
                        <a:ext uri="{9D8B030D-6E8A-4147-A177-3AD203B41FA5}">
                          <a16:colId xmlns:a16="http://schemas.microsoft.com/office/drawing/2014/main" val="2067018351"/>
                        </a:ext>
                      </a:extLst>
                    </a:gridCol>
                    <a:gridCol w="2416084">
                      <a:extLst>
                        <a:ext uri="{9D8B030D-6E8A-4147-A177-3AD203B41FA5}">
                          <a16:colId xmlns:a16="http://schemas.microsoft.com/office/drawing/2014/main" val="37769785"/>
                        </a:ext>
                      </a:extLst>
                    </a:gridCol>
                    <a:gridCol w="1807612">
                      <a:extLst>
                        <a:ext uri="{9D8B030D-6E8A-4147-A177-3AD203B41FA5}">
                          <a16:colId xmlns:a16="http://schemas.microsoft.com/office/drawing/2014/main" val="3137748220"/>
                        </a:ext>
                      </a:extLst>
                    </a:gridCol>
                    <a:gridCol w="3024556">
                      <a:extLst>
                        <a:ext uri="{9D8B030D-6E8A-4147-A177-3AD203B41FA5}">
                          <a16:colId xmlns:a16="http://schemas.microsoft.com/office/drawing/2014/main" val="3591979452"/>
                        </a:ext>
                      </a:extLst>
                    </a:gridCol>
                  </a:tblGrid>
                  <a:tr h="475488">
                    <a:tc>
                      <a:txBody>
                        <a:bodyPr/>
                        <a:lstStyle/>
                        <a:p>
                          <a:r>
                            <a:rPr lang="es-ES" dirty="0"/>
                            <a:t>X</a:t>
                          </a:r>
                        </a:p>
                      </a:txBody>
                      <a:tcPr/>
                    </a:tc>
                    <a:tc>
                      <a:txBody>
                        <a:bodyPr/>
                        <a:lstStyle/>
                        <a:p>
                          <a:r>
                            <a:rPr lang="es-ES" dirty="0"/>
                            <a:t>P(X)</a:t>
                          </a:r>
                        </a:p>
                      </a:txBody>
                      <a:tcPr/>
                    </a:tc>
                    <a:tc>
                      <a:txBody>
                        <a:bodyPr/>
                        <a:lstStyle/>
                        <a:p>
                          <a:r>
                            <a:rPr lang="es-ES" dirty="0"/>
                            <a:t>XP(X)</a:t>
                          </a:r>
                        </a:p>
                      </a:txBody>
                      <a:tcPr/>
                    </a:tc>
                    <a:tc>
                      <a:txBody>
                        <a:bodyPr/>
                        <a:lstStyle/>
                        <a:p>
                          <a:endParaRPr lang="es-PE"/>
                        </a:p>
                      </a:txBody>
                      <a:tcPr>
                        <a:blipFill>
                          <a:blip r:embed="rId3"/>
                          <a:stretch>
                            <a:fillRect l="-219517" t="-20513" r="-805" b="-756410"/>
                          </a:stretch>
                        </a:blipFill>
                      </a:tcPr>
                    </a:tc>
                    <a:extLst>
                      <a:ext uri="{0D108BD9-81ED-4DB2-BD59-A6C34878D82A}">
                        <a16:rowId xmlns:a16="http://schemas.microsoft.com/office/drawing/2014/main" val="2419221207"/>
                      </a:ext>
                    </a:extLst>
                  </a:tr>
                  <a:tr h="606806">
                    <a:tc>
                      <a:txBody>
                        <a:bodyPr/>
                        <a:lstStyle/>
                        <a:p>
                          <a:r>
                            <a:rPr lang="es-ES" dirty="0"/>
                            <a:t>0</a:t>
                          </a:r>
                        </a:p>
                      </a:txBody>
                      <a:tcPr/>
                    </a:tc>
                    <a:tc>
                      <a:txBody>
                        <a:bodyPr/>
                        <a:lstStyle/>
                        <a:p>
                          <a:endParaRPr lang="es-PE"/>
                        </a:p>
                      </a:txBody>
                      <a:tcPr>
                        <a:blipFill>
                          <a:blip r:embed="rId3"/>
                          <a:stretch>
                            <a:fillRect l="-100252" t="-94000" r="-200756" b="-490000"/>
                          </a:stretch>
                        </a:blipFill>
                      </a:tcPr>
                    </a:tc>
                    <a:tc>
                      <a:txBody>
                        <a:bodyPr/>
                        <a:lstStyle/>
                        <a:p>
                          <a:pPr algn="ctr"/>
                          <a:r>
                            <a:rPr lang="es-ES" dirty="0"/>
                            <a:t>0</a:t>
                          </a:r>
                        </a:p>
                      </a:txBody>
                      <a:tcPr/>
                    </a:tc>
                    <a:tc>
                      <a:txBody>
                        <a:bodyPr/>
                        <a:lstStyle/>
                        <a:p>
                          <a:endParaRPr lang="es-PE"/>
                        </a:p>
                      </a:txBody>
                      <a:tcPr>
                        <a:blipFill>
                          <a:blip r:embed="rId3"/>
                          <a:stretch>
                            <a:fillRect l="-219517" t="-94000" r="-805" b="-490000"/>
                          </a:stretch>
                        </a:blipFill>
                      </a:tcPr>
                    </a:tc>
                    <a:extLst>
                      <a:ext uri="{0D108BD9-81ED-4DB2-BD59-A6C34878D82A}">
                        <a16:rowId xmlns:a16="http://schemas.microsoft.com/office/drawing/2014/main" val="3198274805"/>
                      </a:ext>
                    </a:extLst>
                  </a:tr>
                  <a:tr h="606806">
                    <a:tc>
                      <a:txBody>
                        <a:bodyPr/>
                        <a:lstStyle/>
                        <a:p>
                          <a:r>
                            <a:rPr lang="es-ES" dirty="0"/>
                            <a:t>1</a:t>
                          </a:r>
                        </a:p>
                      </a:txBody>
                      <a:tcPr/>
                    </a:tc>
                    <a:tc>
                      <a:txBody>
                        <a:bodyPr/>
                        <a:lstStyle/>
                        <a:p>
                          <a:endParaRPr lang="es-PE"/>
                        </a:p>
                      </a:txBody>
                      <a:tcPr>
                        <a:blipFill>
                          <a:blip r:embed="rId3"/>
                          <a:stretch>
                            <a:fillRect l="-100252" t="-195960" r="-200756" b="-394949"/>
                          </a:stretch>
                        </a:blipFill>
                      </a:tcPr>
                    </a:tc>
                    <a:tc>
                      <a:txBody>
                        <a:bodyPr/>
                        <a:lstStyle/>
                        <a:p>
                          <a:endParaRPr lang="es-PE"/>
                        </a:p>
                      </a:txBody>
                      <a:tcPr>
                        <a:blipFill>
                          <a:blip r:embed="rId3"/>
                          <a:stretch>
                            <a:fillRect l="-268581" t="-195960" r="-169257" b="-394949"/>
                          </a:stretch>
                        </a:blipFill>
                      </a:tcPr>
                    </a:tc>
                    <a:tc>
                      <a:txBody>
                        <a:bodyPr/>
                        <a:lstStyle/>
                        <a:p>
                          <a:endParaRPr lang="es-PE"/>
                        </a:p>
                      </a:txBody>
                      <a:tcPr>
                        <a:blipFill>
                          <a:blip r:embed="rId3"/>
                          <a:stretch>
                            <a:fillRect l="-219517" t="-195960" r="-805" b="-394949"/>
                          </a:stretch>
                        </a:blipFill>
                      </a:tcPr>
                    </a:tc>
                    <a:extLst>
                      <a:ext uri="{0D108BD9-81ED-4DB2-BD59-A6C34878D82A}">
                        <a16:rowId xmlns:a16="http://schemas.microsoft.com/office/drawing/2014/main" val="4285483542"/>
                      </a:ext>
                    </a:extLst>
                  </a:tr>
                  <a:tr h="881126">
                    <a:tc>
                      <a:txBody>
                        <a:bodyPr/>
                        <a:lstStyle/>
                        <a:p>
                          <a:r>
                            <a:rPr lang="es-ES" dirty="0"/>
                            <a:t>2</a:t>
                          </a:r>
                        </a:p>
                      </a:txBody>
                      <a:tcPr/>
                    </a:tc>
                    <a:tc>
                      <a:txBody>
                        <a:bodyPr/>
                        <a:lstStyle/>
                        <a:p>
                          <a:endParaRPr lang="es-PE"/>
                        </a:p>
                      </a:txBody>
                      <a:tcPr>
                        <a:blipFill>
                          <a:blip r:embed="rId3"/>
                          <a:stretch>
                            <a:fillRect l="-100252" t="-202069" r="-200756" b="-169655"/>
                          </a:stretch>
                        </a:blipFill>
                      </a:tcPr>
                    </a:tc>
                    <a:tc>
                      <a:txBody>
                        <a:bodyPr/>
                        <a:lstStyle/>
                        <a:p>
                          <a:endParaRPr lang="es-PE"/>
                        </a:p>
                      </a:txBody>
                      <a:tcPr>
                        <a:blipFill>
                          <a:blip r:embed="rId3"/>
                          <a:stretch>
                            <a:fillRect l="-268581" t="-202069" r="-169257" b="-169655"/>
                          </a:stretch>
                        </a:blipFill>
                      </a:tcPr>
                    </a:tc>
                    <a:tc>
                      <a:txBody>
                        <a:bodyPr/>
                        <a:lstStyle/>
                        <a:p>
                          <a:endParaRPr lang="es-PE"/>
                        </a:p>
                      </a:txBody>
                      <a:tcPr>
                        <a:blipFill>
                          <a:blip r:embed="rId3"/>
                          <a:stretch>
                            <a:fillRect l="-219517" t="-202069" r="-805" b="-169655"/>
                          </a:stretch>
                        </a:blipFill>
                      </a:tcPr>
                    </a:tc>
                    <a:extLst>
                      <a:ext uri="{0D108BD9-81ED-4DB2-BD59-A6C34878D82A}">
                        <a16:rowId xmlns:a16="http://schemas.microsoft.com/office/drawing/2014/main" val="3651347773"/>
                      </a:ext>
                    </a:extLst>
                  </a:tr>
                  <a:tr h="881126">
                    <a:tc>
                      <a:txBody>
                        <a:bodyPr/>
                        <a:lstStyle/>
                        <a:p>
                          <a:r>
                            <a:rPr lang="es-ES" dirty="0"/>
                            <a:t>3</a:t>
                          </a:r>
                        </a:p>
                      </a:txBody>
                      <a:tcPr/>
                    </a:tc>
                    <a:tc>
                      <a:txBody>
                        <a:bodyPr/>
                        <a:lstStyle/>
                        <a:p>
                          <a:endParaRPr lang="es-PE"/>
                        </a:p>
                      </a:txBody>
                      <a:tcPr>
                        <a:blipFill>
                          <a:blip r:embed="rId3"/>
                          <a:stretch>
                            <a:fillRect l="-100252" t="-304167" r="-200756" b="-70833"/>
                          </a:stretch>
                        </a:blipFill>
                      </a:tcPr>
                    </a:tc>
                    <a:tc>
                      <a:txBody>
                        <a:bodyPr/>
                        <a:lstStyle/>
                        <a:p>
                          <a:endParaRPr lang="es-PE"/>
                        </a:p>
                      </a:txBody>
                      <a:tcPr>
                        <a:blipFill>
                          <a:blip r:embed="rId3"/>
                          <a:stretch>
                            <a:fillRect l="-268581" t="-304167" r="-169257" b="-70833"/>
                          </a:stretch>
                        </a:blipFill>
                      </a:tcPr>
                    </a:tc>
                    <a:tc>
                      <a:txBody>
                        <a:bodyPr/>
                        <a:lstStyle/>
                        <a:p>
                          <a:endParaRPr lang="es-PE"/>
                        </a:p>
                      </a:txBody>
                      <a:tcPr>
                        <a:blipFill>
                          <a:blip r:embed="rId3"/>
                          <a:stretch>
                            <a:fillRect l="-219517" t="-304167" r="-805" b="-70833"/>
                          </a:stretch>
                        </a:blipFill>
                      </a:tcPr>
                    </a:tc>
                    <a:extLst>
                      <a:ext uri="{0D108BD9-81ED-4DB2-BD59-A6C34878D82A}">
                        <a16:rowId xmlns:a16="http://schemas.microsoft.com/office/drawing/2014/main" val="621208032"/>
                      </a:ext>
                    </a:extLst>
                  </a:tr>
                  <a:tr h="606806">
                    <a:tc>
                      <a:txBody>
                        <a:bodyPr/>
                        <a:lstStyle/>
                        <a:p>
                          <a:r>
                            <a:rPr lang="es-ES" dirty="0"/>
                            <a:t>TOTAL</a:t>
                          </a:r>
                        </a:p>
                      </a:txBody>
                      <a:tcPr/>
                    </a:tc>
                    <a:tc>
                      <a:txBody>
                        <a:bodyPr/>
                        <a:lstStyle/>
                        <a:p>
                          <a:pPr algn="ctr"/>
                          <a:r>
                            <a:rPr lang="es-ES" dirty="0"/>
                            <a:t>1</a:t>
                          </a:r>
                        </a:p>
                      </a:txBody>
                      <a:tcPr/>
                    </a:tc>
                    <a:tc>
                      <a:txBody>
                        <a:bodyPr/>
                        <a:lstStyle/>
                        <a:p>
                          <a:endParaRPr lang="es-PE"/>
                        </a:p>
                      </a:txBody>
                      <a:tcPr>
                        <a:blipFill>
                          <a:blip r:embed="rId3"/>
                          <a:stretch>
                            <a:fillRect l="-268581" t="-582000" r="-169257" b="-2000"/>
                          </a:stretch>
                        </a:blipFill>
                      </a:tcPr>
                    </a:tc>
                    <a:tc>
                      <a:txBody>
                        <a:bodyPr/>
                        <a:lstStyle/>
                        <a:p>
                          <a:pPr algn="ctr"/>
                          <a:r>
                            <a:rPr lang="es-ES" dirty="0"/>
                            <a:t>0,75</a:t>
                          </a:r>
                        </a:p>
                      </a:txBody>
                      <a:tcPr/>
                    </a:tc>
                    <a:extLst>
                      <a:ext uri="{0D108BD9-81ED-4DB2-BD59-A6C34878D82A}">
                        <a16:rowId xmlns:a16="http://schemas.microsoft.com/office/drawing/2014/main" val="81012960"/>
                      </a:ext>
                    </a:extLst>
                  </a:tr>
                </a:tbl>
              </a:graphicData>
            </a:graphic>
          </p:graphicFrame>
        </mc:Fallback>
      </mc:AlternateContent>
    </p:spTree>
    <p:extLst>
      <p:ext uri="{BB962C8B-B14F-4D97-AF65-F5344CB8AC3E}">
        <p14:creationId xmlns:p14="http://schemas.microsoft.com/office/powerpoint/2010/main" val="216535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50557" y="852616"/>
                <a:ext cx="10515600" cy="4731222"/>
              </a:xfrm>
            </p:spPr>
            <p:txBody>
              <a:bodyPr/>
              <a:lstStyle/>
              <a:p>
                <a:pPr marL="0" indent="0">
                  <a:buNone/>
                </a:pPr>
                <a:r>
                  <a:rPr lang="es-ES" dirty="0"/>
                  <a:t>Otra forma de calcular la varianza es utilizando la siguiente formula:</a:t>
                </a:r>
              </a:p>
              <a:p>
                <a:pPr marL="0" indent="0">
                  <a:buNone/>
                </a:pPr>
                <a:r>
                  <a:rPr lang="es-ES" dirty="0"/>
                  <a:t>V(X)=E(</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2</m:t>
                        </m:r>
                      </m:sup>
                    </m:sSup>
                  </m:oMath>
                </a14:m>
                <a:r>
                  <a:rPr lang="es-ES" dirty="0"/>
                  <a:t>)-</a:t>
                </a:r>
                <a14:m>
                  <m:oMath xmlns:m="http://schemas.openxmlformats.org/officeDocument/2006/math">
                    <m:sSup>
                      <m:sSupPr>
                        <m:ctrlPr>
                          <a:rPr lang="es-ES" i="1" dirty="0" smtClean="0">
                            <a:latin typeface="Cambria Math" panose="02040503050406030204" pitchFamily="18" charset="0"/>
                          </a:rPr>
                        </m:ctrlPr>
                      </m:sSupPr>
                      <m:e>
                        <m:r>
                          <a:rPr lang="es-ES" b="0" i="1" dirty="0" smtClean="0">
                            <a:latin typeface="Cambria Math" panose="02040503050406030204" pitchFamily="18" charset="0"/>
                          </a:rPr>
                          <m:t>(</m:t>
                        </m:r>
                        <m:r>
                          <a:rPr lang="es-ES" b="0" i="1" dirty="0" smtClean="0">
                            <a:latin typeface="Cambria Math" panose="02040503050406030204" pitchFamily="18" charset="0"/>
                          </a:rPr>
                          <m:t>𝐸</m:t>
                        </m:r>
                        <m:d>
                          <m:dPr>
                            <m:ctrlPr>
                              <a:rPr lang="es-ES" b="0" i="1" dirty="0" smtClean="0">
                                <a:latin typeface="Cambria Math" panose="02040503050406030204" pitchFamily="18" charset="0"/>
                              </a:rPr>
                            </m:ctrlPr>
                          </m:dPr>
                          <m:e>
                            <m:r>
                              <a:rPr lang="es-ES" b="0" i="1" dirty="0" smtClean="0">
                                <a:latin typeface="Cambria Math" panose="02040503050406030204" pitchFamily="18" charset="0"/>
                              </a:rPr>
                              <m:t>𝑋</m:t>
                            </m:r>
                          </m:e>
                        </m:d>
                        <m:r>
                          <a:rPr lang="es-ES" b="0" i="1" dirty="0" smtClean="0">
                            <a:latin typeface="Cambria Math" panose="02040503050406030204" pitchFamily="18" charset="0"/>
                          </a:rPr>
                          <m:t>)</m:t>
                        </m:r>
                      </m:e>
                      <m:sup>
                        <m:r>
                          <a:rPr lang="es-ES" b="0" i="1" dirty="0" smtClean="0">
                            <a:latin typeface="Cambria Math" panose="02040503050406030204" pitchFamily="18" charset="0"/>
                          </a:rPr>
                          <m:t>2</m:t>
                        </m:r>
                      </m:sup>
                    </m:sSup>
                  </m:oMath>
                </a14:m>
                <a:r>
                  <a:rPr lang="es-ES" dirty="0"/>
                  <a:t>=3-</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1,5</m:t>
                        </m:r>
                      </m:e>
                      <m:sup>
                        <m:r>
                          <a:rPr lang="es-ES" b="0" i="1" smtClean="0">
                            <a:latin typeface="Cambria Math" panose="02040503050406030204" pitchFamily="18" charset="0"/>
                          </a:rPr>
                          <m:t>2</m:t>
                        </m:r>
                      </m:sup>
                    </m:sSup>
                  </m:oMath>
                </a14:m>
                <a:r>
                  <a:rPr lang="es-ES" dirty="0"/>
                  <a:t>=3-2,25 =0,75</a:t>
                </a:r>
              </a:p>
              <a:p>
                <a:pPr marL="0" indent="0">
                  <a:buNone/>
                </a:pPr>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50557" y="852616"/>
                <a:ext cx="10515600" cy="4731222"/>
              </a:xfrm>
              <a:blipFill>
                <a:blip r:embed="rId2"/>
                <a:stretch>
                  <a:fillRect l="-1217" t="-219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4" name="Tabla 3"/>
              <p:cNvGraphicFramePr>
                <a:graphicFrameLocks noGrp="1"/>
              </p:cNvGraphicFramePr>
              <p:nvPr>
                <p:extLst>
                  <p:ext uri="{D42A27DB-BD31-4B8C-83A1-F6EECF244321}">
                    <p14:modId xmlns:p14="http://schemas.microsoft.com/office/powerpoint/2010/main" val="2988911019"/>
                  </p:ext>
                </p:extLst>
              </p:nvPr>
            </p:nvGraphicFramePr>
            <p:xfrm>
              <a:off x="1470454" y="1868844"/>
              <a:ext cx="8368272" cy="3473260"/>
            </p:xfrm>
            <a:graphic>
              <a:graphicData uri="http://schemas.openxmlformats.org/drawingml/2006/table">
                <a:tbl>
                  <a:tblPr firstRow="1" bandRow="1">
                    <a:tableStyleId>{5C22544A-7EE6-4342-B048-85BDC9FD1C3A}</a:tableStyleId>
                  </a:tblPr>
                  <a:tblGrid>
                    <a:gridCol w="2092068">
                      <a:extLst>
                        <a:ext uri="{9D8B030D-6E8A-4147-A177-3AD203B41FA5}">
                          <a16:colId xmlns:a16="http://schemas.microsoft.com/office/drawing/2014/main" val="2728851977"/>
                        </a:ext>
                      </a:extLst>
                    </a:gridCol>
                    <a:gridCol w="2092068">
                      <a:extLst>
                        <a:ext uri="{9D8B030D-6E8A-4147-A177-3AD203B41FA5}">
                          <a16:colId xmlns:a16="http://schemas.microsoft.com/office/drawing/2014/main" val="1148299676"/>
                        </a:ext>
                      </a:extLst>
                    </a:gridCol>
                    <a:gridCol w="2092068">
                      <a:extLst>
                        <a:ext uri="{9D8B030D-6E8A-4147-A177-3AD203B41FA5}">
                          <a16:colId xmlns:a16="http://schemas.microsoft.com/office/drawing/2014/main" val="589976651"/>
                        </a:ext>
                      </a:extLst>
                    </a:gridCol>
                    <a:gridCol w="2092068">
                      <a:extLst>
                        <a:ext uri="{9D8B030D-6E8A-4147-A177-3AD203B41FA5}">
                          <a16:colId xmlns:a16="http://schemas.microsoft.com/office/drawing/2014/main" val="1431952150"/>
                        </a:ext>
                      </a:extLst>
                    </a:gridCol>
                  </a:tblGrid>
                  <a:tr h="310627">
                    <a:tc>
                      <a:txBody>
                        <a:bodyPr/>
                        <a:lstStyle/>
                        <a:p>
                          <a:r>
                            <a:rPr lang="es-ES" dirty="0"/>
                            <a:t>X</a:t>
                          </a:r>
                        </a:p>
                      </a:txBody>
                      <a:tcPr/>
                    </a:tc>
                    <a:tc>
                      <a:txBody>
                        <a:bodyPr/>
                        <a:lstStyle/>
                        <a:p>
                          <a:r>
                            <a:rPr lang="es-ES" dirty="0"/>
                            <a:t>P(X)</a:t>
                          </a:r>
                        </a:p>
                      </a:txBody>
                      <a:tcPr/>
                    </a:tc>
                    <a:tc>
                      <a:txBody>
                        <a:bodyPr/>
                        <a:lstStyle/>
                        <a:p>
                          <a:r>
                            <a:rPr lang="es-ES" dirty="0"/>
                            <a:t>XP(X)</a:t>
                          </a:r>
                        </a:p>
                      </a:txBody>
                      <a:tcPr/>
                    </a:tc>
                    <a:tc>
                      <a:txBody>
                        <a:bodyPr/>
                        <a:lstStyle/>
                        <a:p>
                          <a14:m>
                            <m:oMath xmlns:m="http://schemas.openxmlformats.org/officeDocument/2006/math">
                              <m:sSup>
                                <m:sSupPr>
                                  <m:ctrlPr>
                                    <a:rPr lang="es-ES" i="1" smtClean="0">
                                      <a:latin typeface="Cambria Math" panose="02040503050406030204" pitchFamily="18" charset="0"/>
                                    </a:rPr>
                                  </m:ctrlPr>
                                </m:sSupPr>
                                <m:e>
                                  <m:r>
                                    <a:rPr lang="es-ES" b="1" i="1" smtClean="0">
                                      <a:latin typeface="Cambria Math" panose="02040503050406030204" pitchFamily="18" charset="0"/>
                                    </a:rPr>
                                    <m:t>𝑿</m:t>
                                  </m:r>
                                </m:e>
                                <m:sup>
                                  <m:r>
                                    <a:rPr lang="es-ES" b="1" i="1" smtClean="0">
                                      <a:latin typeface="Cambria Math" panose="02040503050406030204" pitchFamily="18" charset="0"/>
                                    </a:rPr>
                                    <m:t>𝟐</m:t>
                                  </m:r>
                                </m:sup>
                              </m:sSup>
                            </m:oMath>
                          </a14:m>
                          <a:r>
                            <a:rPr lang="es-ES" dirty="0"/>
                            <a:t>P(X)</a:t>
                          </a:r>
                        </a:p>
                      </a:txBody>
                      <a:tcPr/>
                    </a:tc>
                    <a:extLst>
                      <a:ext uri="{0D108BD9-81ED-4DB2-BD59-A6C34878D82A}">
                        <a16:rowId xmlns:a16="http://schemas.microsoft.com/office/drawing/2014/main" val="325046455"/>
                      </a:ext>
                    </a:extLst>
                  </a:tr>
                  <a:tr h="589327">
                    <a:tc>
                      <a:txBody>
                        <a:bodyPr/>
                        <a:lstStyle/>
                        <a:p>
                          <a:r>
                            <a:rPr lang="es-ES" sz="14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kumimoji="0" lang="es-ES" sz="1400" b="0" i="0" u="none" strike="noStrike" kern="1200" cap="none" spc="0" normalizeH="0" baseline="0" noProof="0" dirty="0">
                            <a:ln>
                              <a:noFill/>
                            </a:ln>
                            <a:solidFill>
                              <a:prstClr val="black"/>
                            </a:solidFill>
                            <a:effectLst/>
                            <a:uLnTx/>
                            <a:uFillTx/>
                            <a:latin typeface="+mn-lt"/>
                            <a:ea typeface="+mn-ea"/>
                            <a:cs typeface="+mn-cs"/>
                          </a:endParaRPr>
                        </a:p>
                        <a:p>
                          <a:endParaRPr lang="es-ES" sz="1400" dirty="0"/>
                        </a:p>
                      </a:txBody>
                      <a:tcPr/>
                    </a:tc>
                    <a:tc>
                      <a:txBody>
                        <a:bodyPr/>
                        <a:lstStyle/>
                        <a:p>
                          <a:pPr algn="ctr"/>
                          <a:r>
                            <a:rPr lang="es-ES" sz="1400" dirty="0"/>
                            <a:t>0</a:t>
                          </a:r>
                        </a:p>
                      </a:txBody>
                      <a:tcPr/>
                    </a:tc>
                    <a:tc>
                      <a:txBody>
                        <a:bodyPr/>
                        <a:lstStyle/>
                        <a:p>
                          <a:pPr algn="ctr"/>
                          <a:r>
                            <a:rPr lang="es-ES" sz="1400" dirty="0"/>
                            <a:t>0</a:t>
                          </a:r>
                        </a:p>
                      </a:txBody>
                      <a:tcPr/>
                    </a:tc>
                    <a:extLst>
                      <a:ext uri="{0D108BD9-81ED-4DB2-BD59-A6C34878D82A}">
                        <a16:rowId xmlns:a16="http://schemas.microsoft.com/office/drawing/2014/main" val="1044594161"/>
                      </a:ext>
                    </a:extLst>
                  </a:tr>
                  <a:tr h="589327">
                    <a:tc>
                      <a:txBody>
                        <a:bodyPr/>
                        <a:lstStyle/>
                        <a:p>
                          <a:r>
                            <a:rPr lang="es-ES" sz="1400" dirty="0"/>
                            <a:t>1</a:t>
                          </a:r>
                        </a:p>
                      </a:txBody>
                      <a:tcPr/>
                    </a:tc>
                    <a:tc>
                      <a:txBody>
                        <a:bodyPr/>
                        <a:lstStyle/>
                        <a:p>
                          <a:pPr/>
                          <a14:m>
                            <m:oMathPara xmlns:m="http://schemas.openxmlformats.org/officeDocument/2006/math">
                              <m:oMathParaPr>
                                <m:jc m:val="centerGroup"/>
                              </m:oMathParaPr>
                              <m:oMath xmlns:m="http://schemas.openxmlformats.org/officeDocument/2006/math">
                                <m:f>
                                  <m:fPr>
                                    <m:ctrlP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s-E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kumimoji="0" lang="es-ES" sz="1400" b="0" i="0" u="none" strike="noStrike" kern="1200" cap="none" spc="0" normalizeH="0" baseline="0" noProof="0" dirty="0">
                            <a:ln>
                              <a:noFill/>
                            </a:ln>
                            <a:solidFill>
                              <a:prstClr val="black"/>
                            </a:solidFill>
                            <a:effectLst/>
                            <a:uLnTx/>
                            <a:uFillTx/>
                            <a:latin typeface="+mn-lt"/>
                            <a:ea typeface="+mn-ea"/>
                            <a:cs typeface="+mn-cs"/>
                          </a:endParaRPr>
                        </a:p>
                        <a:p>
                          <a:endParaRPr lang="es-ES" sz="1400" dirty="0"/>
                        </a:p>
                      </a:txBody>
                      <a:tcPr/>
                    </a:tc>
                    <a:tc>
                      <a:txBody>
                        <a:bodyPr/>
                        <a:lstStyle/>
                        <a:p>
                          <a:pPr/>
                          <a14:m>
                            <m:oMathPara xmlns:m="http://schemas.openxmlformats.org/officeDocument/2006/math">
                              <m:oMathParaPr>
                                <m:jc m:val="centerGroup"/>
                              </m:oMathParaPr>
                              <m:oMath xmlns:m="http://schemas.openxmlformats.org/officeDocument/2006/math">
                                <m:f>
                                  <m:fPr>
                                    <m:ctrlP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s-ES" sz="1400" dirty="0"/>
                        </a:p>
                      </a:txBody>
                      <a:tcPr/>
                    </a:tc>
                    <a:extLst>
                      <a:ext uri="{0D108BD9-81ED-4DB2-BD59-A6C34878D82A}">
                        <a16:rowId xmlns:a16="http://schemas.microsoft.com/office/drawing/2014/main" val="1598242472"/>
                      </a:ext>
                    </a:extLst>
                  </a:tr>
                  <a:tr h="411128">
                    <a:tc>
                      <a:txBody>
                        <a:bodyPr/>
                        <a:lstStyle/>
                        <a:p>
                          <a:r>
                            <a:rPr lang="es-ES" sz="1400" dirty="0"/>
                            <a:t>2</a:t>
                          </a:r>
                        </a:p>
                      </a:txBody>
                      <a:tcPr/>
                    </a:tc>
                    <a:tc>
                      <a:txBody>
                        <a:bodyPr/>
                        <a:lstStyle/>
                        <a:p>
                          <a:pPr/>
                          <a14:m>
                            <m:oMathPara xmlns:m="http://schemas.openxmlformats.org/officeDocument/2006/math">
                              <m:oMathParaPr>
                                <m:jc m:val="centerGroup"/>
                              </m:oMathParaPr>
                              <m:oMath xmlns:m="http://schemas.openxmlformats.org/officeDocument/2006/math">
                                <m:f>
                                  <m:fPr>
                                    <m:ctrlP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s-ES" sz="1400" dirty="0"/>
                        </a:p>
                      </a:txBody>
                      <a:tcPr/>
                    </a:tc>
                    <a:tc>
                      <a:txBody>
                        <a:bodyPr/>
                        <a:lstStyle/>
                        <a:p>
                          <a:pPr/>
                          <a14:m>
                            <m:oMathPara xmlns:m="http://schemas.openxmlformats.org/officeDocument/2006/math">
                              <m:oMathParaPr>
                                <m:jc m:val="centerGroup"/>
                              </m:oMathParaPr>
                              <m:oMath xmlns:m="http://schemas.openxmlformats.org/officeDocument/2006/math">
                                <m:f>
                                  <m:fPr>
                                    <m:ctrlPr>
                                      <a:rPr lang="es-ES" sz="1400" i="1" smtClean="0">
                                        <a:latin typeface="Cambria Math" panose="02040503050406030204" pitchFamily="18" charset="0"/>
                                      </a:rPr>
                                    </m:ctrlPr>
                                  </m:fPr>
                                  <m:num>
                                    <m:r>
                                      <a:rPr lang="es-ES" sz="1400" b="0" i="1" smtClean="0">
                                        <a:latin typeface="Cambria Math" panose="02040503050406030204" pitchFamily="18" charset="0"/>
                                      </a:rPr>
                                      <m:t>6</m:t>
                                    </m:r>
                                  </m:num>
                                  <m:den>
                                    <m:r>
                                      <a:rPr lang="es-ES" sz="1400" b="0" i="1" smtClean="0">
                                        <a:latin typeface="Cambria Math" panose="02040503050406030204" pitchFamily="18" charset="0"/>
                                      </a:rPr>
                                      <m:t>8</m:t>
                                    </m:r>
                                  </m:den>
                                </m:f>
                              </m:oMath>
                            </m:oMathPara>
                          </a14:m>
                          <a:endParaRPr lang="es-ES" sz="1400" dirty="0"/>
                        </a:p>
                      </a:txBody>
                      <a:tcPr/>
                    </a:tc>
                    <a:tc>
                      <a:txBody>
                        <a:bodyPr/>
                        <a:lstStyle/>
                        <a:p>
                          <a:pPr/>
                          <a14:m>
                            <m:oMathPara xmlns:m="http://schemas.openxmlformats.org/officeDocument/2006/math">
                              <m:oMathParaPr>
                                <m:jc m:val="centerGroup"/>
                              </m:oMathParaPr>
                              <m:oMath xmlns:m="http://schemas.openxmlformats.org/officeDocument/2006/math">
                                <m:f>
                                  <m:fPr>
                                    <m:ctrlPr>
                                      <a:rPr lang="es-ES" sz="1400" i="1" smtClean="0">
                                        <a:latin typeface="Cambria Math" panose="02040503050406030204" pitchFamily="18" charset="0"/>
                                      </a:rPr>
                                    </m:ctrlPr>
                                  </m:fPr>
                                  <m:num>
                                    <m:r>
                                      <a:rPr lang="es-ES" sz="1400" b="0" i="1" smtClean="0">
                                        <a:latin typeface="Cambria Math" panose="02040503050406030204" pitchFamily="18" charset="0"/>
                                      </a:rPr>
                                      <m:t>12</m:t>
                                    </m:r>
                                  </m:num>
                                  <m:den>
                                    <m:r>
                                      <a:rPr lang="es-ES" sz="1400" b="0" i="1" smtClean="0">
                                        <a:latin typeface="Cambria Math" panose="02040503050406030204" pitchFamily="18" charset="0"/>
                                      </a:rPr>
                                      <m:t>8</m:t>
                                    </m:r>
                                  </m:den>
                                </m:f>
                              </m:oMath>
                            </m:oMathPara>
                          </a14:m>
                          <a:endParaRPr lang="es-ES" sz="1400" dirty="0"/>
                        </a:p>
                      </a:txBody>
                      <a:tcPr/>
                    </a:tc>
                    <a:extLst>
                      <a:ext uri="{0D108BD9-81ED-4DB2-BD59-A6C34878D82A}">
                        <a16:rowId xmlns:a16="http://schemas.microsoft.com/office/drawing/2014/main" val="674663641"/>
                      </a:ext>
                    </a:extLst>
                  </a:tr>
                  <a:tr h="589327">
                    <a:tc>
                      <a:txBody>
                        <a:bodyPr/>
                        <a:lstStyle/>
                        <a:p>
                          <a:r>
                            <a:rPr lang="es-ES" sz="1400" dirty="0"/>
                            <a:t>3</a:t>
                          </a:r>
                        </a:p>
                      </a:txBody>
                      <a:tcPr/>
                    </a:tc>
                    <a:tc>
                      <a:txBody>
                        <a:bodyPr/>
                        <a:lstStyle/>
                        <a:p>
                          <a:pPr/>
                          <a14:m>
                            <m:oMathPara xmlns:m="http://schemas.openxmlformats.org/officeDocument/2006/math">
                              <m:oMathParaPr>
                                <m:jc m:val="centerGroup"/>
                              </m:oMathParaPr>
                              <m:oMath xmlns:m="http://schemas.openxmlformats.org/officeDocument/2006/math">
                                <m:f>
                                  <m:fPr>
                                    <m:ctrlP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lang="es-E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num>
                                  <m:den>
                                    <m:r>
                                      <a:rPr kumimoji="0" lang="es-E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m:t>
                                    </m:r>
                                  </m:den>
                                </m:f>
                              </m:oMath>
                            </m:oMathPara>
                          </a14:m>
                          <a:endParaRPr kumimoji="0" lang="es-ES" sz="1400" b="0" i="0" u="none" strike="noStrike" kern="1200" cap="none" spc="0" normalizeH="0" baseline="0" noProof="0" dirty="0">
                            <a:ln>
                              <a:noFill/>
                            </a:ln>
                            <a:solidFill>
                              <a:prstClr val="black"/>
                            </a:solidFill>
                            <a:effectLst/>
                            <a:uLnTx/>
                            <a:uFillTx/>
                            <a:latin typeface="+mn-lt"/>
                            <a:ea typeface="+mn-ea"/>
                            <a:cs typeface="+mn-cs"/>
                          </a:endParaRPr>
                        </a:p>
                        <a:p>
                          <a:endParaRPr lang="es-ES" sz="1400" dirty="0"/>
                        </a:p>
                      </a:txBody>
                      <a:tcPr/>
                    </a:tc>
                    <a:tc>
                      <a:txBody>
                        <a:bodyPr/>
                        <a:lstStyle/>
                        <a:p>
                          <a:pPr/>
                          <a14:m>
                            <m:oMathPara xmlns:m="http://schemas.openxmlformats.org/officeDocument/2006/math">
                              <m:oMathParaPr>
                                <m:jc m:val="centerGroup"/>
                              </m:oMathParaPr>
                              <m:oMath xmlns:m="http://schemas.openxmlformats.org/officeDocument/2006/math">
                                <m:f>
                                  <m:fPr>
                                    <m:ctrlPr>
                                      <a:rPr lang="es-ES" sz="1400" i="1" smtClean="0">
                                        <a:latin typeface="Cambria Math" panose="02040503050406030204" pitchFamily="18" charset="0"/>
                                      </a:rPr>
                                    </m:ctrlPr>
                                  </m:fPr>
                                  <m:num>
                                    <m:r>
                                      <a:rPr lang="es-ES" sz="1400" b="0" i="1" smtClean="0">
                                        <a:latin typeface="Cambria Math" panose="02040503050406030204" pitchFamily="18" charset="0"/>
                                      </a:rPr>
                                      <m:t>9</m:t>
                                    </m:r>
                                  </m:num>
                                  <m:den>
                                    <m:r>
                                      <a:rPr lang="es-ES" sz="1400" b="0" i="1" smtClean="0">
                                        <a:latin typeface="Cambria Math" panose="02040503050406030204" pitchFamily="18" charset="0"/>
                                      </a:rPr>
                                      <m:t>8</m:t>
                                    </m:r>
                                  </m:den>
                                </m:f>
                              </m:oMath>
                            </m:oMathPara>
                          </a14:m>
                          <a:endParaRPr lang="es-ES" sz="1400" dirty="0"/>
                        </a:p>
                      </a:txBody>
                      <a:tcPr/>
                    </a:tc>
                    <a:extLst>
                      <a:ext uri="{0D108BD9-81ED-4DB2-BD59-A6C34878D82A}">
                        <a16:rowId xmlns:a16="http://schemas.microsoft.com/office/drawing/2014/main" val="1179152751"/>
                      </a:ext>
                    </a:extLst>
                  </a:tr>
                  <a:tr h="411128">
                    <a:tc>
                      <a:txBody>
                        <a:bodyPr/>
                        <a:lstStyle/>
                        <a:p>
                          <a:r>
                            <a:rPr lang="es-ES" sz="1400" dirty="0"/>
                            <a:t>TOTAL</a:t>
                          </a:r>
                        </a:p>
                      </a:txBody>
                      <a:tcPr/>
                    </a:tc>
                    <a:tc>
                      <a:txBody>
                        <a:bodyPr/>
                        <a:lstStyle/>
                        <a:p>
                          <a:pPr algn="ctr"/>
                          <a:r>
                            <a:rPr lang="es-ES" sz="1400" dirty="0"/>
                            <a:t>1</a:t>
                          </a:r>
                        </a:p>
                      </a:txBody>
                      <a:tcPr/>
                    </a:tc>
                    <a:tc>
                      <a:txBody>
                        <a:bodyPr/>
                        <a:lstStyle/>
                        <a:p>
                          <a:pPr/>
                          <a14:m>
                            <m:oMathPara xmlns:m="http://schemas.openxmlformats.org/officeDocument/2006/math">
                              <m:oMathParaPr>
                                <m:jc m:val="centerGroup"/>
                              </m:oMathParaPr>
                              <m:oMath xmlns:m="http://schemas.openxmlformats.org/officeDocument/2006/math">
                                <m:f>
                                  <m:fPr>
                                    <m:ctrlPr>
                                      <a:rPr lang="es-ES" sz="1400" i="1" smtClean="0">
                                        <a:latin typeface="Cambria Math" panose="02040503050406030204" pitchFamily="18" charset="0"/>
                                      </a:rPr>
                                    </m:ctrlPr>
                                  </m:fPr>
                                  <m:num>
                                    <m:r>
                                      <a:rPr lang="es-ES" sz="1400" b="0" i="1" smtClean="0">
                                        <a:latin typeface="Cambria Math" panose="02040503050406030204" pitchFamily="18" charset="0"/>
                                      </a:rPr>
                                      <m:t>12</m:t>
                                    </m:r>
                                  </m:num>
                                  <m:den>
                                    <m:r>
                                      <a:rPr lang="es-ES" sz="1400" b="0" i="1" smtClean="0">
                                        <a:latin typeface="Cambria Math" panose="02040503050406030204" pitchFamily="18" charset="0"/>
                                      </a:rPr>
                                      <m:t>8</m:t>
                                    </m:r>
                                  </m:den>
                                </m:f>
                              </m:oMath>
                            </m:oMathPara>
                          </a14:m>
                          <a:endParaRPr lang="es-ES" sz="1400" dirty="0"/>
                        </a:p>
                      </a:txBody>
                      <a:tcPr/>
                    </a:tc>
                    <a:tc>
                      <a:txBody>
                        <a:bodyPr/>
                        <a:lstStyle/>
                        <a:p>
                          <a:pPr algn="ctr"/>
                          <a:r>
                            <a:rPr lang="es-ES" sz="1400" dirty="0"/>
                            <a:t>3</a:t>
                          </a:r>
                        </a:p>
                      </a:txBody>
                      <a:tcPr/>
                    </a:tc>
                    <a:extLst>
                      <a:ext uri="{0D108BD9-81ED-4DB2-BD59-A6C34878D82A}">
                        <a16:rowId xmlns:a16="http://schemas.microsoft.com/office/drawing/2014/main" val="2735264765"/>
                      </a:ext>
                    </a:extLst>
                  </a:tr>
                </a:tbl>
              </a:graphicData>
            </a:graphic>
          </p:graphicFrame>
        </mc:Choice>
        <mc:Fallback xmlns="">
          <p:graphicFrame>
            <p:nvGraphicFramePr>
              <p:cNvPr id="4" name="Tabla 3"/>
              <p:cNvGraphicFramePr>
                <a:graphicFrameLocks noGrp="1"/>
              </p:cNvGraphicFramePr>
              <p:nvPr>
                <p:extLst>
                  <p:ext uri="{D42A27DB-BD31-4B8C-83A1-F6EECF244321}">
                    <p14:modId xmlns:p14="http://schemas.microsoft.com/office/powerpoint/2010/main" val="2988911019"/>
                  </p:ext>
                </p:extLst>
              </p:nvPr>
            </p:nvGraphicFramePr>
            <p:xfrm>
              <a:off x="1470454" y="1868844"/>
              <a:ext cx="8368272" cy="3473260"/>
            </p:xfrm>
            <a:graphic>
              <a:graphicData uri="http://schemas.openxmlformats.org/drawingml/2006/table">
                <a:tbl>
                  <a:tblPr firstRow="1" bandRow="1">
                    <a:tableStyleId>{5C22544A-7EE6-4342-B048-85BDC9FD1C3A}</a:tableStyleId>
                  </a:tblPr>
                  <a:tblGrid>
                    <a:gridCol w="2092068">
                      <a:extLst>
                        <a:ext uri="{9D8B030D-6E8A-4147-A177-3AD203B41FA5}">
                          <a16:colId xmlns:a16="http://schemas.microsoft.com/office/drawing/2014/main" val="2728851977"/>
                        </a:ext>
                      </a:extLst>
                    </a:gridCol>
                    <a:gridCol w="2092068">
                      <a:extLst>
                        <a:ext uri="{9D8B030D-6E8A-4147-A177-3AD203B41FA5}">
                          <a16:colId xmlns:a16="http://schemas.microsoft.com/office/drawing/2014/main" val="1148299676"/>
                        </a:ext>
                      </a:extLst>
                    </a:gridCol>
                    <a:gridCol w="2092068">
                      <a:extLst>
                        <a:ext uri="{9D8B030D-6E8A-4147-A177-3AD203B41FA5}">
                          <a16:colId xmlns:a16="http://schemas.microsoft.com/office/drawing/2014/main" val="589976651"/>
                        </a:ext>
                      </a:extLst>
                    </a:gridCol>
                    <a:gridCol w="2092068">
                      <a:extLst>
                        <a:ext uri="{9D8B030D-6E8A-4147-A177-3AD203B41FA5}">
                          <a16:colId xmlns:a16="http://schemas.microsoft.com/office/drawing/2014/main" val="1431952150"/>
                        </a:ext>
                      </a:extLst>
                    </a:gridCol>
                  </a:tblGrid>
                  <a:tr h="371920">
                    <a:tc>
                      <a:txBody>
                        <a:bodyPr/>
                        <a:lstStyle/>
                        <a:p>
                          <a:r>
                            <a:rPr lang="es-ES" dirty="0" smtClean="0"/>
                            <a:t>X</a:t>
                          </a:r>
                          <a:endParaRPr lang="es-ES" dirty="0"/>
                        </a:p>
                      </a:txBody>
                      <a:tcPr/>
                    </a:tc>
                    <a:tc>
                      <a:txBody>
                        <a:bodyPr/>
                        <a:lstStyle/>
                        <a:p>
                          <a:r>
                            <a:rPr lang="es-ES" dirty="0" smtClean="0"/>
                            <a:t>P(X)</a:t>
                          </a:r>
                          <a:endParaRPr lang="es-ES" dirty="0"/>
                        </a:p>
                      </a:txBody>
                      <a:tcPr/>
                    </a:tc>
                    <a:tc>
                      <a:txBody>
                        <a:bodyPr/>
                        <a:lstStyle/>
                        <a:p>
                          <a:r>
                            <a:rPr lang="es-ES" dirty="0" smtClean="0"/>
                            <a:t>XP(X)</a:t>
                          </a:r>
                          <a:endParaRPr lang="es-ES" dirty="0"/>
                        </a:p>
                      </a:txBody>
                      <a:tcPr/>
                    </a:tc>
                    <a:tc>
                      <a:txBody>
                        <a:bodyPr/>
                        <a:lstStyle/>
                        <a:p>
                          <a:endParaRPr lang="es-ES"/>
                        </a:p>
                      </a:txBody>
                      <a:tcPr>
                        <a:blipFill>
                          <a:blip r:embed="rId3"/>
                          <a:stretch>
                            <a:fillRect l="-300583" t="-8197" r="-1458" b="-839344"/>
                          </a:stretch>
                        </a:blipFill>
                      </a:tcPr>
                    </a:tc>
                    <a:extLst>
                      <a:ext uri="{0D108BD9-81ED-4DB2-BD59-A6C34878D82A}">
                        <a16:rowId xmlns:a16="http://schemas.microsoft.com/office/drawing/2014/main" val="325046455"/>
                      </a:ext>
                    </a:extLst>
                  </a:tr>
                  <a:tr h="705612">
                    <a:tc>
                      <a:txBody>
                        <a:bodyPr/>
                        <a:lstStyle/>
                        <a:p>
                          <a:r>
                            <a:rPr lang="es-ES" sz="1400" dirty="0" smtClean="0"/>
                            <a:t>0</a:t>
                          </a:r>
                          <a:endParaRPr lang="es-ES" sz="1400" dirty="0"/>
                        </a:p>
                      </a:txBody>
                      <a:tcPr/>
                    </a:tc>
                    <a:tc>
                      <a:txBody>
                        <a:bodyPr/>
                        <a:lstStyle/>
                        <a:p>
                          <a:endParaRPr lang="es-ES"/>
                        </a:p>
                      </a:txBody>
                      <a:tcPr>
                        <a:blipFill>
                          <a:blip r:embed="rId3"/>
                          <a:stretch>
                            <a:fillRect l="-100000" t="-56897" r="-200872" b="-341379"/>
                          </a:stretch>
                        </a:blipFill>
                      </a:tcPr>
                    </a:tc>
                    <a:tc>
                      <a:txBody>
                        <a:bodyPr/>
                        <a:lstStyle/>
                        <a:p>
                          <a:pPr algn="ctr"/>
                          <a:r>
                            <a:rPr lang="es-ES" sz="1400" dirty="0" smtClean="0"/>
                            <a:t>0</a:t>
                          </a:r>
                          <a:endParaRPr lang="es-ES" sz="1400" dirty="0"/>
                        </a:p>
                      </a:txBody>
                      <a:tcPr/>
                    </a:tc>
                    <a:tc>
                      <a:txBody>
                        <a:bodyPr/>
                        <a:lstStyle/>
                        <a:p>
                          <a:pPr algn="ctr"/>
                          <a:r>
                            <a:rPr lang="es-ES" sz="1400" dirty="0" smtClean="0"/>
                            <a:t>0</a:t>
                          </a:r>
                          <a:endParaRPr lang="es-ES" sz="1400" dirty="0"/>
                        </a:p>
                      </a:txBody>
                      <a:tcPr/>
                    </a:tc>
                    <a:extLst>
                      <a:ext uri="{0D108BD9-81ED-4DB2-BD59-A6C34878D82A}">
                        <a16:rowId xmlns:a16="http://schemas.microsoft.com/office/drawing/2014/main" val="1044594161"/>
                      </a:ext>
                    </a:extLst>
                  </a:tr>
                  <a:tr h="705612">
                    <a:tc>
                      <a:txBody>
                        <a:bodyPr/>
                        <a:lstStyle/>
                        <a:p>
                          <a:r>
                            <a:rPr lang="es-ES" sz="1400" dirty="0" smtClean="0"/>
                            <a:t>1</a:t>
                          </a:r>
                          <a:endParaRPr lang="es-ES" sz="1400" dirty="0"/>
                        </a:p>
                      </a:txBody>
                      <a:tcPr/>
                    </a:tc>
                    <a:tc>
                      <a:txBody>
                        <a:bodyPr/>
                        <a:lstStyle/>
                        <a:p>
                          <a:endParaRPr lang="es-ES"/>
                        </a:p>
                      </a:txBody>
                      <a:tcPr>
                        <a:blipFill>
                          <a:blip r:embed="rId3"/>
                          <a:stretch>
                            <a:fillRect l="-100000" t="-156897" r="-200872" b="-241379"/>
                          </a:stretch>
                        </a:blipFill>
                      </a:tcPr>
                    </a:tc>
                    <a:tc>
                      <a:txBody>
                        <a:bodyPr/>
                        <a:lstStyle/>
                        <a:p>
                          <a:endParaRPr lang="es-ES"/>
                        </a:p>
                      </a:txBody>
                      <a:tcPr>
                        <a:blipFill>
                          <a:blip r:embed="rId3"/>
                          <a:stretch>
                            <a:fillRect l="-200583" t="-156897" r="-101458" b="-241379"/>
                          </a:stretch>
                        </a:blipFill>
                      </a:tcPr>
                    </a:tc>
                    <a:tc>
                      <a:txBody>
                        <a:bodyPr/>
                        <a:lstStyle/>
                        <a:p>
                          <a:endParaRPr lang="es-ES"/>
                        </a:p>
                      </a:txBody>
                      <a:tcPr>
                        <a:blipFill>
                          <a:blip r:embed="rId3"/>
                          <a:stretch>
                            <a:fillRect l="-300583" t="-156897" r="-1458" b="-241379"/>
                          </a:stretch>
                        </a:blipFill>
                      </a:tcPr>
                    </a:tc>
                    <a:extLst>
                      <a:ext uri="{0D108BD9-81ED-4DB2-BD59-A6C34878D82A}">
                        <a16:rowId xmlns:a16="http://schemas.microsoft.com/office/drawing/2014/main" val="1598242472"/>
                      </a:ext>
                    </a:extLst>
                  </a:tr>
                  <a:tr h="492252">
                    <a:tc>
                      <a:txBody>
                        <a:bodyPr/>
                        <a:lstStyle/>
                        <a:p>
                          <a:r>
                            <a:rPr lang="es-ES" sz="1400" dirty="0" smtClean="0"/>
                            <a:t>2</a:t>
                          </a:r>
                          <a:endParaRPr lang="es-ES" sz="1400" dirty="0"/>
                        </a:p>
                      </a:txBody>
                      <a:tcPr/>
                    </a:tc>
                    <a:tc>
                      <a:txBody>
                        <a:bodyPr/>
                        <a:lstStyle/>
                        <a:p>
                          <a:endParaRPr lang="es-ES"/>
                        </a:p>
                      </a:txBody>
                      <a:tcPr>
                        <a:blipFill>
                          <a:blip r:embed="rId3"/>
                          <a:stretch>
                            <a:fillRect l="-100000" t="-367901" r="-200872" b="-245679"/>
                          </a:stretch>
                        </a:blipFill>
                      </a:tcPr>
                    </a:tc>
                    <a:tc>
                      <a:txBody>
                        <a:bodyPr/>
                        <a:lstStyle/>
                        <a:p>
                          <a:endParaRPr lang="es-ES"/>
                        </a:p>
                      </a:txBody>
                      <a:tcPr>
                        <a:blipFill>
                          <a:blip r:embed="rId3"/>
                          <a:stretch>
                            <a:fillRect l="-200583" t="-367901" r="-101458" b="-245679"/>
                          </a:stretch>
                        </a:blipFill>
                      </a:tcPr>
                    </a:tc>
                    <a:tc>
                      <a:txBody>
                        <a:bodyPr/>
                        <a:lstStyle/>
                        <a:p>
                          <a:endParaRPr lang="es-ES"/>
                        </a:p>
                      </a:txBody>
                      <a:tcPr>
                        <a:blipFill>
                          <a:blip r:embed="rId3"/>
                          <a:stretch>
                            <a:fillRect l="-300583" t="-367901" r="-1458" b="-245679"/>
                          </a:stretch>
                        </a:blipFill>
                      </a:tcPr>
                    </a:tc>
                    <a:extLst>
                      <a:ext uri="{0D108BD9-81ED-4DB2-BD59-A6C34878D82A}">
                        <a16:rowId xmlns:a16="http://schemas.microsoft.com/office/drawing/2014/main" val="674663641"/>
                      </a:ext>
                    </a:extLst>
                  </a:tr>
                  <a:tr h="705612">
                    <a:tc>
                      <a:txBody>
                        <a:bodyPr/>
                        <a:lstStyle/>
                        <a:p>
                          <a:r>
                            <a:rPr lang="es-ES" sz="1400" dirty="0" smtClean="0"/>
                            <a:t>3</a:t>
                          </a:r>
                          <a:endParaRPr lang="es-ES" sz="1400" dirty="0"/>
                        </a:p>
                      </a:txBody>
                      <a:tcPr/>
                    </a:tc>
                    <a:tc>
                      <a:txBody>
                        <a:bodyPr/>
                        <a:lstStyle/>
                        <a:p>
                          <a:endParaRPr lang="es-ES"/>
                        </a:p>
                      </a:txBody>
                      <a:tcPr>
                        <a:blipFill>
                          <a:blip r:embed="rId3"/>
                          <a:stretch>
                            <a:fillRect l="-100000" t="-326724" r="-200872" b="-71552"/>
                          </a:stretch>
                        </a:blipFill>
                      </a:tcPr>
                    </a:tc>
                    <a:tc>
                      <a:txBody>
                        <a:bodyPr/>
                        <a:lstStyle/>
                        <a:p>
                          <a:endParaRPr lang="es-ES"/>
                        </a:p>
                      </a:txBody>
                      <a:tcPr>
                        <a:blipFill>
                          <a:blip r:embed="rId3"/>
                          <a:stretch>
                            <a:fillRect l="-200583" t="-326724" r="-101458" b="-71552"/>
                          </a:stretch>
                        </a:blipFill>
                      </a:tcPr>
                    </a:tc>
                    <a:tc>
                      <a:txBody>
                        <a:bodyPr/>
                        <a:lstStyle/>
                        <a:p>
                          <a:endParaRPr lang="es-ES"/>
                        </a:p>
                      </a:txBody>
                      <a:tcPr>
                        <a:blipFill>
                          <a:blip r:embed="rId3"/>
                          <a:stretch>
                            <a:fillRect l="-300583" t="-326724" r="-1458" b="-71552"/>
                          </a:stretch>
                        </a:blipFill>
                      </a:tcPr>
                    </a:tc>
                    <a:extLst>
                      <a:ext uri="{0D108BD9-81ED-4DB2-BD59-A6C34878D82A}">
                        <a16:rowId xmlns:a16="http://schemas.microsoft.com/office/drawing/2014/main" val="1179152751"/>
                      </a:ext>
                    </a:extLst>
                  </a:tr>
                  <a:tr h="492252">
                    <a:tc>
                      <a:txBody>
                        <a:bodyPr/>
                        <a:lstStyle/>
                        <a:p>
                          <a:r>
                            <a:rPr lang="es-ES" sz="1400" dirty="0" smtClean="0"/>
                            <a:t>TOTAL</a:t>
                          </a:r>
                          <a:endParaRPr lang="es-ES" sz="1400" dirty="0"/>
                        </a:p>
                      </a:txBody>
                      <a:tcPr/>
                    </a:tc>
                    <a:tc>
                      <a:txBody>
                        <a:bodyPr/>
                        <a:lstStyle/>
                        <a:p>
                          <a:pPr algn="ctr"/>
                          <a:r>
                            <a:rPr lang="es-ES" sz="1400" dirty="0" smtClean="0"/>
                            <a:t>1</a:t>
                          </a:r>
                          <a:endParaRPr lang="es-ES" sz="1400" dirty="0"/>
                        </a:p>
                      </a:txBody>
                      <a:tcPr/>
                    </a:tc>
                    <a:tc>
                      <a:txBody>
                        <a:bodyPr/>
                        <a:lstStyle/>
                        <a:p>
                          <a:endParaRPr lang="es-ES"/>
                        </a:p>
                      </a:txBody>
                      <a:tcPr>
                        <a:blipFill>
                          <a:blip r:embed="rId3"/>
                          <a:stretch>
                            <a:fillRect l="-200583" t="-611111" r="-101458" b="-2469"/>
                          </a:stretch>
                        </a:blipFill>
                      </a:tcPr>
                    </a:tc>
                    <a:tc>
                      <a:txBody>
                        <a:bodyPr/>
                        <a:lstStyle/>
                        <a:p>
                          <a:pPr algn="ctr"/>
                          <a:r>
                            <a:rPr lang="es-ES" sz="1400" dirty="0" smtClean="0"/>
                            <a:t>3</a:t>
                          </a:r>
                          <a:endParaRPr lang="es-ES" sz="1400" dirty="0"/>
                        </a:p>
                      </a:txBody>
                      <a:tcPr/>
                    </a:tc>
                    <a:extLst>
                      <a:ext uri="{0D108BD9-81ED-4DB2-BD59-A6C34878D82A}">
                        <a16:rowId xmlns:a16="http://schemas.microsoft.com/office/drawing/2014/main" val="2735264765"/>
                      </a:ext>
                    </a:extLst>
                  </a:tr>
                </a:tbl>
              </a:graphicData>
            </a:graphic>
          </p:graphicFrame>
        </mc:Fallback>
      </mc:AlternateContent>
    </p:spTree>
    <p:extLst>
      <p:ext uri="{BB962C8B-B14F-4D97-AF65-F5344CB8AC3E}">
        <p14:creationId xmlns:p14="http://schemas.microsoft.com/office/powerpoint/2010/main" val="300415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70038" y="115888"/>
            <a:ext cx="8774112"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algn="ctr" eaLnBrk="1" hangingPunct="1"/>
            <a:r>
              <a:rPr lang="es-ES_tradnl" altLang="en-US" sz="3200">
                <a:solidFill>
                  <a:srgbClr val="FF0000"/>
                </a:solidFill>
              </a:rPr>
              <a:t>Distribuciones Discretas de </a:t>
            </a:r>
            <a:br>
              <a:rPr lang="es-ES_tradnl" altLang="en-US" sz="3200">
                <a:solidFill>
                  <a:srgbClr val="FF0000"/>
                </a:solidFill>
              </a:rPr>
            </a:br>
            <a:r>
              <a:rPr lang="es-ES_tradnl" altLang="en-US" sz="3200">
                <a:solidFill>
                  <a:srgbClr val="FF0000"/>
                </a:solidFill>
              </a:rPr>
              <a:t>      Probabilidad</a:t>
            </a:r>
          </a:p>
        </p:txBody>
      </p:sp>
      <p:sp>
        <p:nvSpPr>
          <p:cNvPr id="20483" name="Rectangle 3"/>
          <p:cNvSpPr>
            <a:spLocks noGrp="1" noChangeArrowheads="1"/>
          </p:cNvSpPr>
          <p:nvPr>
            <p:ph type="body" idx="1"/>
          </p:nvPr>
        </p:nvSpPr>
        <p:spPr>
          <a:xfrm>
            <a:off x="2317751" y="1128713"/>
            <a:ext cx="7954963" cy="1363662"/>
          </a:xfrm>
          <a:noFill/>
        </p:spPr>
        <p:txBody>
          <a:bodyPr vert="horz" lIns="92075" tIns="46038" rIns="92075" bIns="46038" rtlCol="0">
            <a:normAutofit/>
          </a:bodyPr>
          <a:lstStyle/>
          <a:p>
            <a:pPr algn="just" eaLnBrk="1" hangingPunct="1">
              <a:buFont typeface="Wingdings" panose="05000000000000000000" pitchFamily="2" charset="2"/>
              <a:buNone/>
            </a:pPr>
            <a:r>
              <a:rPr lang="es-ES_tradnl" altLang="en-US" sz="2600" b="1" dirty="0">
                <a:solidFill>
                  <a:schemeClr val="hlink"/>
                </a:solidFill>
              </a:rPr>
              <a:t> </a:t>
            </a:r>
          </a:p>
          <a:p>
            <a:pPr algn="just" eaLnBrk="1" hangingPunct="1">
              <a:buFont typeface="Wingdings" panose="05000000000000000000" pitchFamily="2" charset="2"/>
              <a:buNone/>
            </a:pPr>
            <a:r>
              <a:rPr lang="es-ES_tradnl" altLang="en-US" sz="2600" b="1" dirty="0">
                <a:solidFill>
                  <a:schemeClr val="hlink"/>
                </a:solidFill>
              </a:rPr>
              <a:t>La distribución binomial</a:t>
            </a:r>
          </a:p>
          <a:p>
            <a:pPr algn="just" eaLnBrk="1" hangingPunct="1">
              <a:buFont typeface="Wingdings" panose="05000000000000000000" pitchFamily="2" charset="2"/>
              <a:buNone/>
            </a:pPr>
            <a:endParaRPr lang="es-ES_tradnl" altLang="en-US" sz="2600" dirty="0"/>
          </a:p>
        </p:txBody>
      </p:sp>
      <p:sp>
        <p:nvSpPr>
          <p:cNvPr id="20484" name="Rectangle 4"/>
          <p:cNvSpPr>
            <a:spLocks noChangeArrowheads="1"/>
          </p:cNvSpPr>
          <p:nvPr/>
        </p:nvSpPr>
        <p:spPr bwMode="auto">
          <a:xfrm>
            <a:off x="2097089" y="4298951"/>
            <a:ext cx="8307387"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s-ES_tradnl" altLang="en-US" sz="2800">
                <a:solidFill>
                  <a:srgbClr val="FF3300"/>
                </a:solidFill>
              </a:rPr>
              <a:t>a) Características:</a:t>
            </a:r>
            <a:endParaRPr lang="es-ES_tradnl" altLang="en-US" sz="2800"/>
          </a:p>
          <a:p>
            <a:pPr algn="just" eaLnBrk="1" hangingPunct="1">
              <a:lnSpc>
                <a:spcPct val="90000"/>
              </a:lnSpc>
            </a:pPr>
            <a:r>
              <a:rPr lang="es-ES_tradnl" altLang="en-US" sz="2800"/>
              <a:t>El experimento consiste en una serie de ensayos repetidos.</a:t>
            </a:r>
          </a:p>
          <a:p>
            <a:pPr algn="just" eaLnBrk="1" hangingPunct="1">
              <a:lnSpc>
                <a:spcPct val="90000"/>
              </a:lnSpc>
            </a:pPr>
            <a:r>
              <a:rPr lang="es-ES_tradnl" altLang="en-US" sz="2800"/>
              <a:t>Cada ensayo sólo tiene dos resultados posibles: éxito y fracaso.</a:t>
            </a:r>
          </a:p>
        </p:txBody>
      </p:sp>
      <p:sp>
        <p:nvSpPr>
          <p:cNvPr id="18437" name="Text Box 5"/>
          <p:cNvSpPr txBox="1">
            <a:spLocks noChangeArrowheads="1"/>
          </p:cNvSpPr>
          <p:nvPr/>
        </p:nvSpPr>
        <p:spPr bwMode="auto">
          <a:xfrm>
            <a:off x="2424114" y="2243138"/>
            <a:ext cx="7921625"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tabLst>
                <a:tab pos="263525" algn="l"/>
              </a:tabLst>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tabLst>
                <a:tab pos="263525" algn="l"/>
              </a:tabLst>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tabLst>
                <a:tab pos="263525" algn="l"/>
              </a:tabLst>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tabLst>
                <a:tab pos="263525" algn="l"/>
              </a:tabLst>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tabLst>
                <a:tab pos="2635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tabLst>
                <a:tab pos="2635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tabLst>
                <a:tab pos="2635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tabLst>
                <a:tab pos="2635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tabLst>
                <a:tab pos="263525" algn="l"/>
              </a:tabLst>
              <a:defRPr sz="2000">
                <a:solidFill>
                  <a:schemeClr val="tx1"/>
                </a:solidFill>
                <a:latin typeface="Arial" panose="020B0604020202020204" pitchFamily="34" charset="0"/>
              </a:defRPr>
            </a:lvl9pPr>
          </a:lstStyle>
          <a:p>
            <a:pPr algn="just">
              <a:lnSpc>
                <a:spcPct val="90000"/>
              </a:lnSpc>
              <a:spcBef>
                <a:spcPct val="50000"/>
              </a:spcBef>
              <a:buClrTx/>
              <a:buSzTx/>
              <a:buFontTx/>
              <a:buNone/>
            </a:pPr>
            <a:r>
              <a:rPr lang="es-ES_tradnl" altLang="en-US" sz="2800"/>
              <a:t>Es una de las distribuciones mas utilizadas en la estadística aplicada. La distribución se deriva de un procedimiento llamado </a:t>
            </a:r>
            <a:r>
              <a:rPr lang="es-ES_tradnl" altLang="en-US" sz="2800" b="1"/>
              <a:t>ensayo de Bernoulli</a:t>
            </a:r>
            <a:r>
              <a:rPr lang="es-ES_tradnl" altLang="en-US" sz="2800"/>
              <a:t>, nombrado así en honor del matemático Suizo James Bernoulli (1654 - 1785</a:t>
            </a:r>
            <a:r>
              <a:rPr lang="es-ES_tradnl" altLang="en-US" sz="2400"/>
              <a:t>).</a:t>
            </a:r>
          </a:p>
        </p:txBody>
      </p:sp>
    </p:spTree>
    <p:extLst>
      <p:ext uri="{BB962C8B-B14F-4D97-AF65-F5344CB8AC3E}">
        <p14:creationId xmlns:p14="http://schemas.microsoft.com/office/powerpoint/2010/main" val="2484272228"/>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 calcmode="lin" valueType="num">
                                      <p:cBhvr additive="base">
                                        <p:cTn id="7" dur="500" fill="hold"/>
                                        <p:tgtEl>
                                          <p:spTgt spid="1843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4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133600" y="1219200"/>
            <a:ext cx="8305800" cy="4876800"/>
          </a:xfrm>
          <a:noFill/>
        </p:spPr>
        <p:txBody>
          <a:bodyPr vert="horz" lIns="92075" tIns="46038" rIns="92075" bIns="46038" rtlCol="0">
            <a:normAutofit/>
          </a:bodyPr>
          <a:lstStyle/>
          <a:p>
            <a:pPr marL="0" indent="0" algn="just" defTabSz="762000">
              <a:buNone/>
            </a:pPr>
            <a:r>
              <a:rPr lang="es-ES_tradnl" altLang="en-US" sz="2600"/>
              <a:t>La probabilidad de éxito, designado por </a:t>
            </a:r>
            <a:r>
              <a:rPr lang="es-ES_tradnl" altLang="en-US" sz="2600" b="1"/>
              <a:t>p</a:t>
            </a:r>
            <a:r>
              <a:rPr lang="es-ES_tradnl" altLang="en-US" sz="2600"/>
              <a:t> es la misma para cada ensayo, la probabilidad de fracaso </a:t>
            </a:r>
            <a:r>
              <a:rPr lang="es-ES_tradnl" altLang="en-US" sz="2600" b="1"/>
              <a:t>q</a:t>
            </a:r>
            <a:r>
              <a:rPr lang="es-ES_tradnl" altLang="en-US" sz="2600"/>
              <a:t> (igual a 1-p) es también constante.</a:t>
            </a:r>
          </a:p>
          <a:p>
            <a:pPr marL="0" indent="0" algn="just" defTabSz="762000">
              <a:buNone/>
            </a:pPr>
            <a:endParaRPr lang="es-ES_tradnl" altLang="en-US" sz="2600"/>
          </a:p>
          <a:p>
            <a:pPr marL="0" indent="0" algn="just" defTabSz="762000">
              <a:buClr>
                <a:srgbClr val="0000FF"/>
              </a:buClr>
              <a:buSzPct val="90000"/>
              <a:buNone/>
            </a:pPr>
            <a:r>
              <a:rPr lang="es-ES_tradnl" altLang="en-US" sz="2100"/>
              <a:t>	</a:t>
            </a:r>
            <a:r>
              <a:rPr lang="es-ES_tradnl" altLang="en-US" sz="2600"/>
              <a:t>1</a:t>
            </a:r>
            <a:r>
              <a:rPr lang="es-ES_tradnl" altLang="en-US" sz="2100"/>
              <a:t>. </a:t>
            </a:r>
            <a:r>
              <a:rPr lang="es-ES_tradnl" altLang="en-US" sz="2600"/>
              <a:t>Los ensayos sucesivos son independientes.</a:t>
            </a:r>
          </a:p>
          <a:p>
            <a:pPr marL="0" indent="0" algn="just" defTabSz="762000">
              <a:buClr>
                <a:srgbClr val="0000FF"/>
              </a:buClr>
              <a:buSzPct val="90000"/>
              <a:buNone/>
            </a:pPr>
            <a:endParaRPr lang="es-ES_tradnl" altLang="en-US" sz="2600"/>
          </a:p>
          <a:p>
            <a:pPr marL="0" indent="0" algn="just" defTabSz="762000">
              <a:buClr>
                <a:srgbClr val="0000FF"/>
              </a:buClr>
              <a:buSzPct val="90000"/>
              <a:buNone/>
            </a:pPr>
            <a:r>
              <a:rPr lang="es-ES_tradnl" altLang="en-US" sz="2600"/>
              <a:t> 	2. Puede ser simétrica o sesgada.</a:t>
            </a:r>
          </a:p>
          <a:p>
            <a:pPr marL="0" indent="0" algn="just" defTabSz="762000">
              <a:buClr>
                <a:srgbClr val="0000FF"/>
              </a:buClr>
              <a:buSzPct val="90000"/>
              <a:buFont typeface="Monotype Sorts" pitchFamily="2" charset="2"/>
              <a:buChar char="ä"/>
            </a:pPr>
            <a:endParaRPr lang="es-ES_tradnl" altLang="en-US" sz="2600"/>
          </a:p>
          <a:p>
            <a:pPr marL="0" indent="0" algn="just" defTabSz="762000">
              <a:buClr>
                <a:srgbClr val="0000FF"/>
              </a:buClr>
              <a:buSzPct val="90000"/>
              <a:buNone/>
            </a:pPr>
            <a:r>
              <a:rPr lang="es-ES_tradnl" altLang="en-US" sz="2600"/>
              <a:t> 	3. La información de la muestra se obtiene 		    con reposición de una población finita.</a:t>
            </a:r>
          </a:p>
        </p:txBody>
      </p:sp>
    </p:spTree>
    <p:extLst>
      <p:ext uri="{BB962C8B-B14F-4D97-AF65-F5344CB8AC3E}">
        <p14:creationId xmlns:p14="http://schemas.microsoft.com/office/powerpoint/2010/main" val="2238213087"/>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209800" y="381000"/>
            <a:ext cx="8458200" cy="598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800" dirty="0">
                <a:solidFill>
                  <a:srgbClr val="FF3300"/>
                </a:solidFill>
              </a:rPr>
              <a:t>b) Formula:</a:t>
            </a:r>
          </a:p>
          <a:p>
            <a:pPr>
              <a:spcBef>
                <a:spcPct val="0"/>
              </a:spcBef>
              <a:buClrTx/>
              <a:buSzTx/>
              <a:buFontTx/>
              <a:buNone/>
            </a:pPr>
            <a:endParaRPr lang="es-ES_tradnl" altLang="en-US" sz="2400" dirty="0"/>
          </a:p>
          <a:p>
            <a:pPr>
              <a:spcBef>
                <a:spcPct val="0"/>
              </a:spcBef>
              <a:buClrTx/>
              <a:buSzTx/>
              <a:buFontTx/>
              <a:buNone/>
            </a:pPr>
            <a:endParaRPr lang="es-ES_tradnl" altLang="en-US" sz="2400" dirty="0"/>
          </a:p>
          <a:p>
            <a:pPr>
              <a:spcBef>
                <a:spcPct val="0"/>
              </a:spcBef>
              <a:buClrTx/>
              <a:buSzTx/>
              <a:buFontTx/>
              <a:buNone/>
            </a:pPr>
            <a:endParaRPr lang="es-ES_tradnl" altLang="en-US" sz="2400" dirty="0"/>
          </a:p>
          <a:p>
            <a:pPr>
              <a:spcBef>
                <a:spcPct val="0"/>
              </a:spcBef>
              <a:buClrTx/>
              <a:buSzTx/>
              <a:buFontTx/>
              <a:buNone/>
            </a:pPr>
            <a:endParaRPr lang="es-ES_tradnl" altLang="en-US" sz="2400" dirty="0"/>
          </a:p>
          <a:p>
            <a:pPr>
              <a:spcBef>
                <a:spcPct val="0"/>
              </a:spcBef>
              <a:buClrTx/>
              <a:buSzTx/>
              <a:buFontTx/>
              <a:buNone/>
            </a:pPr>
            <a:endParaRPr lang="es-ES_tradnl" altLang="en-US" sz="2400" dirty="0"/>
          </a:p>
          <a:p>
            <a:pPr>
              <a:spcBef>
                <a:spcPct val="0"/>
              </a:spcBef>
              <a:buClrTx/>
              <a:buSzTx/>
              <a:buFontTx/>
              <a:buNone/>
            </a:pPr>
            <a:endParaRPr lang="es-ES_tradnl" altLang="en-US" sz="2400" dirty="0"/>
          </a:p>
          <a:p>
            <a:pPr>
              <a:spcBef>
                <a:spcPct val="0"/>
              </a:spcBef>
              <a:buClrTx/>
              <a:buSzTx/>
              <a:buFontTx/>
              <a:buNone/>
            </a:pPr>
            <a:endParaRPr lang="es-ES_tradnl" altLang="en-US" sz="2400" dirty="0"/>
          </a:p>
          <a:p>
            <a:pPr>
              <a:spcBef>
                <a:spcPct val="0"/>
              </a:spcBef>
              <a:buClrTx/>
              <a:buSzTx/>
              <a:buFontTx/>
              <a:buNone/>
            </a:pPr>
            <a:endParaRPr lang="es-ES_tradnl" altLang="en-US" sz="2400" dirty="0"/>
          </a:p>
          <a:p>
            <a:pPr>
              <a:spcBef>
                <a:spcPct val="0"/>
              </a:spcBef>
              <a:buClrTx/>
              <a:buSzTx/>
              <a:buFontTx/>
              <a:buNone/>
            </a:pPr>
            <a:endParaRPr lang="es-ES_tradnl" altLang="en-US" sz="2400" dirty="0"/>
          </a:p>
          <a:p>
            <a:pPr>
              <a:spcBef>
                <a:spcPct val="0"/>
              </a:spcBef>
              <a:buClrTx/>
              <a:buSzTx/>
              <a:buFontTx/>
              <a:buNone/>
            </a:pPr>
            <a:endParaRPr lang="es-ES_tradnl" altLang="en-US" sz="2400" dirty="0"/>
          </a:p>
          <a:p>
            <a:pPr>
              <a:spcBef>
                <a:spcPct val="0"/>
              </a:spcBef>
              <a:buClrTx/>
              <a:buSzTx/>
              <a:buFontTx/>
              <a:buNone/>
            </a:pPr>
            <a:endParaRPr lang="es-ES_tradnl" altLang="en-US" sz="2800" dirty="0"/>
          </a:p>
          <a:p>
            <a:pPr algn="just">
              <a:spcBef>
                <a:spcPct val="0"/>
              </a:spcBef>
              <a:buClrTx/>
              <a:buSzTx/>
              <a:buFontTx/>
              <a:buNone/>
            </a:pPr>
            <a:r>
              <a:rPr lang="es-ES_tradnl" altLang="en-US" sz="2800" dirty="0"/>
              <a:t>Se aplica para seleccionar una muestra, sólo cuando el resultado de cada solución es independiente de los resultados de las selecciones anteriores</a:t>
            </a:r>
            <a:r>
              <a:rPr lang="es-ES_tradnl" altLang="en-US" sz="2400" dirty="0"/>
              <a:t>.</a:t>
            </a:r>
          </a:p>
        </p:txBody>
      </p:sp>
      <p:graphicFrame>
        <p:nvGraphicFramePr>
          <p:cNvPr id="22531" name="Object 3"/>
          <p:cNvGraphicFramePr>
            <a:graphicFrameLocks/>
          </p:cNvGraphicFramePr>
          <p:nvPr>
            <p:extLst>
              <p:ext uri="{D42A27DB-BD31-4B8C-83A1-F6EECF244321}">
                <p14:modId xmlns:p14="http://schemas.microsoft.com/office/powerpoint/2010/main" val="251513426"/>
              </p:ext>
            </p:extLst>
          </p:nvPr>
        </p:nvGraphicFramePr>
        <p:xfrm>
          <a:off x="4670425" y="765175"/>
          <a:ext cx="3879850" cy="933450"/>
        </p:xfrm>
        <a:graphic>
          <a:graphicData uri="http://schemas.openxmlformats.org/presentationml/2006/ole">
            <mc:AlternateContent xmlns:mc="http://schemas.openxmlformats.org/markup-compatibility/2006">
              <mc:Choice xmlns:v="urn:schemas-microsoft-com:vml" Requires="v">
                <p:oleObj spid="_x0000_s2129" name="Ecuación" r:id="rId3" imgW="1714320" imgH="419040" progId="Equation.3">
                  <p:embed/>
                </p:oleObj>
              </mc:Choice>
              <mc:Fallback>
                <p:oleObj name="Ecuación" r:id="rId3" imgW="1714320" imgH="419040" progId="Equation.3">
                  <p:embed/>
                  <p:pic>
                    <p:nvPicPr>
                      <p:cNvPr id="22531" name="Object 3"/>
                      <p:cNvPicPr>
                        <a:picLocks noChangeArrowheads="1"/>
                      </p:cNvPicPr>
                      <p:nvPr/>
                    </p:nvPicPr>
                    <p:blipFill>
                      <a:blip r:embed="rId4"/>
                      <a:srcRect/>
                      <a:stretch>
                        <a:fillRect/>
                      </a:stretch>
                    </p:blipFill>
                    <p:spPr bwMode="auto">
                      <a:xfrm>
                        <a:off x="4670425" y="765175"/>
                        <a:ext cx="38798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2" name="Rectangle 4"/>
          <p:cNvSpPr>
            <a:spLocks noGrp="1" noChangeArrowheads="1"/>
          </p:cNvSpPr>
          <p:nvPr>
            <p:ph type="body" idx="1"/>
          </p:nvPr>
        </p:nvSpPr>
        <p:spPr>
          <a:xfrm>
            <a:off x="2209800" y="1719263"/>
            <a:ext cx="7918450" cy="2971800"/>
          </a:xfrm>
          <a:noFill/>
        </p:spPr>
        <p:txBody>
          <a:bodyPr vert="horz" lIns="92075" tIns="46038" rIns="92075" bIns="46038" rtlCol="0">
            <a:normAutofit lnSpcReduction="10000"/>
          </a:bodyPr>
          <a:lstStyle/>
          <a:p>
            <a:pPr marL="0" indent="0" algn="just" defTabSz="762000">
              <a:buNone/>
            </a:pPr>
            <a:r>
              <a:rPr lang="es-ES_tradnl" altLang="en-US"/>
              <a:t>donde:</a:t>
            </a:r>
          </a:p>
          <a:p>
            <a:pPr marL="0" indent="0" algn="just" defTabSz="762000">
              <a:buNone/>
            </a:pPr>
            <a:r>
              <a:rPr lang="es-ES_tradnl" altLang="en-US"/>
              <a:t>	n : número de ensayos</a:t>
            </a:r>
          </a:p>
          <a:p>
            <a:pPr marL="0" indent="0" algn="just" defTabSz="762000">
              <a:buNone/>
            </a:pPr>
            <a:r>
              <a:rPr lang="es-ES_tradnl" altLang="en-US" i="1"/>
              <a:t>	x</a:t>
            </a:r>
            <a:r>
              <a:rPr lang="es-ES_tradnl" altLang="en-US"/>
              <a:t> : número de éxitos</a:t>
            </a:r>
          </a:p>
          <a:p>
            <a:pPr marL="0" indent="0" algn="just" defTabSz="762000">
              <a:buNone/>
            </a:pPr>
            <a:r>
              <a:rPr lang="es-ES_tradnl" altLang="en-US"/>
              <a:t>	p : probabilidad de éxitos en un ensayo</a:t>
            </a:r>
          </a:p>
          <a:p>
            <a:pPr marL="0" indent="0" algn="just" defTabSz="762000">
              <a:buNone/>
            </a:pPr>
            <a:r>
              <a:rPr lang="es-ES_tradnl" altLang="en-US"/>
              <a:t>	q : probabilidad de fracaso en un ensayo</a:t>
            </a:r>
          </a:p>
          <a:p>
            <a:pPr marL="0" indent="0" algn="just" defTabSz="762000">
              <a:buNone/>
            </a:pPr>
            <a:r>
              <a:rPr lang="es-ES_tradnl" altLang="en-US"/>
              <a:t>   n - x : número de fracaso en el ensayo</a:t>
            </a:r>
          </a:p>
        </p:txBody>
      </p:sp>
    </p:spTree>
    <p:extLst>
      <p:ext uri="{BB962C8B-B14F-4D97-AF65-F5344CB8AC3E}">
        <p14:creationId xmlns:p14="http://schemas.microsoft.com/office/powerpoint/2010/main" val="3689904024"/>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209800" y="1295400"/>
            <a:ext cx="7772400" cy="4114800"/>
          </a:xfrm>
          <a:noFill/>
        </p:spPr>
        <p:txBody>
          <a:bodyPr vert="horz" lIns="92075" tIns="46038" rIns="92075" bIns="46038" rtlCol="0">
            <a:normAutofit/>
          </a:bodyPr>
          <a:lstStyle/>
          <a:p>
            <a:pPr marL="0" indent="0" algn="just" defTabSz="762000">
              <a:buNone/>
            </a:pPr>
            <a:r>
              <a:rPr lang="es-ES_tradnl" altLang="en-US" dirty="0">
                <a:solidFill>
                  <a:srgbClr val="FF3300"/>
                </a:solidFill>
              </a:rPr>
              <a:t>c) Problema de Aplicación:</a:t>
            </a:r>
          </a:p>
          <a:p>
            <a:pPr marL="0" indent="0" algn="just" defTabSz="762000">
              <a:buNone/>
            </a:pPr>
            <a:r>
              <a:rPr lang="es-ES_tradnl" altLang="en-US" sz="2600" dirty="0"/>
              <a:t>Se toma una muestra de 4 frascos de un lote de 5,000  de cierto laboratorio farmacéutico. Si se supone que  20% de los frascos del lote no cumplen con las especificaciones médicas, ¿cuál es la probabilidad de que la muestra contenga exactamente 2 frascos que no cumplen las especificaciones establecidas?</a:t>
            </a:r>
          </a:p>
          <a:p>
            <a:pPr marL="0" indent="0" algn="just" defTabSz="762000">
              <a:buNone/>
            </a:pPr>
            <a:r>
              <a:rPr lang="es-ES_tradnl" altLang="en-US" sz="2600" dirty="0"/>
              <a:t>SOLUCION:</a:t>
            </a:r>
          </a:p>
        </p:txBody>
      </p:sp>
    </p:spTree>
    <p:extLst>
      <p:ext uri="{BB962C8B-B14F-4D97-AF65-F5344CB8AC3E}">
        <p14:creationId xmlns:p14="http://schemas.microsoft.com/office/powerpoint/2010/main" val="4017822212"/>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2209800" y="685800"/>
            <a:ext cx="2057400" cy="3048000"/>
          </a:xfrm>
          <a:noFill/>
        </p:spPr>
        <p:txBody>
          <a:bodyPr vert="horz" lIns="92075" tIns="46038" rIns="92075" bIns="46038" rtlCol="0">
            <a:normAutofit/>
          </a:bodyPr>
          <a:lstStyle/>
          <a:p>
            <a:pPr marL="0" indent="0" algn="just" defTabSz="762000">
              <a:buNone/>
            </a:pPr>
            <a:r>
              <a:rPr lang="es-ES_tradnl" altLang="en-US" sz="2600" dirty="0"/>
              <a:t>Datos:</a:t>
            </a:r>
          </a:p>
          <a:p>
            <a:pPr marL="0" indent="0" algn="just" defTabSz="762000">
              <a:buNone/>
            </a:pPr>
            <a:r>
              <a:rPr lang="es-ES_tradnl" altLang="en-US" sz="2600" dirty="0"/>
              <a:t>n = 4</a:t>
            </a:r>
          </a:p>
          <a:p>
            <a:pPr marL="0" indent="0" algn="just" defTabSz="762000">
              <a:buNone/>
            </a:pPr>
            <a:r>
              <a:rPr lang="es-ES_tradnl" altLang="en-US" sz="2600" i="1" dirty="0"/>
              <a:t>x</a:t>
            </a:r>
            <a:r>
              <a:rPr lang="es-ES_tradnl" altLang="en-US" sz="2600" dirty="0"/>
              <a:t> = 2</a:t>
            </a:r>
          </a:p>
          <a:p>
            <a:pPr marL="0" indent="0" algn="just" defTabSz="762000">
              <a:buNone/>
            </a:pPr>
            <a:r>
              <a:rPr lang="es-ES_tradnl" altLang="en-US" sz="2600" dirty="0"/>
              <a:t>p = 0,20</a:t>
            </a:r>
          </a:p>
          <a:p>
            <a:pPr marL="0" indent="0" algn="just" defTabSz="762000">
              <a:buNone/>
            </a:pPr>
            <a:r>
              <a:rPr lang="es-ES_tradnl" altLang="en-US" sz="2600" dirty="0"/>
              <a:t>q = 0,80</a:t>
            </a:r>
          </a:p>
        </p:txBody>
      </p:sp>
      <p:graphicFrame>
        <p:nvGraphicFramePr>
          <p:cNvPr id="24579" name="Object 3"/>
          <p:cNvGraphicFramePr>
            <a:graphicFrameLocks/>
          </p:cNvGraphicFramePr>
          <p:nvPr>
            <p:extLst>
              <p:ext uri="{D42A27DB-BD31-4B8C-83A1-F6EECF244321}">
                <p14:modId xmlns:p14="http://schemas.microsoft.com/office/powerpoint/2010/main" val="3246730841"/>
              </p:ext>
            </p:extLst>
          </p:nvPr>
        </p:nvGraphicFramePr>
        <p:xfrm>
          <a:off x="4465638" y="1844675"/>
          <a:ext cx="5470525" cy="3748088"/>
        </p:xfrm>
        <a:graphic>
          <a:graphicData uri="http://schemas.openxmlformats.org/presentationml/2006/ole">
            <mc:AlternateContent xmlns:mc="http://schemas.openxmlformats.org/markup-compatibility/2006">
              <mc:Choice xmlns:v="urn:schemas-microsoft-com:vml" Requires="v">
                <p:oleObj spid="_x0000_s3153" name="Ecuación" r:id="rId3" imgW="2197080" imgH="1549080" progId="Equation.3">
                  <p:embed/>
                </p:oleObj>
              </mc:Choice>
              <mc:Fallback>
                <p:oleObj name="Ecuación" r:id="rId3" imgW="2197080" imgH="1549080" progId="Equation.3">
                  <p:embed/>
                  <p:pic>
                    <p:nvPicPr>
                      <p:cNvPr id="24579" name="Object 3"/>
                      <p:cNvPicPr>
                        <a:picLocks noChangeArrowheads="1"/>
                      </p:cNvPicPr>
                      <p:nvPr/>
                    </p:nvPicPr>
                    <p:blipFill>
                      <a:blip r:embed="rId4"/>
                      <a:srcRect/>
                      <a:stretch>
                        <a:fillRect/>
                      </a:stretch>
                    </p:blipFill>
                    <p:spPr bwMode="auto">
                      <a:xfrm>
                        <a:off x="4465638" y="1844675"/>
                        <a:ext cx="5470525"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35227883"/>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2057400" y="1447800"/>
            <a:ext cx="7772400" cy="4114800"/>
          </a:xfrm>
          <a:noFill/>
        </p:spPr>
        <p:txBody>
          <a:bodyPr vert="horz" lIns="92075" tIns="46038" rIns="92075" bIns="46038" rtlCol="0">
            <a:normAutofit/>
          </a:bodyPr>
          <a:lstStyle/>
          <a:p>
            <a:pPr marL="539750" indent="-539750" algn="just" defTabSz="762000">
              <a:buNone/>
            </a:pPr>
            <a:r>
              <a:rPr lang="es-ES_tradnl" altLang="en-US" b="1" dirty="0">
                <a:solidFill>
                  <a:srgbClr val="FF3300"/>
                </a:solidFill>
              </a:rPr>
              <a:t>Ejemplo:</a:t>
            </a:r>
          </a:p>
          <a:p>
            <a:pPr marL="539750" indent="-539750" algn="just" defTabSz="762000">
              <a:buNone/>
            </a:pPr>
            <a:r>
              <a:rPr lang="es-ES_tradnl" altLang="en-US" sz="2600" dirty="0"/>
              <a:t>	Cierto proceso médico se repite cuatro veces. Suponga que existe la probabilidad de 0.50 que el proceso resulte deficiente. En cuatro repeticiones se puede obtener 0,1,2,3 </a:t>
            </a:r>
            <a:r>
              <a:rPr lang="es-ES_tradnl" altLang="en-US" sz="2600" dirty="0" err="1"/>
              <a:t>ó</a:t>
            </a:r>
            <a:r>
              <a:rPr lang="es-ES_tradnl" altLang="en-US" sz="2600" dirty="0"/>
              <a:t> 4 procesos deficientes. Se puede calcular la probabilidad de cada uno de estos posibles resultados mediante la distribución binomial.</a:t>
            </a:r>
          </a:p>
        </p:txBody>
      </p:sp>
    </p:spTree>
    <p:extLst>
      <p:ext uri="{BB962C8B-B14F-4D97-AF65-F5344CB8AC3E}">
        <p14:creationId xmlns:p14="http://schemas.microsoft.com/office/powerpoint/2010/main" val="2772490727"/>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279651" y="2276476"/>
            <a:ext cx="7561263" cy="3698875"/>
          </a:xfrm>
          <a:noFill/>
        </p:spPr>
        <p:txBody>
          <a:bodyPr vert="horz" lIns="92075" tIns="46038" rIns="92075" bIns="46038" rtlCol="0">
            <a:normAutofit/>
          </a:bodyPr>
          <a:lstStyle/>
          <a:p>
            <a:pPr marL="531813" indent="-531813">
              <a:lnSpc>
                <a:spcPct val="110000"/>
              </a:lnSpc>
              <a:buClr>
                <a:srgbClr val="669999"/>
              </a:buClr>
              <a:buFont typeface="Monotype Sorts" pitchFamily="2" charset="2"/>
              <a:buAutoNum type="arabicPeriod"/>
            </a:pPr>
            <a:r>
              <a:rPr lang="es-ES_tradnl" altLang="en-US" sz="3200"/>
              <a:t>Las distribuciones de probabilidad </a:t>
            </a:r>
          </a:p>
          <a:p>
            <a:pPr marL="531813" indent="-531813">
              <a:lnSpc>
                <a:spcPct val="110000"/>
              </a:lnSpc>
              <a:buClr>
                <a:srgbClr val="669999"/>
              </a:buClr>
              <a:buFont typeface="Monotype Sorts" pitchFamily="2" charset="2"/>
              <a:buAutoNum type="arabicPeriod"/>
            </a:pPr>
            <a:r>
              <a:rPr lang="es-ES_tradnl" altLang="en-US" sz="3200"/>
              <a:t>Las variables aleatorias</a:t>
            </a:r>
          </a:p>
          <a:p>
            <a:pPr marL="531813" indent="-531813">
              <a:lnSpc>
                <a:spcPct val="110000"/>
              </a:lnSpc>
              <a:buClr>
                <a:srgbClr val="669999"/>
              </a:buClr>
              <a:buFont typeface="Monotype Sorts" pitchFamily="2" charset="2"/>
              <a:buAutoNum type="arabicPeriod"/>
            </a:pPr>
            <a:r>
              <a:rPr lang="es-ES_tradnl" altLang="en-US" sz="3200"/>
              <a:t>Distribuciones discretas de probabilidad </a:t>
            </a:r>
          </a:p>
          <a:p>
            <a:pPr marL="531813" indent="-531813">
              <a:lnSpc>
                <a:spcPct val="110000"/>
              </a:lnSpc>
              <a:buClr>
                <a:srgbClr val="669999"/>
              </a:buClr>
              <a:buFont typeface="Monotype Sorts" pitchFamily="2" charset="2"/>
              <a:buAutoNum type="arabicPeriod"/>
            </a:pPr>
            <a:r>
              <a:rPr lang="es-ES_tradnl" altLang="en-US" sz="3200"/>
              <a:t>Distribuciones continuas de probabilidad</a:t>
            </a:r>
          </a:p>
        </p:txBody>
      </p:sp>
      <p:sp>
        <p:nvSpPr>
          <p:cNvPr id="5123" name="Rectangle 3"/>
          <p:cNvSpPr>
            <a:spLocks noGrp="1" noChangeArrowheads="1"/>
          </p:cNvSpPr>
          <p:nvPr>
            <p:ph type="title"/>
          </p:nvPr>
        </p:nvSpPr>
        <p:spPr>
          <a:xfrm>
            <a:off x="6108700" y="990600"/>
            <a:ext cx="3371850" cy="1143000"/>
          </a:xfrm>
          <a:noFill/>
        </p:spPr>
        <p:txBody>
          <a:bodyPr vert="horz" lIns="92075" tIns="46038" rIns="92075" bIns="46038" rtlCol="0" anchor="ctr">
            <a:normAutofit/>
          </a:bodyPr>
          <a:lstStyle/>
          <a:p>
            <a:pPr algn="r" eaLnBrk="1" hangingPunct="1"/>
            <a:r>
              <a:rPr lang="es-ES_tradnl" altLang="en-US" sz="3200">
                <a:solidFill>
                  <a:srgbClr val="669999"/>
                </a:solidFill>
              </a:rPr>
              <a:t>CONTENIDO</a:t>
            </a:r>
          </a:p>
        </p:txBody>
      </p:sp>
      <p:sp>
        <p:nvSpPr>
          <p:cNvPr id="14340" name="Line 4"/>
          <p:cNvSpPr>
            <a:spLocks noChangeShapeType="1"/>
          </p:cNvSpPr>
          <p:nvPr/>
        </p:nvSpPr>
        <p:spPr bwMode="auto">
          <a:xfrm>
            <a:off x="1524000" y="1844675"/>
            <a:ext cx="9144000" cy="0"/>
          </a:xfrm>
          <a:prstGeom prst="line">
            <a:avLst/>
          </a:prstGeom>
          <a:noFill/>
          <a:ln w="571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9948309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3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512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p:cNvGraphicFramePr>
          <p:nvPr/>
        </p:nvGraphicFramePr>
        <p:xfrm>
          <a:off x="6532563" y="763588"/>
          <a:ext cx="1270000" cy="387350"/>
        </p:xfrm>
        <a:graphic>
          <a:graphicData uri="http://schemas.openxmlformats.org/presentationml/2006/ole">
            <mc:AlternateContent xmlns:mc="http://schemas.openxmlformats.org/markup-compatibility/2006">
              <mc:Choice xmlns:v="urn:schemas-microsoft-com:vml" Requires="v">
                <p:oleObj spid="_x0000_s4572" name="Ecuación" r:id="rId3" imgW="596900" imgH="190500" progId="Equation.2">
                  <p:embed/>
                </p:oleObj>
              </mc:Choice>
              <mc:Fallback>
                <p:oleObj name="Ecuación" r:id="rId3" imgW="596900" imgH="190500" progId="Equation.2">
                  <p:embed/>
                  <p:pic>
                    <p:nvPicPr>
                      <p:cNvPr id="2765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563" y="763588"/>
                        <a:ext cx="12700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1" name="Rectangle 3"/>
          <p:cNvSpPr>
            <a:spLocks noChangeArrowheads="1"/>
          </p:cNvSpPr>
          <p:nvPr/>
        </p:nvSpPr>
        <p:spPr bwMode="auto">
          <a:xfrm>
            <a:off x="2844603" y="441326"/>
            <a:ext cx="2338782"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s-ES_tradnl" altLang="en-US" sz="2000" dirty="0">
                <a:latin typeface="Times New Roman" panose="02020603050405020304" pitchFamily="18" charset="0"/>
              </a:rPr>
              <a:t>X</a:t>
            </a:r>
          </a:p>
          <a:p>
            <a:pPr algn="ctr">
              <a:spcBef>
                <a:spcPct val="0"/>
              </a:spcBef>
              <a:buClrTx/>
              <a:buSzTx/>
              <a:buFontTx/>
              <a:buNone/>
            </a:pPr>
            <a:r>
              <a:rPr lang="es-ES_tradnl" altLang="en-US" sz="2000" dirty="0">
                <a:latin typeface="Times New Roman" panose="02020603050405020304" pitchFamily="18" charset="0"/>
              </a:rPr>
              <a:t>(</a:t>
            </a:r>
            <a:r>
              <a:rPr lang="es-ES_tradnl" altLang="en-US" sz="2000" dirty="0" err="1">
                <a:latin typeface="Times New Roman" panose="02020603050405020304" pitchFamily="18" charset="0"/>
              </a:rPr>
              <a:t>N°</a:t>
            </a:r>
            <a:r>
              <a:rPr lang="es-ES_tradnl" altLang="en-US" sz="2000" dirty="0">
                <a:latin typeface="Times New Roman" panose="02020603050405020304" pitchFamily="18" charset="0"/>
              </a:rPr>
              <a:t> de</a:t>
            </a:r>
          </a:p>
          <a:p>
            <a:pPr algn="ctr">
              <a:spcBef>
                <a:spcPct val="0"/>
              </a:spcBef>
              <a:buClrTx/>
              <a:buSzTx/>
              <a:buFontTx/>
              <a:buNone/>
            </a:pPr>
            <a:r>
              <a:rPr lang="es-ES_tradnl" altLang="en-US" sz="2000" dirty="0">
                <a:latin typeface="Times New Roman" panose="02020603050405020304" pitchFamily="18" charset="0"/>
              </a:rPr>
              <a:t>procesos deficientes)</a:t>
            </a:r>
          </a:p>
        </p:txBody>
      </p:sp>
      <p:sp>
        <p:nvSpPr>
          <p:cNvPr id="27652" name="Rectangle 4"/>
          <p:cNvSpPr>
            <a:spLocks noChangeArrowheads="1"/>
          </p:cNvSpPr>
          <p:nvPr/>
        </p:nvSpPr>
        <p:spPr bwMode="auto">
          <a:xfrm>
            <a:off x="3810001" y="1633539"/>
            <a:ext cx="339837" cy="374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s-ES_tradnl" altLang="en-US" sz="2400">
                <a:latin typeface="Times New Roman" panose="02020603050405020304" pitchFamily="18" charset="0"/>
              </a:rPr>
              <a:t>0</a:t>
            </a:r>
          </a:p>
          <a:p>
            <a:pPr>
              <a:lnSpc>
                <a:spcPct val="110000"/>
              </a:lnSpc>
              <a:spcBef>
                <a:spcPct val="0"/>
              </a:spcBef>
              <a:buClrTx/>
              <a:buSzTx/>
              <a:buFontTx/>
              <a:buNone/>
            </a:pPr>
            <a:endParaRPr lang="es-ES_tradnl" altLang="en-US" sz="2400">
              <a:latin typeface="Times New Roman" panose="02020603050405020304" pitchFamily="18" charset="0"/>
            </a:endParaRPr>
          </a:p>
          <a:p>
            <a:pPr>
              <a:lnSpc>
                <a:spcPct val="110000"/>
              </a:lnSpc>
              <a:spcBef>
                <a:spcPct val="0"/>
              </a:spcBef>
              <a:buClrTx/>
              <a:buSzTx/>
              <a:buFontTx/>
              <a:buNone/>
            </a:pPr>
            <a:r>
              <a:rPr lang="es-ES_tradnl" altLang="en-US" sz="2400">
                <a:latin typeface="Times New Roman" panose="02020603050405020304" pitchFamily="18" charset="0"/>
              </a:rPr>
              <a:t>1</a:t>
            </a:r>
          </a:p>
          <a:p>
            <a:pPr>
              <a:lnSpc>
                <a:spcPct val="110000"/>
              </a:lnSpc>
              <a:spcBef>
                <a:spcPct val="0"/>
              </a:spcBef>
              <a:buClrTx/>
              <a:buSzTx/>
              <a:buFontTx/>
              <a:buNone/>
            </a:pPr>
            <a:endParaRPr lang="es-ES_tradnl" altLang="en-US" sz="2400">
              <a:latin typeface="Times New Roman" panose="02020603050405020304" pitchFamily="18" charset="0"/>
            </a:endParaRPr>
          </a:p>
          <a:p>
            <a:pPr>
              <a:lnSpc>
                <a:spcPct val="110000"/>
              </a:lnSpc>
              <a:spcBef>
                <a:spcPct val="0"/>
              </a:spcBef>
              <a:buClrTx/>
              <a:buSzTx/>
              <a:buFontTx/>
              <a:buNone/>
            </a:pPr>
            <a:r>
              <a:rPr lang="es-ES_tradnl" altLang="en-US" sz="2400">
                <a:latin typeface="Times New Roman" panose="02020603050405020304" pitchFamily="18" charset="0"/>
              </a:rPr>
              <a:t>2</a:t>
            </a:r>
          </a:p>
          <a:p>
            <a:pPr>
              <a:lnSpc>
                <a:spcPct val="110000"/>
              </a:lnSpc>
              <a:spcBef>
                <a:spcPct val="0"/>
              </a:spcBef>
              <a:buClrTx/>
              <a:buSzTx/>
              <a:buFontTx/>
              <a:buNone/>
            </a:pPr>
            <a:endParaRPr lang="es-ES_tradnl" altLang="en-US" sz="2400">
              <a:latin typeface="Times New Roman" panose="02020603050405020304" pitchFamily="18" charset="0"/>
            </a:endParaRPr>
          </a:p>
          <a:p>
            <a:pPr>
              <a:lnSpc>
                <a:spcPct val="110000"/>
              </a:lnSpc>
              <a:spcBef>
                <a:spcPct val="0"/>
              </a:spcBef>
              <a:buClrTx/>
              <a:buSzTx/>
              <a:buFontTx/>
              <a:buNone/>
            </a:pPr>
            <a:r>
              <a:rPr lang="es-ES_tradnl" altLang="en-US" sz="2400">
                <a:latin typeface="Times New Roman" panose="02020603050405020304" pitchFamily="18" charset="0"/>
              </a:rPr>
              <a:t>3</a:t>
            </a:r>
          </a:p>
          <a:p>
            <a:pPr>
              <a:lnSpc>
                <a:spcPct val="110000"/>
              </a:lnSpc>
              <a:spcBef>
                <a:spcPct val="0"/>
              </a:spcBef>
              <a:buClrTx/>
              <a:buSzTx/>
              <a:buFontTx/>
              <a:buNone/>
            </a:pPr>
            <a:endParaRPr lang="es-ES_tradnl" altLang="en-US" sz="2400">
              <a:latin typeface="Times New Roman" panose="02020603050405020304" pitchFamily="18" charset="0"/>
            </a:endParaRPr>
          </a:p>
          <a:p>
            <a:pPr>
              <a:lnSpc>
                <a:spcPct val="110000"/>
              </a:lnSpc>
              <a:spcBef>
                <a:spcPct val="0"/>
              </a:spcBef>
              <a:buClrTx/>
              <a:buSzTx/>
              <a:buFontTx/>
              <a:buNone/>
            </a:pPr>
            <a:r>
              <a:rPr lang="es-ES_tradnl" altLang="en-US" sz="2400">
                <a:latin typeface="Times New Roman" panose="02020603050405020304" pitchFamily="18" charset="0"/>
              </a:rPr>
              <a:t>4</a:t>
            </a:r>
          </a:p>
        </p:txBody>
      </p:sp>
      <p:graphicFrame>
        <p:nvGraphicFramePr>
          <p:cNvPr id="27653" name="Object 5"/>
          <p:cNvGraphicFramePr>
            <a:graphicFrameLocks/>
          </p:cNvGraphicFramePr>
          <p:nvPr/>
        </p:nvGraphicFramePr>
        <p:xfrm>
          <a:off x="6069013" y="1433513"/>
          <a:ext cx="2220912" cy="787400"/>
        </p:xfrm>
        <a:graphic>
          <a:graphicData uri="http://schemas.openxmlformats.org/presentationml/2006/ole">
            <mc:AlternateContent xmlns:mc="http://schemas.openxmlformats.org/markup-compatibility/2006">
              <mc:Choice xmlns:v="urn:schemas-microsoft-com:vml" Requires="v">
                <p:oleObj spid="_x0000_s4573" name="Ecuación" r:id="rId5" imgW="1308100" imgH="469900" progId="Equation.3">
                  <p:embed/>
                </p:oleObj>
              </mc:Choice>
              <mc:Fallback>
                <p:oleObj name="Ecuación" r:id="rId5" imgW="1308100" imgH="469900" progId="Equation.3">
                  <p:embed/>
                  <p:pic>
                    <p:nvPicPr>
                      <p:cNvPr id="27653"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9013" y="1433513"/>
                        <a:ext cx="2220912"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6"/>
          <p:cNvGraphicFramePr>
            <a:graphicFrameLocks/>
          </p:cNvGraphicFramePr>
          <p:nvPr/>
        </p:nvGraphicFramePr>
        <p:xfrm>
          <a:off x="6162675" y="2273300"/>
          <a:ext cx="2127250" cy="776288"/>
        </p:xfrm>
        <a:graphic>
          <a:graphicData uri="http://schemas.openxmlformats.org/presentationml/2006/ole">
            <mc:AlternateContent xmlns:mc="http://schemas.openxmlformats.org/markup-compatibility/2006">
              <mc:Choice xmlns:v="urn:schemas-microsoft-com:vml" Requires="v">
                <p:oleObj spid="_x0000_s4574" name="Ecuación" r:id="rId7" imgW="1257300" imgH="469900" progId="Equation.3">
                  <p:embed/>
                </p:oleObj>
              </mc:Choice>
              <mc:Fallback>
                <p:oleObj name="Ecuación" r:id="rId7" imgW="1257300" imgH="469900" progId="Equation.3">
                  <p:embed/>
                  <p:pic>
                    <p:nvPicPr>
                      <p:cNvPr id="27654"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2675" y="2273300"/>
                        <a:ext cx="212725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5" name="Object 7"/>
          <p:cNvGraphicFramePr>
            <a:graphicFrameLocks/>
          </p:cNvGraphicFramePr>
          <p:nvPr/>
        </p:nvGraphicFramePr>
        <p:xfrm>
          <a:off x="6088063" y="3111501"/>
          <a:ext cx="2201862" cy="766763"/>
        </p:xfrm>
        <a:graphic>
          <a:graphicData uri="http://schemas.openxmlformats.org/presentationml/2006/ole">
            <mc:AlternateContent xmlns:mc="http://schemas.openxmlformats.org/markup-compatibility/2006">
              <mc:Choice xmlns:v="urn:schemas-microsoft-com:vml" Requires="v">
                <p:oleObj spid="_x0000_s4575" name="Ecuación" r:id="rId9" imgW="1308100" imgH="469900" progId="Equation.3">
                  <p:embed/>
                </p:oleObj>
              </mc:Choice>
              <mc:Fallback>
                <p:oleObj name="Ecuación" r:id="rId9" imgW="1308100" imgH="469900" progId="Equation.3">
                  <p:embed/>
                  <p:pic>
                    <p:nvPicPr>
                      <p:cNvPr id="27655"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8063" y="3111501"/>
                        <a:ext cx="2201862"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6" name="Object 8"/>
          <p:cNvGraphicFramePr>
            <a:graphicFrameLocks/>
          </p:cNvGraphicFramePr>
          <p:nvPr/>
        </p:nvGraphicFramePr>
        <p:xfrm>
          <a:off x="6097589" y="4787900"/>
          <a:ext cx="2192337" cy="757238"/>
        </p:xfrm>
        <a:graphic>
          <a:graphicData uri="http://schemas.openxmlformats.org/presentationml/2006/ole">
            <mc:AlternateContent xmlns:mc="http://schemas.openxmlformats.org/markup-compatibility/2006">
              <mc:Choice xmlns:v="urn:schemas-microsoft-com:vml" Requires="v">
                <p:oleObj spid="_x0000_s4576" name="Ecuación" r:id="rId11" imgW="1308100" imgH="469900" progId="Equation.3">
                  <p:embed/>
                </p:oleObj>
              </mc:Choice>
              <mc:Fallback>
                <p:oleObj name="Ecuación" r:id="rId11" imgW="1308100" imgH="469900" progId="Equation.3">
                  <p:embed/>
                  <p:pic>
                    <p:nvPicPr>
                      <p:cNvPr id="27656" name="Object 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7589" y="4787900"/>
                        <a:ext cx="2192337"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7" name="Object 9"/>
          <p:cNvGraphicFramePr>
            <a:graphicFrameLocks/>
          </p:cNvGraphicFramePr>
          <p:nvPr/>
        </p:nvGraphicFramePr>
        <p:xfrm>
          <a:off x="6191251" y="3949701"/>
          <a:ext cx="2098675" cy="747713"/>
        </p:xfrm>
        <a:graphic>
          <a:graphicData uri="http://schemas.openxmlformats.org/presentationml/2006/ole">
            <mc:AlternateContent xmlns:mc="http://schemas.openxmlformats.org/markup-compatibility/2006">
              <mc:Choice xmlns:v="urn:schemas-microsoft-com:vml" Requires="v">
                <p:oleObj spid="_x0000_s4577" name="Ecuación" r:id="rId13" imgW="1257300" imgH="469900" progId="Equation.3">
                  <p:embed/>
                </p:oleObj>
              </mc:Choice>
              <mc:Fallback>
                <p:oleObj name="Ecuación" r:id="rId13" imgW="1257300" imgH="469900" progId="Equation.3">
                  <p:embed/>
                  <p:pic>
                    <p:nvPicPr>
                      <p:cNvPr id="27657" name="Object 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91251" y="3949701"/>
                        <a:ext cx="2098675"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8" name="Rectangle 10"/>
          <p:cNvSpPr>
            <a:spLocks noChangeArrowheads="1"/>
          </p:cNvSpPr>
          <p:nvPr/>
        </p:nvSpPr>
        <p:spPr bwMode="auto">
          <a:xfrm>
            <a:off x="2438400" y="5605463"/>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800"/>
              <a:t>A estos resultados se denomina distribución de probabilidad.</a:t>
            </a:r>
          </a:p>
        </p:txBody>
      </p:sp>
      <p:sp>
        <p:nvSpPr>
          <p:cNvPr id="27659" name="Line 11"/>
          <p:cNvSpPr>
            <a:spLocks noChangeShapeType="1"/>
          </p:cNvSpPr>
          <p:nvPr/>
        </p:nvSpPr>
        <p:spPr bwMode="auto">
          <a:xfrm>
            <a:off x="2730500" y="1447800"/>
            <a:ext cx="60325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Line 12"/>
          <p:cNvSpPr>
            <a:spLocks noChangeShapeType="1"/>
          </p:cNvSpPr>
          <p:nvPr/>
        </p:nvSpPr>
        <p:spPr bwMode="auto">
          <a:xfrm>
            <a:off x="5257800" y="457200"/>
            <a:ext cx="0" cy="5105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Rectangle 13"/>
          <p:cNvSpPr>
            <a:spLocks noChangeArrowheads="1"/>
          </p:cNvSpPr>
          <p:nvPr/>
        </p:nvSpPr>
        <p:spPr bwMode="auto">
          <a:xfrm>
            <a:off x="2743200" y="381000"/>
            <a:ext cx="6019800" cy="5181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Tree>
    <p:extLst>
      <p:ext uri="{BB962C8B-B14F-4D97-AF65-F5344CB8AC3E}">
        <p14:creationId xmlns:p14="http://schemas.microsoft.com/office/powerpoint/2010/main" val="2911356986"/>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s-ES_tradnl" altLang="en-US" sz="3000">
                <a:solidFill>
                  <a:srgbClr val="FF3300"/>
                </a:solidFill>
              </a:rPr>
              <a:t>e) La media y la desviación estándar</a:t>
            </a:r>
            <a:endParaRPr lang="es-ES_tradnl" altLang="en-US" sz="3000"/>
          </a:p>
        </p:txBody>
      </p:sp>
      <p:sp>
        <p:nvSpPr>
          <p:cNvPr id="28675" name="Rectangle 3"/>
          <p:cNvSpPr>
            <a:spLocks noGrp="1" noChangeArrowheads="1"/>
          </p:cNvSpPr>
          <p:nvPr>
            <p:ph type="body" idx="1"/>
          </p:nvPr>
        </p:nvSpPr>
        <p:spPr>
          <a:xfrm>
            <a:off x="2209800" y="1524000"/>
            <a:ext cx="7772400" cy="4114800"/>
          </a:xfrm>
          <a:noFill/>
        </p:spPr>
        <p:txBody>
          <a:bodyPr vert="horz" lIns="92075" tIns="46038" rIns="92075" bIns="46038" rtlCol="0">
            <a:normAutofit/>
          </a:bodyPr>
          <a:lstStyle/>
          <a:p>
            <a:pPr marL="0" indent="0" defTabSz="762000">
              <a:buNone/>
            </a:pPr>
            <a:r>
              <a:rPr lang="es-ES_tradnl" altLang="en-US" sz="2600" dirty="0"/>
              <a:t>Consideramos la distribución del ejemplo anterior</a:t>
            </a:r>
          </a:p>
          <a:p>
            <a:pPr marL="0" indent="0" defTabSz="762000">
              <a:buNone/>
            </a:pPr>
            <a:r>
              <a:rPr lang="es-ES_tradnl" altLang="en-US" sz="2600" dirty="0"/>
              <a:t> (p = 1/2,  n = 4)</a:t>
            </a:r>
          </a:p>
        </p:txBody>
      </p:sp>
      <p:sp>
        <p:nvSpPr>
          <p:cNvPr id="28676" name="Rectangle 4"/>
          <p:cNvSpPr>
            <a:spLocks noChangeArrowheads="1"/>
          </p:cNvSpPr>
          <p:nvPr/>
        </p:nvSpPr>
        <p:spPr bwMode="auto">
          <a:xfrm>
            <a:off x="4800600" y="3233739"/>
            <a:ext cx="4542910" cy="90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s-ES_tradnl" altLang="en-US" sz="2400">
                <a:latin typeface="Times New Roman" panose="02020603050405020304" pitchFamily="18" charset="0"/>
              </a:rPr>
              <a:t>  </a:t>
            </a:r>
            <a:r>
              <a:rPr lang="es-ES_tradnl" altLang="en-US" sz="2400"/>
              <a:t>0         1          2         3        4</a:t>
            </a:r>
          </a:p>
          <a:p>
            <a:pPr>
              <a:lnSpc>
                <a:spcPct val="110000"/>
              </a:lnSpc>
              <a:spcBef>
                <a:spcPct val="0"/>
              </a:spcBef>
              <a:buClrTx/>
              <a:buSzTx/>
              <a:buFontTx/>
              <a:buNone/>
            </a:pPr>
            <a:r>
              <a:rPr lang="es-ES_tradnl" altLang="en-US" sz="2400"/>
              <a:t>1/16    4/16    6/16    4/16    1/16</a:t>
            </a:r>
          </a:p>
        </p:txBody>
      </p:sp>
      <p:graphicFrame>
        <p:nvGraphicFramePr>
          <p:cNvPr id="28677" name="Object 5"/>
          <p:cNvGraphicFramePr>
            <a:graphicFrameLocks/>
          </p:cNvGraphicFramePr>
          <p:nvPr/>
        </p:nvGraphicFramePr>
        <p:xfrm>
          <a:off x="3371851" y="3703638"/>
          <a:ext cx="1243013" cy="412750"/>
        </p:xfrm>
        <a:graphic>
          <a:graphicData uri="http://schemas.openxmlformats.org/presentationml/2006/ole">
            <mc:AlternateContent xmlns:mc="http://schemas.openxmlformats.org/markup-compatibility/2006">
              <mc:Choice xmlns:v="urn:schemas-microsoft-com:vml" Requires="v">
                <p:oleObj spid="_x0000_s5280" name="Ecuación" r:id="rId3" imgW="583947" imgH="203112" progId="Equation.3">
                  <p:embed/>
                </p:oleObj>
              </mc:Choice>
              <mc:Fallback>
                <p:oleObj name="Ecuación" r:id="rId3" imgW="583947" imgH="203112" progId="Equation.3">
                  <p:embed/>
                  <p:pic>
                    <p:nvPicPr>
                      <p:cNvPr id="28677"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851" y="3703638"/>
                        <a:ext cx="124301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8" name="Rectangle 6"/>
          <p:cNvSpPr>
            <a:spLocks noChangeArrowheads="1"/>
          </p:cNvSpPr>
          <p:nvPr/>
        </p:nvSpPr>
        <p:spPr bwMode="auto">
          <a:xfrm>
            <a:off x="3870326" y="3260726"/>
            <a:ext cx="39113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400" b="1"/>
              <a:t>X</a:t>
            </a:r>
          </a:p>
        </p:txBody>
      </p:sp>
      <p:sp>
        <p:nvSpPr>
          <p:cNvPr id="28679" name="Line 7"/>
          <p:cNvSpPr>
            <a:spLocks noChangeShapeType="1"/>
          </p:cNvSpPr>
          <p:nvPr/>
        </p:nvSpPr>
        <p:spPr bwMode="auto">
          <a:xfrm>
            <a:off x="3124200" y="3657600"/>
            <a:ext cx="617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0" name="Line 8"/>
          <p:cNvSpPr>
            <a:spLocks noChangeShapeType="1"/>
          </p:cNvSpPr>
          <p:nvPr/>
        </p:nvSpPr>
        <p:spPr bwMode="auto">
          <a:xfrm>
            <a:off x="4876800" y="32766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Line 9"/>
          <p:cNvSpPr>
            <a:spLocks noChangeShapeType="1"/>
          </p:cNvSpPr>
          <p:nvPr/>
        </p:nvSpPr>
        <p:spPr bwMode="auto">
          <a:xfrm>
            <a:off x="3124200" y="4114800"/>
            <a:ext cx="617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2" name="Line 10"/>
          <p:cNvSpPr>
            <a:spLocks noChangeShapeType="1"/>
          </p:cNvSpPr>
          <p:nvPr/>
        </p:nvSpPr>
        <p:spPr bwMode="auto">
          <a:xfrm>
            <a:off x="3124200" y="3276600"/>
            <a:ext cx="617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3" name="Rectangle 11"/>
          <p:cNvSpPr>
            <a:spLocks noChangeArrowheads="1"/>
          </p:cNvSpPr>
          <p:nvPr/>
        </p:nvSpPr>
        <p:spPr bwMode="auto">
          <a:xfrm>
            <a:off x="2422525" y="4632325"/>
            <a:ext cx="15446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600"/>
              <a:t>La media</a:t>
            </a:r>
          </a:p>
        </p:txBody>
      </p:sp>
      <p:graphicFrame>
        <p:nvGraphicFramePr>
          <p:cNvPr id="28684" name="Object 12"/>
          <p:cNvGraphicFramePr>
            <a:graphicFrameLocks/>
          </p:cNvGraphicFramePr>
          <p:nvPr/>
        </p:nvGraphicFramePr>
        <p:xfrm>
          <a:off x="4254500" y="4979989"/>
          <a:ext cx="2070100" cy="566737"/>
        </p:xfrm>
        <a:graphic>
          <a:graphicData uri="http://schemas.openxmlformats.org/presentationml/2006/ole">
            <mc:AlternateContent xmlns:mc="http://schemas.openxmlformats.org/markup-compatibility/2006">
              <mc:Choice xmlns:v="urn:schemas-microsoft-com:vml" Requires="v">
                <p:oleObj spid="_x0000_s5281" name="Ecuación" r:id="rId5" imgW="875920" imgH="253890" progId="Equation.3">
                  <p:embed/>
                </p:oleObj>
              </mc:Choice>
              <mc:Fallback>
                <p:oleObj name="Ecuación" r:id="rId5" imgW="875920" imgH="253890" progId="Equation.3">
                  <p:embed/>
                  <p:pic>
                    <p:nvPicPr>
                      <p:cNvPr id="28684" name="Object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4500" y="4979989"/>
                        <a:ext cx="20701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5" name="Line 13"/>
          <p:cNvSpPr>
            <a:spLocks noChangeShapeType="1"/>
          </p:cNvSpPr>
          <p:nvPr/>
        </p:nvSpPr>
        <p:spPr bwMode="auto">
          <a:xfrm>
            <a:off x="3124200" y="32766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Line 14"/>
          <p:cNvSpPr>
            <a:spLocks noChangeShapeType="1"/>
          </p:cNvSpPr>
          <p:nvPr/>
        </p:nvSpPr>
        <p:spPr bwMode="auto">
          <a:xfrm>
            <a:off x="9296400" y="32766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322145"/>
      </p:ext>
    </p:ext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2133601" y="4648201"/>
            <a:ext cx="8143875" cy="1660525"/>
          </a:xfrm>
          <a:noFill/>
        </p:spPr>
        <p:txBody>
          <a:bodyPr vert="horz" lIns="92075" tIns="46038" rIns="92075" bIns="46038" rtlCol="0">
            <a:normAutofit/>
          </a:bodyPr>
          <a:lstStyle/>
          <a:p>
            <a:pPr marL="0" indent="0" algn="just" defTabSz="762000">
              <a:buNone/>
            </a:pPr>
            <a:r>
              <a:rPr lang="es-ES_tradnl" altLang="en-US" sz="2600" b="1"/>
              <a:t>Interpretación: </a:t>
            </a:r>
            <a:r>
              <a:rPr lang="es-ES_tradnl" altLang="en-US" sz="2600"/>
              <a:t>Si seleccionamos 4 procesos médicos al azar, se espera encontrar 2 procesos deficientes, si este experimento se repite un número infinito de veces.</a:t>
            </a:r>
          </a:p>
        </p:txBody>
      </p:sp>
      <p:sp>
        <p:nvSpPr>
          <p:cNvPr id="29699" name="Rectangle 3"/>
          <p:cNvSpPr>
            <a:spLocks noChangeArrowheads="1"/>
          </p:cNvSpPr>
          <p:nvPr/>
        </p:nvSpPr>
        <p:spPr bwMode="auto">
          <a:xfrm>
            <a:off x="2344683" y="1298575"/>
            <a:ext cx="339837" cy="2308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lnSpc>
                <a:spcPct val="120000"/>
              </a:lnSpc>
              <a:spcBef>
                <a:spcPct val="0"/>
              </a:spcBef>
              <a:buClrTx/>
              <a:buSzTx/>
              <a:buFontTx/>
              <a:buNone/>
            </a:pPr>
            <a:r>
              <a:rPr lang="es-ES_tradnl" altLang="en-US" sz="2400">
                <a:latin typeface="Times New Roman" panose="02020603050405020304" pitchFamily="18" charset="0"/>
              </a:rPr>
              <a:t>0</a:t>
            </a:r>
          </a:p>
          <a:p>
            <a:pPr algn="ctr">
              <a:lnSpc>
                <a:spcPct val="120000"/>
              </a:lnSpc>
              <a:spcBef>
                <a:spcPct val="0"/>
              </a:spcBef>
              <a:buClrTx/>
              <a:buSzTx/>
              <a:buFontTx/>
              <a:buNone/>
            </a:pPr>
            <a:r>
              <a:rPr lang="es-ES_tradnl" altLang="en-US" sz="2400">
                <a:latin typeface="Times New Roman" panose="02020603050405020304" pitchFamily="18" charset="0"/>
              </a:rPr>
              <a:t>1</a:t>
            </a:r>
          </a:p>
          <a:p>
            <a:pPr algn="ctr">
              <a:lnSpc>
                <a:spcPct val="120000"/>
              </a:lnSpc>
              <a:spcBef>
                <a:spcPct val="0"/>
              </a:spcBef>
              <a:buClrTx/>
              <a:buSzTx/>
              <a:buFontTx/>
              <a:buNone/>
            </a:pPr>
            <a:r>
              <a:rPr lang="es-ES_tradnl" altLang="en-US" sz="2400">
                <a:latin typeface="Times New Roman" panose="02020603050405020304" pitchFamily="18" charset="0"/>
              </a:rPr>
              <a:t>2</a:t>
            </a:r>
          </a:p>
          <a:p>
            <a:pPr algn="ctr">
              <a:lnSpc>
                <a:spcPct val="120000"/>
              </a:lnSpc>
              <a:spcBef>
                <a:spcPct val="0"/>
              </a:spcBef>
              <a:buClrTx/>
              <a:buSzTx/>
              <a:buFontTx/>
              <a:buNone/>
            </a:pPr>
            <a:r>
              <a:rPr lang="es-ES_tradnl" altLang="en-US" sz="2400">
                <a:latin typeface="Times New Roman" panose="02020603050405020304" pitchFamily="18" charset="0"/>
              </a:rPr>
              <a:t>3</a:t>
            </a:r>
          </a:p>
          <a:p>
            <a:pPr algn="ctr">
              <a:lnSpc>
                <a:spcPct val="120000"/>
              </a:lnSpc>
              <a:spcBef>
                <a:spcPct val="0"/>
              </a:spcBef>
              <a:buClrTx/>
              <a:buSzTx/>
              <a:buFontTx/>
              <a:buNone/>
            </a:pPr>
            <a:r>
              <a:rPr lang="es-ES_tradnl" altLang="en-US" sz="2400">
                <a:latin typeface="Times New Roman" panose="02020603050405020304" pitchFamily="18" charset="0"/>
              </a:rPr>
              <a:t>4</a:t>
            </a:r>
          </a:p>
        </p:txBody>
      </p:sp>
      <p:sp>
        <p:nvSpPr>
          <p:cNvPr id="29700" name="Rectangle 4"/>
          <p:cNvSpPr>
            <a:spLocks noChangeArrowheads="1"/>
          </p:cNvSpPr>
          <p:nvPr/>
        </p:nvSpPr>
        <p:spPr bwMode="auto">
          <a:xfrm>
            <a:off x="3104784" y="1298575"/>
            <a:ext cx="732573" cy="2308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lnSpc>
                <a:spcPct val="120000"/>
              </a:lnSpc>
              <a:spcBef>
                <a:spcPct val="0"/>
              </a:spcBef>
              <a:buClrTx/>
              <a:buSzTx/>
              <a:buFontTx/>
              <a:buNone/>
            </a:pPr>
            <a:r>
              <a:rPr lang="es-ES_tradnl" altLang="en-US" sz="2400">
                <a:latin typeface="Times New Roman" panose="02020603050405020304" pitchFamily="18" charset="0"/>
              </a:rPr>
              <a:t>1/16</a:t>
            </a:r>
          </a:p>
          <a:p>
            <a:pPr algn="ctr">
              <a:lnSpc>
                <a:spcPct val="120000"/>
              </a:lnSpc>
              <a:spcBef>
                <a:spcPct val="0"/>
              </a:spcBef>
              <a:buClrTx/>
              <a:buSzTx/>
              <a:buFontTx/>
              <a:buNone/>
            </a:pPr>
            <a:r>
              <a:rPr lang="es-ES_tradnl" altLang="en-US" sz="2400">
                <a:latin typeface="Times New Roman" panose="02020603050405020304" pitchFamily="18" charset="0"/>
              </a:rPr>
              <a:t>4/16</a:t>
            </a:r>
          </a:p>
          <a:p>
            <a:pPr algn="ctr">
              <a:lnSpc>
                <a:spcPct val="120000"/>
              </a:lnSpc>
              <a:spcBef>
                <a:spcPct val="0"/>
              </a:spcBef>
              <a:buClrTx/>
              <a:buSzTx/>
              <a:buFontTx/>
              <a:buNone/>
            </a:pPr>
            <a:r>
              <a:rPr lang="es-ES_tradnl" altLang="en-US" sz="2400">
                <a:latin typeface="Times New Roman" panose="02020603050405020304" pitchFamily="18" charset="0"/>
              </a:rPr>
              <a:t>6/16</a:t>
            </a:r>
          </a:p>
          <a:p>
            <a:pPr algn="ctr">
              <a:lnSpc>
                <a:spcPct val="120000"/>
              </a:lnSpc>
              <a:spcBef>
                <a:spcPct val="0"/>
              </a:spcBef>
              <a:buClrTx/>
              <a:buSzTx/>
              <a:buFontTx/>
              <a:buNone/>
            </a:pPr>
            <a:r>
              <a:rPr lang="es-ES_tradnl" altLang="en-US" sz="2400">
                <a:latin typeface="Times New Roman" panose="02020603050405020304" pitchFamily="18" charset="0"/>
              </a:rPr>
              <a:t>4/16</a:t>
            </a:r>
          </a:p>
          <a:p>
            <a:pPr algn="ctr">
              <a:lnSpc>
                <a:spcPct val="120000"/>
              </a:lnSpc>
              <a:spcBef>
                <a:spcPct val="0"/>
              </a:spcBef>
              <a:buClrTx/>
              <a:buSzTx/>
              <a:buFontTx/>
              <a:buNone/>
            </a:pPr>
            <a:r>
              <a:rPr lang="es-ES_tradnl" altLang="en-US" sz="2400">
                <a:latin typeface="Times New Roman" panose="02020603050405020304" pitchFamily="18" charset="0"/>
              </a:rPr>
              <a:t>1/16</a:t>
            </a:r>
          </a:p>
        </p:txBody>
      </p:sp>
      <p:sp>
        <p:nvSpPr>
          <p:cNvPr id="29701" name="Rectangle 5"/>
          <p:cNvSpPr>
            <a:spLocks noChangeArrowheads="1"/>
          </p:cNvSpPr>
          <p:nvPr/>
        </p:nvSpPr>
        <p:spPr bwMode="auto">
          <a:xfrm>
            <a:off x="4323240" y="1298575"/>
            <a:ext cx="886461" cy="2308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lnSpc>
                <a:spcPct val="120000"/>
              </a:lnSpc>
              <a:spcBef>
                <a:spcPct val="0"/>
              </a:spcBef>
              <a:buClrTx/>
              <a:buSzTx/>
              <a:buFontTx/>
              <a:buNone/>
            </a:pPr>
            <a:r>
              <a:rPr lang="es-ES_tradnl" altLang="en-US" sz="2400" dirty="0">
                <a:latin typeface="Times New Roman" panose="02020603050405020304" pitchFamily="18" charset="0"/>
              </a:rPr>
              <a:t>0</a:t>
            </a:r>
          </a:p>
          <a:p>
            <a:pPr algn="ctr">
              <a:lnSpc>
                <a:spcPct val="120000"/>
              </a:lnSpc>
              <a:spcBef>
                <a:spcPct val="0"/>
              </a:spcBef>
              <a:buClrTx/>
              <a:buSzTx/>
              <a:buFontTx/>
              <a:buNone/>
            </a:pPr>
            <a:r>
              <a:rPr lang="es-ES_tradnl" altLang="en-US" sz="2400" dirty="0">
                <a:latin typeface="Times New Roman" panose="02020603050405020304" pitchFamily="18" charset="0"/>
              </a:rPr>
              <a:t>4/16</a:t>
            </a:r>
          </a:p>
          <a:p>
            <a:pPr algn="ctr">
              <a:lnSpc>
                <a:spcPct val="120000"/>
              </a:lnSpc>
              <a:spcBef>
                <a:spcPct val="0"/>
              </a:spcBef>
              <a:buClrTx/>
              <a:buSzTx/>
              <a:buFontTx/>
              <a:buNone/>
            </a:pPr>
            <a:r>
              <a:rPr lang="es-ES_tradnl" altLang="en-US" sz="2400" dirty="0">
                <a:latin typeface="Times New Roman" panose="02020603050405020304" pitchFamily="18" charset="0"/>
              </a:rPr>
              <a:t>12/16</a:t>
            </a:r>
          </a:p>
          <a:p>
            <a:pPr algn="ctr">
              <a:lnSpc>
                <a:spcPct val="120000"/>
              </a:lnSpc>
              <a:spcBef>
                <a:spcPct val="0"/>
              </a:spcBef>
              <a:buClrTx/>
              <a:buSzTx/>
              <a:buFontTx/>
              <a:buNone/>
            </a:pPr>
            <a:r>
              <a:rPr lang="es-ES_tradnl" altLang="en-US" sz="2400" dirty="0">
                <a:latin typeface="Times New Roman" panose="02020603050405020304" pitchFamily="18" charset="0"/>
              </a:rPr>
              <a:t>12/16</a:t>
            </a:r>
          </a:p>
          <a:p>
            <a:pPr algn="ctr">
              <a:lnSpc>
                <a:spcPct val="120000"/>
              </a:lnSpc>
              <a:spcBef>
                <a:spcPct val="0"/>
              </a:spcBef>
              <a:buClrTx/>
              <a:buSzTx/>
              <a:buFontTx/>
              <a:buNone/>
            </a:pPr>
            <a:r>
              <a:rPr lang="es-ES_tradnl" altLang="en-US" sz="2400" dirty="0">
                <a:latin typeface="Times New Roman" panose="02020603050405020304" pitchFamily="18" charset="0"/>
              </a:rPr>
              <a:t>4/16</a:t>
            </a:r>
          </a:p>
        </p:txBody>
      </p:sp>
      <p:sp>
        <p:nvSpPr>
          <p:cNvPr id="29702" name="Rectangle 6"/>
          <p:cNvSpPr>
            <a:spLocks noChangeArrowheads="1"/>
          </p:cNvSpPr>
          <p:nvPr/>
        </p:nvSpPr>
        <p:spPr bwMode="auto">
          <a:xfrm>
            <a:off x="2422525" y="819151"/>
            <a:ext cx="269144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400">
                <a:latin typeface="Times New Roman" panose="02020603050405020304" pitchFamily="18" charset="0"/>
              </a:rPr>
              <a:t>X	P(</a:t>
            </a:r>
            <a:r>
              <a:rPr lang="es-ES_tradnl" altLang="en-US" sz="2400" i="1">
                <a:latin typeface="Times New Roman" panose="02020603050405020304" pitchFamily="18" charset="0"/>
              </a:rPr>
              <a:t>x</a:t>
            </a:r>
            <a:r>
              <a:rPr lang="es-ES_tradnl" altLang="en-US" sz="2400">
                <a:latin typeface="Times New Roman" panose="02020603050405020304" pitchFamily="18" charset="0"/>
              </a:rPr>
              <a:t>)	   XP(</a:t>
            </a:r>
            <a:r>
              <a:rPr lang="es-ES_tradnl" altLang="en-US" sz="2400" i="1">
                <a:latin typeface="Times New Roman" panose="02020603050405020304" pitchFamily="18" charset="0"/>
              </a:rPr>
              <a:t>x</a:t>
            </a:r>
            <a:r>
              <a:rPr lang="es-ES_tradnl" altLang="en-US" sz="2400">
                <a:latin typeface="Times New Roman" panose="02020603050405020304" pitchFamily="18" charset="0"/>
              </a:rPr>
              <a:t>)</a:t>
            </a:r>
          </a:p>
        </p:txBody>
      </p:sp>
      <p:sp>
        <p:nvSpPr>
          <p:cNvPr id="29703" name="Line 7"/>
          <p:cNvSpPr>
            <a:spLocks noChangeShapeType="1"/>
          </p:cNvSpPr>
          <p:nvPr/>
        </p:nvSpPr>
        <p:spPr bwMode="auto">
          <a:xfrm>
            <a:off x="2133600" y="1292225"/>
            <a:ext cx="3124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Line 8"/>
          <p:cNvSpPr>
            <a:spLocks noChangeShapeType="1"/>
          </p:cNvSpPr>
          <p:nvPr/>
        </p:nvSpPr>
        <p:spPr bwMode="auto">
          <a:xfrm>
            <a:off x="2819400" y="758825"/>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Line 9"/>
          <p:cNvSpPr>
            <a:spLocks noChangeShapeType="1"/>
          </p:cNvSpPr>
          <p:nvPr/>
        </p:nvSpPr>
        <p:spPr bwMode="auto">
          <a:xfrm>
            <a:off x="4038600" y="758825"/>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9706" name="Object 10"/>
          <p:cNvGraphicFramePr>
            <a:graphicFrameLocks/>
          </p:cNvGraphicFramePr>
          <p:nvPr/>
        </p:nvGraphicFramePr>
        <p:xfrm>
          <a:off x="5943601" y="914401"/>
          <a:ext cx="1978025" cy="777875"/>
        </p:xfrm>
        <a:graphic>
          <a:graphicData uri="http://schemas.openxmlformats.org/presentationml/2006/ole">
            <mc:AlternateContent xmlns:mc="http://schemas.openxmlformats.org/markup-compatibility/2006">
              <mc:Choice xmlns:v="urn:schemas-microsoft-com:vml" Requires="v">
                <p:oleObj spid="_x0000_s6383" name="Ecuación" r:id="rId3" imgW="939392" imgH="393529" progId="Equation.3">
                  <p:embed/>
                </p:oleObj>
              </mc:Choice>
              <mc:Fallback>
                <p:oleObj name="Ecuación" r:id="rId3" imgW="939392" imgH="393529" progId="Equation.3">
                  <p:embed/>
                  <p:pic>
                    <p:nvPicPr>
                      <p:cNvPr id="29706" name="Object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1" y="914401"/>
                        <a:ext cx="1978025"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7" name="Object 11"/>
          <p:cNvGraphicFramePr>
            <a:graphicFrameLocks/>
          </p:cNvGraphicFramePr>
          <p:nvPr/>
        </p:nvGraphicFramePr>
        <p:xfrm>
          <a:off x="7031039" y="1968501"/>
          <a:ext cx="2192337" cy="396875"/>
        </p:xfrm>
        <a:graphic>
          <a:graphicData uri="http://schemas.openxmlformats.org/presentationml/2006/ole">
            <mc:AlternateContent xmlns:mc="http://schemas.openxmlformats.org/markup-compatibility/2006">
              <mc:Choice xmlns:v="urn:schemas-microsoft-com:vml" Requires="v">
                <p:oleObj spid="_x0000_s6384" name="Ecuación" r:id="rId5" imgW="1040948" imgH="203112" progId="Equation.3">
                  <p:embed/>
                </p:oleObj>
              </mc:Choice>
              <mc:Fallback>
                <p:oleObj name="Ecuación" r:id="rId5" imgW="1040948" imgH="203112" progId="Equation.3">
                  <p:embed/>
                  <p:pic>
                    <p:nvPicPr>
                      <p:cNvPr id="29707" name="Object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1039" y="1968501"/>
                        <a:ext cx="2192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8" name="Rectangle 12"/>
          <p:cNvSpPr>
            <a:spLocks noChangeArrowheads="1"/>
          </p:cNvSpPr>
          <p:nvPr/>
        </p:nvSpPr>
        <p:spPr bwMode="auto">
          <a:xfrm>
            <a:off x="6096001" y="2743201"/>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800"/>
              <a:t>También</a:t>
            </a:r>
            <a:r>
              <a:rPr lang="es-ES_tradnl" altLang="en-US" sz="2400">
                <a:latin typeface="Times New Roman" panose="02020603050405020304" pitchFamily="18" charset="0"/>
              </a:rPr>
              <a:t>:</a:t>
            </a:r>
          </a:p>
        </p:txBody>
      </p:sp>
      <p:graphicFrame>
        <p:nvGraphicFramePr>
          <p:cNvPr id="29709" name="Object 13"/>
          <p:cNvGraphicFramePr>
            <a:graphicFrameLocks/>
          </p:cNvGraphicFramePr>
          <p:nvPr/>
        </p:nvGraphicFramePr>
        <p:xfrm>
          <a:off x="7134226" y="3276601"/>
          <a:ext cx="2162175" cy="1076325"/>
        </p:xfrm>
        <a:graphic>
          <a:graphicData uri="http://schemas.openxmlformats.org/presentationml/2006/ole">
            <mc:AlternateContent xmlns:mc="http://schemas.openxmlformats.org/markup-compatibility/2006">
              <mc:Choice xmlns:v="urn:schemas-microsoft-com:vml" Requires="v">
                <p:oleObj spid="_x0000_s6385" name="Ecuación" r:id="rId7" imgW="952087" imgH="482391" progId="Equation.2">
                  <p:embed/>
                </p:oleObj>
              </mc:Choice>
              <mc:Fallback>
                <p:oleObj name="Ecuación" r:id="rId7" imgW="952087" imgH="482391" progId="Equation.2">
                  <p:embed/>
                  <p:pic>
                    <p:nvPicPr>
                      <p:cNvPr id="29709" name="Object 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4226" y="3276601"/>
                        <a:ext cx="21621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0" name="Rectangle 14"/>
          <p:cNvSpPr>
            <a:spLocks noChangeArrowheads="1"/>
          </p:cNvSpPr>
          <p:nvPr/>
        </p:nvSpPr>
        <p:spPr bwMode="auto">
          <a:xfrm>
            <a:off x="2133600" y="758825"/>
            <a:ext cx="3143250" cy="2743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s-ES" altLang="en-US" sz="1800"/>
          </a:p>
        </p:txBody>
      </p:sp>
      <p:sp>
        <p:nvSpPr>
          <p:cNvPr id="29711" name="Text Box 15"/>
          <p:cNvSpPr txBox="1">
            <a:spLocks noChangeArrowheads="1"/>
          </p:cNvSpPr>
          <p:nvPr/>
        </p:nvSpPr>
        <p:spPr bwMode="auto">
          <a:xfrm>
            <a:off x="4191000" y="3505200"/>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s-ES_tradnl" altLang="en-US" sz="2400">
                <a:latin typeface="Times New Roman" panose="02020603050405020304" pitchFamily="18" charset="0"/>
              </a:rPr>
              <a:t>32/16</a:t>
            </a:r>
          </a:p>
        </p:txBody>
      </p:sp>
    </p:spTree>
    <p:extLst>
      <p:ext uri="{BB962C8B-B14F-4D97-AF65-F5344CB8AC3E}">
        <p14:creationId xmlns:p14="http://schemas.microsoft.com/office/powerpoint/2010/main" val="1385410115"/>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71E38A-ABEC-4874-9DA8-78D40FDF386E}"/>
              </a:ext>
            </a:extLst>
          </p:cNvPr>
          <p:cNvSpPr>
            <a:spLocks noGrp="1"/>
          </p:cNvSpPr>
          <p:nvPr>
            <p:ph idx="1"/>
          </p:nvPr>
        </p:nvSpPr>
        <p:spPr>
          <a:xfrm>
            <a:off x="838200" y="731520"/>
            <a:ext cx="10515600" cy="5445443"/>
          </a:xfrm>
        </p:spPr>
        <p:txBody>
          <a:bodyPr/>
          <a:lstStyle/>
          <a:p>
            <a:pPr marL="0" indent="0">
              <a:buNone/>
            </a:pPr>
            <a:r>
              <a:rPr lang="es-MX" dirty="0"/>
              <a:t>La desviación estándar esta dada por:</a:t>
            </a:r>
          </a:p>
          <a:p>
            <a:pPr marL="0" indent="0">
              <a:buNone/>
            </a:pPr>
            <a:endParaRPr lang="es-PE" dirty="0"/>
          </a:p>
          <a:p>
            <a:pPr marL="0" indent="0">
              <a:buNone/>
            </a:pPr>
            <a:endParaRPr lang="es-PE" dirty="0"/>
          </a:p>
          <a:p>
            <a:pPr marL="0" indent="0">
              <a:buNone/>
            </a:pPr>
            <a:endParaRPr lang="es-PE" dirty="0"/>
          </a:p>
        </p:txBody>
      </p:sp>
      <p:pic>
        <p:nvPicPr>
          <p:cNvPr id="4" name="Imagen 3">
            <a:extLst>
              <a:ext uri="{FF2B5EF4-FFF2-40B4-BE49-F238E27FC236}">
                <a16:creationId xmlns:a16="http://schemas.microsoft.com/office/drawing/2014/main" id="{955DD528-AB67-4679-9618-C5AC90CF0BC1}"/>
              </a:ext>
            </a:extLst>
          </p:cNvPr>
          <p:cNvPicPr>
            <a:picLocks noChangeAspect="1"/>
          </p:cNvPicPr>
          <p:nvPr/>
        </p:nvPicPr>
        <p:blipFill>
          <a:blip r:embed="rId2"/>
          <a:stretch>
            <a:fillRect/>
          </a:stretch>
        </p:blipFill>
        <p:spPr>
          <a:xfrm>
            <a:off x="1362456" y="1273302"/>
            <a:ext cx="3340608" cy="653796"/>
          </a:xfrm>
          <a:prstGeom prst="rect">
            <a:avLst/>
          </a:prstGeom>
        </p:spPr>
      </p:pic>
      <mc:AlternateContent xmlns:mc="http://schemas.openxmlformats.org/markup-compatibility/2006" xmlns:a14="http://schemas.microsoft.com/office/drawing/2010/main">
        <mc:Choice Requires="a14">
          <p:graphicFrame>
            <p:nvGraphicFramePr>
              <p:cNvPr id="7" name="Tabla 7">
                <a:extLst>
                  <a:ext uri="{FF2B5EF4-FFF2-40B4-BE49-F238E27FC236}">
                    <a16:creationId xmlns:a16="http://schemas.microsoft.com/office/drawing/2014/main" id="{A65B1A09-9BBB-4211-86C7-40F72B9D4759}"/>
                  </a:ext>
                </a:extLst>
              </p:cNvPr>
              <p:cNvGraphicFramePr>
                <a:graphicFrameLocks noGrp="1"/>
              </p:cNvGraphicFramePr>
              <p:nvPr>
                <p:extLst>
                  <p:ext uri="{D42A27DB-BD31-4B8C-83A1-F6EECF244321}">
                    <p14:modId xmlns:p14="http://schemas.microsoft.com/office/powerpoint/2010/main" val="1190961334"/>
                  </p:ext>
                </p:extLst>
              </p:nvPr>
            </p:nvGraphicFramePr>
            <p:xfrm>
              <a:off x="1643380" y="2464116"/>
              <a:ext cx="8127999" cy="350234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44648851"/>
                        </a:ext>
                      </a:extLst>
                    </a:gridCol>
                    <a:gridCol w="2709333">
                      <a:extLst>
                        <a:ext uri="{9D8B030D-6E8A-4147-A177-3AD203B41FA5}">
                          <a16:colId xmlns:a16="http://schemas.microsoft.com/office/drawing/2014/main" val="1122543476"/>
                        </a:ext>
                      </a:extLst>
                    </a:gridCol>
                    <a:gridCol w="2709333">
                      <a:extLst>
                        <a:ext uri="{9D8B030D-6E8A-4147-A177-3AD203B41FA5}">
                          <a16:colId xmlns:a16="http://schemas.microsoft.com/office/drawing/2014/main" val="3100011418"/>
                        </a:ext>
                      </a:extLst>
                    </a:gridCol>
                  </a:tblGrid>
                  <a:tr h="500335">
                    <a:tc>
                      <a:txBody>
                        <a:bodyPr/>
                        <a:lstStyle/>
                        <a:p>
                          <a:r>
                            <a:rPr lang="es-MX" dirty="0"/>
                            <a:t>X</a:t>
                          </a:r>
                          <a:endParaRPr lang="es-PE" dirty="0"/>
                        </a:p>
                      </a:txBody>
                      <a:tcPr/>
                    </a:tc>
                    <a:tc>
                      <a:txBody>
                        <a:bodyPr/>
                        <a:lstStyle/>
                        <a:p>
                          <a:r>
                            <a:rPr lang="es-MX" dirty="0"/>
                            <a:t>P(X)</a:t>
                          </a:r>
                          <a:endParaRPr lang="es-PE" dirty="0"/>
                        </a:p>
                      </a:txBody>
                      <a:tcPr/>
                    </a:tc>
                    <a:tc>
                      <a:txBody>
                        <a:bodyPr/>
                        <a:lstStyle/>
                        <a:p>
                          <a14:m>
                            <m:oMath xmlns:m="http://schemas.openxmlformats.org/officeDocument/2006/math">
                              <m:sSup>
                                <m:sSupPr>
                                  <m:ctrlPr>
                                    <a:rPr lang="es-PE" i="1" smtClean="0">
                                      <a:latin typeface="Cambria Math" panose="02040503050406030204" pitchFamily="18" charset="0"/>
                                    </a:rPr>
                                  </m:ctrlPr>
                                </m:sSupPr>
                                <m:e>
                                  <m:r>
                                    <a:rPr lang="es-MX" b="1" i="1" smtClean="0">
                                      <a:latin typeface="Cambria Math" panose="02040503050406030204" pitchFamily="18" charset="0"/>
                                    </a:rPr>
                                    <m:t>(</m:t>
                                  </m:r>
                                  <m:r>
                                    <a:rPr lang="es-MX" b="1" i="1" smtClean="0">
                                      <a:latin typeface="Cambria Math" panose="02040503050406030204" pitchFamily="18" charset="0"/>
                                    </a:rPr>
                                    <m:t>𝑿</m:t>
                                  </m:r>
                                  <m:r>
                                    <a:rPr lang="es-MX" b="1" i="1" smtClean="0">
                                      <a:latin typeface="Cambria Math" panose="02040503050406030204" pitchFamily="18" charset="0"/>
                                    </a:rPr>
                                    <m:t>−</m:t>
                                  </m:r>
                                  <m:r>
                                    <a:rPr lang="es-MX" b="1" i="1" smtClean="0">
                                      <a:latin typeface="Cambria Math" panose="02040503050406030204" pitchFamily="18" charset="0"/>
                                      <a:ea typeface="Cambria Math" panose="02040503050406030204" pitchFamily="18" charset="0"/>
                                    </a:rPr>
                                    <m:t>𝝁</m:t>
                                  </m:r>
                                  <m:r>
                                    <a:rPr lang="es-MX" b="1" i="1" smtClean="0">
                                      <a:latin typeface="Cambria Math" panose="02040503050406030204" pitchFamily="18" charset="0"/>
                                      <a:ea typeface="Cambria Math" panose="02040503050406030204" pitchFamily="18" charset="0"/>
                                    </a:rPr>
                                    <m:t>)</m:t>
                                  </m:r>
                                </m:e>
                                <m:sup>
                                  <m:r>
                                    <a:rPr lang="es-MX" b="1" i="1" smtClean="0">
                                      <a:latin typeface="Cambria Math" panose="02040503050406030204" pitchFamily="18" charset="0"/>
                                    </a:rPr>
                                    <m:t>𝟐</m:t>
                                  </m:r>
                                </m:sup>
                              </m:sSup>
                            </m:oMath>
                          </a14:m>
                          <a:r>
                            <a:rPr lang="es-PE" dirty="0"/>
                            <a:t> P(X)</a:t>
                          </a:r>
                        </a:p>
                      </a:txBody>
                      <a:tcPr/>
                    </a:tc>
                    <a:extLst>
                      <a:ext uri="{0D108BD9-81ED-4DB2-BD59-A6C34878D82A}">
                        <a16:rowId xmlns:a16="http://schemas.microsoft.com/office/drawing/2014/main" val="1518874354"/>
                      </a:ext>
                    </a:extLst>
                  </a:tr>
                  <a:tr h="500335">
                    <a:tc>
                      <a:txBody>
                        <a:bodyPr/>
                        <a:lstStyle/>
                        <a:p>
                          <a:r>
                            <a:rPr lang="es-MX" dirty="0"/>
                            <a:t>0</a:t>
                          </a:r>
                          <a:endParaRPr lang="es-PE" dirty="0"/>
                        </a:p>
                      </a:txBody>
                      <a:tcPr/>
                    </a:tc>
                    <a:tc>
                      <a:txBody>
                        <a:bodyPr/>
                        <a:lstStyle/>
                        <a:p>
                          <a:r>
                            <a:rPr lang="es-MX" dirty="0"/>
                            <a:t>1/16</a:t>
                          </a:r>
                          <a:endParaRPr lang="es-PE" dirty="0"/>
                        </a:p>
                      </a:txBody>
                      <a:tcPr/>
                    </a:tc>
                    <a:tc>
                      <a:txBody>
                        <a:bodyPr/>
                        <a:lstStyle/>
                        <a:p>
                          <a:r>
                            <a:rPr lang="es-MX" dirty="0"/>
                            <a:t>4/16</a:t>
                          </a:r>
                          <a:endParaRPr lang="es-PE" dirty="0"/>
                        </a:p>
                      </a:txBody>
                      <a:tcPr/>
                    </a:tc>
                    <a:extLst>
                      <a:ext uri="{0D108BD9-81ED-4DB2-BD59-A6C34878D82A}">
                        <a16:rowId xmlns:a16="http://schemas.microsoft.com/office/drawing/2014/main" val="3674023792"/>
                      </a:ext>
                    </a:extLst>
                  </a:tr>
                  <a:tr h="500335">
                    <a:tc>
                      <a:txBody>
                        <a:bodyPr/>
                        <a:lstStyle/>
                        <a:p>
                          <a:r>
                            <a:rPr lang="es-MX" dirty="0"/>
                            <a:t>1</a:t>
                          </a:r>
                          <a:endParaRPr lang="es-PE" dirty="0"/>
                        </a:p>
                      </a:txBody>
                      <a:tcPr/>
                    </a:tc>
                    <a:tc>
                      <a:txBody>
                        <a:bodyPr/>
                        <a:lstStyle/>
                        <a:p>
                          <a:r>
                            <a:rPr lang="es-MX" dirty="0"/>
                            <a:t>4/16</a:t>
                          </a:r>
                          <a:endParaRPr lang="es-PE" dirty="0"/>
                        </a:p>
                      </a:txBody>
                      <a:tcPr/>
                    </a:tc>
                    <a:tc>
                      <a:txBody>
                        <a:bodyPr/>
                        <a:lstStyle/>
                        <a:p>
                          <a:r>
                            <a:rPr lang="es-MX" dirty="0"/>
                            <a:t>4/16</a:t>
                          </a:r>
                          <a:endParaRPr lang="es-PE" dirty="0"/>
                        </a:p>
                      </a:txBody>
                      <a:tcPr/>
                    </a:tc>
                    <a:extLst>
                      <a:ext uri="{0D108BD9-81ED-4DB2-BD59-A6C34878D82A}">
                        <a16:rowId xmlns:a16="http://schemas.microsoft.com/office/drawing/2014/main" val="3080810485"/>
                      </a:ext>
                    </a:extLst>
                  </a:tr>
                  <a:tr h="500335">
                    <a:tc>
                      <a:txBody>
                        <a:bodyPr/>
                        <a:lstStyle/>
                        <a:p>
                          <a:r>
                            <a:rPr lang="es-MX" dirty="0"/>
                            <a:t>2</a:t>
                          </a:r>
                          <a:endParaRPr lang="es-PE" dirty="0"/>
                        </a:p>
                      </a:txBody>
                      <a:tcPr/>
                    </a:tc>
                    <a:tc>
                      <a:txBody>
                        <a:bodyPr/>
                        <a:lstStyle/>
                        <a:p>
                          <a:r>
                            <a:rPr lang="es-MX" dirty="0"/>
                            <a:t>6/16</a:t>
                          </a:r>
                          <a:endParaRPr lang="es-PE" dirty="0"/>
                        </a:p>
                      </a:txBody>
                      <a:tcPr/>
                    </a:tc>
                    <a:tc>
                      <a:txBody>
                        <a:bodyPr/>
                        <a:lstStyle/>
                        <a:p>
                          <a:r>
                            <a:rPr lang="es-MX" dirty="0"/>
                            <a:t>0</a:t>
                          </a:r>
                          <a:endParaRPr lang="es-PE" dirty="0"/>
                        </a:p>
                      </a:txBody>
                      <a:tcPr/>
                    </a:tc>
                    <a:extLst>
                      <a:ext uri="{0D108BD9-81ED-4DB2-BD59-A6C34878D82A}">
                        <a16:rowId xmlns:a16="http://schemas.microsoft.com/office/drawing/2014/main" val="429775616"/>
                      </a:ext>
                    </a:extLst>
                  </a:tr>
                  <a:tr h="500335">
                    <a:tc>
                      <a:txBody>
                        <a:bodyPr/>
                        <a:lstStyle/>
                        <a:p>
                          <a:r>
                            <a:rPr lang="es-MX" dirty="0"/>
                            <a:t>3</a:t>
                          </a:r>
                          <a:endParaRPr lang="es-PE" dirty="0"/>
                        </a:p>
                      </a:txBody>
                      <a:tcPr/>
                    </a:tc>
                    <a:tc>
                      <a:txBody>
                        <a:bodyPr/>
                        <a:lstStyle/>
                        <a:p>
                          <a:r>
                            <a:rPr lang="es-MX" dirty="0"/>
                            <a:t>4/16</a:t>
                          </a:r>
                          <a:endParaRPr lang="es-PE" dirty="0"/>
                        </a:p>
                      </a:txBody>
                      <a:tcPr/>
                    </a:tc>
                    <a:tc>
                      <a:txBody>
                        <a:bodyPr/>
                        <a:lstStyle/>
                        <a:p>
                          <a:r>
                            <a:rPr lang="es-MX" dirty="0"/>
                            <a:t>4/16</a:t>
                          </a:r>
                          <a:endParaRPr lang="es-PE" dirty="0"/>
                        </a:p>
                      </a:txBody>
                      <a:tcPr/>
                    </a:tc>
                    <a:extLst>
                      <a:ext uri="{0D108BD9-81ED-4DB2-BD59-A6C34878D82A}">
                        <a16:rowId xmlns:a16="http://schemas.microsoft.com/office/drawing/2014/main" val="2022757519"/>
                      </a:ext>
                    </a:extLst>
                  </a:tr>
                  <a:tr h="500335">
                    <a:tc>
                      <a:txBody>
                        <a:bodyPr/>
                        <a:lstStyle/>
                        <a:p>
                          <a:r>
                            <a:rPr lang="es-MX" dirty="0"/>
                            <a:t>4</a:t>
                          </a:r>
                          <a:endParaRPr lang="es-PE" dirty="0"/>
                        </a:p>
                      </a:txBody>
                      <a:tcPr/>
                    </a:tc>
                    <a:tc>
                      <a:txBody>
                        <a:bodyPr/>
                        <a:lstStyle/>
                        <a:p>
                          <a:r>
                            <a:rPr lang="es-MX" dirty="0"/>
                            <a:t>1/16</a:t>
                          </a:r>
                          <a:endParaRPr lang="es-PE" dirty="0"/>
                        </a:p>
                      </a:txBody>
                      <a:tcPr/>
                    </a:tc>
                    <a:tc>
                      <a:txBody>
                        <a:bodyPr/>
                        <a:lstStyle/>
                        <a:p>
                          <a:r>
                            <a:rPr lang="es-MX" dirty="0"/>
                            <a:t>4/16</a:t>
                          </a:r>
                          <a:endParaRPr lang="es-PE" dirty="0"/>
                        </a:p>
                      </a:txBody>
                      <a:tcPr/>
                    </a:tc>
                    <a:extLst>
                      <a:ext uri="{0D108BD9-81ED-4DB2-BD59-A6C34878D82A}">
                        <a16:rowId xmlns:a16="http://schemas.microsoft.com/office/drawing/2014/main" val="2230086127"/>
                      </a:ext>
                    </a:extLst>
                  </a:tr>
                  <a:tr h="500335">
                    <a:tc>
                      <a:txBody>
                        <a:bodyPr/>
                        <a:lstStyle/>
                        <a:p>
                          <a:endParaRPr lang="es-PE"/>
                        </a:p>
                      </a:txBody>
                      <a:tcPr/>
                    </a:tc>
                    <a:tc>
                      <a:txBody>
                        <a:bodyPr/>
                        <a:lstStyle/>
                        <a:p>
                          <a:r>
                            <a:rPr lang="es-MX" dirty="0"/>
                            <a:t>1,00</a:t>
                          </a:r>
                          <a:endParaRPr lang="es-PE" dirty="0"/>
                        </a:p>
                      </a:txBody>
                      <a:tcPr/>
                    </a:tc>
                    <a:tc>
                      <a:txBody>
                        <a:bodyPr/>
                        <a:lstStyle/>
                        <a:p>
                          <a:r>
                            <a:rPr lang="es-MX" dirty="0"/>
                            <a:t>16/16</a:t>
                          </a:r>
                          <a:endParaRPr lang="es-PE" dirty="0"/>
                        </a:p>
                      </a:txBody>
                      <a:tcPr/>
                    </a:tc>
                    <a:extLst>
                      <a:ext uri="{0D108BD9-81ED-4DB2-BD59-A6C34878D82A}">
                        <a16:rowId xmlns:a16="http://schemas.microsoft.com/office/drawing/2014/main" val="417372060"/>
                      </a:ext>
                    </a:extLst>
                  </a:tr>
                </a:tbl>
              </a:graphicData>
            </a:graphic>
          </p:graphicFrame>
        </mc:Choice>
        <mc:Fallback xmlns="">
          <p:graphicFrame>
            <p:nvGraphicFramePr>
              <p:cNvPr id="7" name="Tabla 7">
                <a:extLst>
                  <a:ext uri="{FF2B5EF4-FFF2-40B4-BE49-F238E27FC236}">
                    <a16:creationId xmlns:a16="http://schemas.microsoft.com/office/drawing/2014/main" id="{A65B1A09-9BBB-4211-86C7-40F72B9D4759}"/>
                  </a:ext>
                </a:extLst>
              </p:cNvPr>
              <p:cNvGraphicFramePr>
                <a:graphicFrameLocks noGrp="1"/>
              </p:cNvGraphicFramePr>
              <p:nvPr>
                <p:extLst>
                  <p:ext uri="{D42A27DB-BD31-4B8C-83A1-F6EECF244321}">
                    <p14:modId xmlns:p14="http://schemas.microsoft.com/office/powerpoint/2010/main" val="1190961334"/>
                  </p:ext>
                </p:extLst>
              </p:nvPr>
            </p:nvGraphicFramePr>
            <p:xfrm>
              <a:off x="1643380" y="2464116"/>
              <a:ext cx="8127999" cy="350234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44648851"/>
                        </a:ext>
                      </a:extLst>
                    </a:gridCol>
                    <a:gridCol w="2709333">
                      <a:extLst>
                        <a:ext uri="{9D8B030D-6E8A-4147-A177-3AD203B41FA5}">
                          <a16:colId xmlns:a16="http://schemas.microsoft.com/office/drawing/2014/main" val="1122543476"/>
                        </a:ext>
                      </a:extLst>
                    </a:gridCol>
                    <a:gridCol w="2709333">
                      <a:extLst>
                        <a:ext uri="{9D8B030D-6E8A-4147-A177-3AD203B41FA5}">
                          <a16:colId xmlns:a16="http://schemas.microsoft.com/office/drawing/2014/main" val="3100011418"/>
                        </a:ext>
                      </a:extLst>
                    </a:gridCol>
                  </a:tblGrid>
                  <a:tr h="500335">
                    <a:tc>
                      <a:txBody>
                        <a:bodyPr/>
                        <a:lstStyle/>
                        <a:p>
                          <a:r>
                            <a:rPr lang="es-MX" dirty="0"/>
                            <a:t>X</a:t>
                          </a:r>
                          <a:endParaRPr lang="es-PE" dirty="0"/>
                        </a:p>
                      </a:txBody>
                      <a:tcPr/>
                    </a:tc>
                    <a:tc>
                      <a:txBody>
                        <a:bodyPr/>
                        <a:lstStyle/>
                        <a:p>
                          <a:r>
                            <a:rPr lang="es-MX" dirty="0"/>
                            <a:t>P(X)</a:t>
                          </a:r>
                          <a:endParaRPr lang="es-PE" dirty="0"/>
                        </a:p>
                      </a:txBody>
                      <a:tcPr/>
                    </a:tc>
                    <a:tc>
                      <a:txBody>
                        <a:bodyPr/>
                        <a:lstStyle/>
                        <a:p>
                          <a:endParaRPr lang="es-PE"/>
                        </a:p>
                      </a:txBody>
                      <a:tcPr>
                        <a:blipFill>
                          <a:blip r:embed="rId3"/>
                          <a:stretch>
                            <a:fillRect l="-200000" t="-6098" r="-1124" b="-603659"/>
                          </a:stretch>
                        </a:blipFill>
                      </a:tcPr>
                    </a:tc>
                    <a:extLst>
                      <a:ext uri="{0D108BD9-81ED-4DB2-BD59-A6C34878D82A}">
                        <a16:rowId xmlns:a16="http://schemas.microsoft.com/office/drawing/2014/main" val="1518874354"/>
                      </a:ext>
                    </a:extLst>
                  </a:tr>
                  <a:tr h="500335">
                    <a:tc>
                      <a:txBody>
                        <a:bodyPr/>
                        <a:lstStyle/>
                        <a:p>
                          <a:r>
                            <a:rPr lang="es-MX" dirty="0"/>
                            <a:t>0</a:t>
                          </a:r>
                          <a:endParaRPr lang="es-PE" dirty="0"/>
                        </a:p>
                      </a:txBody>
                      <a:tcPr/>
                    </a:tc>
                    <a:tc>
                      <a:txBody>
                        <a:bodyPr/>
                        <a:lstStyle/>
                        <a:p>
                          <a:r>
                            <a:rPr lang="es-MX" dirty="0"/>
                            <a:t>1/16</a:t>
                          </a:r>
                          <a:endParaRPr lang="es-PE" dirty="0"/>
                        </a:p>
                      </a:txBody>
                      <a:tcPr/>
                    </a:tc>
                    <a:tc>
                      <a:txBody>
                        <a:bodyPr/>
                        <a:lstStyle/>
                        <a:p>
                          <a:r>
                            <a:rPr lang="es-MX" dirty="0"/>
                            <a:t>4/16</a:t>
                          </a:r>
                          <a:endParaRPr lang="es-PE" dirty="0"/>
                        </a:p>
                      </a:txBody>
                      <a:tcPr/>
                    </a:tc>
                    <a:extLst>
                      <a:ext uri="{0D108BD9-81ED-4DB2-BD59-A6C34878D82A}">
                        <a16:rowId xmlns:a16="http://schemas.microsoft.com/office/drawing/2014/main" val="3674023792"/>
                      </a:ext>
                    </a:extLst>
                  </a:tr>
                  <a:tr h="500335">
                    <a:tc>
                      <a:txBody>
                        <a:bodyPr/>
                        <a:lstStyle/>
                        <a:p>
                          <a:r>
                            <a:rPr lang="es-MX" dirty="0"/>
                            <a:t>1</a:t>
                          </a:r>
                          <a:endParaRPr lang="es-PE" dirty="0"/>
                        </a:p>
                      </a:txBody>
                      <a:tcPr/>
                    </a:tc>
                    <a:tc>
                      <a:txBody>
                        <a:bodyPr/>
                        <a:lstStyle/>
                        <a:p>
                          <a:r>
                            <a:rPr lang="es-MX" dirty="0"/>
                            <a:t>4/16</a:t>
                          </a:r>
                          <a:endParaRPr lang="es-PE" dirty="0"/>
                        </a:p>
                      </a:txBody>
                      <a:tcPr/>
                    </a:tc>
                    <a:tc>
                      <a:txBody>
                        <a:bodyPr/>
                        <a:lstStyle/>
                        <a:p>
                          <a:r>
                            <a:rPr lang="es-MX" dirty="0"/>
                            <a:t>4/16</a:t>
                          </a:r>
                          <a:endParaRPr lang="es-PE" dirty="0"/>
                        </a:p>
                      </a:txBody>
                      <a:tcPr/>
                    </a:tc>
                    <a:extLst>
                      <a:ext uri="{0D108BD9-81ED-4DB2-BD59-A6C34878D82A}">
                        <a16:rowId xmlns:a16="http://schemas.microsoft.com/office/drawing/2014/main" val="3080810485"/>
                      </a:ext>
                    </a:extLst>
                  </a:tr>
                  <a:tr h="500335">
                    <a:tc>
                      <a:txBody>
                        <a:bodyPr/>
                        <a:lstStyle/>
                        <a:p>
                          <a:r>
                            <a:rPr lang="es-MX" dirty="0"/>
                            <a:t>2</a:t>
                          </a:r>
                          <a:endParaRPr lang="es-PE" dirty="0"/>
                        </a:p>
                      </a:txBody>
                      <a:tcPr/>
                    </a:tc>
                    <a:tc>
                      <a:txBody>
                        <a:bodyPr/>
                        <a:lstStyle/>
                        <a:p>
                          <a:r>
                            <a:rPr lang="es-MX" dirty="0"/>
                            <a:t>6/16</a:t>
                          </a:r>
                          <a:endParaRPr lang="es-PE" dirty="0"/>
                        </a:p>
                      </a:txBody>
                      <a:tcPr/>
                    </a:tc>
                    <a:tc>
                      <a:txBody>
                        <a:bodyPr/>
                        <a:lstStyle/>
                        <a:p>
                          <a:r>
                            <a:rPr lang="es-MX" dirty="0"/>
                            <a:t>0</a:t>
                          </a:r>
                          <a:endParaRPr lang="es-PE" dirty="0"/>
                        </a:p>
                      </a:txBody>
                      <a:tcPr/>
                    </a:tc>
                    <a:extLst>
                      <a:ext uri="{0D108BD9-81ED-4DB2-BD59-A6C34878D82A}">
                        <a16:rowId xmlns:a16="http://schemas.microsoft.com/office/drawing/2014/main" val="429775616"/>
                      </a:ext>
                    </a:extLst>
                  </a:tr>
                  <a:tr h="500335">
                    <a:tc>
                      <a:txBody>
                        <a:bodyPr/>
                        <a:lstStyle/>
                        <a:p>
                          <a:r>
                            <a:rPr lang="es-MX" dirty="0"/>
                            <a:t>3</a:t>
                          </a:r>
                          <a:endParaRPr lang="es-PE" dirty="0"/>
                        </a:p>
                      </a:txBody>
                      <a:tcPr/>
                    </a:tc>
                    <a:tc>
                      <a:txBody>
                        <a:bodyPr/>
                        <a:lstStyle/>
                        <a:p>
                          <a:r>
                            <a:rPr lang="es-MX" dirty="0"/>
                            <a:t>4/16</a:t>
                          </a:r>
                          <a:endParaRPr lang="es-PE" dirty="0"/>
                        </a:p>
                      </a:txBody>
                      <a:tcPr/>
                    </a:tc>
                    <a:tc>
                      <a:txBody>
                        <a:bodyPr/>
                        <a:lstStyle/>
                        <a:p>
                          <a:r>
                            <a:rPr lang="es-MX" dirty="0"/>
                            <a:t>4/16</a:t>
                          </a:r>
                          <a:endParaRPr lang="es-PE" dirty="0"/>
                        </a:p>
                      </a:txBody>
                      <a:tcPr/>
                    </a:tc>
                    <a:extLst>
                      <a:ext uri="{0D108BD9-81ED-4DB2-BD59-A6C34878D82A}">
                        <a16:rowId xmlns:a16="http://schemas.microsoft.com/office/drawing/2014/main" val="2022757519"/>
                      </a:ext>
                    </a:extLst>
                  </a:tr>
                  <a:tr h="500335">
                    <a:tc>
                      <a:txBody>
                        <a:bodyPr/>
                        <a:lstStyle/>
                        <a:p>
                          <a:r>
                            <a:rPr lang="es-MX" dirty="0"/>
                            <a:t>4</a:t>
                          </a:r>
                          <a:endParaRPr lang="es-PE" dirty="0"/>
                        </a:p>
                      </a:txBody>
                      <a:tcPr/>
                    </a:tc>
                    <a:tc>
                      <a:txBody>
                        <a:bodyPr/>
                        <a:lstStyle/>
                        <a:p>
                          <a:r>
                            <a:rPr lang="es-MX" dirty="0"/>
                            <a:t>1/16</a:t>
                          </a:r>
                          <a:endParaRPr lang="es-PE" dirty="0"/>
                        </a:p>
                      </a:txBody>
                      <a:tcPr/>
                    </a:tc>
                    <a:tc>
                      <a:txBody>
                        <a:bodyPr/>
                        <a:lstStyle/>
                        <a:p>
                          <a:r>
                            <a:rPr lang="es-MX" dirty="0"/>
                            <a:t>4/16</a:t>
                          </a:r>
                          <a:endParaRPr lang="es-PE" dirty="0"/>
                        </a:p>
                      </a:txBody>
                      <a:tcPr/>
                    </a:tc>
                    <a:extLst>
                      <a:ext uri="{0D108BD9-81ED-4DB2-BD59-A6C34878D82A}">
                        <a16:rowId xmlns:a16="http://schemas.microsoft.com/office/drawing/2014/main" val="2230086127"/>
                      </a:ext>
                    </a:extLst>
                  </a:tr>
                  <a:tr h="500335">
                    <a:tc>
                      <a:txBody>
                        <a:bodyPr/>
                        <a:lstStyle/>
                        <a:p>
                          <a:endParaRPr lang="es-PE"/>
                        </a:p>
                      </a:txBody>
                      <a:tcPr/>
                    </a:tc>
                    <a:tc>
                      <a:txBody>
                        <a:bodyPr/>
                        <a:lstStyle/>
                        <a:p>
                          <a:r>
                            <a:rPr lang="es-MX" dirty="0"/>
                            <a:t>1,00</a:t>
                          </a:r>
                          <a:endParaRPr lang="es-PE" dirty="0"/>
                        </a:p>
                      </a:txBody>
                      <a:tcPr/>
                    </a:tc>
                    <a:tc>
                      <a:txBody>
                        <a:bodyPr/>
                        <a:lstStyle/>
                        <a:p>
                          <a:r>
                            <a:rPr lang="es-MX" dirty="0"/>
                            <a:t>16/16</a:t>
                          </a:r>
                          <a:endParaRPr lang="es-PE" dirty="0"/>
                        </a:p>
                      </a:txBody>
                      <a:tcPr/>
                    </a:tc>
                    <a:extLst>
                      <a:ext uri="{0D108BD9-81ED-4DB2-BD59-A6C34878D82A}">
                        <a16:rowId xmlns:a16="http://schemas.microsoft.com/office/drawing/2014/main" val="417372060"/>
                      </a:ext>
                    </a:extLst>
                  </a:tr>
                </a:tbl>
              </a:graphicData>
            </a:graphic>
          </p:graphicFrame>
        </mc:Fallback>
      </mc:AlternateContent>
    </p:spTree>
    <p:extLst>
      <p:ext uri="{BB962C8B-B14F-4D97-AF65-F5344CB8AC3E}">
        <p14:creationId xmlns:p14="http://schemas.microsoft.com/office/powerpoint/2010/main" val="809229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6DB581-36D1-45E5-879B-AF3DF193EC78}"/>
              </a:ext>
            </a:extLst>
          </p:cNvPr>
          <p:cNvSpPr>
            <a:spLocks noGrp="1"/>
          </p:cNvSpPr>
          <p:nvPr>
            <p:ph idx="1"/>
          </p:nvPr>
        </p:nvSpPr>
        <p:spPr>
          <a:xfrm>
            <a:off x="838200" y="1074420"/>
            <a:ext cx="10515600" cy="5102543"/>
          </a:xfrm>
        </p:spPr>
        <p:txBody>
          <a:bodyPr/>
          <a:lstStyle/>
          <a:p>
            <a:pPr marL="0" indent="0">
              <a:buNone/>
            </a:pPr>
            <a:r>
              <a:rPr lang="es-MX" dirty="0"/>
              <a:t>O también se puede obtener la desviación estándar como:</a:t>
            </a:r>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r>
              <a:rPr lang="es-PE" dirty="0"/>
              <a:t>Se puede concluir que la distribución binomial para este caso tiene una media o esperanza matemática de 2 y una desviación estándar de 1.</a:t>
            </a:r>
          </a:p>
          <a:p>
            <a:pPr marL="0" indent="0">
              <a:buNone/>
            </a:pPr>
            <a:r>
              <a:rPr lang="es-PE" dirty="0"/>
              <a:t>	</a:t>
            </a:r>
          </a:p>
        </p:txBody>
      </p:sp>
      <p:graphicFrame>
        <p:nvGraphicFramePr>
          <p:cNvPr id="4" name="Object 5">
            <a:extLst>
              <a:ext uri="{FF2B5EF4-FFF2-40B4-BE49-F238E27FC236}">
                <a16:creationId xmlns:a16="http://schemas.microsoft.com/office/drawing/2014/main" id="{AFCBEE3E-7E5A-4E88-B5C2-0A1634BFF306}"/>
              </a:ext>
            </a:extLst>
          </p:cNvPr>
          <p:cNvGraphicFramePr>
            <a:graphicFrameLocks/>
          </p:cNvGraphicFramePr>
          <p:nvPr>
            <p:extLst>
              <p:ext uri="{D42A27DB-BD31-4B8C-83A1-F6EECF244321}">
                <p14:modId xmlns:p14="http://schemas.microsoft.com/office/powerpoint/2010/main" val="2336359969"/>
              </p:ext>
            </p:extLst>
          </p:nvPr>
        </p:nvGraphicFramePr>
        <p:xfrm>
          <a:off x="2381885" y="1949133"/>
          <a:ext cx="1381125" cy="496887"/>
        </p:xfrm>
        <a:graphic>
          <a:graphicData uri="http://schemas.openxmlformats.org/presentationml/2006/ole">
            <mc:AlternateContent xmlns:mc="http://schemas.openxmlformats.org/markup-compatibility/2006">
              <mc:Choice xmlns:v="urn:schemas-microsoft-com:vml" Requires="v">
                <p:oleObj spid="_x0000_s7230" name="Ecuación" r:id="rId3" imgW="660113" imgH="253890" progId="Equation.2">
                  <p:embed/>
                </p:oleObj>
              </mc:Choice>
              <mc:Fallback>
                <p:oleObj name="Ecuación" r:id="rId3" imgW="660113" imgH="253890" progId="Equation.2">
                  <p:embed/>
                  <p:pic>
                    <p:nvPicPr>
                      <p:cNvPr id="14341" name="Object 5">
                        <a:extLst>
                          <a:ext uri="{FF2B5EF4-FFF2-40B4-BE49-F238E27FC236}">
                            <a16:creationId xmlns:a16="http://schemas.microsoft.com/office/drawing/2014/main" id="{E9F92B39-4BC7-4BC7-9BB4-1FB0BCA9106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885" y="1949133"/>
                        <a:ext cx="13811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
            <a:extLst>
              <a:ext uri="{FF2B5EF4-FFF2-40B4-BE49-F238E27FC236}">
                <a16:creationId xmlns:a16="http://schemas.microsoft.com/office/drawing/2014/main" id="{F32E938D-B778-4C24-B0A4-5B7B000F8E06}"/>
              </a:ext>
            </a:extLst>
          </p:cNvPr>
          <p:cNvGraphicFramePr>
            <a:graphicFrameLocks/>
          </p:cNvGraphicFramePr>
          <p:nvPr>
            <p:extLst>
              <p:ext uri="{D42A27DB-BD31-4B8C-83A1-F6EECF244321}">
                <p14:modId xmlns:p14="http://schemas.microsoft.com/office/powerpoint/2010/main" val="1820849341"/>
              </p:ext>
            </p:extLst>
          </p:nvPr>
        </p:nvGraphicFramePr>
        <p:xfrm>
          <a:off x="2585879" y="2612073"/>
          <a:ext cx="2354262" cy="487362"/>
        </p:xfrm>
        <a:graphic>
          <a:graphicData uri="http://schemas.openxmlformats.org/presentationml/2006/ole">
            <mc:AlternateContent xmlns:mc="http://schemas.openxmlformats.org/markup-compatibility/2006">
              <mc:Choice xmlns:v="urn:schemas-microsoft-com:vml" Requires="v">
                <p:oleObj spid="_x0000_s7231" name="Ecuación" r:id="rId5" imgW="1129810" imgH="253890" progId="Equation.3">
                  <p:embed/>
                </p:oleObj>
              </mc:Choice>
              <mc:Fallback>
                <p:oleObj name="Ecuación" r:id="rId5" imgW="1129810" imgH="253890" progId="Equation.3">
                  <p:embed/>
                  <p:pic>
                    <p:nvPicPr>
                      <p:cNvPr id="14342" name="Object 6">
                        <a:extLst>
                          <a:ext uri="{FF2B5EF4-FFF2-40B4-BE49-F238E27FC236}">
                            <a16:creationId xmlns:a16="http://schemas.microsoft.com/office/drawing/2014/main" id="{3CC54A43-68F4-4F38-8547-D2059D5CE57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5879" y="2612073"/>
                        <a:ext cx="2354262"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07057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A1496C5-6C59-4C0B-BF4B-1D69F917D675}"/>
              </a:ext>
            </a:extLst>
          </p:cNvPr>
          <p:cNvSpPr>
            <a:spLocks noGrp="1"/>
          </p:cNvSpPr>
          <p:nvPr>
            <p:ph idx="1"/>
          </p:nvPr>
        </p:nvSpPr>
        <p:spPr>
          <a:xfrm>
            <a:off x="838200" y="960120"/>
            <a:ext cx="10515600" cy="5216843"/>
          </a:xfrm>
        </p:spPr>
        <p:txBody>
          <a:bodyPr/>
          <a:lstStyle/>
          <a:p>
            <a:pPr marL="0" indent="0">
              <a:buNone/>
            </a:pPr>
            <a:r>
              <a:rPr lang="es-MX" dirty="0"/>
              <a:t>Suponga que en una cierta población, el 52% de todos los nacimientos que se registraron son varones. Si en forma aleatoria se escogiesen cinco registros de nacimientos dentro de esa población, ¿Cuál es la probabilidad de que exactamente tres de ellos sean varones?.</a:t>
            </a:r>
          </a:p>
          <a:p>
            <a:pPr marL="0" indent="0">
              <a:buNone/>
            </a:pPr>
            <a:r>
              <a:rPr lang="es-MX" dirty="0"/>
              <a:t>SOLUCION</a:t>
            </a:r>
          </a:p>
          <a:p>
            <a:pPr marL="0" indent="0">
              <a:buNone/>
            </a:pPr>
            <a:r>
              <a:rPr lang="es-PE" dirty="0"/>
              <a:t>						</a:t>
            </a:r>
          </a:p>
        </p:txBody>
      </p:sp>
      <p:sp>
        <p:nvSpPr>
          <p:cNvPr id="5" name="Text Box 3">
            <a:extLst>
              <a:ext uri="{FF2B5EF4-FFF2-40B4-BE49-F238E27FC236}">
                <a16:creationId xmlns:a16="http://schemas.microsoft.com/office/drawing/2014/main" id="{F8D06964-DD84-4C4C-A5D1-B29A7B9057BB}"/>
              </a:ext>
            </a:extLst>
          </p:cNvPr>
          <p:cNvSpPr txBox="1">
            <a:spLocks noChangeArrowheads="1"/>
          </p:cNvSpPr>
          <p:nvPr/>
        </p:nvSpPr>
        <p:spPr bwMode="auto">
          <a:xfrm>
            <a:off x="1266508" y="3568541"/>
            <a:ext cx="22098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50000"/>
              </a:spcBef>
              <a:spcAft>
                <a:spcPct val="0"/>
              </a:spcAft>
              <a:buClrTx/>
              <a:buSzTx/>
              <a:buFontTx/>
              <a:buNone/>
            </a:pPr>
            <a:r>
              <a:rPr lang="es-ES_tradnl" altLang="en-US" sz="1800" dirty="0">
                <a:solidFill>
                  <a:srgbClr val="000000"/>
                </a:solidFill>
                <a:latin typeface="Comic Sans MS" panose="030F0702030302020204" pitchFamily="66" charset="0"/>
              </a:rPr>
              <a:t>P = 0.52</a:t>
            </a:r>
          </a:p>
          <a:p>
            <a:pPr eaLnBrk="0" fontAlgn="base" hangingPunct="0">
              <a:spcBef>
                <a:spcPct val="50000"/>
              </a:spcBef>
              <a:spcAft>
                <a:spcPct val="0"/>
              </a:spcAft>
              <a:buClrTx/>
              <a:buSzTx/>
              <a:buFontTx/>
              <a:buNone/>
            </a:pPr>
            <a:r>
              <a:rPr lang="es-ES_tradnl" altLang="en-US" sz="1800" dirty="0">
                <a:solidFill>
                  <a:srgbClr val="000000"/>
                </a:solidFill>
                <a:latin typeface="Comic Sans MS" panose="030F0702030302020204" pitchFamily="66" charset="0"/>
              </a:rPr>
              <a:t>q = 1 - 0.52 = 0.48</a:t>
            </a:r>
          </a:p>
          <a:p>
            <a:pPr eaLnBrk="0" fontAlgn="base" hangingPunct="0">
              <a:spcBef>
                <a:spcPct val="50000"/>
              </a:spcBef>
              <a:spcAft>
                <a:spcPct val="0"/>
              </a:spcAft>
              <a:buClrTx/>
              <a:buSzTx/>
              <a:buFontTx/>
              <a:buNone/>
            </a:pPr>
            <a:r>
              <a:rPr lang="es-ES_tradnl" altLang="en-US" sz="1800" dirty="0">
                <a:solidFill>
                  <a:srgbClr val="000000"/>
                </a:solidFill>
                <a:latin typeface="Comic Sans MS" panose="030F0702030302020204" pitchFamily="66" charset="0"/>
              </a:rPr>
              <a:t>n = 5</a:t>
            </a:r>
          </a:p>
          <a:p>
            <a:pPr eaLnBrk="0" fontAlgn="base" hangingPunct="0">
              <a:spcBef>
                <a:spcPct val="50000"/>
              </a:spcBef>
              <a:spcAft>
                <a:spcPct val="0"/>
              </a:spcAft>
              <a:buClrTx/>
              <a:buSzTx/>
              <a:buFontTx/>
              <a:buNone/>
            </a:pPr>
            <a:r>
              <a:rPr lang="es-ES_tradnl" altLang="en-US" sz="1800" dirty="0">
                <a:solidFill>
                  <a:srgbClr val="000000"/>
                </a:solidFill>
                <a:latin typeface="Comic Sans MS" panose="030F0702030302020204" pitchFamily="66" charset="0"/>
              </a:rPr>
              <a:t>r = 3</a:t>
            </a:r>
          </a:p>
          <a:p>
            <a:pPr eaLnBrk="0" fontAlgn="base" hangingPunct="0">
              <a:spcBef>
                <a:spcPct val="50000"/>
              </a:spcBef>
              <a:spcAft>
                <a:spcPct val="0"/>
              </a:spcAft>
              <a:buClrTx/>
              <a:buSzTx/>
              <a:buFontTx/>
              <a:buNone/>
            </a:pPr>
            <a:endParaRPr lang="es-ES_tradnl" altLang="en-US" sz="1800" dirty="0">
              <a:solidFill>
                <a:srgbClr val="000000"/>
              </a:solidFill>
              <a:latin typeface="Comic Sans MS" panose="030F0702030302020204" pitchFamily="66" charset="0"/>
            </a:endParaRPr>
          </a:p>
        </p:txBody>
      </p:sp>
      <p:pic>
        <p:nvPicPr>
          <p:cNvPr id="6" name="Picture 4">
            <a:extLst>
              <a:ext uri="{FF2B5EF4-FFF2-40B4-BE49-F238E27FC236}">
                <a16:creationId xmlns:a16="http://schemas.microsoft.com/office/drawing/2014/main" id="{F1F4BA6B-37D7-4EF8-93D5-DD45314137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2235" y="4350385"/>
            <a:ext cx="4465638"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701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EDF2A2-099A-47B0-831D-846DFFC33DAF}"/>
              </a:ext>
            </a:extLst>
          </p:cNvPr>
          <p:cNvSpPr>
            <a:spLocks noGrp="1"/>
          </p:cNvSpPr>
          <p:nvPr>
            <p:ph idx="1"/>
          </p:nvPr>
        </p:nvSpPr>
        <p:spPr>
          <a:xfrm>
            <a:off x="452438" y="1051560"/>
            <a:ext cx="11287124" cy="5125403"/>
          </a:xfrm>
        </p:spPr>
        <p:txBody>
          <a:bodyPr/>
          <a:lstStyle/>
          <a:p>
            <a:pPr marL="0" indent="0">
              <a:buNone/>
            </a:pPr>
            <a:r>
              <a:rPr lang="es-MX" dirty="0"/>
              <a:t>DISTRIBUCION DE POISSON</a:t>
            </a:r>
          </a:p>
          <a:p>
            <a:pPr marL="0" indent="0">
              <a:buNone/>
            </a:pPr>
            <a:endParaRPr lang="es-PE" dirty="0"/>
          </a:p>
        </p:txBody>
      </p:sp>
      <p:sp>
        <p:nvSpPr>
          <p:cNvPr id="4" name="Text Box 3">
            <a:extLst>
              <a:ext uri="{FF2B5EF4-FFF2-40B4-BE49-F238E27FC236}">
                <a16:creationId xmlns:a16="http://schemas.microsoft.com/office/drawing/2014/main" id="{57D08645-47C8-49C1-867B-7C07F6E965A0}"/>
              </a:ext>
            </a:extLst>
          </p:cNvPr>
          <p:cNvSpPr txBox="1">
            <a:spLocks noChangeArrowheads="1"/>
          </p:cNvSpPr>
          <p:nvPr/>
        </p:nvSpPr>
        <p:spPr bwMode="auto">
          <a:xfrm>
            <a:off x="452438" y="1732669"/>
            <a:ext cx="10515600" cy="444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0000"/>
              <a:buFont typeface="Wingdings" panose="05000000000000000000" pitchFamily="2" charset="2"/>
              <a:buChar char="l"/>
              <a:tabLst>
                <a:tab pos="263525" algn="l"/>
              </a:tabLst>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tabLst>
                <a:tab pos="263525" algn="l"/>
              </a:tabLst>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tabLst>
                <a:tab pos="263525" algn="l"/>
              </a:tabLst>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tabLst>
                <a:tab pos="263525" algn="l"/>
              </a:tabLst>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tabLst>
                <a:tab pos="2635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tabLst>
                <a:tab pos="2635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tabLst>
                <a:tab pos="2635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tabLst>
                <a:tab pos="2635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tabLst>
                <a:tab pos="263525" algn="l"/>
              </a:tabLst>
              <a:defRPr sz="2000">
                <a:solidFill>
                  <a:schemeClr val="tx1"/>
                </a:solidFill>
                <a:latin typeface="Arial" panose="020B0604020202020204" pitchFamily="34" charset="0"/>
              </a:defRPr>
            </a:lvl9pPr>
          </a:lstStyle>
          <a:p>
            <a:pPr marL="0" marR="0" lvl="0" indent="0" algn="just" defTabSz="914400" eaLnBrk="0" fontAlgn="base" latinLnBrk="0" hangingPunct="0">
              <a:lnSpc>
                <a:spcPct val="90000"/>
              </a:lnSpc>
              <a:spcBef>
                <a:spcPct val="50000"/>
              </a:spcBef>
              <a:spcAft>
                <a:spcPct val="0"/>
              </a:spcAft>
              <a:buClrTx/>
              <a:buSzTx/>
              <a:buFontTx/>
              <a:buNone/>
              <a:tabLst>
                <a:tab pos="263525" algn="l"/>
              </a:tabLst>
              <a:defRPr/>
            </a:pPr>
            <a:r>
              <a:rPr kumimoji="0" lang="es-ES_tradnl" altLang="en-US" sz="2800" b="0" i="0" u="none" strike="noStrike" kern="0" cap="none" spc="0" normalizeH="0" baseline="0" noProof="0" dirty="0">
                <a:ln>
                  <a:noFill/>
                </a:ln>
                <a:solidFill>
                  <a:srgbClr val="000000"/>
                </a:solidFill>
                <a:effectLst/>
                <a:uLnTx/>
                <a:uFillTx/>
                <a:latin typeface="Arial" panose="020B0604020202020204" pitchFamily="34" charset="0"/>
              </a:rPr>
              <a:t>Es una distribución muy usada en medicina y biología. Se deriva del proceso de Poisson en honor al matemático francés </a:t>
            </a:r>
            <a:r>
              <a:rPr kumimoji="0" lang="es-ES_tradnl" altLang="en-US" sz="2800" b="0" i="0" u="none" strike="noStrike" kern="0" cap="none" spc="0" normalizeH="0" baseline="0" noProof="0" dirty="0" err="1">
                <a:ln>
                  <a:noFill/>
                </a:ln>
                <a:solidFill>
                  <a:srgbClr val="000000"/>
                </a:solidFill>
                <a:effectLst/>
                <a:uLnTx/>
                <a:uFillTx/>
                <a:latin typeface="Arial" panose="020B0604020202020204" pitchFamily="34" charset="0"/>
              </a:rPr>
              <a:t>Simeon</a:t>
            </a:r>
            <a:r>
              <a:rPr kumimoji="0" lang="es-ES_tradnl" altLang="en-US" sz="2800" b="0" i="0" u="none" strike="noStrike" kern="0" cap="none" spc="0" normalizeH="0" baseline="0" noProof="0" dirty="0">
                <a:ln>
                  <a:noFill/>
                </a:ln>
                <a:solidFill>
                  <a:srgbClr val="000000"/>
                </a:solidFill>
                <a:effectLst/>
                <a:uLnTx/>
                <a:uFillTx/>
                <a:latin typeface="Arial" panose="020B0604020202020204" pitchFamily="34" charset="0"/>
              </a:rPr>
              <a:t> Denis Poisson (1781-1840).</a:t>
            </a:r>
          </a:p>
          <a:p>
            <a:pPr marL="0" marR="0" lvl="0" indent="0" algn="just" defTabSz="914400" eaLnBrk="0" fontAlgn="base" latinLnBrk="0" hangingPunct="0">
              <a:lnSpc>
                <a:spcPct val="90000"/>
              </a:lnSpc>
              <a:spcBef>
                <a:spcPct val="50000"/>
              </a:spcBef>
              <a:spcAft>
                <a:spcPct val="0"/>
              </a:spcAft>
              <a:buClrTx/>
              <a:buSzTx/>
              <a:buFontTx/>
              <a:buNone/>
              <a:tabLst>
                <a:tab pos="263525" algn="l"/>
              </a:tabLst>
              <a:defRPr/>
            </a:pPr>
            <a:r>
              <a:rPr kumimoji="0" lang="es-ES_tradnl" altLang="en-US" sz="2800" b="0" i="0" u="none" strike="noStrike" kern="0" cap="none" spc="0" normalizeH="0" baseline="0" noProof="0" dirty="0">
                <a:ln>
                  <a:noFill/>
                </a:ln>
                <a:solidFill>
                  <a:srgbClr val="000000"/>
                </a:solidFill>
                <a:effectLst/>
                <a:uLnTx/>
                <a:uFillTx/>
                <a:latin typeface="Arial" panose="020B0604020202020204" pitchFamily="34" charset="0"/>
              </a:rPr>
              <a:t>Debe cumplir las siguientes condiciones:</a:t>
            </a:r>
          </a:p>
          <a:p>
            <a:pPr marL="0" marR="0" lvl="0" indent="0" algn="just" defTabSz="914400" eaLnBrk="0" fontAlgn="base" latinLnBrk="0" hangingPunct="0">
              <a:lnSpc>
                <a:spcPct val="90000"/>
              </a:lnSpc>
              <a:spcBef>
                <a:spcPct val="50000"/>
              </a:spcBef>
              <a:spcAft>
                <a:spcPct val="0"/>
              </a:spcAft>
              <a:buClrTx/>
              <a:buSzTx/>
              <a:buFont typeface="Wingdings" panose="05000000000000000000" pitchFamily="2" charset="2"/>
              <a:buBlip>
                <a:blip r:embed="rId2"/>
              </a:buBlip>
              <a:tabLst>
                <a:tab pos="263525" algn="l"/>
              </a:tabLst>
              <a:defRPr/>
            </a:pPr>
            <a:r>
              <a:rPr kumimoji="0" lang="es-ES_tradnl" altLang="en-US" sz="2800" b="0" i="0" u="none" strike="noStrike" kern="0" cap="none" spc="0" normalizeH="0" baseline="0" noProof="0" dirty="0">
                <a:ln>
                  <a:noFill/>
                </a:ln>
                <a:solidFill>
                  <a:srgbClr val="000000"/>
                </a:solidFill>
                <a:effectLst/>
                <a:uLnTx/>
                <a:uFillTx/>
                <a:latin typeface="Arial" panose="020B0604020202020204" pitchFamily="34" charset="0"/>
              </a:rPr>
              <a:t>La ocurrencia de los eventos son independientes.</a:t>
            </a:r>
          </a:p>
          <a:p>
            <a:pPr marL="0" marR="0" lvl="0" indent="0" algn="just" defTabSz="914400" eaLnBrk="0" fontAlgn="base" latinLnBrk="0" hangingPunct="0">
              <a:lnSpc>
                <a:spcPct val="90000"/>
              </a:lnSpc>
              <a:spcBef>
                <a:spcPct val="50000"/>
              </a:spcBef>
              <a:spcAft>
                <a:spcPct val="0"/>
              </a:spcAft>
              <a:buClrTx/>
              <a:buSzTx/>
              <a:buFont typeface="Wingdings" panose="05000000000000000000" pitchFamily="2" charset="2"/>
              <a:buBlip>
                <a:blip r:embed="rId2"/>
              </a:buBlip>
              <a:tabLst>
                <a:tab pos="263525" algn="l"/>
              </a:tabLst>
              <a:defRPr/>
            </a:pPr>
            <a:r>
              <a:rPr kumimoji="0" lang="es-ES_tradnl" altLang="en-US" sz="2800" b="0" i="0" u="none" strike="noStrike" kern="0" cap="none" spc="0" normalizeH="0" baseline="0" noProof="0" dirty="0">
                <a:ln>
                  <a:noFill/>
                </a:ln>
                <a:solidFill>
                  <a:srgbClr val="000000"/>
                </a:solidFill>
                <a:effectLst/>
                <a:uLnTx/>
                <a:uFillTx/>
                <a:latin typeface="Arial" panose="020B0604020202020204" pitchFamily="34" charset="0"/>
              </a:rPr>
              <a:t>El número promedio de veces (</a:t>
            </a:r>
            <a:r>
              <a:rPr kumimoji="0" lang="es-ES_tradnl" altLang="en-US" sz="2800" b="0" i="0" u="none" strike="noStrike" kern="0" cap="none" spc="0" normalizeH="0" baseline="0" noProof="0" dirty="0">
                <a:ln>
                  <a:noFill/>
                </a:ln>
                <a:solidFill>
                  <a:srgbClr val="000000"/>
                </a:solidFill>
                <a:effectLst/>
                <a:uLnTx/>
                <a:uFillTx/>
                <a:latin typeface="Arial" panose="020B0604020202020204" pitchFamily="34" charset="0"/>
                <a:sym typeface="Symbol" panose="05050102010706020507" pitchFamily="18" charset="2"/>
              </a:rPr>
              <a:t>) que ocurre un 	éxito por cada unidad de tiempo o de espacio es 	constante.</a:t>
            </a:r>
          </a:p>
          <a:p>
            <a:pPr marL="0" marR="0" lvl="0" indent="0" algn="just" defTabSz="914400" eaLnBrk="0" fontAlgn="base" latinLnBrk="0" hangingPunct="0">
              <a:lnSpc>
                <a:spcPct val="90000"/>
              </a:lnSpc>
              <a:spcBef>
                <a:spcPct val="50000"/>
              </a:spcBef>
              <a:spcAft>
                <a:spcPct val="0"/>
              </a:spcAft>
              <a:buClrTx/>
              <a:buSzTx/>
              <a:buFont typeface="Wingdings" panose="05000000000000000000" pitchFamily="2" charset="2"/>
              <a:buBlip>
                <a:blip r:embed="rId2"/>
              </a:buBlip>
              <a:tabLst>
                <a:tab pos="263525" algn="l"/>
              </a:tabLst>
              <a:defRPr/>
            </a:pPr>
            <a:r>
              <a:rPr kumimoji="0" lang="es-ES_tradnl" altLang="en-US" sz="2800" b="0" i="0" u="none" strike="noStrike" kern="0" cap="none" spc="0" normalizeH="0" baseline="0" noProof="0" dirty="0">
                <a:ln>
                  <a:noFill/>
                </a:ln>
                <a:solidFill>
                  <a:srgbClr val="000000"/>
                </a:solidFill>
                <a:effectLst/>
                <a:uLnTx/>
                <a:uFillTx/>
                <a:latin typeface="Arial" panose="020B0604020202020204" pitchFamily="34" charset="0"/>
                <a:sym typeface="Symbol" panose="05050102010706020507" pitchFamily="18" charset="2"/>
              </a:rPr>
              <a:t>La probabilidad de un evento es una unidad de 	tiempo o de espacio muy pequeña.</a:t>
            </a:r>
            <a:endParaRPr kumimoji="0" lang="es-ES_tradnl" altLang="en-US" sz="2800" b="0" i="0" u="none" strike="noStrike" kern="0" cap="none" spc="0" normalizeH="0" baseline="0" noProof="0" dirty="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69717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6A23962-DDB2-4FEE-AE40-EFDFA0E7D6B7}"/>
                  </a:ext>
                </a:extLst>
              </p:cNvPr>
              <p:cNvSpPr>
                <a:spLocks noGrp="1"/>
              </p:cNvSpPr>
              <p:nvPr>
                <p:ph idx="1"/>
              </p:nvPr>
            </p:nvSpPr>
            <p:spPr>
              <a:xfrm>
                <a:off x="838200" y="708660"/>
                <a:ext cx="10515600" cy="5468303"/>
              </a:xfrm>
            </p:spPr>
            <p:txBody>
              <a:bodyPr/>
              <a:lstStyle/>
              <a:p>
                <a:pPr marL="0" indent="0">
                  <a:buNone/>
                </a:pPr>
                <a:r>
                  <a:rPr lang="es-MX" dirty="0"/>
                  <a:t>Cuando el tamaño de muestra es bastante grande( n     </a:t>
                </a:r>
                <a14:m>
                  <m:oMath xmlns:m="http://schemas.openxmlformats.org/officeDocument/2006/math">
                    <m:r>
                      <a:rPr lang="es-MX" i="1" smtClean="0">
                        <a:latin typeface="Cambria Math" panose="02040503050406030204" pitchFamily="18" charset="0"/>
                        <a:ea typeface="Cambria Math" panose="02040503050406030204" pitchFamily="18" charset="0"/>
                      </a:rPr>
                      <m:t>∞</m:t>
                    </m:r>
                  </m:oMath>
                </a14:m>
                <a:r>
                  <a:rPr lang="es-PE" dirty="0"/>
                  <a:t>) y la probabilidad de un evento particular es muy pequeño( p      0) y se quiere encontrar la probabilidad de un numero determinado de éxitos, se aplica la distribución de POISSON.</a:t>
                </a:r>
              </a:p>
              <a:p>
                <a:pPr marL="0" indent="0">
                  <a:buNone/>
                </a:pPr>
                <a:r>
                  <a:rPr lang="es-PE" dirty="0"/>
                  <a:t>FORMULA:</a:t>
                </a:r>
              </a:p>
              <a:p>
                <a:pPr marL="0" indent="0">
                  <a:buNone/>
                </a:pPr>
                <a:endParaRPr lang="es-PE" dirty="0"/>
              </a:p>
              <a:p>
                <a:pPr marL="0" indent="0">
                  <a:buNone/>
                </a:pPr>
                <a:r>
                  <a:rPr lang="es-PE" dirty="0"/>
                  <a:t>Donde:</a:t>
                </a:r>
              </a:p>
              <a:p>
                <a:pPr marL="0" indent="0">
                  <a:buNone/>
                </a:pPr>
                <a:r>
                  <a:rPr lang="es-PE" dirty="0"/>
                  <a:t>		 </a:t>
                </a:r>
              </a:p>
              <a:p>
                <a:pPr marL="0" indent="0">
                  <a:buNone/>
                </a:pPr>
                <a:r>
                  <a:rPr lang="es-PE" dirty="0"/>
                  <a:t>		</a:t>
                </a:r>
              </a:p>
            </p:txBody>
          </p:sp>
        </mc:Choice>
        <mc:Fallback xmlns="">
          <p:sp>
            <p:nvSpPr>
              <p:cNvPr id="3" name="Marcador de contenido 2">
                <a:extLst>
                  <a:ext uri="{FF2B5EF4-FFF2-40B4-BE49-F238E27FC236}">
                    <a16:creationId xmlns:a16="http://schemas.microsoft.com/office/drawing/2014/main" id="{46A23962-DDB2-4FEE-AE40-EFDFA0E7D6B7}"/>
                  </a:ext>
                </a:extLst>
              </p:cNvPr>
              <p:cNvSpPr>
                <a:spLocks noGrp="1" noRot="1" noChangeAspect="1" noMove="1" noResize="1" noEditPoints="1" noAdjustHandles="1" noChangeArrowheads="1" noChangeShapeType="1" noTextEdit="1"/>
              </p:cNvSpPr>
              <p:nvPr>
                <p:ph idx="1"/>
              </p:nvPr>
            </p:nvSpPr>
            <p:spPr>
              <a:xfrm>
                <a:off x="838200" y="708660"/>
                <a:ext cx="10515600" cy="5468303"/>
              </a:xfrm>
              <a:blipFill>
                <a:blip r:embed="rId3"/>
                <a:stretch>
                  <a:fillRect l="-1217" t="-1784" r="-638"/>
                </a:stretch>
              </a:blipFill>
            </p:spPr>
            <p:txBody>
              <a:bodyPr/>
              <a:lstStyle/>
              <a:p>
                <a:r>
                  <a:rPr lang="es-PE">
                    <a:noFill/>
                  </a:rPr>
                  <a:t> </a:t>
                </a:r>
              </a:p>
            </p:txBody>
          </p:sp>
        </mc:Fallback>
      </mc:AlternateContent>
      <p:cxnSp>
        <p:nvCxnSpPr>
          <p:cNvPr id="8" name="Conector recto de flecha 7">
            <a:extLst>
              <a:ext uri="{FF2B5EF4-FFF2-40B4-BE49-F238E27FC236}">
                <a16:creationId xmlns:a16="http://schemas.microsoft.com/office/drawing/2014/main" id="{3C1257B2-81C3-45C1-A5D9-2A68AF2AE66B}"/>
              </a:ext>
            </a:extLst>
          </p:cNvPr>
          <p:cNvCxnSpPr/>
          <p:nvPr/>
        </p:nvCxnSpPr>
        <p:spPr>
          <a:xfrm>
            <a:off x="8526780" y="982980"/>
            <a:ext cx="228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ector recto de flecha 9">
            <a:extLst>
              <a:ext uri="{FF2B5EF4-FFF2-40B4-BE49-F238E27FC236}">
                <a16:creationId xmlns:a16="http://schemas.microsoft.com/office/drawing/2014/main" id="{DA4C8B6E-F449-419F-A1BD-B3BD9A3E3937}"/>
              </a:ext>
            </a:extLst>
          </p:cNvPr>
          <p:cNvCxnSpPr/>
          <p:nvPr/>
        </p:nvCxnSpPr>
        <p:spPr>
          <a:xfrm>
            <a:off x="9166860" y="1325880"/>
            <a:ext cx="297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1" name="Object 3">
            <a:extLst>
              <a:ext uri="{FF2B5EF4-FFF2-40B4-BE49-F238E27FC236}">
                <a16:creationId xmlns:a16="http://schemas.microsoft.com/office/drawing/2014/main" id="{7765DE53-5B10-43EE-86B1-735468D694AD}"/>
              </a:ext>
            </a:extLst>
          </p:cNvPr>
          <p:cNvGraphicFramePr>
            <a:graphicFrameLocks/>
          </p:cNvGraphicFramePr>
          <p:nvPr>
            <p:extLst>
              <p:ext uri="{D42A27DB-BD31-4B8C-83A1-F6EECF244321}">
                <p14:modId xmlns:p14="http://schemas.microsoft.com/office/powerpoint/2010/main" val="3156711038"/>
              </p:ext>
            </p:extLst>
          </p:nvPr>
        </p:nvGraphicFramePr>
        <p:xfrm>
          <a:off x="3650933" y="2259013"/>
          <a:ext cx="2962275" cy="996950"/>
        </p:xfrm>
        <a:graphic>
          <a:graphicData uri="http://schemas.openxmlformats.org/presentationml/2006/ole">
            <mc:AlternateContent xmlns:mc="http://schemas.openxmlformats.org/markup-compatibility/2006">
              <mc:Choice xmlns:v="urn:schemas-microsoft-com:vml" Requires="v">
                <p:oleObj spid="_x0000_s8252" name="Ecuación" r:id="rId4" imgW="1168400" imgH="419100" progId="Equation.3">
                  <p:embed/>
                </p:oleObj>
              </mc:Choice>
              <mc:Fallback>
                <p:oleObj name="Ecuación" r:id="rId4" imgW="1168400" imgH="419100" progId="Equation.3">
                  <p:embed/>
                  <p:pic>
                    <p:nvPicPr>
                      <p:cNvPr id="18435" name="Object 3">
                        <a:extLst>
                          <a:ext uri="{FF2B5EF4-FFF2-40B4-BE49-F238E27FC236}">
                            <a16:creationId xmlns:a16="http://schemas.microsoft.com/office/drawing/2014/main" id="{9E7784CA-9A99-4159-A391-83E0F41133F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0933" y="2259013"/>
                        <a:ext cx="296227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4">
            <a:extLst>
              <a:ext uri="{FF2B5EF4-FFF2-40B4-BE49-F238E27FC236}">
                <a16:creationId xmlns:a16="http://schemas.microsoft.com/office/drawing/2014/main" id="{4CFE58C5-6311-4B3A-AD8B-67E5269E5A3E}"/>
              </a:ext>
            </a:extLst>
          </p:cNvPr>
          <p:cNvGraphicFramePr>
            <a:graphicFrameLocks/>
          </p:cNvGraphicFramePr>
          <p:nvPr>
            <p:extLst>
              <p:ext uri="{D42A27DB-BD31-4B8C-83A1-F6EECF244321}">
                <p14:modId xmlns:p14="http://schemas.microsoft.com/office/powerpoint/2010/main" val="4207840122"/>
              </p:ext>
            </p:extLst>
          </p:nvPr>
        </p:nvGraphicFramePr>
        <p:xfrm>
          <a:off x="1455420" y="4089083"/>
          <a:ext cx="339725" cy="1081087"/>
        </p:xfrm>
        <a:graphic>
          <a:graphicData uri="http://schemas.openxmlformats.org/presentationml/2006/ole">
            <mc:AlternateContent xmlns:mc="http://schemas.openxmlformats.org/markup-compatibility/2006">
              <mc:Choice xmlns:v="urn:schemas-microsoft-com:vml" Requires="v">
                <p:oleObj spid="_x0000_s8253" name="Ecuación" r:id="rId6" imgW="164957" imgH="545626" progId="Equation.3">
                  <p:embed/>
                </p:oleObj>
              </mc:Choice>
              <mc:Fallback>
                <p:oleObj name="Ecuación" r:id="rId6" imgW="164957" imgH="545626" progId="Equation.3">
                  <p:embed/>
                  <p:pic>
                    <p:nvPicPr>
                      <p:cNvPr id="18436" name="Object 4">
                        <a:extLst>
                          <a:ext uri="{FF2B5EF4-FFF2-40B4-BE49-F238E27FC236}">
                            <a16:creationId xmlns:a16="http://schemas.microsoft.com/office/drawing/2014/main" id="{D449D640-0C37-42C9-8582-1BC827D2917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5420" y="4089083"/>
                        <a:ext cx="339725"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6">
            <a:extLst>
              <a:ext uri="{FF2B5EF4-FFF2-40B4-BE49-F238E27FC236}">
                <a16:creationId xmlns:a16="http://schemas.microsoft.com/office/drawing/2014/main" id="{8F068586-15D3-40E6-824D-B3AA68D2C232}"/>
              </a:ext>
            </a:extLst>
          </p:cNvPr>
          <p:cNvSpPr>
            <a:spLocks noChangeArrowheads="1"/>
          </p:cNvSpPr>
          <p:nvPr/>
        </p:nvSpPr>
        <p:spPr bwMode="auto">
          <a:xfrm>
            <a:off x="1795145" y="4034473"/>
            <a:ext cx="4529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0" lang="es-ES_tradnl" altLang="en-US" sz="2400" b="0" i="0" u="none" strike="noStrike" kern="0" cap="none" spc="0" normalizeH="0" baseline="0" noProof="0" dirty="0">
                <a:ln>
                  <a:noFill/>
                </a:ln>
                <a:solidFill>
                  <a:srgbClr val="000000"/>
                </a:solidFill>
                <a:effectLst/>
                <a:uLnTx/>
                <a:uFillTx/>
                <a:latin typeface="Times New Roman" panose="02020603050405020304" pitchFamily="18" charset="0"/>
              </a:rPr>
              <a:t>(lambda): </a:t>
            </a:r>
            <a:r>
              <a:rPr kumimoji="0" lang="es-ES_tradnl" altLang="en-US" sz="2400" b="0" i="0" u="none" strike="noStrike" kern="0" cap="none" spc="0" normalizeH="0" baseline="0" noProof="0" dirty="0">
                <a:ln>
                  <a:noFill/>
                </a:ln>
                <a:solidFill>
                  <a:srgbClr val="000000"/>
                </a:solidFill>
                <a:effectLst/>
                <a:uLnTx/>
                <a:uFillTx/>
                <a:latin typeface="Arial" panose="020B0604020202020204" pitchFamily="34" charset="0"/>
              </a:rPr>
              <a:t>media = </a:t>
            </a:r>
            <a:r>
              <a:rPr kumimoji="0" lang="es-ES_tradnl" altLang="en-US" sz="2400" b="0" i="0" u="none" strike="noStrike" kern="0" cap="none" spc="0" normalizeH="0" baseline="0" noProof="0" dirty="0" err="1">
                <a:ln>
                  <a:noFill/>
                </a:ln>
                <a:solidFill>
                  <a:srgbClr val="000000"/>
                </a:solidFill>
                <a:effectLst/>
                <a:uLnTx/>
                <a:uFillTx/>
                <a:latin typeface="Arial" panose="020B0604020202020204" pitchFamily="34" charset="0"/>
              </a:rPr>
              <a:t>np</a:t>
            </a:r>
            <a:r>
              <a:rPr kumimoji="0" lang="es-ES_tradnl" altLang="en-US" sz="2400" b="0" i="0" u="none" strike="noStrike" kern="0" cap="none" spc="0" normalizeH="0" baseline="0" noProof="0" dirty="0">
                <a:ln>
                  <a:noFill/>
                </a:ln>
                <a:solidFill>
                  <a:srgbClr val="000000"/>
                </a:solidFill>
                <a:effectLst/>
                <a:uLnTx/>
                <a:uFillTx/>
                <a:latin typeface="Arial" panose="020B0604020202020204" pitchFamily="34" charset="0"/>
              </a:rPr>
              <a:t> = variancia</a:t>
            </a:r>
          </a:p>
        </p:txBody>
      </p:sp>
      <p:sp>
        <p:nvSpPr>
          <p:cNvPr id="14" name="Rectangle 7">
            <a:extLst>
              <a:ext uri="{FF2B5EF4-FFF2-40B4-BE49-F238E27FC236}">
                <a16:creationId xmlns:a16="http://schemas.microsoft.com/office/drawing/2014/main" id="{0DC09692-7AAD-4C56-A7A5-C1D7D132BA06}"/>
              </a:ext>
            </a:extLst>
          </p:cNvPr>
          <p:cNvSpPr>
            <a:spLocks noChangeArrowheads="1"/>
          </p:cNvSpPr>
          <p:nvPr/>
        </p:nvSpPr>
        <p:spPr bwMode="auto">
          <a:xfrm>
            <a:off x="1795145" y="4401026"/>
            <a:ext cx="5040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None/>
            </a:pPr>
            <a:r>
              <a:rPr lang="es-ES_tradnl" altLang="en-US" sz="2400" dirty="0">
                <a:solidFill>
                  <a:srgbClr val="000000"/>
                </a:solidFill>
                <a:latin typeface="Times New Roman" panose="02020603050405020304" pitchFamily="18" charset="0"/>
              </a:rPr>
              <a:t>: base de logaritmos naturales =2.71828</a:t>
            </a:r>
          </a:p>
        </p:txBody>
      </p:sp>
      <p:sp>
        <p:nvSpPr>
          <p:cNvPr id="15" name="Rectangle 8">
            <a:extLst>
              <a:ext uri="{FF2B5EF4-FFF2-40B4-BE49-F238E27FC236}">
                <a16:creationId xmlns:a16="http://schemas.microsoft.com/office/drawing/2014/main" id="{7271B6B1-B0E5-4FFB-8517-8546DCBBF041}"/>
              </a:ext>
            </a:extLst>
          </p:cNvPr>
          <p:cNvSpPr>
            <a:spLocks noChangeArrowheads="1"/>
          </p:cNvSpPr>
          <p:nvPr/>
        </p:nvSpPr>
        <p:spPr bwMode="auto">
          <a:xfrm>
            <a:off x="2104866" y="4712969"/>
            <a:ext cx="194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None/>
            </a:pPr>
            <a:r>
              <a:rPr lang="es-ES_tradnl" altLang="en-US" sz="2400" dirty="0">
                <a:solidFill>
                  <a:srgbClr val="000000"/>
                </a:solidFill>
                <a:latin typeface="Times New Roman" panose="02020603050405020304" pitchFamily="18" charset="0"/>
              </a:rPr>
              <a:t>: factorial de x</a:t>
            </a:r>
          </a:p>
        </p:txBody>
      </p:sp>
    </p:spTree>
    <p:extLst>
      <p:ext uri="{BB962C8B-B14F-4D97-AF65-F5344CB8AC3E}">
        <p14:creationId xmlns:p14="http://schemas.microsoft.com/office/powerpoint/2010/main" val="2179376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2DE8E0-0FFE-4C7D-B07A-DC959A455865}"/>
              </a:ext>
            </a:extLst>
          </p:cNvPr>
          <p:cNvSpPr>
            <a:spLocks noGrp="1"/>
          </p:cNvSpPr>
          <p:nvPr>
            <p:ph idx="1"/>
          </p:nvPr>
        </p:nvSpPr>
        <p:spPr>
          <a:xfrm>
            <a:off x="1089660" y="694848"/>
            <a:ext cx="10515600" cy="5468303"/>
          </a:xfrm>
        </p:spPr>
        <p:txBody>
          <a:bodyPr/>
          <a:lstStyle/>
          <a:p>
            <a:pPr marL="0" indent="0">
              <a:buNone/>
            </a:pPr>
            <a:r>
              <a:rPr lang="es-MX" dirty="0"/>
              <a:t>EJEMPLO:</a:t>
            </a:r>
          </a:p>
          <a:p>
            <a:pPr marL="0" indent="0">
              <a:buNone/>
            </a:pPr>
            <a:r>
              <a:rPr lang="es-MX" dirty="0"/>
              <a:t>Suponga que se esta investigando la seguridad de una peligrosa intersección de calles, los registros policiacos indican una media de 5 accidentes mensuales en esta intersección. El numero de accidentes esta distribuido de acuerdo con una distribución de </a:t>
            </a:r>
            <a:r>
              <a:rPr lang="es-MX" dirty="0" err="1"/>
              <a:t>poisson</a:t>
            </a:r>
            <a:r>
              <a:rPr lang="es-MX" dirty="0"/>
              <a:t> y el departamento de seguridad vial desea que se calcule la probabilidad de que en cualquier mes ocurra exactamente 3 accidentes.</a:t>
            </a:r>
          </a:p>
          <a:p>
            <a:pPr marL="0" indent="0">
              <a:buNone/>
            </a:pPr>
            <a:r>
              <a:rPr lang="es-MX" dirty="0"/>
              <a:t>SOLUCION</a:t>
            </a:r>
          </a:p>
          <a:p>
            <a:pPr marL="0" indent="0">
              <a:buNone/>
            </a:pPr>
            <a:r>
              <a:rPr lang="es-PE" dirty="0"/>
              <a:t>					</a:t>
            </a:r>
          </a:p>
          <a:p>
            <a:pPr marL="0" indent="0">
              <a:buNone/>
            </a:pPr>
            <a:r>
              <a:rPr lang="es-PE" dirty="0"/>
              <a:t>				</a:t>
            </a:r>
          </a:p>
        </p:txBody>
      </p:sp>
      <p:sp>
        <p:nvSpPr>
          <p:cNvPr id="4" name="Text Box 3">
            <a:extLst>
              <a:ext uri="{FF2B5EF4-FFF2-40B4-BE49-F238E27FC236}">
                <a16:creationId xmlns:a16="http://schemas.microsoft.com/office/drawing/2014/main" id="{820B6E78-91BD-4E2B-BDF3-D6C81C121782}"/>
              </a:ext>
            </a:extLst>
          </p:cNvPr>
          <p:cNvSpPr txBox="1">
            <a:spLocks noChangeArrowheads="1"/>
          </p:cNvSpPr>
          <p:nvPr/>
        </p:nvSpPr>
        <p:spPr bwMode="auto">
          <a:xfrm>
            <a:off x="1455738" y="4606925"/>
            <a:ext cx="2071687"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50000"/>
              </a:spcBef>
              <a:spcAft>
                <a:spcPct val="0"/>
              </a:spcAft>
              <a:buClrTx/>
              <a:buSzTx/>
              <a:buFontTx/>
              <a:buNone/>
            </a:pPr>
            <a:r>
              <a:rPr lang="es-MX" altLang="en-US" sz="1800" dirty="0">
                <a:solidFill>
                  <a:srgbClr val="000000"/>
                </a:solidFill>
                <a:latin typeface="Comic Sans MS" panose="030F0702030302020204" pitchFamily="66" charset="0"/>
              </a:rPr>
              <a:t>X = 3 </a:t>
            </a:r>
            <a:r>
              <a:rPr lang="es-MX" altLang="en-US" sz="1800" dirty="0" err="1">
                <a:solidFill>
                  <a:srgbClr val="000000"/>
                </a:solidFill>
                <a:latin typeface="Comic Sans MS" panose="030F0702030302020204" pitchFamily="66" charset="0"/>
              </a:rPr>
              <a:t>acc</a:t>
            </a:r>
            <a:r>
              <a:rPr lang="es-MX" altLang="en-US" sz="1800" dirty="0">
                <a:solidFill>
                  <a:srgbClr val="000000"/>
                </a:solidFill>
                <a:latin typeface="Comic Sans MS" panose="030F0702030302020204" pitchFamily="66" charset="0"/>
              </a:rPr>
              <a:t>/mes</a:t>
            </a:r>
          </a:p>
          <a:p>
            <a:pPr eaLnBrk="0" fontAlgn="base" hangingPunct="0">
              <a:spcBef>
                <a:spcPct val="50000"/>
              </a:spcBef>
              <a:spcAft>
                <a:spcPct val="0"/>
              </a:spcAft>
              <a:buClrTx/>
              <a:buSzTx/>
              <a:buFontTx/>
              <a:buNone/>
            </a:pPr>
            <a:r>
              <a:rPr lang="es-MX" altLang="en-US" sz="1800" dirty="0">
                <a:solidFill>
                  <a:srgbClr val="000000"/>
                </a:solidFill>
                <a:latin typeface="Comic Sans MS" panose="030F0702030302020204" pitchFamily="66" charset="0"/>
                <a:sym typeface="Symbol" panose="05050102010706020507" pitchFamily="18" charset="2"/>
              </a:rPr>
              <a:t> = 5 </a:t>
            </a:r>
            <a:r>
              <a:rPr lang="es-MX" altLang="en-US" sz="1800" dirty="0" err="1">
                <a:solidFill>
                  <a:srgbClr val="000000"/>
                </a:solidFill>
                <a:latin typeface="Comic Sans MS" panose="030F0702030302020204" pitchFamily="66" charset="0"/>
                <a:sym typeface="Symbol" panose="05050102010706020507" pitchFamily="18" charset="2"/>
              </a:rPr>
              <a:t>acc</a:t>
            </a:r>
            <a:r>
              <a:rPr lang="es-MX" altLang="en-US" sz="1800" dirty="0">
                <a:solidFill>
                  <a:srgbClr val="000000"/>
                </a:solidFill>
                <a:latin typeface="Comic Sans MS" panose="030F0702030302020204" pitchFamily="66" charset="0"/>
                <a:sym typeface="Symbol" panose="05050102010706020507" pitchFamily="18" charset="2"/>
              </a:rPr>
              <a:t>/mes</a:t>
            </a:r>
            <a:endParaRPr lang="es-ES" altLang="en-US" sz="1800" dirty="0">
              <a:solidFill>
                <a:srgbClr val="000000"/>
              </a:solidFill>
              <a:latin typeface="Comic Sans MS" panose="030F0702030302020204" pitchFamily="66" charset="0"/>
            </a:endParaRPr>
          </a:p>
        </p:txBody>
      </p:sp>
      <p:pic>
        <p:nvPicPr>
          <p:cNvPr id="5" name="Picture 4">
            <a:extLst>
              <a:ext uri="{FF2B5EF4-FFF2-40B4-BE49-F238E27FC236}">
                <a16:creationId xmlns:a16="http://schemas.microsoft.com/office/drawing/2014/main" id="{797F300B-8064-4621-8434-F7418F67D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8655" y="4996655"/>
            <a:ext cx="4419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373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2BDF887-CC64-4B08-85CE-A26A86DA0315}"/>
              </a:ext>
            </a:extLst>
          </p:cNvPr>
          <p:cNvSpPr>
            <a:spLocks noGrp="1"/>
          </p:cNvSpPr>
          <p:nvPr>
            <p:ph idx="1"/>
          </p:nvPr>
        </p:nvSpPr>
        <p:spPr>
          <a:xfrm>
            <a:off x="838200" y="1394460"/>
            <a:ext cx="10500360" cy="4782503"/>
          </a:xfrm>
        </p:spPr>
        <p:txBody>
          <a:bodyPr/>
          <a:lstStyle/>
          <a:p>
            <a:pPr marL="0" indent="0">
              <a:buNone/>
            </a:pPr>
            <a:r>
              <a:rPr lang="es-MX" dirty="0"/>
              <a:t>PROBLEMA DE APLICACIÓN</a:t>
            </a:r>
          </a:p>
          <a:p>
            <a:pPr marL="0" marR="0" lvl="0" indent="0" algn="just" defTabSz="762000" rtl="0" eaLnBrk="1" fontAlgn="base" latinLnBrk="0" hangingPunct="1">
              <a:lnSpc>
                <a:spcPct val="90000"/>
              </a:lnSpc>
              <a:spcBef>
                <a:spcPct val="20000"/>
              </a:spcBef>
              <a:spcAft>
                <a:spcPct val="0"/>
              </a:spcAft>
              <a:buClr>
                <a:srgbClr val="330066"/>
              </a:buClr>
              <a:buSzPct val="70000"/>
              <a:buFont typeface="Wingdings" panose="05000000000000000000" pitchFamily="2" charset="2"/>
              <a:buNone/>
              <a:tabLst/>
              <a:defRPr/>
            </a:pPr>
            <a:r>
              <a:rPr kumimoji="0" lang="es-ES_tradnl" altLang="en-US" sz="2600" b="0" i="0" u="none" strike="noStrike" kern="0" cap="none" spc="0" normalizeH="0" baseline="0" noProof="0" dirty="0">
                <a:ln>
                  <a:noFill/>
                </a:ln>
                <a:solidFill>
                  <a:srgbClr val="000000"/>
                </a:solidFill>
                <a:effectLst/>
                <a:uLnTx/>
                <a:uFillTx/>
                <a:latin typeface="Arial"/>
                <a:ea typeface="+mn-ea"/>
                <a:cs typeface="+mn-cs"/>
              </a:rPr>
              <a:t>La probabilidad de “número equivocado” a pesar de haber marcado correctamente es 0,03. Si se toma una muestra de 100 llamadas, ¿cuál es la probabilidad de tener 2 “número equivocado”?</a:t>
            </a:r>
          </a:p>
          <a:p>
            <a:pPr marL="0" indent="0">
              <a:buNone/>
            </a:pPr>
            <a:r>
              <a:rPr lang="es-PE" dirty="0"/>
              <a:t>SOLUCION:</a:t>
            </a:r>
          </a:p>
          <a:p>
            <a:pPr marL="0" marR="0" lvl="0" indent="0" algn="just" defTabSz="762000" rtl="0" eaLnBrk="1" fontAlgn="base" latinLnBrk="0" hangingPunct="1">
              <a:lnSpc>
                <a:spcPct val="90000"/>
              </a:lnSpc>
              <a:spcBef>
                <a:spcPct val="20000"/>
              </a:spcBef>
              <a:spcAft>
                <a:spcPct val="0"/>
              </a:spcAft>
              <a:buClr>
                <a:srgbClr val="330066"/>
              </a:buClr>
              <a:buSzPct val="70000"/>
              <a:buFont typeface="Wingdings" panose="05000000000000000000" pitchFamily="2" charset="2"/>
              <a:buNone/>
              <a:tabLst/>
              <a:defRPr/>
            </a:pPr>
            <a:r>
              <a:rPr kumimoji="0" lang="es-ES_tradnl" altLang="en-US" sz="2600" b="0" i="0" u="none" strike="noStrike" kern="0" cap="none" spc="0" normalizeH="0" baseline="0" noProof="0" dirty="0">
                <a:ln>
                  <a:noFill/>
                </a:ln>
                <a:solidFill>
                  <a:srgbClr val="000000"/>
                </a:solidFill>
                <a:effectLst/>
                <a:uLnTx/>
                <a:uFillTx/>
                <a:latin typeface="Arial"/>
                <a:ea typeface="+mn-ea"/>
                <a:cs typeface="+mn-cs"/>
              </a:rPr>
              <a:t>Solución:</a:t>
            </a:r>
          </a:p>
          <a:p>
            <a:pPr marL="0" marR="0" lvl="0" indent="0" algn="just" defTabSz="762000" rtl="0" eaLnBrk="1" fontAlgn="base" latinLnBrk="0" hangingPunct="1">
              <a:lnSpc>
                <a:spcPct val="90000"/>
              </a:lnSpc>
              <a:spcBef>
                <a:spcPct val="20000"/>
              </a:spcBef>
              <a:spcAft>
                <a:spcPct val="0"/>
              </a:spcAft>
              <a:buClr>
                <a:srgbClr val="330066"/>
              </a:buClr>
              <a:buSzPct val="70000"/>
              <a:buFont typeface="Wingdings" panose="05000000000000000000" pitchFamily="2" charset="2"/>
              <a:buNone/>
              <a:tabLst/>
              <a:defRPr/>
            </a:pPr>
            <a:r>
              <a:rPr kumimoji="0" lang="es-ES_tradnl" altLang="en-US" sz="2100" b="0" i="0" u="none" strike="noStrike" kern="0" cap="none" spc="0" normalizeH="0" baseline="0" noProof="0" dirty="0">
                <a:ln>
                  <a:noFill/>
                </a:ln>
                <a:solidFill>
                  <a:srgbClr val="000000"/>
                </a:solidFill>
                <a:effectLst/>
                <a:uLnTx/>
                <a:uFillTx/>
                <a:latin typeface="Arial"/>
                <a:ea typeface="+mn-ea"/>
                <a:cs typeface="+mn-cs"/>
              </a:rPr>
              <a:t>p = 0.03</a:t>
            </a:r>
          </a:p>
          <a:p>
            <a:pPr marL="0" marR="0" lvl="0" indent="0" algn="just" defTabSz="762000" rtl="0" eaLnBrk="1" fontAlgn="base" latinLnBrk="0" hangingPunct="1">
              <a:lnSpc>
                <a:spcPct val="90000"/>
              </a:lnSpc>
              <a:spcBef>
                <a:spcPct val="20000"/>
              </a:spcBef>
              <a:spcAft>
                <a:spcPct val="0"/>
              </a:spcAft>
              <a:buClr>
                <a:srgbClr val="330066"/>
              </a:buClr>
              <a:buSzPct val="70000"/>
              <a:buFont typeface="Wingdings" panose="05000000000000000000" pitchFamily="2" charset="2"/>
              <a:buNone/>
              <a:tabLst/>
              <a:defRPr/>
            </a:pPr>
            <a:r>
              <a:rPr kumimoji="0" lang="es-ES_tradnl" altLang="en-US" sz="2100" b="0" i="0" u="none" strike="noStrike" kern="0" cap="none" spc="0" normalizeH="0" baseline="0" noProof="0" dirty="0">
                <a:ln>
                  <a:noFill/>
                </a:ln>
                <a:solidFill>
                  <a:srgbClr val="000000"/>
                </a:solidFill>
                <a:effectLst/>
                <a:uLnTx/>
                <a:uFillTx/>
                <a:latin typeface="Arial"/>
                <a:ea typeface="+mn-ea"/>
                <a:cs typeface="+mn-cs"/>
              </a:rPr>
              <a:t>n = 100	</a:t>
            </a:r>
          </a:p>
          <a:p>
            <a:pPr marL="0" marR="0" lvl="0" indent="0" algn="just" defTabSz="762000" rtl="0" eaLnBrk="1" fontAlgn="base" latinLnBrk="0" hangingPunct="1">
              <a:lnSpc>
                <a:spcPct val="90000"/>
              </a:lnSpc>
              <a:spcBef>
                <a:spcPct val="20000"/>
              </a:spcBef>
              <a:spcAft>
                <a:spcPct val="0"/>
              </a:spcAft>
              <a:buClr>
                <a:srgbClr val="330066"/>
              </a:buClr>
              <a:buSzPct val="70000"/>
              <a:buFont typeface="Wingdings" panose="05000000000000000000" pitchFamily="2" charset="2"/>
              <a:buNone/>
              <a:tabLst/>
              <a:defRPr/>
            </a:pPr>
            <a:endParaRPr lang="es-ES_tradnl" altLang="en-US" sz="2100" kern="0" dirty="0">
              <a:solidFill>
                <a:srgbClr val="000000"/>
              </a:solidFill>
              <a:latin typeface="Arial"/>
            </a:endParaRPr>
          </a:p>
          <a:p>
            <a:pPr marL="0" marR="0" lvl="0" indent="0" algn="just" defTabSz="762000" rtl="0" eaLnBrk="1" fontAlgn="base" latinLnBrk="0" hangingPunct="1">
              <a:lnSpc>
                <a:spcPct val="90000"/>
              </a:lnSpc>
              <a:spcBef>
                <a:spcPct val="20000"/>
              </a:spcBef>
              <a:spcAft>
                <a:spcPct val="0"/>
              </a:spcAft>
              <a:buClr>
                <a:srgbClr val="330066"/>
              </a:buClr>
              <a:buSzPct val="70000"/>
              <a:buFont typeface="Wingdings" panose="05000000000000000000" pitchFamily="2" charset="2"/>
              <a:buNone/>
              <a:tabLst/>
              <a:defRPr/>
            </a:pPr>
            <a:r>
              <a:rPr kumimoji="0" lang="es-ES_tradnl" altLang="en-US" sz="2100" b="0" i="0" u="none" strike="noStrike" kern="0" cap="none" spc="0" normalizeH="0" baseline="0" noProof="0" dirty="0">
                <a:ln>
                  <a:noFill/>
                </a:ln>
                <a:solidFill>
                  <a:srgbClr val="000000"/>
                </a:solidFill>
                <a:effectLst/>
                <a:uLnTx/>
                <a:uFillTx/>
                <a:latin typeface="Arial"/>
                <a:ea typeface="+mn-ea"/>
                <a:cs typeface="+mn-cs"/>
              </a:rPr>
              <a:t>				      = 0,2240	</a:t>
            </a:r>
          </a:p>
          <a:p>
            <a:pPr marL="0" marR="0" lvl="0" indent="0" algn="just" defTabSz="762000" rtl="0" eaLnBrk="1" fontAlgn="base" latinLnBrk="0" hangingPunct="1">
              <a:lnSpc>
                <a:spcPct val="90000"/>
              </a:lnSpc>
              <a:spcBef>
                <a:spcPct val="20000"/>
              </a:spcBef>
              <a:spcAft>
                <a:spcPct val="0"/>
              </a:spcAft>
              <a:buClr>
                <a:srgbClr val="330066"/>
              </a:buClr>
              <a:buSzPct val="70000"/>
              <a:buFont typeface="Wingdings" panose="05000000000000000000" pitchFamily="2" charset="2"/>
              <a:buNone/>
              <a:tabLst/>
              <a:defRPr/>
            </a:pPr>
            <a:endParaRPr lang="es-PE" dirty="0"/>
          </a:p>
          <a:p>
            <a:pPr marL="0" indent="0">
              <a:buNone/>
            </a:pPr>
            <a:endParaRPr lang="es-PE" dirty="0"/>
          </a:p>
        </p:txBody>
      </p:sp>
      <p:graphicFrame>
        <p:nvGraphicFramePr>
          <p:cNvPr id="4" name="Object 5">
            <a:extLst>
              <a:ext uri="{FF2B5EF4-FFF2-40B4-BE49-F238E27FC236}">
                <a16:creationId xmlns:a16="http://schemas.microsoft.com/office/drawing/2014/main" id="{D0CBA49F-CE31-449F-B632-C9C79B1D6A02}"/>
              </a:ext>
            </a:extLst>
          </p:cNvPr>
          <p:cNvGraphicFramePr>
            <a:graphicFrameLocks/>
          </p:cNvGraphicFramePr>
          <p:nvPr/>
        </p:nvGraphicFramePr>
        <p:xfrm>
          <a:off x="3175000" y="3502025"/>
          <a:ext cx="3689350" cy="825500"/>
        </p:xfrm>
        <a:graphic>
          <a:graphicData uri="http://schemas.openxmlformats.org/presentationml/2006/ole">
            <mc:AlternateContent xmlns:mc="http://schemas.openxmlformats.org/markup-compatibility/2006">
              <mc:Choice xmlns:v="urn:schemas-microsoft-com:vml" Requires="v">
                <p:oleObj spid="_x0000_s9245" name="Ecuación" r:id="rId3" imgW="1752600" imgH="419100" progId="Equation.2">
                  <p:embed/>
                </p:oleObj>
              </mc:Choice>
              <mc:Fallback>
                <p:oleObj name="Ecuación" r:id="rId3" imgW="1752600" imgH="419100" progId="Equation.2">
                  <p:embed/>
                  <p:pic>
                    <p:nvPicPr>
                      <p:cNvPr id="20485" name="Object 5">
                        <a:extLst>
                          <a:ext uri="{FF2B5EF4-FFF2-40B4-BE49-F238E27FC236}">
                            <a16:creationId xmlns:a16="http://schemas.microsoft.com/office/drawing/2014/main" id="{61662DA6-9FF2-475A-A041-5489469E761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0" y="3502025"/>
                        <a:ext cx="36893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9008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52600" y="685800"/>
            <a:ext cx="8001000" cy="1143000"/>
          </a:xfrm>
          <a:noFill/>
        </p:spPr>
        <p:txBody>
          <a:bodyPr vert="horz" lIns="92075" tIns="46038" rIns="92075" bIns="46038" rtlCol="0" anchor="ctr">
            <a:normAutofit/>
          </a:bodyPr>
          <a:lstStyle/>
          <a:p>
            <a:pPr eaLnBrk="1" hangingPunct="1"/>
            <a:r>
              <a:rPr lang="es-ES_tradnl" altLang="en-US" sz="3200">
                <a:solidFill>
                  <a:srgbClr val="FF0000"/>
                </a:solidFill>
              </a:rPr>
              <a:t>Las Distribuciones de Probabilidad</a:t>
            </a:r>
          </a:p>
        </p:txBody>
      </p:sp>
      <p:sp>
        <p:nvSpPr>
          <p:cNvPr id="15363" name="Rectangle 3"/>
          <p:cNvSpPr>
            <a:spLocks noGrp="1" noChangeArrowheads="1"/>
          </p:cNvSpPr>
          <p:nvPr>
            <p:ph type="body" idx="1"/>
          </p:nvPr>
        </p:nvSpPr>
        <p:spPr>
          <a:xfrm>
            <a:off x="2428876" y="1912939"/>
            <a:ext cx="7483475" cy="2955925"/>
          </a:xfrm>
          <a:noFill/>
        </p:spPr>
        <p:txBody>
          <a:bodyPr vert="horz" lIns="92075" tIns="46038" rIns="92075" bIns="46038" rtlCol="0">
            <a:normAutofit/>
          </a:bodyPr>
          <a:lstStyle/>
          <a:p>
            <a:pPr marL="476250" indent="-476250" algn="just" defTabSz="762000">
              <a:buNone/>
            </a:pPr>
            <a:r>
              <a:rPr lang="es-ES_tradnl" altLang="en-US" sz="2600" b="1">
                <a:solidFill>
                  <a:schemeClr val="accent2"/>
                </a:solidFill>
              </a:rPr>
              <a:t>	Concepto</a:t>
            </a:r>
            <a:r>
              <a:rPr lang="es-ES_tradnl" altLang="en-US" sz="2600">
                <a:solidFill>
                  <a:srgbClr val="CC3300"/>
                </a:solidFill>
              </a:rPr>
              <a:t>:</a:t>
            </a:r>
            <a:r>
              <a:rPr lang="es-ES_tradnl" altLang="en-US" sz="2600"/>
              <a:t> </a:t>
            </a:r>
            <a:r>
              <a:rPr lang="es-ES_tradnl" altLang="en-US"/>
              <a:t>Es una distribución de frecuencias teórica que describe la forma en que se espera que varíen los resultados.</a:t>
            </a:r>
          </a:p>
          <a:p>
            <a:pPr marL="476250" indent="-476250" algn="just" defTabSz="762000">
              <a:buNone/>
            </a:pPr>
            <a:r>
              <a:rPr lang="es-ES_tradnl" altLang="en-US"/>
              <a:t>	Resultan útiles para realizar inferencias y tomar decisiones bajo incertidumbre.</a:t>
            </a:r>
          </a:p>
        </p:txBody>
      </p:sp>
    </p:spTree>
    <p:extLst>
      <p:ext uri="{BB962C8B-B14F-4D97-AF65-F5344CB8AC3E}">
        <p14:creationId xmlns:p14="http://schemas.microsoft.com/office/powerpoint/2010/main" val="660631334"/>
      </p:ext>
    </p:extLst>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9C83DA-74CC-4D0F-AC5E-F382FDE55663}"/>
              </a:ext>
            </a:extLst>
          </p:cNvPr>
          <p:cNvSpPr>
            <a:spLocks noGrp="1"/>
          </p:cNvSpPr>
          <p:nvPr>
            <p:ph idx="1"/>
          </p:nvPr>
        </p:nvSpPr>
        <p:spPr>
          <a:xfrm>
            <a:off x="838200" y="822960"/>
            <a:ext cx="10515600" cy="5354003"/>
          </a:xfrm>
        </p:spPr>
        <p:txBody>
          <a:bodyPr/>
          <a:lstStyle/>
          <a:p>
            <a:pPr marL="0" indent="0">
              <a:buNone/>
            </a:pPr>
            <a:r>
              <a:rPr lang="es-MX" dirty="0"/>
              <a:t>APROXIMACION DE LA  POISSON A LA BINOMIAL</a:t>
            </a:r>
          </a:p>
          <a:p>
            <a:pPr marL="0" marR="0" lvl="0" indent="0" algn="just" defTabSz="762000" rtl="0" eaLnBrk="1" fontAlgn="base" latinLnBrk="0" hangingPunct="1">
              <a:lnSpc>
                <a:spcPct val="100000"/>
              </a:lnSpc>
              <a:spcBef>
                <a:spcPct val="20000"/>
              </a:spcBef>
              <a:spcAft>
                <a:spcPct val="0"/>
              </a:spcAft>
              <a:buClr>
                <a:srgbClr val="330066"/>
              </a:buClr>
              <a:buSzPct val="70000"/>
              <a:buFont typeface="Wingdings" panose="05000000000000000000" pitchFamily="2" charset="2"/>
              <a:buNone/>
              <a:tabLst/>
              <a:defRPr/>
            </a:pPr>
            <a:r>
              <a:rPr kumimoji="0" lang="es-ES_tradnl" altLang="en-US" sz="2100" b="0" i="0" u="none" strike="noStrike" kern="0" cap="none" spc="0" normalizeH="0" baseline="0" noProof="0" dirty="0">
                <a:ln>
                  <a:noFill/>
                </a:ln>
                <a:solidFill>
                  <a:srgbClr val="000000"/>
                </a:solidFill>
                <a:effectLst/>
                <a:uLnTx/>
                <a:uFillTx/>
                <a:latin typeface="Arial"/>
                <a:ea typeface="+mn-ea"/>
                <a:cs typeface="+mn-cs"/>
              </a:rPr>
              <a:t>Consideremos una distribución binomial con p=0.02 y n = 100. Supongamos que nos interesa calcular la probabilidad de que X = 3 utilizando la formula binomial, podemos encontrar la probabilidad </a:t>
            </a:r>
            <a:r>
              <a:rPr kumimoji="0" lang="es-ES_tradnl" altLang="en-US" sz="2100" b="1" i="0" u="none" strike="noStrike" kern="0" cap="none" spc="0" normalizeH="0" baseline="0" noProof="0" dirty="0">
                <a:ln>
                  <a:noFill/>
                </a:ln>
                <a:solidFill>
                  <a:srgbClr val="000000"/>
                </a:solidFill>
                <a:effectLst/>
                <a:uLnTx/>
                <a:uFillTx/>
                <a:latin typeface="Arial"/>
                <a:ea typeface="+mn-ea"/>
                <a:cs typeface="+mn-cs"/>
              </a:rPr>
              <a:t>exacta</a:t>
            </a:r>
            <a:r>
              <a:rPr kumimoji="0" lang="es-ES_tradnl" altLang="en-US" sz="2100" b="0" i="0" u="none" strike="noStrike" kern="0" cap="none" spc="0" normalizeH="0" baseline="0" noProof="0" dirty="0">
                <a:ln>
                  <a:noFill/>
                </a:ln>
                <a:solidFill>
                  <a:srgbClr val="000000"/>
                </a:solidFill>
                <a:effectLst/>
                <a:uLnTx/>
                <a:uFillTx/>
                <a:latin typeface="Arial"/>
                <a:ea typeface="+mn-ea"/>
                <a:cs typeface="+mn-cs"/>
              </a:rPr>
              <a:t> de la forma siguiente:</a:t>
            </a:r>
          </a:p>
          <a:p>
            <a:pPr marL="0" indent="0">
              <a:buNone/>
            </a:pPr>
            <a:endParaRPr lang="es-PE" dirty="0"/>
          </a:p>
        </p:txBody>
      </p:sp>
      <p:graphicFrame>
        <p:nvGraphicFramePr>
          <p:cNvPr id="4" name="Object 3">
            <a:extLst>
              <a:ext uri="{FF2B5EF4-FFF2-40B4-BE49-F238E27FC236}">
                <a16:creationId xmlns:a16="http://schemas.microsoft.com/office/drawing/2014/main" id="{F7ED5728-5A0E-4DE0-B71A-80BB25409C5E}"/>
              </a:ext>
            </a:extLst>
          </p:cNvPr>
          <p:cNvGraphicFramePr>
            <a:graphicFrameLocks/>
          </p:cNvGraphicFramePr>
          <p:nvPr>
            <p:extLst>
              <p:ext uri="{D42A27DB-BD31-4B8C-83A1-F6EECF244321}">
                <p14:modId xmlns:p14="http://schemas.microsoft.com/office/powerpoint/2010/main" val="1833462137"/>
              </p:ext>
            </p:extLst>
          </p:nvPr>
        </p:nvGraphicFramePr>
        <p:xfrm>
          <a:off x="2600960" y="3131820"/>
          <a:ext cx="4874260" cy="2082641"/>
        </p:xfrm>
        <a:graphic>
          <a:graphicData uri="http://schemas.openxmlformats.org/presentationml/2006/ole">
            <mc:AlternateContent xmlns:mc="http://schemas.openxmlformats.org/markup-compatibility/2006">
              <mc:Choice xmlns:v="urn:schemas-microsoft-com:vml" Requires="v">
                <p:oleObj spid="_x0000_s10268" name="Ecuación" r:id="rId3" imgW="1993900" imgH="850900" progId="Equation.3">
                  <p:embed/>
                </p:oleObj>
              </mc:Choice>
              <mc:Fallback>
                <p:oleObj name="Ecuación" r:id="rId3" imgW="1993900" imgH="850900" progId="Equation.3">
                  <p:embed/>
                  <p:pic>
                    <p:nvPicPr>
                      <p:cNvPr id="21507" name="Object 3">
                        <a:extLst>
                          <a:ext uri="{FF2B5EF4-FFF2-40B4-BE49-F238E27FC236}">
                            <a16:creationId xmlns:a16="http://schemas.microsoft.com/office/drawing/2014/main" id="{DF471157-D11D-40B0-A961-8A91125A5B5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960" y="3131820"/>
                        <a:ext cx="4874260" cy="208264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09206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11DE5BB-0139-4A5A-95F2-052665C398B3}"/>
                  </a:ext>
                </a:extLst>
              </p:cNvPr>
              <p:cNvSpPr>
                <a:spLocks noGrp="1"/>
              </p:cNvSpPr>
              <p:nvPr>
                <p:ph idx="1"/>
              </p:nvPr>
            </p:nvSpPr>
            <p:spPr>
              <a:xfrm>
                <a:off x="838200" y="786288"/>
                <a:ext cx="10515600" cy="5285423"/>
              </a:xfrm>
            </p:spPr>
            <p:txBody>
              <a:bodyPr/>
              <a:lstStyle/>
              <a:p>
                <a:pPr marL="0" indent="0">
                  <a:buNone/>
                </a:pPr>
                <a:r>
                  <a:rPr lang="es-MX" dirty="0"/>
                  <a:t>Los cálculos son muy tediosos. Cuando p es pequeño y n es suficientemente grande, la formula binomial puede aproximarse mediante una distribución de Poisson con </a:t>
                </a:r>
                <a14:m>
                  <m:oMath xmlns:m="http://schemas.openxmlformats.org/officeDocument/2006/math">
                    <m:r>
                      <a:rPr lang="es-MX" i="1" smtClean="0">
                        <a:latin typeface="Cambria Math" panose="02040503050406030204" pitchFamily="18" charset="0"/>
                        <a:ea typeface="Cambria Math" panose="02040503050406030204" pitchFamily="18" charset="0"/>
                      </a:rPr>
                      <m:t>𝜇</m:t>
                    </m:r>
                  </m:oMath>
                </a14:m>
                <a:r>
                  <a:rPr lang="es-PE" dirty="0"/>
                  <a:t> = n p.</a:t>
                </a:r>
              </a:p>
              <a:p>
                <a:pPr marL="0" indent="0">
                  <a:buNone/>
                </a:pPr>
                <a:r>
                  <a:rPr lang="es-PE" dirty="0"/>
                  <a:t>Luego, utilizando una distribución de Poisson se encuentra que la probabilidad de que x=3, esta dado por:</a:t>
                </a:r>
              </a:p>
              <a:p>
                <a:pPr marL="0" indent="0">
                  <a:buNone/>
                </a:pPr>
                <a:endParaRPr lang="es-PE" dirty="0"/>
              </a:p>
            </p:txBody>
          </p:sp>
        </mc:Choice>
        <mc:Fallback xmlns="">
          <p:sp>
            <p:nvSpPr>
              <p:cNvPr id="3" name="Marcador de contenido 2">
                <a:extLst>
                  <a:ext uri="{FF2B5EF4-FFF2-40B4-BE49-F238E27FC236}">
                    <a16:creationId xmlns:a16="http://schemas.microsoft.com/office/drawing/2014/main" id="{C11DE5BB-0139-4A5A-95F2-052665C398B3}"/>
                  </a:ext>
                </a:extLst>
              </p:cNvPr>
              <p:cNvSpPr>
                <a:spLocks noGrp="1" noRot="1" noChangeAspect="1" noMove="1" noResize="1" noEditPoints="1" noAdjustHandles="1" noChangeArrowheads="1" noChangeShapeType="1" noTextEdit="1"/>
              </p:cNvSpPr>
              <p:nvPr>
                <p:ph idx="1"/>
              </p:nvPr>
            </p:nvSpPr>
            <p:spPr>
              <a:xfrm>
                <a:off x="838200" y="786288"/>
                <a:ext cx="10515600" cy="5285423"/>
              </a:xfrm>
              <a:blipFill>
                <a:blip r:embed="rId3"/>
                <a:stretch>
                  <a:fillRect l="-1217" t="-1961"/>
                </a:stretch>
              </a:blipFill>
            </p:spPr>
            <p:txBody>
              <a:bodyPr/>
              <a:lstStyle/>
              <a:p>
                <a:r>
                  <a:rPr lang="es-PE">
                    <a:noFill/>
                  </a:rPr>
                  <a:t> </a:t>
                </a:r>
              </a:p>
            </p:txBody>
          </p:sp>
        </mc:Fallback>
      </mc:AlternateContent>
      <p:graphicFrame>
        <p:nvGraphicFramePr>
          <p:cNvPr id="4" name="Object 4">
            <a:extLst>
              <a:ext uri="{FF2B5EF4-FFF2-40B4-BE49-F238E27FC236}">
                <a16:creationId xmlns:a16="http://schemas.microsoft.com/office/drawing/2014/main" id="{1316C811-0250-4E79-8704-FE4A5033589D}"/>
              </a:ext>
            </a:extLst>
          </p:cNvPr>
          <p:cNvGraphicFramePr>
            <a:graphicFrameLocks/>
          </p:cNvGraphicFramePr>
          <p:nvPr>
            <p:extLst>
              <p:ext uri="{D42A27DB-BD31-4B8C-83A1-F6EECF244321}">
                <p14:modId xmlns:p14="http://schemas.microsoft.com/office/powerpoint/2010/main" val="3453634909"/>
              </p:ext>
            </p:extLst>
          </p:nvPr>
        </p:nvGraphicFramePr>
        <p:xfrm>
          <a:off x="3251200" y="3534251"/>
          <a:ext cx="3268663" cy="1155700"/>
        </p:xfrm>
        <a:graphic>
          <a:graphicData uri="http://schemas.openxmlformats.org/presentationml/2006/ole">
            <mc:AlternateContent xmlns:mc="http://schemas.openxmlformats.org/markup-compatibility/2006">
              <mc:Choice xmlns:v="urn:schemas-microsoft-com:vml" Requires="v">
                <p:oleObj spid="_x0000_s11292" name="Ecuación" r:id="rId4" imgW="1256755" imgH="482391" progId="Equation.3">
                  <p:embed/>
                </p:oleObj>
              </mc:Choice>
              <mc:Fallback>
                <p:oleObj name="Ecuación" r:id="rId4" imgW="1256755" imgH="482391" progId="Equation.3">
                  <p:embed/>
                  <p:pic>
                    <p:nvPicPr>
                      <p:cNvPr id="22532" name="Object 4">
                        <a:extLst>
                          <a:ext uri="{FF2B5EF4-FFF2-40B4-BE49-F238E27FC236}">
                            <a16:creationId xmlns:a16="http://schemas.microsoft.com/office/drawing/2014/main" id="{9F0DDAED-23EC-48D3-992E-B59C3BE912C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1200" y="3534251"/>
                        <a:ext cx="3268663"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18780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A513C62-08EB-4C9D-AE5F-AB82B4B70374}"/>
                  </a:ext>
                </a:extLst>
              </p:cNvPr>
              <p:cNvSpPr>
                <a:spLocks noGrp="1"/>
              </p:cNvSpPr>
              <p:nvPr>
                <p:ph idx="1"/>
              </p:nvPr>
            </p:nvSpPr>
            <p:spPr>
              <a:xfrm>
                <a:off x="838200" y="1074420"/>
                <a:ext cx="10515600" cy="5102543"/>
              </a:xfrm>
            </p:spPr>
            <p:txBody>
              <a:bodyPr/>
              <a:lstStyle/>
              <a:p>
                <a:pPr marL="0" indent="0">
                  <a:buNone/>
                </a:pPr>
                <a14:m>
                  <m:oMath xmlns:m="http://schemas.openxmlformats.org/officeDocument/2006/math">
                    <m:r>
                      <a:rPr lang="es-PE" i="1" smtClean="0">
                        <a:latin typeface="Cambria Math" panose="02040503050406030204" pitchFamily="18" charset="0"/>
                        <a:ea typeface="Cambria Math" panose="02040503050406030204" pitchFamily="18" charset="0"/>
                      </a:rPr>
                      <m:t>𝜇</m:t>
                    </m:r>
                  </m:oMath>
                </a14:m>
                <a:r>
                  <a:rPr lang="es-PE" dirty="0"/>
                  <a:t> = n p = 100(0,02) = 2</a:t>
                </a:r>
              </a:p>
              <a:p>
                <a:pPr marL="0" indent="0">
                  <a:buNone/>
                </a:pPr>
                <a:endParaRPr lang="es-PE" dirty="0"/>
              </a:p>
              <a:p>
                <a:pPr marL="0" indent="0">
                  <a:buNone/>
                </a:pPr>
                <a:r>
                  <a:rPr lang="es-PE" dirty="0"/>
                  <a:t>f(x,</a:t>
                </a:r>
                <a14:m>
                  <m:oMath xmlns:m="http://schemas.openxmlformats.org/officeDocument/2006/math">
                    <m:r>
                      <a:rPr lang="es-PE" i="1" smtClean="0">
                        <a:latin typeface="Cambria Math" panose="02040503050406030204" pitchFamily="18" charset="0"/>
                        <a:ea typeface="Cambria Math" panose="02040503050406030204" pitchFamily="18" charset="0"/>
                      </a:rPr>
                      <m:t>𝜆</m:t>
                    </m:r>
                  </m:oMath>
                </a14:m>
                <a:r>
                  <a:rPr lang="es-PE" dirty="0"/>
                  <a:t>) </a:t>
                </a:r>
              </a:p>
              <a:p>
                <a:pPr marL="0" indent="0">
                  <a:buNone/>
                </a:pPr>
                <a:endParaRPr lang="es-PE" dirty="0"/>
              </a:p>
              <a:p>
                <a:pPr marL="0" indent="0">
                  <a:buNone/>
                </a:pPr>
                <a:endParaRPr lang="es-PE" dirty="0"/>
              </a:p>
            </p:txBody>
          </p:sp>
        </mc:Choice>
        <mc:Fallback xmlns="">
          <p:sp>
            <p:nvSpPr>
              <p:cNvPr id="3" name="Marcador de contenido 2">
                <a:extLst>
                  <a:ext uri="{FF2B5EF4-FFF2-40B4-BE49-F238E27FC236}">
                    <a16:creationId xmlns:a16="http://schemas.microsoft.com/office/drawing/2014/main" id="{FA513C62-08EB-4C9D-AE5F-AB82B4B70374}"/>
                  </a:ext>
                </a:extLst>
              </p:cNvPr>
              <p:cNvSpPr>
                <a:spLocks noGrp="1" noRot="1" noChangeAspect="1" noMove="1" noResize="1" noEditPoints="1" noAdjustHandles="1" noChangeArrowheads="1" noChangeShapeType="1" noTextEdit="1"/>
              </p:cNvSpPr>
              <p:nvPr>
                <p:ph idx="1"/>
              </p:nvPr>
            </p:nvSpPr>
            <p:spPr>
              <a:xfrm>
                <a:off x="838200" y="1074420"/>
                <a:ext cx="10515600" cy="5102543"/>
              </a:xfrm>
              <a:blipFill>
                <a:blip r:embed="rId3"/>
                <a:stretch>
                  <a:fillRect l="-1217" t="-1912"/>
                </a:stretch>
              </a:blipFill>
            </p:spPr>
            <p:txBody>
              <a:bodyPr/>
              <a:lstStyle/>
              <a:p>
                <a:r>
                  <a:rPr lang="es-PE">
                    <a:noFill/>
                  </a:rPr>
                  <a:t> </a:t>
                </a:r>
              </a:p>
            </p:txBody>
          </p:sp>
        </mc:Fallback>
      </mc:AlternateContent>
      <p:graphicFrame>
        <p:nvGraphicFramePr>
          <p:cNvPr id="4" name="Object 4">
            <a:extLst>
              <a:ext uri="{FF2B5EF4-FFF2-40B4-BE49-F238E27FC236}">
                <a16:creationId xmlns:a16="http://schemas.microsoft.com/office/drawing/2014/main" id="{B0E7386A-CE8F-4BF6-A463-D2C424FDD931}"/>
              </a:ext>
            </a:extLst>
          </p:cNvPr>
          <p:cNvGraphicFramePr>
            <a:graphicFrameLocks/>
          </p:cNvGraphicFramePr>
          <p:nvPr>
            <p:extLst>
              <p:ext uri="{D42A27DB-BD31-4B8C-83A1-F6EECF244321}">
                <p14:modId xmlns:p14="http://schemas.microsoft.com/office/powerpoint/2010/main" val="822033100"/>
              </p:ext>
            </p:extLst>
          </p:nvPr>
        </p:nvGraphicFramePr>
        <p:xfrm>
          <a:off x="1855788" y="1866900"/>
          <a:ext cx="7059612" cy="993775"/>
        </p:xfrm>
        <a:graphic>
          <a:graphicData uri="http://schemas.openxmlformats.org/presentationml/2006/ole">
            <mc:AlternateContent xmlns:mc="http://schemas.openxmlformats.org/markup-compatibility/2006">
              <mc:Choice xmlns:v="urn:schemas-microsoft-com:vml" Requires="v">
                <p:oleObj spid="_x0000_s12342" name="Ecuación" r:id="rId4" imgW="2755900" imgH="444500" progId="Equation.3">
                  <p:embed/>
                </p:oleObj>
              </mc:Choice>
              <mc:Fallback>
                <p:oleObj name="Ecuación" r:id="rId4" imgW="2755900" imgH="444500" progId="Equation.3">
                  <p:embed/>
                  <p:pic>
                    <p:nvPicPr>
                      <p:cNvPr id="23556" name="Object 4">
                        <a:extLst>
                          <a:ext uri="{FF2B5EF4-FFF2-40B4-BE49-F238E27FC236}">
                            <a16:creationId xmlns:a16="http://schemas.microsoft.com/office/drawing/2014/main" id="{5F3B0281-B7E1-4DCC-96E3-AE430BDA114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5788" y="1866900"/>
                        <a:ext cx="7059612"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a:extLst>
              <a:ext uri="{FF2B5EF4-FFF2-40B4-BE49-F238E27FC236}">
                <a16:creationId xmlns:a16="http://schemas.microsoft.com/office/drawing/2014/main" id="{A3FCFDCE-90AB-41FF-B576-B2C8BD886C3D}"/>
              </a:ext>
            </a:extLst>
          </p:cNvPr>
          <p:cNvSpPr txBox="1">
            <a:spLocks noChangeArrowheads="1"/>
          </p:cNvSpPr>
          <p:nvPr/>
        </p:nvSpPr>
        <p:spPr bwMode="auto">
          <a:xfrm>
            <a:off x="457200" y="3429000"/>
            <a:ext cx="8458200"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marR="0" lvl="0" indent="0" algn="just" defTabSz="762000" rtl="0" eaLnBrk="1" fontAlgn="base" latinLnBrk="0" hangingPunct="1">
              <a:lnSpc>
                <a:spcPct val="100000"/>
              </a:lnSpc>
              <a:spcBef>
                <a:spcPct val="20000"/>
              </a:spcBef>
              <a:spcAft>
                <a:spcPct val="0"/>
              </a:spcAft>
              <a:buClr>
                <a:srgbClr val="330066"/>
              </a:buClr>
              <a:buSzPct val="70000"/>
              <a:buFont typeface="Wingdings" panose="05000000000000000000" pitchFamily="2" charset="2"/>
              <a:buNone/>
              <a:tabLst/>
              <a:defRPr/>
            </a:pPr>
            <a:r>
              <a:rPr kumimoji="0" lang="es-ES_tradnl" altLang="en-US" sz="2600" b="0" i="0" u="none" strike="noStrike" kern="0" cap="none" spc="0" normalizeH="0" baseline="0" noProof="0" dirty="0">
                <a:ln>
                  <a:noFill/>
                </a:ln>
                <a:solidFill>
                  <a:srgbClr val="000000"/>
                </a:solidFill>
                <a:effectLst/>
                <a:uLnTx/>
                <a:uFillTx/>
                <a:latin typeface="Arial"/>
                <a:ea typeface="+mn-ea"/>
                <a:cs typeface="+mn-cs"/>
              </a:rPr>
              <a:t>La respuesta es muy ¨próxima¨ a la encontrada con la distribución binomial. La aproximación se considera válida cuando :</a:t>
            </a:r>
          </a:p>
          <a:p>
            <a:pPr marL="0" marR="0" lvl="0" indent="0" algn="just" defTabSz="762000" rtl="0" eaLnBrk="1" fontAlgn="base" latinLnBrk="0" hangingPunct="1">
              <a:lnSpc>
                <a:spcPct val="100000"/>
              </a:lnSpc>
              <a:spcBef>
                <a:spcPct val="20000"/>
              </a:spcBef>
              <a:spcAft>
                <a:spcPct val="0"/>
              </a:spcAft>
              <a:buClr>
                <a:srgbClr val="330066"/>
              </a:buClr>
              <a:buSzPct val="70000"/>
              <a:buFont typeface="Wingdings" panose="05000000000000000000" pitchFamily="2" charset="2"/>
              <a:buNone/>
              <a:tabLst/>
              <a:defRPr/>
            </a:pPr>
            <a:endParaRPr lang="es-ES_tradnl" altLang="en-US" sz="2600" kern="0" dirty="0">
              <a:solidFill>
                <a:srgbClr val="000000"/>
              </a:solidFill>
              <a:latin typeface="Arial"/>
            </a:endParaRPr>
          </a:p>
          <a:p>
            <a:pPr marL="0" marR="0" lvl="0" indent="0" algn="just" defTabSz="762000" rtl="0" eaLnBrk="1" fontAlgn="base" latinLnBrk="0" hangingPunct="1">
              <a:lnSpc>
                <a:spcPct val="100000"/>
              </a:lnSpc>
              <a:spcBef>
                <a:spcPct val="20000"/>
              </a:spcBef>
              <a:spcAft>
                <a:spcPct val="0"/>
              </a:spcAft>
              <a:buClr>
                <a:srgbClr val="330066"/>
              </a:buClr>
              <a:buSzPct val="70000"/>
              <a:buFont typeface="Wingdings" panose="05000000000000000000" pitchFamily="2" charset="2"/>
              <a:buNone/>
              <a:tabLst/>
              <a:defRPr/>
            </a:pPr>
            <a:endParaRPr kumimoji="0" lang="es-ES_tradnl" altLang="en-US" sz="2600" b="0"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6" name="Object 5">
            <a:extLst>
              <a:ext uri="{FF2B5EF4-FFF2-40B4-BE49-F238E27FC236}">
                <a16:creationId xmlns:a16="http://schemas.microsoft.com/office/drawing/2014/main" id="{D0871E9A-CCF0-4E4C-AF64-49413437234A}"/>
              </a:ext>
            </a:extLst>
          </p:cNvPr>
          <p:cNvGraphicFramePr>
            <a:graphicFrameLocks/>
          </p:cNvGraphicFramePr>
          <p:nvPr>
            <p:extLst>
              <p:ext uri="{D42A27DB-BD31-4B8C-83A1-F6EECF244321}">
                <p14:modId xmlns:p14="http://schemas.microsoft.com/office/powerpoint/2010/main" val="4255693670"/>
              </p:ext>
            </p:extLst>
          </p:nvPr>
        </p:nvGraphicFramePr>
        <p:xfrm>
          <a:off x="2261235" y="4966017"/>
          <a:ext cx="2714625" cy="498475"/>
        </p:xfrm>
        <a:graphic>
          <a:graphicData uri="http://schemas.openxmlformats.org/presentationml/2006/ole">
            <mc:AlternateContent xmlns:mc="http://schemas.openxmlformats.org/markup-compatibility/2006">
              <mc:Choice xmlns:v="urn:schemas-microsoft-com:vml" Requires="v">
                <p:oleObj spid="_x0000_s12343" name="Ecuación" r:id="rId6" imgW="1143000" imgH="203200" progId="Equation.3">
                  <p:embed/>
                </p:oleObj>
              </mc:Choice>
              <mc:Fallback>
                <p:oleObj name="Ecuación" r:id="rId6" imgW="1143000" imgH="203200" progId="Equation.3">
                  <p:embed/>
                  <p:pic>
                    <p:nvPicPr>
                      <p:cNvPr id="23557" name="Object 5">
                        <a:extLst>
                          <a:ext uri="{FF2B5EF4-FFF2-40B4-BE49-F238E27FC236}">
                            <a16:creationId xmlns:a16="http://schemas.microsoft.com/office/drawing/2014/main" id="{49BED35B-20C3-4BBB-951E-FFF0B687EA9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1235" y="4966017"/>
                        <a:ext cx="271462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77857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DB4310A-573C-459B-9153-1CAFCC2551B3}"/>
              </a:ext>
            </a:extLst>
          </p:cNvPr>
          <p:cNvSpPr>
            <a:spLocks noGrp="1"/>
          </p:cNvSpPr>
          <p:nvPr>
            <p:ph idx="1"/>
          </p:nvPr>
        </p:nvSpPr>
        <p:spPr>
          <a:xfrm>
            <a:off x="838200" y="914400"/>
            <a:ext cx="10820400" cy="5262563"/>
          </a:xfrm>
        </p:spPr>
        <p:txBody>
          <a:bodyPr>
            <a:normAutofit lnSpcReduction="10000"/>
          </a:bodyPr>
          <a:lstStyle/>
          <a:p>
            <a:pPr marL="0" indent="0">
              <a:buNone/>
            </a:pPr>
            <a:r>
              <a:rPr lang="es-MX" dirty="0"/>
              <a:t>DISTRIBUCION HIPERGEOMETRICA</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 utiliza para describir variables discretas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s-ES_tradnl"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FF3300"/>
                </a:solidFill>
                <a:effectLst/>
                <a:uLnTx/>
                <a:uFillTx/>
                <a:latin typeface="Arial" panose="020B0604020202020204" pitchFamily="34" charset="0"/>
                <a:ea typeface="+mn-ea"/>
                <a:cs typeface="+mn-cs"/>
              </a:rPr>
              <a:t>a)Características</a:t>
            </a:r>
            <a:endPar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 información de la muestra se obtiene 	sin 	reposición de una población finita, por 	lo tanto la probabilidad de éxito varía.</a:t>
            </a:r>
          </a:p>
          <a:p>
            <a:pPr marL="0" indent="0">
              <a:buNone/>
            </a:pPr>
            <a:r>
              <a:rPr lang="es-PE" dirty="0"/>
              <a:t>DONDE:							</a:t>
            </a:r>
            <a:r>
              <a:rPr kumimoji="0" lang="es-PE" sz="2800" b="0" i="0" u="none" strike="noStrike" kern="1200" cap="none" spc="0" normalizeH="0" baseline="0" noProof="0" dirty="0">
                <a:ln>
                  <a:noFill/>
                </a:ln>
                <a:solidFill>
                  <a:prstClr val="black"/>
                </a:solidFill>
                <a:effectLst/>
                <a:uLnTx/>
                <a:uFillTx/>
                <a:latin typeface="Calibri" panose="020F0502020204030204"/>
                <a:ea typeface="+mn-ea"/>
                <a:cs typeface="+mn-cs"/>
              </a:rPr>
              <a:t>FORMULA:	</a:t>
            </a:r>
            <a:endParaRPr lang="es-PE" dirty="0"/>
          </a:p>
          <a:p>
            <a:pPr marL="0" indent="0">
              <a:buNone/>
            </a:pPr>
            <a:r>
              <a:rPr lang="es-PE" dirty="0"/>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_tradnl"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    : </a:t>
            </a:r>
            <a:r>
              <a:rPr kumimoji="0" lang="es-ES_tradnl" altLang="en-US" sz="23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número de éxitos en la población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_tradnl" altLang="en-US" sz="20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k  </a:t>
            </a:r>
            <a:r>
              <a:rPr kumimoji="0" lang="es-ES_tradnl"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a:t>
            </a:r>
            <a:r>
              <a:rPr kumimoji="0" lang="es-ES_tradnl" altLang="en-US" sz="23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número de éxitos en la muestra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_tradnl"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    : </a:t>
            </a:r>
            <a:r>
              <a:rPr kumimoji="0" lang="es-ES_tradnl" altLang="en-US" sz="23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tamaño de la población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_tradnl"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N-M: </a:t>
            </a:r>
            <a:r>
              <a:rPr kumimoji="0" lang="es-ES_tradnl" altLang="en-US" sz="23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número de fracasos en la población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_tradnl" altLang="en-US" sz="20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n </a:t>
            </a:r>
            <a:r>
              <a:rPr kumimoji="0" lang="es-ES_tradnl"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a:t>
            </a:r>
            <a:r>
              <a:rPr kumimoji="0" lang="es-ES_tradnl" altLang="en-US" sz="23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tamaño de la muestra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_tradnl" altLang="en-US" sz="20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t>
            </a:r>
            <a:r>
              <a:rPr kumimoji="0" lang="es-ES_tradnl"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s-ES_tradnl" altLang="en-US" sz="20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k  : </a:t>
            </a:r>
            <a:r>
              <a:rPr kumimoji="0" lang="es-ES_tradnl" altLang="en-US" sz="23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número de fracasos en la muestra</a:t>
            </a:r>
          </a:p>
          <a:p>
            <a:pPr marL="0" indent="0">
              <a:buNone/>
            </a:pPr>
            <a:endParaRPr lang="es-PE" dirty="0"/>
          </a:p>
        </p:txBody>
      </p:sp>
      <p:graphicFrame>
        <p:nvGraphicFramePr>
          <p:cNvPr id="5" name="Object 3">
            <a:extLst>
              <a:ext uri="{FF2B5EF4-FFF2-40B4-BE49-F238E27FC236}">
                <a16:creationId xmlns:a16="http://schemas.microsoft.com/office/drawing/2014/main" id="{E573F03E-D622-4289-8BA0-13ADEAB867D2}"/>
              </a:ext>
            </a:extLst>
          </p:cNvPr>
          <p:cNvGraphicFramePr>
            <a:graphicFrameLocks/>
          </p:cNvGraphicFramePr>
          <p:nvPr>
            <p:extLst>
              <p:ext uri="{D42A27DB-BD31-4B8C-83A1-F6EECF244321}">
                <p14:modId xmlns:p14="http://schemas.microsoft.com/office/powerpoint/2010/main" val="904628945"/>
              </p:ext>
            </p:extLst>
          </p:nvPr>
        </p:nvGraphicFramePr>
        <p:xfrm>
          <a:off x="6751320" y="3938588"/>
          <a:ext cx="3740150" cy="2238375"/>
        </p:xfrm>
        <a:graphic>
          <a:graphicData uri="http://schemas.openxmlformats.org/presentationml/2006/ole">
            <mc:AlternateContent xmlns:mc="http://schemas.openxmlformats.org/markup-compatibility/2006">
              <mc:Choice xmlns:v="urn:schemas-microsoft-com:vml" Requires="v">
                <p:oleObj spid="_x0000_s13338" name="Ecuación" r:id="rId3" imgW="1333500" imgH="812800" progId="Equation.3">
                  <p:embed/>
                </p:oleObj>
              </mc:Choice>
              <mc:Fallback>
                <p:oleObj name="Ecuación" r:id="rId3" imgW="1333500" imgH="812800" progId="Equation.3">
                  <p:embed/>
                  <p:pic>
                    <p:nvPicPr>
                      <p:cNvPr id="24579" name="Object 3">
                        <a:extLst>
                          <a:ext uri="{FF2B5EF4-FFF2-40B4-BE49-F238E27FC236}">
                            <a16:creationId xmlns:a16="http://schemas.microsoft.com/office/drawing/2014/main" id="{4565532A-468D-4E97-9F6E-38E8B8CD05A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1320" y="3938588"/>
                        <a:ext cx="374015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51097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2348B28-4184-4B61-9002-2BEC289C4E64}"/>
              </a:ext>
            </a:extLst>
          </p:cNvPr>
          <p:cNvSpPr>
            <a:spLocks noGrp="1"/>
          </p:cNvSpPr>
          <p:nvPr>
            <p:ph idx="1"/>
          </p:nvPr>
        </p:nvSpPr>
        <p:spPr>
          <a:xfrm>
            <a:off x="838200" y="640080"/>
            <a:ext cx="10515600" cy="5536883"/>
          </a:xfrm>
        </p:spPr>
        <p:txBody>
          <a:bodyPr>
            <a:normAutofit/>
          </a:bodyPr>
          <a:lstStyle/>
          <a:p>
            <a:pPr marL="0" indent="0">
              <a:buNone/>
            </a:pPr>
            <a:r>
              <a:rPr lang="es-MX" dirty="0"/>
              <a:t>PROBLEMA PRACTRICO</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Calcular la probabilidad de obtener 10 tubos defectuosos en una muestra de 20 tubos de radio tomados sin reemplazo de un lote de 30 tubos, de lo cuales 15 son defectuosos.</a:t>
            </a:r>
          </a:p>
          <a:p>
            <a:pPr marL="0" indent="0">
              <a:buNone/>
            </a:pPr>
            <a:endParaRPr lang="es-PE" dirty="0"/>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Datos: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k = 10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20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 30</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 15</a:t>
            </a:r>
          </a:p>
          <a:p>
            <a:pPr marL="0" indent="0">
              <a:buNone/>
            </a:pPr>
            <a:r>
              <a:rPr lang="es-PE" dirty="0"/>
              <a:t>										=0,3001</a:t>
            </a:r>
          </a:p>
        </p:txBody>
      </p:sp>
      <p:graphicFrame>
        <p:nvGraphicFramePr>
          <p:cNvPr id="4" name="Object 3">
            <a:extLst>
              <a:ext uri="{FF2B5EF4-FFF2-40B4-BE49-F238E27FC236}">
                <a16:creationId xmlns:a16="http://schemas.microsoft.com/office/drawing/2014/main" id="{95906161-FBCB-4210-8558-52D46A4FB536}"/>
              </a:ext>
            </a:extLst>
          </p:cNvPr>
          <p:cNvGraphicFramePr>
            <a:graphicFrameLocks/>
          </p:cNvGraphicFramePr>
          <p:nvPr>
            <p:extLst>
              <p:ext uri="{D42A27DB-BD31-4B8C-83A1-F6EECF244321}">
                <p14:modId xmlns:p14="http://schemas.microsoft.com/office/powerpoint/2010/main" val="3272453636"/>
              </p:ext>
            </p:extLst>
          </p:nvPr>
        </p:nvGraphicFramePr>
        <p:xfrm>
          <a:off x="3535363" y="2474912"/>
          <a:ext cx="3856037" cy="1908175"/>
        </p:xfrm>
        <a:graphic>
          <a:graphicData uri="http://schemas.openxmlformats.org/presentationml/2006/ole">
            <mc:AlternateContent xmlns:mc="http://schemas.openxmlformats.org/markup-compatibility/2006">
              <mc:Choice xmlns:v="urn:schemas-microsoft-com:vml" Requires="v">
                <p:oleObj spid="_x0000_s14382" name="Ecuación" r:id="rId3" imgW="1422400" imgH="838200" progId="Equation.3">
                  <p:embed/>
                </p:oleObj>
              </mc:Choice>
              <mc:Fallback>
                <p:oleObj name="Ecuación" r:id="rId3" imgW="1422400" imgH="838200" progId="Equation.3">
                  <p:embed/>
                  <p:pic>
                    <p:nvPicPr>
                      <p:cNvPr id="25603" name="Object 3">
                        <a:extLst>
                          <a:ext uri="{FF2B5EF4-FFF2-40B4-BE49-F238E27FC236}">
                            <a16:creationId xmlns:a16="http://schemas.microsoft.com/office/drawing/2014/main" id="{5D2A85D8-FAE5-4536-8E7C-2F7E0757A73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5363" y="2474912"/>
                        <a:ext cx="3856037"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C6CAAB1B-5348-4BA7-90EF-2CB605345190}"/>
              </a:ext>
            </a:extLst>
          </p:cNvPr>
          <p:cNvGraphicFramePr>
            <a:graphicFrameLocks/>
          </p:cNvGraphicFramePr>
          <p:nvPr>
            <p:extLst>
              <p:ext uri="{D42A27DB-BD31-4B8C-83A1-F6EECF244321}">
                <p14:modId xmlns:p14="http://schemas.microsoft.com/office/powerpoint/2010/main" val="2694032610"/>
              </p:ext>
            </p:extLst>
          </p:nvPr>
        </p:nvGraphicFramePr>
        <p:xfrm>
          <a:off x="5112544" y="4855369"/>
          <a:ext cx="4557712" cy="849312"/>
        </p:xfrm>
        <a:graphic>
          <a:graphicData uri="http://schemas.openxmlformats.org/presentationml/2006/ole">
            <mc:AlternateContent xmlns:mc="http://schemas.openxmlformats.org/markup-compatibility/2006">
              <mc:Choice xmlns:v="urn:schemas-microsoft-com:vml" Requires="v">
                <p:oleObj spid="_x0000_s14383" name="Ecuación" r:id="rId5" imgW="1815312" imgH="393529" progId="Equation.3">
                  <p:embed/>
                </p:oleObj>
              </mc:Choice>
              <mc:Fallback>
                <p:oleObj name="Ecuación" r:id="rId5" imgW="1815312" imgH="393529" progId="Equation.3">
                  <p:embed/>
                  <p:pic>
                    <p:nvPicPr>
                      <p:cNvPr id="25604" name="Object 4">
                        <a:extLst>
                          <a:ext uri="{FF2B5EF4-FFF2-40B4-BE49-F238E27FC236}">
                            <a16:creationId xmlns:a16="http://schemas.microsoft.com/office/drawing/2014/main" id="{39052A4B-CFE5-4786-95FD-FB38AABA5D7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2544" y="4855369"/>
                        <a:ext cx="4557712" cy="84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34066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DAC422-788E-4BAC-96B0-0AE2FB22B2C6}"/>
              </a:ext>
            </a:extLst>
          </p:cNvPr>
          <p:cNvSpPr>
            <a:spLocks noGrp="1"/>
          </p:cNvSpPr>
          <p:nvPr>
            <p:ph idx="1"/>
          </p:nvPr>
        </p:nvSpPr>
        <p:spPr>
          <a:xfrm>
            <a:off x="388620" y="822960"/>
            <a:ext cx="11338560" cy="5354003"/>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Si erróneamente se usa la distribución binomial con n = 20 y p =15/30 = 1/2 para calcular la probabilidad de tener 10 defectuosos, el resultado será:</a:t>
            </a:r>
          </a:p>
          <a:p>
            <a:pPr marL="0" indent="0">
              <a:buNone/>
            </a:pPr>
            <a:endParaRPr lang="es-PE" dirty="0"/>
          </a:p>
          <a:p>
            <a:pPr marL="0" indent="0">
              <a:buNone/>
            </a:pPr>
            <a:endParaRPr lang="es-PE" dirty="0"/>
          </a:p>
          <a:p>
            <a:pPr marL="0" indent="0">
              <a:buNone/>
            </a:pPr>
            <a:r>
              <a:rPr lang="es-PE" dirty="0"/>
              <a:t>		</a:t>
            </a:r>
          </a:p>
          <a:p>
            <a:pPr marL="0" indent="0">
              <a:buNone/>
            </a:pPr>
            <a:r>
              <a:rPr lang="es-PE" dirty="0"/>
              <a:t>		        </a:t>
            </a:r>
          </a:p>
          <a:p>
            <a:pPr marL="0" indent="0">
              <a:buNone/>
            </a:pPr>
            <a:endParaRPr lang="es-PE" dirty="0"/>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Una probabilidad considerablemente menor que la probabilidad real.</a:t>
            </a:r>
          </a:p>
          <a:p>
            <a:pPr marL="0" indent="0">
              <a:buNone/>
            </a:pPr>
            <a:endParaRPr lang="es-PE" dirty="0"/>
          </a:p>
          <a:p>
            <a:pPr marL="0" indent="0">
              <a:buNone/>
            </a:pPr>
            <a:endParaRPr lang="es-PE" dirty="0"/>
          </a:p>
        </p:txBody>
      </p:sp>
      <p:graphicFrame>
        <p:nvGraphicFramePr>
          <p:cNvPr id="4" name="Object 3">
            <a:extLst>
              <a:ext uri="{FF2B5EF4-FFF2-40B4-BE49-F238E27FC236}">
                <a16:creationId xmlns:a16="http://schemas.microsoft.com/office/drawing/2014/main" id="{5E0A8D04-87E9-473C-96AC-431EB046FFD6}"/>
              </a:ext>
            </a:extLst>
          </p:cNvPr>
          <p:cNvGraphicFramePr>
            <a:graphicFrameLocks/>
          </p:cNvGraphicFramePr>
          <p:nvPr/>
        </p:nvGraphicFramePr>
        <p:xfrm>
          <a:off x="1463675" y="2459038"/>
          <a:ext cx="5478463" cy="969962"/>
        </p:xfrm>
        <a:graphic>
          <a:graphicData uri="http://schemas.openxmlformats.org/presentationml/2006/ole">
            <mc:AlternateContent xmlns:mc="http://schemas.openxmlformats.org/markup-compatibility/2006">
              <mc:Choice xmlns:v="urn:schemas-microsoft-com:vml" Requires="v">
                <p:oleObj spid="_x0000_s15402" name="Ecuación" r:id="rId3" imgW="2171700" imgH="419100" progId="Equation.3">
                  <p:embed/>
                </p:oleObj>
              </mc:Choice>
              <mc:Fallback>
                <p:oleObj name="Ecuación" r:id="rId3" imgW="2171700" imgH="419100" progId="Equation.3">
                  <p:embed/>
                  <p:pic>
                    <p:nvPicPr>
                      <p:cNvPr id="26627" name="Object 3">
                        <a:extLst>
                          <a:ext uri="{FF2B5EF4-FFF2-40B4-BE49-F238E27FC236}">
                            <a16:creationId xmlns:a16="http://schemas.microsoft.com/office/drawing/2014/main" id="{3F087C5C-D07E-4FCD-AF21-064386ABBAD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75" y="2459038"/>
                        <a:ext cx="5478463" cy="9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840D5EC5-A0D8-4EC4-B4E9-412A55DF477E}"/>
              </a:ext>
            </a:extLst>
          </p:cNvPr>
          <p:cNvGraphicFramePr>
            <a:graphicFrameLocks/>
          </p:cNvGraphicFramePr>
          <p:nvPr/>
        </p:nvGraphicFramePr>
        <p:xfrm>
          <a:off x="2871788" y="3763963"/>
          <a:ext cx="3190875" cy="854075"/>
        </p:xfrm>
        <a:graphic>
          <a:graphicData uri="http://schemas.openxmlformats.org/presentationml/2006/ole">
            <mc:AlternateContent xmlns:mc="http://schemas.openxmlformats.org/markup-compatibility/2006">
              <mc:Choice xmlns:v="urn:schemas-microsoft-com:vml" Requires="v">
                <p:oleObj spid="_x0000_s15403" name="Ecuación" r:id="rId5" imgW="1256755" imgH="393529" progId="Equation.3">
                  <p:embed/>
                </p:oleObj>
              </mc:Choice>
              <mc:Fallback>
                <p:oleObj name="Ecuación" r:id="rId5" imgW="1256755" imgH="393529" progId="Equation.3">
                  <p:embed/>
                  <p:pic>
                    <p:nvPicPr>
                      <p:cNvPr id="26628" name="Object 4">
                        <a:extLst>
                          <a:ext uri="{FF2B5EF4-FFF2-40B4-BE49-F238E27FC236}">
                            <a16:creationId xmlns:a16="http://schemas.microsoft.com/office/drawing/2014/main" id="{D9F8B0DF-685B-4F55-88CC-098405FE086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788" y="3763963"/>
                        <a:ext cx="31908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2525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31F5B4-BC17-41EA-A4D7-FBA5B517F164}"/>
              </a:ext>
            </a:extLst>
          </p:cNvPr>
          <p:cNvSpPr>
            <a:spLocks noGrp="1"/>
          </p:cNvSpPr>
          <p:nvPr>
            <p:ph idx="1"/>
          </p:nvPr>
        </p:nvSpPr>
        <p:spPr>
          <a:xfrm>
            <a:off x="838200" y="1280160"/>
            <a:ext cx="10515600" cy="4896803"/>
          </a:xfrm>
        </p:spPr>
        <p:txBody>
          <a:bodyPr/>
          <a:lstStyle/>
          <a:p>
            <a:pPr marL="0" indent="0">
              <a:buNone/>
            </a:pPr>
            <a:r>
              <a:rPr lang="es-MX" dirty="0"/>
              <a:t>La distribución hipergeométrica:</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Puede ser simétrica o sesgada. Cada vez que p = 0.5, la distribución hipergeométrica será simétrica sin tener en cuenta qué tan grande o pequeño sea el valor de n; sin embargo, cuando p </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 0,5 la distribución será sesgada. El grado de sesgo variará, dependiendo de la proximidad del p a 0,5 y del tamaño de n.</a:t>
            </a:r>
          </a:p>
          <a:p>
            <a:pPr marL="0" indent="0">
              <a:buNone/>
            </a:pPr>
            <a:endParaRPr lang="es-PE" dirty="0"/>
          </a:p>
          <a:p>
            <a:pPr marL="0" indent="0">
              <a:buNone/>
            </a:pPr>
            <a:endParaRPr lang="es-PE" dirty="0"/>
          </a:p>
        </p:txBody>
      </p:sp>
    </p:spTree>
    <p:extLst>
      <p:ext uri="{BB962C8B-B14F-4D97-AF65-F5344CB8AC3E}">
        <p14:creationId xmlns:p14="http://schemas.microsoft.com/office/powerpoint/2010/main" val="1689820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F0A5651-340A-4E9B-91B6-81295A9B0717}"/>
              </a:ext>
            </a:extLst>
          </p:cNvPr>
          <p:cNvSpPr>
            <a:spLocks noGrp="1"/>
          </p:cNvSpPr>
          <p:nvPr>
            <p:ph idx="1"/>
          </p:nvPr>
        </p:nvSpPr>
        <p:spPr>
          <a:xfrm>
            <a:off x="838200" y="868680"/>
            <a:ext cx="10515600" cy="5308283"/>
          </a:xfrm>
        </p:spPr>
        <p:txBody>
          <a:bodyPr/>
          <a:lstStyle/>
          <a:p>
            <a:pPr marL="0" indent="0">
              <a:buNone/>
            </a:pPr>
            <a:r>
              <a:rPr lang="es-MX" dirty="0"/>
              <a:t>La media y desviación estándar</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La media:  </a:t>
            </a:r>
          </a:p>
          <a:p>
            <a:pPr marL="0" indent="0">
              <a:buNone/>
            </a:pPr>
            <a:r>
              <a:rPr lang="es-PE" dirty="0"/>
              <a:t>La desviación estándar: </a:t>
            </a:r>
          </a:p>
          <a:p>
            <a:pPr marL="0" indent="0">
              <a:buNone/>
            </a:pPr>
            <a:endParaRPr lang="es-PE" dirty="0"/>
          </a:p>
          <a:p>
            <a:pPr marL="0" indent="0">
              <a:buNone/>
            </a:pPr>
            <a:endParaRPr lang="es-PE" dirty="0"/>
          </a:p>
          <a:p>
            <a:pPr marL="0" indent="0">
              <a:buNone/>
            </a:pPr>
            <a:endParaRPr lang="es-PE" dirty="0"/>
          </a:p>
        </p:txBody>
      </p:sp>
      <p:graphicFrame>
        <p:nvGraphicFramePr>
          <p:cNvPr id="4" name="Object 3">
            <a:extLst>
              <a:ext uri="{FF2B5EF4-FFF2-40B4-BE49-F238E27FC236}">
                <a16:creationId xmlns:a16="http://schemas.microsoft.com/office/drawing/2014/main" id="{4B4CF494-BBAA-450F-9C2E-E9707B67D6F1}"/>
              </a:ext>
            </a:extLst>
          </p:cNvPr>
          <p:cNvGraphicFramePr>
            <a:graphicFrameLocks/>
          </p:cNvGraphicFramePr>
          <p:nvPr>
            <p:extLst>
              <p:ext uri="{D42A27DB-BD31-4B8C-83A1-F6EECF244321}">
                <p14:modId xmlns:p14="http://schemas.microsoft.com/office/powerpoint/2010/main" val="3333498172"/>
              </p:ext>
            </p:extLst>
          </p:nvPr>
        </p:nvGraphicFramePr>
        <p:xfrm>
          <a:off x="2956243" y="1257935"/>
          <a:ext cx="2819400" cy="525463"/>
        </p:xfrm>
        <a:graphic>
          <a:graphicData uri="http://schemas.openxmlformats.org/presentationml/2006/ole">
            <mc:AlternateContent xmlns:mc="http://schemas.openxmlformats.org/markup-compatibility/2006">
              <mc:Choice xmlns:v="urn:schemas-microsoft-com:vml" Requires="v">
                <p:oleObj spid="_x0000_s16424" name="Ecuación" r:id="rId3" imgW="926698" imgH="203112" progId="Equation.3">
                  <p:embed/>
                </p:oleObj>
              </mc:Choice>
              <mc:Fallback>
                <p:oleObj name="Ecuación" r:id="rId3" imgW="926698" imgH="203112" progId="Equation.3">
                  <p:embed/>
                  <p:pic>
                    <p:nvPicPr>
                      <p:cNvPr id="28675" name="Object 3">
                        <a:extLst>
                          <a:ext uri="{FF2B5EF4-FFF2-40B4-BE49-F238E27FC236}">
                            <a16:creationId xmlns:a16="http://schemas.microsoft.com/office/drawing/2014/main" id="{C53B17BB-1782-4626-9073-E2718F79474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6243" y="1257935"/>
                        <a:ext cx="281940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2E073992-B677-4667-BA55-69E01249AADD}"/>
              </a:ext>
            </a:extLst>
          </p:cNvPr>
          <p:cNvGraphicFramePr>
            <a:graphicFrameLocks/>
          </p:cNvGraphicFramePr>
          <p:nvPr>
            <p:extLst>
              <p:ext uri="{D42A27DB-BD31-4B8C-83A1-F6EECF244321}">
                <p14:modId xmlns:p14="http://schemas.microsoft.com/office/powerpoint/2010/main" val="829834469"/>
              </p:ext>
            </p:extLst>
          </p:nvPr>
        </p:nvGraphicFramePr>
        <p:xfrm>
          <a:off x="4830921" y="1783398"/>
          <a:ext cx="3733800" cy="906463"/>
        </p:xfrm>
        <a:graphic>
          <a:graphicData uri="http://schemas.openxmlformats.org/presentationml/2006/ole">
            <mc:AlternateContent xmlns:mc="http://schemas.openxmlformats.org/markup-compatibility/2006">
              <mc:Choice xmlns:v="urn:schemas-microsoft-com:vml" Requires="v">
                <p:oleObj spid="_x0000_s16425" name="Ecuación" r:id="rId5" imgW="1562100" imgH="444500" progId="Equation.3">
                  <p:embed/>
                </p:oleObj>
              </mc:Choice>
              <mc:Fallback>
                <p:oleObj name="Ecuación" r:id="rId5" imgW="1562100" imgH="444500" progId="Equation.3">
                  <p:embed/>
                  <p:pic>
                    <p:nvPicPr>
                      <p:cNvPr id="28676" name="Object 4">
                        <a:extLst>
                          <a:ext uri="{FF2B5EF4-FFF2-40B4-BE49-F238E27FC236}">
                            <a16:creationId xmlns:a16="http://schemas.microsoft.com/office/drawing/2014/main" id="{E10A02C5-E2A9-439D-845D-08408B91240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0921" y="1783398"/>
                        <a:ext cx="3733800"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6" name="Rectangle 6">
                <a:extLst>
                  <a:ext uri="{FF2B5EF4-FFF2-40B4-BE49-F238E27FC236}">
                    <a16:creationId xmlns:a16="http://schemas.microsoft.com/office/drawing/2014/main" id="{932A6587-F1A3-4344-8211-96223DAB0CEB}"/>
                  </a:ext>
                </a:extLst>
              </p:cNvPr>
              <p:cNvSpPr>
                <a:spLocks noChangeArrowheads="1"/>
              </p:cNvSpPr>
              <p:nvPr/>
            </p:nvSpPr>
            <p:spPr bwMode="auto">
              <a:xfrm>
                <a:off x="533400" y="4267200"/>
                <a:ext cx="8142288" cy="1830950"/>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algn="just" defTabSz="76200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0" cap="none" spc="0" normalizeH="0" baseline="0" noProof="0" dirty="0">
                    <a:ln>
                      <a:noFill/>
                    </a:ln>
                    <a:solidFill>
                      <a:srgbClr val="000000"/>
                    </a:solidFill>
                    <a:effectLst/>
                    <a:uLnTx/>
                    <a:uFillTx/>
                    <a:latin typeface="Arial" panose="020B0604020202020204" pitchFamily="34" charset="0"/>
                  </a:rPr>
                  <a:t>Donde   </a:t>
                </a:r>
                <a14:m>
                  <m:oMath xmlns:m="http://schemas.openxmlformats.org/officeDocument/2006/math">
                    <m:rad>
                      <m:radPr>
                        <m:degHide m:val="on"/>
                        <m:ctrlPr>
                          <a:rPr kumimoji="0" lang="es-ES_tradnl" altLang="en-US" sz="2800" b="0" i="1" u="none" strike="noStrike" kern="0" cap="none" spc="0" normalizeH="0" baseline="0" noProof="0" smtClean="0">
                            <a:ln>
                              <a:noFill/>
                            </a:ln>
                            <a:solidFill>
                              <a:srgbClr val="000000"/>
                            </a:solidFill>
                            <a:effectLst/>
                            <a:uLnTx/>
                            <a:uFillTx/>
                            <a:latin typeface="Cambria Math" panose="02040503050406030204" pitchFamily="18" charset="0"/>
                          </a:rPr>
                        </m:ctrlPr>
                      </m:radPr>
                      <m:deg/>
                      <m:e>
                        <m:f>
                          <m:fPr>
                            <m:ctrlPr>
                              <a:rPr kumimoji="0" lang="es-ES_tradnl" altLang="en-US" sz="2800" b="0" i="1" u="none" strike="noStrike" kern="0" cap="none" spc="0" normalizeH="0" baseline="0" noProof="0" smtClean="0">
                                <a:ln>
                                  <a:noFill/>
                                </a:ln>
                                <a:solidFill>
                                  <a:srgbClr val="000000"/>
                                </a:solidFill>
                                <a:effectLst/>
                                <a:uLnTx/>
                                <a:uFillTx/>
                                <a:latin typeface="Cambria Math" panose="02040503050406030204" pitchFamily="18" charset="0"/>
                              </a:rPr>
                            </m:ctrlPr>
                          </m:fPr>
                          <m:num>
                            <m:r>
                              <a:rPr kumimoji="0" lang="es-MX" altLang="en-US" sz="2800" b="0" i="1" u="none" strike="noStrike" kern="0" cap="none" spc="0" normalizeH="0" baseline="0" noProof="0" smtClean="0">
                                <a:ln>
                                  <a:noFill/>
                                </a:ln>
                                <a:solidFill>
                                  <a:srgbClr val="000000"/>
                                </a:solidFill>
                                <a:effectLst/>
                                <a:uLnTx/>
                                <a:uFillTx/>
                                <a:latin typeface="Cambria Math" panose="02040503050406030204" pitchFamily="18" charset="0"/>
                              </a:rPr>
                              <m:t>𝑁</m:t>
                            </m:r>
                            <m:r>
                              <a:rPr kumimoji="0" lang="es-MX" altLang="en-US" sz="2800" b="0" i="1" u="none" strike="noStrike" kern="0" cap="none" spc="0" normalizeH="0" baseline="0" noProof="0" smtClean="0">
                                <a:ln>
                                  <a:noFill/>
                                </a:ln>
                                <a:solidFill>
                                  <a:srgbClr val="000000"/>
                                </a:solidFill>
                                <a:effectLst/>
                                <a:uLnTx/>
                                <a:uFillTx/>
                                <a:latin typeface="Cambria Math" panose="02040503050406030204" pitchFamily="18" charset="0"/>
                              </a:rPr>
                              <m:t>−</m:t>
                            </m:r>
                            <m:r>
                              <a:rPr kumimoji="0" lang="es-MX" altLang="en-US" sz="2800" b="0" i="1" u="none" strike="noStrike" kern="0" cap="none" spc="0" normalizeH="0" baseline="0" noProof="0" smtClean="0">
                                <a:ln>
                                  <a:noFill/>
                                </a:ln>
                                <a:solidFill>
                                  <a:srgbClr val="000000"/>
                                </a:solidFill>
                                <a:effectLst/>
                                <a:uLnTx/>
                                <a:uFillTx/>
                                <a:latin typeface="Cambria Math" panose="02040503050406030204" pitchFamily="18" charset="0"/>
                              </a:rPr>
                              <m:t>𝑛</m:t>
                            </m:r>
                          </m:num>
                          <m:den>
                            <m:r>
                              <a:rPr kumimoji="0" lang="es-MX" altLang="en-US" sz="2800" b="0" i="1" u="none" strike="noStrike" kern="0" cap="none" spc="0" normalizeH="0" baseline="0" noProof="0" smtClean="0">
                                <a:ln>
                                  <a:noFill/>
                                </a:ln>
                                <a:solidFill>
                                  <a:srgbClr val="000000"/>
                                </a:solidFill>
                                <a:effectLst/>
                                <a:uLnTx/>
                                <a:uFillTx/>
                                <a:latin typeface="Cambria Math" panose="02040503050406030204" pitchFamily="18" charset="0"/>
                              </a:rPr>
                              <m:t>𝑁</m:t>
                            </m:r>
                            <m:r>
                              <a:rPr kumimoji="0" lang="es-MX" altLang="en-US" sz="2800" b="0" i="1" u="none" strike="noStrike" kern="0" cap="none" spc="0" normalizeH="0" baseline="0" noProof="0" smtClean="0">
                                <a:ln>
                                  <a:noFill/>
                                </a:ln>
                                <a:solidFill>
                                  <a:srgbClr val="000000"/>
                                </a:solidFill>
                                <a:effectLst/>
                                <a:uLnTx/>
                                <a:uFillTx/>
                                <a:latin typeface="Cambria Math" panose="02040503050406030204" pitchFamily="18" charset="0"/>
                              </a:rPr>
                              <m:t>−1</m:t>
                            </m:r>
                          </m:den>
                        </m:f>
                      </m:e>
                    </m:rad>
                  </m:oMath>
                </a14:m>
                <a:r>
                  <a:rPr kumimoji="0" lang="es-ES_tradnl" altLang="en-US" sz="2800" b="0" i="0" u="none" strike="noStrike" kern="0" cap="none" spc="0" normalizeH="0" baseline="0" noProof="0" dirty="0">
                    <a:ln>
                      <a:noFill/>
                    </a:ln>
                    <a:solidFill>
                      <a:srgbClr val="000000"/>
                    </a:solidFill>
                    <a:effectLst/>
                    <a:uLnTx/>
                    <a:uFillTx/>
                    <a:latin typeface="Arial" panose="020B0604020202020204" pitchFamily="34" charset="0"/>
                  </a:rPr>
                  <a:t>          es un factor de corrección de población finita que se produce debido al proceso de muestreo sin reposición de poblaciones finitas.</a:t>
                </a:r>
              </a:p>
            </p:txBody>
          </p:sp>
        </mc:Choice>
        <mc:Fallback xmlns="">
          <p:sp>
            <p:nvSpPr>
              <p:cNvPr id="6" name="Rectangle 6">
                <a:extLst>
                  <a:ext uri="{FF2B5EF4-FFF2-40B4-BE49-F238E27FC236}">
                    <a16:creationId xmlns:a16="http://schemas.microsoft.com/office/drawing/2014/main" id="{932A6587-F1A3-4344-8211-96223DAB0CEB}"/>
                  </a:ext>
                </a:extLst>
              </p:cNvPr>
              <p:cNvSpPr>
                <a:spLocks noRot="1" noChangeAspect="1" noMove="1" noResize="1" noEditPoints="1" noAdjustHandles="1" noChangeArrowheads="1" noChangeShapeType="1" noTextEdit="1"/>
              </p:cNvSpPr>
              <p:nvPr/>
            </p:nvSpPr>
            <p:spPr bwMode="auto">
              <a:xfrm>
                <a:off x="533400" y="4267200"/>
                <a:ext cx="8142288" cy="1830950"/>
              </a:xfrm>
              <a:prstGeom prst="rect">
                <a:avLst/>
              </a:prstGeom>
              <a:blipFill>
                <a:blip r:embed="rId7"/>
                <a:stretch>
                  <a:fillRect l="-1573" r="-1498" b="-8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PE">
                    <a:noFill/>
                  </a:rPr>
                  <a:t> </a:t>
                </a:r>
              </a:p>
            </p:txBody>
          </p:sp>
        </mc:Fallback>
      </mc:AlternateContent>
    </p:spTree>
    <p:extLst>
      <p:ext uri="{BB962C8B-B14F-4D97-AF65-F5344CB8AC3E}">
        <p14:creationId xmlns:p14="http://schemas.microsoft.com/office/powerpoint/2010/main" val="3548774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6CE0BFA-E59C-4A64-A074-381DED1510F2}"/>
              </a:ext>
            </a:extLst>
          </p:cNvPr>
          <p:cNvSpPr>
            <a:spLocks noGrp="1"/>
          </p:cNvSpPr>
          <p:nvPr>
            <p:ph idx="1"/>
          </p:nvPr>
        </p:nvSpPr>
        <p:spPr>
          <a:xfrm>
            <a:off x="838200" y="457200"/>
            <a:ext cx="10515600" cy="6080760"/>
          </a:xfrm>
        </p:spPr>
        <p:txBody>
          <a:bodyPr>
            <a:normAutofit/>
          </a:bodyPr>
          <a:lstStyle/>
          <a:p>
            <a:pPr marL="0" indent="0">
              <a:buNone/>
            </a:pPr>
            <a:r>
              <a:rPr lang="es-MX" dirty="0"/>
              <a:t>DISTRIBUCIONES CONTINUAS DE PROBABILIDAD</a:t>
            </a:r>
          </a:p>
          <a:p>
            <a:pPr marL="0" indent="0">
              <a:buNone/>
            </a:pPr>
            <a:r>
              <a:rPr lang="es-MX" dirty="0"/>
              <a:t>LA DISTRIBUCION NORMAL</a:t>
            </a:r>
          </a:p>
          <a:p>
            <a:pPr marL="0" marR="0" lvl="0" indent="0" algn="just" defTabSz="914400" rtl="0" eaLnBrk="0" fontAlgn="base" latinLnBrk="0" hangingPunct="0">
              <a:lnSpc>
                <a:spcPct val="80000"/>
              </a:lnSpc>
              <a:spcBef>
                <a:spcPct val="50000"/>
              </a:spcBef>
              <a:spcAft>
                <a:spcPct val="0"/>
              </a:spcAft>
              <a:buClrTx/>
              <a:buSzTx/>
              <a:buFontTx/>
              <a:buNone/>
              <a:tabLst/>
              <a:defRPr/>
            </a:pPr>
            <a:r>
              <a:rPr kumimoji="0" lang="es-MX" altLang="en-US" sz="2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También conocida como </a:t>
            </a:r>
            <a:r>
              <a:rPr kumimoji="0" lang="es-MX" altLang="en-US" sz="2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campana de Gauss</a:t>
            </a:r>
            <a:r>
              <a:rPr kumimoji="0" lang="es-MX" altLang="en-US" sz="2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en honor al matemático Karl Gauss ( siglo 19).</a:t>
            </a:r>
          </a:p>
          <a:p>
            <a:pPr marL="0" marR="0" lvl="0" indent="0" algn="just" defTabSz="914400" rtl="0" eaLnBrk="0" fontAlgn="base" latinLnBrk="0" hangingPunct="0">
              <a:lnSpc>
                <a:spcPct val="80000"/>
              </a:lnSpc>
              <a:spcBef>
                <a:spcPct val="50000"/>
              </a:spcBef>
              <a:spcAft>
                <a:spcPct val="0"/>
              </a:spcAft>
              <a:buClrTx/>
              <a:buSzTx/>
              <a:buFontTx/>
              <a:buNone/>
              <a:tabLst/>
              <a:defRPr/>
            </a:pPr>
            <a:r>
              <a:rPr kumimoji="0" lang="es-MX" altLang="en-US" sz="2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Es importante por:</a:t>
            </a:r>
          </a:p>
          <a:p>
            <a:pPr marL="0" marR="0" lvl="0" indent="0" algn="just" defTabSz="914400" rtl="0" eaLnBrk="0" fontAlgn="base" latinLnBrk="0" hangingPunct="0">
              <a:lnSpc>
                <a:spcPct val="80000"/>
              </a:lnSpc>
              <a:spcBef>
                <a:spcPct val="50000"/>
              </a:spcBef>
              <a:spcAft>
                <a:spcPct val="0"/>
              </a:spcAft>
              <a:buClrTx/>
              <a:buSzTx/>
              <a:buFont typeface="Wingdings" panose="05000000000000000000" pitchFamily="2" charset="2"/>
              <a:buBlip>
                <a:blip r:embed="rId2"/>
              </a:buBlip>
              <a:tabLst/>
              <a:defRPr/>
            </a:pPr>
            <a:r>
              <a:rPr kumimoji="0" lang="es-MX" altLang="en-US" sz="2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Es muy aplicable para inferencia estadística</a:t>
            </a:r>
          </a:p>
          <a:p>
            <a:pPr marL="0" marR="0" lvl="0" indent="0" algn="just" defTabSz="914400" rtl="0" eaLnBrk="0" fontAlgn="base" latinLnBrk="0" hangingPunct="0">
              <a:lnSpc>
                <a:spcPct val="80000"/>
              </a:lnSpc>
              <a:spcBef>
                <a:spcPct val="50000"/>
              </a:spcBef>
              <a:spcAft>
                <a:spcPct val="0"/>
              </a:spcAft>
              <a:buClrTx/>
              <a:buSzTx/>
              <a:buFont typeface="Wingdings" panose="05000000000000000000" pitchFamily="2" charset="2"/>
              <a:buBlip>
                <a:blip r:embed="rId2"/>
              </a:buBlip>
              <a:tabLst/>
              <a:defRPr/>
            </a:pPr>
            <a:r>
              <a:rPr kumimoji="0" lang="es-MX" altLang="en-US" sz="2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Se ajusta (casi) a las distribuciones de frecuencias 	reales 	observadas.</a:t>
            </a:r>
            <a:endParaRPr kumimoji="0" lang="es-ES" altLang="en-US" sz="2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762000" rtl="0" eaLnBrk="1" fontAlgn="base" latinLnBrk="0" hangingPunct="1">
              <a:lnSpc>
                <a:spcPct val="80000"/>
              </a:lnSpc>
              <a:spcBef>
                <a:spcPct val="20000"/>
              </a:spcBef>
              <a:spcAft>
                <a:spcPct val="0"/>
              </a:spcAft>
              <a:buClr>
                <a:srgbClr val="330066"/>
              </a:buClr>
              <a:buSzTx/>
              <a:buFont typeface="Wingdings" panose="05000000000000000000" pitchFamily="2" charset="2"/>
              <a:buNone/>
              <a:tabLst/>
              <a:defRPr/>
            </a:pPr>
            <a:r>
              <a:rPr kumimoji="0" lang="es-ES_tradnl" altLang="en-US" sz="1700" b="0" i="0" u="none" strike="noStrike" kern="0" cap="none" spc="0" normalizeH="0" baseline="0" noProof="0" dirty="0">
                <a:ln>
                  <a:noFill/>
                </a:ln>
                <a:solidFill>
                  <a:srgbClr val="000000"/>
                </a:solidFill>
                <a:effectLst/>
                <a:uLnTx/>
                <a:uFillTx/>
                <a:latin typeface="Arial"/>
                <a:ea typeface="+mn-ea"/>
                <a:cs typeface="+mn-cs"/>
              </a:rPr>
              <a:t> </a:t>
            </a:r>
            <a:r>
              <a:rPr kumimoji="0" lang="es-ES_tradnl" altLang="en-US" sz="2400" b="0" i="0" u="none" strike="noStrike" kern="0" cap="none" spc="0" normalizeH="0" baseline="0" noProof="0" dirty="0">
                <a:ln>
                  <a:noFill/>
                </a:ln>
                <a:solidFill>
                  <a:srgbClr val="000000"/>
                </a:solidFill>
                <a:effectLst/>
                <a:uLnTx/>
                <a:uFillTx/>
                <a:latin typeface="Arial"/>
                <a:ea typeface="+mn-ea"/>
                <a:cs typeface="+mn-cs"/>
              </a:rPr>
              <a:t>Se utiliza para describir el comportamiento de una variable continua.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rPr>
              <a:t>CARACTERISTICAS:</a:t>
            </a:r>
          </a:p>
          <a:p>
            <a:pPr marL="0" marR="0" lvl="0" indent="0" algn="l" defTabSz="762000" rtl="0" eaLnBrk="1" fontAlgn="base" latinLnBrk="0" hangingPunct="1">
              <a:lnSpc>
                <a:spcPct val="80000"/>
              </a:lnSpc>
              <a:spcBef>
                <a:spcPct val="20000"/>
              </a:spcBef>
              <a:spcAft>
                <a:spcPct val="0"/>
              </a:spcAft>
              <a:buClr>
                <a:srgbClr val="0000FF"/>
              </a:buClr>
              <a:buSzTx/>
              <a:buFont typeface="Monotype Sorts" pitchFamily="2" charset="2"/>
              <a:buAutoNum type="arabicPeriod"/>
              <a:tabLst/>
              <a:defRPr/>
            </a:pPr>
            <a:r>
              <a:rPr kumimoji="0" lang="es-ES_tradnl" altLang="en-US" sz="2400" b="0" i="0" u="none" strike="noStrike" kern="0" cap="none" spc="0" normalizeH="0" baseline="0" noProof="0" dirty="0">
                <a:ln>
                  <a:noFill/>
                </a:ln>
                <a:solidFill>
                  <a:srgbClr val="000000"/>
                </a:solidFill>
                <a:effectLst/>
                <a:uLnTx/>
                <a:uFillTx/>
                <a:latin typeface="Arial"/>
                <a:ea typeface="+mn-ea"/>
                <a:cs typeface="+mn-cs"/>
              </a:rPr>
              <a:t>Tiene un sólo pico (unimodal). Forma acampanada.</a:t>
            </a:r>
          </a:p>
          <a:p>
            <a:pPr marL="0" marR="0" lvl="0" indent="0" algn="l" defTabSz="762000" rtl="0" eaLnBrk="1" fontAlgn="base" latinLnBrk="0" hangingPunct="1">
              <a:lnSpc>
                <a:spcPct val="80000"/>
              </a:lnSpc>
              <a:spcBef>
                <a:spcPct val="20000"/>
              </a:spcBef>
              <a:spcAft>
                <a:spcPct val="0"/>
              </a:spcAft>
              <a:buClr>
                <a:srgbClr val="0000FF"/>
              </a:buClr>
              <a:buSzTx/>
              <a:buFont typeface="Monotype Sorts" pitchFamily="2" charset="2"/>
              <a:buAutoNum type="arabicPeriod"/>
              <a:tabLst/>
              <a:defRPr/>
            </a:pPr>
            <a:r>
              <a:rPr kumimoji="0" lang="es-ES_tradnl" altLang="en-US" sz="2400" b="0" i="0" u="none" strike="noStrike" kern="0" cap="none" spc="0" normalizeH="0" baseline="0" noProof="0" dirty="0">
                <a:ln>
                  <a:noFill/>
                </a:ln>
                <a:solidFill>
                  <a:srgbClr val="000000"/>
                </a:solidFill>
                <a:effectLst/>
                <a:uLnTx/>
                <a:uFillTx/>
                <a:latin typeface="Arial"/>
                <a:ea typeface="+mn-ea"/>
                <a:cs typeface="+mn-cs"/>
              </a:rPr>
              <a:t> La media cae en el centro</a:t>
            </a:r>
          </a:p>
          <a:p>
            <a:pPr marL="0" marR="0" lvl="0" indent="0" algn="l" defTabSz="762000" rtl="0" eaLnBrk="1" fontAlgn="base" latinLnBrk="0" hangingPunct="1">
              <a:lnSpc>
                <a:spcPct val="80000"/>
              </a:lnSpc>
              <a:spcBef>
                <a:spcPct val="20000"/>
              </a:spcBef>
              <a:spcAft>
                <a:spcPct val="0"/>
              </a:spcAft>
              <a:buClr>
                <a:srgbClr val="0000FF"/>
              </a:buClr>
              <a:buSzTx/>
              <a:buFont typeface="Monotype Sorts" pitchFamily="2" charset="2"/>
              <a:buAutoNum type="arabicPeriod"/>
              <a:tabLst/>
              <a:defRPr/>
            </a:pPr>
            <a:r>
              <a:rPr kumimoji="0" lang="es-ES_tradnl" altLang="en-US" sz="2400" b="0" i="0" u="none" strike="noStrike" kern="0" cap="none" spc="0" normalizeH="0" baseline="0" noProof="0" dirty="0">
                <a:ln>
                  <a:noFill/>
                </a:ln>
                <a:solidFill>
                  <a:srgbClr val="000000"/>
                </a:solidFill>
                <a:effectLst/>
                <a:uLnTx/>
                <a:uFillTx/>
                <a:latin typeface="Arial"/>
                <a:ea typeface="+mn-ea"/>
                <a:cs typeface="+mn-cs"/>
              </a:rPr>
              <a:t> La media, media y moda coinciden</a:t>
            </a:r>
          </a:p>
          <a:p>
            <a:pPr marL="0" marR="0" lvl="0" indent="0" algn="l" defTabSz="762000" rtl="0" eaLnBrk="1" fontAlgn="base" latinLnBrk="0" hangingPunct="1">
              <a:lnSpc>
                <a:spcPct val="80000"/>
              </a:lnSpc>
              <a:spcBef>
                <a:spcPct val="20000"/>
              </a:spcBef>
              <a:spcAft>
                <a:spcPct val="0"/>
              </a:spcAft>
              <a:buClr>
                <a:srgbClr val="0000FF"/>
              </a:buClr>
              <a:buSzTx/>
              <a:buFont typeface="Monotype Sorts" pitchFamily="2" charset="2"/>
              <a:buAutoNum type="arabicPeriod"/>
              <a:tabLst/>
              <a:defRPr/>
            </a:pPr>
            <a:r>
              <a:rPr kumimoji="0" lang="es-ES_tradnl" altLang="en-US" sz="2400" b="0" i="0" u="none" strike="noStrike" kern="0" cap="none" spc="0" normalizeH="0" baseline="0" noProof="0" dirty="0">
                <a:ln>
                  <a:noFill/>
                </a:ln>
                <a:solidFill>
                  <a:srgbClr val="000000"/>
                </a:solidFill>
                <a:effectLst/>
                <a:uLnTx/>
                <a:uFillTx/>
                <a:latin typeface="Arial"/>
                <a:ea typeface="+mn-ea"/>
                <a:cs typeface="+mn-cs"/>
              </a:rPr>
              <a:t> Es asintótica al eje horizontal</a:t>
            </a:r>
          </a:p>
          <a:p>
            <a:pPr marL="0" indent="0">
              <a:buNone/>
            </a:pPr>
            <a:endParaRPr lang="es-PE" dirty="0"/>
          </a:p>
          <a:p>
            <a:pPr marL="0" indent="0">
              <a:buNone/>
            </a:pPr>
            <a:endParaRPr lang="es-PE" dirty="0"/>
          </a:p>
          <a:p>
            <a:pPr marL="0" indent="0">
              <a:buNone/>
            </a:pPr>
            <a:endParaRPr lang="es-PE" dirty="0"/>
          </a:p>
          <a:p>
            <a:pPr marL="0" indent="0">
              <a:buNone/>
            </a:pPr>
            <a:endParaRPr lang="es-PE" dirty="0"/>
          </a:p>
        </p:txBody>
      </p:sp>
    </p:spTree>
    <p:extLst>
      <p:ext uri="{BB962C8B-B14F-4D97-AF65-F5344CB8AC3E}">
        <p14:creationId xmlns:p14="http://schemas.microsoft.com/office/powerpoint/2010/main" val="609430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3B1ED06-9500-496F-AD1A-E04801CAB19A}"/>
              </a:ext>
            </a:extLst>
          </p:cNvPr>
          <p:cNvSpPr>
            <a:spLocks noGrp="1"/>
          </p:cNvSpPr>
          <p:nvPr>
            <p:ph idx="1"/>
          </p:nvPr>
        </p:nvSpPr>
        <p:spPr>
          <a:xfrm>
            <a:off x="838200" y="982980"/>
            <a:ext cx="10515600" cy="5193983"/>
          </a:xfrm>
        </p:spPr>
        <p:txBody>
          <a:bodyPr/>
          <a:lstStyle/>
          <a:p>
            <a:pPr marL="0" indent="0">
              <a:buNone/>
            </a:pPr>
            <a:endParaRPr lang="es-PE" dirty="0"/>
          </a:p>
          <a:p>
            <a:pPr marL="0" indent="0">
              <a:buNone/>
            </a:pPr>
            <a:endParaRPr lang="es-PE" dirty="0"/>
          </a:p>
        </p:txBody>
      </p:sp>
      <p:pic>
        <p:nvPicPr>
          <p:cNvPr id="4" name="Picture 2" descr="graf2a">
            <a:extLst>
              <a:ext uri="{FF2B5EF4-FFF2-40B4-BE49-F238E27FC236}">
                <a16:creationId xmlns:a16="http://schemas.microsoft.com/office/drawing/2014/main" id="{335FF555-6906-408F-AD1D-BCC36DBF2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00" r="22313"/>
          <a:stretch>
            <a:fillRect/>
          </a:stretch>
        </p:blipFill>
        <p:spPr bwMode="auto">
          <a:xfrm>
            <a:off x="2070100" y="1000125"/>
            <a:ext cx="6477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7D134410-3DE8-45E0-AFFB-F0AC5863156E}"/>
              </a:ext>
            </a:extLst>
          </p:cNvPr>
          <p:cNvSpPr>
            <a:spLocks noChangeArrowheads="1"/>
          </p:cNvSpPr>
          <p:nvPr/>
        </p:nvSpPr>
        <p:spPr bwMode="auto">
          <a:xfrm>
            <a:off x="5053013" y="1181100"/>
            <a:ext cx="868362" cy="74295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0" lang="es-ES_tradnl" altLang="en-US" sz="1400" b="1" i="0" u="none" strike="noStrike" kern="0" cap="none" spc="0" normalizeH="0" baseline="0" noProof="0" dirty="0">
                <a:ln>
                  <a:noFill/>
                </a:ln>
                <a:solidFill>
                  <a:srgbClr val="000000"/>
                </a:solidFill>
                <a:effectLst/>
                <a:uLnTx/>
                <a:uFillTx/>
                <a:latin typeface="Times New Roman" panose="02020603050405020304" pitchFamily="18" charset="0"/>
              </a:rPr>
              <a:t>Media</a:t>
            </a:r>
          </a:p>
          <a:p>
            <a:pPr marL="0" marR="0" lvl="0" indent="0" algn="ctr" defTabSz="762000" eaLnBrk="0" fontAlgn="base" latinLnBrk="0" hangingPunct="0">
              <a:lnSpc>
                <a:spcPct val="100000"/>
              </a:lnSpc>
              <a:spcBef>
                <a:spcPct val="0"/>
              </a:spcBef>
              <a:spcAft>
                <a:spcPct val="0"/>
              </a:spcAft>
              <a:buClrTx/>
              <a:buSzTx/>
              <a:buFontTx/>
              <a:buNone/>
              <a:tabLst/>
              <a:defRPr/>
            </a:pPr>
            <a:r>
              <a:rPr kumimoji="0" lang="es-ES_tradnl" altLang="en-US" sz="1400" b="1" i="0" u="none" strike="noStrike" kern="0" cap="none" spc="0" normalizeH="0" baseline="0" noProof="0" dirty="0">
                <a:ln>
                  <a:noFill/>
                </a:ln>
                <a:solidFill>
                  <a:srgbClr val="000000"/>
                </a:solidFill>
                <a:effectLst/>
                <a:uLnTx/>
                <a:uFillTx/>
                <a:latin typeface="Times New Roman" panose="02020603050405020304" pitchFamily="18" charset="0"/>
              </a:rPr>
              <a:t>Mediana</a:t>
            </a:r>
          </a:p>
          <a:p>
            <a:pPr marL="0" marR="0" lvl="0" indent="0" algn="ctr" defTabSz="762000" eaLnBrk="0" fontAlgn="base" latinLnBrk="0" hangingPunct="0">
              <a:lnSpc>
                <a:spcPct val="100000"/>
              </a:lnSpc>
              <a:spcBef>
                <a:spcPct val="0"/>
              </a:spcBef>
              <a:spcAft>
                <a:spcPct val="0"/>
              </a:spcAft>
              <a:buClrTx/>
              <a:buSzTx/>
              <a:buFontTx/>
              <a:buNone/>
              <a:tabLst/>
              <a:defRPr/>
            </a:pPr>
            <a:r>
              <a:rPr kumimoji="0" lang="es-ES_tradnl" altLang="en-US" sz="1400" b="1" i="0" u="none" strike="noStrike" kern="0" cap="none" spc="0" normalizeH="0" baseline="0" noProof="0" dirty="0">
                <a:ln>
                  <a:noFill/>
                </a:ln>
                <a:solidFill>
                  <a:srgbClr val="000000"/>
                </a:solidFill>
                <a:effectLst/>
                <a:uLnTx/>
                <a:uFillTx/>
                <a:latin typeface="Times New Roman" panose="02020603050405020304" pitchFamily="18" charset="0"/>
              </a:rPr>
              <a:t>Moda</a:t>
            </a:r>
          </a:p>
        </p:txBody>
      </p:sp>
      <p:sp>
        <p:nvSpPr>
          <p:cNvPr id="6" name="Rectangle 5">
            <a:extLst>
              <a:ext uri="{FF2B5EF4-FFF2-40B4-BE49-F238E27FC236}">
                <a16:creationId xmlns:a16="http://schemas.microsoft.com/office/drawing/2014/main" id="{7E0411BA-C275-454E-942F-DA11E8084AD7}"/>
              </a:ext>
            </a:extLst>
          </p:cNvPr>
          <p:cNvSpPr>
            <a:spLocks noChangeArrowheads="1"/>
          </p:cNvSpPr>
          <p:nvPr/>
        </p:nvSpPr>
        <p:spPr bwMode="auto">
          <a:xfrm>
            <a:off x="6690517" y="2186305"/>
            <a:ext cx="2693988" cy="9556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algn="just" defTabSz="762000" eaLnBrk="0" fontAlgn="base" latinLnBrk="0" hangingPunct="0">
              <a:lnSpc>
                <a:spcPct val="100000"/>
              </a:lnSpc>
              <a:spcBef>
                <a:spcPct val="0"/>
              </a:spcBef>
              <a:spcAft>
                <a:spcPct val="0"/>
              </a:spcAft>
              <a:buClrTx/>
              <a:buSzTx/>
              <a:buFontTx/>
              <a:buNone/>
              <a:tabLst/>
              <a:defRPr/>
            </a:pPr>
            <a:r>
              <a:rPr kumimoji="0" lang="es-ES_tradnl" altLang="en-US" sz="1400" b="1" i="0" u="none" strike="noStrike" kern="0" cap="none" spc="0" normalizeH="0" baseline="0" noProof="0" dirty="0">
                <a:ln>
                  <a:noFill/>
                </a:ln>
                <a:solidFill>
                  <a:srgbClr val="000000"/>
                </a:solidFill>
                <a:effectLst/>
                <a:uLnTx/>
                <a:uFillTx/>
                <a:latin typeface="Times New Roman" panose="02020603050405020304" pitchFamily="18" charset="0"/>
              </a:rPr>
              <a:t>La distribución normal de probabilidad es simétrica con respecto a una línea vertical que pase por la media</a:t>
            </a:r>
          </a:p>
        </p:txBody>
      </p:sp>
      <p:sp>
        <p:nvSpPr>
          <p:cNvPr id="7" name="Rectangle 6">
            <a:extLst>
              <a:ext uri="{FF2B5EF4-FFF2-40B4-BE49-F238E27FC236}">
                <a16:creationId xmlns:a16="http://schemas.microsoft.com/office/drawing/2014/main" id="{E3F30469-D9EC-4896-B1E3-00474E0E2803}"/>
              </a:ext>
            </a:extLst>
          </p:cNvPr>
          <p:cNvSpPr>
            <a:spLocks noChangeArrowheads="1"/>
          </p:cNvSpPr>
          <p:nvPr/>
        </p:nvSpPr>
        <p:spPr bwMode="auto">
          <a:xfrm>
            <a:off x="8087517" y="3567906"/>
            <a:ext cx="2593975" cy="74295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algn="just" defTabSz="762000" eaLnBrk="0" fontAlgn="base" latinLnBrk="0" hangingPunct="0">
              <a:lnSpc>
                <a:spcPct val="100000"/>
              </a:lnSpc>
              <a:spcBef>
                <a:spcPct val="0"/>
              </a:spcBef>
              <a:spcAft>
                <a:spcPct val="0"/>
              </a:spcAft>
              <a:buClrTx/>
              <a:buSzTx/>
              <a:buFontTx/>
              <a:buNone/>
              <a:tabLst/>
              <a:defRPr/>
            </a:pPr>
            <a:r>
              <a:rPr kumimoji="0" lang="es-ES_tradnl" altLang="en-US" sz="1400" b="1" i="0" u="none" strike="noStrike" kern="0" cap="none" spc="0" normalizeH="0" baseline="0" noProof="0" dirty="0">
                <a:ln>
                  <a:noFill/>
                </a:ln>
                <a:solidFill>
                  <a:srgbClr val="000000"/>
                </a:solidFill>
                <a:effectLst/>
                <a:uLnTx/>
                <a:uFillTx/>
                <a:latin typeface="Times New Roman" panose="02020603050405020304" pitchFamily="18" charset="0"/>
              </a:rPr>
              <a:t>El extremo derecho se extiende de manera indefinida y nunca toca el eje horizontal</a:t>
            </a:r>
          </a:p>
        </p:txBody>
      </p:sp>
      <p:sp>
        <p:nvSpPr>
          <p:cNvPr id="8" name="Rectangle 3">
            <a:extLst>
              <a:ext uri="{FF2B5EF4-FFF2-40B4-BE49-F238E27FC236}">
                <a16:creationId xmlns:a16="http://schemas.microsoft.com/office/drawing/2014/main" id="{B9A9FD02-A73F-4D5C-A75C-8E7D3E12CB63}"/>
              </a:ext>
            </a:extLst>
          </p:cNvPr>
          <p:cNvSpPr>
            <a:spLocks noChangeArrowheads="1"/>
          </p:cNvSpPr>
          <p:nvPr/>
        </p:nvSpPr>
        <p:spPr bwMode="auto">
          <a:xfrm>
            <a:off x="1203964" y="3429000"/>
            <a:ext cx="2898775" cy="74295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defTabSz="7620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defTabSz="7620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defTabSz="762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defTabSz="762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algn="just" defTabSz="762000" eaLnBrk="0" fontAlgn="base" latinLnBrk="0" hangingPunct="0">
              <a:lnSpc>
                <a:spcPct val="100000"/>
              </a:lnSpc>
              <a:spcBef>
                <a:spcPct val="0"/>
              </a:spcBef>
              <a:spcAft>
                <a:spcPct val="0"/>
              </a:spcAft>
              <a:buClrTx/>
              <a:buSzTx/>
              <a:buFontTx/>
              <a:buNone/>
              <a:tabLst/>
              <a:defRPr/>
            </a:pPr>
            <a:r>
              <a:rPr kumimoji="0" lang="es-ES_tradnl" altLang="en-US" sz="1400" b="1" i="0" u="none" strike="noStrike" kern="0" cap="none" spc="0" normalizeH="0" baseline="0" noProof="0" dirty="0">
                <a:ln>
                  <a:noFill/>
                </a:ln>
                <a:solidFill>
                  <a:srgbClr val="000000"/>
                </a:solidFill>
                <a:effectLst/>
                <a:uLnTx/>
                <a:uFillTx/>
                <a:latin typeface="Times New Roman" panose="02020603050405020304" pitchFamily="18" charset="0"/>
              </a:rPr>
              <a:t>El extremo izquierdo se extiende de manera indefinida y nunca toca el eje horizontal</a:t>
            </a:r>
          </a:p>
        </p:txBody>
      </p:sp>
    </p:spTree>
    <p:extLst>
      <p:ext uri="{BB962C8B-B14F-4D97-AF65-F5344CB8AC3E}">
        <p14:creationId xmlns:p14="http://schemas.microsoft.com/office/powerpoint/2010/main" val="14660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FBC47D5-28C1-8163-70D5-2B2B4962B746}"/>
                  </a:ext>
                </a:extLst>
              </p:cNvPr>
              <p:cNvSpPr>
                <a:spLocks noGrp="1"/>
              </p:cNvSpPr>
              <p:nvPr>
                <p:ph idx="1"/>
              </p:nvPr>
            </p:nvSpPr>
            <p:spPr>
              <a:xfrm>
                <a:off x="838200" y="990600"/>
                <a:ext cx="10515600" cy="5186363"/>
              </a:xfrm>
            </p:spPr>
            <p:txBody>
              <a:bodyPr/>
              <a:lstStyle/>
              <a:p>
                <a:pPr marL="0" indent="0">
                  <a:buNone/>
                </a:pPr>
                <a:r>
                  <a:rPr lang="es-MX" dirty="0"/>
                  <a:t>Una variable aleatoria es simplemente un conjunto de números: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2</m:t>
                        </m:r>
                      </m:sub>
                    </m:sSub>
                    <m:r>
                      <a:rPr lang="es-MX" b="0" i="1" smtClean="0">
                        <a:latin typeface="Cambria Math" panose="02040503050406030204" pitchFamily="18" charset="0"/>
                      </a:rPr>
                      <m:t>,…..,</m:t>
                    </m:r>
                  </m:oMath>
                </a14:m>
                <a:r>
                  <a:rPr lang="es-PE" dirty="0"/>
                  <a:t>uno para cada estado, de manera que el resultado de un intento  no es solamente el estado, </a:t>
                </a:r>
                <a14:m>
                  <m:oMath xmlns:m="http://schemas.openxmlformats.org/officeDocument/2006/math">
                    <m:sSub>
                      <m:sSubPr>
                        <m:ctrlPr>
                          <a:rPr lang="es-PE" i="1" smtClean="0">
                            <a:latin typeface="Cambria Math" panose="02040503050406030204" pitchFamily="18" charset="0"/>
                          </a:rPr>
                        </m:ctrlPr>
                      </m:sSubPr>
                      <m:e>
                        <m:r>
                          <a:rPr lang="es-MX" b="0" i="1" smtClean="0">
                            <a:latin typeface="Cambria Math" panose="02040503050406030204" pitchFamily="18" charset="0"/>
                          </a:rPr>
                          <m:t>𝐸</m:t>
                        </m:r>
                      </m:e>
                      <m:sub>
                        <m:r>
                          <a:rPr lang="es-MX" b="0" i="1" smtClean="0">
                            <a:latin typeface="Cambria Math" panose="02040503050406030204" pitchFamily="18" charset="0"/>
                          </a:rPr>
                          <m:t>𝑖</m:t>
                        </m:r>
                      </m:sub>
                    </m:sSub>
                  </m:oMath>
                </a14:m>
                <a:r>
                  <a:rPr lang="es-PE" dirty="0"/>
                  <a:t> sino también el numero de interés </a:t>
                </a:r>
                <a14:m>
                  <m:oMath xmlns:m="http://schemas.openxmlformats.org/officeDocument/2006/math">
                    <m:sSub>
                      <m:sSubPr>
                        <m:ctrlPr>
                          <a:rPr lang="es-PE"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𝑖</m:t>
                        </m:r>
                      </m:sub>
                    </m:sSub>
                  </m:oMath>
                </a14:m>
                <a:r>
                  <a:rPr lang="es-PE" dirty="0"/>
                  <a:t>.</a:t>
                </a:r>
              </a:p>
              <a:p>
                <a:pPr marL="0" indent="0">
                  <a:buNone/>
                </a:pPr>
                <a:r>
                  <a:rPr lang="es-PE" dirty="0"/>
                  <a:t>Ejemplo:</a:t>
                </a:r>
              </a:p>
              <a:p>
                <a:pPr marL="0" indent="0">
                  <a:buNone/>
                </a:pPr>
                <a:r>
                  <a:rPr lang="es-PE" dirty="0"/>
                  <a:t>Si el experimento es el lanzamiento de dos dados, una variable aleatoria puede ser la suma de los puntos obtenidos en los dados.</a:t>
                </a:r>
              </a:p>
              <a:p>
                <a:pPr marL="0" indent="0">
                  <a:buNone/>
                </a:pPr>
                <a:r>
                  <a:rPr lang="es-PE" dirty="0"/>
                  <a:t>Si se denota por x la variable aleatoria significa que el numero 2 tendría el estado (1,1), 3 para el estado (1,2) y así sucesivamente para los distintos valores.</a:t>
                </a:r>
              </a:p>
            </p:txBody>
          </p:sp>
        </mc:Choice>
        <mc:Fallback>
          <p:sp>
            <p:nvSpPr>
              <p:cNvPr id="3" name="Marcador de contenido 2">
                <a:extLst>
                  <a:ext uri="{FF2B5EF4-FFF2-40B4-BE49-F238E27FC236}">
                    <a16:creationId xmlns:a16="http://schemas.microsoft.com/office/drawing/2014/main" id="{4FBC47D5-28C1-8163-70D5-2B2B4962B746}"/>
                  </a:ext>
                </a:extLst>
              </p:cNvPr>
              <p:cNvSpPr>
                <a:spLocks noGrp="1" noRot="1" noChangeAspect="1" noMove="1" noResize="1" noEditPoints="1" noAdjustHandles="1" noChangeArrowheads="1" noChangeShapeType="1" noTextEdit="1"/>
              </p:cNvSpPr>
              <p:nvPr>
                <p:ph idx="1"/>
              </p:nvPr>
            </p:nvSpPr>
            <p:spPr>
              <a:xfrm>
                <a:off x="838200" y="990600"/>
                <a:ext cx="10515600" cy="5186363"/>
              </a:xfrm>
              <a:blipFill>
                <a:blip r:embed="rId2"/>
                <a:stretch>
                  <a:fillRect l="-1217" t="-2000" r="-1507"/>
                </a:stretch>
              </a:blipFill>
            </p:spPr>
            <p:txBody>
              <a:bodyPr/>
              <a:lstStyle/>
              <a:p>
                <a:r>
                  <a:rPr lang="es-PE">
                    <a:noFill/>
                  </a:rPr>
                  <a:t> </a:t>
                </a:r>
              </a:p>
            </p:txBody>
          </p:sp>
        </mc:Fallback>
      </mc:AlternateContent>
    </p:spTree>
    <p:extLst>
      <p:ext uri="{BB962C8B-B14F-4D97-AF65-F5344CB8AC3E}">
        <p14:creationId xmlns:p14="http://schemas.microsoft.com/office/powerpoint/2010/main" val="2899391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A8E0BD8-9C4B-4BDB-B4E3-6ACF24686F31}"/>
              </a:ext>
            </a:extLst>
          </p:cNvPr>
          <p:cNvSpPr>
            <a:spLocks noGrp="1"/>
          </p:cNvSpPr>
          <p:nvPr>
            <p:ph idx="1"/>
          </p:nvPr>
        </p:nvSpPr>
        <p:spPr>
          <a:xfrm>
            <a:off x="838200" y="480060"/>
            <a:ext cx="10515600" cy="5943600"/>
          </a:xfrm>
        </p:spPr>
        <p:txBody>
          <a:bodyPr/>
          <a:lstStyle/>
          <a:p>
            <a:pPr marL="0" indent="0">
              <a:buNone/>
            </a:pPr>
            <a:r>
              <a:rPr lang="es-MX" dirty="0"/>
              <a:t>FORMULA</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 función de densidad: </a:t>
            </a:r>
            <a:r>
              <a:rPr kumimoji="0" lang="es-ES_tradnl" alt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f</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(x), para la distribución normal tiene la siguiente formula:</a:t>
            </a:r>
          </a:p>
          <a:p>
            <a:pPr marL="0" indent="0">
              <a:buNone/>
            </a:pPr>
            <a:endParaRPr lang="es-PE" dirty="0"/>
          </a:p>
          <a:p>
            <a:pPr marL="0" indent="0">
              <a:buNone/>
            </a:pPr>
            <a:endParaRPr lang="es-PE" dirty="0"/>
          </a:p>
          <a:p>
            <a:pPr marL="0" indent="0">
              <a:buNone/>
            </a:pPr>
            <a:r>
              <a:rPr lang="es-PE" dirty="0"/>
              <a:t>Donde: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_tradnl"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    : </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constante matemática: 2.71828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_tradnl"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a:t>
            </a:r>
            <a:r>
              <a:rPr kumimoji="0" lang="es-ES_tradnl"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constante matemática: 3.14159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_tradnl"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a:t>
            </a:r>
            <a:r>
              <a:rPr kumimoji="0" lang="es-ES_tradnl"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media de la población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_tradnl"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    </a:t>
            </a:r>
            <a:r>
              <a:rPr kumimoji="0" lang="es-ES_tradnl"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desviación estándar de la población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_tradnl"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x     : </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cualquier valor de la variable 	aleatoria</a:t>
            </a:r>
            <a:r>
              <a:rPr kumimoji="0" lang="es-ES_tradnl"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continua</a:t>
            </a:r>
          </a:p>
          <a:p>
            <a:pPr marL="0" indent="0">
              <a:buNone/>
            </a:pPr>
            <a:endParaRPr lang="es-PE" dirty="0"/>
          </a:p>
          <a:p>
            <a:pPr marL="0" indent="0">
              <a:buNone/>
            </a:pPr>
            <a:endParaRPr lang="es-PE" dirty="0"/>
          </a:p>
        </p:txBody>
      </p:sp>
      <p:graphicFrame>
        <p:nvGraphicFramePr>
          <p:cNvPr id="4" name="Object 3">
            <a:extLst>
              <a:ext uri="{FF2B5EF4-FFF2-40B4-BE49-F238E27FC236}">
                <a16:creationId xmlns:a16="http://schemas.microsoft.com/office/drawing/2014/main" id="{F7B0FEEE-8A56-48BA-9CB8-C7CFE9CB21AB}"/>
              </a:ext>
            </a:extLst>
          </p:cNvPr>
          <p:cNvGraphicFramePr>
            <a:graphicFrameLocks/>
          </p:cNvGraphicFramePr>
          <p:nvPr>
            <p:extLst>
              <p:ext uri="{D42A27DB-BD31-4B8C-83A1-F6EECF244321}">
                <p14:modId xmlns:p14="http://schemas.microsoft.com/office/powerpoint/2010/main" val="1502298181"/>
              </p:ext>
            </p:extLst>
          </p:nvPr>
        </p:nvGraphicFramePr>
        <p:xfrm>
          <a:off x="4085431" y="1318260"/>
          <a:ext cx="4021137" cy="1219200"/>
        </p:xfrm>
        <a:graphic>
          <a:graphicData uri="http://schemas.openxmlformats.org/presentationml/2006/ole">
            <mc:AlternateContent xmlns:mc="http://schemas.openxmlformats.org/markup-compatibility/2006">
              <mc:Choice xmlns:v="urn:schemas-microsoft-com:vml" Requires="v">
                <p:oleObj spid="_x0000_s17425" name="Ecuación" r:id="rId3" imgW="1485900" imgH="508000" progId="Equation.3">
                  <p:embed/>
                </p:oleObj>
              </mc:Choice>
              <mc:Fallback>
                <p:oleObj name="Ecuación" r:id="rId3" imgW="1485900" imgH="508000" progId="Equation.3">
                  <p:embed/>
                  <p:pic>
                    <p:nvPicPr>
                      <p:cNvPr id="31747" name="Object 3">
                        <a:extLst>
                          <a:ext uri="{FF2B5EF4-FFF2-40B4-BE49-F238E27FC236}">
                            <a16:creationId xmlns:a16="http://schemas.microsoft.com/office/drawing/2014/main" id="{F5088D48-BA33-4EBC-9019-8D3782BC36E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5431" y="1318260"/>
                        <a:ext cx="402113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189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AAAEEB0-17B4-471B-B71C-5A9F65A45BFB}"/>
              </a:ext>
            </a:extLst>
          </p:cNvPr>
          <p:cNvSpPr>
            <a:spLocks noGrp="1"/>
          </p:cNvSpPr>
          <p:nvPr>
            <p:ph idx="1"/>
          </p:nvPr>
        </p:nvSpPr>
        <p:spPr>
          <a:xfrm>
            <a:off x="838200" y="777240"/>
            <a:ext cx="10515600" cy="5399723"/>
          </a:xfrm>
        </p:spPr>
        <p:txBody>
          <a:bodyPr/>
          <a:lstStyle/>
          <a:p>
            <a:pPr marL="0" indent="0">
              <a:buNone/>
            </a:pPr>
            <a:r>
              <a:rPr lang="es-MX" dirty="0"/>
              <a:t>AREAS DEBAJO DE LA CURVA NORMAL:</a:t>
            </a:r>
          </a:p>
          <a:p>
            <a:pPr marL="0" indent="0">
              <a:buNone/>
            </a:pPr>
            <a:endParaRPr lang="es-MX" dirty="0"/>
          </a:p>
          <a:p>
            <a:pPr marL="0" marR="0" lvl="0" indent="0" algn="just" defTabSz="914400" rtl="0" eaLnBrk="0" fontAlgn="base" latinLnBrk="0" hangingPunct="0">
              <a:lnSpc>
                <a:spcPct val="9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No importa cuales son los valores de </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 </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y </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 para una distribución de probabilidad normal el área total bajo la curva es 1.00, de manera que podemos pensar en áreas bajo la curva como si fuesen probabilidades. Matemáticamente es verdad que:</a:t>
            </a:r>
          </a:p>
          <a:p>
            <a:pPr marL="0" indent="0">
              <a:buNone/>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Aproximadamente 68% de todos los valores de 	una población normalmente distribuida se 	encuentra datos  1 desviación estándar de  la 	media</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indent="0">
              <a:buNone/>
            </a:pPr>
            <a:endParaRPr lang="es-PE" dirty="0"/>
          </a:p>
        </p:txBody>
      </p:sp>
    </p:spTree>
    <p:extLst>
      <p:ext uri="{BB962C8B-B14F-4D97-AF65-F5344CB8AC3E}">
        <p14:creationId xmlns:p14="http://schemas.microsoft.com/office/powerpoint/2010/main" val="325130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AFD795-95D7-4AB0-98DE-ED8A65B65194}"/>
              </a:ext>
            </a:extLst>
          </p:cNvPr>
          <p:cNvSpPr>
            <a:spLocks noGrp="1"/>
          </p:cNvSpPr>
          <p:nvPr>
            <p:ph idx="1"/>
          </p:nvPr>
        </p:nvSpPr>
        <p:spPr>
          <a:xfrm>
            <a:off x="838200" y="1143000"/>
            <a:ext cx="10515600" cy="5033963"/>
          </a:xfrm>
        </p:spPr>
        <p:txBody>
          <a:bodyPr/>
          <a:lstStyle/>
          <a:p>
            <a:pPr marL="0" indent="0">
              <a:buNone/>
            </a:pPr>
            <a:r>
              <a:rPr lang="es-MX" dirty="0"/>
              <a:t>Curva</a:t>
            </a:r>
            <a:endParaRPr lang="es-PE" dirty="0"/>
          </a:p>
        </p:txBody>
      </p:sp>
      <p:pic>
        <p:nvPicPr>
          <p:cNvPr id="4" name="Picture 3">
            <a:extLst>
              <a:ext uri="{FF2B5EF4-FFF2-40B4-BE49-F238E27FC236}">
                <a16:creationId xmlns:a16="http://schemas.microsoft.com/office/drawing/2014/main" id="{4E563DB8-205C-4820-B03A-ABBD01237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6016"/>
          <a:stretch>
            <a:fillRect/>
          </a:stretch>
        </p:blipFill>
        <p:spPr bwMode="auto">
          <a:xfrm>
            <a:off x="2087563" y="1576704"/>
            <a:ext cx="5638800" cy="3155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extLst>
              <a:ext uri="{FF2B5EF4-FFF2-40B4-BE49-F238E27FC236}">
                <a16:creationId xmlns:a16="http://schemas.microsoft.com/office/drawing/2014/main" id="{9F9C0750-A4A7-48CB-AEB6-F7BD504F7E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1900" y="4815840"/>
            <a:ext cx="879746" cy="368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737B35C8-66E6-48DB-9B63-BDB56CC29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6690" y="4815840"/>
            <a:ext cx="340546" cy="36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a:extLst>
              <a:ext uri="{FF2B5EF4-FFF2-40B4-BE49-F238E27FC236}">
                <a16:creationId xmlns:a16="http://schemas.microsoft.com/office/drawing/2014/main" id="{983042A8-956C-468E-8725-2A3DD7F14DD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5018" y="4793299"/>
            <a:ext cx="879746" cy="397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7">
            <a:extLst>
              <a:ext uri="{FF2B5EF4-FFF2-40B4-BE49-F238E27FC236}">
                <a16:creationId xmlns:a16="http://schemas.microsoft.com/office/drawing/2014/main" id="{C9FBEF0D-900E-4AA7-9BC7-625498B94DAC}"/>
              </a:ext>
            </a:extLst>
          </p:cNvPr>
          <p:cNvSpPr>
            <a:spLocks/>
          </p:cNvSpPr>
          <p:nvPr/>
        </p:nvSpPr>
        <p:spPr bwMode="auto">
          <a:xfrm rot="16224162" flipV="1">
            <a:off x="4901875" y="4646924"/>
            <a:ext cx="157162" cy="1447800"/>
          </a:xfrm>
          <a:prstGeom prst="leftBracket">
            <a:avLst>
              <a:gd name="adj" fmla="val 76768"/>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s-ES"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pic>
        <p:nvPicPr>
          <p:cNvPr id="9" name="Picture 8">
            <a:extLst>
              <a:ext uri="{FF2B5EF4-FFF2-40B4-BE49-F238E27FC236}">
                <a16:creationId xmlns:a16="http://schemas.microsoft.com/office/drawing/2014/main" id="{525FD780-D706-46F1-A1CC-70902772EBF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8517" y="5596495"/>
            <a:ext cx="23574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336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80FDC7D-BACF-4F0C-9D95-D5489B1CD21B}"/>
              </a:ext>
            </a:extLst>
          </p:cNvPr>
          <p:cNvSpPr>
            <a:spLocks noGrp="1"/>
          </p:cNvSpPr>
          <p:nvPr>
            <p:ph idx="1"/>
          </p:nvPr>
        </p:nvSpPr>
        <p:spPr>
          <a:xfrm>
            <a:off x="838200" y="487362"/>
            <a:ext cx="10515600" cy="5926138"/>
          </a:xfrm>
        </p:spPr>
        <p:txBody>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Aproximadamente 95.5% de todos los valores 	de una población normalmente distribuida se 	encuentra datos  2 desviación estándar de  la 	media.</a:t>
            </a:r>
          </a:p>
          <a:p>
            <a:pPr marL="0" indent="0">
              <a:buNone/>
            </a:pPr>
            <a:endParaRPr lang="es-PE" dirty="0"/>
          </a:p>
          <a:p>
            <a:pPr marL="0" indent="0">
              <a:buNone/>
            </a:pPr>
            <a:endParaRPr lang="es-PE" dirty="0"/>
          </a:p>
        </p:txBody>
      </p:sp>
      <p:pic>
        <p:nvPicPr>
          <p:cNvPr id="4" name="Picture 4">
            <a:extLst>
              <a:ext uri="{FF2B5EF4-FFF2-40B4-BE49-F238E27FC236}">
                <a16:creationId xmlns:a16="http://schemas.microsoft.com/office/drawing/2014/main" id="{BE0D6C71-F60A-4C4F-AAD1-0520D4A6E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6016"/>
          <a:stretch>
            <a:fillRect/>
          </a:stretch>
        </p:blipFill>
        <p:spPr bwMode="auto">
          <a:xfrm>
            <a:off x="2062163" y="1616393"/>
            <a:ext cx="5638800"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a:extLst>
              <a:ext uri="{FF2B5EF4-FFF2-40B4-BE49-F238E27FC236}">
                <a16:creationId xmlns:a16="http://schemas.microsoft.com/office/drawing/2014/main" id="{87B04B19-B498-48B8-830A-EA9BAD9C02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9278" y="4891881"/>
            <a:ext cx="734178" cy="34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a:extLst>
              <a:ext uri="{FF2B5EF4-FFF2-40B4-BE49-F238E27FC236}">
                <a16:creationId xmlns:a16="http://schemas.microsoft.com/office/drawing/2014/main" id="{ADBA0A0B-9FBC-45AC-8FCC-D90E5D1B5C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7353" y="4842431"/>
            <a:ext cx="655181" cy="3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6">
            <a:extLst>
              <a:ext uri="{FF2B5EF4-FFF2-40B4-BE49-F238E27FC236}">
                <a16:creationId xmlns:a16="http://schemas.microsoft.com/office/drawing/2014/main" id="{9FD4591B-4B24-4776-875F-48E4DE5FF3E6}"/>
              </a:ext>
            </a:extLst>
          </p:cNvPr>
          <p:cNvSpPr>
            <a:spLocks/>
          </p:cNvSpPr>
          <p:nvPr/>
        </p:nvSpPr>
        <p:spPr bwMode="auto">
          <a:xfrm rot="16224162" flipV="1">
            <a:off x="4834383" y="4025579"/>
            <a:ext cx="252412" cy="2667000"/>
          </a:xfrm>
          <a:prstGeom prst="leftBracket">
            <a:avLst>
              <a:gd name="adj" fmla="val 8805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s-ES"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Rectangle 12">
            <a:extLst>
              <a:ext uri="{FF2B5EF4-FFF2-40B4-BE49-F238E27FC236}">
                <a16:creationId xmlns:a16="http://schemas.microsoft.com/office/drawing/2014/main" id="{647A2E58-CB9C-4A82-9499-1B5B223F62D8}"/>
              </a:ext>
            </a:extLst>
          </p:cNvPr>
          <p:cNvSpPr>
            <a:spLocks noChangeArrowheads="1"/>
          </p:cNvSpPr>
          <p:nvPr/>
        </p:nvSpPr>
        <p:spPr bwMode="auto">
          <a:xfrm>
            <a:off x="4074764" y="5620695"/>
            <a:ext cx="8858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PE" altLang="en-US" sz="2700" b="0" i="0" u="none" strike="noStrike" kern="0" cap="none" spc="0" normalizeH="0" baseline="0" noProof="0" dirty="0">
                <a:ln>
                  <a:noFill/>
                </a:ln>
                <a:solidFill>
                  <a:srgbClr val="000000"/>
                </a:solidFill>
                <a:effectLst/>
                <a:uLnTx/>
                <a:uFillTx/>
                <a:latin typeface="Times New Roman" panose="02020603050405020304" pitchFamily="18" charset="0"/>
              </a:rPr>
              <a:t>95,5%</a:t>
            </a:r>
            <a:endParaRPr kumimoji="0" lang="es-PE"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9" name="Rectangle 13">
            <a:extLst>
              <a:ext uri="{FF2B5EF4-FFF2-40B4-BE49-F238E27FC236}">
                <a16:creationId xmlns:a16="http://schemas.microsoft.com/office/drawing/2014/main" id="{D79B6887-17F9-457B-921A-A41B35FADFD5}"/>
              </a:ext>
            </a:extLst>
          </p:cNvPr>
          <p:cNvSpPr>
            <a:spLocks noChangeArrowheads="1"/>
          </p:cNvSpPr>
          <p:nvPr/>
        </p:nvSpPr>
        <p:spPr bwMode="auto">
          <a:xfrm>
            <a:off x="5245605" y="5614741"/>
            <a:ext cx="10493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PE" altLang="en-US" sz="2700" b="0" i="1" u="none" strike="noStrike" kern="0" cap="none" spc="0" normalizeH="0" baseline="0" noProof="0" dirty="0">
                <a:ln>
                  <a:noFill/>
                </a:ln>
                <a:solidFill>
                  <a:srgbClr val="000000"/>
                </a:solidFill>
                <a:effectLst/>
                <a:uLnTx/>
                <a:uFillTx/>
                <a:latin typeface="Times New Roman" panose="02020603050405020304" pitchFamily="18" charset="0"/>
              </a:rPr>
              <a:t>datos</a:t>
            </a:r>
            <a:endParaRPr kumimoji="0" lang="es-PE"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2121055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09C8D6-B583-412B-B218-2D220A29D94C}"/>
              </a:ext>
            </a:extLst>
          </p:cNvPr>
          <p:cNvSpPr>
            <a:spLocks noGrp="1"/>
          </p:cNvSpPr>
          <p:nvPr>
            <p:ph idx="1"/>
          </p:nvPr>
        </p:nvSpPr>
        <p:spPr>
          <a:xfrm>
            <a:off x="838200" y="640080"/>
            <a:ext cx="10515600" cy="5536883"/>
          </a:xfrm>
        </p:spPr>
        <p:txBody>
          <a:bodyPr/>
          <a:lstStyle/>
          <a:p>
            <a:pPr marL="0" indent="0">
              <a:buNone/>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Aproximadamente 99.7% de todos los valores de 	una población normalmente distribuida se 	encuentra datos  3 desviación estándar de  la 	media.</a:t>
            </a:r>
          </a:p>
          <a:p>
            <a:pPr marL="0" indent="0">
              <a:buNone/>
            </a:pPr>
            <a:endPar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endParaRPr>
          </a:p>
          <a:p>
            <a:pPr marL="0" indent="0">
              <a:buNone/>
            </a:pPr>
            <a:endParaRPr lang="es-PE" dirty="0"/>
          </a:p>
        </p:txBody>
      </p:sp>
      <p:pic>
        <p:nvPicPr>
          <p:cNvPr id="4" name="Picture 3">
            <a:extLst>
              <a:ext uri="{FF2B5EF4-FFF2-40B4-BE49-F238E27FC236}">
                <a16:creationId xmlns:a16="http://schemas.microsoft.com/office/drawing/2014/main" id="{75AB1665-3B8B-471D-97C1-B9B5DA784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6016"/>
          <a:stretch>
            <a:fillRect/>
          </a:stretch>
        </p:blipFill>
        <p:spPr bwMode="auto">
          <a:xfrm>
            <a:off x="2083118" y="1561465"/>
            <a:ext cx="5638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extLst>
              <a:ext uri="{FF2B5EF4-FFF2-40B4-BE49-F238E27FC236}">
                <a16:creationId xmlns:a16="http://schemas.microsoft.com/office/drawing/2014/main" id="{42969132-F3AF-43CE-A46F-8E88C69286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7457" y="4457065"/>
            <a:ext cx="705803" cy="313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54641E54-39F7-4546-A3EF-CA207B082C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2726" y="4457065"/>
            <a:ext cx="705803" cy="313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7">
            <a:extLst>
              <a:ext uri="{FF2B5EF4-FFF2-40B4-BE49-F238E27FC236}">
                <a16:creationId xmlns:a16="http://schemas.microsoft.com/office/drawing/2014/main" id="{51F1F0B3-22D9-46E9-8B7E-13EF2DAE703E}"/>
              </a:ext>
            </a:extLst>
          </p:cNvPr>
          <p:cNvSpPr>
            <a:spLocks/>
          </p:cNvSpPr>
          <p:nvPr/>
        </p:nvSpPr>
        <p:spPr bwMode="auto">
          <a:xfrm rot="16192191" flipV="1">
            <a:off x="4736098" y="2910112"/>
            <a:ext cx="381000" cy="4111625"/>
          </a:xfrm>
          <a:prstGeom prst="leftBracket">
            <a:avLst>
              <a:gd name="adj" fmla="val 89931"/>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s-ES"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8" name="Group 11">
            <a:extLst>
              <a:ext uri="{FF2B5EF4-FFF2-40B4-BE49-F238E27FC236}">
                <a16:creationId xmlns:a16="http://schemas.microsoft.com/office/drawing/2014/main" id="{D9D7B550-C530-47B7-A8F6-60C33E48B34A}"/>
              </a:ext>
            </a:extLst>
          </p:cNvPr>
          <p:cNvGrpSpPr>
            <a:grpSpLocks noChangeAspect="1"/>
          </p:cNvGrpSpPr>
          <p:nvPr/>
        </p:nvGrpSpPr>
        <p:grpSpPr bwMode="auto">
          <a:xfrm>
            <a:off x="3891598" y="5445985"/>
            <a:ext cx="2516187" cy="446087"/>
            <a:chOff x="2365" y="3779"/>
            <a:chExt cx="1585" cy="281"/>
          </a:xfrm>
        </p:grpSpPr>
        <p:sp>
          <p:nvSpPr>
            <p:cNvPr id="9" name="AutoShape 10">
              <a:extLst>
                <a:ext uri="{FF2B5EF4-FFF2-40B4-BE49-F238E27FC236}">
                  <a16:creationId xmlns:a16="http://schemas.microsoft.com/office/drawing/2014/main" id="{35955203-FF3D-40E4-9B37-13180E241575}"/>
                </a:ext>
              </a:extLst>
            </p:cNvPr>
            <p:cNvSpPr>
              <a:spLocks noChangeAspect="1" noChangeArrowheads="1" noTextEdit="1"/>
            </p:cNvSpPr>
            <p:nvPr/>
          </p:nvSpPr>
          <p:spPr bwMode="auto">
            <a:xfrm>
              <a:off x="2365" y="3779"/>
              <a:ext cx="151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PE"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 name="Rectangle 12">
              <a:extLst>
                <a:ext uri="{FF2B5EF4-FFF2-40B4-BE49-F238E27FC236}">
                  <a16:creationId xmlns:a16="http://schemas.microsoft.com/office/drawing/2014/main" id="{C1044272-5906-4C4B-BAF6-E3A7BE745C7A}"/>
                </a:ext>
              </a:extLst>
            </p:cNvPr>
            <p:cNvSpPr>
              <a:spLocks noChangeArrowheads="1"/>
            </p:cNvSpPr>
            <p:nvPr/>
          </p:nvSpPr>
          <p:spPr bwMode="auto">
            <a:xfrm>
              <a:off x="2404" y="3784"/>
              <a:ext cx="5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PE" altLang="en-US" sz="2600" b="0" i="0" u="none" strike="noStrike" kern="0" cap="none" spc="0" normalizeH="0" baseline="0" noProof="0" dirty="0">
                  <a:ln>
                    <a:noFill/>
                  </a:ln>
                  <a:solidFill>
                    <a:srgbClr val="000000"/>
                  </a:solidFill>
                  <a:effectLst/>
                  <a:uLnTx/>
                  <a:uFillTx/>
                  <a:latin typeface="Times New Roman" panose="02020603050405020304" pitchFamily="18" charset="0"/>
                </a:rPr>
                <a:t>99,7%</a:t>
              </a:r>
              <a:endParaRPr kumimoji="0" lang="es-PE"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1" name="Rectangle 13">
              <a:extLst>
                <a:ext uri="{FF2B5EF4-FFF2-40B4-BE49-F238E27FC236}">
                  <a16:creationId xmlns:a16="http://schemas.microsoft.com/office/drawing/2014/main" id="{DC15BC62-FBDF-4BF2-A627-0D8855A3C4EC}"/>
                </a:ext>
              </a:extLst>
            </p:cNvPr>
            <p:cNvSpPr>
              <a:spLocks noChangeArrowheads="1"/>
            </p:cNvSpPr>
            <p:nvPr/>
          </p:nvSpPr>
          <p:spPr bwMode="auto">
            <a:xfrm>
              <a:off x="3104" y="3784"/>
              <a:ext cx="84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PE" altLang="en-US" sz="2600" b="0" i="1" u="none" strike="noStrike" kern="0" cap="none" spc="0" normalizeH="0" baseline="0" noProof="0">
                  <a:ln>
                    <a:noFill/>
                  </a:ln>
                  <a:solidFill>
                    <a:srgbClr val="000000"/>
                  </a:solidFill>
                  <a:effectLst/>
                  <a:uLnTx/>
                  <a:uFillTx/>
                  <a:latin typeface="Times New Roman" panose="02020603050405020304" pitchFamily="18" charset="0"/>
                </a:rPr>
                <a:t>datos</a:t>
              </a:r>
              <a:endParaRPr kumimoji="0" lang="es-PE"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spTree>
    <p:extLst>
      <p:ext uri="{BB962C8B-B14F-4D97-AF65-F5344CB8AC3E}">
        <p14:creationId xmlns:p14="http://schemas.microsoft.com/office/powerpoint/2010/main" val="2073300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6816EBF-E47D-44A9-A897-9B980E852CC2}"/>
              </a:ext>
            </a:extLst>
          </p:cNvPr>
          <p:cNvSpPr>
            <a:spLocks noGrp="1"/>
          </p:cNvSpPr>
          <p:nvPr>
            <p:ph idx="1"/>
          </p:nvPr>
        </p:nvSpPr>
        <p:spPr>
          <a:xfrm>
            <a:off x="838200" y="617220"/>
            <a:ext cx="10515600" cy="5559743"/>
          </a:xfrm>
        </p:spPr>
        <p:txBody>
          <a:bodyPr/>
          <a:lstStyle/>
          <a:p>
            <a:pPr marL="0" marR="0" lvl="0" indent="0" algn="just" defTabSz="762000" rtl="0" eaLnBrk="1" fontAlgn="base" latinLnBrk="0" hangingPunct="1">
              <a:lnSpc>
                <a:spcPct val="100000"/>
              </a:lnSpc>
              <a:spcBef>
                <a:spcPct val="20000"/>
              </a:spcBef>
              <a:spcAft>
                <a:spcPct val="0"/>
              </a:spcAft>
              <a:buClr>
                <a:srgbClr val="330066"/>
              </a:buClr>
              <a:buSzPct val="70000"/>
              <a:buFont typeface="Wingdings" panose="05000000000000000000" pitchFamily="2" charset="2"/>
              <a:buNone/>
              <a:tabLst/>
              <a:defRPr/>
            </a:pPr>
            <a:r>
              <a:rPr kumimoji="0" lang="es-ES_tradnl" altLang="en-US" sz="3200" b="1" i="0" u="none" strike="noStrike" kern="0" cap="none" spc="0" normalizeH="0" baseline="0" noProof="0" dirty="0">
                <a:ln>
                  <a:noFill/>
                </a:ln>
                <a:solidFill>
                  <a:srgbClr val="CC3300"/>
                </a:solidFill>
                <a:effectLst/>
                <a:uLnTx/>
                <a:uFillTx/>
                <a:latin typeface="Arial"/>
                <a:ea typeface="+mn-ea"/>
                <a:cs typeface="+mn-cs"/>
              </a:rPr>
              <a:t>La distribución normal estándar (</a:t>
            </a:r>
            <a:r>
              <a:rPr kumimoji="0" lang="es-ES_tradnl" altLang="en-US" sz="3200" b="1" i="1" u="none" strike="noStrike" kern="0" cap="none" spc="0" normalizeH="0" baseline="0" noProof="0" dirty="0">
                <a:ln>
                  <a:noFill/>
                </a:ln>
                <a:solidFill>
                  <a:srgbClr val="CC3300"/>
                </a:solidFill>
                <a:effectLst/>
                <a:uLnTx/>
                <a:uFillTx/>
                <a:latin typeface="Arial"/>
                <a:ea typeface="+mn-ea"/>
                <a:cs typeface="+mn-cs"/>
              </a:rPr>
              <a:t>Z</a:t>
            </a:r>
            <a:r>
              <a:rPr kumimoji="0" lang="es-ES_tradnl" altLang="en-US" sz="3200" b="1" i="0" u="none" strike="noStrike" kern="0" cap="none" spc="0" normalizeH="0" baseline="0" noProof="0" dirty="0">
                <a:ln>
                  <a:noFill/>
                </a:ln>
                <a:solidFill>
                  <a:srgbClr val="CC3300"/>
                </a:solidFill>
                <a:effectLst/>
                <a:uLnTx/>
                <a:uFillTx/>
                <a:latin typeface="Arial"/>
                <a:ea typeface="+mn-ea"/>
                <a:cs typeface="+mn-cs"/>
              </a:rPr>
              <a:t>)</a:t>
            </a:r>
          </a:p>
          <a:p>
            <a:pPr marL="0" marR="0" lvl="0" indent="0" algn="just" defTabSz="762000" rtl="0" eaLnBrk="1" fontAlgn="base" latinLnBrk="0" hangingPunct="1">
              <a:lnSpc>
                <a:spcPct val="100000"/>
              </a:lnSpc>
              <a:spcBef>
                <a:spcPct val="20000"/>
              </a:spcBef>
              <a:spcAft>
                <a:spcPct val="0"/>
              </a:spcAft>
              <a:buClr>
                <a:srgbClr val="330066"/>
              </a:buClr>
              <a:buSzPct val="70000"/>
              <a:buFont typeface="Wingdings" panose="05000000000000000000" pitchFamily="2" charset="2"/>
              <a:buNone/>
              <a:tabLst/>
              <a:defRPr/>
            </a:pPr>
            <a:endParaRPr kumimoji="0" lang="es-ES_tradnl" altLang="en-US" sz="2100" b="0" i="0" u="none" strike="noStrike" kern="0" cap="none" spc="0" normalizeH="0" baseline="0" noProof="0" dirty="0">
              <a:ln>
                <a:noFill/>
              </a:ln>
              <a:solidFill>
                <a:srgbClr val="000000"/>
              </a:solidFill>
              <a:effectLst/>
              <a:uLnTx/>
              <a:uFillTx/>
              <a:latin typeface="Arial"/>
              <a:ea typeface="+mn-ea"/>
              <a:cs typeface="+mn-cs"/>
            </a:endParaRPr>
          </a:p>
          <a:p>
            <a:pPr marL="0" marR="0" lvl="0" indent="0" algn="just" defTabSz="762000" rtl="0" eaLnBrk="1" fontAlgn="base" latinLnBrk="0" hangingPunct="1">
              <a:lnSpc>
                <a:spcPct val="100000"/>
              </a:lnSpc>
              <a:spcBef>
                <a:spcPct val="20000"/>
              </a:spcBef>
              <a:spcAft>
                <a:spcPct val="0"/>
              </a:spcAft>
              <a:buClr>
                <a:srgbClr val="330066"/>
              </a:buClr>
              <a:buSzPct val="70000"/>
              <a:buFont typeface="Wingdings" panose="05000000000000000000" pitchFamily="2" charset="2"/>
              <a:buNone/>
              <a:tabLst/>
              <a:defRPr/>
            </a:pPr>
            <a:r>
              <a:rPr kumimoji="0" lang="es-ES_tradnl" altLang="en-US" sz="2600" b="0" i="0" u="none" strike="noStrike" kern="0" cap="none" spc="0" normalizeH="0" baseline="0" noProof="0" dirty="0">
                <a:ln>
                  <a:noFill/>
                </a:ln>
                <a:solidFill>
                  <a:srgbClr val="000000"/>
                </a:solidFill>
                <a:effectLst/>
                <a:uLnTx/>
                <a:uFillTx/>
                <a:latin typeface="Arial"/>
                <a:ea typeface="+mn-ea"/>
                <a:cs typeface="+mn-cs"/>
              </a:rPr>
              <a:t>La distribución normal tiene diferente </a:t>
            </a:r>
            <a:r>
              <a:rPr kumimoji="0" lang="es-ES_tradnl" altLang="en-US" sz="2600" b="0" i="1" u="none" strike="noStrike" kern="0" cap="none" spc="0" normalizeH="0" baseline="0" noProof="0" dirty="0">
                <a:ln>
                  <a:noFill/>
                </a:ln>
                <a:solidFill>
                  <a:srgbClr val="000000"/>
                </a:solidFill>
                <a:effectLst/>
                <a:uLnTx/>
                <a:uFillTx/>
                <a:latin typeface="Arial"/>
                <a:ea typeface="+mn-ea"/>
                <a:cs typeface="+mn-cs"/>
                <a:sym typeface="Symbol" panose="05050102010706020507" pitchFamily="18" charset="2"/>
              </a:rPr>
              <a:t></a:t>
            </a:r>
            <a:r>
              <a:rPr kumimoji="0" lang="es-ES_tradnl" altLang="en-US" sz="2600" b="0" i="0" u="none" strike="noStrike" kern="0" cap="none" spc="0" normalizeH="0" baseline="0" noProof="0" dirty="0">
                <a:ln>
                  <a:noFill/>
                </a:ln>
                <a:solidFill>
                  <a:srgbClr val="000000"/>
                </a:solidFill>
                <a:effectLst/>
                <a:uLnTx/>
                <a:uFillTx/>
                <a:latin typeface="Arial"/>
                <a:ea typeface="+mn-ea"/>
                <a:cs typeface="+mn-cs"/>
              </a:rPr>
              <a:t> y </a:t>
            </a:r>
            <a:r>
              <a:rPr kumimoji="0" lang="es-ES_tradnl" altLang="en-US" sz="2600" b="0" i="0" u="none" strike="noStrike" kern="0" cap="none" spc="0" normalizeH="0" baseline="0" noProof="0" dirty="0">
                <a:ln>
                  <a:noFill/>
                </a:ln>
                <a:solidFill>
                  <a:srgbClr val="000000"/>
                </a:solidFill>
                <a:effectLst/>
                <a:uLnTx/>
                <a:uFillTx/>
                <a:latin typeface="Arial"/>
                <a:ea typeface="+mn-ea"/>
                <a:cs typeface="+mn-cs"/>
                <a:sym typeface="Symbol" panose="05050102010706020507" pitchFamily="18" charset="2"/>
              </a:rPr>
              <a:t> </a:t>
            </a:r>
            <a:r>
              <a:rPr kumimoji="0" lang="es-ES_tradnl" altLang="en-US" sz="2600" b="0" i="0" u="none" strike="noStrike" kern="0" cap="none" spc="0" normalizeH="0" baseline="0" noProof="0" dirty="0">
                <a:ln>
                  <a:noFill/>
                </a:ln>
                <a:solidFill>
                  <a:srgbClr val="000000"/>
                </a:solidFill>
                <a:effectLst/>
                <a:uLnTx/>
                <a:uFillTx/>
                <a:latin typeface="Arial"/>
                <a:ea typeface="+mn-ea"/>
                <a:cs typeface="+mn-cs"/>
              </a:rPr>
              <a:t>para calcular probabilidades habría que integrar la función de densidad. Por este motivo se estandariza la variable.</a:t>
            </a:r>
          </a:p>
          <a:p>
            <a:pPr marL="0" marR="0" lvl="0" indent="0" algn="just" defTabSz="762000" rtl="0" eaLnBrk="1" fontAlgn="base" latinLnBrk="0" hangingPunct="1">
              <a:lnSpc>
                <a:spcPct val="100000"/>
              </a:lnSpc>
              <a:spcBef>
                <a:spcPct val="20000"/>
              </a:spcBef>
              <a:spcAft>
                <a:spcPct val="0"/>
              </a:spcAft>
              <a:buClr>
                <a:srgbClr val="330066"/>
              </a:buClr>
              <a:buSzPct val="70000"/>
              <a:buFont typeface="Wingdings" panose="05000000000000000000" pitchFamily="2" charset="2"/>
              <a:buNone/>
              <a:tabLst/>
              <a:defRPr/>
            </a:pPr>
            <a:r>
              <a:rPr kumimoji="0" lang="es-ES_tradnl" altLang="en-US" sz="2600" b="0" i="0" u="none" strike="noStrike" kern="0" cap="none" spc="0" normalizeH="0" baseline="0" noProof="0" dirty="0">
                <a:ln>
                  <a:noFill/>
                </a:ln>
                <a:solidFill>
                  <a:srgbClr val="000000"/>
                </a:solidFill>
                <a:effectLst/>
                <a:uLnTx/>
                <a:uFillTx/>
                <a:latin typeface="Arial"/>
                <a:ea typeface="+mn-ea"/>
                <a:cs typeface="+mn-cs"/>
              </a:rPr>
              <a:t>La estandarización es un proceso estadístico que consiste en restar la media a la variable y el resultado dividirlo por la desviación estándar.</a:t>
            </a:r>
          </a:p>
          <a:p>
            <a:pPr marL="0" indent="0">
              <a:buNone/>
            </a:pPr>
            <a:endParaRPr lang="es-PE" dirty="0"/>
          </a:p>
          <a:p>
            <a:pPr marL="0" indent="0">
              <a:buNone/>
            </a:pPr>
            <a:endParaRPr lang="es-PE" dirty="0"/>
          </a:p>
        </p:txBody>
      </p:sp>
      <p:graphicFrame>
        <p:nvGraphicFramePr>
          <p:cNvPr id="4" name="Object 3">
            <a:extLst>
              <a:ext uri="{FF2B5EF4-FFF2-40B4-BE49-F238E27FC236}">
                <a16:creationId xmlns:a16="http://schemas.microsoft.com/office/drawing/2014/main" id="{1BFE438F-0441-407E-9686-3DCADFEF5ACB}"/>
              </a:ext>
            </a:extLst>
          </p:cNvPr>
          <p:cNvGraphicFramePr>
            <a:graphicFrameLocks/>
          </p:cNvGraphicFramePr>
          <p:nvPr>
            <p:extLst>
              <p:ext uri="{D42A27DB-BD31-4B8C-83A1-F6EECF244321}">
                <p14:modId xmlns:p14="http://schemas.microsoft.com/office/powerpoint/2010/main" val="1979448145"/>
              </p:ext>
            </p:extLst>
          </p:nvPr>
        </p:nvGraphicFramePr>
        <p:xfrm>
          <a:off x="3906838" y="4282123"/>
          <a:ext cx="1555750" cy="927100"/>
        </p:xfrm>
        <a:graphic>
          <a:graphicData uri="http://schemas.openxmlformats.org/presentationml/2006/ole">
            <mc:AlternateContent xmlns:mc="http://schemas.openxmlformats.org/markup-compatibility/2006">
              <mc:Choice xmlns:v="urn:schemas-microsoft-com:vml" Requires="v">
                <p:oleObj spid="_x0000_s18442" name="Ecuación" r:id="rId3" imgW="660113" imgH="393529" progId="Equation.2">
                  <p:embed/>
                </p:oleObj>
              </mc:Choice>
              <mc:Fallback>
                <p:oleObj name="Ecuación" r:id="rId3" imgW="660113" imgH="393529" progId="Equation.2">
                  <p:embed/>
                  <p:pic>
                    <p:nvPicPr>
                      <p:cNvPr id="36867" name="Object 3">
                        <a:extLst>
                          <a:ext uri="{FF2B5EF4-FFF2-40B4-BE49-F238E27FC236}">
                            <a16:creationId xmlns:a16="http://schemas.microsoft.com/office/drawing/2014/main" id="{5DCFD49E-1438-45A4-AE58-94B5A9B9127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838" y="4282123"/>
                        <a:ext cx="155575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36820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7A64C1D-39FD-4146-8A2E-F17A5925E7D3}"/>
              </a:ext>
            </a:extLst>
          </p:cNvPr>
          <p:cNvSpPr>
            <a:spLocks noGrp="1"/>
          </p:cNvSpPr>
          <p:nvPr>
            <p:ph idx="1"/>
          </p:nvPr>
        </p:nvSpPr>
        <p:spPr>
          <a:xfrm>
            <a:off x="838200" y="525780"/>
            <a:ext cx="10515600" cy="5651183"/>
          </a:xfrm>
        </p:spPr>
        <p:txBody>
          <a:bodyPr/>
          <a:lstStyle/>
          <a:p>
            <a:pPr marL="0" marR="0" lvl="0" indent="0" algn="just" defTabSz="914400" rtl="0" eaLnBrk="0" fontAlgn="base" latinLnBrk="0" hangingPunct="0">
              <a:lnSpc>
                <a:spcPct val="100000"/>
              </a:lnSpc>
              <a:spcBef>
                <a:spcPct val="50000"/>
              </a:spcBef>
              <a:spcAft>
                <a:spcPct val="0"/>
              </a:spcAft>
              <a:buClrTx/>
              <a:buSzTx/>
              <a:buFontTx/>
              <a:buNone/>
              <a:tabLst/>
              <a:defRPr/>
            </a:pPr>
            <a:r>
              <a:rPr kumimoji="0" lang="es-MX" altLang="en-US" sz="2800" b="0" i="0" u="none" strike="noStrike" kern="1200" cap="none" spc="0" normalizeH="0" baseline="0" noProof="0" dirty="0">
                <a:ln>
                  <a:noFill/>
                </a:ln>
                <a:solidFill>
                  <a:srgbClr val="7E9CE8"/>
                </a:solidFill>
                <a:effectLst/>
                <a:uLnTx/>
                <a:uFillTx/>
                <a:latin typeface="Arial" panose="020B0604020202020204" pitchFamily="34" charset="0"/>
                <a:ea typeface="+mn-ea"/>
                <a:cs typeface="+mn-cs"/>
              </a:rPr>
              <a:t>Ejercicio:</a:t>
            </a:r>
          </a:p>
          <a:p>
            <a:pPr marL="0" marR="0" lvl="0" indent="0" algn="just" defTabSz="914400" rtl="0" eaLnBrk="0" fontAlgn="base" latinLnBrk="0" hangingPunct="0">
              <a:lnSpc>
                <a:spcPct val="100000"/>
              </a:lnSpc>
              <a:spcBef>
                <a:spcPct val="50000"/>
              </a:spcBef>
              <a:spcAft>
                <a:spcPct val="0"/>
              </a:spcAft>
              <a:buClrTx/>
              <a:buSzTx/>
              <a:buFontTx/>
              <a:buNone/>
              <a:tabLst/>
              <a:defRPr/>
            </a:pPr>
            <a:r>
              <a:rPr kumimoji="0" lang="es-MX"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Un terapista físico piensa que los puntajes en una prueba de destreza manual tiene una distribución aproximadamente normal, con una media de 10 y una desviación estándar de 2,5. Si a un individuo, elegido aleatoriamente, se le aplica el examen, ¿cuál es la probabilidad de que logre un puntaje de 15 o mas puntos?.</a:t>
            </a:r>
            <a:endParaRPr kumimoji="0" lang="es-E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indent="0">
              <a:buNone/>
            </a:pPr>
            <a:endParaRPr lang="es-PE" dirty="0"/>
          </a:p>
          <a:p>
            <a:pPr marL="0" indent="0">
              <a:buNone/>
            </a:pPr>
            <a:endParaRPr lang="es-PE" dirty="0"/>
          </a:p>
        </p:txBody>
      </p:sp>
      <p:grpSp>
        <p:nvGrpSpPr>
          <p:cNvPr id="4" name="Group 3">
            <a:extLst>
              <a:ext uri="{FF2B5EF4-FFF2-40B4-BE49-F238E27FC236}">
                <a16:creationId xmlns:a16="http://schemas.microsoft.com/office/drawing/2014/main" id="{469EF4A4-5201-4269-A563-FAD48364D8DC}"/>
              </a:ext>
            </a:extLst>
          </p:cNvPr>
          <p:cNvGrpSpPr>
            <a:grpSpLocks/>
          </p:cNvGrpSpPr>
          <p:nvPr/>
        </p:nvGrpSpPr>
        <p:grpSpPr bwMode="auto">
          <a:xfrm>
            <a:off x="4980305" y="2939733"/>
            <a:ext cx="3911600" cy="3392487"/>
            <a:chOff x="2772" y="1189"/>
            <a:chExt cx="2592" cy="2137"/>
          </a:xfrm>
        </p:grpSpPr>
        <p:pic>
          <p:nvPicPr>
            <p:cNvPr id="5" name="Picture 4">
              <a:extLst>
                <a:ext uri="{FF2B5EF4-FFF2-40B4-BE49-F238E27FC236}">
                  <a16:creationId xmlns:a16="http://schemas.microsoft.com/office/drawing/2014/main" id="{968E3BAA-0B61-4CB8-AC5E-AC6F31209A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0" y="3168"/>
              <a:ext cx="336"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F7A9B4B8-02FC-4553-9B7B-3CE0C01DD6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 y="2112"/>
              <a:ext cx="43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187D4465-DD20-4145-8407-9EBC9FC6CC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2" y="3168"/>
              <a:ext cx="14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D103CB01-BCAB-48A7-8419-B688C7A269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16016"/>
            <a:stretch>
              <a:fillRect/>
            </a:stretch>
          </p:blipFill>
          <p:spPr bwMode="auto">
            <a:xfrm>
              <a:off x="2772" y="1189"/>
              <a:ext cx="2592" cy="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71374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018F1D-614B-4681-8CB0-E846CD6BC0F7}"/>
              </a:ext>
            </a:extLst>
          </p:cNvPr>
          <p:cNvSpPr>
            <a:spLocks noGrp="1"/>
          </p:cNvSpPr>
          <p:nvPr>
            <p:ph idx="1"/>
          </p:nvPr>
        </p:nvSpPr>
        <p:spPr>
          <a:xfrm>
            <a:off x="838200" y="822960"/>
            <a:ext cx="10515600" cy="5354003"/>
          </a:xfrm>
        </p:spPr>
        <p:txBody>
          <a:bodyPr/>
          <a:lstStyle/>
          <a:p>
            <a:pPr marL="0" indent="0">
              <a:buNone/>
            </a:pPr>
            <a:r>
              <a:rPr lang="es-MX" dirty="0"/>
              <a:t>APLICACIONES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Una empresa aplica un programa de entrenamiento diseñado para mejorar la  habilidades de supervisión en los diferentes procesos que se desarrollan en un hospital. Debido a que el programa es autoadministrado, los supervisores requieren un número diferente de horas para concluirlo Un estudio de los participantes anteriores indica que el tiempo medio que se lleva completar el programa es de 500 horas y que esta variable aleatoria normalmente distribuida tiene una desviación estándar de 100 horas.</a:t>
            </a:r>
          </a:p>
          <a:p>
            <a:pPr marL="0" indent="0">
              <a:buNone/>
            </a:pPr>
            <a:endParaRPr lang="es-PE" dirty="0"/>
          </a:p>
          <a:p>
            <a:pPr marL="0" indent="0">
              <a:buNone/>
            </a:pPr>
            <a:endParaRPr lang="es-PE" dirty="0"/>
          </a:p>
        </p:txBody>
      </p:sp>
    </p:spTree>
    <p:extLst>
      <p:ext uri="{BB962C8B-B14F-4D97-AF65-F5344CB8AC3E}">
        <p14:creationId xmlns:p14="http://schemas.microsoft.com/office/powerpoint/2010/main" val="772334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286EE1-FFFE-45FF-9062-3D907B307EC2}"/>
              </a:ext>
            </a:extLst>
          </p:cNvPr>
          <p:cNvSpPr>
            <a:spLocks noGrp="1"/>
          </p:cNvSpPr>
          <p:nvPr>
            <p:ph idx="1"/>
          </p:nvPr>
        </p:nvSpPr>
        <p:spPr>
          <a:xfrm>
            <a:off x="838200" y="1211580"/>
            <a:ext cx="10515600" cy="4965383"/>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1. </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¿Cuál es la probabilidad de que un participante elegido al azar requiera  más de 500 horas para completar el programa?</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2:</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¿Cuál es la probabilidad de que un supervisor elegido al azar se tome entre 500 y 650 horas para completar el programa de entrenamiento.</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1" i="0" u="none" strike="noStrike" kern="1200" cap="none" spc="0" normalizeH="0" baseline="0" noProof="0" dirty="0">
                <a:ln>
                  <a:noFill/>
                </a:ln>
                <a:solidFill>
                  <a:srgbClr val="7E9CE8"/>
                </a:solidFill>
                <a:effectLst/>
                <a:uLnTx/>
                <a:uFillTx/>
                <a:latin typeface="Arial" panose="020B0604020202020204" pitchFamily="34" charset="0"/>
                <a:ea typeface="+mn-ea"/>
                <a:cs typeface="+mn-cs"/>
              </a:rPr>
              <a:t> 3</a:t>
            </a:r>
            <a:r>
              <a:rPr kumimoji="0" lang="es-ES_tradnl" alt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¿Cuál es la probabilidad de que un supervisor elegido al azar se tome más de 700 horas en completar el programa?</a:t>
            </a:r>
          </a:p>
          <a:p>
            <a:pPr marL="0" indent="0">
              <a:buNone/>
            </a:pPr>
            <a:endParaRPr lang="es-PE" dirty="0"/>
          </a:p>
          <a:p>
            <a:pPr marL="0" indent="0">
              <a:buNone/>
            </a:pPr>
            <a:endParaRPr lang="es-PE" dirty="0"/>
          </a:p>
        </p:txBody>
      </p:sp>
    </p:spTree>
    <p:extLst>
      <p:ext uri="{BB962C8B-B14F-4D97-AF65-F5344CB8AC3E}">
        <p14:creationId xmlns:p14="http://schemas.microsoft.com/office/powerpoint/2010/main" val="3687139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1D92E55-2F5F-4A52-B008-8345D3B3B13D}"/>
              </a:ext>
            </a:extLst>
          </p:cNvPr>
          <p:cNvSpPr>
            <a:spLocks noGrp="1"/>
          </p:cNvSpPr>
          <p:nvPr>
            <p:ph idx="1"/>
          </p:nvPr>
        </p:nvSpPr>
        <p:spPr>
          <a:xfrm>
            <a:off x="838200" y="914400"/>
            <a:ext cx="10515600" cy="5262563"/>
          </a:xfrm>
        </p:spPr>
        <p:txBody>
          <a:bodyPr/>
          <a:lstStyle/>
          <a:p>
            <a:pPr marL="0" marR="0" lvl="0" indent="0" algn="just" defTabSz="762000" rtl="0" eaLnBrk="0" fontAlgn="base" latinLnBrk="0" hangingPunct="0">
              <a:lnSpc>
                <a:spcPct val="100000"/>
              </a:lnSpc>
              <a:spcBef>
                <a:spcPct val="0"/>
              </a:spcBef>
              <a:spcAft>
                <a:spcPct val="0"/>
              </a:spcAft>
              <a:buClrTx/>
              <a:buSzTx/>
              <a:buFontTx/>
              <a:buNone/>
              <a:tabLst/>
              <a:defRPr/>
            </a:pPr>
            <a:r>
              <a:rPr kumimoji="0" lang="es-ES_tradnl" sz="2800" b="1" i="0" u="none" strike="noStrike" kern="1200" cap="none" spc="0" normalizeH="0" baseline="0" noProof="0" dirty="0">
                <a:ln>
                  <a:noFill/>
                </a:ln>
                <a:solidFill>
                  <a:srgbClr val="000000"/>
                </a:solidFill>
                <a:effectLst/>
                <a:uLnTx/>
                <a:uFillTx/>
                <a:latin typeface="Arial" charset="0"/>
                <a:ea typeface="+mn-ea"/>
                <a:cs typeface="+mn-cs"/>
              </a:rPr>
              <a:t> 4:</a:t>
            </a:r>
            <a:r>
              <a:rPr kumimoji="0" lang="es-ES_tradnl" sz="2800" b="0" i="0" u="none" strike="noStrike" kern="1200" cap="none" spc="0" normalizeH="0" baseline="0" noProof="0" dirty="0">
                <a:ln>
                  <a:noFill/>
                </a:ln>
                <a:solidFill>
                  <a:srgbClr val="000000"/>
                </a:solidFill>
                <a:effectLst/>
                <a:uLnTx/>
                <a:uFillTx/>
                <a:latin typeface="Arial" charset="0"/>
                <a:ea typeface="+mn-ea"/>
                <a:cs typeface="+mn-cs"/>
              </a:rPr>
              <a:t>Suponga que el director del programa desea saber la probabilidad de que un participante escogido al azar requiera entre 550 y 650 horas para completar el trabajo requerido en el programa.</a:t>
            </a:r>
          </a:p>
          <a:p>
            <a:pPr marL="0" marR="0" lvl="0" indent="0" algn="just" defTabSz="762000" rtl="0" eaLnBrk="0" fontAlgn="base" latinLnBrk="0" hangingPunct="0">
              <a:lnSpc>
                <a:spcPct val="100000"/>
              </a:lnSpc>
              <a:spcBef>
                <a:spcPct val="0"/>
              </a:spcBef>
              <a:spcAft>
                <a:spcPct val="0"/>
              </a:spcAft>
              <a:buClrTx/>
              <a:buSzTx/>
              <a:buFontTx/>
              <a:buNone/>
              <a:tabLst/>
              <a:defRPr/>
            </a:pPr>
            <a:r>
              <a:rPr kumimoji="0" lang="es-ES" sz="2800" b="1" i="0" u="none" strike="noStrike" kern="1200" cap="none" spc="0" normalizeH="0" baseline="0" noProof="0" dirty="0">
                <a:ln>
                  <a:noFill/>
                </a:ln>
                <a:solidFill>
                  <a:srgbClr val="000000"/>
                </a:solidFill>
                <a:effectLst/>
                <a:uLnTx/>
                <a:uFillTx/>
                <a:latin typeface="Arial" charset="0"/>
                <a:ea typeface="+mn-ea"/>
                <a:cs typeface="+mn-cs"/>
              </a:rPr>
              <a:t>  5</a:t>
            </a:r>
            <a:r>
              <a:rPr kumimoji="0" lang="es-ES" sz="2600" b="0" i="0" u="none" strike="noStrike" kern="0" cap="none" spc="0" normalizeH="0" baseline="0" noProof="0" dirty="0">
                <a:ln>
                  <a:noFill/>
                </a:ln>
                <a:solidFill>
                  <a:srgbClr val="000000"/>
                </a:solidFill>
                <a:effectLst/>
                <a:uLnTx/>
                <a:uFillTx/>
                <a:latin typeface="Arial"/>
                <a:ea typeface="+mn-ea"/>
                <a:cs typeface="+mn-cs"/>
              </a:rPr>
              <a:t>: Supóngase que la estancia promedio de internación en un hospital es de 5,5 días con una desviación estándar de 1,8 días. Si se supone que la duración de la internación se distribuye normalmente, encuentre la probabilidad de que un paciente seleccionado al azar de dicho grupo, tenga una duración de internación :</a:t>
            </a:r>
          </a:p>
          <a:p>
            <a:pPr marL="0" marR="0" lvl="0" indent="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es-ES" sz="2600" b="0" i="0" u="none" strike="noStrike" kern="0" cap="none" spc="0" normalizeH="0" baseline="0" noProof="0" dirty="0">
                <a:ln>
                  <a:noFill/>
                </a:ln>
                <a:solidFill>
                  <a:srgbClr val="000000"/>
                </a:solidFill>
                <a:effectLst/>
                <a:uLnTx/>
                <a:uFillTx/>
                <a:latin typeface="Arial"/>
                <a:ea typeface="+mn-ea"/>
                <a:cs typeface="+mn-cs"/>
              </a:rPr>
              <a:t> de más de 6 días</a:t>
            </a:r>
          </a:p>
          <a:p>
            <a:pPr marL="0" marR="0" lvl="0" indent="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es-ES" sz="2600" b="0" i="0" u="none" strike="noStrike" kern="0" cap="none" spc="0" normalizeH="0" baseline="0" noProof="0" dirty="0">
                <a:ln>
                  <a:noFill/>
                </a:ln>
                <a:solidFill>
                  <a:srgbClr val="000000"/>
                </a:solidFill>
                <a:effectLst/>
                <a:uLnTx/>
                <a:uFillTx/>
                <a:latin typeface="Arial"/>
                <a:ea typeface="+mn-ea"/>
                <a:cs typeface="+mn-cs"/>
              </a:rPr>
              <a:t> entre 4 y 7 días</a:t>
            </a:r>
            <a:endParaRPr kumimoji="0" lang="es-PE" sz="26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es-PE" dirty="0"/>
          </a:p>
        </p:txBody>
      </p:sp>
    </p:spTree>
    <p:extLst>
      <p:ext uri="{BB962C8B-B14F-4D97-AF65-F5344CB8AC3E}">
        <p14:creationId xmlns:p14="http://schemas.microsoft.com/office/powerpoint/2010/main" val="223946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82D329C-2EA1-E245-9EC9-BFC2BF24D22C}"/>
              </a:ext>
            </a:extLst>
          </p:cNvPr>
          <p:cNvGraphicFramePr>
            <a:graphicFrameLocks noGrp="1"/>
          </p:cNvGraphicFramePr>
          <p:nvPr>
            <p:ph idx="1"/>
            <p:extLst>
              <p:ext uri="{D42A27DB-BD31-4B8C-83A1-F6EECF244321}">
                <p14:modId xmlns:p14="http://schemas.microsoft.com/office/powerpoint/2010/main" val="734749023"/>
              </p:ext>
            </p:extLst>
          </p:nvPr>
        </p:nvGraphicFramePr>
        <p:xfrm>
          <a:off x="838200" y="508000"/>
          <a:ext cx="10515600" cy="568960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65153221"/>
                    </a:ext>
                  </a:extLst>
                </a:gridCol>
                <a:gridCol w="5257800">
                  <a:extLst>
                    <a:ext uri="{9D8B030D-6E8A-4147-A177-3AD203B41FA5}">
                      <a16:colId xmlns:a16="http://schemas.microsoft.com/office/drawing/2014/main" val="1104487115"/>
                    </a:ext>
                  </a:extLst>
                </a:gridCol>
              </a:tblGrid>
              <a:tr h="437662">
                <a:tc>
                  <a:txBody>
                    <a:bodyPr/>
                    <a:lstStyle/>
                    <a:p>
                      <a:pPr algn="ctr"/>
                      <a:r>
                        <a:rPr lang="es-MX" dirty="0"/>
                        <a:t>VARIABLE ALEATORIA x</a:t>
                      </a:r>
                      <a:endParaRPr lang="es-PE" dirty="0"/>
                    </a:p>
                  </a:txBody>
                  <a:tcPr/>
                </a:tc>
                <a:tc>
                  <a:txBody>
                    <a:bodyPr/>
                    <a:lstStyle/>
                    <a:p>
                      <a:pPr algn="ctr"/>
                      <a:r>
                        <a:rPr lang="es-MX" dirty="0"/>
                        <a:t>FUNCION DE PROBABILIDAD P(x)</a:t>
                      </a:r>
                      <a:endParaRPr lang="es-PE" dirty="0"/>
                    </a:p>
                  </a:txBody>
                  <a:tcPr/>
                </a:tc>
                <a:extLst>
                  <a:ext uri="{0D108BD9-81ED-4DB2-BD59-A6C34878D82A}">
                    <a16:rowId xmlns:a16="http://schemas.microsoft.com/office/drawing/2014/main" val="927273692"/>
                  </a:ext>
                </a:extLst>
              </a:tr>
              <a:tr h="437662">
                <a:tc>
                  <a:txBody>
                    <a:bodyPr/>
                    <a:lstStyle/>
                    <a:p>
                      <a:pPr algn="ctr"/>
                      <a:r>
                        <a:rPr lang="es-MX" dirty="0"/>
                        <a:t>2</a:t>
                      </a:r>
                      <a:endParaRPr lang="es-PE" dirty="0"/>
                    </a:p>
                  </a:txBody>
                  <a:tcPr/>
                </a:tc>
                <a:tc>
                  <a:txBody>
                    <a:bodyPr/>
                    <a:lstStyle/>
                    <a:p>
                      <a:pPr algn="ctr"/>
                      <a:r>
                        <a:rPr lang="es-MX" dirty="0"/>
                        <a:t>1/36</a:t>
                      </a:r>
                      <a:endParaRPr lang="es-PE" dirty="0"/>
                    </a:p>
                  </a:txBody>
                  <a:tcPr/>
                </a:tc>
                <a:extLst>
                  <a:ext uri="{0D108BD9-81ED-4DB2-BD59-A6C34878D82A}">
                    <a16:rowId xmlns:a16="http://schemas.microsoft.com/office/drawing/2014/main" val="267700556"/>
                  </a:ext>
                </a:extLst>
              </a:tr>
              <a:tr h="437662">
                <a:tc>
                  <a:txBody>
                    <a:bodyPr/>
                    <a:lstStyle/>
                    <a:p>
                      <a:pPr algn="ctr"/>
                      <a:r>
                        <a:rPr lang="es-MX" dirty="0"/>
                        <a:t>3</a:t>
                      </a:r>
                      <a:endParaRPr lang="es-PE" dirty="0"/>
                    </a:p>
                  </a:txBody>
                  <a:tcPr/>
                </a:tc>
                <a:tc>
                  <a:txBody>
                    <a:bodyPr/>
                    <a:lstStyle/>
                    <a:p>
                      <a:pPr algn="ctr"/>
                      <a:r>
                        <a:rPr lang="es-MX" dirty="0"/>
                        <a:t>2/36</a:t>
                      </a:r>
                      <a:endParaRPr lang="es-PE" dirty="0"/>
                    </a:p>
                  </a:txBody>
                  <a:tcPr/>
                </a:tc>
                <a:extLst>
                  <a:ext uri="{0D108BD9-81ED-4DB2-BD59-A6C34878D82A}">
                    <a16:rowId xmlns:a16="http://schemas.microsoft.com/office/drawing/2014/main" val="1076004229"/>
                  </a:ext>
                </a:extLst>
              </a:tr>
              <a:tr h="437662">
                <a:tc>
                  <a:txBody>
                    <a:bodyPr/>
                    <a:lstStyle/>
                    <a:p>
                      <a:pPr algn="ctr"/>
                      <a:r>
                        <a:rPr lang="es-MX" dirty="0"/>
                        <a:t>4</a:t>
                      </a:r>
                      <a:endParaRPr lang="es-PE" dirty="0"/>
                    </a:p>
                  </a:txBody>
                  <a:tcPr/>
                </a:tc>
                <a:tc>
                  <a:txBody>
                    <a:bodyPr/>
                    <a:lstStyle/>
                    <a:p>
                      <a:pPr algn="ctr"/>
                      <a:r>
                        <a:rPr lang="es-MX" dirty="0"/>
                        <a:t>3/36</a:t>
                      </a:r>
                      <a:endParaRPr lang="es-PE" dirty="0"/>
                    </a:p>
                  </a:txBody>
                  <a:tcPr/>
                </a:tc>
                <a:extLst>
                  <a:ext uri="{0D108BD9-81ED-4DB2-BD59-A6C34878D82A}">
                    <a16:rowId xmlns:a16="http://schemas.microsoft.com/office/drawing/2014/main" val="2370476527"/>
                  </a:ext>
                </a:extLst>
              </a:tr>
              <a:tr h="437662">
                <a:tc>
                  <a:txBody>
                    <a:bodyPr/>
                    <a:lstStyle/>
                    <a:p>
                      <a:pPr algn="ctr"/>
                      <a:r>
                        <a:rPr lang="es-MX" dirty="0"/>
                        <a:t>5</a:t>
                      </a:r>
                      <a:endParaRPr lang="es-PE" dirty="0"/>
                    </a:p>
                  </a:txBody>
                  <a:tcPr/>
                </a:tc>
                <a:tc>
                  <a:txBody>
                    <a:bodyPr/>
                    <a:lstStyle/>
                    <a:p>
                      <a:pPr algn="ctr"/>
                      <a:r>
                        <a:rPr lang="es-MX" dirty="0"/>
                        <a:t>4/36</a:t>
                      </a:r>
                      <a:endParaRPr lang="es-PE" dirty="0"/>
                    </a:p>
                  </a:txBody>
                  <a:tcPr/>
                </a:tc>
                <a:extLst>
                  <a:ext uri="{0D108BD9-81ED-4DB2-BD59-A6C34878D82A}">
                    <a16:rowId xmlns:a16="http://schemas.microsoft.com/office/drawing/2014/main" val="3902989046"/>
                  </a:ext>
                </a:extLst>
              </a:tr>
              <a:tr h="437662">
                <a:tc>
                  <a:txBody>
                    <a:bodyPr/>
                    <a:lstStyle/>
                    <a:p>
                      <a:pPr algn="ctr"/>
                      <a:r>
                        <a:rPr lang="es-MX" dirty="0"/>
                        <a:t>6</a:t>
                      </a:r>
                      <a:endParaRPr lang="es-PE" dirty="0"/>
                    </a:p>
                  </a:txBody>
                  <a:tcPr/>
                </a:tc>
                <a:tc>
                  <a:txBody>
                    <a:bodyPr/>
                    <a:lstStyle/>
                    <a:p>
                      <a:pPr algn="ctr"/>
                      <a:r>
                        <a:rPr lang="es-MX" dirty="0"/>
                        <a:t>5/36</a:t>
                      </a:r>
                      <a:endParaRPr lang="es-PE" dirty="0"/>
                    </a:p>
                  </a:txBody>
                  <a:tcPr/>
                </a:tc>
                <a:extLst>
                  <a:ext uri="{0D108BD9-81ED-4DB2-BD59-A6C34878D82A}">
                    <a16:rowId xmlns:a16="http://schemas.microsoft.com/office/drawing/2014/main" val="1558550675"/>
                  </a:ext>
                </a:extLst>
              </a:tr>
              <a:tr h="437662">
                <a:tc>
                  <a:txBody>
                    <a:bodyPr/>
                    <a:lstStyle/>
                    <a:p>
                      <a:pPr algn="ctr"/>
                      <a:r>
                        <a:rPr lang="es-MX" dirty="0"/>
                        <a:t>7</a:t>
                      </a:r>
                      <a:endParaRPr lang="es-PE" dirty="0"/>
                    </a:p>
                  </a:txBody>
                  <a:tcPr/>
                </a:tc>
                <a:tc>
                  <a:txBody>
                    <a:bodyPr/>
                    <a:lstStyle/>
                    <a:p>
                      <a:pPr algn="ctr"/>
                      <a:r>
                        <a:rPr lang="es-MX" dirty="0"/>
                        <a:t>6/36</a:t>
                      </a:r>
                      <a:endParaRPr lang="es-PE" dirty="0"/>
                    </a:p>
                  </a:txBody>
                  <a:tcPr/>
                </a:tc>
                <a:extLst>
                  <a:ext uri="{0D108BD9-81ED-4DB2-BD59-A6C34878D82A}">
                    <a16:rowId xmlns:a16="http://schemas.microsoft.com/office/drawing/2014/main" val="2492384602"/>
                  </a:ext>
                </a:extLst>
              </a:tr>
              <a:tr h="437662">
                <a:tc>
                  <a:txBody>
                    <a:bodyPr/>
                    <a:lstStyle/>
                    <a:p>
                      <a:pPr algn="ctr"/>
                      <a:r>
                        <a:rPr lang="es-MX" dirty="0"/>
                        <a:t>8</a:t>
                      </a:r>
                      <a:endParaRPr lang="es-PE" dirty="0"/>
                    </a:p>
                  </a:txBody>
                  <a:tcPr/>
                </a:tc>
                <a:tc>
                  <a:txBody>
                    <a:bodyPr/>
                    <a:lstStyle/>
                    <a:p>
                      <a:pPr algn="ctr"/>
                      <a:r>
                        <a:rPr lang="es-MX" dirty="0"/>
                        <a:t>5/36</a:t>
                      </a:r>
                      <a:endParaRPr lang="es-PE" dirty="0"/>
                    </a:p>
                  </a:txBody>
                  <a:tcPr/>
                </a:tc>
                <a:extLst>
                  <a:ext uri="{0D108BD9-81ED-4DB2-BD59-A6C34878D82A}">
                    <a16:rowId xmlns:a16="http://schemas.microsoft.com/office/drawing/2014/main" val="3006439963"/>
                  </a:ext>
                </a:extLst>
              </a:tr>
              <a:tr h="437662">
                <a:tc>
                  <a:txBody>
                    <a:bodyPr/>
                    <a:lstStyle/>
                    <a:p>
                      <a:pPr algn="ctr"/>
                      <a:r>
                        <a:rPr lang="es-MX" dirty="0"/>
                        <a:t>9</a:t>
                      </a:r>
                      <a:endParaRPr lang="es-PE" dirty="0"/>
                    </a:p>
                  </a:txBody>
                  <a:tcPr/>
                </a:tc>
                <a:tc>
                  <a:txBody>
                    <a:bodyPr/>
                    <a:lstStyle/>
                    <a:p>
                      <a:pPr algn="ctr"/>
                      <a:r>
                        <a:rPr lang="es-MX" dirty="0"/>
                        <a:t>4/36</a:t>
                      </a:r>
                      <a:endParaRPr lang="es-PE" dirty="0"/>
                    </a:p>
                  </a:txBody>
                  <a:tcPr/>
                </a:tc>
                <a:extLst>
                  <a:ext uri="{0D108BD9-81ED-4DB2-BD59-A6C34878D82A}">
                    <a16:rowId xmlns:a16="http://schemas.microsoft.com/office/drawing/2014/main" val="3849635349"/>
                  </a:ext>
                </a:extLst>
              </a:tr>
              <a:tr h="437662">
                <a:tc>
                  <a:txBody>
                    <a:bodyPr/>
                    <a:lstStyle/>
                    <a:p>
                      <a:pPr algn="ctr"/>
                      <a:r>
                        <a:rPr lang="es-MX" dirty="0"/>
                        <a:t>10</a:t>
                      </a:r>
                      <a:endParaRPr lang="es-PE" dirty="0"/>
                    </a:p>
                  </a:txBody>
                  <a:tcPr/>
                </a:tc>
                <a:tc>
                  <a:txBody>
                    <a:bodyPr/>
                    <a:lstStyle/>
                    <a:p>
                      <a:pPr algn="ctr"/>
                      <a:r>
                        <a:rPr lang="es-MX" dirty="0"/>
                        <a:t>3/36</a:t>
                      </a:r>
                      <a:endParaRPr lang="es-PE" dirty="0"/>
                    </a:p>
                  </a:txBody>
                  <a:tcPr/>
                </a:tc>
                <a:extLst>
                  <a:ext uri="{0D108BD9-81ED-4DB2-BD59-A6C34878D82A}">
                    <a16:rowId xmlns:a16="http://schemas.microsoft.com/office/drawing/2014/main" val="4112025486"/>
                  </a:ext>
                </a:extLst>
              </a:tr>
              <a:tr h="437662">
                <a:tc>
                  <a:txBody>
                    <a:bodyPr/>
                    <a:lstStyle/>
                    <a:p>
                      <a:pPr algn="ctr"/>
                      <a:r>
                        <a:rPr lang="es-MX" dirty="0"/>
                        <a:t>11</a:t>
                      </a:r>
                      <a:endParaRPr lang="es-PE" dirty="0"/>
                    </a:p>
                  </a:txBody>
                  <a:tcPr/>
                </a:tc>
                <a:tc>
                  <a:txBody>
                    <a:bodyPr/>
                    <a:lstStyle/>
                    <a:p>
                      <a:pPr algn="ctr"/>
                      <a:r>
                        <a:rPr lang="es-MX" dirty="0"/>
                        <a:t>2/36</a:t>
                      </a:r>
                      <a:endParaRPr lang="es-PE" dirty="0"/>
                    </a:p>
                  </a:txBody>
                  <a:tcPr/>
                </a:tc>
                <a:extLst>
                  <a:ext uri="{0D108BD9-81ED-4DB2-BD59-A6C34878D82A}">
                    <a16:rowId xmlns:a16="http://schemas.microsoft.com/office/drawing/2014/main" val="3614265436"/>
                  </a:ext>
                </a:extLst>
              </a:tr>
              <a:tr h="437662">
                <a:tc>
                  <a:txBody>
                    <a:bodyPr/>
                    <a:lstStyle/>
                    <a:p>
                      <a:pPr algn="ctr"/>
                      <a:r>
                        <a:rPr lang="es-MX" dirty="0"/>
                        <a:t>12</a:t>
                      </a:r>
                      <a:endParaRPr lang="es-PE" dirty="0"/>
                    </a:p>
                  </a:txBody>
                  <a:tcPr/>
                </a:tc>
                <a:tc>
                  <a:txBody>
                    <a:bodyPr/>
                    <a:lstStyle/>
                    <a:p>
                      <a:pPr algn="ctr"/>
                      <a:r>
                        <a:rPr lang="es-MX" dirty="0"/>
                        <a:t>1/36</a:t>
                      </a:r>
                      <a:endParaRPr lang="es-PE" dirty="0"/>
                    </a:p>
                  </a:txBody>
                  <a:tcPr/>
                </a:tc>
                <a:extLst>
                  <a:ext uri="{0D108BD9-81ED-4DB2-BD59-A6C34878D82A}">
                    <a16:rowId xmlns:a16="http://schemas.microsoft.com/office/drawing/2014/main" val="2687936510"/>
                  </a:ext>
                </a:extLst>
              </a:tr>
              <a:tr h="437662">
                <a:tc>
                  <a:txBody>
                    <a:bodyPr/>
                    <a:lstStyle/>
                    <a:p>
                      <a:pPr algn="ctr"/>
                      <a:r>
                        <a:rPr lang="es-MX" dirty="0"/>
                        <a:t>TOTAL</a:t>
                      </a:r>
                      <a:endParaRPr lang="es-PE" dirty="0"/>
                    </a:p>
                  </a:txBody>
                  <a:tcPr/>
                </a:tc>
                <a:tc>
                  <a:txBody>
                    <a:bodyPr/>
                    <a:lstStyle/>
                    <a:p>
                      <a:pPr algn="ctr"/>
                      <a:r>
                        <a:rPr lang="es-MX" dirty="0"/>
                        <a:t>1,00</a:t>
                      </a:r>
                      <a:endParaRPr lang="es-PE" dirty="0"/>
                    </a:p>
                  </a:txBody>
                  <a:tcPr/>
                </a:tc>
                <a:extLst>
                  <a:ext uri="{0D108BD9-81ED-4DB2-BD59-A6C34878D82A}">
                    <a16:rowId xmlns:a16="http://schemas.microsoft.com/office/drawing/2014/main" val="1644764120"/>
                  </a:ext>
                </a:extLst>
              </a:tr>
            </a:tbl>
          </a:graphicData>
        </a:graphic>
      </p:graphicFrame>
    </p:spTree>
    <p:extLst>
      <p:ext uri="{BB962C8B-B14F-4D97-AF65-F5344CB8AC3E}">
        <p14:creationId xmlns:p14="http://schemas.microsoft.com/office/powerpoint/2010/main" val="1779527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148FE2-5FF1-4D15-9656-05BE9B120525}"/>
              </a:ext>
            </a:extLst>
          </p:cNvPr>
          <p:cNvSpPr>
            <a:spLocks noGrp="1"/>
          </p:cNvSpPr>
          <p:nvPr>
            <p:ph idx="1"/>
          </p:nvPr>
        </p:nvSpPr>
        <p:spPr>
          <a:xfrm>
            <a:off x="838200" y="982980"/>
            <a:ext cx="10515600" cy="5193983"/>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_tradnl" altLang="en-US" sz="2800" b="1" i="0" u="none" strike="noStrike" kern="1200" cap="none" spc="0" normalizeH="0" baseline="0" noProof="0" dirty="0">
                <a:ln>
                  <a:noFill/>
                </a:ln>
                <a:solidFill>
                  <a:srgbClr val="CC3300"/>
                </a:solidFill>
                <a:effectLst/>
                <a:uLnTx/>
                <a:uFillTx/>
                <a:latin typeface="Arial" panose="020B0604020202020204" pitchFamily="34" charset="0"/>
                <a:ea typeface="+mn-ea"/>
                <a:cs typeface="+mn-cs"/>
              </a:rPr>
              <a:t>La distribución </a:t>
            </a:r>
            <a:r>
              <a:rPr kumimoji="0" lang="es-ES_tradnl" altLang="en-US" sz="2800" b="1" i="1" u="none" strike="noStrike" kern="1200" cap="none" spc="0" normalizeH="0" baseline="0" noProof="0" dirty="0">
                <a:ln>
                  <a:noFill/>
                </a:ln>
                <a:solidFill>
                  <a:srgbClr val="CC3300"/>
                </a:solidFill>
                <a:effectLst/>
                <a:uLnTx/>
                <a:uFillTx/>
                <a:latin typeface="Arial" panose="020B0604020202020204" pitchFamily="34" charset="0"/>
                <a:ea typeface="+mn-ea"/>
                <a:cs typeface="+mn-cs"/>
              </a:rPr>
              <a:t>t</a:t>
            </a:r>
            <a:endParaRPr kumimoji="0" lang="es-ES_tradnl" altLang="en-US" sz="2800" b="0" i="1" u="none" strike="noStrike" kern="1200" cap="none" spc="0" normalizeH="0" baseline="0" noProof="0" dirty="0">
              <a:ln>
                <a:noFill/>
              </a:ln>
              <a:solidFill>
                <a:srgbClr val="CC33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s-ES_tradnl"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FF3300"/>
                </a:solidFill>
                <a:effectLst/>
                <a:uLnTx/>
                <a:uFillTx/>
                <a:latin typeface="Arial" panose="020B0604020202020204" pitchFamily="34" charset="0"/>
                <a:ea typeface="+mn-ea"/>
                <a:cs typeface="+mn-cs"/>
              </a:rPr>
              <a:t>         a) Características</a:t>
            </a:r>
            <a:endPar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
                <a:srgbClr val="0000FF"/>
              </a:buClr>
              <a:buSzPct val="90000"/>
              <a:buFont typeface="Monotype Sorts" pitchFamily="2" charset="2"/>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Al igual que la normal, también es simétrica es algo más plana que la distribución normal hay una distribución </a:t>
            </a:r>
            <a:r>
              <a:rPr kumimoji="0" lang="es-ES_tradnl" alt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t</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para cada tamaño de muestra cuando el tamaño de la muestra es mayor a 30, la distribución </a:t>
            </a:r>
            <a:r>
              <a:rPr kumimoji="0" lang="es-ES_tradnl" alt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t</a:t>
            </a: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se asemeja tanto a la normal que se prefiere utilizar ésta.</a:t>
            </a:r>
          </a:p>
          <a:p>
            <a:pPr marL="0" indent="0">
              <a:buNone/>
            </a:pPr>
            <a:endParaRPr lang="es-PE" dirty="0"/>
          </a:p>
          <a:p>
            <a:pPr marL="0" indent="0">
              <a:buNone/>
            </a:pPr>
            <a:endParaRPr lang="es-PE" dirty="0"/>
          </a:p>
        </p:txBody>
      </p:sp>
    </p:spTree>
    <p:extLst>
      <p:ext uri="{BB962C8B-B14F-4D97-AF65-F5344CB8AC3E}">
        <p14:creationId xmlns:p14="http://schemas.microsoft.com/office/powerpoint/2010/main" val="3024012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0810309-72E0-487E-807D-144057430EC1}"/>
              </a:ext>
            </a:extLst>
          </p:cNvPr>
          <p:cNvSpPr>
            <a:spLocks noGrp="1"/>
          </p:cNvSpPr>
          <p:nvPr>
            <p:ph idx="1"/>
          </p:nvPr>
        </p:nvSpPr>
        <p:spPr>
          <a:xfrm>
            <a:off x="838200" y="822960"/>
            <a:ext cx="10515600" cy="5354003"/>
          </a:xfrm>
        </p:spPr>
        <p:txBody>
          <a:bodyPr/>
          <a:lstStyle/>
          <a:p>
            <a:pPr marL="0" indent="0">
              <a:buNone/>
            </a:pPr>
            <a:endParaRPr lang="es-PE" dirty="0"/>
          </a:p>
        </p:txBody>
      </p:sp>
      <p:pic>
        <p:nvPicPr>
          <p:cNvPr id="4" name="Picture 2" descr="t26">
            <a:extLst>
              <a:ext uri="{FF2B5EF4-FFF2-40B4-BE49-F238E27FC236}">
                <a16:creationId xmlns:a16="http://schemas.microsoft.com/office/drawing/2014/main" id="{8E2B2444-30BA-4237-8AA3-EA6E9CD49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79524"/>
            <a:ext cx="9121140" cy="475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62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2122A3D-272B-44E0-9218-591081821015}"/>
              </a:ext>
            </a:extLst>
          </p:cNvPr>
          <p:cNvSpPr>
            <a:spLocks noGrp="1"/>
          </p:cNvSpPr>
          <p:nvPr>
            <p:ph idx="1"/>
          </p:nvPr>
        </p:nvSpPr>
        <p:spPr>
          <a:xfrm>
            <a:off x="838200" y="1028700"/>
            <a:ext cx="10515600" cy="5148263"/>
          </a:xfrm>
        </p:spPr>
        <p:txBody>
          <a:bodyPr/>
          <a:lstStyle/>
          <a:p>
            <a:pPr marL="0" indent="0">
              <a:buNone/>
            </a:pPr>
            <a:r>
              <a:rPr kumimoji="0" lang="es-ES_tradnl" altLang="en-US" sz="2800" b="0" i="0" u="none" strike="noStrike" kern="1200" cap="none" spc="0" normalizeH="0" baseline="0" noProof="0" dirty="0">
                <a:ln>
                  <a:noFill/>
                </a:ln>
                <a:solidFill>
                  <a:srgbClr val="FF3300"/>
                </a:solidFill>
                <a:effectLst/>
                <a:uLnTx/>
                <a:uFillTx/>
                <a:latin typeface="Arial" panose="020B0604020202020204" pitchFamily="34" charset="0"/>
                <a:ea typeface="+mn-ea"/>
                <a:cs typeface="+mn-cs"/>
              </a:rPr>
              <a:t>Fórmula</a:t>
            </a:r>
          </a:p>
          <a:p>
            <a:pPr marL="0" indent="0">
              <a:buNone/>
            </a:pPr>
            <a:endParaRPr lang="es-PE" dirty="0"/>
          </a:p>
          <a:p>
            <a:pPr marL="0" indent="0">
              <a:buNone/>
            </a:pPr>
            <a:endParaRPr lang="es-PE" dirty="0"/>
          </a:p>
          <a:p>
            <a:pPr marL="0" indent="0">
              <a:buNone/>
            </a:pPr>
            <a:endParaRPr lang="es-PE" dirty="0"/>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FF3300"/>
                </a:solidFill>
                <a:effectLst/>
                <a:uLnTx/>
                <a:uFillTx/>
                <a:latin typeface="Arial" panose="020B0604020202020204" pitchFamily="34" charset="0"/>
                <a:ea typeface="+mn-ea"/>
                <a:cs typeface="+mn-cs"/>
              </a:rPr>
              <a:t>Grados de libertad</a:t>
            </a:r>
            <a:endPar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 definen como el número de valores que podemos escoger libremente.</a:t>
            </a:r>
          </a:p>
          <a:p>
            <a:pPr marL="0" indent="0">
              <a:buNone/>
            </a:pPr>
            <a:endParaRPr lang="es-PE" dirty="0"/>
          </a:p>
          <a:p>
            <a:pPr marL="0" indent="0">
              <a:buNone/>
            </a:pPr>
            <a:endParaRPr lang="es-PE" dirty="0"/>
          </a:p>
        </p:txBody>
      </p:sp>
      <p:graphicFrame>
        <p:nvGraphicFramePr>
          <p:cNvPr id="4" name="Object 3">
            <a:extLst>
              <a:ext uri="{FF2B5EF4-FFF2-40B4-BE49-F238E27FC236}">
                <a16:creationId xmlns:a16="http://schemas.microsoft.com/office/drawing/2014/main" id="{FE2D4ADE-7A0A-4FE5-A054-7D9AEC31997E}"/>
              </a:ext>
            </a:extLst>
          </p:cNvPr>
          <p:cNvGraphicFramePr>
            <a:graphicFrameLocks/>
          </p:cNvGraphicFramePr>
          <p:nvPr>
            <p:extLst>
              <p:ext uri="{D42A27DB-BD31-4B8C-83A1-F6EECF244321}">
                <p14:modId xmlns:p14="http://schemas.microsoft.com/office/powerpoint/2010/main" val="886011835"/>
              </p:ext>
            </p:extLst>
          </p:nvPr>
        </p:nvGraphicFramePr>
        <p:xfrm>
          <a:off x="3566160" y="1028700"/>
          <a:ext cx="1828800" cy="1635125"/>
        </p:xfrm>
        <a:graphic>
          <a:graphicData uri="http://schemas.openxmlformats.org/presentationml/2006/ole">
            <mc:AlternateContent xmlns:mc="http://schemas.openxmlformats.org/markup-compatibility/2006">
              <mc:Choice xmlns:v="urn:schemas-microsoft-com:vml" Requires="v">
                <p:oleObj spid="_x0000_s19461" name="Ecuación" r:id="rId3" imgW="596641" imgH="533169" progId="Equation.3">
                  <p:embed/>
                </p:oleObj>
              </mc:Choice>
              <mc:Fallback>
                <p:oleObj name="Ecuación" r:id="rId3" imgW="596641" imgH="533169" progId="Equation.3">
                  <p:embed/>
                  <p:pic>
                    <p:nvPicPr>
                      <p:cNvPr id="44035" name="Object 3">
                        <a:extLst>
                          <a:ext uri="{FF2B5EF4-FFF2-40B4-BE49-F238E27FC236}">
                            <a16:creationId xmlns:a16="http://schemas.microsoft.com/office/drawing/2014/main" id="{261498B5-3567-4C0E-AA1A-75E3C72B40A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6160" y="1028700"/>
                        <a:ext cx="182880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5981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AD6946-F96A-427F-A493-8723265EB5BF}"/>
              </a:ext>
            </a:extLst>
          </p:cNvPr>
          <p:cNvSpPr>
            <a:spLocks noGrp="1"/>
          </p:cNvSpPr>
          <p:nvPr>
            <p:ph idx="1"/>
          </p:nvPr>
        </p:nvSpPr>
        <p:spPr>
          <a:xfrm>
            <a:off x="838200" y="594360"/>
            <a:ext cx="10515600" cy="5897880"/>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_tradnl" altLang="en-US" sz="3200" b="1" i="0" u="none" strike="noStrike" kern="1200" cap="none" spc="0" normalizeH="0" baseline="0" noProof="0" dirty="0">
                <a:ln>
                  <a:noFill/>
                </a:ln>
                <a:solidFill>
                  <a:srgbClr val="CC3300"/>
                </a:solidFill>
                <a:effectLst/>
                <a:uLnTx/>
                <a:uFillTx/>
                <a:latin typeface="Arial" panose="020B0604020202020204" pitchFamily="34" charset="0"/>
                <a:ea typeface="+mn-ea"/>
                <a:cs typeface="+mn-cs"/>
              </a:rPr>
              <a:t>La distribución Ji-Cuadrada</a:t>
            </a:r>
            <a:endParaRPr kumimoji="0" lang="es-ES_tradnl" altLang="en-US" sz="3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s-ES_tradnl" altLang="en-US" sz="3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FF3300"/>
                </a:solidFill>
                <a:effectLst/>
                <a:uLnTx/>
                <a:uFillTx/>
                <a:latin typeface="Arial" panose="020B0604020202020204" pitchFamily="34" charset="0"/>
                <a:ea typeface="+mn-ea"/>
                <a:cs typeface="+mn-cs"/>
              </a:rPr>
              <a:t>a) Características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
                <a:srgbClr val="0000FF"/>
              </a:buClr>
              <a:buSzPct val="90000"/>
              <a:buFont typeface="Monotype Sorts" pitchFamily="2" charset="2"/>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Es una distribución asimétrica a la derecha</a:t>
            </a:r>
          </a:p>
          <a:p>
            <a:pPr marL="0" marR="0" lvl="0" indent="0" algn="just" defTabSz="914400" rtl="0" eaLnBrk="0" fontAlgn="base" latinLnBrk="0" hangingPunct="0">
              <a:lnSpc>
                <a:spcPct val="100000"/>
              </a:lnSpc>
              <a:spcBef>
                <a:spcPct val="0"/>
              </a:spcBef>
              <a:spcAft>
                <a:spcPct val="0"/>
              </a:spcAft>
              <a:buClr>
                <a:srgbClr val="0000FF"/>
              </a:buClr>
              <a:buSzPct val="90000"/>
              <a:buFont typeface="Monotype Sorts" pitchFamily="2" charset="2"/>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Sólo considera valores positivos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FF3300"/>
                </a:solidFill>
                <a:effectLst/>
                <a:uLnTx/>
                <a:uFillTx/>
                <a:latin typeface="Arial" panose="020B0604020202020204" pitchFamily="34" charset="0"/>
                <a:ea typeface="+mn-ea"/>
                <a:cs typeface="+mn-cs"/>
              </a:rPr>
              <a:t>b) Definición</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 distribución Ji-cuadrada esta definida por</a:t>
            </a:r>
          </a:p>
          <a:p>
            <a:pPr marL="0" indent="0">
              <a:buNone/>
            </a:pPr>
            <a:endParaRPr lang="es-PE" dirty="0"/>
          </a:p>
          <a:p>
            <a:pPr marL="0" indent="0">
              <a:buNone/>
            </a:pPr>
            <a:endParaRPr lang="es-PE" dirty="0"/>
          </a:p>
        </p:txBody>
      </p:sp>
      <p:graphicFrame>
        <p:nvGraphicFramePr>
          <p:cNvPr id="4" name="Object 3">
            <a:extLst>
              <a:ext uri="{FF2B5EF4-FFF2-40B4-BE49-F238E27FC236}">
                <a16:creationId xmlns:a16="http://schemas.microsoft.com/office/drawing/2014/main" id="{9DEC7012-7AE8-43F1-9C85-9AE61790BFFF}"/>
              </a:ext>
            </a:extLst>
          </p:cNvPr>
          <p:cNvGraphicFramePr>
            <a:graphicFrameLocks/>
          </p:cNvGraphicFramePr>
          <p:nvPr>
            <p:extLst>
              <p:ext uri="{D42A27DB-BD31-4B8C-83A1-F6EECF244321}">
                <p14:modId xmlns:p14="http://schemas.microsoft.com/office/powerpoint/2010/main" val="2467945602"/>
              </p:ext>
            </p:extLst>
          </p:nvPr>
        </p:nvGraphicFramePr>
        <p:xfrm>
          <a:off x="3451860" y="5363528"/>
          <a:ext cx="1644650" cy="900112"/>
        </p:xfrm>
        <a:graphic>
          <a:graphicData uri="http://schemas.openxmlformats.org/presentationml/2006/ole">
            <mc:AlternateContent xmlns:mc="http://schemas.openxmlformats.org/markup-compatibility/2006">
              <mc:Choice xmlns:v="urn:schemas-microsoft-com:vml" Requires="v">
                <p:oleObj spid="_x0000_s20485" name="Ecuación" r:id="rId3" imgW="698500" imgH="381000" progId="Equation.3">
                  <p:embed/>
                </p:oleObj>
              </mc:Choice>
              <mc:Fallback>
                <p:oleObj name="Ecuación" r:id="rId3" imgW="698500" imgH="381000" progId="Equation.3">
                  <p:embed/>
                  <p:pic>
                    <p:nvPicPr>
                      <p:cNvPr id="45059" name="Object 3">
                        <a:extLst>
                          <a:ext uri="{FF2B5EF4-FFF2-40B4-BE49-F238E27FC236}">
                            <a16:creationId xmlns:a16="http://schemas.microsoft.com/office/drawing/2014/main" id="{AB4C1FB4-669E-4298-AA4A-9079043F767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860" y="5363528"/>
                        <a:ext cx="164465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7429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635F67-4B00-4D68-AFF8-F6B374571C0B}"/>
              </a:ext>
            </a:extLst>
          </p:cNvPr>
          <p:cNvSpPr>
            <a:spLocks noGrp="1"/>
          </p:cNvSpPr>
          <p:nvPr>
            <p:ph idx="1"/>
          </p:nvPr>
        </p:nvSpPr>
        <p:spPr>
          <a:xfrm>
            <a:off x="838200" y="960120"/>
            <a:ext cx="10515600" cy="5554980"/>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FF3300"/>
                </a:solidFill>
                <a:effectLst/>
                <a:uLnTx/>
                <a:uFillTx/>
                <a:latin typeface="Arial" panose="020B0604020202020204" pitchFamily="34" charset="0"/>
                <a:ea typeface="+mn-ea"/>
                <a:cs typeface="+mn-cs"/>
              </a:rPr>
              <a:t>Aplicaciones</a:t>
            </a:r>
            <a:endPar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Las aplicaciones más importantes están en</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 prueba de bondad de ajuste la prueba de independencia estadística</a:t>
            </a:r>
          </a:p>
          <a:p>
            <a:pPr marL="0" indent="0">
              <a:buNone/>
            </a:pPr>
            <a:r>
              <a:rPr kumimoji="0" lang="es-ES_tradnl" altLang="en-US" sz="2800" b="0" i="0" u="none" strike="noStrike" kern="1200" cap="none" spc="0" normalizeH="0" baseline="0" noProof="0" dirty="0">
                <a:ln>
                  <a:noFill/>
                </a:ln>
                <a:solidFill>
                  <a:srgbClr val="FF3300"/>
                </a:solidFill>
                <a:effectLst/>
                <a:uLnTx/>
                <a:uFillTx/>
                <a:latin typeface="Arial" panose="020B0604020202020204" pitchFamily="34" charset="0"/>
                <a:ea typeface="+mn-ea"/>
                <a:cs typeface="+mn-cs"/>
              </a:rPr>
              <a:t>Distribución</a:t>
            </a:r>
          </a:p>
          <a:p>
            <a:pPr marL="0" indent="0">
              <a:buNone/>
            </a:pPr>
            <a:endParaRPr lang="es-PE" dirty="0"/>
          </a:p>
          <a:p>
            <a:pPr marL="0" indent="0">
              <a:buNone/>
            </a:pPr>
            <a:endParaRPr lang="es-PE" dirty="0"/>
          </a:p>
        </p:txBody>
      </p:sp>
      <p:pic>
        <p:nvPicPr>
          <p:cNvPr id="4" name="Picture 3" descr="t9a">
            <a:extLst>
              <a:ext uri="{FF2B5EF4-FFF2-40B4-BE49-F238E27FC236}">
                <a16:creationId xmlns:a16="http://schemas.microsoft.com/office/drawing/2014/main" id="{27E127EA-D2B3-4BFF-8552-A87C26D36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70288"/>
            <a:ext cx="57150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5591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4DBFD4-585F-4DBA-BC77-C5FBFC3FE2F9}"/>
              </a:ext>
            </a:extLst>
          </p:cNvPr>
          <p:cNvSpPr>
            <a:spLocks noGrp="1"/>
          </p:cNvSpPr>
          <p:nvPr>
            <p:ph idx="1"/>
          </p:nvPr>
        </p:nvSpPr>
        <p:spPr>
          <a:xfrm>
            <a:off x="838200" y="845820"/>
            <a:ext cx="10515600" cy="5331143"/>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_tradnl" altLang="en-US" sz="3200" b="1" i="0" u="none" strike="noStrike" kern="1200" cap="none" spc="0" normalizeH="0" baseline="0" noProof="0" dirty="0">
                <a:ln>
                  <a:noFill/>
                </a:ln>
                <a:solidFill>
                  <a:srgbClr val="FF3300"/>
                </a:solidFill>
                <a:effectLst/>
                <a:uLnTx/>
                <a:uFillTx/>
                <a:latin typeface="Arial" panose="020B0604020202020204" pitchFamily="34" charset="0"/>
                <a:ea typeface="+mn-ea"/>
                <a:cs typeface="+mn-cs"/>
              </a:rPr>
              <a:t> La Distribución F</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FF3300"/>
                </a:solidFill>
                <a:effectLst/>
                <a:uLnTx/>
                <a:uFillTx/>
                <a:latin typeface="Arial" panose="020B0604020202020204" pitchFamily="34" charset="0"/>
                <a:ea typeface="+mn-ea"/>
                <a:cs typeface="+mn-cs"/>
              </a:rPr>
              <a:t>	   Características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Es una distribución asimétrica a la derecha</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Sólo tiene valores positivos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Se utiliza para comparar variancias de dos     	   	   	  poblaciones, con distribución normal</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ES_tradnl"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Fórmula:</a:t>
            </a:r>
          </a:p>
          <a:p>
            <a:pPr marL="0" marR="0" lvl="0" indent="0" algn="just" defTabSz="914400" rtl="0" eaLnBrk="0" fontAlgn="base" latinLnBrk="0" hangingPunct="0">
              <a:lnSpc>
                <a:spcPct val="100000"/>
              </a:lnSpc>
              <a:spcBef>
                <a:spcPct val="0"/>
              </a:spcBef>
              <a:spcAft>
                <a:spcPct val="0"/>
              </a:spcAft>
              <a:buClrTx/>
              <a:buSzTx/>
              <a:buFontTx/>
              <a:buNone/>
              <a:tabLst/>
              <a:defRPr/>
            </a:pPr>
            <a:r>
              <a:rPr lang="es-ES_tradnl" dirty="0">
                <a:solidFill>
                  <a:srgbClr val="000000"/>
                </a:solidFill>
                <a:latin typeface="Arial" panose="020B0604020202020204" pitchFamily="34" charset="0"/>
              </a:rPr>
              <a:t>		</a:t>
            </a:r>
            <a:endParaRPr lang="es-PE" dirty="0"/>
          </a:p>
        </p:txBody>
      </p:sp>
      <p:graphicFrame>
        <p:nvGraphicFramePr>
          <p:cNvPr id="4" name="Object 3">
            <a:extLst>
              <a:ext uri="{FF2B5EF4-FFF2-40B4-BE49-F238E27FC236}">
                <a16:creationId xmlns:a16="http://schemas.microsoft.com/office/drawing/2014/main" id="{885B80A1-CA59-4069-AAB0-66A7447DDDBD}"/>
              </a:ext>
            </a:extLst>
          </p:cNvPr>
          <p:cNvGraphicFramePr>
            <a:graphicFrameLocks/>
          </p:cNvGraphicFramePr>
          <p:nvPr>
            <p:extLst>
              <p:ext uri="{D42A27DB-BD31-4B8C-83A1-F6EECF244321}">
                <p14:modId xmlns:p14="http://schemas.microsoft.com/office/powerpoint/2010/main" val="3135861909"/>
              </p:ext>
            </p:extLst>
          </p:nvPr>
        </p:nvGraphicFramePr>
        <p:xfrm>
          <a:off x="3878580" y="4145598"/>
          <a:ext cx="1660525" cy="1184275"/>
        </p:xfrm>
        <a:graphic>
          <a:graphicData uri="http://schemas.openxmlformats.org/presentationml/2006/ole">
            <mc:AlternateContent xmlns:mc="http://schemas.openxmlformats.org/markup-compatibility/2006">
              <mc:Choice xmlns:v="urn:schemas-microsoft-com:vml" Requires="v">
                <p:oleObj spid="_x0000_s21509" name="Ecuación" r:id="rId3" imgW="647700" imgH="469900" progId="Equation.3">
                  <p:embed/>
                </p:oleObj>
              </mc:Choice>
              <mc:Fallback>
                <p:oleObj name="Ecuación" r:id="rId3" imgW="647700" imgH="469900" progId="Equation.3">
                  <p:embed/>
                  <p:pic>
                    <p:nvPicPr>
                      <p:cNvPr id="47107" name="Object 3">
                        <a:extLst>
                          <a:ext uri="{FF2B5EF4-FFF2-40B4-BE49-F238E27FC236}">
                            <a16:creationId xmlns:a16="http://schemas.microsoft.com/office/drawing/2014/main" id="{4CE0A853-C099-4B21-9478-22C6AAD6F92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580" y="4145598"/>
                        <a:ext cx="166052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08086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03B4905-2604-4AFC-BE72-85C69AA6461A}"/>
              </a:ext>
            </a:extLst>
          </p:cNvPr>
          <p:cNvSpPr>
            <a:spLocks noGrp="1"/>
          </p:cNvSpPr>
          <p:nvPr>
            <p:ph idx="1"/>
          </p:nvPr>
        </p:nvSpPr>
        <p:spPr>
          <a:xfrm>
            <a:off x="838200" y="1028700"/>
            <a:ext cx="10515600" cy="5148263"/>
          </a:xfrm>
        </p:spPr>
        <p:txBody>
          <a:bodyPr>
            <a:normAutofit/>
          </a:bodyPr>
          <a:lstStyle/>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s-MX" altLang="en-US" sz="2900" b="0" i="0" u="none" strike="noStrike" kern="0" cap="none" spc="0" normalizeH="0" baseline="0" noProof="0" dirty="0">
                <a:ln>
                  <a:noFill/>
                </a:ln>
                <a:solidFill>
                  <a:srgbClr val="000000"/>
                </a:solidFill>
                <a:effectLst/>
                <a:uLnTx/>
                <a:uFillTx/>
                <a:latin typeface="Arial"/>
                <a:ea typeface="+mn-ea"/>
                <a:cs typeface="+mn-cs"/>
              </a:rPr>
              <a:t>Existe una “familia” de distribuciones </a:t>
            </a:r>
            <a:r>
              <a:rPr kumimoji="0" lang="es-MX" altLang="en-US" sz="2900" b="0" i="1" u="none" strike="noStrike" kern="0" cap="none" spc="0" normalizeH="0" baseline="0" noProof="0" dirty="0">
                <a:ln>
                  <a:noFill/>
                </a:ln>
                <a:solidFill>
                  <a:srgbClr val="000000"/>
                </a:solidFill>
                <a:effectLst/>
                <a:uLnTx/>
                <a:uFillTx/>
                <a:latin typeface="Arial"/>
                <a:ea typeface="+mn-ea"/>
                <a:cs typeface="+mn-cs"/>
              </a:rPr>
              <a:t>F</a:t>
            </a:r>
            <a:r>
              <a:rPr kumimoji="0" lang="es-MX" altLang="en-US" sz="2900" b="0" i="0" u="none" strike="noStrike" kern="0" cap="none" spc="0" normalizeH="0" baseline="0" noProof="0" dirty="0">
                <a:ln>
                  <a:noFill/>
                </a:ln>
                <a:solidFill>
                  <a:srgbClr val="000000"/>
                </a:solidFill>
                <a:effectLst/>
                <a:uLnTx/>
                <a:uFillTx/>
                <a:latin typeface="Arial"/>
                <a:ea typeface="+mn-ea"/>
                <a:cs typeface="+mn-cs"/>
              </a:rPr>
              <a:t>.</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s-MX" altLang="en-US" sz="2900" b="0" i="0" u="none" strike="noStrike" kern="0" cap="none" spc="0" normalizeH="0" baseline="0" noProof="0" dirty="0">
                <a:ln>
                  <a:noFill/>
                </a:ln>
                <a:solidFill>
                  <a:srgbClr val="000000"/>
                </a:solidFill>
                <a:effectLst/>
                <a:uLnTx/>
                <a:uFillTx/>
                <a:latin typeface="Arial"/>
                <a:ea typeface="+mn-ea"/>
                <a:cs typeface="+mn-cs"/>
              </a:rPr>
              <a:t>Cada miembro de la familia está  determinado por dos parámetros: los grados de libertad (</a:t>
            </a:r>
            <a:r>
              <a:rPr kumimoji="0" lang="es-MX" altLang="en-US" sz="2900" b="0" i="1" u="none" strike="noStrike" kern="0" cap="none" spc="0" normalizeH="0" baseline="0" noProof="0" dirty="0" err="1">
                <a:ln>
                  <a:noFill/>
                </a:ln>
                <a:solidFill>
                  <a:srgbClr val="000000"/>
                </a:solidFill>
                <a:effectLst/>
                <a:uLnTx/>
                <a:uFillTx/>
                <a:latin typeface="Arial"/>
                <a:ea typeface="+mn-ea"/>
                <a:cs typeface="+mn-cs"/>
              </a:rPr>
              <a:t>gl</a:t>
            </a:r>
            <a:r>
              <a:rPr kumimoji="0" lang="es-MX" altLang="en-US" sz="2900" b="0" i="0" u="none" strike="noStrike" kern="0" cap="none" spc="0" normalizeH="0" baseline="0" noProof="0" dirty="0">
                <a:ln>
                  <a:noFill/>
                </a:ln>
                <a:solidFill>
                  <a:srgbClr val="000000"/>
                </a:solidFill>
                <a:effectLst/>
                <a:uLnTx/>
                <a:uFillTx/>
                <a:latin typeface="Arial"/>
                <a:ea typeface="+mn-ea"/>
                <a:cs typeface="+mn-cs"/>
              </a:rPr>
              <a:t>) en el numerador y los grados de libertad en el denominador.</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s-MX" altLang="en-US" sz="2900" b="0" i="0" u="none" strike="noStrike" kern="0" cap="none" spc="0" normalizeH="0" baseline="0" noProof="0" dirty="0">
                <a:ln>
                  <a:noFill/>
                </a:ln>
                <a:solidFill>
                  <a:srgbClr val="000000"/>
                </a:solidFill>
                <a:effectLst/>
                <a:uLnTx/>
                <a:uFillTx/>
                <a:latin typeface="Arial"/>
                <a:ea typeface="+mn-ea"/>
                <a:cs typeface="+mn-cs"/>
              </a:rPr>
              <a:t>El valor de</a:t>
            </a:r>
            <a:r>
              <a:rPr kumimoji="0" lang="es-MX" altLang="en-US" sz="2900" b="0" i="1" u="none" strike="noStrike" kern="0" cap="none" spc="0" normalizeH="0" baseline="0" noProof="0" dirty="0">
                <a:ln>
                  <a:noFill/>
                </a:ln>
                <a:solidFill>
                  <a:srgbClr val="000000"/>
                </a:solidFill>
                <a:effectLst/>
                <a:uLnTx/>
                <a:uFillTx/>
                <a:latin typeface="Arial"/>
                <a:ea typeface="+mn-ea"/>
                <a:cs typeface="+mn-cs"/>
              </a:rPr>
              <a:t> F</a:t>
            </a:r>
            <a:r>
              <a:rPr kumimoji="0" lang="es-MX" altLang="en-US" sz="2900" b="0" i="0" u="none" strike="noStrike" kern="0" cap="none" spc="0" normalizeH="0" baseline="0" noProof="0" dirty="0">
                <a:ln>
                  <a:noFill/>
                </a:ln>
                <a:solidFill>
                  <a:srgbClr val="000000"/>
                </a:solidFill>
                <a:effectLst/>
                <a:uLnTx/>
                <a:uFillTx/>
                <a:latin typeface="Arial"/>
                <a:ea typeface="+mn-ea"/>
                <a:cs typeface="+mn-cs"/>
              </a:rPr>
              <a:t> no puede ser negativo y es una distribución continua.</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s-MX" altLang="en-US" sz="2900" b="0" i="0" u="none" strike="noStrike" kern="0" cap="none" spc="0" normalizeH="0" baseline="0" noProof="0" dirty="0">
                <a:ln>
                  <a:noFill/>
                </a:ln>
                <a:solidFill>
                  <a:srgbClr val="000000"/>
                </a:solidFill>
                <a:effectLst/>
                <a:uLnTx/>
                <a:uFillTx/>
                <a:latin typeface="Arial"/>
                <a:ea typeface="+mn-ea"/>
                <a:cs typeface="+mn-cs"/>
              </a:rPr>
              <a:t>La distribución </a:t>
            </a:r>
            <a:r>
              <a:rPr kumimoji="0" lang="es-MX" altLang="en-US" sz="2900" b="0" i="1" u="none" strike="noStrike" kern="0" cap="none" spc="0" normalizeH="0" baseline="0" noProof="0" dirty="0">
                <a:ln>
                  <a:noFill/>
                </a:ln>
                <a:solidFill>
                  <a:srgbClr val="000000"/>
                </a:solidFill>
                <a:effectLst/>
                <a:uLnTx/>
                <a:uFillTx/>
                <a:latin typeface="Arial"/>
                <a:ea typeface="+mn-ea"/>
                <a:cs typeface="+mn-cs"/>
              </a:rPr>
              <a:t>F</a:t>
            </a:r>
            <a:r>
              <a:rPr kumimoji="0" lang="es-MX" altLang="en-US" sz="2900" b="0" i="0" u="none" strike="noStrike" kern="0" cap="none" spc="0" normalizeH="0" baseline="0" noProof="0" dirty="0">
                <a:ln>
                  <a:noFill/>
                </a:ln>
                <a:solidFill>
                  <a:srgbClr val="000000"/>
                </a:solidFill>
                <a:effectLst/>
                <a:uLnTx/>
                <a:uFillTx/>
                <a:latin typeface="Arial"/>
                <a:ea typeface="+mn-ea"/>
                <a:cs typeface="+mn-cs"/>
              </a:rPr>
              <a:t>  tiene sesgo positivo.</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s-MX" altLang="en-US" sz="2900" b="0" i="0" u="none" strike="noStrike" kern="0" cap="none" spc="0" normalizeH="0" baseline="0" noProof="0" dirty="0">
                <a:ln>
                  <a:noFill/>
                </a:ln>
                <a:solidFill>
                  <a:srgbClr val="000000"/>
                </a:solidFill>
                <a:effectLst/>
                <a:uLnTx/>
                <a:uFillTx/>
                <a:latin typeface="Arial"/>
                <a:ea typeface="+mn-ea"/>
                <a:cs typeface="+mn-cs"/>
              </a:rPr>
              <a:t>Sus valores varían de 0 a </a:t>
            </a:r>
            <a:r>
              <a:rPr kumimoji="0" lang="es-MX" altLang="en-US" sz="2900" b="0" i="0" u="none" strike="noStrike" kern="0" cap="none" spc="0" normalizeH="0" baseline="0" noProof="0" dirty="0">
                <a:ln>
                  <a:noFill/>
                </a:ln>
                <a:solidFill>
                  <a:srgbClr val="000000"/>
                </a:solidFill>
                <a:effectLst/>
                <a:uLnTx/>
                <a:uFillTx/>
                <a:latin typeface="Arial"/>
                <a:ea typeface="+mn-ea"/>
                <a:cs typeface="+mn-cs"/>
                <a:sym typeface="Symbol" panose="05050102010706020507" pitchFamily="18" charset="2"/>
              </a:rPr>
              <a:t></a:t>
            </a:r>
            <a:r>
              <a:rPr kumimoji="0" lang="es-MX" altLang="en-US" sz="2900" b="0" i="0" u="none" strike="noStrike" kern="0" cap="none" spc="0" normalizeH="0" baseline="0" noProof="0" dirty="0">
                <a:ln>
                  <a:noFill/>
                </a:ln>
                <a:solidFill>
                  <a:srgbClr val="000000"/>
                </a:solidFill>
                <a:effectLst/>
                <a:uLnTx/>
                <a:uFillTx/>
                <a:latin typeface="Arial"/>
                <a:ea typeface="+mn-ea"/>
                <a:cs typeface="+mn-cs"/>
              </a:rPr>
              <a:t> . Con forme </a:t>
            </a:r>
            <a:br>
              <a:rPr kumimoji="0" lang="es-MX" altLang="en-US" sz="2900" b="0" i="0" u="none" strike="noStrike" kern="0" cap="none" spc="0" normalizeH="0" baseline="0" noProof="0" dirty="0">
                <a:ln>
                  <a:noFill/>
                </a:ln>
                <a:solidFill>
                  <a:srgbClr val="000000"/>
                </a:solidFill>
                <a:effectLst/>
                <a:uLnTx/>
                <a:uFillTx/>
                <a:latin typeface="Arial"/>
                <a:ea typeface="+mn-ea"/>
                <a:cs typeface="+mn-cs"/>
              </a:rPr>
            </a:br>
            <a:r>
              <a:rPr kumimoji="0" lang="es-MX" altLang="en-US" sz="2900" b="0" i="1" u="none" strike="noStrike" kern="0" cap="none" spc="0" normalizeH="0" baseline="0" noProof="0" dirty="0">
                <a:ln>
                  <a:noFill/>
                </a:ln>
                <a:solidFill>
                  <a:srgbClr val="000000"/>
                </a:solidFill>
                <a:effectLst/>
                <a:uLnTx/>
                <a:uFillTx/>
                <a:latin typeface="Arial"/>
                <a:ea typeface="+mn-ea"/>
                <a:cs typeface="+mn-cs"/>
              </a:rPr>
              <a:t>F </a:t>
            </a:r>
            <a:r>
              <a:rPr kumimoji="0" lang="es-MX" altLang="en-US" sz="2900" b="0" i="0" u="none" strike="noStrike" kern="0" cap="none" spc="0" normalizeH="0" baseline="0" noProof="0" dirty="0">
                <a:ln>
                  <a:noFill/>
                </a:ln>
                <a:solidFill>
                  <a:srgbClr val="000000"/>
                </a:solidFill>
                <a:effectLst/>
                <a:uLnTx/>
                <a:uFillTx/>
                <a:latin typeface="Arial"/>
                <a:ea typeface="+mn-ea"/>
                <a:cs typeface="+mn-cs"/>
                <a:sym typeface="Symbol" panose="05050102010706020507" pitchFamily="18" charset="2"/>
              </a:rPr>
              <a:t> </a:t>
            </a:r>
            <a:r>
              <a:rPr kumimoji="0" lang="es-MX" altLang="en-US" sz="2900" b="0" i="0" u="none" strike="noStrike" kern="0" cap="none" spc="0" normalizeH="0" baseline="0" noProof="0" dirty="0">
                <a:ln>
                  <a:noFill/>
                </a:ln>
                <a:solidFill>
                  <a:srgbClr val="000000"/>
                </a:solidFill>
                <a:effectLst/>
                <a:uLnTx/>
                <a:uFillTx/>
                <a:latin typeface="Arial"/>
                <a:ea typeface="+mn-ea"/>
                <a:cs typeface="+mn-cs"/>
              </a:rPr>
              <a:t> la curva se aproxima al eje </a:t>
            </a:r>
            <a:r>
              <a:rPr kumimoji="0" lang="es-MX" altLang="en-US" sz="2900" b="0" i="1" u="none" strike="noStrike" kern="0" cap="none" spc="0" normalizeH="0" baseline="0" noProof="0" dirty="0">
                <a:ln>
                  <a:noFill/>
                </a:ln>
                <a:solidFill>
                  <a:srgbClr val="000000"/>
                </a:solidFill>
                <a:effectLst/>
                <a:uLnTx/>
                <a:uFillTx/>
                <a:latin typeface="Arial"/>
                <a:ea typeface="+mn-ea"/>
                <a:cs typeface="+mn-cs"/>
              </a:rPr>
              <a:t>X</a:t>
            </a:r>
            <a:r>
              <a:rPr kumimoji="0" lang="es-MX" altLang="en-US" sz="2900" b="0" i="0" u="none" strike="noStrike" kern="0" cap="none" spc="0" normalizeH="0" baseline="0" noProof="0" dirty="0">
                <a:ln>
                  <a:noFill/>
                </a:ln>
                <a:solidFill>
                  <a:srgbClr val="000000"/>
                </a:solidFill>
                <a:effectLst/>
                <a:uLnTx/>
                <a:uFillTx/>
                <a:latin typeface="Arial"/>
                <a:ea typeface="+mn-ea"/>
                <a:cs typeface="+mn-cs"/>
              </a:rPr>
              <a:t>. </a:t>
            </a:r>
          </a:p>
          <a:p>
            <a:pPr marL="0" indent="0">
              <a:buNone/>
            </a:pPr>
            <a:endParaRPr lang="es-PE" dirty="0"/>
          </a:p>
        </p:txBody>
      </p:sp>
    </p:spTree>
    <p:extLst>
      <p:ext uri="{BB962C8B-B14F-4D97-AF65-F5344CB8AC3E}">
        <p14:creationId xmlns:p14="http://schemas.microsoft.com/office/powerpoint/2010/main" val="246697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59E74D-F511-1269-368B-5EF0FCCFFE56}"/>
                  </a:ext>
                </a:extLst>
              </p:cNvPr>
              <p:cNvSpPr>
                <a:spLocks noGrp="1"/>
              </p:cNvSpPr>
              <p:nvPr>
                <p:ph idx="1"/>
              </p:nvPr>
            </p:nvSpPr>
            <p:spPr>
              <a:xfrm>
                <a:off x="838200" y="1320800"/>
                <a:ext cx="10515600" cy="4856163"/>
              </a:xfrm>
            </p:spPr>
            <p:txBody>
              <a:bodyPr/>
              <a:lstStyle/>
              <a:p>
                <a:pPr marL="0" indent="0">
                  <a:buNone/>
                </a:pPr>
                <a:r>
                  <a:rPr lang="es-MX" dirty="0"/>
                  <a:t>Como se puede observar a partir de esta tabla solo se puede hablar de variable aleatoria discreta, porque un lanzamiento no lo puedo particionar y si hablo de los dados estos arrojan valores enteros.</a:t>
                </a:r>
              </a:p>
              <a:p>
                <a:pPr marL="0" indent="0">
                  <a:buNone/>
                </a:pPr>
                <a:r>
                  <a:rPr lang="es-MX" dirty="0"/>
                  <a:t>Esto nos lleva a pensar que si un resultado nos arroja un valor que lo denotamos como x, entonces cada x tendrá una probabilidad y que si sumamos estas probabilidades nos da 1. Es decir, estaríamos hablando de una función de cuantía.</a:t>
                </a:r>
              </a:p>
              <a:p>
                <a:pPr marL="0" indent="0">
                  <a:buNone/>
                </a:pP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𝑖</m:t>
                        </m:r>
                      </m:sub>
                    </m:sSub>
                  </m:oMath>
                </a14:m>
                <a:r>
                  <a:rPr lang="es-MX" dirty="0"/>
                  <a:t>, </a:t>
                </a:r>
                <a14:m>
                  <m:oMath xmlns:m="http://schemas.openxmlformats.org/officeDocument/2006/math">
                    <m:nary>
                      <m:naryPr>
                        <m:chr m:val="∑"/>
                        <m:ctrlPr>
                          <a:rPr lang="es-MX" i="1" smtClean="0">
                            <a:latin typeface="Cambria Math" panose="02040503050406030204" pitchFamily="18" charset="0"/>
                          </a:rPr>
                        </m:ctrlPr>
                      </m:naryPr>
                      <m:sub>
                        <m:r>
                          <m:rPr>
                            <m:brk m:alnAt="23"/>
                          </m:rPr>
                          <a:rPr lang="es-MX" b="0" i="1" smtClean="0">
                            <a:latin typeface="Cambria Math" panose="02040503050406030204" pitchFamily="18" charset="0"/>
                          </a:rPr>
                          <m:t>𝑖</m:t>
                        </m:r>
                        <m:r>
                          <a:rPr lang="es-MX" b="0" i="1" smtClean="0">
                            <a:latin typeface="Cambria Math" panose="02040503050406030204" pitchFamily="18" charset="0"/>
                          </a:rPr>
                          <m:t>=1</m:t>
                        </m:r>
                      </m:sub>
                      <m:sup>
                        <m:r>
                          <a:rPr lang="es-MX" b="0" i="1" smtClean="0">
                            <a:latin typeface="Cambria Math" panose="02040503050406030204" pitchFamily="18" charset="0"/>
                          </a:rPr>
                          <m:t>𝑛</m:t>
                        </m:r>
                      </m:sup>
                      <m:e>
                        <m:r>
                          <a:rPr lang="es-MX" b="0" i="1" smtClean="0">
                            <a:latin typeface="Cambria Math" panose="02040503050406030204" pitchFamily="18" charset="0"/>
                          </a:rPr>
                          <m:t>𝑃</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𝑖</m:t>
                            </m:r>
                          </m:sub>
                        </m:sSub>
                      </m:e>
                    </m:nary>
                  </m:oMath>
                </a14:m>
                <a:r>
                  <a:rPr lang="es-PE" dirty="0"/>
                  <a:t>) =1</a:t>
                </a:r>
              </a:p>
            </p:txBody>
          </p:sp>
        </mc:Choice>
        <mc:Fallback>
          <p:sp>
            <p:nvSpPr>
              <p:cNvPr id="3" name="Marcador de contenido 2">
                <a:extLst>
                  <a:ext uri="{FF2B5EF4-FFF2-40B4-BE49-F238E27FC236}">
                    <a16:creationId xmlns:a16="http://schemas.microsoft.com/office/drawing/2014/main" id="{6659E74D-F511-1269-368B-5EF0FCCFFE56}"/>
                  </a:ext>
                </a:extLst>
              </p:cNvPr>
              <p:cNvSpPr>
                <a:spLocks noGrp="1" noRot="1" noChangeAspect="1" noMove="1" noResize="1" noEditPoints="1" noAdjustHandles="1" noChangeArrowheads="1" noChangeShapeType="1" noTextEdit="1"/>
              </p:cNvSpPr>
              <p:nvPr>
                <p:ph idx="1"/>
              </p:nvPr>
            </p:nvSpPr>
            <p:spPr>
              <a:xfrm>
                <a:off x="838200" y="1320800"/>
                <a:ext cx="10515600" cy="4856163"/>
              </a:xfrm>
              <a:blipFill>
                <a:blip r:embed="rId2"/>
                <a:stretch>
                  <a:fillRect l="-1217" t="-2136" r="-406"/>
                </a:stretch>
              </a:blipFill>
            </p:spPr>
            <p:txBody>
              <a:bodyPr/>
              <a:lstStyle/>
              <a:p>
                <a:r>
                  <a:rPr lang="es-PE">
                    <a:noFill/>
                  </a:rPr>
                  <a:t> </a:t>
                </a:r>
              </a:p>
            </p:txBody>
          </p:sp>
        </mc:Fallback>
      </mc:AlternateContent>
    </p:spTree>
    <p:extLst>
      <p:ext uri="{BB962C8B-B14F-4D97-AF65-F5344CB8AC3E}">
        <p14:creationId xmlns:p14="http://schemas.microsoft.com/office/powerpoint/2010/main" val="219521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82ED940B-626A-6A6A-A62A-D74314BD62A0}"/>
                  </a:ext>
                </a:extLst>
              </p:cNvPr>
              <p:cNvSpPr>
                <a:spLocks noGrp="1"/>
              </p:cNvSpPr>
              <p:nvPr>
                <p:ph idx="1"/>
              </p:nvPr>
            </p:nvSpPr>
            <p:spPr>
              <a:xfrm>
                <a:off x="838200" y="736600"/>
                <a:ext cx="10515600" cy="5440363"/>
              </a:xfrm>
            </p:spPr>
            <p:txBody>
              <a:bodyPr/>
              <a:lstStyle/>
              <a:p>
                <a:pPr marL="0" indent="0">
                  <a:buNone/>
                </a:pPr>
                <a:r>
                  <a:rPr lang="es-MX" dirty="0"/>
                  <a:t>Para definir una variable aleatoria continua, considérese dos valores a y b en el recorrido de x, con a</a:t>
                </a:r>
                <a14:m>
                  <m:oMath xmlns:m="http://schemas.openxmlformats.org/officeDocument/2006/math">
                    <m:r>
                      <a:rPr lang="es-MX" i="1" smtClean="0">
                        <a:latin typeface="Cambria Math" panose="02040503050406030204" pitchFamily="18" charset="0"/>
                        <a:ea typeface="Cambria Math" panose="02040503050406030204" pitchFamily="18" charset="0"/>
                      </a:rPr>
                      <m:t>&lt;</m:t>
                    </m:r>
                  </m:oMath>
                </a14:m>
                <a:r>
                  <a:rPr lang="es-PE" dirty="0"/>
                  <a:t>b, entonces se puede denotar como:</a:t>
                </a:r>
              </a:p>
              <a:p>
                <a:pPr marL="0" indent="0">
                  <a:buNone/>
                </a:pPr>
                <a:r>
                  <a:rPr lang="es-PE" dirty="0"/>
                  <a:t>P(a</a:t>
                </a:r>
                <a14:m>
                  <m:oMath xmlns:m="http://schemas.openxmlformats.org/officeDocument/2006/math">
                    <m:r>
                      <a:rPr lang="es-PE" i="1" smtClean="0">
                        <a:latin typeface="Cambria Math" panose="02040503050406030204" pitchFamily="18" charset="0"/>
                        <a:ea typeface="Cambria Math" panose="02040503050406030204" pitchFamily="18" charset="0"/>
                      </a:rPr>
                      <m:t>&lt;</m:t>
                    </m:r>
                  </m:oMath>
                </a14:m>
                <a:r>
                  <a:rPr lang="es-PE" dirty="0"/>
                  <a:t>x</a:t>
                </a:r>
                <a14:m>
                  <m:oMath xmlns:m="http://schemas.openxmlformats.org/officeDocument/2006/math">
                    <m:r>
                      <a:rPr lang="es-PE" i="1" dirty="0" smtClean="0">
                        <a:latin typeface="Cambria Math" panose="02040503050406030204" pitchFamily="18" charset="0"/>
                        <a:ea typeface="Cambria Math" panose="02040503050406030204" pitchFamily="18" charset="0"/>
                      </a:rPr>
                      <m:t>≤</m:t>
                    </m:r>
                  </m:oMath>
                </a14:m>
                <a:r>
                  <a:rPr lang="es-PE" dirty="0"/>
                  <a:t>b) como la probabilidad del evento el valor de x que resulta de un intento es mayor que a, pero no es mayor que b.</a:t>
                </a:r>
              </a:p>
              <a:p>
                <a:pPr marL="0" indent="0">
                  <a:buNone/>
                </a:pPr>
                <a:r>
                  <a:rPr lang="es-PE" dirty="0"/>
                  <a:t>Eso significa que para cualquier variable aleatoria x con función de densidad f(x).</a:t>
                </a:r>
              </a:p>
              <a:p>
                <a:pPr marL="0" indent="0">
                  <a:buNone/>
                </a:pPr>
                <a:r>
                  <a:rPr lang="es-PE" dirty="0"/>
                  <a:t>En este caso, para una variable aleatoria continua x, </a:t>
                </a:r>
                <a14:m>
                  <m:oMath xmlns:m="http://schemas.openxmlformats.org/officeDocument/2006/math">
                    <m:nary>
                      <m:naryPr>
                        <m:ctrlPr>
                          <a:rPr lang="es-PE" i="1" smtClean="0">
                            <a:latin typeface="Cambria Math" panose="02040503050406030204" pitchFamily="18" charset="0"/>
                          </a:rPr>
                        </m:ctrlPr>
                      </m:naryPr>
                      <m:sub>
                        <m:r>
                          <m:rPr>
                            <m:brk m:alnAt="23"/>
                          </m:rPr>
                          <a:rPr lang="es-MX" b="0" i="1" smtClean="0">
                            <a:latin typeface="Cambria Math" panose="02040503050406030204" pitchFamily="18" charset="0"/>
                          </a:rPr>
                          <m:t>−</m:t>
                        </m:r>
                        <m:r>
                          <a:rPr lang="es-MX" b="0" i="1" smtClean="0">
                            <a:latin typeface="Cambria Math" panose="02040503050406030204" pitchFamily="18" charset="0"/>
                            <a:ea typeface="Cambria Math" panose="02040503050406030204" pitchFamily="18" charset="0"/>
                          </a:rPr>
                          <m:t>∞</m:t>
                        </m:r>
                      </m:sub>
                      <m:sup>
                        <m:r>
                          <a:rPr lang="es-PE" i="1" smtClean="0">
                            <a:latin typeface="Cambria Math" panose="02040503050406030204" pitchFamily="18" charset="0"/>
                            <a:ea typeface="Cambria Math" panose="02040503050406030204" pitchFamily="18" charset="0"/>
                          </a:rPr>
                          <m:t>∞</m:t>
                        </m:r>
                      </m:sup>
                      <m:e>
                        <m:r>
                          <a:rPr lang="es-MX" b="0" i="1" smtClean="0">
                            <a:latin typeface="Cambria Math" panose="02040503050406030204" pitchFamily="18" charset="0"/>
                          </a:rPr>
                          <m:t>𝑓</m:t>
                        </m:r>
                        <m:d>
                          <m:dPr>
                            <m:ctrlPr>
                              <a:rPr lang="es-MX" b="0" i="1" smtClean="0">
                                <a:latin typeface="Cambria Math" panose="02040503050406030204" pitchFamily="18" charset="0"/>
                              </a:rPr>
                            </m:ctrlPr>
                          </m:dPr>
                          <m:e>
                            <m:r>
                              <a:rPr lang="es-MX" b="0" i="1" smtClean="0">
                                <a:latin typeface="Cambria Math" panose="02040503050406030204" pitchFamily="18" charset="0"/>
                              </a:rPr>
                              <m:t>𝑥</m:t>
                            </m:r>
                          </m:e>
                        </m:d>
                        <m:r>
                          <a:rPr lang="es-MX" b="0" i="1" smtClean="0">
                            <a:latin typeface="Cambria Math" panose="02040503050406030204" pitchFamily="18" charset="0"/>
                          </a:rPr>
                          <m:t>𝑑𝑥</m:t>
                        </m:r>
                        <m:r>
                          <a:rPr lang="es-MX" b="0" i="1" smtClean="0">
                            <a:latin typeface="Cambria Math" panose="02040503050406030204" pitchFamily="18" charset="0"/>
                          </a:rPr>
                          <m:t>=1</m:t>
                        </m:r>
                      </m:e>
                    </m:nary>
                  </m:oMath>
                </a14:m>
                <a:endParaRPr lang="es-PE" dirty="0"/>
              </a:p>
              <a:p>
                <a:pPr marL="0" indent="0">
                  <a:buNone/>
                </a:pPr>
                <a:r>
                  <a:rPr lang="es-PE" dirty="0"/>
                  <a:t>Si a es un valor fijo de x, P(x=a) =0</a:t>
                </a:r>
              </a:p>
              <a:p>
                <a:pPr marL="0" indent="0">
                  <a:buNone/>
                </a:pPr>
                <a:r>
                  <a:rPr lang="es-PE" dirty="0"/>
                  <a:t>CONCLUSION: Variable aleatoria discreta es sinónimo de cuantía</a:t>
                </a:r>
              </a:p>
              <a:p>
                <a:pPr marL="0" indent="0">
                  <a:buNone/>
                </a:pPr>
                <a:r>
                  <a:rPr lang="es-PE" dirty="0"/>
                  <a:t>Variable aleatoria continua es sinónimo de densidad.</a:t>
                </a:r>
              </a:p>
            </p:txBody>
          </p:sp>
        </mc:Choice>
        <mc:Fallback>
          <p:sp>
            <p:nvSpPr>
              <p:cNvPr id="3" name="Marcador de contenido 2">
                <a:extLst>
                  <a:ext uri="{FF2B5EF4-FFF2-40B4-BE49-F238E27FC236}">
                    <a16:creationId xmlns:a16="http://schemas.microsoft.com/office/drawing/2014/main" id="{82ED940B-626A-6A6A-A62A-D74314BD62A0}"/>
                  </a:ext>
                </a:extLst>
              </p:cNvPr>
              <p:cNvSpPr>
                <a:spLocks noGrp="1" noRot="1" noChangeAspect="1" noMove="1" noResize="1" noEditPoints="1" noAdjustHandles="1" noChangeArrowheads="1" noChangeShapeType="1" noTextEdit="1"/>
              </p:cNvSpPr>
              <p:nvPr>
                <p:ph idx="1"/>
              </p:nvPr>
            </p:nvSpPr>
            <p:spPr>
              <a:xfrm>
                <a:off x="838200" y="736600"/>
                <a:ext cx="10515600" cy="5440363"/>
              </a:xfrm>
              <a:blipFill>
                <a:blip r:embed="rId2"/>
                <a:stretch>
                  <a:fillRect l="-1217" t="-1906" r="-1507"/>
                </a:stretch>
              </a:blipFill>
            </p:spPr>
            <p:txBody>
              <a:bodyPr/>
              <a:lstStyle/>
              <a:p>
                <a:r>
                  <a:rPr lang="es-PE">
                    <a:noFill/>
                  </a:rPr>
                  <a:t> </a:t>
                </a:r>
              </a:p>
            </p:txBody>
          </p:sp>
        </mc:Fallback>
      </mc:AlternateContent>
    </p:spTree>
    <p:extLst>
      <p:ext uri="{BB962C8B-B14F-4D97-AF65-F5344CB8AC3E}">
        <p14:creationId xmlns:p14="http://schemas.microsoft.com/office/powerpoint/2010/main" val="68702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52600" y="-171450"/>
            <a:ext cx="7772400" cy="1143000"/>
          </a:xfrm>
          <a:noFill/>
        </p:spPr>
        <p:txBody>
          <a:bodyPr vert="horz" lIns="92075" tIns="46038" rIns="92075" bIns="46038" rtlCol="0" anchor="ctr">
            <a:normAutofit/>
          </a:bodyPr>
          <a:lstStyle/>
          <a:p>
            <a:pPr algn="ctr" eaLnBrk="1" hangingPunct="1"/>
            <a:r>
              <a:rPr lang="es-ES_tradnl" altLang="en-US" sz="2800">
                <a:solidFill>
                  <a:srgbClr val="CC3300"/>
                </a:solidFill>
              </a:rPr>
              <a:t>TIPOS DE DISTRIBUCIONES</a:t>
            </a:r>
            <a:endParaRPr lang="es-ES_tradnl" altLang="en-US" sz="2800"/>
          </a:p>
        </p:txBody>
      </p:sp>
      <p:sp>
        <p:nvSpPr>
          <p:cNvPr id="17411" name="Rectangle 3"/>
          <p:cNvSpPr>
            <a:spLocks noGrp="1" noChangeArrowheads="1"/>
          </p:cNvSpPr>
          <p:nvPr>
            <p:ph type="body" idx="1"/>
          </p:nvPr>
        </p:nvSpPr>
        <p:spPr>
          <a:xfrm>
            <a:off x="2057400" y="692150"/>
            <a:ext cx="8610600" cy="5761038"/>
          </a:xfrm>
          <a:solidFill>
            <a:schemeClr val="bg1"/>
          </a:solidFill>
        </p:spPr>
        <p:txBody>
          <a:bodyPr vert="horz" lIns="92075" tIns="46038" rIns="92075" bIns="46038" rtlCol="0">
            <a:normAutofit lnSpcReduction="10000"/>
          </a:bodyPr>
          <a:lstStyle/>
          <a:p>
            <a:pPr marL="447675" indent="-447675" algn="just" defTabSz="762000">
              <a:lnSpc>
                <a:spcPct val="95000"/>
              </a:lnSpc>
              <a:buFont typeface="Wingdings" panose="05000000000000000000" pitchFamily="2" charset="2"/>
              <a:buAutoNum type="alphaLcParenR"/>
              <a:tabLst>
                <a:tab pos="1076325" algn="l"/>
                <a:tab pos="1158875" algn="l"/>
              </a:tabLst>
            </a:pPr>
            <a:r>
              <a:rPr lang="es-ES_tradnl" altLang="en-US" b="1"/>
              <a:t>DISCRETAS:</a:t>
            </a:r>
            <a:r>
              <a:rPr lang="es-ES_tradnl" altLang="en-US"/>
              <a:t> La variable toma un número     limitado de valores. Abarca :</a:t>
            </a:r>
          </a:p>
          <a:p>
            <a:pPr marL="447675" indent="-447675" algn="just" defTabSz="762000">
              <a:lnSpc>
                <a:spcPct val="95000"/>
              </a:lnSpc>
              <a:buNone/>
              <a:tabLst>
                <a:tab pos="1076325" algn="l"/>
                <a:tab pos="1158875" algn="l"/>
              </a:tabLst>
            </a:pPr>
            <a:r>
              <a:rPr lang="es-ES_tradnl" altLang="en-US"/>
              <a:t>		- Distribución binomial </a:t>
            </a:r>
          </a:p>
          <a:p>
            <a:pPr marL="447675" indent="-447675" algn="just" defTabSz="762000">
              <a:lnSpc>
                <a:spcPct val="95000"/>
              </a:lnSpc>
              <a:buNone/>
              <a:tabLst>
                <a:tab pos="1076325" algn="l"/>
                <a:tab pos="1158875" algn="l"/>
              </a:tabLst>
            </a:pPr>
            <a:r>
              <a:rPr lang="es-ES_tradnl" altLang="en-US"/>
              <a:t>		- Distribución de Poisson </a:t>
            </a:r>
          </a:p>
          <a:p>
            <a:pPr marL="447675" indent="-447675" algn="just" defTabSz="762000">
              <a:lnSpc>
                <a:spcPct val="95000"/>
              </a:lnSpc>
              <a:buNone/>
              <a:tabLst>
                <a:tab pos="1076325" algn="l"/>
                <a:tab pos="1158875" algn="l"/>
              </a:tabLst>
            </a:pPr>
            <a:r>
              <a:rPr lang="es-ES_tradnl" altLang="en-US"/>
              <a:t>		- Distribución hipergeométrica</a:t>
            </a:r>
          </a:p>
          <a:p>
            <a:pPr marL="447675" indent="-447675" algn="just" defTabSz="762000">
              <a:lnSpc>
                <a:spcPct val="95000"/>
              </a:lnSpc>
              <a:buFont typeface="Wingdings" panose="05000000000000000000" pitchFamily="2" charset="2"/>
              <a:buAutoNum type="alphaLcParenR" startAt="2"/>
              <a:tabLst>
                <a:tab pos="1076325" algn="l"/>
                <a:tab pos="1158875" algn="l"/>
              </a:tabLst>
            </a:pPr>
            <a:r>
              <a:rPr lang="es-ES_tradnl" altLang="en-US" b="1"/>
              <a:t>CONTINUAS: </a:t>
            </a:r>
            <a:r>
              <a:rPr lang="es-ES_tradnl" altLang="en-US"/>
              <a:t>La variable puede tomar cualquier valor dentro de un intervalo dado. Abarca:</a:t>
            </a:r>
          </a:p>
          <a:p>
            <a:pPr marL="447675" indent="-447675" algn="just" defTabSz="762000">
              <a:lnSpc>
                <a:spcPct val="95000"/>
              </a:lnSpc>
              <a:buNone/>
              <a:tabLst>
                <a:tab pos="1076325" algn="l"/>
                <a:tab pos="1158875" algn="l"/>
              </a:tabLst>
            </a:pPr>
            <a:r>
              <a:rPr lang="es-ES_tradnl" altLang="en-US"/>
              <a:t>			- Distribución normal</a:t>
            </a:r>
          </a:p>
          <a:p>
            <a:pPr marL="447675" indent="-447675" algn="just" defTabSz="762000">
              <a:lnSpc>
                <a:spcPct val="95000"/>
              </a:lnSpc>
              <a:buNone/>
              <a:tabLst>
                <a:tab pos="1076325" algn="l"/>
                <a:tab pos="1158875" algn="l"/>
              </a:tabLst>
            </a:pPr>
            <a:r>
              <a:rPr lang="es-ES_tradnl" altLang="en-US"/>
              <a:t>			- Distribución normal estándar o </a:t>
            </a:r>
            <a:r>
              <a:rPr lang="es-ES_tradnl" altLang="en-US" i="1"/>
              <a:t>Z</a:t>
            </a:r>
            <a:endParaRPr lang="es-ES_tradnl" altLang="en-US"/>
          </a:p>
          <a:p>
            <a:pPr marL="447675" indent="-447675" algn="just" defTabSz="762000">
              <a:lnSpc>
                <a:spcPct val="95000"/>
              </a:lnSpc>
              <a:buNone/>
              <a:tabLst>
                <a:tab pos="1076325" algn="l"/>
                <a:tab pos="1158875" algn="l"/>
              </a:tabLst>
            </a:pPr>
            <a:r>
              <a:rPr lang="es-ES_tradnl" altLang="en-US"/>
              <a:t>			- Distribución </a:t>
            </a:r>
            <a:r>
              <a:rPr lang="es-ES_tradnl" altLang="en-US" i="1"/>
              <a:t>t</a:t>
            </a:r>
          </a:p>
          <a:p>
            <a:pPr marL="447675" indent="-447675" algn="just" defTabSz="762000">
              <a:lnSpc>
                <a:spcPct val="95000"/>
              </a:lnSpc>
              <a:buNone/>
              <a:tabLst>
                <a:tab pos="1076325" algn="l"/>
                <a:tab pos="1158875" algn="l"/>
              </a:tabLst>
            </a:pPr>
            <a:r>
              <a:rPr lang="es-ES_tradnl" altLang="en-US" i="1"/>
              <a:t>			</a:t>
            </a:r>
            <a:r>
              <a:rPr lang="es-ES_tradnl" altLang="en-US" b="1" i="1"/>
              <a:t>-</a:t>
            </a:r>
            <a:r>
              <a:rPr lang="es-ES_tradnl" altLang="en-US" i="1"/>
              <a:t> </a:t>
            </a:r>
            <a:r>
              <a:rPr lang="es-ES_tradnl" altLang="en-US"/>
              <a:t>Distribución Ji-cuadrada  </a:t>
            </a:r>
            <a:r>
              <a:rPr lang="es-ES_tradnl" altLang="en-US">
                <a:sym typeface="Symbol" panose="05050102010706020507" pitchFamily="18" charset="2"/>
              </a:rPr>
              <a:t></a:t>
            </a:r>
            <a:r>
              <a:rPr lang="es-ES_tradnl" altLang="en-US" baseline="30000">
                <a:sym typeface="Symbol" panose="05050102010706020507" pitchFamily="18" charset="2"/>
              </a:rPr>
              <a:t>2</a:t>
            </a:r>
            <a:r>
              <a:rPr lang="es-ES_tradnl" altLang="en-US"/>
              <a:t>		</a:t>
            </a:r>
          </a:p>
          <a:p>
            <a:pPr marL="447675" indent="-447675" algn="just" defTabSz="762000">
              <a:lnSpc>
                <a:spcPct val="95000"/>
              </a:lnSpc>
              <a:buNone/>
              <a:tabLst>
                <a:tab pos="1076325" algn="l"/>
                <a:tab pos="1158875" algn="l"/>
              </a:tabLst>
            </a:pPr>
            <a:r>
              <a:rPr lang="es-ES_tradnl" altLang="en-US"/>
              <a:t>			- Distribución </a:t>
            </a:r>
            <a:r>
              <a:rPr lang="es-ES_tradnl" altLang="en-US" i="1"/>
              <a:t>F</a:t>
            </a:r>
            <a:r>
              <a:rPr lang="es-ES_tradnl" altLang="en-US" baseline="30000">
                <a:sym typeface="Symbol" panose="05050102010706020507" pitchFamily="18" charset="2"/>
              </a:rPr>
              <a:t> </a:t>
            </a:r>
          </a:p>
        </p:txBody>
      </p:sp>
    </p:spTree>
    <p:extLst>
      <p:ext uri="{BB962C8B-B14F-4D97-AF65-F5344CB8AC3E}">
        <p14:creationId xmlns:p14="http://schemas.microsoft.com/office/powerpoint/2010/main" val="3365053541"/>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9800" y="620713"/>
            <a:ext cx="7772400" cy="1008062"/>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algn="ctr" eaLnBrk="1" hangingPunct="1"/>
            <a:r>
              <a:rPr lang="es-ES_tradnl" altLang="en-US" sz="3200" dirty="0">
                <a:solidFill>
                  <a:srgbClr val="FF0000"/>
                </a:solidFill>
              </a:rPr>
              <a:t>Variables Aleatorias</a:t>
            </a:r>
          </a:p>
        </p:txBody>
      </p:sp>
      <p:sp>
        <p:nvSpPr>
          <p:cNvPr id="18435" name="Rectangle 3"/>
          <p:cNvSpPr>
            <a:spLocks noGrp="1" noChangeArrowheads="1"/>
          </p:cNvSpPr>
          <p:nvPr>
            <p:ph type="body" idx="1"/>
          </p:nvPr>
        </p:nvSpPr>
        <p:spPr>
          <a:xfrm>
            <a:off x="1055077" y="1700214"/>
            <a:ext cx="9777046" cy="4465637"/>
          </a:xfrm>
          <a:noFill/>
        </p:spPr>
        <p:txBody>
          <a:bodyPr vert="horz" lIns="92075" tIns="46038" rIns="92075" bIns="46038" rtlCol="0">
            <a:normAutofit/>
          </a:bodyPr>
          <a:lstStyle/>
          <a:p>
            <a:pPr marL="0" indent="0" algn="just" defTabSz="762000">
              <a:buNone/>
            </a:pPr>
            <a:r>
              <a:rPr lang="es-ES_tradnl" altLang="en-US" dirty="0"/>
              <a:t>Una variable es aleatoria si toma diferentes valores como resultado de un experimento .</a:t>
            </a:r>
          </a:p>
          <a:p>
            <a:pPr marL="0" indent="0" algn="just" defTabSz="762000">
              <a:buNone/>
            </a:pPr>
            <a:r>
              <a:rPr lang="es-ES_tradnl" altLang="en-US" dirty="0"/>
              <a:t>Puede ser discreta o continua</a:t>
            </a:r>
          </a:p>
          <a:p>
            <a:pPr marL="0" indent="0" algn="just" defTabSz="762000">
              <a:buNone/>
            </a:pPr>
            <a:r>
              <a:rPr lang="es-ES_tradnl" altLang="en-US" b="1" i="1" dirty="0">
                <a:solidFill>
                  <a:schemeClr val="hlink"/>
                </a:solidFill>
              </a:rPr>
              <a:t>Ejemplo</a:t>
            </a:r>
            <a:r>
              <a:rPr lang="es-ES_tradnl" altLang="en-US" dirty="0">
                <a:solidFill>
                  <a:schemeClr val="hlink"/>
                </a:solidFill>
              </a:rPr>
              <a:t>:</a:t>
            </a:r>
            <a:r>
              <a:rPr lang="es-ES_tradnl" altLang="en-US" dirty="0"/>
              <a:t>  Se lanzan 3 monedas juntas sobre una superficie plana.</a:t>
            </a:r>
          </a:p>
          <a:p>
            <a:pPr marL="0" indent="0" algn="just" defTabSz="762000">
              <a:buNone/>
            </a:pPr>
            <a:r>
              <a:rPr lang="es-ES_tradnl" altLang="en-US" dirty="0"/>
              <a:t>X : variable aleatoria (</a:t>
            </a:r>
            <a:r>
              <a:rPr lang="es-ES_tradnl" altLang="en-US" dirty="0" err="1"/>
              <a:t>ej</a:t>
            </a:r>
            <a:r>
              <a:rPr lang="es-ES_tradnl" altLang="en-US" dirty="0"/>
              <a:t> : número de sellos)</a:t>
            </a:r>
          </a:p>
          <a:p>
            <a:pPr marL="0" indent="0" algn="just" defTabSz="762000">
              <a:buNone/>
            </a:pPr>
            <a:r>
              <a:rPr lang="es-ES_tradnl" altLang="en-US" i="1" dirty="0"/>
              <a:t>x</a:t>
            </a:r>
            <a:r>
              <a:rPr lang="es-ES_tradnl" altLang="en-US" dirty="0"/>
              <a:t>  : valores que puede tomar la variable </a:t>
            </a:r>
          </a:p>
          <a:p>
            <a:pPr marL="0" indent="0" algn="just" defTabSz="762000">
              <a:buNone/>
            </a:pPr>
            <a:r>
              <a:rPr lang="es-ES_tradnl" altLang="en-US" dirty="0"/>
              <a:t>       (</a:t>
            </a:r>
            <a:r>
              <a:rPr lang="es-ES_tradnl" altLang="en-US" dirty="0" err="1"/>
              <a:t>ej</a:t>
            </a:r>
            <a:r>
              <a:rPr lang="es-ES_tradnl" altLang="en-US" dirty="0"/>
              <a:t> : 0, 1, 2, 3)</a:t>
            </a:r>
          </a:p>
        </p:txBody>
      </p:sp>
    </p:spTree>
    <p:extLst>
      <p:ext uri="{BB962C8B-B14F-4D97-AF65-F5344CB8AC3E}">
        <p14:creationId xmlns:p14="http://schemas.microsoft.com/office/powerpoint/2010/main" val="528503825"/>
      </p:ext>
    </p:extLst>
  </p:cSld>
  <p:clrMapOvr>
    <a:masterClrMapping/>
  </p:clrMapOvr>
  <p:transition advClick="0"/>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3214</Words>
  <Application>Microsoft Office PowerPoint</Application>
  <PresentationFormat>Panorámica</PresentationFormat>
  <Paragraphs>444</Paragraphs>
  <Slides>56</Slides>
  <Notes>0</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56</vt:i4>
      </vt:variant>
    </vt:vector>
  </HeadingPairs>
  <TitlesOfParts>
    <vt:vector size="67" baseType="lpstr">
      <vt:lpstr>Arial</vt:lpstr>
      <vt:lpstr>Calibri</vt:lpstr>
      <vt:lpstr>Calibri Light</vt:lpstr>
      <vt:lpstr>Cambria Math</vt:lpstr>
      <vt:lpstr>Comic Sans MS</vt:lpstr>
      <vt:lpstr>Monotype Sorts</vt:lpstr>
      <vt:lpstr>Symbol</vt:lpstr>
      <vt:lpstr>Times New Roman</vt:lpstr>
      <vt:lpstr>Wingdings</vt:lpstr>
      <vt:lpstr>Tema de Office</vt:lpstr>
      <vt:lpstr>Ecuación</vt:lpstr>
      <vt:lpstr>Presentación de PowerPoint</vt:lpstr>
      <vt:lpstr>CONTENIDO</vt:lpstr>
      <vt:lpstr>Las Distribuciones de Probabilidad</vt:lpstr>
      <vt:lpstr>Presentación de PowerPoint</vt:lpstr>
      <vt:lpstr>Presentación de PowerPoint</vt:lpstr>
      <vt:lpstr>Presentación de PowerPoint</vt:lpstr>
      <vt:lpstr>Presentación de PowerPoint</vt:lpstr>
      <vt:lpstr>TIPOS DE DISTRIBUCIONES</vt:lpstr>
      <vt:lpstr>Variables Aleatorias</vt:lpstr>
      <vt:lpstr>Presentación de PowerPoint</vt:lpstr>
      <vt:lpstr>Esperanza matemática : E (X)</vt:lpstr>
      <vt:lpstr>Presentación de PowerPoint</vt:lpstr>
      <vt:lpstr>Presentación de PowerPoint</vt:lpstr>
      <vt:lpstr>Distribuciones Discretas de        Probabilidad</vt:lpstr>
      <vt:lpstr>Presentación de PowerPoint</vt:lpstr>
      <vt:lpstr>Presentación de PowerPoint</vt:lpstr>
      <vt:lpstr>Presentación de PowerPoint</vt:lpstr>
      <vt:lpstr>Presentación de PowerPoint</vt:lpstr>
      <vt:lpstr>Presentación de PowerPoint</vt:lpstr>
      <vt:lpstr>Presentación de PowerPoint</vt:lpstr>
      <vt:lpstr>e) La media y la desviación estándar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InKulpado666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Valentino Rodriguez</dc:creator>
  <cp:lastModifiedBy>PC-0684</cp:lastModifiedBy>
  <cp:revision>50</cp:revision>
  <dcterms:created xsi:type="dcterms:W3CDTF">2020-06-01T01:20:18Z</dcterms:created>
  <dcterms:modified xsi:type="dcterms:W3CDTF">2022-05-01T18:41:41Z</dcterms:modified>
</cp:coreProperties>
</file>