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10.wmf"/><Relationship Id="rId7" Type="http://schemas.openxmlformats.org/officeDocument/2006/relationships/image" Target="../media/image36.wmf"/><Relationship Id="rId2" Type="http://schemas.openxmlformats.org/officeDocument/2006/relationships/image" Target="../media/image33.emf"/><Relationship Id="rId1" Type="http://schemas.openxmlformats.org/officeDocument/2006/relationships/image" Target="../media/image32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e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10.wmf"/><Relationship Id="rId7" Type="http://schemas.openxmlformats.org/officeDocument/2006/relationships/image" Target="../media/image26.wmf"/><Relationship Id="rId2" Type="http://schemas.openxmlformats.org/officeDocument/2006/relationships/image" Target="../media/image24.emf"/><Relationship Id="rId1" Type="http://schemas.openxmlformats.org/officeDocument/2006/relationships/image" Target="../media/image23.wmf"/><Relationship Id="rId6" Type="http://schemas.openxmlformats.org/officeDocument/2006/relationships/image" Target="../media/image25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2C99-BE64-48A2-AD0A-5844A59B4BE3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C789-DB8C-4302-82FF-0940DF4C1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3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2C99-BE64-48A2-AD0A-5844A59B4BE3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C789-DB8C-4302-82FF-0940DF4C1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49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2C99-BE64-48A2-AD0A-5844A59B4BE3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C789-DB8C-4302-82FF-0940DF4C1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16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2C99-BE64-48A2-AD0A-5844A59B4BE3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C789-DB8C-4302-82FF-0940DF4C1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54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2C99-BE64-48A2-AD0A-5844A59B4BE3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C789-DB8C-4302-82FF-0940DF4C1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02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2C99-BE64-48A2-AD0A-5844A59B4BE3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C789-DB8C-4302-82FF-0940DF4C1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65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2C99-BE64-48A2-AD0A-5844A59B4BE3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C789-DB8C-4302-82FF-0940DF4C1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03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2C99-BE64-48A2-AD0A-5844A59B4BE3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C789-DB8C-4302-82FF-0940DF4C1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96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2C99-BE64-48A2-AD0A-5844A59B4BE3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C789-DB8C-4302-82FF-0940DF4C1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10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2C99-BE64-48A2-AD0A-5844A59B4BE3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C789-DB8C-4302-82FF-0940DF4C1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9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2C99-BE64-48A2-AD0A-5844A59B4BE3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C789-DB8C-4302-82FF-0940DF4C1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3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12C99-BE64-48A2-AD0A-5844A59B4BE3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C789-DB8C-4302-82FF-0940DF4C1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33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2.w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11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11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clodoaldo96@Hot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DE DISPERSION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3384"/>
            <a:ext cx="10515600" cy="4743579"/>
          </a:xfrm>
        </p:spPr>
        <p:txBody>
          <a:bodyPr>
            <a:normAutofit/>
          </a:bodyPr>
          <a:lstStyle/>
          <a:p>
            <a:pPr marL="609600" lvl="0" indent="-6096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PE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Estas medidas son conocidas también como medidas de variabilidad </a:t>
            </a:r>
          </a:p>
          <a:p>
            <a:pPr marL="609600" lvl="0" indent="-6096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PE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UTILIDAD</a:t>
            </a:r>
          </a:p>
          <a:p>
            <a:pPr marL="609600" lvl="0" indent="-6096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es-ES_tradnl" altLang="es-PE" sz="2600" kern="0" dirty="0" smtClean="0">
                <a:latin typeface="Arial"/>
              </a:rPr>
              <a:t>Permiten juzgar la confiabilidad </a:t>
            </a:r>
            <a:r>
              <a:rPr lang="es-ES_tradnl" altLang="es-PE" sz="2600" kern="0" dirty="0" err="1" smtClean="0">
                <a:latin typeface="Arial"/>
              </a:rPr>
              <a:t>dde</a:t>
            </a:r>
            <a:r>
              <a:rPr lang="es-ES_tradnl" altLang="es-PE" sz="2600" kern="0" dirty="0" smtClean="0">
                <a:latin typeface="Arial"/>
              </a:rPr>
              <a:t> la medida de tendencia central</a:t>
            </a:r>
          </a:p>
          <a:p>
            <a:pPr marL="609600" lvl="0" indent="-6096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es-ES_tradnl" altLang="es-PE" sz="2600" kern="0" dirty="0" smtClean="0">
                <a:latin typeface="Arial"/>
              </a:rPr>
              <a:t>Los datos demasiado dispersos tienen un comportamiento especial</a:t>
            </a:r>
          </a:p>
          <a:p>
            <a:pPr marL="609600" lvl="0" indent="-6096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es-ES_tradnl" altLang="es-PE" sz="2600" kern="0" dirty="0" smtClean="0">
                <a:latin typeface="Arial"/>
              </a:rPr>
              <a:t>Es posible comparar la variabilidad de diversas muestras.</a:t>
            </a:r>
          </a:p>
          <a:p>
            <a:pPr marL="609600" lvl="0" indent="-6096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es-ES_tradnl" altLang="es-PE" sz="2600" kern="0" dirty="0" smtClean="0">
                <a:latin typeface="Arial"/>
              </a:rPr>
              <a:t>Las principales medidas de dispersión son: Rango, rango </a:t>
            </a:r>
            <a:r>
              <a:rPr lang="es-ES_tradnl" altLang="es-PE" sz="2600" kern="0" dirty="0" err="1" smtClean="0">
                <a:latin typeface="Arial"/>
              </a:rPr>
              <a:t>intercuartilico</a:t>
            </a:r>
            <a:r>
              <a:rPr lang="es-ES_tradnl" altLang="es-PE" sz="2600" kern="0" dirty="0" smtClean="0">
                <a:latin typeface="Arial"/>
              </a:rPr>
              <a:t>, varianza, desviación estándar y coeficiente de variabilidad.</a:t>
            </a:r>
            <a:endParaRPr lang="es-ES_tradnl" altLang="es-PE" sz="2600" kern="0" dirty="0">
              <a:latin typeface="Arial"/>
            </a:endParaRPr>
          </a:p>
          <a:p>
            <a:pPr marL="609600" lvl="0" indent="-6096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kumimoji="0" lang="es-ES_tradnl" altLang="es-PE" sz="2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003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99751"/>
            <a:ext cx="10515600" cy="5077212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 smtClean="0"/>
              <a:t>LA VARIANZA</a:t>
            </a: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es-ES_tradnl" altLang="es-PE" kern="0" dirty="0">
                <a:solidFill>
                  <a:srgbClr val="000000"/>
                </a:solidFill>
                <a:latin typeface="Arial"/>
              </a:rPr>
              <a:t>Es una medida de desviación promedio con respecto a la media aritmética</a:t>
            </a:r>
          </a:p>
          <a:p>
            <a:pPr marL="514350" lvl="0" indent="-51435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AutoNum type="alphaLcParenR"/>
            </a:pPr>
            <a:r>
              <a:rPr lang="es-ES_tradnl" altLang="es-PE" kern="0" dirty="0" smtClean="0">
                <a:solidFill>
                  <a:srgbClr val="7E9CE8"/>
                </a:solidFill>
                <a:latin typeface="Arial"/>
              </a:rPr>
              <a:t>Cálculos</a:t>
            </a:r>
            <a:r>
              <a:rPr lang="es-ES_tradnl" altLang="es-PE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_tradnl" altLang="es-PE" kern="0" dirty="0">
                <a:solidFill>
                  <a:srgbClr val="000000"/>
                </a:solidFill>
                <a:latin typeface="Arial"/>
              </a:rPr>
              <a:t>a partir de datos no agrupados</a:t>
            </a:r>
            <a:r>
              <a:rPr lang="es-ES_tradnl" altLang="es-PE" kern="0" dirty="0" smtClean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es-ES_tradnl" altLang="es-PE" sz="2400" kern="0" dirty="0" smtClean="0">
                <a:solidFill>
                  <a:srgbClr val="000000"/>
                </a:solidFill>
                <a:latin typeface="Arial"/>
              </a:rPr>
              <a:t>PARA EL CASO DE UNA MUESTRA</a:t>
            </a: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lang="es-ES_tradnl" altLang="es-PE" kern="0" dirty="0">
              <a:solidFill>
                <a:srgbClr val="000000"/>
              </a:solidFill>
              <a:latin typeface="Arial"/>
            </a:endParaRP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lang="es-ES_tradnl" altLang="es-PE" kern="0" dirty="0" smtClean="0">
              <a:solidFill>
                <a:srgbClr val="000000"/>
              </a:solidFill>
              <a:latin typeface="Arial"/>
            </a:endParaRP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lang="es-ES_tradnl" altLang="es-PE" sz="2400" kern="0" dirty="0" smtClean="0">
              <a:solidFill>
                <a:srgbClr val="000000"/>
              </a:solidFill>
              <a:latin typeface="Arial"/>
            </a:endParaRP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lang="es-ES_tradnl" altLang="es-PE" sz="2400" kern="0" dirty="0">
              <a:solidFill>
                <a:srgbClr val="000000"/>
              </a:solidFill>
              <a:latin typeface="Arial"/>
            </a:endParaRP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es-ES_tradnl" altLang="es-PE" sz="2400" kern="0" dirty="0" smtClean="0">
                <a:solidFill>
                  <a:srgbClr val="000000"/>
                </a:solidFill>
                <a:latin typeface="Arial"/>
              </a:rPr>
              <a:t>PARA EL CASO DE UNA POBLACION</a:t>
            </a: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lang="es-ES_tradnl" altLang="es-PE" kern="0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8734731"/>
              </p:ext>
            </p:extLst>
          </p:nvPr>
        </p:nvGraphicFramePr>
        <p:xfrm>
          <a:off x="3278659" y="2842053"/>
          <a:ext cx="22098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cuación" r:id="rId3" imgW="1129810" imgH="571252" progId="Equation.3">
                  <p:embed/>
                </p:oleObj>
              </mc:Choice>
              <mc:Fallback>
                <p:oleObj name="Ecuación" r:id="rId3" imgW="1129810" imgH="571252" progId="Equation.3">
                  <p:embed/>
                  <p:pic>
                    <p:nvPicPr>
                      <p:cNvPr id="1946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659" y="2842053"/>
                        <a:ext cx="22098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1987169"/>
              </p:ext>
            </p:extLst>
          </p:nvPr>
        </p:nvGraphicFramePr>
        <p:xfrm>
          <a:off x="3709193" y="4984750"/>
          <a:ext cx="2106613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cuación" r:id="rId5" imgW="1167893" imgH="571252" progId="Equation.3">
                  <p:embed/>
                </p:oleObj>
              </mc:Choice>
              <mc:Fallback>
                <p:oleObj name="Ecuación" r:id="rId5" imgW="1167893" imgH="571252" progId="Equation.3">
                  <p:embed/>
                  <p:pic>
                    <p:nvPicPr>
                      <p:cNvPr id="19461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193" y="4984750"/>
                        <a:ext cx="2106613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95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40259"/>
            <a:ext cx="10515600" cy="5336704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Ejemplo: Se tiene los siguientes datos respecto al numero de reparaciones de computadoras  procesadas durante una semana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_tradnl" altLang="es-PE" dirty="0">
                <a:solidFill>
                  <a:srgbClr val="000000"/>
                </a:solidFill>
                <a:latin typeface="Arial" panose="020B0604020202020204" pitchFamily="34" charset="0"/>
              </a:rPr>
              <a:t>8, 10, 5, 12, 10, </a:t>
            </a:r>
            <a:r>
              <a:rPr lang="es-ES_tradnl" altLang="es-PE" dirty="0" smtClean="0">
                <a:solidFill>
                  <a:srgbClr val="000000"/>
                </a:solidFill>
                <a:latin typeface="Arial" panose="020B0604020202020204" pitchFamily="34" charset="0"/>
              </a:rPr>
              <a:t>15. Calcule la varianza respecto  a estos datos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_tradnl" altLang="es-PE" dirty="0" smtClean="0">
                <a:solidFill>
                  <a:srgbClr val="000000"/>
                </a:solidFill>
                <a:latin typeface="Arial" panose="020B0604020202020204" pitchFamily="34" charset="0"/>
              </a:rPr>
              <a:t>Para su solución se sugiere el siguiente proceso: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_tradnl" altLang="es-PE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450435"/>
              </p:ext>
            </p:extLst>
          </p:nvPr>
        </p:nvGraphicFramePr>
        <p:xfrm>
          <a:off x="1000897" y="2656703"/>
          <a:ext cx="4843849" cy="268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" name="Hoja de cálculo" r:id="rId3" imgW="5239021" imgH="2448407" progId="Excel.Sheet.8">
                  <p:embed/>
                </p:oleObj>
              </mc:Choice>
              <mc:Fallback>
                <p:oleObj name="Hoja de cálculo" r:id="rId3" imgW="5239021" imgH="2448407" progId="Excel.Sheet.8">
                  <p:embed/>
                  <p:pic>
                    <p:nvPicPr>
                      <p:cNvPr id="2048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897" y="2656703"/>
                        <a:ext cx="4843849" cy="2681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855035"/>
              </p:ext>
            </p:extLst>
          </p:nvPr>
        </p:nvGraphicFramePr>
        <p:xfrm>
          <a:off x="1378937" y="2730136"/>
          <a:ext cx="4286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" name="Ecuación" r:id="rId5" imgW="126725" imgH="126725" progId="Equation.3">
                  <p:embed/>
                </p:oleObj>
              </mc:Choice>
              <mc:Fallback>
                <p:oleObj name="Ecuación" r:id="rId5" imgW="126725" imgH="126725" progId="Equation.3">
                  <p:embed/>
                  <p:pic>
                    <p:nvPicPr>
                      <p:cNvPr id="2048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937" y="2730136"/>
                        <a:ext cx="4286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629218"/>
              </p:ext>
            </p:extLst>
          </p:nvPr>
        </p:nvGraphicFramePr>
        <p:xfrm>
          <a:off x="2121115" y="2656703"/>
          <a:ext cx="135731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" name="Ecuación" r:id="rId7" imgW="545863" imgH="241195" progId="Equation.3">
                  <p:embed/>
                </p:oleObj>
              </mc:Choice>
              <mc:Fallback>
                <p:oleObj name="Ecuación" r:id="rId7" imgW="545863" imgH="241195" progId="Equation.3">
                  <p:embed/>
                  <p:pic>
                    <p:nvPicPr>
                      <p:cNvPr id="20485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115" y="2656703"/>
                        <a:ext cx="1357312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436194"/>
              </p:ext>
            </p:extLst>
          </p:nvPr>
        </p:nvGraphicFramePr>
        <p:xfrm>
          <a:off x="3737726" y="2628193"/>
          <a:ext cx="12144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1" name="Ecuación" r:id="rId9" imgW="583693" imgH="266469" progId="Equation.3">
                  <p:embed/>
                </p:oleObj>
              </mc:Choice>
              <mc:Fallback>
                <p:oleObj name="Ecuación" r:id="rId9" imgW="583693" imgH="266469" progId="Equation.3">
                  <p:embed/>
                  <p:pic>
                    <p:nvPicPr>
                      <p:cNvPr id="2048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726" y="2628193"/>
                        <a:ext cx="12144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773865"/>
              </p:ext>
            </p:extLst>
          </p:nvPr>
        </p:nvGraphicFramePr>
        <p:xfrm>
          <a:off x="1061909" y="4933305"/>
          <a:ext cx="10715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" name="Ecuación" r:id="rId11" imgW="647419" imgH="253890" progId="Equation.3">
                  <p:embed/>
                </p:oleObj>
              </mc:Choice>
              <mc:Fallback>
                <p:oleObj name="Ecuación" r:id="rId11" imgW="647419" imgH="253890" progId="Equation.3">
                  <p:embed/>
                  <p:pic>
                    <p:nvPicPr>
                      <p:cNvPr id="20487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909" y="4933305"/>
                        <a:ext cx="107156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686786"/>
              </p:ext>
            </p:extLst>
          </p:nvPr>
        </p:nvGraphicFramePr>
        <p:xfrm>
          <a:off x="2194483" y="4933305"/>
          <a:ext cx="13573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" name="Ecuación" r:id="rId13" imgW="939392" imgH="253890" progId="Equation.3">
                  <p:embed/>
                </p:oleObj>
              </mc:Choice>
              <mc:Fallback>
                <p:oleObj name="Ecuación" r:id="rId13" imgW="939392" imgH="253890" progId="Equation.3">
                  <p:embed/>
                  <p:pic>
                    <p:nvPicPr>
                      <p:cNvPr id="20488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483" y="4933305"/>
                        <a:ext cx="13573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940356"/>
              </p:ext>
            </p:extLst>
          </p:nvPr>
        </p:nvGraphicFramePr>
        <p:xfrm>
          <a:off x="3612809" y="4912667"/>
          <a:ext cx="1339356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4" name="Ecuación" r:id="rId15" imgW="1079032" imgH="266584" progId="Equation.3">
                  <p:embed/>
                </p:oleObj>
              </mc:Choice>
              <mc:Fallback>
                <p:oleObj name="Ecuación" r:id="rId15" imgW="1079032" imgH="266584" progId="Equation.3">
                  <p:embed/>
                  <p:pic>
                    <p:nvPicPr>
                      <p:cNvPr id="2049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809" y="4912667"/>
                        <a:ext cx="1339356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/>
          </p:cNvGraphicFramePr>
          <p:nvPr/>
        </p:nvGraphicFramePr>
        <p:xfrm>
          <a:off x="7086600" y="3695700"/>
          <a:ext cx="11779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" name="Ecuación" r:id="rId17" imgW="457200" imgH="825500" progId="Equation.3">
                  <p:embed/>
                </p:oleObj>
              </mc:Choice>
              <mc:Fallback>
                <p:oleObj name="Ecuación" r:id="rId17" imgW="457200" imgH="825500" progId="Equation.3">
                  <p:embed/>
                  <p:pic>
                    <p:nvPicPr>
                      <p:cNvPr id="20489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695700"/>
                        <a:ext cx="11779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00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52616"/>
            <a:ext cx="10515600" cy="5324347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Aplicamos la formula propuesta para datos sin agrupar</a:t>
            </a:r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712694"/>
              </p:ext>
            </p:extLst>
          </p:nvPr>
        </p:nvGraphicFramePr>
        <p:xfrm>
          <a:off x="1052384" y="2011449"/>
          <a:ext cx="242093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cuación" r:id="rId3" imgW="1218671" imgH="634725" progId="Equation.3">
                  <p:embed/>
                </p:oleObj>
              </mc:Choice>
              <mc:Fallback>
                <p:oleObj name="Ecuación" r:id="rId3" imgW="1218671" imgH="634725" progId="Equation.3">
                  <p:embed/>
                  <p:pic>
                    <p:nvPicPr>
                      <p:cNvPr id="2150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384" y="2011449"/>
                        <a:ext cx="2420938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524031"/>
              </p:ext>
            </p:extLst>
          </p:nvPr>
        </p:nvGraphicFramePr>
        <p:xfrm>
          <a:off x="5912708" y="2225761"/>
          <a:ext cx="21907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cuación" r:id="rId5" imgW="1028254" imgH="393529" progId="Equation.3">
                  <p:embed/>
                </p:oleObj>
              </mc:Choice>
              <mc:Fallback>
                <p:oleObj name="Ecuación" r:id="rId5" imgW="1028254" imgH="393529" progId="Equation.3">
                  <p:embed/>
                  <p:pic>
                    <p:nvPicPr>
                      <p:cNvPr id="2150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2708" y="2225761"/>
                        <a:ext cx="21907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569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12108"/>
            <a:ext cx="10515600" cy="5064855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La varianza como tal no tiene interpretación practica, solo nos sirve para encontrar la desviación estándar.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P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Llamada también desviación típica representa la variabilidad (o desviaciones) promedio de los datos con respecto a la media aritmética. Es la raíz cuadrada de la varianza, sea poblacional o </a:t>
            </a:r>
            <a:r>
              <a:rPr kumimoji="0" lang="es-ES_tradnl" altLang="es-P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muestral</a:t>
            </a:r>
            <a:r>
              <a:rPr kumimoji="0" lang="es-ES_tradnl" altLang="es-P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s-ES" dirty="0" smtClean="0"/>
              <a:t>PARA LA MUESTRA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PARA LA POBLACION</a:t>
            </a:r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504376"/>
              </p:ext>
            </p:extLst>
          </p:nvPr>
        </p:nvGraphicFramePr>
        <p:xfrm>
          <a:off x="4081549" y="3052397"/>
          <a:ext cx="282733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cuación" r:id="rId3" imgW="1574800" imgH="660400" progId="Equation.3">
                  <p:embed/>
                </p:oleObj>
              </mc:Choice>
              <mc:Fallback>
                <p:oleObj name="Ecuación" r:id="rId3" imgW="1574800" imgH="660400" progId="Equation.3">
                  <p:embed/>
                  <p:pic>
                    <p:nvPicPr>
                      <p:cNvPr id="2253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549" y="3052397"/>
                        <a:ext cx="2827337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/>
          </p:cNvGraphicFramePr>
          <p:nvPr/>
        </p:nvGraphicFramePr>
        <p:xfrm>
          <a:off x="4427538" y="4572000"/>
          <a:ext cx="276383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cuación" r:id="rId5" imgW="1574800" imgH="596900" progId="Equation.3">
                  <p:embed/>
                </p:oleObj>
              </mc:Choice>
              <mc:Fallback>
                <p:oleObj name="Ecuación" r:id="rId5" imgW="1574800" imgH="596900" progId="Equation.3">
                  <p:embed/>
                  <p:pic>
                    <p:nvPicPr>
                      <p:cNvPr id="2253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572000"/>
                        <a:ext cx="2763837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71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" dirty="0" smtClean="0"/>
                  <a:t>Para el caso de datos agrupados la varianza y desviación estándar se encuentra utilizando la siguiente formula:</a:t>
                </a:r>
              </a:p>
              <a:p>
                <a:pPr marL="0" indent="0">
                  <a:buNone/>
                </a:pPr>
                <a:r>
                  <a:rPr lang="es-ES" sz="3200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32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s-ES" sz="32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3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32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ES" sz="3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ES" sz="3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32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ES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3200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sz="32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ES" sz="32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es-ES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3200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s-ES" sz="32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ES" sz="3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s-ES" sz="3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sz="32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s-ES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3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s-ES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ES" sz="3200" dirty="0" smtClean="0"/>
              </a:p>
              <a:p>
                <a:pPr marL="0" indent="0">
                  <a:buNone/>
                </a:pPr>
                <a:r>
                  <a:rPr lang="es-ES" dirty="0" smtClean="0"/>
                  <a:t>Para encontrar la desviación estándar se saca la raíz cuadrada de la varianza.</a:t>
                </a:r>
              </a:p>
              <a:p>
                <a:pPr marL="0" indent="0">
                  <a:buNone/>
                </a:pPr>
                <a:r>
                  <a:rPr lang="es-ES" dirty="0" smtClean="0"/>
                  <a:t>		</a:t>
                </a:r>
                <a:r>
                  <a:rPr lang="es-ES" sz="3200" dirty="0" smtClean="0"/>
                  <a:t>S=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ES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s-ES" sz="3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s-ES" sz="3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sz="3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s-ES" sz="3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s-ES" sz="3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3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s-ES" sz="3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3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s-ES" sz="3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3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̅"/>
                                        <m:ctrlPr>
                                          <a:rPr lang="es-ES" sz="3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32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s-ES" sz="3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s-ES" sz="3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s-ES" sz="3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3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ES" sz="3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s-ES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s-ES" sz="3200" dirty="0" smtClean="0"/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  <a:blipFill>
                <a:blip r:embed="rId2"/>
                <a:stretch>
                  <a:fillRect l="-1217" t="-18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61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39114"/>
            <a:ext cx="10515600" cy="5237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COEFICIENTE DE VARIACION</a:t>
            </a:r>
          </a:p>
          <a:p>
            <a:pPr marL="0" lvl="0" indent="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es-ES_tradnl" altLang="es-PE" kern="0" dirty="0">
                <a:solidFill>
                  <a:srgbClr val="000000"/>
                </a:solidFill>
                <a:latin typeface="Arial"/>
              </a:rPr>
              <a:t>Es una medida relativa de variabilidad de los datos. Permite comparar la variabilidad de dos o más conjuntos de datos expresados en unidades diferentes (peso: Kg. y libras</a:t>
            </a:r>
            <a:r>
              <a:rPr lang="es-ES_tradnl" altLang="es-PE" kern="0" dirty="0" smtClean="0">
                <a:solidFill>
                  <a:srgbClr val="000000"/>
                </a:solidFill>
                <a:latin typeface="Arial"/>
              </a:rPr>
              <a:t>).</a:t>
            </a:r>
          </a:p>
          <a:p>
            <a:pPr marL="0" lvl="0" indent="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es-ES_tradnl" altLang="es-PE" kern="0" dirty="0" smtClean="0">
                <a:solidFill>
                  <a:srgbClr val="000000"/>
                </a:solidFill>
                <a:latin typeface="Arial"/>
              </a:rPr>
              <a:t>A PARTIR DE DATOS AGRUPADOS Y  NO AGRUPADOS</a:t>
            </a:r>
            <a:endParaRPr lang="es-ES_tradnl" altLang="es-PE" kern="0" dirty="0">
              <a:solidFill>
                <a:srgbClr val="000000"/>
              </a:solidFill>
              <a:latin typeface="Arial"/>
            </a:endParaRPr>
          </a:p>
          <a:p>
            <a:pPr marL="0" lvl="0" indent="0"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lang="es-ES_tradnl" altLang="es-PE" kern="0" dirty="0">
              <a:solidFill>
                <a:srgbClr val="000000"/>
              </a:solidFill>
              <a:latin typeface="Arial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kumimoji="0" lang="es-ES_tradnl" altLang="es-PE" sz="2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P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para la muestra:</a:t>
            </a:r>
            <a:r>
              <a:rPr kumimoji="0" lang="es-ES_tradnl" altLang="es-P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kumimoji="0" lang="es-ES_tradnl" altLang="es-PE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kumimoji="0" lang="es-ES_tradnl" altLang="es-PE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P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para la población:</a:t>
            </a:r>
            <a:endParaRPr kumimoji="0" lang="es-ES_tradnl" altLang="es-PE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Object 4"/>
          <p:cNvGraphicFramePr>
            <a:graphicFrameLocks/>
          </p:cNvGraphicFramePr>
          <p:nvPr/>
        </p:nvGraphicFramePr>
        <p:xfrm>
          <a:off x="3627438" y="3929063"/>
          <a:ext cx="20478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cuación" r:id="rId3" imgW="850531" imgH="393529" progId="Equation.3">
                  <p:embed/>
                </p:oleObj>
              </mc:Choice>
              <mc:Fallback>
                <p:oleObj name="Ecuación" r:id="rId3" imgW="850531" imgH="393529" progId="Equation.3">
                  <p:embed/>
                  <p:pic>
                    <p:nvPicPr>
                      <p:cNvPr id="2458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3929063"/>
                        <a:ext cx="20478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/>
          </p:cNvGraphicFramePr>
          <p:nvPr/>
        </p:nvGraphicFramePr>
        <p:xfrm>
          <a:off x="3644900" y="5357813"/>
          <a:ext cx="21336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cuación" r:id="rId5" imgW="876300" imgH="419100" progId="Equation.3">
                  <p:embed/>
                </p:oleObj>
              </mc:Choice>
              <mc:Fallback>
                <p:oleObj name="Ecuación" r:id="rId5" imgW="876300" imgH="419100" progId="Equation.3">
                  <p:embed/>
                  <p:pic>
                    <p:nvPicPr>
                      <p:cNvPr id="24581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5357813"/>
                        <a:ext cx="21336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1548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50324"/>
            <a:ext cx="10515600" cy="5126639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PROBLEMA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_tradnl" altLang="es-PE" dirty="0">
                <a:solidFill>
                  <a:srgbClr val="000000"/>
                </a:solidFill>
                <a:latin typeface="Arial" panose="020B0604020202020204" pitchFamily="34" charset="0"/>
              </a:rPr>
              <a:t>A continuación se presentan las tarifas (en unidades monetarias) de dos laboratorios de análisis clínicos. El laboratorio I tiene sus tarifas en soles y el laboratorio II en dólares ¿Cuál de ellos tiene un plan tarifario más homogéneo o estable?.</a:t>
            </a:r>
          </a:p>
          <a:p>
            <a:pPr marL="0" lvl="0" indent="0" algn="just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_tradnl" altLang="es-P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_tradnl" altLang="es-P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_tradnl" altLang="es-PE" u="sng" dirty="0">
                <a:solidFill>
                  <a:srgbClr val="000000"/>
                </a:solidFill>
                <a:latin typeface="Arial" panose="020B0604020202020204" pitchFamily="34" charset="0"/>
              </a:rPr>
              <a:t>Laboratorio I (soles)</a:t>
            </a:r>
            <a:r>
              <a:rPr lang="es-ES_tradnl" altLang="es-PE" dirty="0">
                <a:solidFill>
                  <a:srgbClr val="000000"/>
                </a:solidFill>
                <a:latin typeface="Arial" panose="020B0604020202020204" pitchFamily="34" charset="0"/>
              </a:rPr>
              <a:t>	     </a:t>
            </a:r>
            <a:r>
              <a:rPr lang="es-ES_tradnl" altLang="es-PE" u="sng" dirty="0">
                <a:solidFill>
                  <a:srgbClr val="000000"/>
                </a:solidFill>
                <a:latin typeface="Arial" panose="020B0604020202020204" pitchFamily="34" charset="0"/>
              </a:rPr>
              <a:t>Laboratorio II (dólares)</a:t>
            </a:r>
            <a:endParaRPr lang="es-ES_tradnl" altLang="es-P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_tradnl" altLang="es-PE" sz="2400" dirty="0">
                <a:solidFill>
                  <a:srgbClr val="000000"/>
                </a:solidFill>
                <a:latin typeface="Arial" panose="020B0604020202020204" pitchFamily="34" charset="0"/>
              </a:rPr>
              <a:t>   40,70,60,48,52,65,58          70,35,150,140,82,110,140,120</a:t>
            </a:r>
          </a:p>
          <a:p>
            <a:pPr marL="0" lvl="0" indent="0" algn="just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_tradnl" altLang="es-P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_tradnl" altLang="es-PE" dirty="0">
                <a:solidFill>
                  <a:srgbClr val="000000"/>
                </a:solidFill>
                <a:latin typeface="Arial" panose="020B0604020202020204" pitchFamily="34" charset="0"/>
              </a:rPr>
              <a:t>Calculamos la media y desviación estándar por cada una de los laboratorios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5316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9984" y="803189"/>
            <a:ext cx="10515600" cy="5398487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LABORATORIO I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83043" y="1431325"/>
            <a:ext cx="80962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ES_tradnl" altLang="es-PE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236304"/>
              </p:ext>
            </p:extLst>
          </p:nvPr>
        </p:nvGraphicFramePr>
        <p:xfrm>
          <a:off x="2428103" y="1198992"/>
          <a:ext cx="34893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Ecuación" r:id="rId3" imgW="1637589" imgH="545863" progId="Equation.3">
                  <p:embed/>
                </p:oleObj>
              </mc:Choice>
              <mc:Fallback>
                <p:oleObj name="Ecuación" r:id="rId3" imgW="1637589" imgH="545863" progId="Equation.3">
                  <p:embed/>
                  <p:pic>
                    <p:nvPicPr>
                      <p:cNvPr id="26631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103" y="1198992"/>
                        <a:ext cx="348932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209808"/>
              </p:ext>
            </p:extLst>
          </p:nvPr>
        </p:nvGraphicFramePr>
        <p:xfrm>
          <a:off x="1283043" y="2596979"/>
          <a:ext cx="643890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Hoja de cálculo" r:id="rId5" imgW="4477021" imgH="2724391" progId="Excel.Sheet.8">
                  <p:embed/>
                </p:oleObj>
              </mc:Choice>
              <mc:Fallback>
                <p:oleObj name="Hoja de cálculo" r:id="rId5" imgW="4477021" imgH="2724391" progId="Excel.Sheet.8">
                  <p:embed/>
                  <p:pic>
                    <p:nvPicPr>
                      <p:cNvPr id="2662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043" y="2596979"/>
                        <a:ext cx="6438900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543286"/>
              </p:ext>
            </p:extLst>
          </p:nvPr>
        </p:nvGraphicFramePr>
        <p:xfrm>
          <a:off x="1890584" y="2708640"/>
          <a:ext cx="3444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" name="Ecuación" r:id="rId7" imgW="126725" imgH="126725" progId="Equation.3">
                  <p:embed/>
                </p:oleObj>
              </mc:Choice>
              <mc:Fallback>
                <p:oleObj name="Ecuación" r:id="rId7" imgW="126725" imgH="126725" progId="Equation.3">
                  <p:embed/>
                  <p:pic>
                    <p:nvPicPr>
                      <p:cNvPr id="2662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584" y="2708640"/>
                        <a:ext cx="34448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975552"/>
              </p:ext>
            </p:extLst>
          </p:nvPr>
        </p:nvGraphicFramePr>
        <p:xfrm>
          <a:off x="3633808" y="2734855"/>
          <a:ext cx="10779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5" name="Ecuación" r:id="rId9" imgW="545863" imgH="241195" progId="Equation.3">
                  <p:embed/>
                </p:oleObj>
              </mc:Choice>
              <mc:Fallback>
                <p:oleObj name="Ecuación" r:id="rId9" imgW="545863" imgH="241195" progId="Equation.3">
                  <p:embed/>
                  <p:pic>
                    <p:nvPicPr>
                      <p:cNvPr id="2662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808" y="2734855"/>
                        <a:ext cx="10779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02115"/>
              </p:ext>
            </p:extLst>
          </p:nvPr>
        </p:nvGraphicFramePr>
        <p:xfrm>
          <a:off x="5754129" y="2654001"/>
          <a:ext cx="11557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" name="Ecuación" r:id="rId11" imgW="583693" imgH="266469" progId="Equation.3">
                  <p:embed/>
                </p:oleObj>
              </mc:Choice>
              <mc:Fallback>
                <p:oleObj name="Ecuación" r:id="rId11" imgW="583693" imgH="266469" progId="Equation.3">
                  <p:embed/>
                  <p:pic>
                    <p:nvPicPr>
                      <p:cNvPr id="2663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129" y="2654001"/>
                        <a:ext cx="11557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669985"/>
              </p:ext>
            </p:extLst>
          </p:nvPr>
        </p:nvGraphicFramePr>
        <p:xfrm>
          <a:off x="1662778" y="6091045"/>
          <a:ext cx="11445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" name="Ecuación" r:id="rId13" imgW="710891" imgH="253890" progId="Equation.3">
                  <p:embed/>
                </p:oleObj>
              </mc:Choice>
              <mc:Fallback>
                <p:oleObj name="Ecuación" r:id="rId13" imgW="710891" imgH="253890" progId="Equation.3">
                  <p:embed/>
                  <p:pic>
                    <p:nvPicPr>
                      <p:cNvPr id="26632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778" y="6091045"/>
                        <a:ext cx="11445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682688"/>
              </p:ext>
            </p:extLst>
          </p:nvPr>
        </p:nvGraphicFramePr>
        <p:xfrm>
          <a:off x="3418701" y="6137939"/>
          <a:ext cx="1508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" name="Ecuación" r:id="rId15" imgW="939392" imgH="253890" progId="Equation.3">
                  <p:embed/>
                </p:oleObj>
              </mc:Choice>
              <mc:Fallback>
                <p:oleObj name="Ecuación" r:id="rId15" imgW="939392" imgH="253890" progId="Equation.3">
                  <p:embed/>
                  <p:pic>
                    <p:nvPicPr>
                      <p:cNvPr id="26633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8701" y="6137939"/>
                        <a:ext cx="15081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304172"/>
              </p:ext>
            </p:extLst>
          </p:nvPr>
        </p:nvGraphicFramePr>
        <p:xfrm>
          <a:off x="5351074" y="6081520"/>
          <a:ext cx="21383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" name="Ecuación" r:id="rId17" imgW="1332921" imgH="266584" progId="Equation.3">
                  <p:embed/>
                </p:oleObj>
              </mc:Choice>
              <mc:Fallback>
                <p:oleObj name="Ecuación" r:id="rId17" imgW="1332921" imgH="266584" progId="Equation.3">
                  <p:embed/>
                  <p:pic>
                    <p:nvPicPr>
                      <p:cNvPr id="26634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074" y="6081520"/>
                        <a:ext cx="21383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0411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6119"/>
            <a:ext cx="10515600" cy="541084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HACEMOS LOS CALCULOS CORRESPONDIENTES Y SE REEMPLAZA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353220"/>
              </p:ext>
            </p:extLst>
          </p:nvPr>
        </p:nvGraphicFramePr>
        <p:xfrm>
          <a:off x="704335" y="1367481"/>
          <a:ext cx="32718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cuación" r:id="rId3" imgW="1485255" imgH="266584" progId="Equation.3">
                  <p:embed/>
                </p:oleObj>
              </mc:Choice>
              <mc:Fallback>
                <p:oleObj name="Ecuación" r:id="rId3" imgW="1485255" imgH="266584" progId="Equation.3">
                  <p:embed/>
                  <p:pic>
                    <p:nvPicPr>
                      <p:cNvPr id="2765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35" y="1367481"/>
                        <a:ext cx="327183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501027"/>
              </p:ext>
            </p:extLst>
          </p:nvPr>
        </p:nvGraphicFramePr>
        <p:xfrm>
          <a:off x="1383957" y="2551456"/>
          <a:ext cx="5965825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cuación" r:id="rId5" imgW="2324100" imgH="584200" progId="Equation.3">
                  <p:embed/>
                </p:oleObj>
              </mc:Choice>
              <mc:Fallback>
                <p:oleObj name="Ecuación" r:id="rId5" imgW="2324100" imgH="584200" progId="Equation.3">
                  <p:embed/>
                  <p:pic>
                    <p:nvPicPr>
                      <p:cNvPr id="2765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957" y="2551456"/>
                        <a:ext cx="5965825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175353"/>
              </p:ext>
            </p:extLst>
          </p:nvPr>
        </p:nvGraphicFramePr>
        <p:xfrm>
          <a:off x="1383957" y="4030706"/>
          <a:ext cx="2286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cuación" r:id="rId7" imgW="850531" imgH="393529" progId="Equation.3">
                  <p:embed/>
                </p:oleObj>
              </mc:Choice>
              <mc:Fallback>
                <p:oleObj name="Ecuación" r:id="rId7" imgW="850531" imgH="393529" progId="Equation.3">
                  <p:embed/>
                  <p:pic>
                    <p:nvPicPr>
                      <p:cNvPr id="2765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957" y="4030706"/>
                        <a:ext cx="2286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/>
          </p:cNvGraphicFramePr>
          <p:nvPr/>
        </p:nvGraphicFramePr>
        <p:xfrm>
          <a:off x="3962400" y="4429125"/>
          <a:ext cx="405606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cuación" r:id="rId9" imgW="1586811" imgH="393529" progId="Equation.3">
                  <p:embed/>
                </p:oleObj>
              </mc:Choice>
              <mc:Fallback>
                <p:oleObj name="Ecuación" r:id="rId9" imgW="1586811" imgH="393529" progId="Equation.3">
                  <p:embed/>
                  <p:pic>
                    <p:nvPicPr>
                      <p:cNvPr id="2765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429125"/>
                        <a:ext cx="405606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626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79622"/>
            <a:ext cx="9343768" cy="5350475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Hacemos el mismo proceso para el laboratorio II y se tiene: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979652"/>
              </p:ext>
            </p:extLst>
          </p:nvPr>
        </p:nvGraphicFramePr>
        <p:xfrm>
          <a:off x="1112194" y="1239688"/>
          <a:ext cx="33115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cuación" r:id="rId3" imgW="1816100" imgH="622300" progId="Equation.3">
                  <p:embed/>
                </p:oleObj>
              </mc:Choice>
              <mc:Fallback>
                <p:oleObj name="Ecuación" r:id="rId3" imgW="1816100" imgH="622300" progId="Equation.3">
                  <p:embed/>
                  <p:pic>
                    <p:nvPicPr>
                      <p:cNvPr id="28679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194" y="1239688"/>
                        <a:ext cx="331152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367933"/>
              </p:ext>
            </p:extLst>
          </p:nvPr>
        </p:nvGraphicFramePr>
        <p:xfrm>
          <a:off x="2014151" y="2667000"/>
          <a:ext cx="64389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Hoja de cálculo" r:id="rId5" imgW="4477021" imgH="2924416" progId="Excel.Sheet.8">
                  <p:embed/>
                </p:oleObj>
              </mc:Choice>
              <mc:Fallback>
                <p:oleObj name="Hoja de cálculo" r:id="rId5" imgW="4477021" imgH="2924416" progId="Excel.Sheet.8">
                  <p:embed/>
                  <p:pic>
                    <p:nvPicPr>
                      <p:cNvPr id="2867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151" y="2667000"/>
                        <a:ext cx="64389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355997"/>
              </p:ext>
            </p:extLst>
          </p:nvPr>
        </p:nvGraphicFramePr>
        <p:xfrm>
          <a:off x="2620318" y="2822898"/>
          <a:ext cx="2952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Ecuación" r:id="rId7" imgW="126725" imgH="126725" progId="Equation.3">
                  <p:embed/>
                </p:oleObj>
              </mc:Choice>
              <mc:Fallback>
                <p:oleObj name="Ecuación" r:id="rId7" imgW="126725" imgH="126725" progId="Equation.3">
                  <p:embed/>
                  <p:pic>
                    <p:nvPicPr>
                      <p:cNvPr id="2867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318" y="2822898"/>
                        <a:ext cx="2952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398117"/>
              </p:ext>
            </p:extLst>
          </p:nvPr>
        </p:nvGraphicFramePr>
        <p:xfrm>
          <a:off x="4236308" y="2667000"/>
          <a:ext cx="12811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name="Ecuación" r:id="rId9" imgW="545863" imgH="241195" progId="Equation.3">
                  <p:embed/>
                </p:oleObj>
              </mc:Choice>
              <mc:Fallback>
                <p:oleObj name="Ecuación" r:id="rId9" imgW="545863" imgH="241195" progId="Equation.3">
                  <p:embed/>
                  <p:pic>
                    <p:nvPicPr>
                      <p:cNvPr id="2867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308" y="2667000"/>
                        <a:ext cx="128111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267509"/>
              </p:ext>
            </p:extLst>
          </p:nvPr>
        </p:nvGraphicFramePr>
        <p:xfrm>
          <a:off x="6366390" y="2626455"/>
          <a:ext cx="13731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Ecuación" r:id="rId11" imgW="583693" imgH="266469" progId="Equation.3">
                  <p:embed/>
                </p:oleObj>
              </mc:Choice>
              <mc:Fallback>
                <p:oleObj name="Ecuación" r:id="rId11" imgW="583693" imgH="266469" progId="Equation.3">
                  <p:embed/>
                  <p:pic>
                    <p:nvPicPr>
                      <p:cNvPr id="28678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6390" y="2626455"/>
                        <a:ext cx="13731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057833"/>
              </p:ext>
            </p:extLst>
          </p:nvPr>
        </p:nvGraphicFramePr>
        <p:xfrm>
          <a:off x="2496065" y="6195218"/>
          <a:ext cx="104298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Ecuación" r:id="rId13" imgW="647419" imgH="203112" progId="Equation.3">
                  <p:embed/>
                </p:oleObj>
              </mc:Choice>
              <mc:Fallback>
                <p:oleObj name="Ecuación" r:id="rId13" imgW="647419" imgH="203112" progId="Equation.3">
                  <p:embed/>
                  <p:pic>
                    <p:nvPicPr>
                      <p:cNvPr id="2868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065" y="6195218"/>
                        <a:ext cx="1042988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818603"/>
              </p:ext>
            </p:extLst>
          </p:nvPr>
        </p:nvGraphicFramePr>
        <p:xfrm>
          <a:off x="4020967" y="6164261"/>
          <a:ext cx="16922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Ecuación" r:id="rId15" imgW="1054100" imgH="241300" progId="Equation.3">
                  <p:embed/>
                </p:oleObj>
              </mc:Choice>
              <mc:Fallback>
                <p:oleObj name="Ecuación" r:id="rId15" imgW="1054100" imgH="241300" progId="Equation.3">
                  <p:embed/>
                  <p:pic>
                    <p:nvPicPr>
                      <p:cNvPr id="28681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0967" y="6164261"/>
                        <a:ext cx="16922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172702"/>
              </p:ext>
            </p:extLst>
          </p:nvPr>
        </p:nvGraphicFramePr>
        <p:xfrm>
          <a:off x="5922684" y="6124573"/>
          <a:ext cx="22606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Ecuación" r:id="rId17" imgW="1409088" imgH="266584" progId="Equation.3">
                  <p:embed/>
                </p:oleObj>
              </mc:Choice>
              <mc:Fallback>
                <p:oleObj name="Ecuación" r:id="rId17" imgW="1409088" imgH="266584" progId="Equation.3">
                  <p:embed/>
                  <p:pic>
                    <p:nvPicPr>
                      <p:cNvPr id="28682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684" y="6124573"/>
                        <a:ext cx="22606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80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27903"/>
            <a:ext cx="10515600" cy="5349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CALCULO DEL RANGO A PARTIR DE DATOS SIN AGRUPAR</a:t>
            </a: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  <a:tabLst>
                <a:tab pos="447675" algn="l"/>
              </a:tabLst>
            </a:pPr>
            <a:r>
              <a:rPr lang="es-ES_tradnl" altLang="es-PE" kern="0" dirty="0" smtClean="0">
                <a:latin typeface="Arial"/>
              </a:rPr>
              <a:t>El rango se conoce  también como  </a:t>
            </a:r>
            <a:r>
              <a:rPr lang="es-ES_tradnl" altLang="es-PE" kern="0" dirty="0">
                <a:latin typeface="Arial"/>
              </a:rPr>
              <a:t>recorrido, amplitud total o alcance</a:t>
            </a:r>
            <a:r>
              <a:rPr lang="es-ES_tradnl" altLang="es-PE" kern="0" dirty="0" smtClean="0">
                <a:latin typeface="Arial"/>
              </a:rPr>
              <a:t>.</a:t>
            </a:r>
          </a:p>
          <a:p>
            <a:pPr marL="0" lvl="0" indent="0" fontAlgn="base">
              <a:spcAft>
                <a:spcPct val="0"/>
              </a:spcAft>
              <a:buClr>
                <a:srgbClr val="330066"/>
              </a:buClr>
              <a:buSzPct val="70000"/>
              <a:buNone/>
              <a:tabLst>
                <a:tab pos="447675" algn="l"/>
              </a:tabLst>
            </a:pPr>
            <a:r>
              <a:rPr lang="es-ES_tradnl" altLang="es-PE" b="1" dirty="0"/>
              <a:t>OBTENCION</a:t>
            </a: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  <a:tabLst>
                <a:tab pos="447675" algn="l"/>
              </a:tabLst>
            </a:pPr>
            <a:r>
              <a:rPr lang="es-ES_tradnl" altLang="es-PE" kern="0" dirty="0" smtClean="0">
                <a:latin typeface="Arial"/>
              </a:rPr>
              <a:t>Se obtiene de la diferencia entre el dato mayor y el dato menor mas una cierta cantidad ya sea entero o fraccionario de acuerdo al numero de decimales que tiene la totalidad de datos de la muestra, con la finalidad de incluir ambos valores extremos.</a:t>
            </a:r>
            <a:endParaRPr lang="es-ES_tradnl" altLang="es-PE" kern="0" dirty="0">
              <a:latin typeface="Arial"/>
            </a:endParaRP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es-ES_tradnl" altLang="es-PE" kern="0" dirty="0" smtClean="0">
                <a:latin typeface="Arial"/>
              </a:rPr>
              <a:t>Ejemplo:</a:t>
            </a:r>
            <a:r>
              <a:rPr kumimoji="0" lang="es-ES_tradnl" altLang="es-PE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Los siguientes datos representan el peso de 10 niños al nacer, (en Kg.). Calcule e interprete el rango.</a:t>
            </a: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PE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	2,860   3,150   3,450   2,950   3,780</a:t>
            </a: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PE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	4,170   3,920   3,280   4,050   3,120</a:t>
            </a: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kumimoji="0" lang="es-ES_tradnl" altLang="es-PE" sz="2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  <a:tabLst>
                <a:tab pos="447675" algn="l"/>
              </a:tabLst>
            </a:pPr>
            <a:endParaRPr lang="es-ES_tradnl" altLang="es-PE" kern="0" dirty="0">
              <a:solidFill>
                <a:srgbClr val="000000"/>
              </a:solidFill>
              <a:latin typeface="Arial"/>
            </a:endParaRP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  <a:tabLst>
                <a:tab pos="447675" algn="l"/>
              </a:tabLst>
            </a:pPr>
            <a:endParaRPr lang="es-ES_tradnl" altLang="es-PE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080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27903"/>
            <a:ext cx="10515600" cy="534906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Seguimos el mismo proceso de calculo y se obtiene:</a:t>
            </a:r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68132"/>
              </p:ext>
            </p:extLst>
          </p:nvPr>
        </p:nvGraphicFramePr>
        <p:xfrm>
          <a:off x="838200" y="1301578"/>
          <a:ext cx="37655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cuación" r:id="rId3" imgW="1637589" imgH="355446" progId="Equation.3">
                  <p:embed/>
                </p:oleObj>
              </mc:Choice>
              <mc:Fallback>
                <p:oleObj name="Ecuación" r:id="rId3" imgW="1637589" imgH="355446" progId="Equation.3">
                  <p:embed/>
                  <p:pic>
                    <p:nvPicPr>
                      <p:cNvPr id="2969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01578"/>
                        <a:ext cx="376555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/>
          </p:cNvGraphicFramePr>
          <p:nvPr/>
        </p:nvGraphicFramePr>
        <p:xfrm>
          <a:off x="919163" y="2362200"/>
          <a:ext cx="616743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cuación" r:id="rId5" imgW="2476500" imgH="558800" progId="Equation.3">
                  <p:embed/>
                </p:oleObj>
              </mc:Choice>
              <mc:Fallback>
                <p:oleObj name="Ecuación" r:id="rId5" imgW="2476500" imgH="558800" progId="Equation.3">
                  <p:embed/>
                  <p:pic>
                    <p:nvPicPr>
                      <p:cNvPr id="2969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2362200"/>
                        <a:ext cx="6167437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/>
          </p:cNvGraphicFramePr>
          <p:nvPr/>
        </p:nvGraphicFramePr>
        <p:xfrm>
          <a:off x="838200" y="3962400"/>
          <a:ext cx="22860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cuación" r:id="rId7" imgW="850531" imgH="393529" progId="Equation.3">
                  <p:embed/>
                </p:oleObj>
              </mc:Choice>
              <mc:Fallback>
                <p:oleObj name="Ecuación" r:id="rId7" imgW="850531" imgH="393529" progId="Equation.3">
                  <p:embed/>
                  <p:pic>
                    <p:nvPicPr>
                      <p:cNvPr id="2970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22860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/>
          </p:cNvGraphicFramePr>
          <p:nvPr/>
        </p:nvGraphicFramePr>
        <p:xfrm>
          <a:off x="4191000" y="3962400"/>
          <a:ext cx="44624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cuación" r:id="rId9" imgW="1663700" imgH="419100" progId="Equation.3">
                  <p:embed/>
                </p:oleObj>
              </mc:Choice>
              <mc:Fallback>
                <p:oleObj name="Ecuación" r:id="rId9" imgW="1663700" imgH="419100" progId="Equation.3">
                  <p:embed/>
                  <p:pic>
                    <p:nvPicPr>
                      <p:cNvPr id="29701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962400"/>
                        <a:ext cx="446246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31837" y="5430838"/>
            <a:ext cx="888171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P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El Laboratorio II presenta una mayor variabilidad en el plan tarifario. </a:t>
            </a:r>
          </a:p>
        </p:txBody>
      </p:sp>
    </p:spTree>
    <p:extLst>
      <p:ext uri="{BB962C8B-B14F-4D97-AF65-F5344CB8AC3E}">
        <p14:creationId xmlns:p14="http://schemas.microsoft.com/office/powerpoint/2010/main" val="26771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 smtClean="0"/>
              <a:t>TRABAJO PARA EVALUACION  DEL PRIMER CAPITULO</a:t>
            </a:r>
            <a:endParaRPr lang="es-ES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25612"/>
            <a:ext cx="10515600" cy="5151352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 smtClean="0"/>
              <a:t>Problema: La duración de fallas eléctricas, en minutos se presentan a continuación:</a:t>
            </a:r>
          </a:p>
          <a:p>
            <a:pPr marL="0" indent="0">
              <a:buNone/>
            </a:pPr>
            <a:r>
              <a:rPr lang="es-ES" sz="2000" dirty="0" smtClean="0"/>
              <a:t>80, 83, 70, 40, 50, 112, 103, 21, 98, 55, 99, 98, 96, 43, 78, 87, 135, 85, 74, 87, 118, 80, 66, 15, 121, 89, 132, 138, 90, 70, 90, 120, 103, 115, 74, 120, 132, 78, 36, 24, 140, 78, 37, 70, 69, 40, 88, 95, 83, 89, 66, 98, 124, 112, 43, 93, 70, 87, 102, 112, 78, 37, 95, 50, 15.</a:t>
            </a:r>
          </a:p>
          <a:p>
            <a:pPr marL="514350" indent="-514350">
              <a:buAutoNum type="alphaLcPeriod"/>
            </a:pPr>
            <a:r>
              <a:rPr lang="es-ES" sz="2000" dirty="0" smtClean="0"/>
              <a:t>Construir una tabla de distribución de frecuencias</a:t>
            </a:r>
          </a:p>
          <a:p>
            <a:pPr marL="514350" indent="-514350">
              <a:buAutoNum type="alphaLcPeriod"/>
            </a:pPr>
            <a:r>
              <a:rPr lang="es-ES" sz="2000" dirty="0" smtClean="0"/>
              <a:t>Calcular la media, mediana y moda interprete en cada caso.</a:t>
            </a:r>
          </a:p>
          <a:p>
            <a:pPr marL="514350" indent="-514350">
              <a:buAutoNum type="alphaLcPeriod"/>
            </a:pPr>
            <a:r>
              <a:rPr lang="es-ES" sz="2000" dirty="0" smtClean="0"/>
              <a:t>Construya un histograma de frecuencias</a:t>
            </a:r>
          </a:p>
          <a:p>
            <a:pPr marL="514350" indent="-514350">
              <a:buAutoNum type="alphaLcPeriod"/>
            </a:pPr>
            <a:r>
              <a:rPr lang="es-ES" sz="2000" dirty="0" smtClean="0"/>
              <a:t>Calcular la desviación estándar</a:t>
            </a:r>
          </a:p>
          <a:p>
            <a:pPr marL="514350" indent="-514350">
              <a:buAutoNum type="alphaLcPeriod"/>
            </a:pPr>
            <a:r>
              <a:rPr lang="es-ES" sz="2000" dirty="0" smtClean="0"/>
              <a:t>Calcular el coeficiente de variabilidad e interprétela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dirty="0" smtClean="0"/>
              <a:t>NOTA: El trabajo debe ser enviado al correo </a:t>
            </a:r>
            <a:r>
              <a:rPr lang="es-ES" sz="2000" dirty="0" smtClean="0">
                <a:hlinkClick r:id="rId2"/>
              </a:rPr>
              <a:t>clodoaldo96</a:t>
            </a:r>
            <a:r>
              <a:rPr lang="es-P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@Hotmail.com</a:t>
            </a:r>
            <a:r>
              <a:rPr lang="es-P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hasta el día Lunes 01 de Junio hasta las 12 del mediodía. No habrá prorroga.</a:t>
            </a:r>
            <a:endParaRPr lang="es-E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000" dirty="0" smtClean="0"/>
          </a:p>
          <a:p>
            <a:pPr marL="514350" indent="-514350">
              <a:buAutoNum type="alphaLcPeriod"/>
            </a:pPr>
            <a:endParaRPr lang="es-ES" dirty="0" smtClean="0"/>
          </a:p>
          <a:p>
            <a:pPr marL="514350" indent="-514350">
              <a:buAutoNum type="alphaL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566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02043"/>
            <a:ext cx="10515600" cy="527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SOLUCION</a:t>
            </a: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PE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Rango = (4,170 - 2,860) + 0.001</a:t>
            </a: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PE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Rango = 1,311 Kg.</a:t>
            </a: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es-ES_tradnl" altLang="es-PE" sz="2600" kern="0" dirty="0" smtClean="0">
                <a:latin typeface="Arial"/>
              </a:rPr>
              <a:t>INTERPRETACION: La diferencia entre el niño de mayor peso y el niño de menor peso es 1,311 Kg.</a:t>
            </a: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PE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CALCULO: R=(máximo-</a:t>
            </a:r>
            <a:r>
              <a:rPr kumimoji="0" lang="es-ES_tradnl" altLang="es-PE" sz="2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minimo</a:t>
            </a:r>
            <a:r>
              <a:rPr kumimoji="0" lang="es-ES_tradnl" altLang="es-PE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)+algo</a:t>
            </a: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kumimoji="0" lang="es-ES_tradnl" altLang="es-PE" sz="2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PE" sz="2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CALCULO A PARTIR DE DATOS AGRUPADOS</a:t>
            </a: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PE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A partir de datos agrupados su calculo es similar sin embargo este resultado es importante en la construcción de las tablas de distribución de frecuencias.</a:t>
            </a:r>
          </a:p>
          <a:p>
            <a:pPr marL="0" lv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kumimoji="0" lang="es-ES_tradnl" altLang="es-PE" sz="2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lvl="0" indent="0" defTabSz="36512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  <a:tabLst>
                <a:tab pos="447675" algn="l"/>
              </a:tabLst>
            </a:pPr>
            <a:endParaRPr lang="es-ES_tradnl" altLang="es-PE" kern="0" dirty="0">
              <a:solidFill>
                <a:srgbClr val="000000"/>
              </a:solidFill>
              <a:latin typeface="Arial"/>
            </a:endParaRPr>
          </a:p>
          <a:p>
            <a:pPr marL="0" lvl="0" indent="0" defTabSz="36512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  <a:tabLst>
                <a:tab pos="447675" algn="l"/>
              </a:tabLst>
            </a:pPr>
            <a:endParaRPr lang="es-ES_tradnl" altLang="es-PE" kern="0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27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20130"/>
            <a:ext cx="10515600" cy="575683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PROBLEMA:</a:t>
            </a:r>
          </a:p>
          <a:p>
            <a:pPr marL="0" indent="0">
              <a:buNone/>
            </a:pPr>
            <a:r>
              <a:rPr lang="es-ES" dirty="0" smtClean="0"/>
              <a:t>Los siguientes datos se refieren a la resistencia de 100 bobinas, en Ohmios.</a:t>
            </a:r>
          </a:p>
          <a:p>
            <a:pPr marL="0" indent="0">
              <a:buNone/>
            </a:pPr>
            <a:r>
              <a:rPr lang="es-ES" dirty="0" smtClean="0"/>
              <a:t>3,27   3,28   3,29   3,29   3,29   3,3   3,3   3,3   3,3   3,31   3,31   3,31   3,31   3,31   3,31   3,31   3,31   3,31   3,31   3,32   3,32   3,32   3,32   3,32   3,32   3,32   3,33   3,33   3,33   3,33   3,33   3,33   3,33   3,33   3,33   3,33   3,34   3,34   3,34   3,34   3,34   3,34   3,34   3,34   3,34   3,34   3,34   3,34   3,35   3,35   3,35   3,35   3,35   3,35   3,35   3,35   3,35   3,35   3,35   3,35   3,35   3,35   3,35   3,36   3,36   3,36   3,36   3,36   3,36   3,36   3,36   3,36   3,36   3,36   3,36   3,36   3,37   3,37   3,37   3,37   3,37   3,37   3,37   3,37   3,38   3,38   3,38   3,38   3,38   3,38   3,38   3,39   3,39    3,39   3,39  3,40 3,40   3,41   3,41   3,44  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831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03189"/>
            <a:ext cx="10515600" cy="53737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PROCESO</a:t>
            </a:r>
          </a:p>
          <a:p>
            <a:pPr marL="514350" indent="-514350">
              <a:buAutoNum type="arabicPeriod"/>
            </a:pPr>
            <a:r>
              <a:rPr lang="es-ES" dirty="0" smtClean="0"/>
              <a:t>Resistencia mínima=3,27 y máxima= 3,44</a:t>
            </a:r>
          </a:p>
          <a:p>
            <a:pPr marL="514350" indent="-514350">
              <a:buAutoNum type="arabicPeriod"/>
            </a:pPr>
            <a:r>
              <a:rPr lang="es-ES" dirty="0" smtClean="0"/>
              <a:t>Recorrido=Rango=(3,44- 3,27)+0,01 =0,18</a:t>
            </a:r>
          </a:p>
          <a:p>
            <a:pPr marL="0" indent="0">
              <a:buNone/>
            </a:pPr>
            <a:r>
              <a:rPr lang="es-ES" dirty="0" smtClean="0"/>
              <a:t>INTERPRETACION: La diferencia entre la bobina de mayor resistencia y la bobina de menor resistencia es de 0,18 ohmios. </a:t>
            </a:r>
          </a:p>
          <a:p>
            <a:pPr marL="0" indent="0">
              <a:buNone/>
            </a:pPr>
            <a:r>
              <a:rPr lang="es-ES" dirty="0" smtClean="0"/>
              <a:t>VENTAJAS DEL RANGO</a:t>
            </a:r>
          </a:p>
          <a:p>
            <a:pPr marL="1150937" lvl="2" indent="-45720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</a:pPr>
            <a:r>
              <a:rPr kumimoji="0" lang="es-ES_tradnl" altLang="es-PE" sz="27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fácil de calcular</a:t>
            </a:r>
          </a:p>
          <a:p>
            <a:pPr marL="1150937" lvl="2" indent="-45720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</a:pPr>
            <a:r>
              <a:rPr kumimoji="0" lang="es-ES_tradnl" altLang="es-PE" sz="27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fácil de entender e interpretar</a:t>
            </a:r>
          </a:p>
          <a:p>
            <a:pPr marL="0" indent="0">
              <a:buNone/>
            </a:pPr>
            <a:r>
              <a:rPr lang="es-ES" dirty="0" smtClean="0"/>
              <a:t>DESVENTAJAS DEL RANGO</a:t>
            </a:r>
          </a:p>
          <a:p>
            <a:pPr marL="1150937" lvl="2" indent="-45720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</a:pPr>
            <a:r>
              <a:rPr kumimoji="0" lang="es-ES_tradnl" altLang="es-PE" sz="27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sólo considera los valores extremos</a:t>
            </a:r>
          </a:p>
          <a:p>
            <a:pPr marL="1150937" lvl="2" indent="-45720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</a:pPr>
            <a:r>
              <a:rPr kumimoji="0" lang="es-ES_tradnl" altLang="es-PE" sz="27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no toma en cuenta ni el número de datos ni el valor de estos</a:t>
            </a:r>
          </a:p>
          <a:p>
            <a:pPr marL="1150937" lvl="2" indent="-45720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</a:pPr>
            <a:r>
              <a:rPr kumimoji="0" lang="es-ES_tradnl" altLang="es-PE" sz="27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no es posible calcular en tablas con extremos</a:t>
            </a:r>
            <a:r>
              <a:rPr kumimoji="0" lang="es-ES_tradnl" altLang="es-PE" sz="2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 </a:t>
            </a:r>
            <a:r>
              <a:rPr kumimoji="0" lang="es-ES_tradnl" altLang="es-PE" sz="27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abiertos</a:t>
            </a:r>
            <a:r>
              <a:rPr kumimoji="0" lang="es-ES_tradnl" altLang="es-PE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906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6119"/>
            <a:ext cx="10515600" cy="541084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RANGO INTERCUARTILICO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316038"/>
            <a:ext cx="3455987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s-PE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Permite  ubicar el 50% de los datos que se encuentran en el centro de la distribución, es decir, el 25% de los datos son menores al primer cuartil y también 25% de los datos son mayores al tercer cuartil.</a:t>
            </a:r>
          </a:p>
        </p:txBody>
      </p:sp>
      <p:pic>
        <p:nvPicPr>
          <p:cNvPr id="5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799" y="1161535"/>
            <a:ext cx="5042243" cy="436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34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02043"/>
            <a:ext cx="10515600" cy="527492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EJEMPLO: La tabla que sigue muestra la experiencia en años del personal administrativo de la UNHEVAL 2020.</a:t>
            </a:r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315529"/>
              </p:ext>
            </p:extLst>
          </p:nvPr>
        </p:nvGraphicFramePr>
        <p:xfrm>
          <a:off x="974124" y="1909763"/>
          <a:ext cx="390525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Hoja de cálculo" r:id="rId3" imgW="2276972" imgH="2677007" progId="Excel.Sheet.8">
                  <p:embed/>
                </p:oleObj>
              </mc:Choice>
              <mc:Fallback>
                <p:oleObj name="Hoja de cálculo" r:id="rId3" imgW="2276972" imgH="2677007" progId="Excel.Sheet.8">
                  <p:embed/>
                  <p:pic>
                    <p:nvPicPr>
                      <p:cNvPr id="1433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124" y="1909763"/>
                        <a:ext cx="390525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25807" y="2064244"/>
            <a:ext cx="3775075" cy="172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81000" indent="-3810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81000" marR="0" lvl="0" indent="-38100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altLang="es-PE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81000" marR="0" lvl="0" indent="-38100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P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¿</a:t>
            </a:r>
            <a:r>
              <a:rPr kumimoji="0" lang="es-ES_tradnl" altLang="es-PE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Cuál es el rango </a:t>
            </a:r>
            <a:r>
              <a:rPr kumimoji="0" lang="es-ES_tradnl" altLang="es-PE" sz="2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intercuartílico</a:t>
            </a:r>
            <a:r>
              <a:rPr kumimoji="0" lang="es-ES_tradnl" altLang="es-PE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989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9984" y="939113"/>
            <a:ext cx="10515600" cy="5213136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Análisis grafico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200150" y="1433513"/>
            <a:ext cx="14636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330066"/>
              </a:buClr>
              <a:buSzPct val="75000"/>
              <a:buFont typeface="Monotype Sorts" pitchFamily="2" charset="2"/>
              <a:buNone/>
            </a:pPr>
            <a:r>
              <a:rPr lang="es-ES_tradnl" altLang="es-PE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25 %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829050" y="1268413"/>
            <a:ext cx="1319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330066"/>
              </a:buClr>
              <a:buSzPct val="75000"/>
              <a:buFont typeface="Monotype Sorts" pitchFamily="2" charset="2"/>
              <a:buNone/>
            </a:pPr>
            <a:r>
              <a:rPr lang="es-ES_tradnl" altLang="es-PE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50 % 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477000" y="1433513"/>
            <a:ext cx="14636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330066"/>
              </a:buClr>
              <a:buSzPct val="75000"/>
              <a:buFont typeface="Monotype Sorts" pitchFamily="2" charset="2"/>
              <a:buNone/>
            </a:pPr>
            <a:r>
              <a:rPr lang="es-ES_tradnl" altLang="es-PE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25 %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2781300" y="1676400"/>
            <a:ext cx="358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2057400" y="2209800"/>
            <a:ext cx="14636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330066"/>
              </a:buClr>
              <a:buSzPct val="75000"/>
              <a:buFont typeface="Monotype Sorts" pitchFamily="2" charset="2"/>
              <a:buNone/>
            </a:pPr>
            <a:r>
              <a:rPr lang="es-ES_tradnl" altLang="es-PE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r>
              <a:rPr lang="es-ES_tradnl" altLang="es-PE" sz="1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s-ES_tradnl" altLang="es-PE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4500563" y="1966913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638800" y="2209800"/>
            <a:ext cx="14636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330066"/>
              </a:buClr>
              <a:buSzPct val="75000"/>
              <a:buFont typeface="Monotype Sorts" pitchFamily="2" charset="2"/>
              <a:buNone/>
            </a:pPr>
            <a:r>
              <a:rPr lang="es-ES_tradnl" altLang="es-PE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r>
              <a:rPr lang="es-ES_tradnl" altLang="es-PE" sz="1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s-ES_tradnl" altLang="es-PE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AutoShape 17"/>
          <p:cNvSpPr>
            <a:spLocks/>
          </p:cNvSpPr>
          <p:nvPr/>
        </p:nvSpPr>
        <p:spPr bwMode="auto">
          <a:xfrm rot="16200000">
            <a:off x="4428332" y="908843"/>
            <a:ext cx="215900" cy="3529013"/>
          </a:xfrm>
          <a:prstGeom prst="leftBrace">
            <a:avLst>
              <a:gd name="adj1" fmla="val 136213"/>
              <a:gd name="adj2" fmla="val 45333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PE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" name="Rectangle 8" descr="Diagonal hacia abajo clara"/>
          <p:cNvSpPr>
            <a:spLocks noChangeArrowheads="1"/>
          </p:cNvSpPr>
          <p:nvPr/>
        </p:nvSpPr>
        <p:spPr bwMode="auto">
          <a:xfrm>
            <a:off x="6400800" y="1814513"/>
            <a:ext cx="1600200" cy="304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PE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" name="Rectangle 14" descr="Diagonal hacia abajo clara"/>
          <p:cNvSpPr>
            <a:spLocks noChangeArrowheads="1"/>
          </p:cNvSpPr>
          <p:nvPr/>
        </p:nvSpPr>
        <p:spPr bwMode="auto">
          <a:xfrm>
            <a:off x="1123950" y="1814513"/>
            <a:ext cx="1600200" cy="304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PE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" name="Line 3"/>
          <p:cNvSpPr>
            <a:spLocks noChangeShapeType="1"/>
          </p:cNvSpPr>
          <p:nvPr/>
        </p:nvSpPr>
        <p:spPr bwMode="auto">
          <a:xfrm>
            <a:off x="1143000" y="2119313"/>
            <a:ext cx="685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3657600" y="2695575"/>
            <a:ext cx="1600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s-ES_tradnl" altLang="es-P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Rango </a:t>
            </a:r>
            <a:r>
              <a:rPr kumimoji="0" lang="es-ES_tradnl" altLang="es-P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Intercuartílico</a:t>
            </a:r>
            <a:endParaRPr kumimoji="0" lang="es-ES_tradnl" altLang="es-P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22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591039"/>
              </p:ext>
            </p:extLst>
          </p:nvPr>
        </p:nvGraphicFramePr>
        <p:xfrm>
          <a:off x="1931987" y="3732556"/>
          <a:ext cx="3619500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cuación" r:id="rId3" imgW="1752600" imgH="711200" progId="Equation.3">
                  <p:embed/>
                </p:oleObj>
              </mc:Choice>
              <mc:Fallback>
                <p:oleObj name="Ecuación" r:id="rId3" imgW="1752600" imgH="711200" progId="Equation.3">
                  <p:embed/>
                  <p:pic>
                    <p:nvPicPr>
                      <p:cNvPr id="15378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7" y="3732556"/>
                        <a:ext cx="3619500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453398"/>
              </p:ext>
            </p:extLst>
          </p:nvPr>
        </p:nvGraphicFramePr>
        <p:xfrm>
          <a:off x="6270625" y="4466774"/>
          <a:ext cx="17303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cuación" r:id="rId5" imgW="837836" imgH="266584" progId="Equation.3">
                  <p:embed/>
                </p:oleObj>
              </mc:Choice>
              <mc:Fallback>
                <p:oleObj name="Ecuación" r:id="rId5" imgW="837836" imgH="266584" progId="Equation.3">
                  <p:embed/>
                  <p:pic>
                    <p:nvPicPr>
                      <p:cNvPr id="15379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25" y="4466774"/>
                        <a:ext cx="17303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48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07524"/>
            <a:ext cx="10515600" cy="4669439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Hallamos el cuartil 3 y se tiene:</a:t>
            </a:r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5" name="Object 3"/>
          <p:cNvGraphicFramePr>
            <a:graphicFrameLocks/>
          </p:cNvGraphicFramePr>
          <p:nvPr/>
        </p:nvGraphicFramePr>
        <p:xfrm>
          <a:off x="1241425" y="1981200"/>
          <a:ext cx="3906838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cuación" r:id="rId3" imgW="1892300" imgH="711200" progId="Equation.3">
                  <p:embed/>
                </p:oleObj>
              </mc:Choice>
              <mc:Fallback>
                <p:oleObj name="Ecuación" r:id="rId3" imgW="1892300" imgH="711200" progId="Equation.3">
                  <p:embed/>
                  <p:pic>
                    <p:nvPicPr>
                      <p:cNvPr id="1638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1981200"/>
                        <a:ext cx="3906838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/>
          </p:cNvGraphicFramePr>
          <p:nvPr/>
        </p:nvGraphicFramePr>
        <p:xfrm>
          <a:off x="6135688" y="2590800"/>
          <a:ext cx="18891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cuación" r:id="rId5" imgW="914003" imgH="266584" progId="Equation.3">
                  <p:embed/>
                </p:oleObj>
              </mc:Choice>
              <mc:Fallback>
                <p:oleObj name="Ecuación" r:id="rId5" imgW="914003" imgH="266584" progId="Equation.3">
                  <p:embed/>
                  <p:pic>
                    <p:nvPicPr>
                      <p:cNvPr id="1638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688" y="2590800"/>
                        <a:ext cx="18891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3657600"/>
            <a:ext cx="8113713" cy="144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76250" indent="-4762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76250" marR="0" lvl="0" indent="-47625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/>
              <a:tabLst/>
              <a:defRPr/>
            </a:pPr>
            <a:endParaRPr kumimoji="0" lang="es-ES_tradnl" altLang="es-PE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476250" marR="0" lvl="0" indent="-47625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s-ES_tradnl" altLang="es-P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El rango </a:t>
            </a:r>
            <a:r>
              <a:rPr kumimoji="0" lang="es-ES_tradnl" altLang="es-PE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intercuartílico</a:t>
            </a:r>
            <a:r>
              <a:rPr kumimoji="0" lang="es-ES_tradnl" altLang="es-P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es 6 años 08 meses aproximadamente</a:t>
            </a:r>
          </a:p>
        </p:txBody>
      </p:sp>
    </p:spTree>
    <p:extLst>
      <p:ext uri="{BB962C8B-B14F-4D97-AF65-F5344CB8AC3E}">
        <p14:creationId xmlns:p14="http://schemas.microsoft.com/office/powerpoint/2010/main" val="3057412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1047</Words>
  <Application>Microsoft Office PowerPoint</Application>
  <PresentationFormat>Panorámica</PresentationFormat>
  <Paragraphs>109</Paragraphs>
  <Slides>21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Monotype Sorts</vt:lpstr>
      <vt:lpstr>Times New Roman</vt:lpstr>
      <vt:lpstr>Wingdings</vt:lpstr>
      <vt:lpstr>Tema de Office</vt:lpstr>
      <vt:lpstr>Hoja de cálculo</vt:lpstr>
      <vt:lpstr>Ecuación</vt:lpstr>
      <vt:lpstr>MEDIDAS DE DISPERSION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TRABAJO PARA EVALUACION  DEL PRIMER CAPITULO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MEDIDAS DE DISPERSION</dc:title>
  <dc:creator>CLODOALDO RODRIGUEZ</dc:creator>
  <cp:lastModifiedBy>CLODOALDO RODRIGUEZ</cp:lastModifiedBy>
  <cp:revision>28</cp:revision>
  <dcterms:created xsi:type="dcterms:W3CDTF">2020-05-26T12:24:41Z</dcterms:created>
  <dcterms:modified xsi:type="dcterms:W3CDTF">2020-05-28T01:31:13Z</dcterms:modified>
</cp:coreProperties>
</file>