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74" r:id="rId7"/>
    <p:sldId id="275" r:id="rId8"/>
    <p:sldId id="276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56-08C1-44AC-814F-49E67AE544F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D43F-0C1D-4198-AF2A-42F64DE619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12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56-08C1-44AC-814F-49E67AE544F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D43F-0C1D-4198-AF2A-42F64DE619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7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56-08C1-44AC-814F-49E67AE544F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D43F-0C1D-4198-AF2A-42F64DE619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93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56-08C1-44AC-814F-49E67AE544F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D43F-0C1D-4198-AF2A-42F64DE619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1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56-08C1-44AC-814F-49E67AE544F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D43F-0C1D-4198-AF2A-42F64DE619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19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56-08C1-44AC-814F-49E67AE544F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D43F-0C1D-4198-AF2A-42F64DE619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61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56-08C1-44AC-814F-49E67AE544F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D43F-0C1D-4198-AF2A-42F64DE619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22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56-08C1-44AC-814F-49E67AE544F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D43F-0C1D-4198-AF2A-42F64DE619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01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56-08C1-44AC-814F-49E67AE544F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D43F-0C1D-4198-AF2A-42F64DE619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04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56-08C1-44AC-814F-49E67AE544F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D43F-0C1D-4198-AF2A-42F64DE619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65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56-08C1-44AC-814F-49E67AE544F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BD43F-0C1D-4198-AF2A-42F64DE619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36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CF56-08C1-44AC-814F-49E67AE544F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D43F-0C1D-4198-AF2A-42F64DE619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5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56054"/>
            <a:ext cx="10515600" cy="5620909"/>
          </a:xfrm>
        </p:spPr>
        <p:txBody>
          <a:bodyPr/>
          <a:lstStyle/>
          <a:p>
            <a:pPr marL="0" indent="0" algn="ctr">
              <a:buNone/>
            </a:pPr>
            <a:r>
              <a:rPr lang="es-ES" sz="3200" dirty="0" smtClean="0"/>
              <a:t>MEDIDAS DE  POSICION</a:t>
            </a:r>
          </a:p>
          <a:p>
            <a:pPr marL="0" lvl="0" indent="0" algn="just" defTabSz="7620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None/>
            </a:pPr>
            <a:r>
              <a:rPr lang="es-ES_tradnl" altLang="es-ES" sz="2800" kern="0" dirty="0">
                <a:latin typeface="Arial"/>
              </a:rPr>
              <a:t>Después de construir tablas y gráficos, a partir  de datos recolectados, se </a:t>
            </a:r>
            <a:r>
              <a:rPr lang="es-ES_tradnl" altLang="es-ES" sz="2800" kern="0" dirty="0" smtClean="0">
                <a:latin typeface="Arial"/>
              </a:rPr>
              <a:t>requieren otras medidas. La </a:t>
            </a:r>
            <a:r>
              <a:rPr lang="es-ES_tradnl" altLang="es-ES" sz="2800" kern="0" dirty="0">
                <a:latin typeface="Arial"/>
              </a:rPr>
              <a:t>estadística de resumen, proporciona medidas para describir un conjunto de datos.</a:t>
            </a:r>
          </a:p>
          <a:p>
            <a:pPr marL="0" lvl="0" indent="0" algn="just" defTabSz="7620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None/>
            </a:pPr>
            <a:r>
              <a:rPr lang="es-ES_tradnl" altLang="es-ES" sz="2800" kern="0" dirty="0">
                <a:latin typeface="Arial"/>
              </a:rPr>
              <a:t>Existen tres tipos de medidas de resumen:</a:t>
            </a:r>
          </a:p>
          <a:p>
            <a:pPr marL="857250" lvl="1" indent="-285750" algn="just" defTabSz="7620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Tx/>
              <a:buChar char="•"/>
            </a:pPr>
            <a:r>
              <a:rPr kumimoji="0" lang="es-ES_tradnl" altLang="es-E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De tendencia o posición</a:t>
            </a:r>
          </a:p>
          <a:p>
            <a:pPr marL="857250" lvl="1" indent="-285750" algn="just" defTabSz="7620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Tx/>
              <a:buChar char="•"/>
            </a:pPr>
            <a:r>
              <a:rPr kumimoji="0" lang="es-ES_tradnl" altLang="es-E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De dispersión.</a:t>
            </a:r>
          </a:p>
          <a:p>
            <a:pPr marL="857250" lvl="1" indent="-285750" algn="just" defTabSz="7620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Tx/>
              <a:buChar char="•"/>
            </a:pPr>
            <a:r>
              <a:rPr kumimoji="0" lang="es-ES_tradnl" altLang="es-ES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De la forma de la distribución.</a:t>
            </a:r>
          </a:p>
          <a:p>
            <a:pPr marL="0" lvl="0" indent="0">
              <a:buNone/>
            </a:pPr>
            <a:r>
              <a:rPr lang="es-ES" dirty="0">
                <a:solidFill>
                  <a:prstClr val="black"/>
                </a:solidFill>
              </a:rPr>
              <a:t>Como medidas de tendencia son muy importantes porque la mayoría de datos tienden agruparse alrededor de un dato central.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153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0962"/>
                <a:ext cx="10515600" cy="4966001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s-ES" dirty="0" smtClean="0"/>
                  <a:t>El promedio a</a:t>
                </a:r>
                <a:r>
                  <a:rPr lang="es-ES" sz="2800" dirty="0" smtClean="0"/>
                  <a:t>ritmético </a:t>
                </a:r>
                <a:r>
                  <a:rPr lang="es-ES" sz="2800" dirty="0" smtClean="0"/>
                  <a:t>respecto al puntaje obtenido por los candidatos a obtener la plaza de cite calzado, debemos calcularlo mediante la formula: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" sz="3600" dirty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E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ES" sz="3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sz="3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sz="3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sz="3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s-E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sz="3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ES" sz="3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sz="3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s-ES" sz="3600" dirty="0">
                    <a:solidFill>
                      <a:schemeClr val="tx1"/>
                    </a:solidFill>
                  </a:rPr>
                  <a:t> </a:t>
                </a:r>
                <a:r>
                  <a:rPr lang="es-ES" sz="3600" dirty="0" smtClean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3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ES" sz="3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+…………………..+</m:t>
                        </m:r>
                        <m:sSub>
                          <m:sSubPr>
                            <m:ctrlP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sSub>
                          <m:sSubPr>
                            <m:ctrlP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3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3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+…………….+</m:t>
                        </m:r>
                        <m:sSub>
                          <m:sSubPr>
                            <m:ctrlP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3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3600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600" b="0" i="1" dirty="0" smtClean="0">
                            <a:latin typeface="Cambria Math" panose="02040503050406030204" pitchFamily="18" charset="0"/>
                          </a:rPr>
                          <m:t>3495</m:t>
                        </m:r>
                      </m:num>
                      <m:den>
                        <m:r>
                          <a:rPr lang="es-ES" sz="3600" b="0" i="1" dirty="0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r>
                  <a:rPr lang="es-ES" sz="3600" dirty="0" smtClean="0"/>
                  <a:t>=</a:t>
                </a:r>
                <a:r>
                  <a:rPr lang="es-ES" sz="3600" dirty="0" smtClean="0"/>
                  <a:t>69,9</a:t>
                </a:r>
              </a:p>
              <a:p>
                <a:pPr marL="0" indent="0" algn="just">
                  <a:buNone/>
                </a:pPr>
                <a:endParaRPr lang="es-ES" sz="3200" dirty="0" smtClean="0"/>
              </a:p>
              <a:p>
                <a:pPr marL="0" indent="0" algn="just">
                  <a:buNone/>
                </a:pPr>
                <a:r>
                  <a:rPr lang="es-ES" sz="2800" dirty="0" smtClean="0"/>
                  <a:t>El puntaje promedio obtenido por los candidatos es de 69,9 puntos aproximadamente.</a:t>
                </a:r>
                <a:endParaRPr lang="es-ES" sz="2800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0962"/>
                <a:ext cx="10515600" cy="4966001"/>
              </a:xfrm>
              <a:blipFill>
                <a:blip r:embed="rId2"/>
                <a:stretch>
                  <a:fillRect l="-1217" t="-2088" r="-11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41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77330"/>
            <a:ext cx="10515600" cy="52996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 smtClean="0"/>
              <a:t>VENTAJAS Y DESVENTAJAS DEL PROMEDIO ARITMETICO</a:t>
            </a:r>
          </a:p>
          <a:p>
            <a:pPr marL="0" indent="0">
              <a:buNone/>
            </a:pPr>
            <a:r>
              <a:rPr lang="es-ES" dirty="0" smtClean="0"/>
              <a:t>VENTAJAS:</a:t>
            </a:r>
          </a:p>
          <a:p>
            <a:pPr marL="0" indent="0">
              <a:buNone/>
            </a:pPr>
            <a:r>
              <a:rPr lang="es-ES" dirty="0" smtClean="0"/>
              <a:t>Es única para cada conjunto de datos</a:t>
            </a:r>
          </a:p>
          <a:p>
            <a:pPr marL="0" indent="0">
              <a:buNone/>
            </a:pPr>
            <a:r>
              <a:rPr lang="es-ES" dirty="0" smtClean="0"/>
              <a:t>Se puede comparar medias de diferentes muestras</a:t>
            </a:r>
          </a:p>
          <a:p>
            <a:pPr marL="0" indent="0">
              <a:buNone/>
            </a:pPr>
            <a:r>
              <a:rPr lang="es-ES" dirty="0" smtClean="0"/>
              <a:t>El concepto es familiar para la mayoría de personas.</a:t>
            </a:r>
          </a:p>
          <a:p>
            <a:pPr marL="0" indent="0">
              <a:buNone/>
            </a:pPr>
            <a:r>
              <a:rPr lang="es-ES" dirty="0" smtClean="0"/>
              <a:t>DESVENTAJAS</a:t>
            </a:r>
          </a:p>
          <a:p>
            <a:pPr marL="0" indent="0">
              <a:buNone/>
            </a:pPr>
            <a:r>
              <a:rPr lang="es-ES" dirty="0" smtClean="0"/>
              <a:t>Se ve afectada por los valores extremos</a:t>
            </a:r>
          </a:p>
          <a:p>
            <a:pPr marL="0" indent="0">
              <a:buNone/>
            </a:pPr>
            <a:r>
              <a:rPr lang="es-ES" dirty="0" smtClean="0"/>
              <a:t>Cuando los datos son grandes y los datos no están tabulados su calculo es muy engorroso</a:t>
            </a:r>
          </a:p>
          <a:p>
            <a:pPr marL="0" indent="0">
              <a:buNone/>
            </a:pPr>
            <a:r>
              <a:rPr lang="es-ES" dirty="0" smtClean="0"/>
              <a:t>Imposible calcular la media aritmética cuando los extremos son abiertos.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8589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9622" y="766119"/>
            <a:ext cx="10972800" cy="569464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3500" dirty="0" smtClean="0"/>
              <a:t>LA MEDIANA</a:t>
            </a:r>
          </a:p>
          <a:p>
            <a:pPr marL="0" lvl="0" indent="0" algn="just" defTabSz="7620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E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Es la medida que divide</a:t>
            </a:r>
            <a:r>
              <a:rPr kumimoji="0" lang="es-ES_tradnl" altLang="es-ES" sz="26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los datos </a:t>
            </a:r>
            <a:r>
              <a:rPr kumimoji="0" lang="es-ES_tradnl" altLang="es-E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en dos subconjuntos iguales, de modo tal que 50% de los datos es menor a la mediana y el otro 50% es mayor a la mediana.</a:t>
            </a:r>
          </a:p>
          <a:p>
            <a:pPr marL="0" lvl="0" indent="0" algn="just" defTabSz="7620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ES" sz="2600" b="0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Obtención</a:t>
            </a:r>
            <a:r>
              <a:rPr kumimoji="0" lang="es-ES_tradnl" altLang="es-E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: Se obtiene ordenando la serie de datos (en forma ascendente o descendente) y ubicando el dato central.</a:t>
            </a:r>
          </a:p>
          <a:p>
            <a:pPr marL="0" lvl="0" indent="0" algn="just" defTabSz="7620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ES" sz="2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Ejemplo:</a:t>
            </a:r>
          </a:p>
          <a:p>
            <a:pPr marL="0" lvl="0" indent="0" algn="just" defTabSz="7620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E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Los siguientes datos se refieren al número de pacientes que llegaron a su cita, después de la hora programada durante los últimos 11 días en el Servicio de UCI. Calcule e interprete la mediana.</a:t>
            </a:r>
          </a:p>
          <a:p>
            <a:pPr marL="0" lvl="0" indent="0" algn="just" defTabSz="7620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E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12, 10, 5, 15, 8, 11, 13, 8, 10, 17, 16</a:t>
            </a:r>
          </a:p>
          <a:p>
            <a:pPr marL="0" lvl="0" indent="0" algn="just" defTabSz="7620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E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Primero se ordenan lo datos:</a:t>
            </a:r>
          </a:p>
          <a:p>
            <a:pPr marL="0" lvl="0" indent="0" algn="just" defTabSz="762000" fontAlgn="base"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E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	5,  8,  8,  10, 10, 11, 12, 13, 15, 16, 17</a:t>
            </a:r>
          </a:p>
          <a:p>
            <a:pPr marL="0" lvl="0" indent="0" algn="just" defTabSz="762000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E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        5 datos menores      </a:t>
            </a:r>
            <a:r>
              <a:rPr kumimoji="0" lang="es-ES_tradnl" altLang="es-E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      </a:t>
            </a:r>
            <a:r>
              <a:rPr kumimoji="0" lang="es-ES_tradnl" altLang="es-E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5 datos mayores</a:t>
            </a:r>
            <a:endParaRPr kumimoji="0" lang="es-ES_tradnl" altLang="es-ES" sz="2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743200" lvl="6" indent="0" algn="just" defTabSz="7620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r>
              <a:rPr kumimoji="0" lang="es-ES_tradnl" alt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MEDIANA</a:t>
            </a:r>
          </a:p>
          <a:p>
            <a:pPr marL="0" indent="0">
              <a:buNone/>
            </a:pPr>
            <a:endParaRPr lang="es-ES" dirty="0"/>
          </a:p>
        </p:txBody>
      </p:sp>
      <p:cxnSp>
        <p:nvCxnSpPr>
          <p:cNvPr id="7" name="Conector recto 6"/>
          <p:cNvCxnSpPr/>
          <p:nvPr/>
        </p:nvCxnSpPr>
        <p:spPr>
          <a:xfrm flipV="1">
            <a:off x="1495168" y="5832389"/>
            <a:ext cx="2014151" cy="494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4549819" y="5773644"/>
            <a:ext cx="2100648" cy="49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3966519" y="5399903"/>
            <a:ext cx="12357" cy="2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3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88541"/>
            <a:ext cx="10515600" cy="5188422"/>
          </a:xfrm>
        </p:spPr>
        <p:txBody>
          <a:bodyPr/>
          <a:lstStyle/>
          <a:p>
            <a:pPr marL="342900" lvl="0" indent="-342900" defTabSz="52863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ES" sz="2600" b="0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Interpretación</a:t>
            </a:r>
            <a:r>
              <a:rPr kumimoji="0" lang="es-ES_tradnl" altLang="es-E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</a:p>
          <a:p>
            <a:pPr marL="342900" lvl="0" indent="-342900" defTabSz="52863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lang="es-ES_tradnl" altLang="es-ES" sz="2600" kern="0" dirty="0">
              <a:latin typeface="Arial"/>
            </a:endParaRPr>
          </a:p>
          <a:p>
            <a:pPr marL="342900" lvl="0" indent="-342900" defTabSz="52863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E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Durante 5 días llegaron menos de 11 pacientes tarde a su cita y durante 5 días, más de 11 pacientes llegaron tarde a su cita.</a:t>
            </a:r>
          </a:p>
          <a:p>
            <a:pPr marL="342900" lvl="0" indent="-342900" algn="just" defTabSz="52863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kumimoji="0" lang="es-ES_tradnl" altLang="es-ES" sz="2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lvl="0" indent="-342900" algn="just" defTabSz="52863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E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s-ES_tradnl" altLang="es-ES" sz="2600" b="0" i="0" u="sng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Reglas</a:t>
            </a:r>
          </a:p>
          <a:p>
            <a:pPr marL="342900" lvl="0" indent="-342900" algn="just" defTabSz="52863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kumimoji="0" lang="es-ES_tradnl" altLang="es-ES" sz="2600" b="0" i="0" u="sng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lvl="0" indent="-342900" algn="just" defTabSz="52863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E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1º Si la serie es impar, la mediana ocupa el lugar 	central de la serie previamente ordenada.</a:t>
            </a:r>
          </a:p>
          <a:p>
            <a:pPr marL="342900" lvl="0" indent="-342900" algn="just" defTabSz="52863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endParaRPr kumimoji="0" lang="es-ES_tradnl" altLang="es-ES" sz="2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lvl="0" indent="-342900" algn="just" defTabSz="52863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None/>
            </a:pPr>
            <a:r>
              <a:rPr kumimoji="0" lang="es-ES_tradnl" altLang="es-ES" sz="2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Ejemplo:</a:t>
            </a:r>
            <a:r>
              <a:rPr kumimoji="0" lang="es-ES_tradnl" altLang="es-E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5, 10, 10, 12, 15 , 17, 20, 21, 24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4003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3253"/>
                <a:ext cx="10515600" cy="51637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dirty="0" smtClean="0"/>
                  <a:t>Si la serie es par, la mediana se obtiene como el promedio de los dos valores centrales de la serie ordenada previamente como en el caso anterior ya sea en forma ascendente o descendente.</a:t>
                </a:r>
              </a:p>
              <a:p>
                <a:pPr marL="0" indent="0">
                  <a:buNone/>
                </a:pPr>
                <a:r>
                  <a:rPr lang="es-ES" dirty="0" smtClean="0"/>
                  <a:t>Ejemplo:</a:t>
                </a:r>
              </a:p>
              <a:p>
                <a:pPr marL="0" indent="0">
                  <a:buNone/>
                </a:pPr>
                <a:r>
                  <a:rPr lang="es-ES" dirty="0" smtClean="0"/>
                  <a:t>8,18,10,24,32,11, 15,14</a:t>
                </a:r>
              </a:p>
              <a:p>
                <a:pPr marL="0" indent="0">
                  <a:buNone/>
                </a:pPr>
                <a:r>
                  <a:rPr lang="es-ES" dirty="0" smtClean="0"/>
                  <a:t>Ordenamos la serie y se tiene</a:t>
                </a:r>
              </a:p>
              <a:p>
                <a:pPr marL="0" indent="0">
                  <a:buNone/>
                </a:pPr>
                <a:r>
                  <a:rPr lang="es-ES" dirty="0" smtClean="0"/>
                  <a:t>8, 10, 11, 14, 15, 18, 24, 32</a:t>
                </a:r>
              </a:p>
              <a:p>
                <a:pPr marL="0" indent="0">
                  <a:buNone/>
                </a:pPr>
                <a:r>
                  <a:rPr lang="es-ES" dirty="0" smtClean="0"/>
                  <a:t>Me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14+15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dirty="0" smtClean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29</m:t>
                        </m:r>
                      </m:num>
                      <m:den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dirty="0" smtClean="0"/>
                  <a:t> =14,5</a:t>
                </a:r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3253"/>
                <a:ext cx="10515600" cy="5163709"/>
              </a:xfrm>
              <a:blipFill>
                <a:blip r:embed="rId2"/>
                <a:stretch>
                  <a:fillRect l="-638" t="-59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09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1978"/>
                <a:ext cx="10515600" cy="5484985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s-ES" b="1" dirty="0" smtClean="0"/>
                  <a:t>CUANDO LOS DATOS SON AGRUPADOS</a:t>
                </a:r>
              </a:p>
              <a:p>
                <a:pPr marL="342900" lvl="0" indent="-342900" algn="ctr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endParaRPr kumimoji="0" lang="es-ES_tradnl" altLang="es-ES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                        </a:t>
                </a:r>
                <a:r>
                  <a:rPr kumimoji="0" lang="es-ES_tradnl" altLang="es-E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Me </a:t>
                </a:r>
                <a:r>
                  <a:rPr kumimoji="0" lang="es-ES_tradnl" altLang="es-E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=LRI +A(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_tradnl" altLang="es-E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f>
                          <m:fPr>
                            <m:ctrlPr>
                              <a:rPr kumimoji="0" lang="es-ES_tradnl" altLang="es-E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ES" altLang="es-E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num>
                          <m:den>
                            <m:r>
                              <a:rPr kumimoji="0" lang="es-ES" altLang="es-E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s-ES" altLang="es-E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 </m:t>
                        </m:r>
                        <m:sSub>
                          <m:sSubPr>
                            <m:ctrlPr>
                              <a:rPr kumimoji="0" lang="es-ES" altLang="es-E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ES" altLang="es-E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e>
                          <m:sub>
                            <m:r>
                              <a:rPr kumimoji="0" lang="es-ES" altLang="es-E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s-ES" altLang="es-E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0" lang="es-ES_tradnl" altLang="es-E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ES" altLang="es-E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s-ES" altLang="es-E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es-ES_tradnl" altLang="es-ES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)</a:t>
                </a: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endParaRPr kumimoji="0" lang="es-ES_tradnl" altLang="es-ES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endParaRPr kumimoji="0" lang="es-ES_tradnl" altLang="es-ES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	</a:t>
                </a: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donde:</a:t>
                </a: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	Me: 	mediana</a:t>
                </a: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	LRI</a:t>
                </a:r>
                <a:r>
                  <a:rPr lang="es-ES_tradnl" altLang="es-ES" sz="2600" kern="0" dirty="0" smtClean="0">
                    <a:solidFill>
                      <a:schemeClr val="tx1"/>
                    </a:solidFill>
                    <a:latin typeface="Arial"/>
                  </a:rPr>
                  <a:t>: 	</a:t>
                </a: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limite real (o frontera) inferior de la clase  mediana.</a:t>
                </a: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	</a:t>
                </a:r>
                <a:r>
                  <a:rPr lang="es-ES_tradnl" altLang="es-ES" sz="2600" kern="0" dirty="0" smtClean="0">
                    <a:solidFill>
                      <a:schemeClr val="tx1"/>
                    </a:solidFill>
                    <a:latin typeface="Arial"/>
                  </a:rPr>
                  <a:t>n:		</a:t>
                </a: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número total de datos.</a:t>
                </a: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altLang="es-ES" sz="2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ES" altLang="es-ES" sz="2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s-ES" altLang="es-ES" sz="2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s-ES" altLang="es-ES" sz="2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: 	Frecuencia absoluta acumulada antes de la clase </a:t>
                </a:r>
                <a:r>
                  <a:rPr kumimoji="0" lang="es-ES_tradnl" altLang="es-ES" sz="26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ediana</a:t>
                </a:r>
                <a:endParaRPr kumimoji="0" lang="es-ES" altLang="es-ES" sz="26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600" b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_tradnl" altLang="es-ES" sz="2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ES" altLang="es-ES" sz="2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s-ES" altLang="es-ES" sz="2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	: 	frecuencia de la clase mediana</a:t>
                </a: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	A	: 	amplitud de clase</a:t>
                </a:r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1978"/>
                <a:ext cx="10515600" cy="5484985"/>
              </a:xfrm>
              <a:blipFill>
                <a:blip r:embed="rId2"/>
                <a:stretch>
                  <a:fillRect t="-25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983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6822"/>
                <a:ext cx="10515600" cy="50401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ES" dirty="0" smtClean="0"/>
                  <a:t>Aplicando esta formula para el problema se tiene que:</a:t>
                </a:r>
              </a:p>
              <a:p>
                <a:pPr marL="514350" indent="-514350">
                  <a:buAutoNum type="arabicPeriod"/>
                </a:pPr>
                <a:r>
                  <a:rPr lang="es-ES" dirty="0" smtClean="0"/>
                  <a:t>Debemos obtener las frecuencias absolutas acumuladas</a:t>
                </a:r>
              </a:p>
              <a:p>
                <a:pPr marL="514350" indent="-514350">
                  <a:buAutoNum type="arabicPeriod"/>
                </a:pPr>
                <a:r>
                  <a:rPr lang="es-ES" dirty="0" smtClean="0"/>
                  <a:t>Calculamos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ES" dirty="0" smtClean="0"/>
              </a:p>
              <a:p>
                <a:pPr marL="514350" indent="-514350">
                  <a:buAutoNum type="arabicPeriod"/>
                </a:pPr>
                <a:r>
                  <a:rPr lang="es-ES" dirty="0" smtClean="0"/>
                  <a:t>Buscamos en la tabla la frecuencia absoluta acumulada mínima que supera a n/2 con lo cual determinamos la clase mediana.</a:t>
                </a:r>
              </a:p>
              <a:p>
                <a:pPr marL="514350" indent="-514350">
                  <a:buAutoNum type="arabicPeriod"/>
                </a:pPr>
                <a:r>
                  <a:rPr lang="es-ES" dirty="0" smtClean="0"/>
                  <a:t>En esa clase mediana se encuentran todos los datos necesarios para usar la formula y encontrar la mediana.</a:t>
                </a:r>
              </a:p>
              <a:p>
                <a:pPr marL="0" indent="0">
                  <a:buNone/>
                </a:pPr>
                <a:r>
                  <a:rPr lang="es-ES" dirty="0" smtClean="0"/>
                  <a:t>Me=70,5 +10(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−24 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s-ES" dirty="0" smtClean="0"/>
                  <a:t>)=71,3</a:t>
                </a:r>
              </a:p>
              <a:p>
                <a:pPr marL="0" indent="0">
                  <a:buNone/>
                </a:pPr>
                <a:r>
                  <a:rPr lang="es-ES" dirty="0" smtClean="0"/>
                  <a:t>Interpretación: La mitad de candidatos a ocupar el cargo en cite calzado obtuvieron un puntaje menor a 71,3 puntos y la otra mitad obtuvo un puntaje mayor a 71,3.</a:t>
                </a: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6822"/>
                <a:ext cx="10515600" cy="5040141"/>
              </a:xfrm>
              <a:blipFill>
                <a:blip r:embed="rId2"/>
                <a:stretch>
                  <a:fillRect l="-1217" t="-2660" r="-1797" b="-29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253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062681"/>
            <a:ext cx="10515600" cy="5114282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VENTAJAS Y DESVENTAJAS:</a:t>
            </a:r>
          </a:p>
          <a:p>
            <a:r>
              <a:rPr lang="es-ES" dirty="0" smtClean="0"/>
              <a:t>VENTAJAS</a:t>
            </a:r>
          </a:p>
          <a:p>
            <a:pPr marL="627062" lvl="1" indent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E9CE8"/>
              </a:buClr>
              <a:buNone/>
              <a:tabLst>
                <a:tab pos="365125" algn="l"/>
              </a:tabLst>
            </a:pPr>
            <a:r>
              <a:rPr kumimoji="0" lang="es-ES_tradnl" altLang="es-E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Los valores extremos no afectan a la mediana como en el caso de la media aritmética.</a:t>
            </a:r>
          </a:p>
          <a:p>
            <a:pPr marL="627062" lvl="1" indent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E9CE8"/>
              </a:buClr>
              <a:buNone/>
              <a:tabLst>
                <a:tab pos="365125" algn="l"/>
              </a:tabLst>
            </a:pPr>
            <a:r>
              <a:rPr kumimoji="0" lang="es-ES_tradnl" altLang="es-E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Es fácil de calcular, interpretar y entender.</a:t>
            </a:r>
          </a:p>
          <a:p>
            <a:pPr marL="228600" lvl="1" fontAlgn="base">
              <a:spcBef>
                <a:spcPts val="1000"/>
              </a:spcBef>
              <a:spcAft>
                <a:spcPct val="0"/>
              </a:spcAft>
              <a:buClr>
                <a:srgbClr val="7E9CE8"/>
              </a:buClr>
              <a:tabLst>
                <a:tab pos="365125" algn="l"/>
              </a:tabLst>
            </a:pPr>
            <a:r>
              <a:rPr lang="es-ES_tradnl" altLang="es-ES" sz="2800" dirty="0" smtClean="0"/>
              <a:t>DESVENTAJAS</a:t>
            </a:r>
          </a:p>
          <a:p>
            <a:pPr marL="627062" lvl="1" indent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E9CE8"/>
              </a:buClr>
              <a:buNone/>
              <a:tabLst>
                <a:tab pos="365125" algn="l"/>
              </a:tabLst>
            </a:pPr>
            <a:r>
              <a:rPr kumimoji="0" lang="es-ES_tradnl" altLang="es-E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Como valor central, se debe ordenar primero la serie de datos.</a:t>
            </a:r>
          </a:p>
          <a:p>
            <a:pPr marL="627062" lvl="1" indent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7E9CE8"/>
              </a:buClr>
              <a:buNone/>
              <a:tabLst>
                <a:tab pos="365125" algn="l"/>
              </a:tabLst>
            </a:pPr>
            <a:r>
              <a:rPr kumimoji="0" lang="es-ES_tradnl" altLang="es-ES" sz="2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Para una serie amplia de datos no agrupados, el  proceso de ordenamiento de los datos demanda tiempo y usualmente provoca equivocaciones.</a:t>
            </a:r>
          </a:p>
          <a:p>
            <a:pPr marL="228600" lvl="1" fontAlgn="base">
              <a:spcBef>
                <a:spcPts val="1000"/>
              </a:spcBef>
              <a:spcAft>
                <a:spcPct val="0"/>
              </a:spcAft>
              <a:buClr>
                <a:srgbClr val="7E9CE8"/>
              </a:buClr>
              <a:tabLst>
                <a:tab pos="365125" algn="l"/>
              </a:tabLst>
            </a:pPr>
            <a:endParaRPr lang="es-ES_tradnl" altLang="es-ES" sz="2800" dirty="0"/>
          </a:p>
        </p:txBody>
      </p:sp>
    </p:spTree>
    <p:extLst>
      <p:ext uri="{BB962C8B-B14F-4D97-AF65-F5344CB8AC3E}">
        <p14:creationId xmlns:p14="http://schemas.microsoft.com/office/powerpoint/2010/main" val="310529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3124"/>
                <a:ext cx="10515600" cy="5583839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s-ES" b="1" dirty="0" smtClean="0"/>
                  <a:t>CALCULO DE LA MODA:</a:t>
                </a:r>
              </a:p>
              <a:p>
                <a:pPr marL="0" lvl="0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La moda es el valor que más se repite dentro de un conjunto de datos.</a:t>
                </a:r>
              </a:p>
              <a:p>
                <a:pPr marL="0" lvl="0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lang="es-ES_tradnl" altLang="es-ES" sz="2600" kern="0" dirty="0" smtClean="0">
                    <a:solidFill>
                      <a:schemeClr val="tx1"/>
                    </a:solidFill>
                    <a:latin typeface="Arial"/>
                  </a:rPr>
                  <a:t>OBTENCION:</a:t>
                </a: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se obtiene organizando la serie de datos y seleccionando el o los datos que más se repiten.</a:t>
                </a:r>
              </a:p>
              <a:p>
                <a:pPr marL="0" lvl="0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lang="es-ES_tradnl" altLang="es-ES" sz="2600" kern="0" dirty="0" smtClean="0">
                    <a:solidFill>
                      <a:schemeClr val="tx1"/>
                    </a:solidFill>
                    <a:latin typeface="Arial"/>
                  </a:rPr>
                  <a:t>Ejemplos:</a:t>
                </a:r>
              </a:p>
              <a:p>
                <a:pPr marL="0" lvl="0" indent="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endParaRPr kumimoji="0" lang="es-ES_tradnl" altLang="es-ES" sz="2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s-ES_tradnl" altLang="es-ES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4, 5, 7, 8, 8 , 10, 12, </a:t>
                </a:r>
                <a:r>
                  <a:rPr lang="es-ES_tradnl" alt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15		Mo= 8 </a:t>
                </a:r>
                <a:r>
                  <a:rPr lang="es-ES_tradnl" altLang="es-ES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unimodal</a:t>
                </a:r>
                <a:endParaRPr lang="es-ES_tradnl" altLang="es-ES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s-ES_tradnl" altLang="es-ES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s-ES_tradnl" altLang="es-ES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4, 7, 12,12 , 15, 16, 20, 20 , 24, </a:t>
                </a:r>
                <a:r>
                  <a:rPr lang="es-ES_tradnl" alt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27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alt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alt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s-ES_tradnl" altLang="es-E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alt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s-ES" alt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ES_tradnl" alt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=12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alt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alt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s-ES_tradnl" altLang="es-E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altLang="es-E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s-ES" alt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ES_tradnl" alt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=20 bimodal</a:t>
                </a:r>
                <a:endParaRPr lang="es-ES_tradnl" altLang="es-ES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s-ES_tradnl" altLang="es-ES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0" lvl="0" indent="0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s-ES_tradnl" altLang="es-ES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7, 12, 15, 18, 25, 30, 31, </a:t>
                </a:r>
                <a:r>
                  <a:rPr lang="es-ES_tradnl" altLang="es-ES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38		</a:t>
                </a:r>
                <a:r>
                  <a:rPr lang="es-ES_tradnl" altLang="es-ES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Amodal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3124"/>
                <a:ext cx="10515600" cy="5583839"/>
              </a:xfrm>
              <a:blipFill>
                <a:blip r:embed="rId2"/>
                <a:stretch>
                  <a:fillRect l="-1217" t="-17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691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9751"/>
                <a:ext cx="10515600" cy="507721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s-ES" b="1" dirty="0" smtClean="0"/>
                  <a:t>CALCULO DE LA MODA CON DATOS AGRUPADOS</a:t>
                </a:r>
              </a:p>
              <a:p>
                <a:pPr marL="0" indent="0">
                  <a:buNone/>
                </a:pPr>
                <a:r>
                  <a:rPr lang="es-ES" sz="3200" dirty="0" smtClean="0"/>
                  <a:t>                       Mo=LRI </a:t>
                </a:r>
                <a:r>
                  <a:rPr lang="es-ES" sz="3200" dirty="0" smtClean="0"/>
                  <a:t>+A(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3200" dirty="0" smtClean="0"/>
                  <a:t>)</a:t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	</a:t>
                </a: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donde:</a:t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		Mo: 	moda</a:t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		LRI: limite real inferior de la clase   modal ( mayor frecuencia)</a:t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: frecuencia de la clase modal menos la pre modal</a:t>
                </a: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: frecuencia de la clase modal menos la </a:t>
                </a:r>
                <a:r>
                  <a:rPr kumimoji="0" lang="es-ES_tradnl" altLang="es-ES" sz="26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posmodal</a:t>
                </a:r>
                <a:endParaRPr kumimoji="0" lang="es-ES_tradnl" altLang="es-ES" sz="26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342900" lvl="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		A: amplitud de clase</a:t>
                </a:r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9751"/>
                <a:ext cx="10515600" cy="5077212"/>
              </a:xfrm>
              <a:blipFill>
                <a:blip r:embed="rId2"/>
                <a:stretch>
                  <a:fillRect t="-192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37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40259"/>
            <a:ext cx="10515600" cy="5336704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 smtClean="0"/>
              <a:t>    EL PROMEDIO ARITMETICO</a:t>
            </a:r>
          </a:p>
          <a:p>
            <a:pPr marL="0" indent="0">
              <a:buNone/>
            </a:pPr>
            <a:r>
              <a:rPr lang="es-ES" b="1" dirty="0" smtClean="0"/>
              <a:t>Se obtiene sumando los valores registrados y dividiéndolos entre la totalidad de datos</a:t>
            </a:r>
            <a:endParaRPr lang="es-ES" b="1" dirty="0"/>
          </a:p>
          <a:p>
            <a:pPr marL="0" indent="0" algn="just">
              <a:buNone/>
            </a:pPr>
            <a:r>
              <a:rPr lang="es-ES" b="1" dirty="0" smtClean="0"/>
              <a:t>Ejemplo: La siguiente tabla muestra los reclamos presentados por los estudiantes del comedor universitario en la UNHEVAL 2016 durante  una semana en la ciudad de Trujillo.</a:t>
            </a:r>
          </a:p>
          <a:p>
            <a:pPr marL="0" indent="0" algn="just">
              <a:buNone/>
            </a:pPr>
            <a:endParaRPr lang="es-ES" b="1" dirty="0"/>
          </a:p>
          <a:p>
            <a:pPr marL="0" indent="0" algn="just">
              <a:buNone/>
            </a:pPr>
            <a:endParaRPr lang="es-ES" b="1" dirty="0" smtClean="0"/>
          </a:p>
          <a:p>
            <a:pPr marL="0" indent="0" algn="just">
              <a:buNone/>
            </a:pPr>
            <a:endParaRPr lang="es-ES" b="1" dirty="0" smtClean="0"/>
          </a:p>
          <a:p>
            <a:pPr marL="0" indent="0">
              <a:buNone/>
            </a:pPr>
            <a:r>
              <a:rPr lang="es-ES" dirty="0" smtClean="0"/>
              <a:t>Calcular la media aritmética e interprétela.</a:t>
            </a: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715"/>
              </p:ext>
            </p:extLst>
          </p:nvPr>
        </p:nvGraphicFramePr>
        <p:xfrm>
          <a:off x="1451232" y="3620529"/>
          <a:ext cx="8128001" cy="1166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273">
                  <a:extLst>
                    <a:ext uri="{9D8B030D-6E8A-4147-A177-3AD203B41FA5}">
                      <a16:colId xmlns:a16="http://schemas.microsoft.com/office/drawing/2014/main" val="3783565224"/>
                    </a:ext>
                  </a:extLst>
                </a:gridCol>
                <a:gridCol w="1056013">
                  <a:extLst>
                    <a:ext uri="{9D8B030D-6E8A-4147-A177-3AD203B41FA5}">
                      <a16:colId xmlns:a16="http://schemas.microsoft.com/office/drawing/2014/main" val="80228827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19684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2016589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336835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9893054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74643965"/>
                    </a:ext>
                  </a:extLst>
                </a:gridCol>
              </a:tblGrid>
              <a:tr h="526786">
                <a:tc>
                  <a:txBody>
                    <a:bodyPr/>
                    <a:lstStyle/>
                    <a:p>
                      <a:r>
                        <a:rPr lang="es-ES" dirty="0" smtClean="0"/>
                        <a:t>DIA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LUNES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MARTES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MIERCOLES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JUEVES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VIERNES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SABADO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960794"/>
                  </a:ext>
                </a:extLst>
              </a:tr>
              <a:tr h="526786">
                <a:tc>
                  <a:txBody>
                    <a:bodyPr/>
                    <a:lstStyle/>
                    <a:p>
                      <a:r>
                        <a:rPr lang="es-ES" dirty="0" smtClean="0"/>
                        <a:t>RECLAMOS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mtClean="0"/>
                        <a:t>4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23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60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75271" y="889686"/>
                <a:ext cx="10515600" cy="5287277"/>
              </a:xfrm>
            </p:spPr>
            <p:txBody>
              <a:bodyPr>
                <a:normAutofit fontScale="92500" lnSpcReduction="20000"/>
              </a:bodyPr>
              <a:lstStyle/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lang="es-ES_tradnl" altLang="es-ES" kern="0" dirty="0" smtClean="0">
                    <a:solidFill>
                      <a:prstClr val="black"/>
                    </a:solidFill>
                  </a:rPr>
                  <a:t>     			</a:t>
                </a: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lang="es-ES_tradnl" altLang="es-ES" kern="0" dirty="0">
                    <a:solidFill>
                      <a:prstClr val="black"/>
                    </a:solidFill>
                  </a:rPr>
                  <a:t>	</a:t>
                </a:r>
                <a:r>
                  <a:rPr lang="es-ES_tradnl" altLang="es-ES" sz="3000" b="1" kern="0" dirty="0" smtClean="0">
                    <a:solidFill>
                      <a:prstClr val="black"/>
                    </a:solidFill>
                  </a:rPr>
                  <a:t>FORMULA DE CALCULO PARA DATOS SIN AGRUPAR</a:t>
                </a: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endParaRPr lang="es-ES_tradnl" altLang="es-ES" sz="3000" b="1" kern="0" dirty="0" smtClean="0">
                  <a:solidFill>
                    <a:prstClr val="black"/>
                  </a:solidFill>
                </a:endParaRP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lang="es-ES_tradnl" altLang="es-ES" sz="3000" b="1" kern="0" dirty="0" smtClean="0">
                    <a:solidFill>
                      <a:prstClr val="black"/>
                    </a:solidFill>
                  </a:rPr>
                  <a:t>		</a:t>
                </a:r>
                <a:r>
                  <a:rPr lang="es-ES_tradnl" altLang="es-ES" kern="0" dirty="0" smtClean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_tradnl" altLang="es-ES" sz="300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s-ES" sz="3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ES_tradnl" altLang="es-ES" sz="3000" kern="0" dirty="0">
                    <a:solidFill>
                      <a:prstClr val="black"/>
                    </a:solidFill>
                    <a:latin typeface="Ari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_tradnl" altLang="es-ES" sz="3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ES_tradnl" altLang="es-ES" sz="30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altLang="es-ES" sz="30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altLang="es-ES" sz="30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altLang="es-ES" sz="30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ES_tradnl" altLang="es-ES" sz="30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altLang="es-ES" sz="30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altLang="es-ES" sz="3000" i="1" ker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s-ES" altLang="es-ES" sz="3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s-ES_tradnl" altLang="es-ES" sz="2800" kern="0" dirty="0" smtClean="0">
                    <a:solidFill>
                      <a:schemeClr val="tx1"/>
                    </a:solidFill>
                    <a:latin typeface="Arial"/>
                  </a:rPr>
                  <a:t>, </a:t>
                </a:r>
                <a:r>
                  <a:rPr lang="es-ES_tradnl" altLang="es-ES" kern="0" dirty="0">
                    <a:solidFill>
                      <a:prstClr val="black"/>
                    </a:solidFill>
                    <a:latin typeface="Arial"/>
                  </a:rPr>
                  <a:t>donde n: numero total de </a:t>
                </a:r>
                <a:r>
                  <a:rPr lang="es-ES_tradnl" altLang="es-ES" kern="0" dirty="0" smtClean="0">
                    <a:solidFill>
                      <a:prstClr val="black"/>
                    </a:solidFill>
                    <a:latin typeface="Arial"/>
                  </a:rPr>
                  <a:t>datos</a:t>
                </a:r>
                <a:endParaRPr lang="es-ES_tradnl" altLang="es-ES" kern="0" dirty="0">
                  <a:solidFill>
                    <a:prstClr val="black"/>
                  </a:solidFill>
                  <a:latin typeface="Arial"/>
                </a:endParaRP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lang="es-ES_tradnl" altLang="es-ES" kern="0" dirty="0" smtClean="0">
                    <a:solidFill>
                      <a:prstClr val="black"/>
                    </a:solidFill>
                    <a:latin typeface="Arial"/>
                  </a:rPr>
                  <a:t>	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_tradnl" altLang="es-ES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altLang="es-ES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altLang="es-ES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altLang="es-ES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_tradnl" altLang="es-ES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altLang="es-ES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altLang="es-ES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ES_tradnl" altLang="es-ES" kern="0" dirty="0" smtClean="0">
                    <a:solidFill>
                      <a:prstClr val="black"/>
                    </a:solidFill>
                    <a:latin typeface="Arial"/>
                  </a:rPr>
                  <a:t>: suma de todos los datos</a:t>
                </a: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lang="es-ES_tradnl" altLang="es-ES" kern="0" dirty="0" smtClean="0">
                    <a:solidFill>
                      <a:prstClr val="black"/>
                    </a:solidFill>
                    <a:latin typeface="Arial"/>
                  </a:rPr>
                  <a:t>	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_tradnl" altLang="es-ES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s-ES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s-ES_tradnl" altLang="es-ES" kern="0" dirty="0" smtClean="0">
                    <a:solidFill>
                      <a:prstClr val="black"/>
                    </a:solidFill>
                    <a:latin typeface="Arial"/>
                  </a:rPr>
                  <a:t> :promedio de reclamos</a:t>
                </a: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endParaRPr lang="es-ES_tradnl" altLang="es-ES" kern="0" dirty="0" smtClean="0">
                  <a:solidFill>
                    <a:prstClr val="black"/>
                  </a:solidFill>
                  <a:latin typeface="Arial"/>
                </a:endParaRPr>
              </a:p>
              <a:p>
                <a:pPr marL="0" lvl="0" indent="0" defTabSz="76200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lang="es-ES_tradnl" altLang="es-ES" sz="2800" kern="0" dirty="0" smtClean="0">
                    <a:solidFill>
                      <a:schemeClr val="tx1"/>
                    </a:solidFill>
                    <a:latin typeface="Arial"/>
                  </a:rPr>
                  <a:t>Media aritmética</a:t>
                </a:r>
                <a:r>
                  <a:rPr kumimoji="0" lang="es-ES_tradnl" altLang="es-E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s-ES_tradnl" altLang="es-E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ES" altLang="es-E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s-ES" altLang="es-E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s-ES" altLang="es-E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0" lang="es-ES_tradnl" altLang="es-E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ES" altLang="es-E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s-ES" altLang="es-E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0" lang="es-ES_tradnl" altLang="es-E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/n</a:t>
                </a:r>
                <a:r>
                  <a:rPr kumimoji="0" lang="es-ES_tradnl" altLang="es-ES" sz="2800" b="0" i="0" u="none" strike="noStrike" kern="0" cap="none" spc="0" normalizeH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ES_tradnl" altLang="es-ES" sz="28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ES" altLang="es-ES" sz="28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  <m:r>
                          <a:rPr kumimoji="0" lang="es-ES" altLang="es-ES" sz="28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9</m:t>
                        </m:r>
                      </m:num>
                      <m:den>
                        <m:r>
                          <a:rPr kumimoji="0" lang="es-ES" altLang="es-ES" sz="2800" b="0" i="1" u="none" strike="noStrike" kern="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den>
                    </m:f>
                  </m:oMath>
                </a14:m>
                <a:r>
                  <a:rPr kumimoji="0" lang="es-ES_tradnl" altLang="es-E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:r>
                  <a:rPr kumimoji="0" lang="es-ES_tradnl" altLang="es-E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=8,2</a:t>
                </a:r>
                <a14:m>
                  <m:oMath xmlns:m="http://schemas.openxmlformats.org/officeDocument/2006/math">
                    <m:r>
                      <a:rPr kumimoji="0" lang="es-ES_tradnl" altLang="es-ES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kumimoji="0" lang="es-ES" altLang="es-ES" sz="2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kumimoji="0" lang="es-ES_tradnl" altLang="es-E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reclamos</a:t>
                </a:r>
                <a:endParaRPr kumimoji="0" lang="es-ES_tradnl" altLang="es-E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342900" lvl="0" indent="-342900" defTabSz="7620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				</a:t>
                </a:r>
                <a:endParaRPr lang="es-ES_tradnl" altLang="es-ES" sz="2800" kern="0" dirty="0">
                  <a:solidFill>
                    <a:schemeClr val="tx1"/>
                  </a:solidFill>
                  <a:latin typeface="Arial"/>
                </a:endParaRPr>
              </a:p>
              <a:p>
                <a:pPr marL="342900" lvl="0" indent="-342900" algn="just" defTabSz="762000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0066"/>
                  </a:buClr>
                  <a:buSzPct val="70000"/>
                  <a:buNone/>
                </a:pPr>
                <a:r>
                  <a:rPr kumimoji="0" lang="es-ES_tradnl" altLang="es-E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:r>
                  <a:rPr kumimoji="0" lang="es-ES_tradnl" altLang="es-ES" sz="2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Interpretación: </a:t>
                </a:r>
                <a:r>
                  <a:rPr lang="es-ES_tradnl" altLang="es-ES" sz="2800" kern="0" dirty="0">
                    <a:solidFill>
                      <a:schemeClr val="tx1"/>
                    </a:solidFill>
                    <a:latin typeface="Arial"/>
                  </a:rPr>
                  <a:t>Si elige al azar un día de la semana, se espera que los </a:t>
                </a:r>
                <a:r>
                  <a:rPr lang="es-ES_tradnl" altLang="es-ES" sz="2800" kern="0" dirty="0" smtClean="0">
                    <a:solidFill>
                      <a:schemeClr val="tx1"/>
                    </a:solidFill>
                    <a:latin typeface="Arial"/>
                  </a:rPr>
                  <a:t>estudiantes del comedor universitario de la UNHEVAL  </a:t>
                </a:r>
                <a:r>
                  <a:rPr lang="es-ES_tradnl" altLang="es-ES" sz="2800" kern="0" dirty="0">
                    <a:solidFill>
                      <a:schemeClr val="tx1"/>
                    </a:solidFill>
                    <a:latin typeface="Arial"/>
                  </a:rPr>
                  <a:t>realicen </a:t>
                </a:r>
                <a:r>
                  <a:rPr lang="es-ES_tradnl" altLang="es-ES" sz="2800" kern="0" dirty="0" smtClean="0">
                    <a:solidFill>
                      <a:schemeClr val="tx1"/>
                    </a:solidFill>
                    <a:latin typeface="Arial"/>
                  </a:rPr>
                  <a:t>8 </a:t>
                </a:r>
                <a:r>
                  <a:rPr lang="es-ES_tradnl" altLang="es-ES" sz="2800" kern="0" dirty="0">
                    <a:solidFill>
                      <a:schemeClr val="tx1"/>
                    </a:solidFill>
                    <a:latin typeface="Arial"/>
                  </a:rPr>
                  <a:t>reclamos en ese día</a:t>
                </a:r>
                <a:r>
                  <a:rPr lang="es-ES_tradnl" altLang="es-ES" sz="2800" kern="0" dirty="0" smtClean="0">
                    <a:solidFill>
                      <a:schemeClr val="tx1"/>
                    </a:solidFill>
                    <a:latin typeface="Arial"/>
                  </a:rPr>
                  <a:t>.</a:t>
                </a:r>
              </a:p>
              <a:p>
                <a:pPr marL="0" indent="0">
                  <a:buNone/>
                </a:pPr>
                <a:endParaRPr lang="es-E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5271" y="889686"/>
                <a:ext cx="10515600" cy="5287277"/>
              </a:xfrm>
              <a:blipFill>
                <a:blip r:embed="rId2"/>
                <a:stretch>
                  <a:fillRect l="-1043" r="-10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18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7967"/>
                <a:ext cx="10515600" cy="51389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b="1" dirty="0" smtClean="0"/>
                  <a:t>FORMULA DE CALCULO </a:t>
                </a:r>
                <a:r>
                  <a:rPr lang="es-ES" b="1" dirty="0" smtClean="0"/>
                  <a:t>PARA </a:t>
                </a:r>
                <a:r>
                  <a:rPr lang="es-ES" b="1" dirty="0" smtClean="0"/>
                  <a:t>DATOS AGRUPADOS</a:t>
                </a:r>
              </a:p>
              <a:p>
                <a:pPr marL="0" indent="0" algn="just">
                  <a:buNone/>
                </a:pPr>
                <a:r>
                  <a:rPr lang="es-ES_tradnl" altLang="es-ES" kern="0" dirty="0" smtClean="0">
                    <a:solidFill>
                      <a:schemeClr val="tx1"/>
                    </a:solidFill>
                    <a:latin typeface="Arial"/>
                  </a:rPr>
                  <a:t>El </a:t>
                </a:r>
                <a:r>
                  <a:rPr lang="es-ES_tradnl" altLang="es-ES" kern="0" dirty="0">
                    <a:solidFill>
                      <a:schemeClr val="tx1"/>
                    </a:solidFill>
                    <a:latin typeface="Arial"/>
                  </a:rPr>
                  <a:t>cálculo </a:t>
                </a:r>
                <a:r>
                  <a:rPr lang="es-ES_tradnl" altLang="es-ES" kern="0" dirty="0" smtClean="0">
                    <a:solidFill>
                      <a:schemeClr val="tx1"/>
                    </a:solidFill>
                    <a:latin typeface="Arial"/>
                  </a:rPr>
                  <a:t>del promedio aritmético, </a:t>
                </a:r>
                <a:r>
                  <a:rPr lang="es-ES_tradnl" altLang="es-ES" kern="0" dirty="0">
                    <a:solidFill>
                      <a:schemeClr val="tx1"/>
                    </a:solidFill>
                    <a:latin typeface="Arial"/>
                  </a:rPr>
                  <a:t>cuando los </a:t>
                </a:r>
                <a:r>
                  <a:rPr lang="es-ES_tradnl" altLang="es-ES" kern="0" dirty="0" smtClean="0">
                    <a:solidFill>
                      <a:schemeClr val="tx1"/>
                    </a:solidFill>
                    <a:latin typeface="Arial"/>
                  </a:rPr>
                  <a:t>datos </a:t>
                </a:r>
                <a:r>
                  <a:rPr lang="es-ES_tradnl" altLang="es-ES" kern="0" dirty="0" smtClean="0">
                    <a:solidFill>
                      <a:schemeClr val="tx1"/>
                    </a:solidFill>
                    <a:latin typeface="Arial"/>
                  </a:rPr>
                  <a:t>se </a:t>
                </a:r>
                <a:r>
                  <a:rPr lang="es-ES_tradnl" altLang="es-ES" kern="0" dirty="0">
                    <a:solidFill>
                      <a:schemeClr val="tx1"/>
                    </a:solidFill>
                    <a:latin typeface="Arial"/>
                  </a:rPr>
                  <a:t>encuentran en tablas de </a:t>
                </a:r>
                <a:r>
                  <a:rPr lang="es-ES_tradnl" altLang="es-ES" kern="0" dirty="0" smtClean="0">
                    <a:solidFill>
                      <a:schemeClr val="tx1"/>
                    </a:solidFill>
                    <a:latin typeface="Arial"/>
                  </a:rPr>
                  <a:t>distribución </a:t>
                </a:r>
                <a:r>
                  <a:rPr lang="es-ES_tradnl" altLang="es-ES" kern="0" dirty="0">
                    <a:solidFill>
                      <a:schemeClr val="tx1"/>
                    </a:solidFill>
                    <a:latin typeface="Arial"/>
                  </a:rPr>
                  <a:t>de frecuencias, se realiza </a:t>
                </a:r>
                <a:r>
                  <a:rPr lang="es-ES_tradnl" altLang="es-ES" kern="0" dirty="0" smtClean="0">
                    <a:solidFill>
                      <a:schemeClr val="tx1"/>
                    </a:solidFill>
                    <a:latin typeface="Arial"/>
                  </a:rPr>
                  <a:t>utilizando </a:t>
                </a:r>
                <a:r>
                  <a:rPr lang="es-ES_tradnl" altLang="es-ES" kern="0" dirty="0">
                    <a:solidFill>
                      <a:schemeClr val="tx1"/>
                    </a:solidFill>
                    <a:latin typeface="Arial"/>
                  </a:rPr>
                  <a:t>la formula </a:t>
                </a:r>
                <a:r>
                  <a:rPr lang="es-ES_tradnl" altLang="es-ES" kern="0" dirty="0" smtClean="0">
                    <a:solidFill>
                      <a:schemeClr val="tx1"/>
                    </a:solidFill>
                    <a:latin typeface="Arial"/>
                  </a:rPr>
                  <a:t>siguiente: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" dirty="0" smtClean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E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E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s-E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E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s-ES" dirty="0" smtClean="0">
                    <a:solidFill>
                      <a:schemeClr val="tx1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E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E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E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s-E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E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s-E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s-ES" dirty="0" smtClean="0">
                    <a:solidFill>
                      <a:schemeClr val="tx1"/>
                    </a:solidFill>
                  </a:rPr>
                  <a:t>, donde: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ES" dirty="0" smtClean="0">
                    <a:solidFill>
                      <a:schemeClr val="tx1"/>
                    </a:solidFill>
                  </a:rPr>
                  <a:t>: representa </a:t>
                </a:r>
                <a:r>
                  <a:rPr lang="es-ES" dirty="0">
                    <a:solidFill>
                      <a:schemeClr val="tx1"/>
                    </a:solidFill>
                  </a:rPr>
                  <a:t>l</a:t>
                </a:r>
                <a:r>
                  <a:rPr lang="es-ES" dirty="0" smtClean="0">
                    <a:solidFill>
                      <a:schemeClr val="tx1"/>
                    </a:solidFill>
                  </a:rPr>
                  <a:t>a media aritmética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E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>
                    <a:solidFill>
                      <a:schemeClr val="tx1"/>
                    </a:solidFill>
                  </a:rPr>
                  <a:t>: producto de la marca de clase por las frecuencias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s-E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ES" dirty="0" smtClean="0">
                    <a:solidFill>
                      <a:schemeClr val="tx1"/>
                    </a:solidFill>
                  </a:rPr>
                  <a:t>=n, la suma de todas las frecuencias es el numero de datos</a:t>
                </a:r>
                <a:r>
                  <a:rPr lang="es-ES" dirty="0" smtClean="0"/>
                  <a:t>.</a:t>
                </a:r>
                <a:endParaRPr lang="es-E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7967"/>
                <a:ext cx="10515600" cy="5138995"/>
              </a:xfrm>
              <a:blipFill>
                <a:blip r:embed="rId2"/>
                <a:stretch>
                  <a:fillRect l="-1217" t="-1898" r="-11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00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51470"/>
            <a:ext cx="10515600" cy="5225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/>
              <a:t>EJEMPLO: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s-P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tiene los siguientes datos que corresponde al puntaje obtenido en una evaluación escrita para asumir un cargo de coordinador de cite-calzado.</a:t>
            </a:r>
            <a:endParaRPr lang="es-E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s-P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Construir una tabla de distribución de frecuencia usando el número de clase adecuado</a:t>
            </a:r>
            <a:endParaRPr lang="es-E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s-PE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Calcular: La media o promedio aritmético, la mediana y la moda.</a:t>
            </a:r>
            <a:endParaRPr lang="es-E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s-P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93  77  67  72  52  83  66  84  59  63  75  97  84  73  81  42  61  51  91  87  34  54   71  47  79  70  65  57  90  83  58  69  82  76  71  60  38  81  74  69  68  76  85  58  45  73  75  42  93  65.</a:t>
            </a:r>
            <a:endParaRPr lang="es-E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15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9252"/>
                <a:ext cx="10515600" cy="50377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ES" dirty="0" smtClean="0"/>
                  <a:t>Proceso para construir la tabla de distribución</a:t>
                </a:r>
              </a:p>
              <a:p>
                <a:pPr marL="514350" indent="-514350">
                  <a:buAutoNum type="arabicPeriod"/>
                </a:pPr>
                <a:r>
                  <a:rPr lang="es-ES" dirty="0" smtClean="0"/>
                  <a:t>Xi </a:t>
                </a:r>
                <a:r>
                  <a:rPr lang="es-ES" dirty="0" err="1" smtClean="0"/>
                  <a:t>minimo</a:t>
                </a:r>
                <a:r>
                  <a:rPr lang="es-ES" dirty="0" smtClean="0"/>
                  <a:t> =34 y Xi máximo =97</a:t>
                </a:r>
              </a:p>
              <a:p>
                <a:pPr marL="514350" indent="-514350">
                  <a:buAutoNum type="arabicPeriod"/>
                </a:pPr>
                <a:r>
                  <a:rPr lang="es-ES" dirty="0" smtClean="0"/>
                  <a:t>Recorrido=Rango=(97- 34)+1 =64</a:t>
                </a:r>
              </a:p>
              <a:p>
                <a:pPr marL="514350" indent="-514350">
                  <a:buAutoNum type="arabicPeriod"/>
                </a:pPr>
                <a:r>
                  <a:rPr lang="es-ES" dirty="0" smtClean="0"/>
                  <a:t>K=1+3,32log 50 =7</a:t>
                </a:r>
              </a:p>
              <a:p>
                <a:pPr marL="514350" indent="-514350">
                  <a:buAutoNum type="arabicPeriod"/>
                </a:pPr>
                <a:r>
                  <a:rPr lang="es-ES" dirty="0" smtClean="0"/>
                  <a:t>A=amplitud=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s-ES" dirty="0" smtClean="0"/>
                  <a:t>=9</a:t>
                </a:r>
              </a:p>
              <a:p>
                <a:pPr marL="514350" indent="-514350">
                  <a:buAutoNum type="arabicPeriod"/>
                </a:pPr>
                <a:r>
                  <a:rPr lang="es-ES" dirty="0" smtClean="0"/>
                  <a:t>E=7(9)-64=-1</a:t>
                </a:r>
              </a:p>
              <a:p>
                <a:pPr marL="514350" indent="-514350">
                  <a:buAutoNum type="arabicPeriod"/>
                </a:pPr>
                <a:r>
                  <a:rPr lang="es-ES" dirty="0" smtClean="0"/>
                  <a:t>Vemos que el exceso es negativo por tanto debemos aplicar los criterios descritos.</a:t>
                </a:r>
                <a:endParaRPr lang="es-ES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9252"/>
                <a:ext cx="10515600" cy="5037711"/>
              </a:xfrm>
              <a:blipFill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87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775107"/>
              </p:ext>
            </p:extLst>
          </p:nvPr>
        </p:nvGraphicFramePr>
        <p:xfrm>
          <a:off x="868180" y="1618288"/>
          <a:ext cx="10515600" cy="310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677006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00788533"/>
                    </a:ext>
                  </a:extLst>
                </a:gridCol>
              </a:tblGrid>
              <a:tr h="775904"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CRITERIO NUMERO 1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800" dirty="0" smtClean="0"/>
                        <a:t>CRITERIO NUMERO 2</a:t>
                      </a:r>
                      <a:endParaRPr lang="es-E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96517"/>
                  </a:ext>
                </a:extLst>
              </a:tr>
              <a:tr h="775904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K=7 se mantiene constante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A=9 se mantiene constante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712879"/>
                  </a:ext>
                </a:extLst>
              </a:tr>
              <a:tr h="775904"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An</a:t>
                      </a:r>
                      <a:r>
                        <a:rPr lang="es-ES" sz="2400" dirty="0" smtClean="0"/>
                        <a:t>=</a:t>
                      </a:r>
                      <a:r>
                        <a:rPr lang="es-ES" sz="2400" dirty="0" err="1" smtClean="0"/>
                        <a:t>Aa</a:t>
                      </a:r>
                      <a:r>
                        <a:rPr lang="es-ES" sz="2400" dirty="0" smtClean="0"/>
                        <a:t> +1 =9+1 =10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 smtClean="0"/>
                        <a:t>Kn</a:t>
                      </a:r>
                      <a:r>
                        <a:rPr lang="es-ES" sz="2400" dirty="0" smtClean="0"/>
                        <a:t>=</a:t>
                      </a:r>
                      <a:r>
                        <a:rPr lang="es-ES" sz="2400" dirty="0" err="1" smtClean="0"/>
                        <a:t>Ka</a:t>
                      </a:r>
                      <a:r>
                        <a:rPr lang="es-ES" sz="2400" dirty="0" smtClean="0"/>
                        <a:t> +1 = 8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38679"/>
                  </a:ext>
                </a:extLst>
              </a:tr>
              <a:tr h="775904"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E1=10(7)-64=6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smtClean="0"/>
                        <a:t>E2=9(8)-64 =8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40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26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84419"/>
            <a:ext cx="10515600" cy="5292543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Visto los resultados obtenidos, se tiene que el criterio I nos arroja un exceso menor que el exceso del segundo criterio  por tanto asumimos el menor exceso.</a:t>
            </a:r>
          </a:p>
          <a:p>
            <a:pPr marL="0" indent="0">
              <a:buNone/>
            </a:pPr>
            <a:r>
              <a:rPr lang="es-ES" dirty="0" smtClean="0"/>
              <a:t>Significa que debemos compartir este exceso entre el </a:t>
            </a:r>
            <a:r>
              <a:rPr lang="es-ES" dirty="0" err="1" smtClean="0"/>
              <a:t>minimo</a:t>
            </a:r>
            <a:r>
              <a:rPr lang="es-ES" dirty="0" smtClean="0"/>
              <a:t> y el máximo, es decir:</a:t>
            </a:r>
          </a:p>
          <a:p>
            <a:pPr marL="0" indent="0">
              <a:buNone/>
            </a:pPr>
            <a:r>
              <a:rPr lang="es-ES" dirty="0" smtClean="0"/>
              <a:t>Xi </a:t>
            </a:r>
            <a:r>
              <a:rPr lang="es-ES" dirty="0" err="1" smtClean="0"/>
              <a:t>minimo</a:t>
            </a:r>
            <a:r>
              <a:rPr lang="es-ES" dirty="0"/>
              <a:t> </a:t>
            </a:r>
            <a:r>
              <a:rPr lang="es-ES" dirty="0" smtClean="0"/>
              <a:t> con el que se debe trabajar es 34-3 =31</a:t>
            </a:r>
          </a:p>
          <a:p>
            <a:pPr marL="0" indent="0">
              <a:buNone/>
            </a:pPr>
            <a:r>
              <a:rPr lang="es-ES" dirty="0" smtClean="0"/>
              <a:t>Xi máximo de trabajo es 97 +3 = 100</a:t>
            </a:r>
          </a:p>
          <a:p>
            <a:pPr marL="0" indent="0">
              <a:buNone/>
            </a:pPr>
            <a:r>
              <a:rPr lang="es-ES" dirty="0" smtClean="0"/>
              <a:t>Significa que nos quedamos también con K=7 intervalos y A=10, esto nos permite encontrar la </a:t>
            </a:r>
            <a:r>
              <a:rPr lang="es-ES" dirty="0" err="1" smtClean="0"/>
              <a:t>dstribucion</a:t>
            </a:r>
            <a:r>
              <a:rPr lang="es-ES" dirty="0" smtClean="0"/>
              <a:t> que se muestra en la siguiente diapositiva.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474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29049"/>
            <a:ext cx="10515600" cy="5447914"/>
          </a:xfrm>
        </p:spPr>
        <p:txBody>
          <a:bodyPr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	Tabla </a:t>
            </a:r>
            <a:r>
              <a:rPr lang="es-ES" dirty="0" smtClean="0"/>
              <a:t>de distribución de frecuencias del puntaje obtenido por los </a:t>
            </a:r>
            <a:r>
              <a:rPr lang="es-ES" dirty="0" smtClean="0"/>
              <a:t>	candidatos  </a:t>
            </a:r>
            <a:r>
              <a:rPr lang="es-ES" dirty="0" smtClean="0"/>
              <a:t>obtener el puesto en CITE CALZADO.</a:t>
            </a:r>
          </a:p>
          <a:p>
            <a:pPr marL="0" indent="0">
              <a:buNone/>
            </a:pPr>
            <a:r>
              <a:rPr lang="es-ES" dirty="0" smtClean="0"/>
              <a:t> 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292203"/>
                  </p:ext>
                </p:extLst>
              </p:nvPr>
            </p:nvGraphicFramePr>
            <p:xfrm>
              <a:off x="1636584" y="2177763"/>
              <a:ext cx="812800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5665">
                      <a:extLst>
                        <a:ext uri="{9D8B030D-6E8A-4147-A177-3AD203B41FA5}">
                          <a16:colId xmlns:a16="http://schemas.microsoft.com/office/drawing/2014/main" val="2355277867"/>
                        </a:ext>
                      </a:extLst>
                    </a:gridCol>
                    <a:gridCol w="873669">
                      <a:extLst>
                        <a:ext uri="{9D8B030D-6E8A-4147-A177-3AD203B41FA5}">
                          <a16:colId xmlns:a16="http://schemas.microsoft.com/office/drawing/2014/main" val="3680938128"/>
                        </a:ext>
                      </a:extLst>
                    </a:gridCol>
                    <a:gridCol w="967487">
                      <a:extLst>
                        <a:ext uri="{9D8B030D-6E8A-4147-A177-3AD203B41FA5}">
                          <a16:colId xmlns:a16="http://schemas.microsoft.com/office/drawing/2014/main" val="2782347258"/>
                        </a:ext>
                      </a:extLst>
                    </a:gridCol>
                    <a:gridCol w="1346887">
                      <a:extLst>
                        <a:ext uri="{9D8B030D-6E8A-4147-A177-3AD203B41FA5}">
                          <a16:colId xmlns:a16="http://schemas.microsoft.com/office/drawing/2014/main" val="3298695093"/>
                        </a:ext>
                      </a:extLst>
                    </a:gridCol>
                    <a:gridCol w="926757">
                      <a:extLst>
                        <a:ext uri="{9D8B030D-6E8A-4147-A177-3AD203B41FA5}">
                          <a16:colId xmlns:a16="http://schemas.microsoft.com/office/drawing/2014/main" val="2988623398"/>
                        </a:ext>
                      </a:extLst>
                    </a:gridCol>
                    <a:gridCol w="2177537">
                      <a:extLst>
                        <a:ext uri="{9D8B030D-6E8A-4147-A177-3AD203B41FA5}">
                          <a16:colId xmlns:a16="http://schemas.microsoft.com/office/drawing/2014/main" val="2250916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PUNTAJE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s-ES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CLASES</a:t>
                          </a:r>
                          <a:r>
                            <a:rPr lang="es-ES" baseline="0" dirty="0" smtClean="0"/>
                            <a:t> REALES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067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31                40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2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35,5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71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2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30,5               40,5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2081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41                50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4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45,5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182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6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40,5               50,5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289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51                60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8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55,5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444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14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50,5               60,5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825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61                70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10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65,5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655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24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60,5               70,5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958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71                80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12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75,5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906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36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70,5               80,5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999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81                90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10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85,5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855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46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80,5               90,5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91                100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4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95,5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382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50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90,5              100,5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406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TOTAL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50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3495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4966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9292203"/>
                  </p:ext>
                </p:extLst>
              </p:nvPr>
            </p:nvGraphicFramePr>
            <p:xfrm>
              <a:off x="1636584" y="2177763"/>
              <a:ext cx="812800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35665">
                      <a:extLst>
                        <a:ext uri="{9D8B030D-6E8A-4147-A177-3AD203B41FA5}">
                          <a16:colId xmlns:a16="http://schemas.microsoft.com/office/drawing/2014/main" val="2355277867"/>
                        </a:ext>
                      </a:extLst>
                    </a:gridCol>
                    <a:gridCol w="873669">
                      <a:extLst>
                        <a:ext uri="{9D8B030D-6E8A-4147-A177-3AD203B41FA5}">
                          <a16:colId xmlns:a16="http://schemas.microsoft.com/office/drawing/2014/main" val="3680938128"/>
                        </a:ext>
                      </a:extLst>
                    </a:gridCol>
                    <a:gridCol w="967487">
                      <a:extLst>
                        <a:ext uri="{9D8B030D-6E8A-4147-A177-3AD203B41FA5}">
                          <a16:colId xmlns:a16="http://schemas.microsoft.com/office/drawing/2014/main" val="2782347258"/>
                        </a:ext>
                      </a:extLst>
                    </a:gridCol>
                    <a:gridCol w="1346887">
                      <a:extLst>
                        <a:ext uri="{9D8B030D-6E8A-4147-A177-3AD203B41FA5}">
                          <a16:colId xmlns:a16="http://schemas.microsoft.com/office/drawing/2014/main" val="3298695093"/>
                        </a:ext>
                      </a:extLst>
                    </a:gridCol>
                    <a:gridCol w="926757">
                      <a:extLst>
                        <a:ext uri="{9D8B030D-6E8A-4147-A177-3AD203B41FA5}">
                          <a16:colId xmlns:a16="http://schemas.microsoft.com/office/drawing/2014/main" val="2988623398"/>
                        </a:ext>
                      </a:extLst>
                    </a:gridCol>
                    <a:gridCol w="2177537">
                      <a:extLst>
                        <a:ext uri="{9D8B030D-6E8A-4147-A177-3AD203B41FA5}">
                          <a16:colId xmlns:a16="http://schemas.microsoft.com/office/drawing/2014/main" val="2250916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PUNTAJE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9722" t="-8197" r="-620139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82278" t="-8197" r="-46519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72072" t="-8197" r="-231081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543421" t="-8197" r="-2375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CLASES</a:t>
                          </a:r>
                          <a:r>
                            <a:rPr lang="es-ES" baseline="0" dirty="0" smtClean="0"/>
                            <a:t> REALES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3067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31                40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2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35,5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71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2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30,5               40,5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20815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41                50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4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45,5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182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6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40,5               50,5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289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51                60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8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55,5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444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14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50,5               60,5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58252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61                70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10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65,5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655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24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60,5               70,5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69589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71                80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12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75,5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906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36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70,5               80,5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999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81                90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10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85,5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855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46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80,5               90,5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0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91                100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4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95,5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382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50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" dirty="0" smtClean="0"/>
                            <a:t>90,5              100,5</a:t>
                          </a:r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0406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TOTAL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50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" dirty="0" smtClean="0"/>
                            <a:t>3495</a:t>
                          </a:r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E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84966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4100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992</Words>
  <Application>Microsoft Office PowerPoint</Application>
  <PresentationFormat>Panorámica</PresentationFormat>
  <Paragraphs>205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CLODOALDO RODRIGUEZ</dc:creator>
  <cp:lastModifiedBy>CLODOALDO RODRIGUEZ</cp:lastModifiedBy>
  <cp:revision>37</cp:revision>
  <dcterms:created xsi:type="dcterms:W3CDTF">2020-05-25T22:15:40Z</dcterms:created>
  <dcterms:modified xsi:type="dcterms:W3CDTF">2020-05-27T13:04:04Z</dcterms:modified>
</cp:coreProperties>
</file>