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E941-715A-4A82-B142-A3D7E4092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14E18-84D6-4DB2-BBFD-81F78D877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5BAB06-BB91-45A6-9743-55E6AE53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43E4C9-9A02-4266-A060-0304F289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32929-6950-41C2-8A4F-29A5FEEC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909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A92BB-55AC-489D-9A93-CC6E2C9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F08289-7FFC-49D7-A37D-E6613EF9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9C7094-8DC5-4CF8-8044-A66B02AB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068CC-990C-41A3-904D-96A41CC6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B7E20-AE54-41F4-B818-17AFE04C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47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055BA-C51D-441B-945B-DCEB2485C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8102AE-4B52-43CB-ABD0-0764D1C1B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CB266-0BF5-4560-9B39-07C920BE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F49E6-32F8-4BA4-9F50-A6EF3AB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139CC-9648-4EB1-844B-5B5D1485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64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B67D9-5915-420A-90D1-C1C35A01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70C08-0C25-420B-8971-DB80581B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3FACC-DA24-4A77-8BA8-90DA62C3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5F942-3F69-44D4-BF8D-844DAD06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88B08-6EC1-4246-82E9-64D8647D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533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B7395-3FCD-44EB-B002-18DE0FB2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905A84-467B-4F32-9A1E-59F4AD77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774BD-D414-455D-9891-FB6D0132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065F1-3E54-4E21-89FC-034A2A89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0FF10-E1BC-455D-86BA-D765FD76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45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4D01C-9F00-4D8E-9533-EE1A9257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16E39-B73B-4319-A16C-E53D59A9B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31E414-035E-4051-89A1-BA821568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F43BB-AEE7-45B2-88A1-8CAC143B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29DF6-519B-4AC2-9F2E-2AE0CF0A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2D205C-9A5C-4D31-82B9-263650B0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83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44AF9-60C6-4850-A4E8-27F70DD1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781AEA-CBBA-4E54-9B77-EFFCFD3BB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E90F17-57E3-46E8-A117-77F344BC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C291C5-A2A0-4C04-9C87-696989F3A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75BE0E-5F9E-4B9C-962F-04CED9B4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EEC012-3E5A-47A6-A265-1A2D1D76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1A6B96-D483-4326-916D-B19BB174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E7838-0449-4236-865F-DC20EDF8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2EB94-200F-4479-8BE0-AEF156F2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5B4FAD-3998-45C8-94EF-88178CCE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29218B-DE0C-4AED-ACA1-DCCA1601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E022CD-A924-4C2B-B5FA-9428C4E7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587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608FB8-6E06-4D28-9A34-C427F96E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D7F307-8082-4D41-A86C-B03C36C7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D161B1-F21D-44C6-A652-6674D1C3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69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7E8DC-54EF-44B9-9884-7C5A4C44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037CC-839E-4EDD-AA52-61E78BDE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C9600B-2697-42EA-8778-F40A7B173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802D89-5454-4712-A75A-760AB5EE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CFAB2D-71DD-44D1-86D5-4536EBDE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EF5BC2-47BE-40AF-9BB2-918EC097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5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DF96A-5918-429A-8C40-F516F3C2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566548-1DBA-4014-8A4E-3E69972E8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2BA1DE-FE7B-4ECE-8455-602830E2D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F5F2A2-3937-4542-B9D2-5EF8287F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7F2FFC-D40C-4200-8A43-619F9693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1538A3-359B-47FC-8CAD-A14696C1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144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E903EC-9B62-4C8D-B9A8-89622156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F7233D-DD3C-4078-BE67-9D550205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2CCC2-9B82-4C9A-BD5D-36DB7872F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4E94-5C67-4802-B473-0E593C78A916}" type="datetimeFigureOut">
              <a:rPr lang="es-PE" smtClean="0"/>
              <a:t>23/04/2022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AC139-B13F-4787-AE13-C2E71D366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CF6A1-47DF-40A8-8054-FC593683A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D469-EA1B-4B15-8248-0AD80FE063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37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EEF80-21E9-4C88-85C7-E0B1F46E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r>
              <a:rPr lang="es-ES" dirty="0"/>
              <a:t>SEMINARIO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5E69A-0177-4870-8DE4-E7847C8F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tienen los siguientes datos que corresponden a la demora de los trabajadores de una gran empresa a iniciar su trabajo de producción, en minutos acumulados durante un mes y controlados por el director de personal a 60 trabajadores.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1FE2A60-EE26-4EC4-9D74-4A18D685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6993"/>
              </p:ext>
            </p:extLst>
          </p:nvPr>
        </p:nvGraphicFramePr>
        <p:xfrm>
          <a:off x="1691640" y="3378359"/>
          <a:ext cx="9052560" cy="3114516"/>
        </p:xfrm>
        <a:graphic>
          <a:graphicData uri="http://schemas.openxmlformats.org/drawingml/2006/table">
            <a:tbl>
              <a:tblPr firstRow="1" firstCol="1" bandRow="1"/>
              <a:tblGrid>
                <a:gridCol w="905256">
                  <a:extLst>
                    <a:ext uri="{9D8B030D-6E8A-4147-A177-3AD203B41FA5}">
                      <a16:colId xmlns:a16="http://schemas.microsoft.com/office/drawing/2014/main" val="69776262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70756019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6255857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57629522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00304243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24255653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60050976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703118683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671921650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13515619"/>
                    </a:ext>
                  </a:extLst>
                </a:gridCol>
              </a:tblGrid>
              <a:tr h="5190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25692"/>
                  </a:ext>
                </a:extLst>
              </a:tr>
              <a:tr h="5190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74153"/>
                  </a:ext>
                </a:extLst>
              </a:tr>
              <a:tr h="5190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36700"/>
                  </a:ext>
                </a:extLst>
              </a:tr>
              <a:tr h="5190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725911"/>
                  </a:ext>
                </a:extLst>
              </a:tr>
              <a:tr h="5190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010623"/>
                  </a:ext>
                </a:extLst>
              </a:tr>
              <a:tr h="5190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61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07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0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422773-D21D-4027-9BFF-3513F7639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3060"/>
                <a:ext cx="10515600" cy="4553903"/>
              </a:xfrm>
            </p:spPr>
            <p:txBody>
              <a:bodyPr/>
              <a:lstStyle/>
              <a:p>
                <a:pPr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LRI +A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=73,5 +13(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=73,5 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143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78,61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Demostrar que: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sub>
                    </m:sSub>
                  </m:oMath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 este caso se necesita las frecuencias absolutas acumuladas, es decir: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422773-D21D-4027-9BFF-3513F7639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3060"/>
                <a:ext cx="10515600" cy="455390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6A1356A-DF3B-4BD2-AFBF-F982B7F52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2741"/>
              </p:ext>
            </p:extLst>
          </p:nvPr>
        </p:nvGraphicFramePr>
        <p:xfrm>
          <a:off x="1508761" y="937260"/>
          <a:ext cx="7429499" cy="4983480"/>
        </p:xfrm>
        <a:graphic>
          <a:graphicData uri="http://schemas.openxmlformats.org/drawingml/2006/table">
            <a:tbl>
              <a:tblPr firstRow="1" firstCol="1" bandRow="1"/>
              <a:tblGrid>
                <a:gridCol w="2577008">
                  <a:extLst>
                    <a:ext uri="{9D8B030D-6E8A-4147-A177-3AD203B41FA5}">
                      <a16:colId xmlns:a16="http://schemas.microsoft.com/office/drawing/2014/main" val="4175695085"/>
                    </a:ext>
                  </a:extLst>
                </a:gridCol>
                <a:gridCol w="2425309">
                  <a:extLst>
                    <a:ext uri="{9D8B030D-6E8A-4147-A177-3AD203B41FA5}">
                      <a16:colId xmlns:a16="http://schemas.microsoft.com/office/drawing/2014/main" val="1245153858"/>
                    </a:ext>
                  </a:extLst>
                </a:gridCol>
                <a:gridCol w="2427182">
                  <a:extLst>
                    <a:ext uri="{9D8B030D-6E8A-4147-A177-3AD203B41FA5}">
                      <a16:colId xmlns:a16="http://schemas.microsoft.com/office/drawing/2014/main" val="2471831972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MINUTOS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706825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9         21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0971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22       34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4078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35       47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585947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48       60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71739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61       73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2189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74       86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65007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87       99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14839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63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25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22A1E11-61DB-4A75-8DDE-702E36F6E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7280"/>
                <a:ext cx="10515600" cy="5079683"/>
              </a:xfrm>
            </p:spPr>
            <p:txBody>
              <a:bodyPr/>
              <a:lstStyle/>
              <a:p>
                <a:pPr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=LRI + A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𝑓𝑖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=LRI + A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5(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/10−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𝑓𝑖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=LRI + A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50(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/100−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𝑓𝑖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Si reemplaza datos encuentra que efectivamente: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sub>
                    </m:sSub>
                  </m:oMath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 calcular la desviación estándar, necesitamos usar la formula de la varianza para datos agrupados, es decir: 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P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𝑓𝑖</m:t>
                            </m:r>
                          </m:e>
                        </m:nary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22A1E11-61DB-4A75-8DDE-702E36F6E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7280"/>
                <a:ext cx="10515600" cy="507968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4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FE18ADB3-630E-48F9-95B3-262E1E7D39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25267415"/>
                  </p:ext>
                </p:extLst>
              </p:nvPr>
            </p:nvGraphicFramePr>
            <p:xfrm>
              <a:off x="2011680" y="937260"/>
              <a:ext cx="8229600" cy="50063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40803">
                      <a:extLst>
                        <a:ext uri="{9D8B030D-6E8A-4147-A177-3AD203B41FA5}">
                          <a16:colId xmlns:a16="http://schemas.microsoft.com/office/drawing/2014/main" val="914747660"/>
                        </a:ext>
                      </a:extLst>
                    </a:gridCol>
                    <a:gridCol w="1638329">
                      <a:extLst>
                        <a:ext uri="{9D8B030D-6E8A-4147-A177-3AD203B41FA5}">
                          <a16:colId xmlns:a16="http://schemas.microsoft.com/office/drawing/2014/main" val="2832168630"/>
                        </a:ext>
                      </a:extLst>
                    </a:gridCol>
                    <a:gridCol w="1639595">
                      <a:extLst>
                        <a:ext uri="{9D8B030D-6E8A-4147-A177-3AD203B41FA5}">
                          <a16:colId xmlns:a16="http://schemas.microsoft.com/office/drawing/2014/main" val="2129117407"/>
                        </a:ext>
                      </a:extLst>
                    </a:gridCol>
                    <a:gridCol w="3210873">
                      <a:extLst>
                        <a:ext uri="{9D8B030D-6E8A-4147-A177-3AD203B41FA5}">
                          <a16:colId xmlns:a16="http://schemas.microsoft.com/office/drawing/2014/main" val="961757741"/>
                        </a:ext>
                      </a:extLst>
                    </a:gridCol>
                  </a:tblGrid>
                  <a:tr h="579036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MINUTOS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Xi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s-PE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s-PE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s-PE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402609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9         21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PE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(15−65,92)</m:t>
                                  </m:r>
                                </m:e>
                                <m:sup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1127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22       34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PE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(28−65,92)</m:t>
                                  </m:r>
                                </m:e>
                                <m:sup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1313136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35       47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41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PE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(41−65,92)</m:t>
                                  </m:r>
                                </m:e>
                                <m:sup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456966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48       60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PE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(54−65,92)</m:t>
                                  </m:r>
                                </m:e>
                                <m:sup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(8)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5365752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61       73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67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PE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(67−65,92)</m:t>
                                  </m:r>
                                </m:e>
                                <m:sup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(12)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0744400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74       86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PE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(80−65,92)</m:t>
                                  </m:r>
                                </m:e>
                                <m:sup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(23)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650236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87       99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PE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(93−65,92)</m:t>
                                  </m:r>
                                </m:e>
                                <m:sup>
                                  <m: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(6)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5425238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PE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7339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FE18ADB3-630E-48F9-95B3-262E1E7D39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25267415"/>
                  </p:ext>
                </p:extLst>
              </p:nvPr>
            </p:nvGraphicFramePr>
            <p:xfrm>
              <a:off x="2011680" y="937260"/>
              <a:ext cx="8229600" cy="50063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40803">
                      <a:extLst>
                        <a:ext uri="{9D8B030D-6E8A-4147-A177-3AD203B41FA5}">
                          <a16:colId xmlns:a16="http://schemas.microsoft.com/office/drawing/2014/main" val="914747660"/>
                        </a:ext>
                      </a:extLst>
                    </a:gridCol>
                    <a:gridCol w="1638329">
                      <a:extLst>
                        <a:ext uri="{9D8B030D-6E8A-4147-A177-3AD203B41FA5}">
                          <a16:colId xmlns:a16="http://schemas.microsoft.com/office/drawing/2014/main" val="2832168630"/>
                        </a:ext>
                      </a:extLst>
                    </a:gridCol>
                    <a:gridCol w="1639595">
                      <a:extLst>
                        <a:ext uri="{9D8B030D-6E8A-4147-A177-3AD203B41FA5}">
                          <a16:colId xmlns:a16="http://schemas.microsoft.com/office/drawing/2014/main" val="2129117407"/>
                        </a:ext>
                      </a:extLst>
                    </a:gridCol>
                    <a:gridCol w="3210873">
                      <a:extLst>
                        <a:ext uri="{9D8B030D-6E8A-4147-A177-3AD203B41FA5}">
                          <a16:colId xmlns:a16="http://schemas.microsoft.com/office/drawing/2014/main" val="961757741"/>
                        </a:ext>
                      </a:extLst>
                    </a:gridCol>
                  </a:tblGrid>
                  <a:tr h="579036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MINUTOS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Xi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6546" t="-7368" r="-569" b="-76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02609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9         21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6546" t="-112088" r="-569" b="-70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1127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22       34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6546" t="-212088" r="-569" b="-60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1313136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35       47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41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6546" t="-312088" r="-569" b="-50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56966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48       60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6546" t="-412088" r="-569" b="-40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365752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61       73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67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6546" t="-517778" r="-569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744400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74       86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6546" t="-610989" r="-569" b="-2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650236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87       99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6546" t="-710989" r="-569" b="-103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425238"/>
                      </a:ext>
                    </a:extLst>
                  </a:tr>
                  <a:tr h="553413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PE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733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882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0CD753-598F-413B-A67A-4C18667EC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0080"/>
                <a:ext cx="10515600" cy="5536883"/>
              </a:xfrm>
            </p:spPr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Construya una tabla de distribución de frecuencias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Construya el histograma de frecuencias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Calcular la media aritmética e interprétela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Calcular la mediana e interprétela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Calcule la moda e interprete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 los datos tabulados demuestre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sub>
                    </m:sSub>
                  </m:oMath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Calcular la desviación estándar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Calcular el coeficiente de variabilidad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0CD753-598F-413B-A67A-4C18667EC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0080"/>
                <a:ext cx="10515600" cy="5536883"/>
              </a:xfrm>
              <a:blipFill>
                <a:blip r:embed="rId2"/>
                <a:stretch>
                  <a:fillRect l="-1217" t="-11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2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C849E-23A7-42CE-96D0-C6C39CB7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680"/>
            <a:ext cx="10515600" cy="5308283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/>
              <a:t>Clases 	fi </a:t>
            </a:r>
          </a:p>
          <a:p>
            <a:pPr marL="0" indent="0">
              <a:buNone/>
            </a:pPr>
            <a:r>
              <a:rPr lang="es-ES" dirty="0"/>
              <a:t>9	21	3</a:t>
            </a:r>
          </a:p>
          <a:p>
            <a:pPr marL="0" indent="0">
              <a:buNone/>
            </a:pPr>
            <a:r>
              <a:rPr lang="es-ES" dirty="0"/>
              <a:t>22	34	4</a:t>
            </a:r>
          </a:p>
          <a:p>
            <a:pPr marL="0" indent="0">
              <a:buNone/>
            </a:pPr>
            <a:r>
              <a:rPr lang="es-ES" dirty="0"/>
              <a:t>35	47	4</a:t>
            </a:r>
          </a:p>
          <a:p>
            <a:pPr marL="0" indent="0">
              <a:buNone/>
            </a:pPr>
            <a:r>
              <a:rPr lang="es-ES" dirty="0"/>
              <a:t>48	60	8</a:t>
            </a:r>
          </a:p>
          <a:p>
            <a:pPr marL="0" indent="0">
              <a:buNone/>
            </a:pPr>
            <a:r>
              <a:rPr lang="es-ES" dirty="0"/>
              <a:t>61	73	12</a:t>
            </a:r>
          </a:p>
          <a:p>
            <a:pPr marL="0" indent="0">
              <a:buNone/>
            </a:pPr>
            <a:r>
              <a:rPr lang="es-ES" dirty="0"/>
              <a:t>74	86	23</a:t>
            </a:r>
          </a:p>
          <a:p>
            <a:pPr marL="0" indent="0">
              <a:buNone/>
            </a:pPr>
            <a:r>
              <a:rPr lang="es-ES" dirty="0"/>
              <a:t>87	99	6</a:t>
            </a:r>
          </a:p>
          <a:p>
            <a:pPr marL="0" indent="0">
              <a:buNone/>
            </a:pPr>
            <a:r>
              <a:rPr lang="es-ES" dirty="0"/>
              <a:t>		60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198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7037D-96E2-4C40-BFBF-BDB2573C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Histograma de frecuencias: Para construir un histograma se necesita obtener las clases reales, es decir: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3F7243A-2014-41B2-9BAE-E98919510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71918"/>
              </p:ext>
            </p:extLst>
          </p:nvPr>
        </p:nvGraphicFramePr>
        <p:xfrm>
          <a:off x="1257300" y="1668780"/>
          <a:ext cx="10096500" cy="3726180"/>
        </p:xfrm>
        <a:graphic>
          <a:graphicData uri="http://schemas.openxmlformats.org/drawingml/2006/table">
            <a:tbl>
              <a:tblPr firstRow="1" firstCol="1" bandRow="1"/>
              <a:tblGrid>
                <a:gridCol w="2135709">
                  <a:extLst>
                    <a:ext uri="{9D8B030D-6E8A-4147-A177-3AD203B41FA5}">
                      <a16:colId xmlns:a16="http://schemas.microsoft.com/office/drawing/2014/main" val="999778311"/>
                    </a:ext>
                  </a:extLst>
                </a:gridCol>
                <a:gridCol w="2009987">
                  <a:extLst>
                    <a:ext uri="{9D8B030D-6E8A-4147-A177-3AD203B41FA5}">
                      <a16:colId xmlns:a16="http://schemas.microsoft.com/office/drawing/2014/main" val="2252156782"/>
                    </a:ext>
                  </a:extLst>
                </a:gridCol>
                <a:gridCol w="2011540">
                  <a:extLst>
                    <a:ext uri="{9D8B030D-6E8A-4147-A177-3AD203B41FA5}">
                      <a16:colId xmlns:a16="http://schemas.microsoft.com/office/drawing/2014/main" val="851604024"/>
                    </a:ext>
                  </a:extLst>
                </a:gridCol>
                <a:gridCol w="1969632">
                  <a:extLst>
                    <a:ext uri="{9D8B030D-6E8A-4147-A177-3AD203B41FA5}">
                      <a16:colId xmlns:a16="http://schemas.microsoft.com/office/drawing/2014/main" val="531876656"/>
                    </a:ext>
                  </a:extLst>
                </a:gridCol>
                <a:gridCol w="1969632">
                  <a:extLst>
                    <a:ext uri="{9D8B030D-6E8A-4147-A177-3AD203B41FA5}">
                      <a16:colId xmlns:a16="http://schemas.microsoft.com/office/drawing/2014/main" val="1957396243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MINUTOS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CLASES REALES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73526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9         21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740673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22       34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84286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35       47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1661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48       60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59943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61       73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8374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74       86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37448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87       99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99,5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290107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163BC-B251-4306-95F5-BA0C2AB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GRAFICO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7D8987-84B8-41EA-B9E0-A79C89D533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038224"/>
            <a:ext cx="7070407" cy="5271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45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F4677F6-7728-49D2-B89D-A8A79F421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7240"/>
                <a:ext cx="10515600" cy="5399723"/>
              </a:xfrm>
            </p:spPr>
            <p:txBody>
              <a:bodyPr/>
              <a:lstStyle/>
              <a:p>
                <a:pPr marL="0" lv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Calculo de la media aritmética. En este caso se utiliza la formula para datos agrupados, es decir: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3955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=65,92</a:t>
                </a: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F4677F6-7728-49D2-B89D-A8A79F421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7240"/>
                <a:ext cx="10515600" cy="5399723"/>
              </a:xfrm>
              <a:blipFill>
                <a:blip r:embed="rId2"/>
                <a:stretch>
                  <a:fillRect l="-1217" t="-10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37CF8DA6-DF62-4282-8362-CB95EE656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559051"/>
                  </p:ext>
                </p:extLst>
              </p:nvPr>
            </p:nvGraphicFramePr>
            <p:xfrm>
              <a:off x="1394460" y="2994660"/>
              <a:ext cx="7383778" cy="278891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30473">
                      <a:extLst>
                        <a:ext uri="{9D8B030D-6E8A-4147-A177-3AD203B41FA5}">
                          <a16:colId xmlns:a16="http://schemas.microsoft.com/office/drawing/2014/main" val="1648854646"/>
                        </a:ext>
                      </a:extLst>
                    </a:gridCol>
                    <a:gridCol w="1816833">
                      <a:extLst>
                        <a:ext uri="{9D8B030D-6E8A-4147-A177-3AD203B41FA5}">
                          <a16:colId xmlns:a16="http://schemas.microsoft.com/office/drawing/2014/main" val="2934082882"/>
                        </a:ext>
                      </a:extLst>
                    </a:gridCol>
                    <a:gridCol w="1818236">
                      <a:extLst>
                        <a:ext uri="{9D8B030D-6E8A-4147-A177-3AD203B41FA5}">
                          <a16:colId xmlns:a16="http://schemas.microsoft.com/office/drawing/2014/main" val="1013730492"/>
                        </a:ext>
                      </a:extLst>
                    </a:gridCol>
                    <a:gridCol w="1818236">
                      <a:extLst>
                        <a:ext uri="{9D8B030D-6E8A-4147-A177-3AD203B41FA5}">
                          <a16:colId xmlns:a16="http://schemas.microsoft.com/office/drawing/2014/main" val="3771566122"/>
                        </a:ext>
                      </a:extLst>
                    </a:gridCol>
                  </a:tblGrid>
                  <a:tr h="32256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MINUTOS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Xi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E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6093655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9         21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078953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22       34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386008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35       47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41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7300296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48       60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432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6369583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61       73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67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816168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74       86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1840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41381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87       99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9226125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3955</a:t>
                          </a:r>
                          <a:endParaRPr lang="es-PE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73727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37CF8DA6-DF62-4282-8362-CB95EE656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559051"/>
                  </p:ext>
                </p:extLst>
              </p:nvPr>
            </p:nvGraphicFramePr>
            <p:xfrm>
              <a:off x="1394460" y="2994660"/>
              <a:ext cx="7383778" cy="278891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30473">
                      <a:extLst>
                        <a:ext uri="{9D8B030D-6E8A-4147-A177-3AD203B41FA5}">
                          <a16:colId xmlns:a16="http://schemas.microsoft.com/office/drawing/2014/main" val="1648854646"/>
                        </a:ext>
                      </a:extLst>
                    </a:gridCol>
                    <a:gridCol w="1816833">
                      <a:extLst>
                        <a:ext uri="{9D8B030D-6E8A-4147-A177-3AD203B41FA5}">
                          <a16:colId xmlns:a16="http://schemas.microsoft.com/office/drawing/2014/main" val="2934082882"/>
                        </a:ext>
                      </a:extLst>
                    </a:gridCol>
                    <a:gridCol w="1818236">
                      <a:extLst>
                        <a:ext uri="{9D8B030D-6E8A-4147-A177-3AD203B41FA5}">
                          <a16:colId xmlns:a16="http://schemas.microsoft.com/office/drawing/2014/main" val="1013730492"/>
                        </a:ext>
                      </a:extLst>
                    </a:gridCol>
                    <a:gridCol w="1818236">
                      <a:extLst>
                        <a:ext uri="{9D8B030D-6E8A-4147-A177-3AD203B41FA5}">
                          <a16:colId xmlns:a16="http://schemas.microsoft.com/office/drawing/2014/main" val="3771566122"/>
                        </a:ext>
                      </a:extLst>
                    </a:gridCol>
                  </a:tblGrid>
                  <a:tr h="32256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MINUTOS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Xi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7047" t="-13208" r="-1007" b="-7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093655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9         21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078953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22       34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386008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35       47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41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7300296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48       60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432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6369583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61       73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12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67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804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9816168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74       86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1840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41381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87       99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93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558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9226125"/>
                      </a:ext>
                    </a:extLst>
                  </a:tr>
                  <a:tr h="308294">
                    <a:tc>
                      <a:txBody>
                        <a:bodyPr/>
                        <a:lstStyle/>
                        <a:p>
                          <a:pPr marL="45720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P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3955</a:t>
                          </a:r>
                          <a:endParaRPr lang="es-PE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7372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217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FF9DF-1BEC-4DC7-AFE0-E4ED8BE4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Calculo de la mediana: Para eso necesitamos las frecuencias absolutas acumuladas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F6CD297-287F-48C0-B680-22EEA1AAC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54896"/>
              </p:ext>
            </p:extLst>
          </p:nvPr>
        </p:nvGraphicFramePr>
        <p:xfrm>
          <a:off x="1897380" y="1691640"/>
          <a:ext cx="7703819" cy="3246120"/>
        </p:xfrm>
        <a:graphic>
          <a:graphicData uri="http://schemas.openxmlformats.org/drawingml/2006/table">
            <a:tbl>
              <a:tblPr firstRow="1" firstCol="1" bandRow="1"/>
              <a:tblGrid>
                <a:gridCol w="2672159">
                  <a:extLst>
                    <a:ext uri="{9D8B030D-6E8A-4147-A177-3AD203B41FA5}">
                      <a16:colId xmlns:a16="http://schemas.microsoft.com/office/drawing/2014/main" val="2864010063"/>
                    </a:ext>
                  </a:extLst>
                </a:gridCol>
                <a:gridCol w="2514859">
                  <a:extLst>
                    <a:ext uri="{9D8B030D-6E8A-4147-A177-3AD203B41FA5}">
                      <a16:colId xmlns:a16="http://schemas.microsoft.com/office/drawing/2014/main" val="174834708"/>
                    </a:ext>
                  </a:extLst>
                </a:gridCol>
                <a:gridCol w="2516801">
                  <a:extLst>
                    <a:ext uri="{9D8B030D-6E8A-4147-A177-3AD203B41FA5}">
                      <a16:colId xmlns:a16="http://schemas.microsoft.com/office/drawing/2014/main" val="4207559393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MINUTOS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39601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9         21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64159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22       34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68906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35       47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39195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48       60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597806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61       73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0375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74       86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338925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87       99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00171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9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02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66E764-CC09-41D1-B6B4-786832F16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</p:spPr>
            <p:txBody>
              <a:bodyPr/>
              <a:lstStyle/>
              <a:p>
                <a:pPr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Calculamos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=30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 Fi mínimo que supera a 30, es F5 =31, por tanto,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=19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Formula: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LRI +A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𝑓𝑖</m:t>
                        </m:r>
                      </m:den>
                    </m:f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60,5+ 13(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30−19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72,42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PE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66E764-CC09-41D1-B6B4-786832F16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8053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3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29DB9-5F7D-4F98-B419-C08BD252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Calculo de la Moda: Se necesita solo las frecuencias absolutas simples.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9D31C23-A8F5-4085-AE3D-EF4D3B93B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74177"/>
              </p:ext>
            </p:extLst>
          </p:nvPr>
        </p:nvGraphicFramePr>
        <p:xfrm>
          <a:off x="1760220" y="1851660"/>
          <a:ext cx="6492239" cy="2674620"/>
        </p:xfrm>
        <a:graphic>
          <a:graphicData uri="http://schemas.openxmlformats.org/drawingml/2006/table">
            <a:tbl>
              <a:tblPr firstRow="1" firstCol="1" bandRow="1"/>
              <a:tblGrid>
                <a:gridCol w="3344561">
                  <a:extLst>
                    <a:ext uri="{9D8B030D-6E8A-4147-A177-3AD203B41FA5}">
                      <a16:colId xmlns:a16="http://schemas.microsoft.com/office/drawing/2014/main" val="69255975"/>
                    </a:ext>
                  </a:extLst>
                </a:gridCol>
                <a:gridCol w="3147678">
                  <a:extLst>
                    <a:ext uri="{9D8B030D-6E8A-4147-A177-3AD203B41FA5}">
                      <a16:colId xmlns:a16="http://schemas.microsoft.com/office/drawing/2014/main" val="388559245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MINUTOS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99116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9         21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6294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22       34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94107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35       47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9473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48       60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35436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61       73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80799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74       86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78861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87       99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87229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88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416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588</Words>
  <Application>Microsoft Office PowerPoint</Application>
  <PresentationFormat>Panorámica</PresentationFormat>
  <Paragraphs>286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Tema de Office</vt:lpstr>
      <vt:lpstr>SEMINARIO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CLODOALDO</dc:creator>
  <cp:lastModifiedBy>CLODOALDO</cp:lastModifiedBy>
  <cp:revision>3</cp:revision>
  <dcterms:created xsi:type="dcterms:W3CDTF">2022-04-24T05:07:25Z</dcterms:created>
  <dcterms:modified xsi:type="dcterms:W3CDTF">2022-04-24T05:14:13Z</dcterms:modified>
</cp:coreProperties>
</file>