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4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97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0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7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5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9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9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62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FC53-1E20-47BF-B595-49746373701B}" type="datetimeFigureOut">
              <a:rPr lang="es-ES" smtClean="0"/>
              <a:t>15/05/2022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6F29-54F8-401F-B27D-6B6B7BBC9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4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2549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Problema 1</a:t>
            </a:r>
            <a:r>
              <a:rPr lang="es-ES" dirty="0"/>
              <a:t>: Por experiencia se sabe que el 80% de los alumnos en una clase de la carrera de ingeniería de sistemas son varones. Si se toma una muestra de 6 alumnos en forma aleatoria. ¿Cual es la probabilidad de que en dicha muestra?</a:t>
            </a:r>
          </a:p>
          <a:p>
            <a:pPr marL="514350" indent="-514350">
              <a:buAutoNum type="alphaLcPeriod"/>
            </a:pPr>
            <a:r>
              <a:rPr lang="es-ES" dirty="0"/>
              <a:t>Se encuentren exactamente dos varones</a:t>
            </a:r>
          </a:p>
          <a:p>
            <a:pPr marL="514350" indent="-514350">
              <a:buAutoNum type="alphaLcPeriod"/>
            </a:pPr>
            <a:r>
              <a:rPr lang="es-ES" dirty="0"/>
              <a:t>Se encuentre exactamente dos damas</a:t>
            </a:r>
          </a:p>
          <a:p>
            <a:pPr marL="514350" indent="-514350">
              <a:buAutoNum type="alphaLcPeriod"/>
            </a:pPr>
            <a:r>
              <a:rPr lang="es-ES" dirty="0"/>
              <a:t>Se encuentren por lo menos dos varones</a:t>
            </a:r>
          </a:p>
          <a:p>
            <a:pPr marL="514350" indent="-514350">
              <a:buAutoNum type="alphaLcPeriod"/>
            </a:pPr>
            <a:r>
              <a:rPr lang="es-ES" dirty="0"/>
              <a:t>Se encuentren por lo menos dos damas</a:t>
            </a:r>
          </a:p>
          <a:p>
            <a:pPr marL="514350" indent="-514350">
              <a:buAutoNum type="alphaLcPeriod"/>
            </a:pPr>
            <a:r>
              <a:rPr lang="es-ES" dirty="0"/>
              <a:t>Se encuentren a lo mas dos varones.</a:t>
            </a:r>
          </a:p>
          <a:p>
            <a:pPr marL="0" indent="0">
              <a:buNone/>
            </a:pPr>
            <a:r>
              <a:rPr lang="es-ES" dirty="0"/>
              <a:t>SOLUCION.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67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4272A2-9D62-CCD6-7CD3-7E7B53BDD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Problema </a:t>
                </a:r>
                <a:r>
                  <a:rPr lang="es-ES" dirty="0">
                    <a:solidFill>
                      <a:prstClr val="black"/>
                    </a:solidFill>
                    <a:latin typeface="Calibri" panose="020F0502020204030204"/>
                  </a:rPr>
                  <a:t>8</a:t>
                </a: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Se extraen tres lapiceros sin reemplazo de una caja que contiene 5 lapiceros rojos y 2 negros. Verifique si el numero esperado de lapiceros negros es 6/7.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SOLUCION: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Sabemos por definición que la esperanza matemática E(X)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𝑥𝑓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este caso se trata de una distribución Hipergeometrica por el enunciado del problema es decir: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h(x)=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3−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Entonces se debe verificar que: E(X)=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nary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3−</m:t>
                                </m:r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6/7…..(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4272A2-9D62-CCD6-7CD3-7E7B53BDD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6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1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CA6AE5F-F589-619A-2AAE-8B2122586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Veamos: el recorrido es X: 0,1,2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lo tanto si reemplazamos en (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se tiene lo siguiente: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E(X)=0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+1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+2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=0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20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30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 verifica que la esperanza matemática E(X)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formula sabemos que E(X) =n(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=3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también se verifica.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CA6AE5F-F589-619A-2AAE-8B2122586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8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03BCC-0D87-079B-EE33-B27FF694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9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La probabilidad de un estudiante de ingeniería industrial que ingresa ala universidad y logre graduarse exactamente en sus cinco años de estudios es 0,4 ¿Cuál es la probabilidad de que de 10 ingresantes: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cinco se gradúen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lo menos 5 se gradúen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Exactamente 2 se gradúen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lo mas 3 se gradúen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388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A1C8051-011E-7701-B471-CC2C6F402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Datos: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n=10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p=0,4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q=0,6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P(x=5)=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e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(0,4)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(0,6)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=0,20066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≥5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=1-P(X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4)=1-0,6331 =0,3669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P(x=2)=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e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(0,4)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(0,6)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=0,12093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≤3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)=0,3823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A1C8051-011E-7701-B471-CC2C6F402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5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502EC-F6F3-C5BD-5636-72EA05BE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10: El 0,01% de las personas de una cierta comunidad son portadores del covid19.a. ¿Cual es la probabilidad de que en 1000 personas exista exactamente una persona con este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mal?b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¿Cuál es la probabilidad de que exista al menos 2 personas que sean portadoras de dicho mal? c. Con las condiciones dadas ¿Cuántas personas podrían ser portadoras de este mal?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SOLUCION: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p= 0,0001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n=1000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Lambda=1000(0,0001)=0,1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998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0CCEDD-10AD-78D6-2DC4-88A4D5CC0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2) =1-P(x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1)=1-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=0</m:t>
                            </m:r>
                          </m:e>
                        </m:d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=1)</m:t>
                        </m:r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         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−0,1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(0,1)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0!</m:t>
                            </m:r>
                          </m:den>
                        </m:f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−0,1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(0,1)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=0,004679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         =1- 0,99532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         =0,00468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 determinar cuantas personas podrían ser portadores debemos probar si la distribución es de cuantía, es decir, se debe utilizar la siguiente función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−0,1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(0,1)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haciendo el desarrollo nos conduce a la siguiente tabla de trabajo: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0CCEDD-10AD-78D6-2DC4-88A4D5CC0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81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7D78-FB70-1B9D-74BF-FBF22635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3561"/>
            <a:ext cx="10515600" cy="2715466"/>
          </a:xfrm>
        </p:spPr>
      </p:pic>
    </p:spTree>
    <p:extLst>
      <p:ext uri="{BB962C8B-B14F-4D97-AF65-F5344CB8AC3E}">
        <p14:creationId xmlns:p14="http://schemas.microsoft.com/office/powerpoint/2010/main" val="171788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9E699-2A82-F969-E7AF-48D7CE65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11: Supongamos que el numero de defectos por metro cuadrado de tela manufacturada por una empresa textil es medida como 0 defectos, 1 defecto, 2 defectos y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sucesivamente. En promedio el numero de defectos es 0,5. Calcular la probabilidad de que un metro cuadrado de tela tenga: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Cualquier numero x de defectos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 defectos o menos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Bajo estas condiciones cuantos defectos puede tener un metro cuadrado de tela.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 x:Numero de defectos que puede tener un metro de tela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ƛ=0,5 Promedio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040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1C0A46-6324-EE13-0341-E72B2CC87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a. P(x)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−0,5</m:t>
                            </m:r>
                          </m:sup>
                        </m:sSup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(0,5)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!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b. 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≤2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−0,5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(0,5)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=f(0,0,5) +f(1,0,5)+f(2,0,5)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Desarrollamos para cada miembro y se tiene: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f(0,0,5)=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−0,5</m:t>
                            </m:r>
                          </m:sup>
                        </m:sSup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(0,5)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=0,6065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f(1,0,5)=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−0,5</m:t>
                            </m:r>
                          </m:sup>
                        </m:sSup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(0,5)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=0,3033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f(2,0,5)=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−0,5</m:t>
                            </m:r>
                          </m:sup>
                        </m:sSup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(0,5)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=0,0758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≤2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)=0,9856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 responder la pregunta c, construimos la siguiente tabla: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1C0A46-6324-EE13-0341-E72B2CC87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1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C19F82-53E8-B892-3229-DB0688D7C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1314"/>
            <a:ext cx="10515600" cy="3079959"/>
          </a:xfrm>
        </p:spPr>
      </p:pic>
    </p:spTree>
    <p:extLst>
      <p:ext uri="{BB962C8B-B14F-4D97-AF65-F5344CB8AC3E}">
        <p14:creationId xmlns:p14="http://schemas.microsoft.com/office/powerpoint/2010/main" val="329347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5676"/>
                <a:ext cx="10515600" cy="4941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Datos: P=0,80 varones q =0,20 damas    n =6</a:t>
                </a:r>
              </a:p>
              <a:p>
                <a:pPr marL="0" indent="0">
                  <a:buNone/>
                </a:pPr>
                <a:r>
                  <a:rPr lang="es-ES" dirty="0"/>
                  <a:t>Nos piden:</a:t>
                </a:r>
              </a:p>
              <a:p>
                <a:pPr marL="514350" indent="-514350">
                  <a:buAutoNum type="alphaLcPeriod"/>
                </a:pPr>
                <a:r>
                  <a:rPr lang="es-ES" dirty="0"/>
                  <a:t>P(X=2 varones)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(0,80)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(0,20)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ES" dirty="0"/>
                  <a:t>=0,01536</a:t>
                </a:r>
              </a:p>
              <a:p>
                <a:pPr marL="514350" indent="-514350">
                  <a:buAutoNum type="alphaLcPeriod"/>
                </a:pPr>
                <a:r>
                  <a:rPr lang="es-ES" dirty="0"/>
                  <a:t>P(X=2 damas)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0)</m:t>
                        </m:r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=0,24576</a:t>
                </a:r>
              </a:p>
              <a:p>
                <a:pPr marL="514350" indent="-514350">
                  <a:buAutoNum type="alphaLcPeriod"/>
                </a:pPr>
                <a:r>
                  <a:rPr lang="es-ES" dirty="0">
                    <a:solidFill>
                      <a:prstClr val="black"/>
                    </a:solidFill>
                  </a:rPr>
                  <a:t>P(X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2 varones) =1- P(X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1)</a:t>
                </a:r>
              </a:p>
              <a:p>
                <a:pPr marL="0" indent="0">
                  <a:buNone/>
                </a:pPr>
                <a:r>
                  <a:rPr lang="es-ES" dirty="0">
                    <a:solidFill>
                      <a:prstClr val="black"/>
                    </a:solidFill>
                  </a:rPr>
                  <a:t>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(0,80)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(0,20)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(0,80)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(0,20)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prstClr val="black"/>
                    </a:solidFill>
                  </a:rPr>
                  <a:t>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0,000064+0,001536</m:t>
                        </m:r>
                      </m:e>
                    </m:d>
                  </m:oMath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prstClr val="black"/>
                    </a:solidFill>
                  </a:rPr>
                  <a:t>=1-0,0016 =0,9984</a:t>
                </a:r>
              </a:p>
              <a:p>
                <a:pPr marL="514350" indent="-514350">
                  <a:buAutoNum type="alphaLcPeriod"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5676"/>
                <a:ext cx="10515600" cy="4941287"/>
              </a:xfrm>
              <a:blipFill>
                <a:blip r:embed="rId2"/>
                <a:stretch>
                  <a:fillRect l="-1217" t="-2099" b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3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4372D8-FE2B-40F3-DD6E-D6BEDE69A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dirty="0"/>
                  <a:t>Distribución de probabilidad de variable aleatoria Continua.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Características: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95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1. </a:t>
                </a:r>
                <a:r>
                  <a:rPr kumimoji="0" lang="es-E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f(x)≥0 Las probabilidades asociadas a cada uno de los valores que puede asumir x, deben ser mayores o iguales que cero. A estas funciones se les denomina funciones de densidad.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95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kumimoji="0" lang="es-E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kumimoji="0" lang="es-E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b>
                      <m:sup>
                        <m:r>
                          <a:rPr kumimoji="0" lang="es-E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p>
                      <m:e>
                        <m:r>
                          <a:rPr kumimoji="0" lang="es-E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s-E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s-E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  <m:r>
                          <a:rPr kumimoji="0" lang="es-E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nary>
                  </m:oMath>
                </a14:m>
                <a:endParaRPr kumimoji="0" lang="es-E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4372D8-FE2B-40F3-DD6E-D6BEDE69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241" r="-14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34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6FC8DC-4B05-D291-334F-D459BEF91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Prueba de función de densidad: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 f(X)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y 0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 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2     Pruebe que es de densidad.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16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cuyo recorrido es de 0 a 2, entonces se cumple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que es de densidad, pues su valor de la integral es 1.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ESPERANZA Y VARIANZA DE UNA DISTRIBUCION DE VARIABLE CONTINUA.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 el mismo ejemplo encontrar su esperanza y varianza.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6FC8DC-4B05-D291-334F-D459BEF91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A2D1C3-142F-1704-C5A6-5677917D4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0220"/>
                <a:ext cx="10515600" cy="441674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 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 el calculo de la varianza lo haremos por la formula alternativa es decir: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A2D1C3-142F-1704-C5A6-5677917D4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0220"/>
                <a:ext cx="10515600" cy="4416743"/>
              </a:xfrm>
              <a:blipFill>
                <a:blip r:embed="rId2"/>
                <a:stretch>
                  <a:fillRect l="-1217" t="-23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9448BAD-2F7F-CB7C-9D35-17FE6DAE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1289958"/>
            <a:ext cx="6044837" cy="20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EB9781-9267-F6BE-D389-54662E725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Debemos encontrar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), es decir: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 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Ahora solo se reemplaza en la formula y se tiene: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16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75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EB9781-9267-F6BE-D389-54662E725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B9EC43-38A3-F24F-BA25-3C357016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85" y="2962003"/>
            <a:ext cx="7400245" cy="13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1E0822-1CE2-955D-1625-36161CDF9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PROBLEMAS DE APLICACIÓN: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Dada la función 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𝑝𝑎𝑟𝑎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0&lt;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&lt;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𝑒𝑛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𝑜𝑡𝑟𝑜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𝑙𝑢𝑔𝑎𝑟</m:t>
                            </m:r>
                          </m:e>
                        </m:eqArr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Calcular su esperanza y varianza.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SOLUCION.</a:t>
                </a:r>
              </a:p>
              <a:p>
                <a:pPr marL="514350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rabi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Integramos la función para encontrar la esperanza</a:t>
                </a:r>
              </a:p>
              <a:p>
                <a:pPr marL="514350" marR="0" lvl="0" indent="-51435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rabi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Encontrada la esperanza aplicamos cualquiera de las formulas estudiadas para encontrar la varianza, es decir: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V(X)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f(x)dx  o también puede aplicar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	  V(X) 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1E0822-1CE2-955D-1625-36161CDF9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1797" t="-3879" r="-11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3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2BCE9B-0125-1F34-8B3D-0E639154F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Veamos como se desarrolla: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              E(X)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𝑥𝑓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den>
                        </m:f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		      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𝑥𝑑𝑥</m:t>
                        </m:r>
                      </m:e>
                    </m:nary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2(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s-E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kumimoji="0" lang="es-E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kumimoji="0" lang="es-E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) 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consiguiente la esperanza matemática para esta función 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Como para el caso de variable aleatoria discreta debemos encontrar la varianza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2BCE9B-0125-1F34-8B3D-0E639154F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  <a:blipFill>
                <a:blip r:embed="rId2"/>
                <a:stretch>
                  <a:fillRect l="-1217" t="-1993" b="-8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4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4A3687-63BB-A7F2-3B24-90B19E446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8660"/>
                <a:ext cx="10515600" cy="546830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 ha discutido dos formas de poder hacerlo: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1. V(x)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f(x)dx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2. V(x) 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PRIMERA FORMA: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Como sabemos que  E(x)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e>
                            </m:d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f(x)dx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s-ES" sz="2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" sz="2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kumimoji="0" lang="es-ES" sz="2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−2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s-E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</m:d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s-E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</a:t>
                </a: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4A3687-63BB-A7F2-3B24-90B19E446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8660"/>
                <a:ext cx="10515600" cy="5468303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50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3CB02B-75AD-62DD-0D96-7891E8D09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1580"/>
                <a:ext cx="10515600" cy="49653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sub>
                          <m:sup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𝑑𝑥</m:t>
                            </m:r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−(</m:t>
                            </m:r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m:rPr>
                                <m:brk m:alnAt="23"/>
                              </m:rP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nary>
                              <m:naryPr>
                                <m:ctrlP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𝑥𝑑𝑥</m:t>
                                </m:r>
                                <m:r>
                                  <a:rPr kumimoji="0" lang="es-E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s-ES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0" lang="es-E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s-ES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nary>
                          <m:naryPr>
                            <m:ctrlP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sub>
                          <m:sup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p>
                          <m:e>
                            <m:r>
                              <a:rPr kumimoji="0" lang="es-E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s-E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s-E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r>
                      <a:rPr kumimoji="0" lang="es-ES" sz="1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 </m:t>
                    </m:r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" sz="19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ES" sz="19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s-ES" sz="19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s-ES" sz="19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3(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d>
                          <m:dPr>
                            <m:ctrlP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ES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)(</m:t>
                    </m:r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b+ a)( b+ a)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4(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(b-a)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3(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s-ES" sz="1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3(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(b-a)(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s-ES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s-ES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𝑎𝑏</m:t>
                    </m:r>
                    <m:r>
                      <a:rPr kumimoji="0" lang="es-ES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E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es-E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3CB02B-75AD-62DD-0D96-7891E8D09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1580"/>
                <a:ext cx="10515600" cy="4965383"/>
              </a:xfrm>
              <a:blipFill>
                <a:blip r:embed="rId2"/>
                <a:stretch>
                  <a:fillRect l="-522" t="-73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6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8B70FD-ABFB-FFAD-8761-9B3D054A8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440"/>
                <a:ext cx="10515600" cy="494252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Seguimos el procedimiento y se tiene que: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−6(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+3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8B70FD-ABFB-FFAD-8761-9B3D054A8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440"/>
                <a:ext cx="10515600" cy="4942523"/>
              </a:xfrm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5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AD0E27-26BD-B99E-D74F-BD74911EF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1580"/>
                <a:ext cx="10515600" cy="496538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SEGUNDA FORMA: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 procedimiento es el siguiente: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Como se tiene la esperanza matemática, encontramos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para lo cual procedemos de la siguiente forma: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f(x)dx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3(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Reemplazamos este resultado en la formula que sigue: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AD0E27-26BD-B99E-D74F-BD74911EF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1580"/>
                <a:ext cx="10515600" cy="4965383"/>
              </a:xfrm>
              <a:blipFill>
                <a:blip r:embed="rId2"/>
                <a:stretch>
                  <a:fillRect l="-1217" t="-2088" b="-25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4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3254"/>
                <a:ext cx="10515600" cy="5163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d. P(X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s-ES" dirty="0"/>
                  <a:t>2 damas)=1-P(X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</m:t>
                    </m:r>
                  </m:oMath>
                </a14:m>
                <a:r>
                  <a:rPr lang="es-ES" dirty="0"/>
                  <a:t>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d>
                  </m:oMath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= 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(0,80)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(0,80)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0,262144+0,393216</m:t>
                        </m:r>
                      </m:e>
                    </m:d>
                  </m:oMath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=1-0,65536</a:t>
                </a:r>
              </a:p>
              <a:p>
                <a:pPr marL="0" indent="0">
                  <a:buNone/>
                </a:pPr>
                <a:r>
                  <a:rPr lang="es-ES" dirty="0"/>
                  <a:t>=0,34464</a:t>
                </a:r>
              </a:p>
              <a:p>
                <a:pPr marL="0" indent="0">
                  <a:buNone/>
                </a:pPr>
                <a:r>
                  <a:rPr lang="es-ES" dirty="0"/>
                  <a:t>e. P(X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/>
                  <a:t>2 varones) </a:t>
                </a:r>
              </a:p>
              <a:p>
                <a:pPr marL="0" indent="0">
                  <a:buNone/>
                </a:pPr>
                <a:r>
                  <a:rPr lang="es-ES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0)</m:t>
                        </m:r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E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0)</m:t>
                        </m:r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ES" dirty="0"/>
                  <a:t>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E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0,80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(0,20)</m:t>
                        </m:r>
                      </m:e>
                      <m:sup>
                        <m:r>
                          <a:rPr lang="es-E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=0,01696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3254"/>
                <a:ext cx="10515600" cy="5163709"/>
              </a:xfrm>
              <a:blipFill>
                <a:blip r:embed="rId2"/>
                <a:stretch>
                  <a:fillRect l="-1217" t="-1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71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18AECE7-3D8F-D090-A666-F327FADAD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2920"/>
                <a:ext cx="10515600" cy="6012180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s-ES" dirty="0">
                    <a:solidFill>
                      <a:prstClr val="black"/>
                    </a:solidFill>
                    <a:latin typeface="Calibri" panose="020F0502020204030204"/>
                  </a:rPr>
                  <a:t>	</a:t>
                </a: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+4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+4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−6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consiguiente la V(x)=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18AECE7-3D8F-D090-A666-F327FADAD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2920"/>
                <a:ext cx="10515600" cy="601218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581166C-CDCE-EC77-C519-CD6D1FF21C37}"/>
                  </a:ext>
                </a:extLst>
              </p:cNvPr>
              <p:cNvSpPr/>
              <p:nvPr/>
            </p:nvSpPr>
            <p:spPr>
              <a:xfrm>
                <a:off x="1570612" y="926757"/>
                <a:ext cx="329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800" dirty="0">
                    <a:solidFill>
                      <a:prstClr val="black"/>
                    </a:solidFill>
                  </a:rPr>
                  <a:t>V(x) 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s-E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E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581166C-CDCE-EC77-C519-CD6D1FF2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2" y="926757"/>
                <a:ext cx="3299942" cy="523220"/>
              </a:xfrm>
              <a:prstGeom prst="rect">
                <a:avLst/>
              </a:prstGeom>
              <a:blipFill>
                <a:blip r:embed="rId3"/>
                <a:stretch>
                  <a:fillRect l="-3882" t="-10465" b="-325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446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261910-CBA3-DFCE-1ACA-9C640390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Dada la función f(x)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0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𝑎</m:t>
                    </m:r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Calcular la esperanza matemática y varianza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SOLUCION: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𝑥𝑓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den>
                        </m:f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tanto la 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𝒂</m:t>
                        </m:r>
                      </m:num>
                      <m:den>
                        <m: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den>
                    </m:f>
                  </m:oMath>
                </a14:m>
                <a:endPara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Calculamos ahora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f(x)dx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	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p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</m:t>
                            </m:r>
                          </m:e>
                          <m:sup>
                            <m: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den>
                    </m:f>
                  </m:oMath>
                </a14:m>
                <a:endPara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261910-CBA3-DFCE-1ACA-9C640390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  <a:blipFill>
                <a:blip r:embed="rId2"/>
                <a:stretch>
                  <a:fillRect l="-1217" t="-11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9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CE0B59-CE0D-7962-9565-257BD48E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 reemplazamos en la formula: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Por consiguiente 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</m:t>
                            </m:r>
                          </m:e>
                          <m:sup>
                            <m:r>
                              <a:rPr kumimoji="0" lang="es-ES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s-E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𝟏𝟐</m:t>
                        </m:r>
                      </m:den>
                    </m:f>
                  </m:oMath>
                </a14:m>
                <a:endPara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proporción de personas que responden a cierta encuesta enviada por correo es una variable aleatoria x que tiene la siguiente función de densidad.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2(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+2)</m:t>
                                </m:r>
                              </m:num>
                              <m:den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                   0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&lt;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&lt;1</m:t>
                            </m:r>
                          </m:e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0,                     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𝑒𝑛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𝑜𝑡𝑟𝑜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𝑐𝑎𝑠𝑜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</m:t>
                            </m:r>
                          </m:e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     </m:t>
                            </m:r>
                          </m:e>
                        </m:eqArr>
                      </m:e>
                    </m: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CE0B59-CE0D-7962-9565-257BD48E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  <a:blipFill>
                <a:blip r:embed="rId2"/>
                <a:stretch>
                  <a:fillRect l="-1043" t="-1777" r="-2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8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F08D17-1932-5559-11CA-982BC99E4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0120"/>
                <a:ext cx="10515600" cy="5216843"/>
              </a:xfrm>
            </p:spPr>
            <p:txBody>
              <a:bodyPr>
                <a:normAutofit lnSpcReduction="10000"/>
              </a:bodyPr>
              <a:lstStyle/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Verifique que es de densidad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Calcule la probabilidad de que mas de ¼ pero menos de ½ de las personas contactadas respondan a este tipo d encuesta.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AutoNum type="alphaLcPeriod"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Calcule la esperanza matemática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DESARROLLO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+2)</m:t>
                            </m:r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kumimoji="0" lang="es-E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dx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+2)</m:t>
                        </m:r>
                      </m:e>
                    </m:nary>
                    <m:r>
                      <m:rPr>
                        <m:sty m:val="p"/>
                      </m:rPr>
                      <a:rPr kumimoji="0" lang="es-E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dx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𝑥𝑑𝑥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nary>
                          <m:nary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𝑥𝑑𝑥</m:t>
                            </m:r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+4</m:t>
                            </m:r>
                            <m:nary>
                              <m:naryPr>
                                <m:ctrlP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r>
                      <a:rPr kumimoji="0" lang="es-E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kumimoji="0" lang="es-E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x</m:t>
                    </m:r>
                    <m:r>
                      <a:rPr kumimoji="0" lang="es-E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Luego la función si es de densidad.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F08D17-1932-5559-11CA-982BC99E4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0120"/>
                <a:ext cx="10515600" cy="5216843"/>
              </a:xfrm>
              <a:blipFill>
                <a:blip r:embed="rId2"/>
                <a:stretch>
                  <a:fillRect l="-1217" t="-2807" b="-30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5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3E9FDA-4B78-D11A-9BF3-73D0BCDF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1540"/>
                <a:ext cx="10515600" cy="528542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</a:t>
                </a:r>
                <a14:m>
                  <m:oMath xmlns:m="http://schemas.openxmlformats.org/officeDocument/2006/math">
                    <m:r>
                      <a:rPr kumimoji="0" lang="es-E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s-E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/4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1/2)=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/4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1/2</m:t>
                        </m:r>
                      </m:sup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2(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+2)</m:t>
                            </m:r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0" lang="es-E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dx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  <m:nary>
                          <m:nary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/4</m:t>
                            </m:r>
                          </m:sub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1/2</m:t>
                            </m:r>
                          </m:sup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𝑥𝑑𝑥</m:t>
                            </m:r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s-ES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  <m:nary>
                              <m:nary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</m:sub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1/2</m:t>
                                </m:r>
                              </m:sup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r>
                      <a:rPr kumimoji="0" lang="es-E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32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80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15+80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400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		  		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95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400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=0,2375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Luego: 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</a:t>
                </a:r>
                <a14:m>
                  <m:oMath xmlns:m="http://schemas.openxmlformats.org/officeDocument/2006/math">
                    <m:r>
                      <a:rPr kumimoji="0" lang="es-E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0" lang="es-E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0" lang="es-E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𝟒</m:t>
                    </m:r>
                    <m:r>
                      <a:rPr kumimoji="0" lang="es-E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s-E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s-E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</m:oMath>
                </a14:m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1/2)=0,2375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c. E(x)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  <m:e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𝒙𝒇</m:t>
                        </m:r>
                        <m:d>
                          <m:dPr>
                            <m:ctrlP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𝒅𝒙</m:t>
                        </m:r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  <m:e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f>
                          <m:fPr>
                            <m:ctrlP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2(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+2)</m:t>
                            </m:r>
                          </m:num>
                          <m:den>
                            <m: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𝟓</m:t>
                            </m:r>
                          </m:den>
                        </m:f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𝒅𝒙</m:t>
                        </m:r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num>
                      <m:den>
                        <m:r>
                          <a:rPr kumimoji="0" lang="es-E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</m:t>
                        </m:r>
                      </m:den>
                    </m:f>
                    <m:nary>
                      <m:naryPr>
                        <m:ctrlP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  <m:e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d>
                          <m:dPr>
                            <m:ctrlP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  <m: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s-E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e>
                        </m:d>
                        <m:r>
                          <a:rPr kumimoji="0" lang="es-E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𝒅𝒙</m:t>
                        </m:r>
                        <m:r>
                          <a:rPr kumimoji="0" lang="es-E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nary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3E9FDA-4B78-D11A-9BF3-73D0BCDF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1540"/>
                <a:ext cx="10515600" cy="528542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99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1D6E32-1BD4-0EAA-26CA-B8C3806DC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420"/>
                <a:ext cx="10515600" cy="5102543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(2</m:t>
                        </m:r>
                        <m:d>
                          <m:dPr>
                            <m:ctrlP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E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+2</m:t>
                            </m:r>
                          </m:e>
                        </m:d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𝑥𝑑𝑥</m:t>
                        </m:r>
                      </m:e>
                    </m:nary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s-ES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nary>
                      <m:nary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𝑥𝑑𝑥</m:t>
                        </m:r>
                      </m:e>
                    </m:nary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+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s-E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s-E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</m:t>
                        </m:r>
                      </m:den>
                    </m:f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20+60</m:t>
                        </m:r>
                      </m:num>
                      <m:den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150</m:t>
                        </m:r>
                      </m:den>
                    </m:f>
                  </m:oMath>
                </a14:m>
                <a:endParaRPr kumimoji="0" lang="es-E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E(x) =0,53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1D6E32-1BD4-0EAA-26CA-B8C3806DC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420"/>
                <a:ext cx="10515600" cy="5102543"/>
              </a:xfrm>
              <a:blipFill>
                <a:blip r:embed="rId2"/>
                <a:stretch>
                  <a:fillRect t="-119" b="-32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0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1470"/>
                <a:ext cx="10515600" cy="522549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b="1" dirty="0"/>
                  <a:t>Problema 2</a:t>
                </a:r>
                <a:r>
                  <a:rPr lang="es-ES" dirty="0"/>
                  <a:t>: Problema: Si se sabe que la producción en serie de cierto articulo es satisfactoria al 80% del tiempo. Se seleccionan 5 artículos aleatoriamente. ¿Cuál es la probabilidad de que se obtenga por lo menos 4 satisfactorios?</a:t>
                </a:r>
              </a:p>
              <a:p>
                <a:pPr marL="0" indent="0" algn="just">
                  <a:buNone/>
                </a:pPr>
                <a:r>
                  <a:rPr lang="es-ES" dirty="0"/>
                  <a:t>SOLUCION:</a:t>
                </a:r>
              </a:p>
              <a:p>
                <a:pPr marL="0" indent="0" algn="just">
                  <a:buNone/>
                </a:pPr>
                <a:r>
                  <a:rPr lang="es-ES" dirty="0"/>
                  <a:t>Datos: satisfactorio: 0,80 del tiempo	p </a:t>
                </a:r>
              </a:p>
              <a:p>
                <a:pPr marL="0" indent="0" algn="just">
                  <a:buNone/>
                </a:pPr>
                <a:r>
                  <a:rPr lang="es-ES" dirty="0"/>
                  <a:t>No satisfactorio: 0,10 del tiempo	q</a:t>
                </a:r>
              </a:p>
              <a:p>
                <a:pPr marL="0" indent="0" algn="just">
                  <a:buNone/>
                </a:pPr>
                <a:r>
                  <a:rPr lang="es-ES" dirty="0"/>
                  <a:t>n=5</a:t>
                </a:r>
              </a:p>
              <a:p>
                <a:pPr marL="0" indent="0" algn="just">
                  <a:buNone/>
                </a:pPr>
                <a:r>
                  <a:rPr lang="es-ES" dirty="0"/>
                  <a:t>P(X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s-ES" dirty="0"/>
                  <a:t>4)=1-P(X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/>
                  <a:t>3)</a:t>
                </a:r>
              </a:p>
              <a:p>
                <a:pPr marL="0" indent="0" algn="just">
                  <a:buNone/>
                </a:pPr>
                <a:r>
                  <a:rPr lang="es-ES" dirty="0"/>
                  <a:t>=1-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0,80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(0,20)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0)</m:t>
                            </m:r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0)</m:t>
                            </m:r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0)</m:t>
                            </m:r>
                          </m:e>
                          <m:sup>
                            <m: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" sz="2000" dirty="0"/>
              </a:p>
              <a:p>
                <a:pPr marL="0" indent="0" algn="just">
                  <a:buNone/>
                </a:pPr>
                <a:r>
                  <a:rPr lang="es-ES" sz="2000" dirty="0"/>
                  <a:t>=1-0,26272 =0,73728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1470"/>
                <a:ext cx="10515600" cy="5225493"/>
              </a:xfrm>
              <a:blipFill>
                <a:blip r:embed="rId2"/>
                <a:stretch>
                  <a:fillRect l="-1217" t="-1867" r="-1159" b="-11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3189"/>
                <a:ext cx="10515600" cy="537377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b="1" dirty="0"/>
                  <a:t>Problema 3</a:t>
                </a:r>
                <a:r>
                  <a:rPr lang="es-ES" dirty="0"/>
                  <a:t>:Una maquina produce artículos de tal manera que existe una probabilidad de 0,05 que el articulo producido sea defectuoso.</a:t>
                </a:r>
              </a:p>
              <a:p>
                <a:pPr marL="0" indent="0" algn="just">
                  <a:buNone/>
                </a:pPr>
                <a:r>
                  <a:rPr lang="es-ES" dirty="0"/>
                  <a:t>¿Cuál es el numero esperado de artículos defectuosos en un lote de </a:t>
                </a:r>
              </a:p>
              <a:p>
                <a:pPr marL="0" indent="0" algn="just">
                  <a:buNone/>
                </a:pPr>
                <a:r>
                  <a:rPr lang="es-ES" dirty="0"/>
                  <a:t>10 000 artículos producidos. Calcule además la desviación típica.</a:t>
                </a:r>
              </a:p>
              <a:p>
                <a:pPr marL="0" indent="0" algn="just">
                  <a:buNone/>
                </a:pPr>
                <a:r>
                  <a:rPr lang="es-ES" dirty="0"/>
                  <a:t>SOLUCION:</a:t>
                </a:r>
              </a:p>
              <a:p>
                <a:pPr marL="0" indent="0" algn="just">
                  <a:buNone/>
                </a:pPr>
                <a:r>
                  <a:rPr lang="es-ES" dirty="0"/>
                  <a:t>Datos: p=0,05</a:t>
                </a:r>
              </a:p>
              <a:p>
                <a:pPr marL="0" indent="0" algn="just">
                  <a:buNone/>
                </a:pPr>
                <a:r>
                  <a:rPr lang="es-ES" dirty="0"/>
                  <a:t>n=10 000</a:t>
                </a:r>
              </a:p>
              <a:p>
                <a:pPr marL="0" indent="0" algn="just">
                  <a:buNone/>
                </a:pPr>
                <a:r>
                  <a:rPr lang="es-ES" dirty="0"/>
                  <a:t>Sabemos además que E(X)=</a:t>
                </a:r>
                <a:r>
                  <a:rPr lang="es-ES" dirty="0" err="1"/>
                  <a:t>np</a:t>
                </a:r>
                <a:r>
                  <a:rPr lang="es-ES" dirty="0"/>
                  <a:t>	V(X) =</a:t>
                </a:r>
                <a:r>
                  <a:rPr lang="es-ES" dirty="0" err="1"/>
                  <a:t>npq</a:t>
                </a:r>
                <a:r>
                  <a:rPr lang="es-ES" dirty="0"/>
                  <a:t> por tanto</a:t>
                </a:r>
              </a:p>
              <a:p>
                <a:pPr marL="0" indent="0" algn="just">
                  <a:buNone/>
                </a:pPr>
                <a:r>
                  <a:rPr lang="es-ES" dirty="0"/>
                  <a:t>E(X)=10 000(0,05) =500</a:t>
                </a:r>
              </a:p>
              <a:p>
                <a:pPr marL="0" indent="0" algn="just">
                  <a:buNone/>
                </a:pPr>
                <a:r>
                  <a:rPr lang="es-ES" dirty="0"/>
                  <a:t>V(X)=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  = 10 000(0,05)(0,95) =47,5   y 	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s-ES" dirty="0">
                            <a:solidFill>
                              <a:prstClr val="black"/>
                            </a:solidFill>
                          </a:rPr>
                          <m:t>47,5</m:t>
                        </m:r>
                      </m:e>
                    </m:rad>
                  </m:oMath>
                </a14:m>
                <a:r>
                  <a:rPr lang="es-ES" dirty="0"/>
                  <a:t> =6,89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3189"/>
                <a:ext cx="10515600" cy="5373774"/>
              </a:xfrm>
              <a:blipFill>
                <a:blip r:embed="rId2"/>
                <a:stretch>
                  <a:fillRect l="-1217" t="-1930" r="-11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8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02043"/>
            <a:ext cx="10515600" cy="527492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Problema 4</a:t>
            </a:r>
            <a:r>
              <a:rPr lang="es-ES" dirty="0"/>
              <a:t>: Una empresa transporte de automóviles  tiene 12 Datsun y 8 Toyota, cinco de esta unidades están en el taller para ser reparados. Calcule la probabilidad de:</a:t>
            </a:r>
          </a:p>
          <a:p>
            <a:pPr marL="514350" indent="-514350">
              <a:buAutoNum type="alphaLcPeriod"/>
            </a:pPr>
            <a:r>
              <a:rPr lang="es-ES" dirty="0"/>
              <a:t>Al menos tres de ellas sean Toyota</a:t>
            </a:r>
          </a:p>
          <a:p>
            <a:pPr marL="514350" indent="-514350">
              <a:buAutoNum type="alphaLcPeriod"/>
            </a:pPr>
            <a:r>
              <a:rPr lang="es-ES" dirty="0"/>
              <a:t>Dos de ellas sean Toyota y tres sean </a:t>
            </a:r>
            <a:r>
              <a:rPr lang="es-ES" dirty="0" err="1"/>
              <a:t>Datsun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SOLUCION: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805881" y="3892378"/>
            <a:ext cx="5004487" cy="1841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>
            <a:stCxn id="4" idx="0"/>
            <a:endCxn id="4" idx="2"/>
          </p:cNvCxnSpPr>
          <p:nvPr/>
        </p:nvCxnSpPr>
        <p:spPr>
          <a:xfrm>
            <a:off x="6308125" y="3892378"/>
            <a:ext cx="0" cy="1841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6005385" y="4510215"/>
            <a:ext cx="667264" cy="704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6672649" y="3744097"/>
            <a:ext cx="2879124" cy="11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38270" y="3188043"/>
            <a:ext cx="642552" cy="5560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n=5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222923" y="4300151"/>
            <a:ext cx="1087395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 D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147358" y="4812956"/>
            <a:ext cx="85879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 T</a:t>
            </a:r>
          </a:p>
        </p:txBody>
      </p:sp>
    </p:spTree>
    <p:extLst>
      <p:ext uri="{BB962C8B-B14F-4D97-AF65-F5344CB8AC3E}">
        <p14:creationId xmlns:p14="http://schemas.microsoft.com/office/powerpoint/2010/main" val="3101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b="1" dirty="0"/>
                  <a:t>Problema5</a:t>
                </a:r>
                <a:r>
                  <a:rPr lang="es-ES" dirty="0"/>
                  <a:t>: Se extraen tres bolillas  sin reemplazo de una urna que contiene 5bolillas blancas y 2 rojas. Verifique si el numero esperado de bolillas rojas es 6/7.</a:t>
                </a:r>
              </a:p>
              <a:p>
                <a:pPr marL="0" indent="0">
                  <a:buNone/>
                </a:pPr>
                <a:r>
                  <a:rPr lang="es-ES" dirty="0"/>
                  <a:t>SOLUCION:</a:t>
                </a:r>
              </a:p>
              <a:p>
                <a:pPr marL="0" indent="0">
                  <a:buNone/>
                </a:pPr>
                <a:r>
                  <a:rPr lang="es-ES" dirty="0"/>
                  <a:t>K=2</a:t>
                </a:r>
              </a:p>
              <a:p>
                <a:pPr marL="0" indent="0">
                  <a:buNone/>
                </a:pPr>
                <a:r>
                  <a:rPr lang="es-ES" dirty="0"/>
                  <a:t>N-k=5</a:t>
                </a:r>
              </a:p>
              <a:p>
                <a:pPr marL="0" indent="0">
                  <a:buNone/>
                </a:pPr>
                <a:r>
                  <a:rPr lang="es-ES" dirty="0"/>
                  <a:t>n =3</a:t>
                </a:r>
              </a:p>
              <a:p>
                <a:pPr marL="0" indent="0">
                  <a:buNone/>
                </a:pPr>
                <a:r>
                  <a:rPr lang="es-ES" dirty="0"/>
                  <a:t>N=7</a:t>
                </a:r>
              </a:p>
              <a:p>
                <a:pPr marL="0" indent="0">
                  <a:buNone/>
                </a:pPr>
                <a:r>
                  <a:rPr lang="es-ES" dirty="0"/>
                  <a:t>E(X) =n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ES" dirty="0"/>
                  <a:t> =3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s-E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=6/7</a:t>
                </a:r>
              </a:p>
              <a:p>
                <a:pPr marL="0" indent="0">
                  <a:buNone/>
                </a:pPr>
                <a:r>
                  <a:rPr lang="es-ES" dirty="0"/>
                  <a:t>V(X)=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s-E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3(2)(6)(4)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49(6)</m:t>
                        </m:r>
                      </m:den>
                    </m:f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144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294</m:t>
                        </m:r>
                      </m:den>
                    </m:f>
                  </m:oMath>
                </a14:m>
                <a:r>
                  <a:rPr lang="es-ES" dirty="0"/>
                  <a:t>=0,4897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  <a:blipFill>
                <a:blip r:embed="rId2"/>
                <a:stretch>
                  <a:fillRect l="-1217" t="-1797" r="-4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2681"/>
                <a:ext cx="10515600" cy="5114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b="1" dirty="0"/>
                  <a:t>Problema6</a:t>
                </a:r>
                <a:r>
                  <a:rPr lang="es-ES" dirty="0"/>
                  <a:t>: Según estudios realizados por especialistas en salud llegaron a determinar que la razón de mortalidad por problemas cardiacos es de 5 por 1000. Calcular la probabilidad de que fallezcan exactamente 5 personas a consecuencia de este problema en una muestra de 400 personas.</a:t>
                </a:r>
              </a:p>
              <a:p>
                <a:pPr marL="0" indent="0" algn="just">
                  <a:buNone/>
                </a:pPr>
                <a:r>
                  <a:rPr lang="es-ES" dirty="0"/>
                  <a:t>SOLUCION:</a:t>
                </a:r>
              </a:p>
              <a:p>
                <a:pPr marL="0" indent="0" algn="just">
                  <a:buNone/>
                </a:pPr>
                <a:r>
                  <a:rPr lang="es-ES" dirty="0"/>
                  <a:t>Datos: n=400	</a:t>
                </a:r>
                <a:r>
                  <a:rPr lang="es-ES" dirty="0" err="1"/>
                  <a:t>np</a:t>
                </a:r>
                <a:r>
                  <a:rPr lang="es-ES" dirty="0"/>
                  <a:t>=400(0,005)=2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P(x=5) =P(5,2)=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(2,72)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r>
                  <a:rPr lang="es-E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120(7,3984)</m:t>
                        </m:r>
                      </m:den>
                    </m:f>
                  </m:oMath>
                </a14:m>
                <a:r>
                  <a:rPr lang="es-E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887,808</m:t>
                        </m:r>
                      </m:den>
                    </m:f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=0,036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2681"/>
                <a:ext cx="10515600" cy="5114282"/>
              </a:xfrm>
              <a:blipFill>
                <a:blip r:embed="rId2"/>
                <a:stretch>
                  <a:fillRect l="-1217" t="-19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5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6CDC82-7FFE-C46A-EEC6-4A04EAA19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Problema </a:t>
                </a:r>
                <a:r>
                  <a:rPr lang="es-ES" dirty="0">
                    <a:solidFill>
                      <a:prstClr val="black"/>
                    </a:solidFill>
                    <a:latin typeface="Calibri" panose="020F0502020204030204"/>
                  </a:rPr>
                  <a:t>7</a:t>
                </a: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Calcular la probabilidad de contestar en forma correcta por lo menos 10 de 20 preguntas de un examen falso verdadero.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SOLUCION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n=20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=0,5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q=0,5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10)= 1-P(X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9) =1-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sup>
                      <m:e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es-E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=1-0,4119=0,5881</a:t>
                </a: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6CDC82-7FFE-C46A-EEC6-4A04EAA19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73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2306</Words>
  <Application>Microsoft Office PowerPoint</Application>
  <PresentationFormat>Panorámica</PresentationFormat>
  <Paragraphs>245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Constantia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CLODOALDO RODRIGUEZ</dc:creator>
  <cp:lastModifiedBy>PC-0684</cp:lastModifiedBy>
  <cp:revision>49</cp:revision>
  <dcterms:created xsi:type="dcterms:W3CDTF">2020-06-13T12:23:31Z</dcterms:created>
  <dcterms:modified xsi:type="dcterms:W3CDTF">2022-05-15T12:28:55Z</dcterms:modified>
</cp:coreProperties>
</file>