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1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6784"/>
    <a:srgbClr val="3C72A8"/>
    <a:srgbClr val="3D7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61" autoAdjust="0"/>
    <p:restoredTop sz="72487" autoAdjust="0"/>
  </p:normalViewPr>
  <p:slideViewPr>
    <p:cSldViewPr snapToGrid="0">
      <p:cViewPr varScale="1">
        <p:scale>
          <a:sx n="106" d="100"/>
          <a:sy n="106" d="100"/>
        </p:scale>
        <p:origin x="120" y="100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3BC18-FA9D-4F34-97A3-04FEA6A6366A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6C996-51FF-491D-A8EF-14E60DFE555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1896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5-Currently, BIG GYM provides a professional fitness experience”</a:t>
            </a:r>
            <a:r>
              <a:rPr lang="es-AR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ikˈspirēəns</a:t>
            </a:r>
            <a:r>
              <a:rPr lang="en-US" dirty="0"/>
              <a:t>” with dedicated  “</a:t>
            </a:r>
            <a:r>
              <a:rPr lang="en-US" dirty="0" err="1"/>
              <a:t>deriqueired</a:t>
            </a:r>
            <a:r>
              <a:rPr lang="en-US" dirty="0"/>
              <a:t>”  areas for free weights “</a:t>
            </a:r>
            <a:r>
              <a:rPr lang="en-US" dirty="0" err="1"/>
              <a:t>buits</a:t>
            </a:r>
            <a:r>
              <a:rPr lang="en-US" dirty="0"/>
              <a:t>” and machines (such as barbells, dumbbells, and kettlebells), group classes for CrossFit and yoga, and personalized “</a:t>
            </a:r>
            <a:r>
              <a:rPr lang="en-US" dirty="0" err="1"/>
              <a:t>personalais</a:t>
            </a:r>
            <a:r>
              <a:rPr lang="en-US" dirty="0"/>
              <a:t>”	 training sessions “</a:t>
            </a:r>
            <a:r>
              <a:rPr lang="en-US" dirty="0" err="1"/>
              <a:t>seshons</a:t>
            </a:r>
            <a:r>
              <a:rPr lang="en-US" dirty="0"/>
              <a:t>” for fitness and bodybuilding.</a:t>
            </a:r>
          </a:p>
          <a:p>
            <a:r>
              <a:rPr lang="en-US" dirty="0"/>
              <a:t>																		</a:t>
            </a:r>
          </a:p>
          <a:p>
            <a:r>
              <a:rPr lang="en-US" dirty="0"/>
              <a:t>6-Also, BIG GYM offer sports supplements, like protein shakes.</a:t>
            </a:r>
          </a:p>
          <a:p>
            <a:r>
              <a:rPr lang="es-AR" dirty="0"/>
              <a:t>                                                “</a:t>
            </a:r>
            <a:r>
              <a:rPr lang="es-AR" dirty="0" err="1"/>
              <a:t>saplements</a:t>
            </a:r>
            <a:r>
              <a:rPr lang="es-AR" dirty="0"/>
              <a:t>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C996-51FF-491D-A8EF-14E60DFE5559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06614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1-BIG GYM is an Argentinian fitness and wellness company headquartered in </a:t>
            </a:r>
            <a:r>
              <a:rPr lang="en-US" dirty="0" err="1"/>
              <a:t>Lanús</a:t>
            </a:r>
            <a:r>
              <a:rPr lang="en-US" dirty="0"/>
              <a:t>, Buenos Aires.</a:t>
            </a:r>
          </a:p>
          <a:p>
            <a:r>
              <a:rPr lang="en-US" dirty="0"/>
              <a:t>                                                                                                   “</a:t>
            </a:r>
            <a:r>
              <a:rPr lang="en-US" dirty="0" err="1"/>
              <a:t>hedcuartert</a:t>
            </a:r>
            <a:r>
              <a:rPr lang="en-US" dirty="0"/>
              <a:t>” </a:t>
            </a:r>
          </a:p>
          <a:p>
            <a:endParaRPr lang="en-US" dirty="0"/>
          </a:p>
          <a:p>
            <a:r>
              <a:rPr lang="en-US" dirty="0"/>
              <a:t>2-It was founded on January 2020 by Miguel Angel Lardo.  - &gt; </a:t>
            </a:r>
            <a:r>
              <a:rPr lang="en-US" dirty="0" err="1"/>
              <a:t>faunded</a:t>
            </a:r>
            <a:r>
              <a:rPr lang="en-US" dirty="0"/>
              <a:t>  </a:t>
            </a:r>
            <a:r>
              <a:rPr lang="es-AR" b="1" i="0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ja</a:t>
            </a:r>
            <a:r>
              <a:rPr lang="es-AR" b="0" i="0" dirty="0" err="1">
                <a:solidFill>
                  <a:srgbClr val="3C4043"/>
                </a:solidFill>
                <a:effectLst/>
                <a:latin typeface="Arial" panose="020B0604020202020204" pitchFamily="34" charset="0"/>
              </a:rPr>
              <a:t>·nyoo·uh·ree</a:t>
            </a:r>
            <a:endParaRPr lang="es-AR" b="0" i="0" dirty="0">
              <a:solidFill>
                <a:srgbClr val="3C4043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3-the gym operates (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ópereits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independently (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indepéndent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ly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dirty="0"/>
              <a:t>and does not have subsidiaries 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sab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síRi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eris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C996-51FF-491D-A8EF-14E60DFE5559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51612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4-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In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the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beginning</a:t>
            </a:r>
            <a:r>
              <a:rPr lang="en-US" dirty="0"/>
              <a:t>, the gym started as a place for powerlifting. Then, it expanded its </a:t>
            </a:r>
            <a:r>
              <a:rPr lang="en-US" dirty="0" err="1"/>
              <a:t>servicies</a:t>
            </a:r>
            <a:r>
              <a:rPr lang="en-US" dirty="0"/>
              <a:t> to include fitness, spinning, yoga, and CrossFit.</a:t>
            </a:r>
          </a:p>
          <a:p>
            <a:r>
              <a:rPr lang="en-US" dirty="0"/>
              <a:t>   “</a:t>
            </a:r>
            <a:r>
              <a:rPr lang="en-US" dirty="0" err="1"/>
              <a:t>Inishialy</a:t>
            </a:r>
            <a:r>
              <a:rPr lang="en-US" dirty="0"/>
              <a:t>”            “stared”                                                  “er </a:t>
            </a:r>
            <a:r>
              <a:rPr lang="es-AR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ikˈspandəd</a:t>
            </a:r>
            <a:r>
              <a:rPr lang="en-US" dirty="0"/>
              <a:t>” “</a:t>
            </a:r>
            <a:r>
              <a:rPr lang="en-US" dirty="0" err="1"/>
              <a:t>servicis</a:t>
            </a:r>
            <a:r>
              <a:rPr lang="en-US" dirty="0"/>
              <a:t>”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C996-51FF-491D-A8EF-14E60DFE5559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5730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5-Currently, BIG GYM provides a professional fitness experience”</a:t>
            </a:r>
            <a:r>
              <a:rPr lang="es-AR" b="0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ikˈspirēəns</a:t>
            </a:r>
            <a:r>
              <a:rPr lang="en-US" dirty="0"/>
              <a:t>” with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dedicated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derikeiRed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areas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erias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dirty="0"/>
              <a:t> for free weights “</a:t>
            </a:r>
            <a:r>
              <a:rPr lang="en-US" dirty="0" err="1"/>
              <a:t>buits</a:t>
            </a:r>
            <a:r>
              <a:rPr lang="en-US" dirty="0"/>
              <a:t>” and machines (such as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barbells</a:t>
            </a:r>
            <a:r>
              <a:rPr lang="en-US" dirty="0"/>
              <a:t>, dumbbells, and 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kéRUHl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bels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),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group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activities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actíviRis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 </a:t>
            </a:r>
            <a:r>
              <a:rPr lang="en-US" dirty="0"/>
              <a:t>like CrossFit and yoga, and personalized “</a:t>
            </a:r>
            <a:r>
              <a:rPr lang="en-US" dirty="0" err="1"/>
              <a:t>personalais</a:t>
            </a:r>
            <a:r>
              <a:rPr lang="en-US" dirty="0"/>
              <a:t>”	 training sessions “</a:t>
            </a:r>
            <a:r>
              <a:rPr lang="en-US" dirty="0" err="1"/>
              <a:t>seshons</a:t>
            </a:r>
            <a:r>
              <a:rPr lang="en-US" dirty="0"/>
              <a:t>” for fitness and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body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building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baRy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bilding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dirty="0"/>
              <a:t>																		</a:t>
            </a:r>
          </a:p>
          <a:p>
            <a:r>
              <a:rPr lang="en-US" dirty="0"/>
              <a:t>6-The GYM also offer 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áfers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r>
              <a:rPr lang="en-US" dirty="0"/>
              <a:t> sports supplements, like protein shakes. 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próutin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AR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sheiks</a:t>
            </a:r>
            <a:r>
              <a:rPr lang="es-A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)</a:t>
            </a:r>
            <a:endParaRPr lang="en-US" dirty="0"/>
          </a:p>
          <a:p>
            <a:r>
              <a:rPr lang="es-AR" dirty="0"/>
              <a:t>                                                “</a:t>
            </a:r>
            <a:r>
              <a:rPr lang="es-AR" dirty="0" err="1"/>
              <a:t>saplements</a:t>
            </a:r>
            <a:r>
              <a:rPr lang="es-AR" dirty="0"/>
              <a:t>”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E6C996-51FF-491D-A8EF-14E60DFE555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537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90E622-5925-C1EC-FEA4-BD0A1BD31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6E9C9B-9B43-888B-2C9D-FA7A4B940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7A9B49-750E-0A0E-BDCF-F374B6E7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BF036E-7073-7E27-5C49-BF7682F1A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0AE9DE-356A-AF86-65FB-3B2AAE5E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2329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79B2A2-1297-0997-E6FB-8F7DB62B6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FBEE0AE-450C-AFD2-1F59-57FFCEB5A6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E084C-1557-6FDC-5915-2322BDFC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1DC0D-BF81-694B-4BF4-850A663D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540984-62BE-9EAF-670E-9375317F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788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C4D80D-5B00-2038-ED68-BADDE456E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263535F-853A-7333-6408-978E3895A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97FB05-AFEA-F1E2-D48E-3799650D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73405-C17A-E4DC-BD12-33B3AE25A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CC93F9-2988-80C6-AE59-A7D1D5EC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6399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6A57B-DE5C-39EC-FDED-1AC822F7D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66796-7189-6BB5-1567-8FA9B9204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D69F70-20C5-7F0F-E440-BA625732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5C3507-927B-9CD3-902C-88BA05AF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367EDB-FDA1-6515-AFF6-09F09816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234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53609-30A6-63C2-0F9B-CA8B38126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2F7639-3703-3B41-F16A-CC042023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29EAF1-B087-2593-4CAB-4D57FF5D2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AD0D0-0617-B989-8754-84C4CBE9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93CF3D-0395-676F-B276-CE782610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9278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39488-853C-F1E3-52FB-02637751D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11621C-90C9-FD90-0A0D-EC71AC3F0B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FB5449-9E95-22CC-A9A7-90698BEF6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9F3F61-C2F2-B2B5-65AF-A77F0109C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16D347F-BCBE-DE41-D1C1-AA00B5A8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3BCCEB-87E9-7B79-F404-E698A7460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04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42D21-190D-6D78-DA85-490B3E7EE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8801A-006D-B75F-B4F0-DCB1B8D8F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7B1C08-7599-EB71-4ED5-B885B67C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F7D9A-7F4B-5A6A-721A-D124685410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D47A73D-4AC9-F8B0-F5D7-8887C80A6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CC200ED-58E6-3D27-6CEC-040EC54A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B0CF531-BA9F-79D0-A7F8-940DA9FC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0EB5FFE-355B-29CF-4B1E-46AFA1BAC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1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C3BE0-58BD-92F6-021F-425015A7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6F4A93-3A7A-D803-F299-0A05E97F4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625B1C-6241-9C29-0430-A01EDCF6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098C561-036C-F66C-ADA3-9489B687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058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384F6E-EEE6-41DA-1A28-DBB4C26F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F961B16-4A1F-CB19-C327-E341549DE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975B124-E2B3-8988-C1FC-467E87F09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66963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BE0D0-031F-DDDD-D9CE-9068EB0BB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02859E-1E6F-6438-1A30-239AB458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462DEF8-1723-3537-AAB8-EA749FA9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178AA5-98C6-4B6A-465D-24E549E5E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4CFA75C-BEF3-6EE7-3C2A-7F72EAFD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53A17F-453C-A2E5-E5AF-55A464AB9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6577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881666-ED2D-2274-DC19-92DB4670C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EDA01D-9EEB-8872-C975-FD15BE39FA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DB162F5-2475-1016-6F0E-134E5A842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40B130-74BD-89C7-7E4C-C4A70BC4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4A484-4B52-A7E8-D6F4-A8E558109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991188-4A8F-39C9-21AD-D282A6DDD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5342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483CEC-8BC6-8F18-7D0C-8E418A713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71D12-4F23-4EB2-29FB-382EB935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A398B3-4679-88FA-E35B-9A8F6B225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9AD2C2-E6A6-461B-A7D6-591D78432817}" type="datetimeFigureOut">
              <a:rPr lang="es-AR" smtClean="0"/>
              <a:t>15/11/2024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4D5D72-E5BB-EB5D-5270-770286428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4E7979-998B-6782-E652-BDCE7EB10A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2A1E1-2139-4FD5-86D2-4C1C653CED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94126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.jpe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ior, pequeño, lavabo, cuarto&#10;&#10;Descripción generada automáticamente">
            <a:extLst>
              <a:ext uri="{FF2B5EF4-FFF2-40B4-BE49-F238E27FC236}">
                <a16:creationId xmlns:a16="http://schemas.microsoft.com/office/drawing/2014/main" id="{8F5061E8-5221-997A-71F3-59B731751F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31948B3-62F1-5E59-872B-9D663DE87773}"/>
              </a:ext>
            </a:extLst>
          </p:cNvPr>
          <p:cNvSpPr txBox="1"/>
          <p:nvPr/>
        </p:nvSpPr>
        <p:spPr>
          <a:xfrm>
            <a:off x="3515446" y="4775199"/>
            <a:ext cx="632079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bg1"/>
                </a:solidFill>
                <a:latin typeface="Rockwell" panose="02060603020205020403" pitchFamily="18" charset="0"/>
              </a:rPr>
              <a:t>Subjet</a:t>
            </a: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: English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Student: Miguel Angel Lardo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bg1"/>
                </a:solidFill>
                <a:latin typeface="Rockwell" panose="02060603020205020403" pitchFamily="18" charset="0"/>
              </a:rPr>
              <a:t>Date: November 15, 2024</a:t>
            </a:r>
          </a:p>
          <a:p>
            <a:endParaRPr lang="es-AR" sz="2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CBE64DEE-AEDE-0172-089D-8EAF9564496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88" b="20913"/>
          <a:stretch/>
        </p:blipFill>
        <p:spPr>
          <a:xfrm>
            <a:off x="4980813" y="152545"/>
            <a:ext cx="2230373" cy="15969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CA8BC246-7806-5B63-0A08-C894AC5D62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212182"/>
            <a:ext cx="9144000" cy="516242"/>
          </a:xfrm>
        </p:spPr>
        <p:txBody>
          <a:bodyPr>
            <a:noAutofit/>
          </a:bodyPr>
          <a:lstStyle/>
          <a:p>
            <a:r>
              <a:rPr lang="en-US" sz="3200" dirty="0">
                <a:latin typeface="Rockwell" panose="02060603020205020403" pitchFamily="18" charset="0"/>
              </a:rPr>
              <a:t>National Technological University </a:t>
            </a:r>
            <a:br>
              <a:rPr lang="en-US" sz="3200" dirty="0">
                <a:latin typeface="Rockwell" panose="02060603020205020403" pitchFamily="18" charset="0"/>
              </a:rPr>
            </a:br>
            <a:r>
              <a:rPr lang="en-US" sz="3200" dirty="0">
                <a:latin typeface="Rockwell" panose="02060603020205020403" pitchFamily="18" charset="0"/>
              </a:rPr>
              <a:t>General Pacheco Regional Faculty</a:t>
            </a:r>
          </a:p>
        </p:txBody>
      </p:sp>
    </p:spTree>
    <p:extLst>
      <p:ext uri="{BB962C8B-B14F-4D97-AF65-F5344CB8AC3E}">
        <p14:creationId xmlns:p14="http://schemas.microsoft.com/office/powerpoint/2010/main" val="354122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que contiene interior, pequeño, lavabo, cuarto&#10;&#10;Descripción generada automáticamente">
            <a:extLst>
              <a:ext uri="{FF2B5EF4-FFF2-40B4-BE49-F238E27FC236}">
                <a16:creationId xmlns:a16="http://schemas.microsoft.com/office/drawing/2014/main" id="{435AF444-BBCC-6171-96B3-00B9A8842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0"/>
            <a:ext cx="12191980" cy="685671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9DD4FC7F-986D-0679-7A03-DB7412078CB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t="25778" r="-1" b="27265"/>
          <a:stretch/>
        </p:blipFill>
        <p:spPr>
          <a:xfrm>
            <a:off x="4531143" y="-33479"/>
            <a:ext cx="7644062" cy="368140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E8298E-D3F6-864A-4BF1-AF447A5B6E96}"/>
              </a:ext>
            </a:extLst>
          </p:cNvPr>
          <p:cNvSpPr txBox="1"/>
          <p:nvPr/>
        </p:nvSpPr>
        <p:spPr>
          <a:xfrm>
            <a:off x="848683" y="2218514"/>
            <a:ext cx="3343275" cy="10433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kern="1200" dirty="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  <a:ea typeface="+mj-ea"/>
                <a:cs typeface="+mj-cs"/>
              </a:rPr>
              <a:t>BIG </a:t>
            </a:r>
            <a:r>
              <a:rPr lang="en-US" sz="3900" dirty="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</a:rPr>
              <a:t>G</a:t>
            </a:r>
            <a:r>
              <a:rPr lang="en-US" sz="3900" kern="1200" dirty="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  <a:ea typeface="+mj-ea"/>
                <a:cs typeface="+mj-cs"/>
              </a:rPr>
              <a:t>YM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  <a:ea typeface="+mj-ea"/>
                <a:cs typeface="+mj-cs"/>
              </a:rPr>
              <a:t>Fitness and Wellness</a:t>
            </a:r>
            <a:endParaRPr lang="en-US" sz="2800" kern="1200" dirty="0">
              <a:solidFill>
                <a:schemeClr val="bg1"/>
              </a:solidFill>
              <a:effectLst>
                <a:glow rad="1206500">
                  <a:schemeClr val="tx2">
                    <a:lumMod val="60000"/>
                    <a:lumOff val="40000"/>
                    <a:alpha val="76000"/>
                  </a:schemeClr>
                </a:glow>
              </a:effectLst>
              <a:latin typeface="Rockwell" panose="02060603020205020403" pitchFamily="18" charset="0"/>
              <a:ea typeface="+mj-ea"/>
              <a:cs typeface="+mj-cs"/>
            </a:endParaRPr>
          </a:p>
        </p:txBody>
      </p:sp>
      <p:pic>
        <p:nvPicPr>
          <p:cNvPr id="12" name="Imagen 11" descr="Icono&#10;&#10;Descripción generada automáticamente">
            <a:extLst>
              <a:ext uri="{FF2B5EF4-FFF2-40B4-BE49-F238E27FC236}">
                <a16:creationId xmlns:a16="http://schemas.microsoft.com/office/drawing/2014/main" id="{37BB5914-53F0-C7FB-7DAA-04E76B5537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3174" y="1564093"/>
            <a:ext cx="1257550" cy="1043374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88D1A46D-8D9C-ACE8-E7A7-5613037DF56F}"/>
              </a:ext>
            </a:extLst>
          </p:cNvPr>
          <p:cNvGrpSpPr/>
          <p:nvPr/>
        </p:nvGrpSpPr>
        <p:grpSpPr>
          <a:xfrm>
            <a:off x="4886325" y="3899645"/>
            <a:ext cx="4876800" cy="2957073"/>
            <a:chOff x="6753225" y="3695148"/>
            <a:chExt cx="4538071" cy="3162852"/>
          </a:xfrm>
          <a:effectLst>
            <a:glow rad="127000">
              <a:srgbClr val="4D6784"/>
            </a:glow>
          </a:effectLst>
        </p:grpSpPr>
        <p:pic>
          <p:nvPicPr>
            <p:cNvPr id="14" name="Imagen 13" descr="Forma&#10;&#10;Descripción generada automáticamente con confianza media">
              <a:extLst>
                <a:ext uri="{FF2B5EF4-FFF2-40B4-BE49-F238E27FC236}">
                  <a16:creationId xmlns:a16="http://schemas.microsoft.com/office/drawing/2014/main" id="{F177365D-BBF0-0165-6A15-7466F036D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225" y="3832620"/>
              <a:ext cx="4538071" cy="3025380"/>
            </a:xfrm>
            <a:prstGeom prst="rect">
              <a:avLst/>
            </a:prstGeom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pic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9431F86B-DF8B-AD6F-6010-2FA531930605}"/>
                </a:ext>
              </a:extLst>
            </p:cNvPr>
            <p:cNvSpPr txBox="1"/>
            <p:nvPr/>
          </p:nvSpPr>
          <p:spPr>
            <a:xfrm>
              <a:off x="8580263" y="3695148"/>
              <a:ext cx="1030462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r>
                <a:rPr lang="es-ES" sz="2800" dirty="0">
                  <a:solidFill>
                    <a:schemeClr val="bg1"/>
                  </a:solidFill>
                  <a:latin typeface="Algerian" panose="04020705040A02060702" pitchFamily="82" charset="0"/>
                </a:rPr>
                <a:t>2020</a:t>
              </a:r>
              <a:endParaRPr lang="es-AR" sz="2800" dirty="0">
                <a:solidFill>
                  <a:schemeClr val="bg1"/>
                </a:solidFill>
                <a:latin typeface="Algerian" panose="04020705040A02060702" pitchFamily="82" charset="0"/>
              </a:endParaRPr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9044E716-AF1D-987B-68EB-9031B03E8BB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90"/>
          <a:stretch/>
        </p:blipFill>
        <p:spPr>
          <a:xfrm>
            <a:off x="1116295" y="3640290"/>
            <a:ext cx="3065180" cy="3046279"/>
          </a:xfrm>
          <a:prstGeom prst="ellipse">
            <a:avLst/>
          </a:prstGeom>
          <a:ln>
            <a:noFill/>
          </a:ln>
          <a:effectLst>
            <a:glow rad="63500">
              <a:srgbClr val="3C72A8"/>
            </a:glow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8687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pequeño, lavabo, cuarto&#10;&#10;Descripción generada automáticamente">
            <a:extLst>
              <a:ext uri="{FF2B5EF4-FFF2-40B4-BE49-F238E27FC236}">
                <a16:creationId xmlns:a16="http://schemas.microsoft.com/office/drawing/2014/main" id="{B5A0CDEA-B24E-7135-E1BA-8C5B49B86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-6036" y="1282"/>
            <a:ext cx="12191980" cy="68567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E8298E-D3F6-864A-4BF1-AF447A5B6E96}"/>
              </a:ext>
            </a:extLst>
          </p:cNvPr>
          <p:cNvSpPr txBox="1"/>
          <p:nvPr/>
        </p:nvSpPr>
        <p:spPr>
          <a:xfrm>
            <a:off x="4584871" y="155133"/>
            <a:ext cx="36727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 dirty="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</a:rPr>
              <a:t>BIG GYM</a:t>
            </a:r>
            <a:endParaRPr lang="es-AR" sz="5400" dirty="0">
              <a:effectLst>
                <a:glow rad="1206500">
                  <a:schemeClr val="tx2">
                    <a:lumMod val="60000"/>
                    <a:lumOff val="40000"/>
                    <a:alpha val="76000"/>
                  </a:schemeClr>
                </a:glow>
              </a:effectLst>
              <a:latin typeface="Rockwell" panose="02060603020205020403" pitchFamily="18" charset="0"/>
            </a:endParaRPr>
          </a:p>
        </p:txBody>
      </p:sp>
      <p:pic>
        <p:nvPicPr>
          <p:cNvPr id="3" name="Imagen 2" descr="Imagen en blanco y negro de un hombre&#10;&#10;Descripción generada automáticamente con confianza baja">
            <a:extLst>
              <a:ext uri="{FF2B5EF4-FFF2-40B4-BE49-F238E27FC236}">
                <a16:creationId xmlns:a16="http://schemas.microsoft.com/office/drawing/2014/main" id="{363B22FC-1C23-9CBC-C3E7-5ACF9E22FE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" t="10279" r="1008" b="10277"/>
          <a:stretch/>
        </p:blipFill>
        <p:spPr>
          <a:xfrm>
            <a:off x="1033241" y="2619236"/>
            <a:ext cx="4570101" cy="2775050"/>
          </a:xfrm>
          <a:prstGeom prst="rect">
            <a:avLst/>
          </a:prstGeom>
          <a:ln>
            <a:noFill/>
          </a:ln>
          <a:effectLst>
            <a:glow rad="1397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C06DB6EF-A2C0-EC2A-DF3A-9632A17F3EAB}"/>
              </a:ext>
            </a:extLst>
          </p:cNvPr>
          <p:cNvSpPr txBox="1"/>
          <p:nvPr/>
        </p:nvSpPr>
        <p:spPr>
          <a:xfrm>
            <a:off x="2315540" y="1661819"/>
            <a:ext cx="2984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  <a:latin typeface="Rockwell" panose="02060603020205020403" pitchFamily="18" charset="0"/>
              </a:rPr>
              <a:t>Beginnings</a:t>
            </a:r>
            <a:endParaRPr lang="es-ES" sz="36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CF87847-CBF9-2971-E5FA-D451EFFA9A28}"/>
              </a:ext>
            </a:extLst>
          </p:cNvPr>
          <p:cNvSpPr txBox="1"/>
          <p:nvPr/>
        </p:nvSpPr>
        <p:spPr>
          <a:xfrm>
            <a:off x="7149425" y="1567113"/>
            <a:ext cx="2984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 err="1">
                <a:solidFill>
                  <a:schemeClr val="bg1"/>
                </a:solidFill>
                <a:latin typeface="Rockwell" panose="02060603020205020403" pitchFamily="18" charset="0"/>
              </a:rPr>
              <a:t>Expansion</a:t>
            </a:r>
            <a:endParaRPr lang="es-ES" sz="2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pic>
        <p:nvPicPr>
          <p:cNvPr id="15" name="Imagen 14" descr="Foto en blanco y negro de una biblioteca&#10;&#10;Descripción generada automáticamente">
            <a:extLst>
              <a:ext uri="{FF2B5EF4-FFF2-40B4-BE49-F238E27FC236}">
                <a16:creationId xmlns:a16="http://schemas.microsoft.com/office/drawing/2014/main" id="{7E1F4DA2-E4A5-58B3-C130-E62E8F1CD4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02" y="2372177"/>
            <a:ext cx="2191314" cy="1461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7" name="Imagen 16" descr="Imagen que contiene estacionado, moto, motor, grande&#10;&#10;Descripción generada automáticamente">
            <a:extLst>
              <a:ext uri="{FF2B5EF4-FFF2-40B4-BE49-F238E27FC236}">
                <a16:creationId xmlns:a16="http://schemas.microsoft.com/office/drawing/2014/main" id="{FE9DAB48-B1B9-9D21-EEFD-C515F0A66B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7612" y="2370801"/>
            <a:ext cx="2079174" cy="14619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18" descr="Pies de una persona&#10;&#10;Descripción generada automáticamente">
            <a:extLst>
              <a:ext uri="{FF2B5EF4-FFF2-40B4-BE49-F238E27FC236}">
                <a16:creationId xmlns:a16="http://schemas.microsoft.com/office/drawing/2014/main" id="{9D8DB73C-28F9-5B87-675A-B9BD3C6B2F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602" y="4124902"/>
            <a:ext cx="2192877" cy="146191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n 20" descr="Imagen que contiene edificio, libro, persona, texto&#10;&#10;Descripción generada automáticamente">
            <a:extLst>
              <a:ext uri="{FF2B5EF4-FFF2-40B4-BE49-F238E27FC236}">
                <a16:creationId xmlns:a16="http://schemas.microsoft.com/office/drawing/2014/main" id="{B7B3CE19-E76E-1664-C06F-E88D0BC6E4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905" y="3990077"/>
            <a:ext cx="1724588" cy="17267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16277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interior, pequeño, lavabo, cuarto&#10;&#10;Descripción generada automáticamente">
            <a:extLst>
              <a:ext uri="{FF2B5EF4-FFF2-40B4-BE49-F238E27FC236}">
                <a16:creationId xmlns:a16="http://schemas.microsoft.com/office/drawing/2014/main" id="{B5A0CDEA-B24E-7135-E1BA-8C5B49B86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0" y="-4846"/>
            <a:ext cx="12191980" cy="685671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3E8298E-D3F6-864A-4BF1-AF447A5B6E96}"/>
              </a:ext>
            </a:extLst>
          </p:cNvPr>
          <p:cNvSpPr txBox="1"/>
          <p:nvPr/>
        </p:nvSpPr>
        <p:spPr>
          <a:xfrm>
            <a:off x="4584871" y="155133"/>
            <a:ext cx="387332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5400">
                <a:solidFill>
                  <a:schemeClr val="bg1"/>
                </a:solidFill>
                <a:effectLst>
                  <a:glow rad="1206500">
                    <a:schemeClr val="tx2">
                      <a:lumMod val="60000"/>
                      <a:lumOff val="40000"/>
                      <a:alpha val="76000"/>
                    </a:schemeClr>
                  </a:glow>
                </a:effectLst>
                <a:latin typeface="Rockwell" panose="02060603020205020403" pitchFamily="18" charset="0"/>
              </a:rPr>
              <a:t>BIG GYM</a:t>
            </a:r>
            <a:endParaRPr lang="es-AR" sz="5400" dirty="0">
              <a:effectLst>
                <a:glow rad="1206500">
                  <a:schemeClr val="tx2">
                    <a:lumMod val="60000"/>
                    <a:lumOff val="40000"/>
                    <a:alpha val="76000"/>
                  </a:schemeClr>
                </a:glow>
              </a:effectLst>
              <a:latin typeface="Rockwell" panose="02060603020205020403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699321-1985-F601-3556-F5C6172F0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29" y="2082703"/>
            <a:ext cx="2362075" cy="15605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342B85BC-624A-B7A2-E30B-E3371476B7CE}"/>
              </a:ext>
            </a:extLst>
          </p:cNvPr>
          <p:cNvSpPr txBox="1"/>
          <p:nvPr/>
        </p:nvSpPr>
        <p:spPr>
          <a:xfrm>
            <a:off x="4721695" y="1291035"/>
            <a:ext cx="22693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600" dirty="0">
                <a:solidFill>
                  <a:schemeClr val="bg1"/>
                </a:solidFill>
                <a:latin typeface="Rockwell" panose="02060603020205020403" pitchFamily="18" charset="0"/>
              </a:rPr>
              <a:t>Currently</a:t>
            </a:r>
            <a:endParaRPr lang="es-ES" sz="2800" dirty="0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1677866-7679-B168-EE8F-129FB92F5095}"/>
              </a:ext>
            </a:extLst>
          </p:cNvPr>
          <p:cNvSpPr txBox="1"/>
          <p:nvPr/>
        </p:nvSpPr>
        <p:spPr>
          <a:xfrm>
            <a:off x="5951803" y="2012017"/>
            <a:ext cx="483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Free Weights Lifting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05CE2BD-62BF-3B61-DD1B-543890BBF3E7}"/>
              </a:ext>
            </a:extLst>
          </p:cNvPr>
          <p:cNvSpPr txBox="1"/>
          <p:nvPr/>
        </p:nvSpPr>
        <p:spPr>
          <a:xfrm>
            <a:off x="5974702" y="3743054"/>
            <a:ext cx="52387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Group </a:t>
            </a:r>
            <a:r>
              <a:rPr lang="en-US" sz="3200" dirty="0" err="1"/>
              <a:t>Activitis</a:t>
            </a:r>
            <a:r>
              <a:rPr lang="en-US" sz="3200" dirty="0"/>
              <a:t> 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9BA5CD8-3C69-E4D5-C629-A4AF57FDBE85}"/>
              </a:ext>
            </a:extLst>
          </p:cNvPr>
          <p:cNvSpPr txBox="1"/>
          <p:nvPr/>
        </p:nvSpPr>
        <p:spPr>
          <a:xfrm>
            <a:off x="5939007" y="4721915"/>
            <a:ext cx="45329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Personalized training sessions </a:t>
            </a:r>
          </a:p>
        </p:txBody>
      </p:sp>
      <p:pic>
        <p:nvPicPr>
          <p:cNvPr id="4" name="Imagen 3" descr="Un pastel de chocolate&#10;&#10;Descripción generada automáticamente con confianza baja">
            <a:extLst>
              <a:ext uri="{FF2B5EF4-FFF2-40B4-BE49-F238E27FC236}">
                <a16:creationId xmlns:a16="http://schemas.microsoft.com/office/drawing/2014/main" id="{AC4816A6-F43C-1F47-9EB6-FEF23F3751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7" t="11104" r="12108" b="-370"/>
          <a:stretch/>
        </p:blipFill>
        <p:spPr>
          <a:xfrm>
            <a:off x="3612627" y="2072864"/>
            <a:ext cx="2362075" cy="1558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4C7B5D7-5598-9332-A6A9-49930443D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489" y="3682745"/>
            <a:ext cx="2220153" cy="14774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uide To Making Protein Shakes - PHD Nutrition - Nutrition">
            <a:extLst>
              <a:ext uri="{FF2B5EF4-FFF2-40B4-BE49-F238E27FC236}">
                <a16:creationId xmlns:a16="http://schemas.microsoft.com/office/drawing/2014/main" id="{5D7FC89C-0DBB-A442-4324-C4910BDA9E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3" r="9880"/>
          <a:stretch/>
        </p:blipFill>
        <p:spPr bwMode="auto">
          <a:xfrm>
            <a:off x="3601178" y="3710063"/>
            <a:ext cx="2362075" cy="142277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ED42F2F-CA80-DBD4-2DFB-7D1FB446A8A1}"/>
              </a:ext>
            </a:extLst>
          </p:cNvPr>
          <p:cNvSpPr txBox="1"/>
          <p:nvPr/>
        </p:nvSpPr>
        <p:spPr>
          <a:xfrm>
            <a:off x="5974702" y="2917478"/>
            <a:ext cx="48399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Machines</a:t>
            </a:r>
          </a:p>
        </p:txBody>
      </p:sp>
    </p:spTree>
    <p:extLst>
      <p:ext uri="{BB962C8B-B14F-4D97-AF65-F5344CB8AC3E}">
        <p14:creationId xmlns:p14="http://schemas.microsoft.com/office/powerpoint/2010/main" val="83521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690</TotalTime>
  <Words>367</Words>
  <Application>Microsoft Office PowerPoint</Application>
  <PresentationFormat>Panorámica</PresentationFormat>
  <Paragraphs>35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Algerian</vt:lpstr>
      <vt:lpstr>Aptos</vt:lpstr>
      <vt:lpstr>Aptos Display</vt:lpstr>
      <vt:lpstr>Arial</vt:lpstr>
      <vt:lpstr>Roboto</vt:lpstr>
      <vt:lpstr>Rockwell</vt:lpstr>
      <vt:lpstr>Tema de Office</vt:lpstr>
      <vt:lpstr>National Technological University  General Pacheco Regional Faculty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Lardo Miguel Angel</dc:creator>
  <cp:lastModifiedBy>Lardo Miguel Angel</cp:lastModifiedBy>
  <cp:revision>22</cp:revision>
  <dcterms:created xsi:type="dcterms:W3CDTF">2024-11-08T19:18:46Z</dcterms:created>
  <dcterms:modified xsi:type="dcterms:W3CDTF">2024-11-15T23:06:57Z</dcterms:modified>
</cp:coreProperties>
</file>