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5"/>
    <p:sldMasterId id="2147484210" r:id="rId46"/>
  </p:sldMasterIdLst>
  <p:notesMasterIdLst>
    <p:notesMasterId r:id="rId84"/>
  </p:notesMasterIdLst>
  <p:handoutMasterIdLst>
    <p:handoutMasterId r:id="rId85"/>
  </p:handoutMasterIdLst>
  <p:sldIdLst>
    <p:sldId id="283" r:id="rId47"/>
    <p:sldId id="263" r:id="rId48"/>
    <p:sldId id="303" r:id="rId49"/>
    <p:sldId id="331" r:id="rId50"/>
    <p:sldId id="360" r:id="rId51"/>
    <p:sldId id="332" r:id="rId52"/>
    <p:sldId id="333" r:id="rId53"/>
    <p:sldId id="334" r:id="rId54"/>
    <p:sldId id="335" r:id="rId55"/>
    <p:sldId id="336" r:id="rId56"/>
    <p:sldId id="337" r:id="rId57"/>
    <p:sldId id="304" r:id="rId58"/>
    <p:sldId id="338" r:id="rId59"/>
    <p:sldId id="294" r:id="rId60"/>
    <p:sldId id="305" r:id="rId61"/>
    <p:sldId id="306" r:id="rId62"/>
    <p:sldId id="339" r:id="rId63"/>
    <p:sldId id="340" r:id="rId64"/>
    <p:sldId id="341" r:id="rId65"/>
    <p:sldId id="342" r:id="rId66"/>
    <p:sldId id="343" r:id="rId67"/>
    <p:sldId id="344" r:id="rId68"/>
    <p:sldId id="345" r:id="rId69"/>
    <p:sldId id="347" r:id="rId70"/>
    <p:sldId id="348" r:id="rId71"/>
    <p:sldId id="349" r:id="rId72"/>
    <p:sldId id="350" r:id="rId73"/>
    <p:sldId id="352" r:id="rId74"/>
    <p:sldId id="353" r:id="rId75"/>
    <p:sldId id="354" r:id="rId76"/>
    <p:sldId id="355" r:id="rId77"/>
    <p:sldId id="351" r:id="rId78"/>
    <p:sldId id="356" r:id="rId79"/>
    <p:sldId id="357" r:id="rId80"/>
    <p:sldId id="358" r:id="rId81"/>
    <p:sldId id="359" r:id="rId82"/>
    <p:sldId id="257" r:id="rId8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6" autoAdjust="0"/>
    <p:restoredTop sz="81021" autoAdjust="0"/>
  </p:normalViewPr>
  <p:slideViewPr>
    <p:cSldViewPr>
      <p:cViewPr varScale="1">
        <p:scale>
          <a:sx n="54" d="100"/>
          <a:sy n="54" d="100"/>
        </p:scale>
        <p:origin x="1028" y="2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slide" Target="slides/slide1.xml"/><Relationship Id="rId63" Type="http://schemas.openxmlformats.org/officeDocument/2006/relationships/slide" Target="slides/slide17.xml"/><Relationship Id="rId68" Type="http://schemas.openxmlformats.org/officeDocument/2006/relationships/slide" Target="slides/slide22.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7.xml"/><Relationship Id="rId58" Type="http://schemas.openxmlformats.org/officeDocument/2006/relationships/slide" Target="slides/slide12.xml"/><Relationship Id="rId74" Type="http://schemas.openxmlformats.org/officeDocument/2006/relationships/slide" Target="slides/slide28.xml"/><Relationship Id="rId79" Type="http://schemas.openxmlformats.org/officeDocument/2006/relationships/slide" Target="slides/slide33.xml"/><Relationship Id="rId5" Type="http://schemas.openxmlformats.org/officeDocument/2006/relationships/customXml" Target="../customXml/item5.xml"/><Relationship Id="rId90" Type="http://schemas.openxmlformats.org/officeDocument/2006/relationships/tableStyles" Target="tableStyles.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openxmlformats.org/officeDocument/2006/relationships/slide" Target="slides/slide18.xml"/><Relationship Id="rId69" Type="http://schemas.openxmlformats.org/officeDocument/2006/relationships/slide" Target="slides/slide23.xml"/><Relationship Id="rId77" Type="http://schemas.openxmlformats.org/officeDocument/2006/relationships/slide" Target="slides/slide31.xml"/><Relationship Id="rId8" Type="http://schemas.openxmlformats.org/officeDocument/2006/relationships/customXml" Target="../customXml/item8.xml"/><Relationship Id="rId51" Type="http://schemas.openxmlformats.org/officeDocument/2006/relationships/slide" Target="slides/slide5.xml"/><Relationship Id="rId72" Type="http://schemas.openxmlformats.org/officeDocument/2006/relationships/slide" Target="slides/slide26.xml"/><Relationship Id="rId80" Type="http://schemas.openxmlformats.org/officeDocument/2006/relationships/slide" Target="slides/slide34.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2.xml"/><Relationship Id="rId59" Type="http://schemas.openxmlformats.org/officeDocument/2006/relationships/slide" Target="slides/slide13.xml"/><Relationship Id="rId67" Type="http://schemas.openxmlformats.org/officeDocument/2006/relationships/slide" Target="slides/slide2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slide" Target="slides/slide16.xml"/><Relationship Id="rId70" Type="http://schemas.openxmlformats.org/officeDocument/2006/relationships/slide" Target="slides/slide24.xml"/><Relationship Id="rId75" Type="http://schemas.openxmlformats.org/officeDocument/2006/relationships/slide" Target="slides/slide29.xml"/><Relationship Id="rId83" Type="http://schemas.openxmlformats.org/officeDocument/2006/relationships/slide" Target="slides/slide37.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slide" Target="slides/slide1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slide" Target="slides/slide14.xml"/><Relationship Id="rId65" Type="http://schemas.openxmlformats.org/officeDocument/2006/relationships/slide" Target="slides/slide19.xml"/><Relationship Id="rId73" Type="http://schemas.openxmlformats.org/officeDocument/2006/relationships/slide" Target="slides/slide27.xml"/><Relationship Id="rId78" Type="http://schemas.openxmlformats.org/officeDocument/2006/relationships/slide" Target="slides/slide32.xml"/><Relationship Id="rId81" Type="http://schemas.openxmlformats.org/officeDocument/2006/relationships/slide" Target="slides/slide35.xml"/><Relationship Id="rId86"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4.xml"/><Relationship Id="rId55" Type="http://schemas.openxmlformats.org/officeDocument/2006/relationships/slide" Target="slides/slide9.xml"/><Relationship Id="rId76" Type="http://schemas.openxmlformats.org/officeDocument/2006/relationships/slide" Target="slides/slide30.xml"/><Relationship Id="rId7" Type="http://schemas.openxmlformats.org/officeDocument/2006/relationships/customXml" Target="../customXml/item7.xml"/><Relationship Id="rId71" Type="http://schemas.openxmlformats.org/officeDocument/2006/relationships/slide" Target="slides/slide25.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slideMaster" Target="slideMasters/slideMaster1.xml"/><Relationship Id="rId66" Type="http://schemas.openxmlformats.org/officeDocument/2006/relationships/slide" Target="slides/slide20.xml"/><Relationship Id="rId87" Type="http://schemas.openxmlformats.org/officeDocument/2006/relationships/presProps" Target="presProps.xml"/><Relationship Id="rId61" Type="http://schemas.openxmlformats.org/officeDocument/2006/relationships/slide" Target="slides/slide15.xml"/><Relationship Id="rId82" Type="http://schemas.openxmlformats.org/officeDocument/2006/relationships/slide" Target="slides/slide36.xml"/><Relationship Id="rId19" Type="http://schemas.openxmlformats.org/officeDocument/2006/relationships/customXml" Target="../customXml/item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José Bonilla Silió" userId="773fe3887487edc0" providerId="LiveId" clId="{4AEB070D-5EE8-4C2F-A656-5CCDF595CCF6}"/>
    <pc:docChg chg="custSel modSld">
      <pc:chgData name="Pedro José Bonilla Silió" userId="773fe3887487edc0" providerId="LiveId" clId="{4AEB070D-5EE8-4C2F-A656-5CCDF595CCF6}" dt="2018-04-14T11:43:57.820" v="0" actId="478"/>
      <pc:docMkLst>
        <pc:docMk/>
      </pc:docMkLst>
      <pc:sldChg chg="delSp">
        <pc:chgData name="Pedro José Bonilla Silió" userId="773fe3887487edc0" providerId="LiveId" clId="{4AEB070D-5EE8-4C2F-A656-5CCDF595CCF6}" dt="2018-04-14T11:43:57.820" v="0" actId="478"/>
        <pc:sldMkLst>
          <pc:docMk/>
          <pc:sldMk cId="3202148614" sldId="294"/>
        </pc:sldMkLst>
        <pc:inkChg chg="del">
          <ac:chgData name="Pedro José Bonilla Silió" userId="773fe3887487edc0" providerId="LiveId" clId="{4AEB070D-5EE8-4C2F-A656-5CCDF595CCF6}" dt="2018-04-14T11:43:57.820" v="0" actId="478"/>
          <ac:inkMkLst>
            <pc:docMk/>
            <pc:sldMk cId="3202148614" sldId="294"/>
            <ac:inkMk id="3" creationId="{1C6DB42F-3804-49AA-8CFC-027E5727018D}"/>
          </ac:inkMkLst>
        </pc:inkChg>
      </pc:sldChg>
    </pc:docChg>
  </pc:docChgLst>
  <pc:docChgLst>
    <pc:chgData name="Pedro José Bonilla Silió" userId="773fe3887487edc0" providerId="LiveId" clId="{E19B795F-8BE6-4DBC-84C7-57ACB64F6D9B}"/>
    <pc:docChg chg="undo custSel delSld modSld">
      <pc:chgData name="Pedro José Bonilla Silió" userId="773fe3887487edc0" providerId="LiveId" clId="{E19B795F-8BE6-4DBC-84C7-57ACB64F6D9B}" dt="2018-01-28T13:30:58.418" v="1091" actId="20577"/>
      <pc:docMkLst>
        <pc:docMk/>
      </pc:docMkLst>
      <pc:sldChg chg="addSp modSp">
        <pc:chgData name="Pedro José Bonilla Silió" userId="773fe3887487edc0" providerId="LiveId" clId="{E19B795F-8BE6-4DBC-84C7-57ACB64F6D9B}" dt="2018-01-28T13:30:58.418" v="1091" actId="20577"/>
        <pc:sldMkLst>
          <pc:docMk/>
          <pc:sldMk cId="274325361" sldId="263"/>
        </pc:sldMkLst>
        <pc:spChg chg="mod">
          <ac:chgData name="Pedro José Bonilla Silió" userId="773fe3887487edc0" providerId="LiveId" clId="{E19B795F-8BE6-4DBC-84C7-57ACB64F6D9B}" dt="2018-01-28T13:30:52.208" v="1087" actId="20577"/>
          <ac:spMkLst>
            <pc:docMk/>
            <pc:sldMk cId="274325361" sldId="263"/>
            <ac:spMk id="6" creationId="{00000000-0000-0000-0000-000000000000}"/>
          </ac:spMkLst>
        </pc:spChg>
        <pc:spChg chg="mod">
          <ac:chgData name="Pedro José Bonilla Silió" userId="773fe3887487edc0" providerId="LiveId" clId="{E19B795F-8BE6-4DBC-84C7-57ACB64F6D9B}" dt="2018-01-28T13:30:58.418" v="1091" actId="20577"/>
          <ac:spMkLst>
            <pc:docMk/>
            <pc:sldMk cId="274325361" sldId="263"/>
            <ac:spMk id="7" creationId="{00000000-0000-0000-0000-000000000000}"/>
          </ac:spMkLst>
        </pc:spChg>
        <pc:spChg chg="mod">
          <ac:chgData name="Pedro José Bonilla Silió" userId="773fe3887487edc0" providerId="LiveId" clId="{E19B795F-8BE6-4DBC-84C7-57ACB64F6D9B}" dt="2018-01-28T13:30:45.981" v="1085" actId="20577"/>
          <ac:spMkLst>
            <pc:docMk/>
            <pc:sldMk cId="274325361" sldId="263"/>
            <ac:spMk id="15" creationId="{00000000-0000-0000-0000-000000000000}"/>
          </ac:spMkLst>
        </pc:spChg>
        <pc:spChg chg="mod">
          <ac:chgData name="Pedro José Bonilla Silió" userId="773fe3887487edc0" providerId="LiveId" clId="{E19B795F-8BE6-4DBC-84C7-57ACB64F6D9B}" dt="2018-01-28T13:30:55.495" v="1089" actId="20577"/>
          <ac:spMkLst>
            <pc:docMk/>
            <pc:sldMk cId="274325361" sldId="263"/>
            <ac:spMk id="16" creationId="{00000000-0000-0000-0000-000000000000}"/>
          </ac:spMkLst>
        </pc:spChg>
        <pc:spChg chg="add mod">
          <ac:chgData name="Pedro José Bonilla Silió" userId="773fe3887487edc0" providerId="LiveId" clId="{E19B795F-8BE6-4DBC-84C7-57ACB64F6D9B}" dt="2018-01-28T11:51:03.323" v="975" actId="20577"/>
          <ac:spMkLst>
            <pc:docMk/>
            <pc:sldMk cId="274325361" sldId="263"/>
            <ac:spMk id="18" creationId="{AB995830-4C8A-4FCD-A615-DD86A11F452E}"/>
          </ac:spMkLst>
        </pc:spChg>
        <pc:spChg chg="add mod">
          <ac:chgData name="Pedro José Bonilla Silió" userId="773fe3887487edc0" providerId="LiveId" clId="{E19B795F-8BE6-4DBC-84C7-57ACB64F6D9B}" dt="2018-01-28T11:53:14.729" v="1057" actId="14100"/>
          <ac:spMkLst>
            <pc:docMk/>
            <pc:sldMk cId="274325361" sldId="263"/>
            <ac:spMk id="19" creationId="{73C05B0A-EAD6-49AD-9E3C-BCA6EF9E6EEE}"/>
          </ac:spMkLst>
        </pc:spChg>
        <pc:spChg chg="mod">
          <ac:chgData name="Pedro José Bonilla Silió" userId="773fe3887487edc0" providerId="LiveId" clId="{E19B795F-8BE6-4DBC-84C7-57ACB64F6D9B}" dt="2018-01-28T11:49:15.592" v="928" actId="20577"/>
          <ac:spMkLst>
            <pc:docMk/>
            <pc:sldMk cId="274325361" sldId="263"/>
            <ac:spMk id="21" creationId="{00000000-0000-0000-0000-000000000000}"/>
          </ac:spMkLst>
        </pc:spChg>
        <pc:spChg chg="mod">
          <ac:chgData name="Pedro José Bonilla Silió" userId="773fe3887487edc0" providerId="LiveId" clId="{E19B795F-8BE6-4DBC-84C7-57ACB64F6D9B}" dt="2018-01-28T11:49:58.335" v="958" actId="20577"/>
          <ac:spMkLst>
            <pc:docMk/>
            <pc:sldMk cId="274325361" sldId="263"/>
            <ac:spMk id="22" creationId="{00000000-0000-0000-0000-000000000000}"/>
          </ac:spMkLst>
        </pc:spChg>
        <pc:spChg chg="mod">
          <ac:chgData name="Pedro José Bonilla Silió" userId="773fe3887487edc0" providerId="LiveId" clId="{E19B795F-8BE6-4DBC-84C7-57ACB64F6D9B}" dt="2018-01-28T11:48:17.946" v="877" actId="20577"/>
          <ac:spMkLst>
            <pc:docMk/>
            <pc:sldMk cId="274325361" sldId="263"/>
            <ac:spMk id="25" creationId="{00000000-0000-0000-0000-000000000000}"/>
          </ac:spMkLst>
        </pc:spChg>
        <pc:spChg chg="mod">
          <ac:chgData name="Pedro José Bonilla Silió" userId="773fe3887487edc0" providerId="LiveId" clId="{E19B795F-8BE6-4DBC-84C7-57ACB64F6D9B}" dt="2018-01-28T11:49:40.614" v="937" actId="20577"/>
          <ac:spMkLst>
            <pc:docMk/>
            <pc:sldMk cId="274325361" sldId="263"/>
            <ac:spMk id="26" creationId="{00000000-0000-0000-0000-000000000000}"/>
          </ac:spMkLst>
        </pc:spChg>
        <pc:spChg chg="mod">
          <ac:chgData name="Pedro José Bonilla Silió" userId="773fe3887487edc0" providerId="LiveId" clId="{E19B795F-8BE6-4DBC-84C7-57ACB64F6D9B}" dt="2018-01-28T11:51:46.375" v="1016" actId="20577"/>
          <ac:spMkLst>
            <pc:docMk/>
            <pc:sldMk cId="274325361" sldId="263"/>
            <ac:spMk id="27" creationId="{00000000-0000-0000-0000-000000000000}"/>
          </ac:spMkLst>
        </pc:spChg>
      </pc:sldChg>
      <pc:sldChg chg="modSp">
        <pc:chgData name="Pedro José Bonilla Silió" userId="773fe3887487edc0" providerId="LiveId" clId="{E19B795F-8BE6-4DBC-84C7-57ACB64F6D9B}" dt="2018-01-28T11:53:44.417" v="1070" actId="20577"/>
        <pc:sldMkLst>
          <pc:docMk/>
          <pc:sldMk cId="1251601128" sldId="279"/>
        </pc:sldMkLst>
        <pc:spChg chg="mod">
          <ac:chgData name="Pedro José Bonilla Silió" userId="773fe3887487edc0" providerId="LiveId" clId="{E19B795F-8BE6-4DBC-84C7-57ACB64F6D9B}" dt="2018-01-28T11:53:44.417" v="1070" actId="20577"/>
          <ac:spMkLst>
            <pc:docMk/>
            <pc:sldMk cId="1251601128" sldId="279"/>
            <ac:spMk id="16" creationId="{00000000-0000-0000-0000-000000000000}"/>
          </ac:spMkLst>
        </pc:spChg>
      </pc:sldChg>
      <pc:sldChg chg="modSp">
        <pc:chgData name="Pedro José Bonilla Silió" userId="773fe3887487edc0" providerId="LiveId" clId="{E19B795F-8BE6-4DBC-84C7-57ACB64F6D9B}" dt="2018-01-28T13:23:50.803" v="1083" actId="20577"/>
        <pc:sldMkLst>
          <pc:docMk/>
          <pc:sldMk cId="1842309144" sldId="283"/>
        </pc:sldMkLst>
        <pc:spChg chg="mod">
          <ac:chgData name="Pedro José Bonilla Silió" userId="773fe3887487edc0" providerId="LiveId" clId="{E19B795F-8BE6-4DBC-84C7-57ACB64F6D9B}" dt="2018-01-28T13:23:50.803" v="1083" actId="20577"/>
          <ac:spMkLst>
            <pc:docMk/>
            <pc:sldMk cId="1842309144" sldId="283"/>
            <ac:spMk id="8" creationId="{00000000-0000-0000-0000-000000000000}"/>
          </ac:spMkLst>
        </pc:spChg>
      </pc:sldChg>
      <pc:sldChg chg="modSp">
        <pc:chgData name="Pedro José Bonilla Silió" userId="773fe3887487edc0" providerId="LiveId" clId="{E19B795F-8BE6-4DBC-84C7-57ACB64F6D9B}" dt="2018-01-28T11:15:42.468" v="863" actId="5793"/>
        <pc:sldMkLst>
          <pc:docMk/>
          <pc:sldMk cId="465352884" sldId="291"/>
        </pc:sldMkLst>
        <pc:spChg chg="mod">
          <ac:chgData name="Pedro José Bonilla Silió" userId="773fe3887487edc0" providerId="LiveId" clId="{E19B795F-8BE6-4DBC-84C7-57ACB64F6D9B}" dt="2018-01-28T10:45:10.542" v="18" actId="20577"/>
          <ac:spMkLst>
            <pc:docMk/>
            <pc:sldMk cId="465352884" sldId="291"/>
            <ac:spMk id="6" creationId="{00000000-0000-0000-0000-000000000000}"/>
          </ac:spMkLst>
        </pc:spChg>
        <pc:spChg chg="mod">
          <ac:chgData name="Pedro José Bonilla Silió" userId="773fe3887487edc0" providerId="LiveId" clId="{E19B795F-8BE6-4DBC-84C7-57ACB64F6D9B}" dt="2018-01-28T11:15:42.468" v="863" actId="5793"/>
          <ac:spMkLst>
            <pc:docMk/>
            <pc:sldMk cId="465352884" sldId="291"/>
            <ac:spMk id="8" creationId="{00000000-0000-0000-0000-000000000000}"/>
          </ac:spMkLst>
        </pc:spChg>
        <pc:spChg chg="mod">
          <ac:chgData name="Pedro José Bonilla Silió" userId="773fe3887487edc0" providerId="LiveId" clId="{E19B795F-8BE6-4DBC-84C7-57ACB64F6D9B}" dt="2018-01-28T10:48:17.527" v="29" actId="20577"/>
          <ac:spMkLst>
            <pc:docMk/>
            <pc:sldMk cId="465352884" sldId="291"/>
            <ac:spMk id="9" creationId="{00000000-0000-0000-0000-000000000000}"/>
          </ac:spMkLst>
        </pc:spChg>
        <pc:picChg chg="mod">
          <ac:chgData name="Pedro José Bonilla Silió" userId="773fe3887487edc0" providerId="LiveId" clId="{E19B795F-8BE6-4DBC-84C7-57ACB64F6D9B}" dt="2018-01-28T10:45:40.207" v="21" actId="1076"/>
          <ac:picMkLst>
            <pc:docMk/>
            <pc:sldMk cId="465352884" sldId="291"/>
            <ac:picMk id="5" creationId="{00000000-0000-0000-0000-000000000000}"/>
          </ac:picMkLst>
        </pc:picChg>
      </pc:sldChg>
      <pc:sldChg chg="addSp">
        <pc:chgData name="Pedro José Bonilla Silió" userId="773fe3887487edc0" providerId="LiveId" clId="{E19B795F-8BE6-4DBC-84C7-57ACB64F6D9B}" dt="2018-01-28T10:50:33.056" v="30" actId="20577"/>
        <pc:sldMkLst>
          <pc:docMk/>
          <pc:sldMk cId="3202148614" sldId="294"/>
        </pc:sldMkLst>
        <pc:inkChg chg="add">
          <ac:chgData name="Pedro José Bonilla Silió" userId="773fe3887487edc0" providerId="LiveId" clId="{E19B795F-8BE6-4DBC-84C7-57ACB64F6D9B}" dt="2018-01-28T10:50:33.056" v="30" actId="20577"/>
          <ac:inkMkLst>
            <pc:docMk/>
            <pc:sldMk cId="3202148614" sldId="294"/>
            <ac:inkMk id="3" creationId="{1C6DB42F-3804-49AA-8CFC-027E5727018D}"/>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5/27/2018 10:46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5/27/2018 10:46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5/27/2018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5129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44259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41394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890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26818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245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76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0327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4009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Agregando</a:t>
            </a:r>
            <a:r>
              <a:rPr lang="en-US" baseline="0" dirty="0" smtClean="0"/>
              <a:t> </a:t>
            </a:r>
            <a:r>
              <a:rPr lang="en-US" baseline="0" dirty="0" err="1" smtClean="0"/>
              <a:t>una</a:t>
            </a:r>
            <a:r>
              <a:rPr lang="en-US" baseline="0" dirty="0" smtClean="0"/>
              <a:t> </a:t>
            </a:r>
            <a:r>
              <a:rPr lang="en-US" baseline="0" dirty="0" err="1" smtClean="0"/>
              <a:t>nueva</a:t>
            </a:r>
            <a:r>
              <a:rPr lang="en-US" baseline="0" dirty="0" smtClean="0"/>
              <a:t> </a:t>
            </a:r>
            <a:r>
              <a:rPr lang="en-US" baseline="0" dirty="0" err="1" smtClean="0"/>
              <a:t>columna</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79327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Quitando</a:t>
            </a:r>
            <a:r>
              <a:rPr lang="en-US" baseline="0" dirty="0" smtClean="0"/>
              <a:t> </a:t>
            </a:r>
            <a:r>
              <a:rPr lang="en-US" baseline="0" dirty="0" err="1" smtClean="0"/>
              <a:t>una</a:t>
            </a:r>
            <a:r>
              <a:rPr lang="en-US" baseline="0" dirty="0" smtClean="0"/>
              <a:t> </a:t>
            </a:r>
            <a:r>
              <a:rPr lang="en-US" baseline="0" dirty="0" err="1" smtClean="0"/>
              <a:t>columna</a:t>
            </a:r>
            <a:r>
              <a:rPr lang="en-US" baseline="0" dirty="0" smtClean="0"/>
              <a:t> </a:t>
            </a:r>
            <a:r>
              <a:rPr lang="en-US" baseline="0" dirty="0" err="1" smtClean="0"/>
              <a:t>existente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4578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6238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40567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16121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26207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89613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05979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Consultar</a:t>
            </a:r>
            <a:r>
              <a:rPr lang="en-US" dirty="0" smtClean="0"/>
              <a:t> </a:t>
            </a:r>
            <a:r>
              <a:rPr lang="en-US" dirty="0" err="1" smtClean="0"/>
              <a:t>los</a:t>
            </a:r>
            <a:r>
              <a:rPr lang="en-US" dirty="0" smtClean="0"/>
              <a:t> </a:t>
            </a:r>
            <a:r>
              <a:rPr lang="en-US" dirty="0" err="1" smtClean="0"/>
              <a:t>valores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11546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95784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67188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55860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2143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noProof="0" dirty="0" smtClean="0"/>
              <a:t>Recomendación:</a:t>
            </a:r>
            <a:r>
              <a:rPr lang="en-US" dirty="0" smtClean="0"/>
              <a:t> </a:t>
            </a:r>
            <a:r>
              <a:rPr lang="en-US" dirty="0" smtClean="0"/>
              <a:t>MySQL,</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51587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88005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78609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Es</a:t>
            </a:r>
            <a:r>
              <a:rPr lang="en-US" baseline="0" dirty="0" smtClean="0"/>
              <a:t> fundamental </a:t>
            </a:r>
            <a:r>
              <a:rPr lang="en-US" baseline="0" dirty="0" err="1" smtClean="0"/>
              <a:t>entender</a:t>
            </a:r>
            <a:r>
              <a:rPr lang="en-US" baseline="0" dirty="0" smtClean="0"/>
              <a:t> que </a:t>
            </a:r>
            <a:r>
              <a:rPr lang="en-US" baseline="0" dirty="0" err="1" smtClean="0"/>
              <a:t>este</a:t>
            </a:r>
            <a:r>
              <a:rPr lang="en-US" baseline="0" dirty="0" smtClean="0"/>
              <a:t> </a:t>
            </a:r>
            <a:r>
              <a:rPr lang="en-US" baseline="0" dirty="0" err="1" smtClean="0"/>
              <a:t>atributo</a:t>
            </a:r>
            <a:r>
              <a:rPr lang="en-US" baseline="0" dirty="0" smtClean="0"/>
              <a:t> solo </a:t>
            </a:r>
            <a:r>
              <a:rPr lang="en-US" baseline="0" dirty="0" err="1" smtClean="0"/>
              <a:t>puede</a:t>
            </a:r>
            <a:r>
              <a:rPr lang="en-US" baseline="0" dirty="0" smtClean="0"/>
              <a:t> </a:t>
            </a:r>
            <a:r>
              <a:rPr lang="en-US" baseline="0" dirty="0" err="1" smtClean="0"/>
              <a:t>ser</a:t>
            </a:r>
            <a:r>
              <a:rPr lang="en-US" baseline="0" dirty="0" smtClean="0"/>
              <a:t> </a:t>
            </a:r>
            <a:r>
              <a:rPr lang="en-US" baseline="0" dirty="0" err="1" smtClean="0"/>
              <a:t>establecido</a:t>
            </a:r>
            <a:r>
              <a:rPr lang="en-US" baseline="0" dirty="0" smtClean="0"/>
              <a:t> </a:t>
            </a:r>
            <a:r>
              <a:rPr lang="en-US" baseline="0" dirty="0" err="1" smtClean="0"/>
              <a:t>en</a:t>
            </a:r>
            <a:r>
              <a:rPr lang="en-US" baseline="0" dirty="0" smtClean="0"/>
              <a:t> </a:t>
            </a:r>
            <a:r>
              <a:rPr lang="en-US" baseline="0" dirty="0" err="1" smtClean="0"/>
              <a:t>columnas</a:t>
            </a:r>
            <a:r>
              <a:rPr lang="en-US" baseline="0" dirty="0" smtClean="0"/>
              <a:t> </a:t>
            </a:r>
            <a:r>
              <a:rPr lang="en-US" baseline="0" dirty="0" err="1" smtClean="0"/>
              <a:t>definidas</a:t>
            </a:r>
            <a:r>
              <a:rPr lang="en-US" baseline="0" dirty="0" smtClean="0"/>
              <a:t> </a:t>
            </a:r>
            <a:r>
              <a:rPr lang="en-US" baseline="0" dirty="0" err="1" smtClean="0"/>
              <a:t>como</a:t>
            </a:r>
            <a:r>
              <a:rPr lang="en-US" baseline="0" dirty="0" smtClean="0"/>
              <a:t> PRIMARY KEY, de lo </a:t>
            </a:r>
            <a:r>
              <a:rPr lang="en-US" baseline="0" dirty="0" err="1" smtClean="0"/>
              <a:t>contrario</a:t>
            </a:r>
            <a:r>
              <a:rPr lang="en-US" baseline="0" dirty="0" smtClean="0"/>
              <a:t> </a:t>
            </a:r>
            <a:r>
              <a:rPr lang="en-US" baseline="0" dirty="0" err="1" smtClean="0"/>
              <a:t>recibimos</a:t>
            </a:r>
            <a:r>
              <a:rPr lang="en-US" baseline="0" dirty="0" smtClean="0"/>
              <a:t> un error</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83479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311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23604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13552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8974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5288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245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2834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0973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80867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0.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3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8.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5.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4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1.xml"/><Relationship Id="rId2" Type="http://schemas.openxmlformats.org/officeDocument/2006/relationships/customXml" Target="../../customXml/item43.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369332"/>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smtClean="0">
                <a:solidFill>
                  <a:schemeClr val="bg1"/>
                </a:solidFill>
                <a:cs typeface="Segoe UI" pitchFamily="34" charset="0"/>
              </a:rPr>
              <a:t>©</a:t>
            </a:r>
            <a:r>
              <a:rPr lang="en-US" sz="1200" baseline="0" dirty="0" smtClean="0">
                <a:solidFill>
                  <a:schemeClr val="bg1"/>
                </a:solidFill>
              </a:rPr>
              <a:t>Copyright © 2014, Oracle and/or its affiliates. All rights reserved. </a:t>
            </a:r>
            <a:endParaRPr lang="en-US" sz="1200" baseline="0" dirty="0">
              <a:solidFill>
                <a:schemeClr val="bg1"/>
              </a:solidFill>
              <a:cs typeface="Segoe UI" pitchFamily="34" charset="0"/>
            </a:endParaRPr>
          </a:p>
        </p:txBody>
      </p:sp>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913963" y="2738503"/>
            <a:ext cx="2286165" cy="2402226"/>
          </a:xfrm>
          <a:prstGeom prst="rect">
            <a:avLst/>
          </a:prstGeom>
        </p:spPr>
        <p:txBody>
          <a:bodyPr vert="horz" lIns="93229" tIns="46615" rIns="93229" bIns="4661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36"/>
              <a:t>Click to edit Master subtitle style</a:t>
            </a:r>
          </a:p>
        </p:txBody>
      </p:sp>
      <p:sp>
        <p:nvSpPr>
          <p:cNvPr id="13" name="Title 1"/>
          <p:cNvSpPr txBox="1">
            <a:spLocks/>
          </p:cNvSpPr>
          <p:nvPr userDrawn="1"/>
        </p:nvSpPr>
        <p:spPr>
          <a:xfrm>
            <a:off x="197147" y="3443565"/>
            <a:ext cx="8578502" cy="1726313"/>
          </a:xfrm>
          <a:prstGeom prst="rect">
            <a:avLst/>
          </a:prstGeom>
          <a:solidFill>
            <a:srgbClr val="007233"/>
          </a:solidFill>
          <a:effectLst/>
        </p:spPr>
        <p:txBody>
          <a:bodyPr vert="horz" lIns="139891" tIns="139891" rIns="93229" bIns="139891"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80" dirty="0"/>
          </a:p>
        </p:txBody>
      </p:sp>
      <p:sp>
        <p:nvSpPr>
          <p:cNvPr id="14" name="top right small rectangle"/>
          <p:cNvSpPr/>
          <p:nvPr userDrawn="1"/>
        </p:nvSpPr>
        <p:spPr bwMode="auto">
          <a:xfrm>
            <a:off x="8856899" y="3442154"/>
            <a:ext cx="3322737" cy="172805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405975" y="4917383"/>
            <a:ext cx="755191" cy="223345"/>
          </a:xfrm>
          <a:prstGeom prst="rect">
            <a:avLst/>
          </a:prstGeom>
        </p:spPr>
      </p:pic>
      <p:sp>
        <p:nvSpPr>
          <p:cNvPr id="16" name="Text Placeholder 10"/>
          <p:cNvSpPr>
            <a:spLocks noGrp="1"/>
          </p:cNvSpPr>
          <p:nvPr>
            <p:ph type="body" sz="quarter" idx="10" hasCustomPrompt="1"/>
          </p:nvPr>
        </p:nvSpPr>
        <p:spPr>
          <a:xfrm>
            <a:off x="297958" y="3535414"/>
            <a:ext cx="8380540" cy="1515097"/>
          </a:xfrm>
          <a:prstGeom prst="rect">
            <a:avLst/>
          </a:prstGeom>
        </p:spPr>
        <p:txBody>
          <a:bodyPr anchor="b" anchorCtr="0">
            <a:normAutofit/>
          </a:bodyPr>
          <a:lstStyle>
            <a:lvl1pPr marL="0" indent="0">
              <a:buNone/>
              <a:defRPr sz="3672"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7147" y="5234611"/>
            <a:ext cx="8578502"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1241437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276999"/>
          </a:xfrm>
          <a:prstGeom prst="rect">
            <a:avLst/>
          </a:prstGeom>
          <a:noFill/>
          <a:ln w="9525">
            <a:noFill/>
            <a:miter lim="800000"/>
            <a:headEnd/>
            <a:tailEnd/>
          </a:ln>
        </p:spPr>
        <p:txBody>
          <a:bodyPr wrap="square">
            <a:spAutoFit/>
          </a:bodyPr>
          <a:lstStyle/>
          <a:p>
            <a:pPr marL="0" lvl="1" defTabSz="932278">
              <a:defRPr/>
            </a:pPr>
            <a:r>
              <a:rPr lang="en-US" sz="1200" baseline="0" dirty="0" smtClean="0">
                <a:solidFill>
                  <a:schemeClr val="bg1"/>
                </a:solidFill>
              </a:rPr>
              <a:t>©Copyright © 2014, Oracle and/or its affiliates. All rights reserved. </a:t>
            </a:r>
            <a:endParaRPr lang="en-US" sz="1200" baseline="0" dirty="0">
              <a:solidFill>
                <a:schemeClr val="bg1"/>
              </a:solidFill>
            </a:endParaRPr>
          </a:p>
        </p:txBody>
      </p:sp>
    </p:spTree>
    <p:extLst>
      <p:ext uri="{BB962C8B-B14F-4D97-AF65-F5344CB8AC3E}">
        <p14:creationId xmlns:p14="http://schemas.microsoft.com/office/powerpoint/2010/main" val="6876759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2.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Lst>
  <p:timing>
    <p:tnLst>
      <p:par>
        <p:cTn id="1" dur="indefinite" restart="never" nodeType="tmRoot"/>
      </p:par>
    </p:tnLst>
  </p:timing>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1.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1.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smtClean="0">
                <a:solidFill>
                  <a:schemeClr val="bg1"/>
                </a:solidFill>
              </a:rPr>
              <a:t>Geovanny Hernandez</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mtClean="0">
                <a:solidFill>
                  <a:schemeClr val="bg1"/>
                </a:solidFill>
              </a:rPr>
              <a:t>Fundamentos de MySQL</a:t>
            </a:r>
            <a:br>
              <a:rPr lang="en-US" smtClean="0">
                <a:solidFill>
                  <a:schemeClr val="bg1"/>
                </a:solidFill>
              </a:rPr>
            </a:br>
            <a:endParaRPr lang="en-US" dirty="0">
              <a:solidFill>
                <a:schemeClr val="bg1"/>
              </a:solidFill>
            </a:endParaRPr>
          </a:p>
        </p:txBody>
      </p:sp>
      <p:sp>
        <p:nvSpPr>
          <p:cNvPr id="2" name="AutoShape 2" descr="Resultado de imagen de mysql logo"/>
          <p:cNvSpPr>
            <a:spLocks noChangeAspect="1" noChangeArrowheads="1"/>
          </p:cNvSpPr>
          <p:nvPr/>
        </p:nvSpPr>
        <p:spPr bwMode="auto">
          <a:xfrm>
            <a:off x="1951037" y="5478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437" y="5449968"/>
            <a:ext cx="1676400" cy="1133475"/>
          </a:xfrm>
          <a:prstGeom prst="rect">
            <a:avLst/>
          </a:prstGeom>
        </p:spPr>
      </p:pic>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730311"/>
            <a:ext cx="11430000" cy="6063198"/>
          </a:xfrm>
          <a:prstGeom prst="rect">
            <a:avLst/>
          </a:prstGeom>
          <a:noFill/>
        </p:spPr>
        <p:txBody>
          <a:bodyPr wrap="square" rtlCol="0">
            <a:spAutoFit/>
          </a:bodyPr>
          <a:lstStyle/>
          <a:p>
            <a:pPr lvl="0" algn="just"/>
            <a:r>
              <a:rPr lang="es-ES_tradnl" sz="2200" b="1" dirty="0" smtClean="0"/>
              <a:t>LONGBLOB o LONGTEXT</a:t>
            </a:r>
            <a:r>
              <a:rPr lang="es-ES_tradnl" sz="2200" dirty="0" smtClean="0"/>
              <a:t> − Una columna BLOB o TEXT con una longitud </a:t>
            </a:r>
            <a:r>
              <a:rPr lang="es-ES_tradnl" sz="2200" dirty="0" err="1" smtClean="0"/>
              <a:t>maxima</a:t>
            </a:r>
            <a:r>
              <a:rPr lang="es-ES_tradnl" sz="2200" dirty="0" smtClean="0"/>
              <a:t> de 4294967295 caracteres. No es requerido especificar la longitud.</a:t>
            </a:r>
          </a:p>
          <a:p>
            <a:pPr lvl="0" algn="just"/>
            <a:endParaRPr lang="es-ES_tradnl" sz="2200" b="1" dirty="0" smtClean="0"/>
          </a:p>
          <a:p>
            <a:pPr lvl="0" algn="just"/>
            <a:r>
              <a:rPr lang="es-ES_tradnl" sz="2200" b="1" dirty="0" smtClean="0"/>
              <a:t>ENUM</a:t>
            </a:r>
            <a:r>
              <a:rPr lang="es-ES_tradnl" sz="2200" dirty="0" smtClean="0"/>
              <a:t> − Es una enumeración, lo cual permite almacenar una lista.  Cuando definimos un ENUM, estamos creando una lista de elementos, por ejemplo, si queremos que un campo contenga un campo con los valores de "A" o "B" o "C", deberíamos definir un tipo ENUM ('A', 'B', 'C') y solo esos valores o NULL podrían llenar ese campo.</a:t>
            </a:r>
          </a:p>
          <a:p>
            <a:pPr lvl="0" algn="just"/>
            <a:endParaRPr lang="es-ES_tradnl" sz="2200" dirty="0" smtClean="0"/>
          </a:p>
          <a:p>
            <a:pPr lvl="0" algn="just"/>
            <a:r>
              <a:rPr lang="es-ES_tradnl" sz="2200" dirty="0" smtClean="0"/>
              <a:t>Nota: Los valores </a:t>
            </a:r>
            <a:r>
              <a:rPr lang="es-ES_tradnl" sz="2200" dirty="0" err="1" smtClean="0"/>
              <a:t>Boolean</a:t>
            </a:r>
            <a:r>
              <a:rPr lang="es-ES_tradnl" sz="2200" dirty="0" smtClean="0"/>
              <a:t> en expresiones, cero es considerado falso y cualquier otro valor diferente de cero (incluido NULL) es considerado verdadero.  Puedes usar las constantes TRUE y FALSE para evaluara 1 y 0 respectivamente.</a:t>
            </a:r>
          </a:p>
          <a:p>
            <a:pPr lvl="0" algn="just"/>
            <a:endParaRPr lang="en-US" sz="2200" dirty="0" smtClean="0"/>
          </a:p>
          <a:p>
            <a:pPr lvl="0" algn="just"/>
            <a:endParaRPr lang="en-US" sz="2200" dirty="0" smtClean="0"/>
          </a:p>
          <a:p>
            <a:pPr lvl="0" algn="just"/>
            <a:endParaRPr lang="en-US" sz="2200" dirty="0"/>
          </a:p>
          <a:p>
            <a:pPr lvl="0" algn="just"/>
            <a:endParaRPr lang="en-US" sz="2200" dirty="0" smtClean="0"/>
          </a:p>
          <a:p>
            <a:pPr lvl="0" algn="just"/>
            <a:endParaRPr lang="es-ES_tradnl" sz="2200" dirty="0"/>
          </a:p>
          <a:p>
            <a:pPr lvl="0"/>
            <a:endParaRPr lang="es-ES_tradnl" dirty="0"/>
          </a:p>
          <a:p>
            <a:pPr algn="just"/>
            <a:endParaRPr lang="es-ES_tradnl" dirty="0"/>
          </a:p>
        </p:txBody>
      </p:sp>
    </p:spTree>
    <p:extLst>
      <p:ext uri="{BB962C8B-B14F-4D97-AF65-F5344CB8AC3E}">
        <p14:creationId xmlns:p14="http://schemas.microsoft.com/office/powerpoint/2010/main" val="25686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730311"/>
            <a:ext cx="11430000" cy="3416320"/>
          </a:xfrm>
          <a:prstGeom prst="rect">
            <a:avLst/>
          </a:prstGeom>
          <a:noFill/>
        </p:spPr>
        <p:txBody>
          <a:bodyPr wrap="square" rtlCol="0">
            <a:spAutoFit/>
          </a:bodyPr>
          <a:lstStyle/>
          <a:p>
            <a:pPr lvl="0" algn="just"/>
            <a:r>
              <a:rPr lang="en-US" sz="2400" b="1" dirty="0" smtClean="0"/>
              <a:t>NULL VALUE</a:t>
            </a:r>
            <a:endParaRPr lang="en-US" sz="2400" dirty="0" smtClean="0"/>
          </a:p>
          <a:p>
            <a:pPr lvl="0" algn="just"/>
            <a:endParaRPr lang="en-US" sz="2400" dirty="0" smtClean="0"/>
          </a:p>
          <a:p>
            <a:pPr lvl="0" algn="just"/>
            <a:r>
              <a:rPr lang="es-ES_tradnl" sz="2400" dirty="0" smtClean="0"/>
              <a:t>A nivel de BBDD y en </a:t>
            </a:r>
            <a:r>
              <a:rPr lang="es-ES_tradnl" sz="2400" dirty="0" err="1" smtClean="0"/>
              <a:t>MySQL</a:t>
            </a:r>
            <a:r>
              <a:rPr lang="es-ES_tradnl" sz="2400" dirty="0" smtClean="0"/>
              <a:t> en particular se puede definir NULL como un tipo de datos no definido, por lo general esto significa que no tiene valor o dicho valor es desconocido o no es aplicable.  Podemos insertar valores NULL dentro de tablas y recuperarlos, así como probar si un valor es NULL.  Sin embargo, no es posible ejecutar operaciones aritméticas sobre valores NULL.</a:t>
            </a:r>
          </a:p>
          <a:p>
            <a:pPr lvl="0"/>
            <a:endParaRPr lang="es-ES_tradnl" sz="2400" dirty="0"/>
          </a:p>
          <a:p>
            <a:pPr algn="just"/>
            <a:endParaRPr lang="es-ES_tradnl" sz="2400" dirty="0"/>
          </a:p>
        </p:txBody>
      </p:sp>
    </p:spTree>
    <p:extLst>
      <p:ext uri="{BB962C8B-B14F-4D97-AF65-F5344CB8AC3E}">
        <p14:creationId xmlns:p14="http://schemas.microsoft.com/office/powerpoint/2010/main" val="18410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37" y="144462"/>
            <a:ext cx="5943600" cy="369332"/>
          </a:xfrm>
          <a:prstGeom prst="rect">
            <a:avLst/>
          </a:prstGeom>
          <a:noFill/>
        </p:spPr>
        <p:txBody>
          <a:bodyPr wrap="square" rtlCol="0">
            <a:spAutoFit/>
          </a:bodyPr>
          <a:lstStyle/>
          <a:p>
            <a:r>
              <a:rPr lang="en-US" dirty="0" err="1" smtClean="0"/>
              <a:t>Creando</a:t>
            </a:r>
            <a:r>
              <a:rPr lang="en-US" dirty="0" smtClean="0"/>
              <a:t> </a:t>
            </a:r>
            <a:r>
              <a:rPr lang="en-US" dirty="0" err="1" smtClean="0"/>
              <a:t>una</a:t>
            </a:r>
            <a:r>
              <a:rPr lang="en-US" dirty="0" smtClean="0"/>
              <a:t> </a:t>
            </a:r>
            <a:r>
              <a:rPr lang="en-US" dirty="0" err="1" smtClean="0"/>
              <a:t>tabla</a:t>
            </a:r>
            <a:r>
              <a:rPr lang="en-US" dirty="0" smtClean="0"/>
              <a:t> </a:t>
            </a:r>
            <a:r>
              <a:rPr lang="en-US" dirty="0" err="1" smtClean="0"/>
              <a:t>desde</a:t>
            </a:r>
            <a:r>
              <a:rPr lang="en-US" dirty="0" smtClean="0"/>
              <a:t> la </a:t>
            </a:r>
            <a:r>
              <a:rPr lang="en-US" dirty="0" err="1" smtClean="0"/>
              <a:t>linea</a:t>
            </a:r>
            <a:r>
              <a:rPr lang="en-US" dirty="0" smtClean="0"/>
              <a:t> de </a:t>
            </a:r>
            <a:r>
              <a:rPr lang="en-US" dirty="0" err="1" smtClean="0"/>
              <a:t>comando</a:t>
            </a:r>
            <a:endParaRPr lang="es-ES_tradnl" dirty="0"/>
          </a:p>
        </p:txBody>
      </p:sp>
      <p:pic>
        <p:nvPicPr>
          <p:cNvPr id="4" name="Picture 3"/>
          <p:cNvPicPr>
            <a:picLocks noChangeAspect="1"/>
          </p:cNvPicPr>
          <p:nvPr/>
        </p:nvPicPr>
        <p:blipFill>
          <a:blip r:embed="rId3"/>
          <a:stretch>
            <a:fillRect/>
          </a:stretch>
        </p:blipFill>
        <p:spPr>
          <a:xfrm>
            <a:off x="463178" y="677862"/>
            <a:ext cx="9187181" cy="6083589"/>
          </a:xfrm>
          <a:prstGeom prst="rect">
            <a:avLst/>
          </a:prstGeom>
        </p:spPr>
      </p:pic>
    </p:spTree>
    <p:extLst>
      <p:ext uri="{BB962C8B-B14F-4D97-AF65-F5344CB8AC3E}">
        <p14:creationId xmlns:p14="http://schemas.microsoft.com/office/powerpoint/2010/main" val="172998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0955" y="144462"/>
            <a:ext cx="9624366" cy="646331"/>
          </a:xfrm>
          <a:prstGeom prst="rect">
            <a:avLst/>
          </a:prstGeom>
          <a:noFill/>
        </p:spPr>
        <p:txBody>
          <a:bodyPr wrap="none" lIns="91440" tIns="45720" rIns="91440" bIns="45720">
            <a:spAutoFit/>
          </a:bodyPr>
          <a:lstStyle/>
          <a:p>
            <a:pPr algn="ctr"/>
            <a:r>
              <a:rPr lang="en-US" sz="3600" b="1" cap="none" spc="0" dirty="0" err="1" smtClean="0">
                <a:ln w="22225">
                  <a:solidFill>
                    <a:schemeClr val="accent2"/>
                  </a:solidFill>
                  <a:prstDash val="solid"/>
                </a:ln>
                <a:solidFill>
                  <a:schemeClr val="accent2">
                    <a:lumMod val="40000"/>
                    <a:lumOff val="60000"/>
                  </a:schemeClr>
                </a:solidFill>
                <a:effectLst/>
              </a:rPr>
              <a:t>Construyendo</a:t>
            </a:r>
            <a:r>
              <a:rPr lang="en-US" sz="3600" b="1" cap="none" spc="0" dirty="0" smtClean="0">
                <a:ln w="22225">
                  <a:solidFill>
                    <a:schemeClr val="accent2"/>
                  </a:solidFill>
                  <a:prstDash val="solid"/>
                </a:ln>
                <a:solidFill>
                  <a:schemeClr val="accent2">
                    <a:lumMod val="40000"/>
                    <a:lumOff val="60000"/>
                  </a:schemeClr>
                </a:solidFill>
                <a:effectLst/>
              </a:rPr>
              <a:t> </a:t>
            </a:r>
            <a:r>
              <a:rPr lang="en-US" sz="3600" b="1" cap="none" spc="0" dirty="0" err="1" smtClean="0">
                <a:ln w="22225">
                  <a:solidFill>
                    <a:schemeClr val="accent2"/>
                  </a:solidFill>
                  <a:prstDash val="solid"/>
                </a:ln>
                <a:solidFill>
                  <a:schemeClr val="accent2">
                    <a:lumMod val="40000"/>
                    <a:lumOff val="60000"/>
                  </a:schemeClr>
                </a:solidFill>
                <a:effectLst/>
              </a:rPr>
              <a:t>nuestro</a:t>
            </a:r>
            <a:r>
              <a:rPr lang="en-US" sz="3600" b="1" dirty="0">
                <a:ln w="22225">
                  <a:solidFill>
                    <a:schemeClr val="accent2"/>
                  </a:solidFill>
                  <a:prstDash val="solid"/>
                </a:ln>
                <a:solidFill>
                  <a:schemeClr val="accent2">
                    <a:lumMod val="40000"/>
                    <a:lumOff val="60000"/>
                  </a:schemeClr>
                </a:solidFill>
              </a:rPr>
              <a:t> </a:t>
            </a:r>
            <a:r>
              <a:rPr lang="en-US" sz="3600" b="1" dirty="0" err="1" smtClean="0">
                <a:ln w="22225">
                  <a:solidFill>
                    <a:schemeClr val="accent2"/>
                  </a:solidFill>
                  <a:prstDash val="solid"/>
                </a:ln>
                <a:solidFill>
                  <a:schemeClr val="accent2">
                    <a:lumMod val="40000"/>
                    <a:lumOff val="60000"/>
                  </a:schemeClr>
                </a:solidFill>
              </a:rPr>
              <a:t>Esquema</a:t>
            </a:r>
            <a:r>
              <a:rPr lang="en-US" sz="3600" b="1" dirty="0" smtClean="0">
                <a:ln w="22225">
                  <a:solidFill>
                    <a:schemeClr val="accent2"/>
                  </a:solidFill>
                  <a:prstDash val="solid"/>
                </a:ln>
                <a:solidFill>
                  <a:schemeClr val="accent2">
                    <a:lumMod val="40000"/>
                    <a:lumOff val="60000"/>
                  </a:schemeClr>
                </a:solidFill>
              </a:rPr>
              <a:t> </a:t>
            </a:r>
            <a:r>
              <a:rPr lang="en-US" sz="3600" b="1" dirty="0" err="1" smtClean="0">
                <a:ln w="22225">
                  <a:solidFill>
                    <a:schemeClr val="accent2"/>
                  </a:solidFill>
                  <a:prstDash val="solid"/>
                </a:ln>
                <a:solidFill>
                  <a:schemeClr val="accent2">
                    <a:lumMod val="40000"/>
                    <a:lumOff val="60000"/>
                  </a:schemeClr>
                </a:solidFill>
              </a:rPr>
              <a:t>desde</a:t>
            </a:r>
            <a:r>
              <a:rPr lang="en-US" sz="3600" b="1" dirty="0" smtClean="0">
                <a:ln w="22225">
                  <a:solidFill>
                    <a:schemeClr val="accent2"/>
                  </a:solidFill>
                  <a:prstDash val="solid"/>
                </a:ln>
                <a:solidFill>
                  <a:schemeClr val="accent2">
                    <a:lumMod val="40000"/>
                    <a:lumOff val="60000"/>
                  </a:schemeClr>
                </a:solidFill>
              </a:rPr>
              <a:t> 0 (</a:t>
            </a:r>
            <a:r>
              <a:rPr lang="en-US" sz="3600" b="1" dirty="0" err="1" smtClean="0">
                <a:ln w="22225">
                  <a:solidFill>
                    <a:schemeClr val="accent2"/>
                  </a:solidFill>
                  <a:prstDash val="solid"/>
                </a:ln>
                <a:solidFill>
                  <a:schemeClr val="accent2">
                    <a:lumMod val="40000"/>
                    <a:lumOff val="60000"/>
                  </a:schemeClr>
                </a:solidFill>
              </a:rPr>
              <a:t>MyERP</a:t>
            </a:r>
            <a:r>
              <a:rPr lang="en-US" sz="3600" b="1" dirty="0" smtClean="0">
                <a:ln w="22225">
                  <a:solidFill>
                    <a:schemeClr val="accent2"/>
                  </a:solidFill>
                  <a:prstDash val="solid"/>
                </a:ln>
                <a:solidFill>
                  <a:schemeClr val="accent2">
                    <a:lumMod val="40000"/>
                    <a:lumOff val="60000"/>
                  </a:schemeClr>
                </a:solidFill>
              </a:rPr>
              <a:t>)</a:t>
            </a:r>
            <a:endParaRPr lang="en-US" sz="3600" b="1" cap="none" spc="0" dirty="0">
              <a:ln w="22225">
                <a:solidFill>
                  <a:schemeClr val="accent2"/>
                </a:solidFill>
                <a:prstDash val="solid"/>
              </a:ln>
              <a:solidFill>
                <a:schemeClr val="accent2">
                  <a:lumMod val="40000"/>
                  <a:lumOff val="60000"/>
                </a:schemeClr>
              </a:solidFill>
              <a:effectLst/>
            </a:endParaRPr>
          </a:p>
        </p:txBody>
      </p:sp>
      <p:pic>
        <p:nvPicPr>
          <p:cNvPr id="5" name="Picture 4"/>
          <p:cNvPicPr>
            <a:picLocks noChangeAspect="1"/>
          </p:cNvPicPr>
          <p:nvPr/>
        </p:nvPicPr>
        <p:blipFill>
          <a:blip r:embed="rId3"/>
          <a:stretch>
            <a:fillRect/>
          </a:stretch>
        </p:blipFill>
        <p:spPr>
          <a:xfrm>
            <a:off x="2096936" y="1058862"/>
            <a:ext cx="7772400" cy="5451525"/>
          </a:xfrm>
          <a:prstGeom prst="rect">
            <a:avLst/>
          </a:prstGeom>
        </p:spPr>
      </p:pic>
    </p:spTree>
    <p:extLst>
      <p:ext uri="{BB962C8B-B14F-4D97-AF65-F5344CB8AC3E}">
        <p14:creationId xmlns:p14="http://schemas.microsoft.com/office/powerpoint/2010/main" val="390803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637" y="449262"/>
            <a:ext cx="5000105" cy="685800"/>
          </a:xfrm>
          <a:prstGeom prst="rect">
            <a:avLst/>
          </a:prstGeom>
        </p:spPr>
      </p:pic>
      <p:pic>
        <p:nvPicPr>
          <p:cNvPr id="3" name="Picture 2"/>
          <p:cNvPicPr>
            <a:picLocks noChangeAspect="1"/>
          </p:cNvPicPr>
          <p:nvPr/>
        </p:nvPicPr>
        <p:blipFill>
          <a:blip r:embed="rId4"/>
          <a:stretch>
            <a:fillRect/>
          </a:stretch>
        </p:blipFill>
        <p:spPr>
          <a:xfrm>
            <a:off x="286037" y="1820862"/>
            <a:ext cx="3188999" cy="4052482"/>
          </a:xfrm>
          <a:prstGeom prst="rect">
            <a:avLst/>
          </a:prstGeom>
        </p:spPr>
      </p:pic>
    </p:spTree>
    <p:extLst>
      <p:ext uri="{BB962C8B-B14F-4D97-AF65-F5344CB8AC3E}">
        <p14:creationId xmlns:p14="http://schemas.microsoft.com/office/powerpoint/2010/main" val="32021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3237" y="601662"/>
            <a:ext cx="7391400" cy="5322537"/>
          </a:xfrm>
          <a:prstGeom prst="rect">
            <a:avLst/>
          </a:prstGeom>
        </p:spPr>
      </p:pic>
    </p:spTree>
    <p:extLst>
      <p:ext uri="{BB962C8B-B14F-4D97-AF65-F5344CB8AC3E}">
        <p14:creationId xmlns:p14="http://schemas.microsoft.com/office/powerpoint/2010/main" val="141877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1837" y="830262"/>
            <a:ext cx="7587370" cy="4495800"/>
          </a:xfrm>
          <a:prstGeom prst="rect">
            <a:avLst/>
          </a:prstGeom>
        </p:spPr>
      </p:pic>
    </p:spTree>
    <p:extLst>
      <p:ext uri="{BB962C8B-B14F-4D97-AF65-F5344CB8AC3E}">
        <p14:creationId xmlns:p14="http://schemas.microsoft.com/office/powerpoint/2010/main" val="424382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6801862"/>
          </a:xfrm>
          <a:prstGeom prst="rect">
            <a:avLst/>
          </a:prstGeom>
          <a:noFill/>
        </p:spPr>
        <p:txBody>
          <a:bodyPr wrap="square" rtlCol="0">
            <a:spAutoFit/>
          </a:bodyPr>
          <a:lstStyle/>
          <a:p>
            <a:pPr lvl="0" algn="just"/>
            <a:r>
              <a:rPr lang="en-US" sz="2200" b="1" dirty="0" err="1" smtClean="0"/>
              <a:t>Modificando</a:t>
            </a:r>
            <a:r>
              <a:rPr lang="en-US" sz="2200" b="1" dirty="0" smtClean="0"/>
              <a:t> </a:t>
            </a:r>
            <a:r>
              <a:rPr lang="en-US" sz="2200" b="1" dirty="0" err="1" smtClean="0"/>
              <a:t>una</a:t>
            </a:r>
            <a:r>
              <a:rPr lang="en-US" sz="2200" b="1" dirty="0" smtClean="0"/>
              <a:t> </a:t>
            </a:r>
            <a:r>
              <a:rPr lang="en-US" sz="2200" b="1" dirty="0" err="1" smtClean="0"/>
              <a:t>tabla</a:t>
            </a:r>
            <a:r>
              <a:rPr lang="en-US" sz="2200" b="1" dirty="0" smtClean="0"/>
              <a:t> </a:t>
            </a:r>
            <a:r>
              <a:rPr lang="en-US" sz="2200" b="1" dirty="0" err="1" smtClean="0"/>
              <a:t>existente</a:t>
            </a:r>
            <a:endParaRPr lang="en-US" sz="2200" dirty="0" smtClean="0"/>
          </a:p>
          <a:p>
            <a:pPr lvl="0" algn="just"/>
            <a:endParaRPr lang="en-US" sz="2200" dirty="0" smtClean="0"/>
          </a:p>
          <a:p>
            <a:pPr lvl="0" algn="just"/>
            <a:r>
              <a:rPr lang="es-ES_tradnl" sz="2200" dirty="0" smtClean="0"/>
              <a:t>Existen situaciones en las que requerimos alterar la estructura de una tabla previamente creada, este puede incluir algo tan sencillo como adicionar una columna o remover una existente, incluso cambiar el tipo de datos de una determinada columna.  Para realizar estas operaciones debemos ejecutar las siguientes instrucciones.</a:t>
            </a:r>
          </a:p>
          <a:p>
            <a:pPr lvl="0" algn="just"/>
            <a:endParaRPr lang="en-US" sz="2200" dirty="0" smtClean="0"/>
          </a:p>
          <a:p>
            <a:pPr lvl="0" algn="just"/>
            <a:endParaRPr lang="en-US" sz="2200" dirty="0" smtClean="0"/>
          </a:p>
          <a:p>
            <a:pPr lvl="0" algn="just"/>
            <a:r>
              <a:rPr lang="en-US" sz="2200" dirty="0" err="1" smtClean="0"/>
              <a:t>Agregar</a:t>
            </a:r>
            <a:r>
              <a:rPr lang="en-US" sz="2200" dirty="0" smtClean="0"/>
              <a:t> </a:t>
            </a:r>
            <a:r>
              <a:rPr lang="en-US" sz="2200" dirty="0" err="1" smtClean="0"/>
              <a:t>una</a:t>
            </a:r>
            <a:r>
              <a:rPr lang="en-US" sz="2200" dirty="0" smtClean="0"/>
              <a:t> </a:t>
            </a:r>
            <a:r>
              <a:rPr lang="en-US" sz="2200" dirty="0" err="1" smtClean="0"/>
              <a:t>nueva</a:t>
            </a:r>
            <a:r>
              <a:rPr lang="en-US" sz="2200" dirty="0" smtClean="0"/>
              <a:t> </a:t>
            </a:r>
            <a:r>
              <a:rPr lang="en-US" sz="2200" dirty="0" err="1" smtClean="0"/>
              <a:t>columna</a:t>
            </a:r>
            <a:r>
              <a:rPr lang="en-US" sz="2200" dirty="0" smtClean="0"/>
              <a:t>:</a:t>
            </a:r>
          </a:p>
          <a:p>
            <a:pPr lvl="0" algn="just"/>
            <a:r>
              <a:rPr lang="en-US" sz="2200" b="1" i="1" dirty="0" smtClean="0"/>
              <a:t>ALTER TABLE </a:t>
            </a:r>
            <a:r>
              <a:rPr lang="en-US" sz="2200" b="1" i="1" dirty="0" err="1" smtClean="0"/>
              <a:t>NombreTabla</a:t>
            </a:r>
            <a:endParaRPr lang="en-US" sz="2200" b="1" i="1" dirty="0" smtClean="0"/>
          </a:p>
          <a:p>
            <a:pPr lvl="0" algn="just"/>
            <a:r>
              <a:rPr lang="en-US" sz="2200" b="1" i="1" dirty="0" smtClean="0"/>
              <a:t>ADD </a:t>
            </a:r>
            <a:r>
              <a:rPr lang="en-US" sz="2200" b="1" i="1" dirty="0" err="1" smtClean="0"/>
              <a:t>NombreColumna</a:t>
            </a:r>
            <a:r>
              <a:rPr lang="en-US" sz="2200" b="1" i="1" dirty="0" smtClean="0"/>
              <a:t> DATATYPE ;</a:t>
            </a:r>
          </a:p>
          <a:p>
            <a:pPr lvl="0" algn="just"/>
            <a:endParaRPr lang="en-US" sz="2200" dirty="0" smtClean="0"/>
          </a:p>
          <a:p>
            <a:pPr lvl="0" algn="just"/>
            <a:endParaRPr lang="en-US" sz="2200" dirty="0"/>
          </a:p>
          <a:p>
            <a:pPr lvl="0" algn="just"/>
            <a:r>
              <a:rPr lang="en-US" sz="2200" dirty="0" err="1" smtClean="0"/>
              <a:t>Quitando</a:t>
            </a:r>
            <a:r>
              <a:rPr lang="en-US" sz="2200" dirty="0" smtClean="0"/>
              <a:t> </a:t>
            </a:r>
            <a:r>
              <a:rPr lang="en-US" sz="2200" dirty="0" err="1" smtClean="0"/>
              <a:t>una</a:t>
            </a:r>
            <a:r>
              <a:rPr lang="en-US" sz="2200" dirty="0" smtClean="0"/>
              <a:t> </a:t>
            </a:r>
            <a:r>
              <a:rPr lang="en-US" sz="2200" dirty="0" err="1" smtClean="0"/>
              <a:t>columna</a:t>
            </a:r>
            <a:r>
              <a:rPr lang="en-US" sz="2200" dirty="0" smtClean="0"/>
              <a:t>:</a:t>
            </a:r>
          </a:p>
          <a:p>
            <a:pPr lvl="0" algn="just"/>
            <a:endParaRPr lang="en-US" sz="2200" dirty="0" smtClean="0"/>
          </a:p>
          <a:p>
            <a:pPr lvl="0" algn="just"/>
            <a:r>
              <a:rPr lang="en-US" sz="2200" dirty="0" smtClean="0"/>
              <a:t>--</a:t>
            </a:r>
            <a:r>
              <a:rPr lang="en-US" sz="2200" dirty="0"/>
              <a:t>Removing previous column</a:t>
            </a:r>
          </a:p>
          <a:p>
            <a:pPr lvl="0" algn="just"/>
            <a:r>
              <a:rPr lang="en-US" sz="2200" b="1" i="1" dirty="0"/>
              <a:t>ALTER TABLE </a:t>
            </a:r>
            <a:r>
              <a:rPr lang="en-US" sz="2200" b="1" i="1" dirty="0" err="1"/>
              <a:t>NombreTabla</a:t>
            </a:r>
            <a:endParaRPr lang="en-US" sz="2200" b="1" i="1" dirty="0"/>
          </a:p>
          <a:p>
            <a:pPr lvl="0" algn="just"/>
            <a:r>
              <a:rPr lang="en-US" sz="2200" b="1" i="1" dirty="0" smtClean="0"/>
              <a:t>DROP </a:t>
            </a:r>
            <a:r>
              <a:rPr lang="en-US" sz="2200" b="1" i="1" dirty="0" err="1" smtClean="0"/>
              <a:t>NombreColumna</a:t>
            </a:r>
            <a:r>
              <a:rPr lang="en-US" sz="2200" b="1" i="1" dirty="0" smtClean="0"/>
              <a:t>;</a:t>
            </a:r>
            <a:endParaRPr lang="en-US" sz="2200" b="1" i="1" dirty="0"/>
          </a:p>
          <a:p>
            <a:pPr lvl="0" algn="just"/>
            <a:endParaRPr lang="en-US" sz="2200" dirty="0" smtClean="0"/>
          </a:p>
          <a:p>
            <a:pPr lvl="0" algn="just"/>
            <a:endParaRPr lang="es-ES_tradnl" dirty="0"/>
          </a:p>
        </p:txBody>
      </p:sp>
    </p:spTree>
    <p:extLst>
      <p:ext uri="{BB962C8B-B14F-4D97-AF65-F5344CB8AC3E}">
        <p14:creationId xmlns:p14="http://schemas.microsoft.com/office/powerpoint/2010/main" val="28291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36637" y="754062"/>
            <a:ext cx="9923110" cy="5638800"/>
          </a:xfrm>
          <a:prstGeom prst="rect">
            <a:avLst/>
          </a:prstGeom>
        </p:spPr>
      </p:pic>
    </p:spTree>
    <p:extLst>
      <p:ext uri="{BB962C8B-B14F-4D97-AF65-F5344CB8AC3E}">
        <p14:creationId xmlns:p14="http://schemas.microsoft.com/office/powerpoint/2010/main" val="7869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08037" y="830262"/>
            <a:ext cx="6015080" cy="1524000"/>
          </a:xfrm>
          <a:prstGeom prst="rect">
            <a:avLst/>
          </a:prstGeom>
        </p:spPr>
      </p:pic>
      <p:pic>
        <p:nvPicPr>
          <p:cNvPr id="4" name="Picture 3"/>
          <p:cNvPicPr>
            <a:picLocks noChangeAspect="1"/>
          </p:cNvPicPr>
          <p:nvPr/>
        </p:nvPicPr>
        <p:blipFill>
          <a:blip r:embed="rId4"/>
          <a:stretch>
            <a:fillRect/>
          </a:stretch>
        </p:blipFill>
        <p:spPr>
          <a:xfrm>
            <a:off x="808037" y="3040062"/>
            <a:ext cx="6172200" cy="2423742"/>
          </a:xfrm>
          <a:prstGeom prst="rect">
            <a:avLst/>
          </a:prstGeom>
        </p:spPr>
      </p:pic>
    </p:spTree>
    <p:extLst>
      <p:ext uri="{BB962C8B-B14F-4D97-AF65-F5344CB8AC3E}">
        <p14:creationId xmlns:p14="http://schemas.microsoft.com/office/powerpoint/2010/main" val="359638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p:cNvSpPr/>
          <p:nvPr/>
        </p:nvSpPr>
        <p:spPr bwMode="auto">
          <a:xfrm>
            <a:off x="472757" y="21713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20" name="Rectangle 19"/>
          <p:cNvSpPr/>
          <p:nvPr/>
        </p:nvSpPr>
        <p:spPr bwMode="auto">
          <a:xfrm>
            <a:off x="1204277" y="21713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Tipos</a:t>
            </a:r>
            <a:r>
              <a:rPr lang="en-US" sz="2000" dirty="0" smtClean="0">
                <a:solidFill>
                  <a:schemeClr val="tx1"/>
                </a:solidFill>
                <a:latin typeface="+mj-lt"/>
                <a:ea typeface="Segoe UI" pitchFamily="34" charset="0"/>
                <a:cs typeface="Segoe UI" pitchFamily="34" charset="0"/>
              </a:rPr>
              <a:t> de </a:t>
            </a:r>
            <a:r>
              <a:rPr lang="en-US" sz="2000" dirty="0" err="1" smtClean="0">
                <a:solidFill>
                  <a:schemeClr val="tx1"/>
                </a:solidFill>
                <a:latin typeface="+mj-lt"/>
                <a:ea typeface="Segoe UI" pitchFamily="34" charset="0"/>
                <a:cs typeface="Segoe UI" pitchFamily="34" charset="0"/>
              </a:rPr>
              <a:t>Datos</a:t>
            </a:r>
            <a:endParaRPr lang="en-US" sz="2000"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7037" y="449262"/>
            <a:ext cx="6694411" cy="1600200"/>
          </a:xfrm>
          <a:prstGeom prst="rect">
            <a:avLst/>
          </a:prstGeom>
        </p:spPr>
      </p:pic>
      <p:pic>
        <p:nvPicPr>
          <p:cNvPr id="5" name="Picture 4"/>
          <p:cNvPicPr>
            <a:picLocks noChangeAspect="1"/>
          </p:cNvPicPr>
          <p:nvPr/>
        </p:nvPicPr>
        <p:blipFill>
          <a:blip r:embed="rId4"/>
          <a:stretch>
            <a:fillRect/>
          </a:stretch>
        </p:blipFill>
        <p:spPr>
          <a:xfrm>
            <a:off x="413697" y="2887662"/>
            <a:ext cx="8846191" cy="2819400"/>
          </a:xfrm>
          <a:prstGeom prst="rect">
            <a:avLst/>
          </a:prstGeom>
        </p:spPr>
      </p:pic>
    </p:spTree>
    <p:extLst>
      <p:ext uri="{BB962C8B-B14F-4D97-AF65-F5344CB8AC3E}">
        <p14:creationId xmlns:p14="http://schemas.microsoft.com/office/powerpoint/2010/main" val="319265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5816977"/>
          </a:xfrm>
          <a:prstGeom prst="rect">
            <a:avLst/>
          </a:prstGeom>
          <a:noFill/>
        </p:spPr>
        <p:txBody>
          <a:bodyPr wrap="square" rtlCol="0">
            <a:spAutoFit/>
          </a:bodyPr>
          <a:lstStyle/>
          <a:p>
            <a:pPr lvl="0" algn="just"/>
            <a:r>
              <a:rPr lang="en-US" sz="2400" b="1" dirty="0" err="1" smtClean="0"/>
              <a:t>Modificando</a:t>
            </a:r>
            <a:r>
              <a:rPr lang="en-US" sz="2400" b="1" dirty="0" smtClean="0"/>
              <a:t> </a:t>
            </a:r>
            <a:r>
              <a:rPr lang="en-US" sz="2400" b="1" dirty="0" err="1" smtClean="0"/>
              <a:t>una</a:t>
            </a:r>
            <a:r>
              <a:rPr lang="en-US" sz="2400" b="1" dirty="0" smtClean="0"/>
              <a:t> </a:t>
            </a:r>
            <a:r>
              <a:rPr lang="en-US" sz="2400" b="1" dirty="0" err="1" smtClean="0"/>
              <a:t>tabla</a:t>
            </a:r>
            <a:r>
              <a:rPr lang="en-US" sz="2400" b="1" dirty="0" smtClean="0"/>
              <a:t> </a:t>
            </a:r>
            <a:r>
              <a:rPr lang="en-US" sz="2400" b="1" dirty="0" err="1" smtClean="0"/>
              <a:t>existente</a:t>
            </a:r>
            <a:endParaRPr lang="en-US" sz="2400" dirty="0" smtClean="0"/>
          </a:p>
          <a:p>
            <a:pPr lvl="0" algn="just"/>
            <a:endParaRPr lang="en-US" sz="2400" dirty="0" smtClean="0"/>
          </a:p>
          <a:p>
            <a:pPr lvl="0" algn="just"/>
            <a:r>
              <a:rPr lang="es-ES_tradnl" sz="2400" dirty="0" smtClean="0"/>
              <a:t>Y si requerimos cambiar el tipo de datos de una columna lo podemos hacer, sin embargo es muy importante saber que la conversión puede impactar sobre los datos que actualmente tenemos almacenados en dicha tabla, por ende es importante que exista compatibilidad.</a:t>
            </a:r>
          </a:p>
          <a:p>
            <a:pPr lvl="0" algn="just"/>
            <a:endParaRPr lang="en-US" sz="2400" dirty="0" smtClean="0"/>
          </a:p>
          <a:p>
            <a:pPr lvl="0" algn="just"/>
            <a:endParaRPr lang="en-US" sz="2400" dirty="0" smtClean="0"/>
          </a:p>
          <a:p>
            <a:pPr lvl="0" algn="just"/>
            <a:r>
              <a:rPr lang="en-US" sz="2400" dirty="0" err="1" smtClean="0"/>
              <a:t>Modificar</a:t>
            </a:r>
            <a:r>
              <a:rPr lang="en-US" sz="2400" dirty="0" smtClean="0"/>
              <a:t> </a:t>
            </a:r>
            <a:r>
              <a:rPr lang="en-US" sz="2400" dirty="0" err="1" smtClean="0"/>
              <a:t>una</a:t>
            </a:r>
            <a:r>
              <a:rPr lang="en-US" sz="2400" dirty="0" smtClean="0"/>
              <a:t> </a:t>
            </a:r>
            <a:r>
              <a:rPr lang="en-US" sz="2400" dirty="0" err="1" smtClean="0"/>
              <a:t>columna</a:t>
            </a:r>
            <a:r>
              <a:rPr lang="en-US" sz="2400" dirty="0" smtClean="0"/>
              <a:t> </a:t>
            </a:r>
            <a:r>
              <a:rPr lang="en-US" sz="2400" dirty="0" err="1" smtClean="0"/>
              <a:t>existente</a:t>
            </a:r>
            <a:r>
              <a:rPr lang="en-US" sz="2400" dirty="0" smtClean="0"/>
              <a:t>:</a:t>
            </a:r>
          </a:p>
          <a:p>
            <a:pPr lvl="0" algn="just"/>
            <a:endParaRPr lang="en-US" sz="2400" dirty="0" smtClean="0"/>
          </a:p>
          <a:p>
            <a:pPr lvl="0" algn="just"/>
            <a:r>
              <a:rPr lang="en-US" sz="2400" b="1" i="1" dirty="0" smtClean="0"/>
              <a:t>ALTER TABLE </a:t>
            </a:r>
            <a:r>
              <a:rPr lang="en-US" sz="2400" b="1" i="1" dirty="0" err="1" smtClean="0"/>
              <a:t>NombreTabla</a:t>
            </a:r>
            <a:endParaRPr lang="en-US" sz="2400" b="1" i="1" dirty="0" smtClean="0"/>
          </a:p>
          <a:p>
            <a:pPr lvl="0" algn="just"/>
            <a:r>
              <a:rPr lang="en-US" sz="2400" b="1" i="1" dirty="0" smtClean="0"/>
              <a:t>MODIFY COLUMN </a:t>
            </a:r>
            <a:r>
              <a:rPr lang="en-US" sz="2400" b="1" i="1" dirty="0" err="1" smtClean="0"/>
              <a:t>NombreColumna</a:t>
            </a:r>
            <a:r>
              <a:rPr lang="en-US" sz="2400" b="1" i="1" dirty="0" smtClean="0"/>
              <a:t> DATATYPE ;</a:t>
            </a:r>
          </a:p>
          <a:p>
            <a:pPr lvl="0" algn="just"/>
            <a:endParaRPr lang="en-US" sz="2200" dirty="0" smtClean="0"/>
          </a:p>
          <a:p>
            <a:pPr lvl="0" algn="just"/>
            <a:endParaRPr lang="en-US" sz="2200" dirty="0"/>
          </a:p>
          <a:p>
            <a:pPr lvl="0" algn="just"/>
            <a:endParaRPr lang="en-US" sz="2200" dirty="0" smtClean="0"/>
          </a:p>
          <a:p>
            <a:pPr lvl="0" algn="just"/>
            <a:endParaRPr lang="es-ES_tradnl" dirty="0"/>
          </a:p>
        </p:txBody>
      </p:sp>
    </p:spTree>
    <p:extLst>
      <p:ext uri="{BB962C8B-B14F-4D97-AF65-F5344CB8AC3E}">
        <p14:creationId xmlns:p14="http://schemas.microsoft.com/office/powerpoint/2010/main" val="110609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65237" y="906462"/>
            <a:ext cx="9174306" cy="5029200"/>
          </a:xfrm>
          <a:prstGeom prst="rect">
            <a:avLst/>
          </a:prstGeom>
        </p:spPr>
      </p:pic>
    </p:spTree>
    <p:extLst>
      <p:ext uri="{BB962C8B-B14F-4D97-AF65-F5344CB8AC3E}">
        <p14:creationId xmlns:p14="http://schemas.microsoft.com/office/powerpoint/2010/main" val="353046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65237" y="906462"/>
            <a:ext cx="9174306" cy="5029200"/>
          </a:xfrm>
          <a:prstGeom prst="rect">
            <a:avLst/>
          </a:prstGeom>
        </p:spPr>
      </p:pic>
    </p:spTree>
    <p:extLst>
      <p:ext uri="{BB962C8B-B14F-4D97-AF65-F5344CB8AC3E}">
        <p14:creationId xmlns:p14="http://schemas.microsoft.com/office/powerpoint/2010/main" val="344941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5016758"/>
          </a:xfrm>
          <a:prstGeom prst="rect">
            <a:avLst/>
          </a:prstGeom>
          <a:noFill/>
        </p:spPr>
        <p:txBody>
          <a:bodyPr wrap="square" rtlCol="0">
            <a:spAutoFit/>
          </a:bodyPr>
          <a:lstStyle/>
          <a:p>
            <a:pPr lvl="0" algn="just"/>
            <a:r>
              <a:rPr lang="en-US" sz="2400" b="1" dirty="0" err="1" smtClean="0"/>
              <a:t>Poblando</a:t>
            </a:r>
            <a:r>
              <a:rPr lang="en-US" sz="2400" b="1" dirty="0" smtClean="0"/>
              <a:t> la </a:t>
            </a:r>
            <a:r>
              <a:rPr lang="en-US" sz="2400" b="1" dirty="0" err="1" smtClean="0"/>
              <a:t>tabla</a:t>
            </a:r>
            <a:r>
              <a:rPr lang="en-US" sz="2400" b="1" dirty="0" smtClean="0"/>
              <a:t> Employees</a:t>
            </a:r>
            <a:endParaRPr lang="en-US" sz="2400" dirty="0" smtClean="0"/>
          </a:p>
          <a:p>
            <a:pPr lvl="0" algn="just"/>
            <a:endParaRPr lang="en-US" sz="2400" dirty="0" smtClean="0"/>
          </a:p>
          <a:p>
            <a:pPr lvl="0" algn="just"/>
            <a:r>
              <a:rPr lang="es-ES_tradnl" sz="2400" dirty="0" smtClean="0"/>
              <a:t>Aspectos importantes que debemos manejar, lo primero es las diferencias entre tipos de datos y propiedades o atributos.</a:t>
            </a:r>
          </a:p>
          <a:p>
            <a:pPr lvl="0" algn="just"/>
            <a:endParaRPr lang="en-US" sz="2400" dirty="0" smtClean="0"/>
          </a:p>
          <a:p>
            <a:pPr lvl="0" algn="just"/>
            <a:endParaRPr lang="en-US" sz="2400" dirty="0" smtClean="0"/>
          </a:p>
          <a:p>
            <a:pPr lvl="0" algn="just"/>
            <a:endParaRPr lang="en-US" sz="2200" dirty="0" smtClean="0"/>
          </a:p>
          <a:p>
            <a:pPr lvl="0" algn="just"/>
            <a:endParaRPr lang="en-US" sz="2200" dirty="0"/>
          </a:p>
          <a:p>
            <a:pPr lvl="0" algn="just"/>
            <a:endParaRPr lang="en-US" sz="2200" dirty="0" smtClean="0"/>
          </a:p>
          <a:p>
            <a:pPr lvl="0" algn="just"/>
            <a:endParaRPr lang="en-US" sz="2200" dirty="0"/>
          </a:p>
          <a:p>
            <a:pPr lvl="0" algn="just"/>
            <a:r>
              <a:rPr lang="es-ES_tradnl" sz="2200" dirty="0" smtClean="0"/>
              <a:t>En el caso de la columna </a:t>
            </a:r>
            <a:r>
              <a:rPr lang="es-ES_tradnl" sz="2200" b="1" dirty="0" err="1" smtClean="0"/>
              <a:t>empid</a:t>
            </a:r>
            <a:r>
              <a:rPr lang="es-ES_tradnl" sz="2200" dirty="0" smtClean="0"/>
              <a:t> observamos el atributo </a:t>
            </a:r>
            <a:r>
              <a:rPr lang="es-ES_tradnl" sz="2200" b="1" dirty="0" err="1" smtClean="0"/>
              <a:t>auto_increment</a:t>
            </a:r>
            <a:r>
              <a:rPr lang="es-ES_tradnl" sz="2200" dirty="0" smtClean="0"/>
              <a:t>, este representa un mecanismo para la generación de forma automática de un secuencial por parte del motor de </a:t>
            </a:r>
            <a:r>
              <a:rPr lang="es-ES_tradnl" sz="2200" dirty="0" err="1" smtClean="0"/>
              <a:t>MySQL</a:t>
            </a:r>
            <a:r>
              <a:rPr lang="es-ES_tradnl" sz="2200" dirty="0" smtClean="0"/>
              <a:t>.  Este atributo es muy valioso para la creación de un tipo de datos único o </a:t>
            </a:r>
            <a:r>
              <a:rPr lang="es-ES_tradnl" sz="2200" dirty="0" err="1" smtClean="0"/>
              <a:t>primary</a:t>
            </a:r>
            <a:r>
              <a:rPr lang="es-ES_tradnl" sz="2200" dirty="0" smtClean="0"/>
              <a:t> </a:t>
            </a:r>
            <a:r>
              <a:rPr lang="es-ES_tradnl" sz="2200" dirty="0" err="1" smtClean="0"/>
              <a:t>key</a:t>
            </a:r>
            <a:r>
              <a:rPr lang="es-ES_tradnl" sz="2200" dirty="0" smtClean="0"/>
              <a:t>, este valor NUNCA se repetirá, además que no puede ser modificado directamente por nosotros.</a:t>
            </a:r>
            <a:endParaRPr lang="es-ES_tradnl" dirty="0"/>
          </a:p>
        </p:txBody>
      </p:sp>
      <p:pic>
        <p:nvPicPr>
          <p:cNvPr id="2" name="Picture 1"/>
          <p:cNvPicPr>
            <a:picLocks noChangeAspect="1"/>
          </p:cNvPicPr>
          <p:nvPr/>
        </p:nvPicPr>
        <p:blipFill>
          <a:blip r:embed="rId3"/>
          <a:stretch>
            <a:fillRect/>
          </a:stretch>
        </p:blipFill>
        <p:spPr>
          <a:xfrm>
            <a:off x="808037" y="2735262"/>
            <a:ext cx="6884174" cy="990600"/>
          </a:xfrm>
          <a:prstGeom prst="rect">
            <a:avLst/>
          </a:prstGeom>
        </p:spPr>
      </p:pic>
    </p:spTree>
    <p:extLst>
      <p:ext uri="{BB962C8B-B14F-4D97-AF65-F5344CB8AC3E}">
        <p14:creationId xmlns:p14="http://schemas.microsoft.com/office/powerpoint/2010/main" val="136629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5016758"/>
          </a:xfrm>
          <a:prstGeom prst="rect">
            <a:avLst/>
          </a:prstGeom>
          <a:noFill/>
        </p:spPr>
        <p:txBody>
          <a:bodyPr wrap="square" rtlCol="0">
            <a:spAutoFit/>
          </a:bodyPr>
          <a:lstStyle/>
          <a:p>
            <a:pPr lvl="0" algn="just"/>
            <a:r>
              <a:rPr lang="en-US" sz="2400" b="1" dirty="0" err="1" smtClean="0"/>
              <a:t>Poblando</a:t>
            </a:r>
            <a:r>
              <a:rPr lang="en-US" sz="2400" b="1" dirty="0" smtClean="0"/>
              <a:t> la </a:t>
            </a:r>
            <a:r>
              <a:rPr lang="en-US" sz="2400" b="1" dirty="0" err="1" smtClean="0"/>
              <a:t>tabla</a:t>
            </a:r>
            <a:r>
              <a:rPr lang="en-US" sz="2400" b="1" dirty="0" smtClean="0"/>
              <a:t> Employees</a:t>
            </a:r>
            <a:endParaRPr lang="en-US" sz="2400" dirty="0" smtClean="0"/>
          </a:p>
          <a:p>
            <a:pPr lvl="0" algn="just"/>
            <a:endParaRPr lang="en-US" sz="2400" dirty="0" smtClean="0"/>
          </a:p>
          <a:p>
            <a:pPr lvl="0" algn="just"/>
            <a:r>
              <a:rPr lang="es-ES_tradnl" sz="2400" dirty="0" smtClean="0"/>
              <a:t>Aspectos importantes que debemos manejar, lo primero es las diferencias entre tipos de datos y propiedades o atributos.</a:t>
            </a:r>
          </a:p>
          <a:p>
            <a:pPr lvl="0" algn="just"/>
            <a:endParaRPr lang="en-US" sz="2400" dirty="0" smtClean="0"/>
          </a:p>
          <a:p>
            <a:pPr lvl="0" algn="just"/>
            <a:endParaRPr lang="en-US" sz="2400" dirty="0" smtClean="0"/>
          </a:p>
          <a:p>
            <a:pPr lvl="0" algn="just"/>
            <a:endParaRPr lang="en-US" sz="2200" dirty="0" smtClean="0"/>
          </a:p>
          <a:p>
            <a:pPr lvl="0" algn="just"/>
            <a:endParaRPr lang="en-US" sz="2200" dirty="0"/>
          </a:p>
          <a:p>
            <a:pPr lvl="0" algn="just"/>
            <a:endParaRPr lang="en-US" sz="2200" dirty="0" smtClean="0"/>
          </a:p>
          <a:p>
            <a:pPr lvl="0" algn="just"/>
            <a:endParaRPr lang="en-US" sz="2200" dirty="0"/>
          </a:p>
          <a:p>
            <a:pPr lvl="0" algn="just"/>
            <a:r>
              <a:rPr lang="es-ES_tradnl" sz="2200" dirty="0" smtClean="0"/>
              <a:t>En el caso de la columna </a:t>
            </a:r>
            <a:r>
              <a:rPr lang="es-ES_tradnl" sz="2200" b="1" dirty="0" err="1" smtClean="0"/>
              <a:t>empid</a:t>
            </a:r>
            <a:r>
              <a:rPr lang="es-ES_tradnl" sz="2200" dirty="0" smtClean="0"/>
              <a:t> observamos el atributo </a:t>
            </a:r>
            <a:r>
              <a:rPr lang="es-ES_tradnl" sz="2200" b="1" dirty="0" err="1" smtClean="0"/>
              <a:t>auto_increment</a:t>
            </a:r>
            <a:r>
              <a:rPr lang="es-ES_tradnl" sz="2200" dirty="0" smtClean="0"/>
              <a:t>, este representa un mecanismo para la generación de forma automática de un secuencial por parte del motor de </a:t>
            </a:r>
            <a:r>
              <a:rPr lang="es-ES_tradnl" sz="2200" dirty="0" err="1" smtClean="0"/>
              <a:t>MySQL</a:t>
            </a:r>
            <a:r>
              <a:rPr lang="es-ES_tradnl" sz="2200" dirty="0" smtClean="0"/>
              <a:t>.  Este atributo es muy valioso para la creación de un tipo de datos único o </a:t>
            </a:r>
            <a:r>
              <a:rPr lang="es-ES_tradnl" sz="2200" dirty="0" err="1" smtClean="0"/>
              <a:t>primary</a:t>
            </a:r>
            <a:r>
              <a:rPr lang="es-ES_tradnl" sz="2200" dirty="0" smtClean="0"/>
              <a:t> </a:t>
            </a:r>
            <a:r>
              <a:rPr lang="es-ES_tradnl" sz="2200" dirty="0" err="1" smtClean="0"/>
              <a:t>key</a:t>
            </a:r>
            <a:r>
              <a:rPr lang="es-ES_tradnl" sz="2200" dirty="0" smtClean="0"/>
              <a:t>, este valor NUNCA se repetirá, además que no puede ser modificado directamente por nosotros.</a:t>
            </a:r>
            <a:endParaRPr lang="es-ES_tradnl" dirty="0"/>
          </a:p>
        </p:txBody>
      </p:sp>
      <p:pic>
        <p:nvPicPr>
          <p:cNvPr id="2" name="Picture 1"/>
          <p:cNvPicPr>
            <a:picLocks noChangeAspect="1"/>
          </p:cNvPicPr>
          <p:nvPr/>
        </p:nvPicPr>
        <p:blipFill>
          <a:blip r:embed="rId3"/>
          <a:stretch>
            <a:fillRect/>
          </a:stretch>
        </p:blipFill>
        <p:spPr>
          <a:xfrm>
            <a:off x="808037" y="2735262"/>
            <a:ext cx="6884174" cy="990600"/>
          </a:xfrm>
          <a:prstGeom prst="rect">
            <a:avLst/>
          </a:prstGeom>
        </p:spPr>
      </p:pic>
    </p:spTree>
    <p:extLst>
      <p:ext uri="{BB962C8B-B14F-4D97-AF65-F5344CB8AC3E}">
        <p14:creationId xmlns:p14="http://schemas.microsoft.com/office/powerpoint/2010/main" val="368689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4585871"/>
          </a:xfrm>
          <a:prstGeom prst="rect">
            <a:avLst/>
          </a:prstGeom>
          <a:noFill/>
        </p:spPr>
        <p:txBody>
          <a:bodyPr wrap="square" rtlCol="0">
            <a:spAutoFit/>
          </a:bodyPr>
          <a:lstStyle/>
          <a:p>
            <a:pPr lvl="0" algn="just"/>
            <a:r>
              <a:rPr lang="es-ES_tradnl" sz="2400" dirty="0" smtClean="0"/>
              <a:t>Vamos a proceder a crear una tabla de prueba con una sola columna la cual tendrá el atributo </a:t>
            </a:r>
            <a:r>
              <a:rPr lang="es-ES_tradnl" sz="2400" b="1" dirty="0" err="1" smtClean="0"/>
              <a:t>auto_increment</a:t>
            </a:r>
            <a:r>
              <a:rPr lang="es-ES_tradnl" sz="2400" dirty="0" smtClean="0"/>
              <a:t>, además veremos como podemos insertar datos en dicha tabla.</a:t>
            </a:r>
            <a:endParaRPr lang="en-US" sz="2400" dirty="0" smtClean="0"/>
          </a:p>
          <a:p>
            <a:pPr lvl="0" algn="just"/>
            <a:endParaRPr lang="en-US" sz="2400" dirty="0" smtClean="0"/>
          </a:p>
          <a:p>
            <a:pPr lvl="0" algn="just"/>
            <a:endParaRPr lang="en-US" sz="22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4" name="Picture 3"/>
          <p:cNvPicPr>
            <a:picLocks noChangeAspect="1"/>
          </p:cNvPicPr>
          <p:nvPr/>
        </p:nvPicPr>
        <p:blipFill>
          <a:blip r:embed="rId3"/>
          <a:stretch>
            <a:fillRect/>
          </a:stretch>
        </p:blipFill>
        <p:spPr>
          <a:xfrm>
            <a:off x="569066" y="2049462"/>
            <a:ext cx="8798939" cy="1524000"/>
          </a:xfrm>
          <a:prstGeom prst="rect">
            <a:avLst/>
          </a:prstGeom>
        </p:spPr>
      </p:pic>
      <p:pic>
        <p:nvPicPr>
          <p:cNvPr id="5" name="Picture 4"/>
          <p:cNvPicPr>
            <a:picLocks noChangeAspect="1"/>
          </p:cNvPicPr>
          <p:nvPr/>
        </p:nvPicPr>
        <p:blipFill>
          <a:blip r:embed="rId4"/>
          <a:stretch>
            <a:fillRect/>
          </a:stretch>
        </p:blipFill>
        <p:spPr>
          <a:xfrm>
            <a:off x="569065" y="4105172"/>
            <a:ext cx="9417563" cy="1601889"/>
          </a:xfrm>
          <a:prstGeom prst="rect">
            <a:avLst/>
          </a:prstGeom>
        </p:spPr>
      </p:pic>
    </p:spTree>
    <p:extLst>
      <p:ext uri="{BB962C8B-B14F-4D97-AF65-F5344CB8AC3E}">
        <p14:creationId xmlns:p14="http://schemas.microsoft.com/office/powerpoint/2010/main" val="234169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27037" y="525462"/>
            <a:ext cx="10909006" cy="6172200"/>
          </a:xfrm>
          <a:prstGeom prst="rect">
            <a:avLst/>
          </a:prstGeom>
        </p:spPr>
      </p:pic>
    </p:spTree>
    <p:extLst>
      <p:ext uri="{BB962C8B-B14F-4D97-AF65-F5344CB8AC3E}">
        <p14:creationId xmlns:p14="http://schemas.microsoft.com/office/powerpoint/2010/main" val="34713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4893647"/>
          </a:xfrm>
          <a:prstGeom prst="rect">
            <a:avLst/>
          </a:prstGeom>
          <a:noFill/>
        </p:spPr>
        <p:txBody>
          <a:bodyPr wrap="square" rtlCol="0">
            <a:spAutoFit/>
          </a:bodyPr>
          <a:lstStyle/>
          <a:p>
            <a:pPr lvl="0" algn="just"/>
            <a:r>
              <a:rPr lang="es-ES_tradnl" sz="2400" dirty="0" smtClean="0"/>
              <a:t>Por defecto el incremento de la propiedad </a:t>
            </a:r>
            <a:r>
              <a:rPr lang="es-ES_tradnl" sz="2400" b="1" dirty="0" err="1" smtClean="0"/>
              <a:t>auto_increment</a:t>
            </a:r>
            <a:r>
              <a:rPr lang="es-ES_tradnl" sz="2400" b="1" dirty="0" smtClean="0"/>
              <a:t> </a:t>
            </a:r>
            <a:r>
              <a:rPr lang="es-ES_tradnl" sz="2400" dirty="0" smtClean="0"/>
              <a:t>se produce en 1, pero si queremos alterar la secuencia para que inicie en un valor diferente solo debemos realizar un cambio a nivel de tabla, a continuación veremos un ejemplo:</a:t>
            </a:r>
            <a:endParaRPr lang="en-US" sz="2400" dirty="0" smtClean="0"/>
          </a:p>
          <a:p>
            <a:pPr lvl="0" algn="just"/>
            <a:endParaRPr lang="en-US" sz="2400" dirty="0" smtClean="0"/>
          </a:p>
          <a:p>
            <a:pPr lvl="0" algn="just"/>
            <a:endParaRPr lang="en-US" sz="22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2" name="Picture 1"/>
          <p:cNvPicPr>
            <a:picLocks noChangeAspect="1"/>
          </p:cNvPicPr>
          <p:nvPr/>
        </p:nvPicPr>
        <p:blipFill>
          <a:blip r:embed="rId3"/>
          <a:stretch>
            <a:fillRect/>
          </a:stretch>
        </p:blipFill>
        <p:spPr>
          <a:xfrm>
            <a:off x="544326" y="2278062"/>
            <a:ext cx="7884516" cy="1066800"/>
          </a:xfrm>
          <a:prstGeom prst="rect">
            <a:avLst/>
          </a:prstGeom>
        </p:spPr>
      </p:pic>
    </p:spTree>
    <p:extLst>
      <p:ext uri="{BB962C8B-B14F-4D97-AF65-F5344CB8AC3E}">
        <p14:creationId xmlns:p14="http://schemas.microsoft.com/office/powerpoint/2010/main" val="297176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7037" y="144461"/>
            <a:ext cx="6553200" cy="6617629"/>
          </a:xfrm>
          <a:prstGeom prst="rect">
            <a:avLst/>
          </a:prstGeom>
        </p:spPr>
      </p:pic>
    </p:spTree>
    <p:extLst>
      <p:ext uri="{BB962C8B-B14F-4D97-AF65-F5344CB8AC3E}">
        <p14:creationId xmlns:p14="http://schemas.microsoft.com/office/powerpoint/2010/main" val="29735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1287462"/>
            <a:ext cx="11430000" cy="4708981"/>
          </a:xfrm>
          <a:prstGeom prst="rect">
            <a:avLst/>
          </a:prstGeom>
          <a:noFill/>
        </p:spPr>
        <p:txBody>
          <a:bodyPr wrap="square" rtlCol="0">
            <a:spAutoFit/>
          </a:bodyPr>
          <a:lstStyle/>
          <a:p>
            <a:pPr algn="just"/>
            <a:r>
              <a:rPr lang="es-ES_tradnl" sz="2200" dirty="0" smtClean="0"/>
              <a:t>Cada tipo de datos (data </a:t>
            </a:r>
            <a:r>
              <a:rPr lang="es-ES_tradnl" sz="2200" dirty="0" err="1" smtClean="0"/>
              <a:t>type</a:t>
            </a:r>
            <a:r>
              <a:rPr lang="es-ES_tradnl" sz="2200" dirty="0" smtClean="0"/>
              <a:t>) tiene importantes características sobre los tipos de valores que puede representar.  Cuanto espacio los valores pueden tomar, son estos valores de longitud fija (todos los valores de un tipo pueden tomar la misma cantidad de espacio) o de longitud variable (la cantidad de espacio depende del valor especifico que esta siendo almacenado), también los tipos de datos permiten determinar como </a:t>
            </a:r>
            <a:r>
              <a:rPr lang="es-ES_tradnl" sz="2200" dirty="0" err="1" smtClean="0"/>
              <a:t>MySQL</a:t>
            </a:r>
            <a:r>
              <a:rPr lang="es-ES_tradnl" sz="2200" dirty="0" smtClean="0"/>
              <a:t> realiza comparaciones y ordenamientos del tipo de datos </a:t>
            </a:r>
            <a:r>
              <a:rPr lang="es-ES_tradnl" sz="2200" b="1" dirty="0" smtClean="0"/>
              <a:t>n</a:t>
            </a:r>
            <a:r>
              <a:rPr lang="es-ES_tradnl" sz="2200" dirty="0" smtClean="0"/>
              <a:t> además de si este puede ser indexado.</a:t>
            </a:r>
          </a:p>
          <a:p>
            <a:pPr algn="just"/>
            <a:endParaRPr lang="es-ES_tradnl" sz="2200" dirty="0" smtClean="0"/>
          </a:p>
          <a:p>
            <a:pPr algn="just"/>
            <a:r>
              <a:rPr lang="es-ES_tradnl" sz="2200" dirty="0" smtClean="0"/>
              <a:t>La definición apropiada de los tipos de datos en una tabla es importante para la completa optimización de nuestras bases de datos.  Siempre debemos usar únicamente el tipo y tamaño de datos que realmente necesitamos usar.  Por ejemplo, no definir un campo con una longitud de 10 caracteres si sabemos de antemano que solo usaremos 2 caracteres.  Estos tipos de campos (o columnas) además son referidos como tipos de datos.</a:t>
            </a:r>
          </a:p>
          <a:p>
            <a:endParaRPr lang="en-US" dirty="0"/>
          </a:p>
          <a:p>
            <a:endParaRPr lang="es-ES_tradnl" dirty="0"/>
          </a:p>
        </p:txBody>
      </p:sp>
    </p:spTree>
    <p:extLst>
      <p:ext uri="{BB962C8B-B14F-4D97-AF65-F5344CB8AC3E}">
        <p14:creationId xmlns:p14="http://schemas.microsoft.com/office/powerpoint/2010/main" val="405644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4893647"/>
          </a:xfrm>
          <a:prstGeom prst="rect">
            <a:avLst/>
          </a:prstGeom>
          <a:noFill/>
        </p:spPr>
        <p:txBody>
          <a:bodyPr wrap="square" rtlCol="0">
            <a:spAutoFit/>
          </a:bodyPr>
          <a:lstStyle/>
          <a:p>
            <a:pPr lvl="0" algn="just"/>
            <a:r>
              <a:rPr lang="es-ES_tradnl" sz="2400" dirty="0" smtClean="0"/>
              <a:t>Un aspecto interesante es como esta propiedad se comporta cuando eliminamos los registros de la tabla, en este caso haremos las siguientes pruebas:</a:t>
            </a:r>
          </a:p>
          <a:p>
            <a:pPr lvl="0" algn="just"/>
            <a:endParaRPr lang="es-ES_tradnl" sz="2400" dirty="0" smtClean="0"/>
          </a:p>
          <a:p>
            <a:pPr lvl="0" algn="just"/>
            <a:r>
              <a:rPr lang="es-ES_tradnl" sz="2400" dirty="0" smtClean="0"/>
              <a:t>1. Truncando la tabla (Eliminación de TODOS los registros de la tabla).</a:t>
            </a:r>
          </a:p>
          <a:p>
            <a:pPr lvl="0" algn="just"/>
            <a:endParaRPr lang="en-US" sz="22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2" name="Picture 1"/>
          <p:cNvPicPr>
            <a:picLocks noChangeAspect="1"/>
          </p:cNvPicPr>
          <p:nvPr/>
        </p:nvPicPr>
        <p:blipFill>
          <a:blip r:embed="rId3"/>
          <a:stretch>
            <a:fillRect/>
          </a:stretch>
        </p:blipFill>
        <p:spPr>
          <a:xfrm>
            <a:off x="579437" y="2659062"/>
            <a:ext cx="7162800" cy="4214042"/>
          </a:xfrm>
          <a:prstGeom prst="rect">
            <a:avLst/>
          </a:prstGeom>
        </p:spPr>
      </p:pic>
    </p:spTree>
    <p:extLst>
      <p:ext uri="{BB962C8B-B14F-4D97-AF65-F5344CB8AC3E}">
        <p14:creationId xmlns:p14="http://schemas.microsoft.com/office/powerpoint/2010/main" val="311862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437" y="730311"/>
            <a:ext cx="11430000" cy="4555093"/>
          </a:xfrm>
          <a:prstGeom prst="rect">
            <a:avLst/>
          </a:prstGeom>
          <a:noFill/>
        </p:spPr>
        <p:txBody>
          <a:bodyPr wrap="square" rtlCol="0">
            <a:spAutoFit/>
          </a:bodyPr>
          <a:lstStyle/>
          <a:p>
            <a:pPr lvl="0" algn="just"/>
            <a:r>
              <a:rPr lang="es-ES_tradnl" sz="2400" dirty="0" smtClean="0"/>
              <a:t>Un aspecto interesante es como esta propiedad se comporta cuando eliminamos los registros de la tabla, en este caso haremos las siguientes pruebas:</a:t>
            </a:r>
          </a:p>
          <a:p>
            <a:pPr lvl="0" algn="just"/>
            <a:endParaRPr lang="es-ES_tradnl" sz="2400" dirty="0" smtClean="0"/>
          </a:p>
          <a:p>
            <a:pPr lvl="0" algn="just"/>
            <a:r>
              <a:rPr lang="es-ES_tradnl" sz="2400" dirty="0" smtClean="0"/>
              <a:t>1. Eliminando los registros con la sentencia DELETE </a:t>
            </a:r>
            <a:endParaRPr lang="en-US" sz="22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5" name="Picture 4"/>
          <p:cNvPicPr>
            <a:picLocks noChangeAspect="1"/>
          </p:cNvPicPr>
          <p:nvPr/>
        </p:nvPicPr>
        <p:blipFill>
          <a:blip r:embed="rId3"/>
          <a:stretch>
            <a:fillRect/>
          </a:stretch>
        </p:blipFill>
        <p:spPr>
          <a:xfrm>
            <a:off x="731837" y="2582862"/>
            <a:ext cx="6340379" cy="3810000"/>
          </a:xfrm>
          <a:prstGeom prst="rect">
            <a:avLst/>
          </a:prstGeom>
        </p:spPr>
      </p:pic>
    </p:spTree>
    <p:extLst>
      <p:ext uri="{BB962C8B-B14F-4D97-AF65-F5344CB8AC3E}">
        <p14:creationId xmlns:p14="http://schemas.microsoft.com/office/powerpoint/2010/main" val="276231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437" y="730311"/>
            <a:ext cx="11430000" cy="2431435"/>
          </a:xfrm>
          <a:prstGeom prst="rect">
            <a:avLst/>
          </a:prstGeom>
          <a:noFill/>
        </p:spPr>
        <p:txBody>
          <a:bodyPr wrap="square" rtlCol="0">
            <a:spAutoFit/>
          </a:bodyPr>
          <a:lstStyle/>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sp>
        <p:nvSpPr>
          <p:cNvPr id="5" name="TextBox 4"/>
          <p:cNvSpPr txBox="1"/>
          <p:nvPr/>
        </p:nvSpPr>
        <p:spPr>
          <a:xfrm>
            <a:off x="579437" y="730311"/>
            <a:ext cx="11430000" cy="4185761"/>
          </a:xfrm>
          <a:prstGeom prst="rect">
            <a:avLst/>
          </a:prstGeom>
          <a:noFill/>
        </p:spPr>
        <p:txBody>
          <a:bodyPr wrap="square" rtlCol="0">
            <a:spAutoFit/>
          </a:bodyPr>
          <a:lstStyle/>
          <a:p>
            <a:pPr lvl="0" algn="just"/>
            <a:r>
              <a:rPr lang="es-ES_tradnl" sz="2400" dirty="0" smtClean="0"/>
              <a:t>La forma en que realizaremos las inserciones dependen también del hecho que tengamos una columna con el atributo </a:t>
            </a:r>
            <a:r>
              <a:rPr lang="es-ES_tradnl" sz="2400" b="1" dirty="0" smtClean="0"/>
              <a:t>AUTO_INCREMENT</a:t>
            </a:r>
          </a:p>
          <a:p>
            <a:pPr lvl="0" algn="just"/>
            <a:endParaRPr lang="es-ES_tradnl" sz="24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2" name="Picture 1"/>
          <p:cNvPicPr>
            <a:picLocks noChangeAspect="1"/>
          </p:cNvPicPr>
          <p:nvPr/>
        </p:nvPicPr>
        <p:blipFill>
          <a:blip r:embed="rId3"/>
          <a:stretch>
            <a:fillRect/>
          </a:stretch>
        </p:blipFill>
        <p:spPr>
          <a:xfrm>
            <a:off x="579437" y="1946028"/>
            <a:ext cx="9032899" cy="3852650"/>
          </a:xfrm>
          <a:prstGeom prst="rect">
            <a:avLst/>
          </a:prstGeom>
        </p:spPr>
      </p:pic>
    </p:spTree>
    <p:extLst>
      <p:ext uri="{BB962C8B-B14F-4D97-AF65-F5344CB8AC3E}">
        <p14:creationId xmlns:p14="http://schemas.microsoft.com/office/powerpoint/2010/main" val="76453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437" y="730311"/>
            <a:ext cx="11430000" cy="2431435"/>
          </a:xfrm>
          <a:prstGeom prst="rect">
            <a:avLst/>
          </a:prstGeom>
          <a:noFill/>
        </p:spPr>
        <p:txBody>
          <a:bodyPr wrap="square" rtlCol="0">
            <a:spAutoFit/>
          </a:bodyPr>
          <a:lstStyle/>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sp>
        <p:nvSpPr>
          <p:cNvPr id="5" name="TextBox 4"/>
          <p:cNvSpPr txBox="1"/>
          <p:nvPr/>
        </p:nvSpPr>
        <p:spPr>
          <a:xfrm>
            <a:off x="579437" y="730311"/>
            <a:ext cx="11430000" cy="4185761"/>
          </a:xfrm>
          <a:prstGeom prst="rect">
            <a:avLst/>
          </a:prstGeom>
          <a:noFill/>
        </p:spPr>
        <p:txBody>
          <a:bodyPr wrap="square" rtlCol="0">
            <a:spAutoFit/>
          </a:bodyPr>
          <a:lstStyle/>
          <a:p>
            <a:pPr lvl="0" algn="just"/>
            <a:r>
              <a:rPr lang="es-ES_tradnl" sz="2400" dirty="0" smtClean="0"/>
              <a:t>La forma en que realizaremos las inserciones dependen también del hecho que tengamos una columna con el atributo </a:t>
            </a:r>
            <a:r>
              <a:rPr lang="es-ES_tradnl" sz="2400" b="1" dirty="0" smtClean="0"/>
              <a:t>AUTO_INCREMENT</a:t>
            </a:r>
          </a:p>
          <a:p>
            <a:pPr lvl="0" algn="just"/>
            <a:endParaRPr lang="es-ES_tradnl" sz="24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3" name="Picture 2"/>
          <p:cNvPicPr>
            <a:picLocks noChangeAspect="1"/>
          </p:cNvPicPr>
          <p:nvPr/>
        </p:nvPicPr>
        <p:blipFill>
          <a:blip r:embed="rId3"/>
          <a:stretch>
            <a:fillRect/>
          </a:stretch>
        </p:blipFill>
        <p:spPr>
          <a:xfrm>
            <a:off x="579437" y="2049462"/>
            <a:ext cx="10735241" cy="762000"/>
          </a:xfrm>
          <a:prstGeom prst="rect">
            <a:avLst/>
          </a:prstGeom>
        </p:spPr>
      </p:pic>
      <p:pic>
        <p:nvPicPr>
          <p:cNvPr id="7" name="Picture 6"/>
          <p:cNvPicPr>
            <a:picLocks noChangeAspect="1"/>
          </p:cNvPicPr>
          <p:nvPr/>
        </p:nvPicPr>
        <p:blipFill>
          <a:blip r:embed="rId4"/>
          <a:stretch>
            <a:fillRect/>
          </a:stretch>
        </p:blipFill>
        <p:spPr>
          <a:xfrm>
            <a:off x="579437" y="3649662"/>
            <a:ext cx="7757564" cy="3024391"/>
          </a:xfrm>
          <a:prstGeom prst="rect">
            <a:avLst/>
          </a:prstGeom>
        </p:spPr>
      </p:pic>
    </p:spTree>
    <p:extLst>
      <p:ext uri="{BB962C8B-B14F-4D97-AF65-F5344CB8AC3E}">
        <p14:creationId xmlns:p14="http://schemas.microsoft.com/office/powerpoint/2010/main" val="51942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437" y="730311"/>
            <a:ext cx="11430000" cy="2431435"/>
          </a:xfrm>
          <a:prstGeom prst="rect">
            <a:avLst/>
          </a:prstGeom>
          <a:noFill/>
        </p:spPr>
        <p:txBody>
          <a:bodyPr wrap="square" rtlCol="0">
            <a:spAutoFit/>
          </a:bodyPr>
          <a:lstStyle/>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sp>
        <p:nvSpPr>
          <p:cNvPr id="5" name="TextBox 4"/>
          <p:cNvSpPr txBox="1"/>
          <p:nvPr/>
        </p:nvSpPr>
        <p:spPr>
          <a:xfrm>
            <a:off x="579437" y="730311"/>
            <a:ext cx="11430000" cy="4185761"/>
          </a:xfrm>
          <a:prstGeom prst="rect">
            <a:avLst/>
          </a:prstGeom>
          <a:noFill/>
        </p:spPr>
        <p:txBody>
          <a:bodyPr wrap="square" rtlCol="0">
            <a:spAutoFit/>
          </a:bodyPr>
          <a:lstStyle/>
          <a:p>
            <a:pPr lvl="0" algn="just"/>
            <a:r>
              <a:rPr lang="es-ES_tradnl" sz="2400" dirty="0" smtClean="0"/>
              <a:t>La forma en que insertemos datos para poblar una tabla dependerá del tipo de datos que sean parte de la estructura de la tabla.  Por ejemplo:</a:t>
            </a:r>
            <a:endParaRPr lang="es-ES_tradnl" sz="2400" b="1" dirty="0" smtClean="0"/>
          </a:p>
          <a:p>
            <a:pPr lvl="0" algn="just"/>
            <a:endParaRPr lang="es-ES_tradnl" sz="24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2" name="Picture 1"/>
          <p:cNvPicPr>
            <a:picLocks noChangeAspect="1"/>
          </p:cNvPicPr>
          <p:nvPr/>
        </p:nvPicPr>
        <p:blipFill>
          <a:blip r:embed="rId3"/>
          <a:stretch>
            <a:fillRect/>
          </a:stretch>
        </p:blipFill>
        <p:spPr>
          <a:xfrm>
            <a:off x="579436" y="1956892"/>
            <a:ext cx="10869855" cy="2959179"/>
          </a:xfrm>
          <a:prstGeom prst="rect">
            <a:avLst/>
          </a:prstGeom>
        </p:spPr>
      </p:pic>
    </p:spTree>
    <p:extLst>
      <p:ext uri="{BB962C8B-B14F-4D97-AF65-F5344CB8AC3E}">
        <p14:creationId xmlns:p14="http://schemas.microsoft.com/office/powerpoint/2010/main" val="25306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437" y="730311"/>
            <a:ext cx="11430000" cy="2431435"/>
          </a:xfrm>
          <a:prstGeom prst="rect">
            <a:avLst/>
          </a:prstGeom>
          <a:noFill/>
        </p:spPr>
        <p:txBody>
          <a:bodyPr wrap="square" rtlCol="0">
            <a:spAutoFit/>
          </a:bodyPr>
          <a:lstStyle/>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sp>
        <p:nvSpPr>
          <p:cNvPr id="5" name="TextBox 4"/>
          <p:cNvSpPr txBox="1"/>
          <p:nvPr/>
        </p:nvSpPr>
        <p:spPr>
          <a:xfrm>
            <a:off x="579437" y="730311"/>
            <a:ext cx="11430000" cy="4185761"/>
          </a:xfrm>
          <a:prstGeom prst="rect">
            <a:avLst/>
          </a:prstGeom>
          <a:noFill/>
        </p:spPr>
        <p:txBody>
          <a:bodyPr wrap="square" rtlCol="0">
            <a:spAutoFit/>
          </a:bodyPr>
          <a:lstStyle/>
          <a:p>
            <a:pPr lvl="0" algn="just"/>
            <a:r>
              <a:rPr lang="es-ES_tradnl" sz="2400" dirty="0" smtClean="0"/>
              <a:t>La forma en que insertemos datos para poblar una tabla dependerá del tipo de datos que sean parte de la estructura de la tabla.  Por ejemplo:</a:t>
            </a:r>
            <a:endParaRPr lang="es-ES_tradnl" sz="2400" b="1" dirty="0" smtClean="0"/>
          </a:p>
          <a:p>
            <a:pPr lvl="0" algn="just"/>
            <a:endParaRPr lang="es-ES_tradnl" sz="2400" dirty="0" smtClean="0"/>
          </a:p>
          <a:p>
            <a:pPr lvl="0" algn="just"/>
            <a:endParaRPr lang="en-US" sz="2200" dirty="0"/>
          </a:p>
          <a:p>
            <a:pPr lvl="0" algn="just"/>
            <a:endParaRPr lang="en-US" sz="2200" dirty="0" smtClean="0"/>
          </a:p>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2" name="Picture 1"/>
          <p:cNvPicPr>
            <a:picLocks noChangeAspect="1"/>
          </p:cNvPicPr>
          <p:nvPr/>
        </p:nvPicPr>
        <p:blipFill>
          <a:blip r:embed="rId3"/>
          <a:stretch>
            <a:fillRect/>
          </a:stretch>
        </p:blipFill>
        <p:spPr>
          <a:xfrm>
            <a:off x="579436" y="1956892"/>
            <a:ext cx="10869855" cy="2959179"/>
          </a:xfrm>
          <a:prstGeom prst="rect">
            <a:avLst/>
          </a:prstGeom>
        </p:spPr>
      </p:pic>
    </p:spTree>
    <p:extLst>
      <p:ext uri="{BB962C8B-B14F-4D97-AF65-F5344CB8AC3E}">
        <p14:creationId xmlns:p14="http://schemas.microsoft.com/office/powerpoint/2010/main" val="32505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437" y="730311"/>
            <a:ext cx="11430000" cy="2431435"/>
          </a:xfrm>
          <a:prstGeom prst="rect">
            <a:avLst/>
          </a:prstGeom>
          <a:noFill/>
        </p:spPr>
        <p:txBody>
          <a:bodyPr wrap="square" rtlCol="0">
            <a:spAutoFit/>
          </a:bodyPr>
          <a:lstStyle/>
          <a:p>
            <a:pPr lvl="0" algn="just"/>
            <a:endParaRPr lang="en-US"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sz="2200" dirty="0"/>
          </a:p>
          <a:p>
            <a:pPr lvl="0" algn="just"/>
            <a:endParaRPr lang="es-ES_tradnl" sz="2200" dirty="0" smtClean="0"/>
          </a:p>
          <a:p>
            <a:pPr lvl="0" algn="just"/>
            <a:endParaRPr lang="es-ES_tradnl" dirty="0"/>
          </a:p>
        </p:txBody>
      </p:sp>
      <p:pic>
        <p:nvPicPr>
          <p:cNvPr id="3" name="Picture 2"/>
          <p:cNvPicPr>
            <a:picLocks noChangeAspect="1"/>
          </p:cNvPicPr>
          <p:nvPr/>
        </p:nvPicPr>
        <p:blipFill>
          <a:blip r:embed="rId3"/>
          <a:stretch>
            <a:fillRect/>
          </a:stretch>
        </p:blipFill>
        <p:spPr>
          <a:xfrm>
            <a:off x="427037" y="601662"/>
            <a:ext cx="10589299" cy="533400"/>
          </a:xfrm>
          <a:prstGeom prst="rect">
            <a:avLst/>
          </a:prstGeom>
        </p:spPr>
      </p:pic>
      <p:pic>
        <p:nvPicPr>
          <p:cNvPr id="6" name="Picture 5"/>
          <p:cNvPicPr>
            <a:picLocks noChangeAspect="1"/>
          </p:cNvPicPr>
          <p:nvPr/>
        </p:nvPicPr>
        <p:blipFill>
          <a:blip r:embed="rId4"/>
          <a:stretch>
            <a:fillRect/>
          </a:stretch>
        </p:blipFill>
        <p:spPr>
          <a:xfrm>
            <a:off x="427037" y="1632725"/>
            <a:ext cx="7577921" cy="1657670"/>
          </a:xfrm>
          <a:prstGeom prst="rect">
            <a:avLst/>
          </a:prstGeom>
        </p:spPr>
      </p:pic>
      <p:pic>
        <p:nvPicPr>
          <p:cNvPr id="7" name="Picture 6"/>
          <p:cNvPicPr>
            <a:picLocks noChangeAspect="1"/>
          </p:cNvPicPr>
          <p:nvPr/>
        </p:nvPicPr>
        <p:blipFill>
          <a:blip r:embed="rId5"/>
          <a:stretch>
            <a:fillRect/>
          </a:stretch>
        </p:blipFill>
        <p:spPr>
          <a:xfrm>
            <a:off x="444374" y="4859420"/>
            <a:ext cx="12068199" cy="771442"/>
          </a:xfrm>
          <a:prstGeom prst="rect">
            <a:avLst/>
          </a:prstGeom>
        </p:spPr>
      </p:pic>
      <p:sp>
        <p:nvSpPr>
          <p:cNvPr id="8" name="Rectangle 7"/>
          <p:cNvSpPr/>
          <p:nvPr/>
        </p:nvSpPr>
        <p:spPr>
          <a:xfrm>
            <a:off x="427037" y="3659409"/>
            <a:ext cx="11887200" cy="830997"/>
          </a:xfrm>
          <a:prstGeom prst="rect">
            <a:avLst/>
          </a:prstGeom>
        </p:spPr>
        <p:txBody>
          <a:bodyPr wrap="square">
            <a:spAutoFit/>
          </a:bodyPr>
          <a:lstStyle/>
          <a:p>
            <a:pPr lvl="0" algn="just"/>
            <a:r>
              <a:rPr lang="es-ES_tradnl" sz="2400" dirty="0" smtClean="0"/>
              <a:t>Si usamos valores que están fuera de rango o no se corresponden con el tipo de datos obtendremos errores como los siguientes:</a:t>
            </a:r>
            <a:endParaRPr lang="es-ES_tradnl" sz="2400" b="1" dirty="0"/>
          </a:p>
        </p:txBody>
      </p:sp>
    </p:spTree>
    <p:extLst>
      <p:ext uri="{BB962C8B-B14F-4D97-AF65-F5344CB8AC3E}">
        <p14:creationId xmlns:p14="http://schemas.microsoft.com/office/powerpoint/2010/main" val="309556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1287462"/>
            <a:ext cx="11430000" cy="3693319"/>
          </a:xfrm>
          <a:prstGeom prst="rect">
            <a:avLst/>
          </a:prstGeom>
          <a:noFill/>
        </p:spPr>
        <p:txBody>
          <a:bodyPr wrap="square" rtlCol="0">
            <a:spAutoFit/>
          </a:bodyPr>
          <a:lstStyle/>
          <a:p>
            <a:pPr algn="just"/>
            <a:r>
              <a:rPr lang="en-US" sz="2200" dirty="0"/>
              <a:t>MySQL </a:t>
            </a:r>
            <a:r>
              <a:rPr lang="en-US" sz="2200" dirty="0" err="1" smtClean="0"/>
              <a:t>usa</a:t>
            </a:r>
            <a:r>
              <a:rPr lang="en-US" sz="2200" dirty="0" smtClean="0"/>
              <a:t> </a:t>
            </a:r>
            <a:r>
              <a:rPr lang="en-US" sz="2200" dirty="0" err="1" smtClean="0"/>
              <a:t>muchos</a:t>
            </a:r>
            <a:r>
              <a:rPr lang="en-US" sz="2200" dirty="0" smtClean="0"/>
              <a:t> </a:t>
            </a:r>
            <a:r>
              <a:rPr lang="en-US" sz="2200" dirty="0" err="1" smtClean="0"/>
              <a:t>diferentes</a:t>
            </a:r>
            <a:r>
              <a:rPr lang="en-US" sz="2200" dirty="0" smtClean="0"/>
              <a:t> </a:t>
            </a:r>
            <a:r>
              <a:rPr lang="en-US" sz="2200" dirty="0" err="1" smtClean="0"/>
              <a:t>tipos</a:t>
            </a:r>
            <a:r>
              <a:rPr lang="en-US" sz="2200" dirty="0" smtClean="0"/>
              <a:t> de </a:t>
            </a:r>
            <a:r>
              <a:rPr lang="en-US" sz="2200" dirty="0" err="1" smtClean="0"/>
              <a:t>datos</a:t>
            </a:r>
            <a:r>
              <a:rPr lang="en-US" sz="2200" dirty="0" smtClean="0"/>
              <a:t> </a:t>
            </a:r>
            <a:r>
              <a:rPr lang="en-US" sz="2200" dirty="0" err="1" smtClean="0"/>
              <a:t>clasificados</a:t>
            </a:r>
            <a:r>
              <a:rPr lang="en-US" sz="2200" dirty="0" smtClean="0"/>
              <a:t> </a:t>
            </a:r>
            <a:r>
              <a:rPr lang="en-US" sz="2200" dirty="0" err="1" smtClean="0"/>
              <a:t>en</a:t>
            </a:r>
            <a:r>
              <a:rPr lang="en-US" sz="2200" dirty="0" smtClean="0"/>
              <a:t> las </a:t>
            </a:r>
            <a:r>
              <a:rPr lang="en-US" sz="2200" dirty="0" err="1" smtClean="0"/>
              <a:t>siguientes</a:t>
            </a:r>
            <a:r>
              <a:rPr lang="en-US" sz="2200" dirty="0" smtClean="0"/>
              <a:t> </a:t>
            </a:r>
            <a:r>
              <a:rPr lang="en-US" sz="2200" dirty="0" err="1" smtClean="0"/>
              <a:t>categorias</a:t>
            </a:r>
            <a:r>
              <a:rPr lang="en-US" sz="2200" dirty="0" smtClean="0"/>
              <a:t>:</a:t>
            </a:r>
          </a:p>
          <a:p>
            <a:pPr algn="just"/>
            <a:endParaRPr lang="es-ES_tradnl" sz="2200" dirty="0"/>
          </a:p>
          <a:p>
            <a:pPr marL="342900" lvl="0" indent="-342900" algn="just">
              <a:buFont typeface="Arial" panose="020B0604020202020204" pitchFamily="34" charset="0"/>
              <a:buChar char="•"/>
            </a:pPr>
            <a:r>
              <a:rPr lang="es-ES_tradnl" sz="2200" b="1" dirty="0" err="1"/>
              <a:t>Numeric</a:t>
            </a:r>
            <a:endParaRPr lang="es-ES_tradnl" sz="2200" b="1" dirty="0"/>
          </a:p>
          <a:p>
            <a:pPr marL="342900" lvl="0" indent="-342900" algn="just">
              <a:buFont typeface="Arial" panose="020B0604020202020204" pitchFamily="34" charset="0"/>
              <a:buChar char="•"/>
            </a:pPr>
            <a:r>
              <a:rPr lang="es-ES_tradnl" sz="2200" b="1" dirty="0"/>
              <a:t>Date and Time</a:t>
            </a:r>
          </a:p>
          <a:p>
            <a:pPr marL="342900" lvl="0" indent="-342900" algn="just">
              <a:buFont typeface="Arial" panose="020B0604020202020204" pitchFamily="34" charset="0"/>
              <a:buChar char="•"/>
            </a:pPr>
            <a:r>
              <a:rPr lang="es-ES_tradnl" sz="2200" b="1" dirty="0" err="1"/>
              <a:t>String</a:t>
            </a:r>
            <a:r>
              <a:rPr lang="es-ES_tradnl" sz="2200" b="1" dirty="0"/>
              <a:t> </a:t>
            </a:r>
            <a:r>
              <a:rPr lang="es-ES_tradnl" sz="2200" b="1" dirty="0" err="1" smtClean="0"/>
              <a:t>Types</a:t>
            </a:r>
            <a:endParaRPr lang="es-ES_tradnl" sz="2200" b="1" dirty="0" smtClean="0"/>
          </a:p>
          <a:p>
            <a:pPr marL="342900" lvl="0" indent="-342900" algn="just">
              <a:buFont typeface="Arial" panose="020B0604020202020204" pitchFamily="34" charset="0"/>
              <a:buChar char="•"/>
            </a:pPr>
            <a:r>
              <a:rPr lang="en-US" sz="2200" b="1" dirty="0" smtClean="0"/>
              <a:t>Spatial</a:t>
            </a:r>
          </a:p>
          <a:p>
            <a:pPr marL="342900" lvl="0" indent="-342900" algn="just">
              <a:buFont typeface="Arial" panose="020B0604020202020204" pitchFamily="34" charset="0"/>
              <a:buChar char="•"/>
            </a:pPr>
            <a:r>
              <a:rPr lang="en-US" sz="2200" b="1" dirty="0" smtClean="0"/>
              <a:t>JSON</a:t>
            </a:r>
            <a:endParaRPr lang="es-ES_tradnl" sz="2200" b="1" dirty="0" smtClean="0"/>
          </a:p>
          <a:p>
            <a:pPr marL="342900" lvl="0" indent="-342900" algn="just">
              <a:buFont typeface="Arial" panose="020B0604020202020204" pitchFamily="34" charset="0"/>
              <a:buChar char="•"/>
            </a:pPr>
            <a:endParaRPr lang="en-US" sz="2200" dirty="0" smtClean="0"/>
          </a:p>
          <a:p>
            <a:pPr algn="just"/>
            <a:r>
              <a:rPr lang="en-US" sz="2200" dirty="0" err="1" smtClean="0"/>
              <a:t>Vamos</a:t>
            </a:r>
            <a:r>
              <a:rPr lang="en-US" sz="2200" dirty="0" smtClean="0"/>
              <a:t> a </a:t>
            </a:r>
            <a:r>
              <a:rPr lang="en-US" sz="2200" dirty="0" err="1" smtClean="0"/>
              <a:t>discutir</a:t>
            </a:r>
            <a:r>
              <a:rPr lang="en-US" sz="2200" dirty="0" smtClean="0"/>
              <a:t> </a:t>
            </a:r>
            <a:r>
              <a:rPr lang="en-US" sz="2200" dirty="0" err="1" smtClean="0"/>
              <a:t>en</a:t>
            </a:r>
            <a:r>
              <a:rPr lang="en-US" sz="2200" dirty="0" smtClean="0"/>
              <a:t> </a:t>
            </a:r>
            <a:r>
              <a:rPr lang="en-US" sz="2200" dirty="0" err="1" smtClean="0"/>
              <a:t>detalles</a:t>
            </a:r>
            <a:r>
              <a:rPr lang="en-US" sz="2200" dirty="0" smtClean="0"/>
              <a:t> </a:t>
            </a:r>
            <a:r>
              <a:rPr lang="en-US" sz="2200" dirty="0" err="1" smtClean="0"/>
              <a:t>los</a:t>
            </a:r>
            <a:r>
              <a:rPr lang="en-US" sz="2200" dirty="0" smtClean="0"/>
              <a:t> </a:t>
            </a:r>
            <a:r>
              <a:rPr lang="en-US" sz="2200" dirty="0" err="1" smtClean="0"/>
              <a:t>tipos</a:t>
            </a:r>
            <a:r>
              <a:rPr lang="en-US" sz="2200" dirty="0" smtClean="0"/>
              <a:t> de </a:t>
            </a:r>
            <a:r>
              <a:rPr lang="en-US" sz="2200" dirty="0" err="1" smtClean="0"/>
              <a:t>datos</a:t>
            </a:r>
            <a:r>
              <a:rPr lang="en-US" sz="2200" dirty="0"/>
              <a:t> </a:t>
            </a:r>
            <a:r>
              <a:rPr lang="en-US" sz="2200" dirty="0" err="1" smtClean="0"/>
              <a:t>existentes</a:t>
            </a:r>
            <a:r>
              <a:rPr lang="en-US" sz="2200" dirty="0" smtClean="0"/>
              <a:t> </a:t>
            </a:r>
            <a:r>
              <a:rPr lang="en-US" sz="2200" dirty="0" err="1" smtClean="0"/>
              <a:t>en</a:t>
            </a:r>
            <a:r>
              <a:rPr lang="en-US" sz="2200" dirty="0" smtClean="0"/>
              <a:t> MySQL</a:t>
            </a:r>
            <a:endParaRPr lang="es-ES_tradnl" sz="2200" dirty="0"/>
          </a:p>
          <a:p>
            <a:endParaRPr lang="en-US" dirty="0"/>
          </a:p>
          <a:p>
            <a:endParaRPr lang="es-ES_tradnl" dirty="0"/>
          </a:p>
        </p:txBody>
      </p:sp>
    </p:spTree>
    <p:extLst>
      <p:ext uri="{BB962C8B-B14F-4D97-AF65-F5344CB8AC3E}">
        <p14:creationId xmlns:p14="http://schemas.microsoft.com/office/powerpoint/2010/main" val="252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1287462"/>
            <a:ext cx="11430000" cy="1846659"/>
          </a:xfrm>
          <a:prstGeom prst="rect">
            <a:avLst/>
          </a:prstGeom>
          <a:noFill/>
        </p:spPr>
        <p:txBody>
          <a:bodyPr wrap="square" rtlCol="0">
            <a:spAutoFit/>
          </a:bodyPr>
          <a:lstStyle/>
          <a:p>
            <a:pPr algn="just"/>
            <a:r>
              <a:rPr lang="es-ES_tradnl" sz="2400" dirty="0" smtClean="0"/>
              <a:t>Recomendación: Si y solo si es requerido hacer un cambio en la definición del tipo de datos de una tabla existente en producción, se recomienda siempre la planificación de un </a:t>
            </a:r>
            <a:r>
              <a:rPr lang="es-ES_tradnl" sz="2400" dirty="0" err="1" smtClean="0"/>
              <a:t>downtime</a:t>
            </a:r>
            <a:r>
              <a:rPr lang="es-ES_tradnl" sz="2400" dirty="0" smtClean="0"/>
              <a:t> de manera que podamos evitar problemas vinculados a la NO DISPONIBILIDAD  de la tabla debido al </a:t>
            </a:r>
            <a:r>
              <a:rPr lang="es-ES_tradnl" sz="2400" dirty="0" err="1" smtClean="0"/>
              <a:t>lock</a:t>
            </a:r>
            <a:r>
              <a:rPr lang="es-ES_tradnl" sz="2400" dirty="0" smtClean="0"/>
              <a:t> de </a:t>
            </a:r>
            <a:r>
              <a:rPr lang="es-ES_tradnl" sz="2400" dirty="0" err="1" smtClean="0"/>
              <a:t>schema</a:t>
            </a:r>
            <a:r>
              <a:rPr lang="es-ES_tradnl" sz="2400" dirty="0" smtClean="0"/>
              <a:t> alter (cambio en la tabla)</a:t>
            </a:r>
          </a:p>
          <a:p>
            <a:endParaRPr lang="es-ES_tradnl" dirty="0"/>
          </a:p>
        </p:txBody>
      </p:sp>
    </p:spTree>
    <p:extLst>
      <p:ext uri="{BB962C8B-B14F-4D97-AF65-F5344CB8AC3E}">
        <p14:creationId xmlns:p14="http://schemas.microsoft.com/office/powerpoint/2010/main" val="158288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3237" y="754062"/>
            <a:ext cx="11430000" cy="5509200"/>
          </a:xfrm>
          <a:prstGeom prst="rect">
            <a:avLst/>
          </a:prstGeom>
          <a:noFill/>
        </p:spPr>
        <p:txBody>
          <a:bodyPr wrap="square" rtlCol="0">
            <a:spAutoFit/>
          </a:bodyPr>
          <a:lstStyle/>
          <a:p>
            <a:pPr algn="just"/>
            <a:r>
              <a:rPr lang="es-ES_tradnl" sz="2200" b="1" i="1" dirty="0" err="1" smtClean="0"/>
              <a:t>MySQL</a:t>
            </a:r>
            <a:r>
              <a:rPr lang="es-ES_tradnl" sz="2200" b="1" i="1" dirty="0" smtClean="0"/>
              <a:t> usa todos los tipos de datos numéricos estándares ANSI SQL. </a:t>
            </a:r>
          </a:p>
          <a:p>
            <a:pPr lvl="0"/>
            <a:endParaRPr lang="es-ES_tradnl" sz="2200" dirty="0" smtClean="0"/>
          </a:p>
          <a:p>
            <a:pPr lvl="0" algn="just"/>
            <a:r>
              <a:rPr lang="es-ES_tradnl" sz="2200" b="1" dirty="0" smtClean="0"/>
              <a:t>INT</a:t>
            </a:r>
            <a:r>
              <a:rPr lang="es-ES_tradnl" sz="2200" dirty="0" smtClean="0"/>
              <a:t> −Un entero de tamaño fijo que puede ser </a:t>
            </a:r>
            <a:r>
              <a:rPr lang="es-ES_tradnl" sz="2200" dirty="0" err="1" smtClean="0"/>
              <a:t>signed</a:t>
            </a:r>
            <a:r>
              <a:rPr lang="es-ES_tradnl" sz="2200" dirty="0" smtClean="0"/>
              <a:t> o </a:t>
            </a:r>
            <a:r>
              <a:rPr lang="es-ES_tradnl" sz="2200" dirty="0" err="1" smtClean="0"/>
              <a:t>unsigned</a:t>
            </a:r>
            <a:r>
              <a:rPr lang="es-ES_tradnl" sz="2200" dirty="0" smtClean="0"/>
              <a:t>  En caso de ser </a:t>
            </a:r>
            <a:r>
              <a:rPr lang="es-ES_tradnl" sz="2200" dirty="0" err="1" smtClean="0"/>
              <a:t>signed</a:t>
            </a:r>
            <a:r>
              <a:rPr lang="es-ES_tradnl" sz="2200" dirty="0" smtClean="0"/>
              <a:t>, el rango permitido es desde -2147483648 a 2147483647. Si es </a:t>
            </a:r>
            <a:r>
              <a:rPr lang="es-ES_tradnl" sz="2200" dirty="0" err="1" smtClean="0"/>
              <a:t>unsigned</a:t>
            </a:r>
            <a:r>
              <a:rPr lang="es-ES_tradnl" sz="2200" dirty="0" smtClean="0"/>
              <a:t>, el rango permitido es de 0 a 4294967295. </a:t>
            </a:r>
          </a:p>
          <a:p>
            <a:pPr lvl="0" algn="just"/>
            <a:endParaRPr lang="es-ES_tradnl" sz="2200" dirty="0" smtClean="0"/>
          </a:p>
          <a:p>
            <a:pPr lvl="0" algn="just"/>
            <a:r>
              <a:rPr lang="es-ES_tradnl" sz="2200" b="1" dirty="0" smtClean="0"/>
              <a:t>TINYINT</a:t>
            </a:r>
            <a:r>
              <a:rPr lang="es-ES_tradnl" sz="2200" dirty="0" smtClean="0"/>
              <a:t> − Un entero corto que puede ser </a:t>
            </a:r>
            <a:r>
              <a:rPr lang="es-ES_tradnl" sz="2200" dirty="0" err="1" smtClean="0"/>
              <a:t>signed</a:t>
            </a:r>
            <a:r>
              <a:rPr lang="es-ES_tradnl" sz="2200" dirty="0" smtClean="0"/>
              <a:t> o </a:t>
            </a:r>
            <a:r>
              <a:rPr lang="es-ES_tradnl" sz="2200" dirty="0" err="1" smtClean="0"/>
              <a:t>unsigned</a:t>
            </a:r>
            <a:r>
              <a:rPr lang="es-ES_tradnl" sz="2200" dirty="0" smtClean="0"/>
              <a:t>. Si es </a:t>
            </a:r>
            <a:r>
              <a:rPr lang="es-ES_tradnl" sz="2200" dirty="0" err="1" smtClean="0"/>
              <a:t>signed</a:t>
            </a:r>
            <a:r>
              <a:rPr lang="es-ES_tradnl" sz="2200" dirty="0" smtClean="0"/>
              <a:t>, el rango permitido es de -128 a 127. Si es  </a:t>
            </a:r>
            <a:r>
              <a:rPr lang="es-ES_tradnl" sz="2200" dirty="0" err="1" smtClean="0"/>
              <a:t>unsigned</a:t>
            </a:r>
            <a:r>
              <a:rPr lang="es-ES_tradnl" sz="2200" dirty="0" smtClean="0"/>
              <a:t>, el rango permitido es de 0 a 255. </a:t>
            </a:r>
          </a:p>
          <a:p>
            <a:pPr lvl="0" algn="just"/>
            <a:endParaRPr lang="es-ES_tradnl" sz="2200" b="1" dirty="0" smtClean="0"/>
          </a:p>
          <a:p>
            <a:pPr lvl="0" algn="just"/>
            <a:r>
              <a:rPr lang="es-ES_tradnl" sz="2200" b="1" dirty="0" smtClean="0"/>
              <a:t>SMALLINT</a:t>
            </a:r>
            <a:r>
              <a:rPr lang="es-ES_tradnl" sz="2200" dirty="0" smtClean="0"/>
              <a:t> − Un entero corto que puede ser </a:t>
            </a:r>
            <a:r>
              <a:rPr lang="es-ES_tradnl" sz="2200" dirty="0" err="1" smtClean="0"/>
              <a:t>signed</a:t>
            </a:r>
            <a:r>
              <a:rPr lang="es-ES_tradnl" sz="2200" dirty="0" smtClean="0"/>
              <a:t> o </a:t>
            </a:r>
            <a:r>
              <a:rPr lang="es-ES_tradnl" sz="2200" dirty="0" err="1" smtClean="0"/>
              <a:t>unsigned</a:t>
            </a:r>
            <a:r>
              <a:rPr lang="es-ES_tradnl" sz="2200" dirty="0" smtClean="0"/>
              <a:t>. Si es </a:t>
            </a:r>
            <a:r>
              <a:rPr lang="es-ES_tradnl" sz="2200" dirty="0" err="1" smtClean="0"/>
              <a:t>signed</a:t>
            </a:r>
            <a:r>
              <a:rPr lang="es-ES_tradnl" sz="2200" dirty="0" smtClean="0"/>
              <a:t>, el rango permitido es de -32768 a 32767. Si es </a:t>
            </a:r>
            <a:r>
              <a:rPr lang="es-ES_tradnl" sz="2200" dirty="0" err="1" smtClean="0"/>
              <a:t>unsigned</a:t>
            </a:r>
            <a:r>
              <a:rPr lang="es-ES_tradnl" sz="2200" dirty="0" smtClean="0"/>
              <a:t>, el rango permitido es de 0 a 65535. </a:t>
            </a:r>
          </a:p>
          <a:p>
            <a:pPr lvl="0" algn="just"/>
            <a:endParaRPr lang="es-ES_tradnl" sz="2200" b="1" dirty="0" smtClean="0"/>
          </a:p>
          <a:p>
            <a:pPr lvl="0" algn="just"/>
            <a:r>
              <a:rPr lang="es-ES_tradnl" sz="2200" b="1" dirty="0" smtClean="0"/>
              <a:t>MEDIUMINT</a:t>
            </a:r>
            <a:r>
              <a:rPr lang="es-ES_tradnl" sz="2200" dirty="0" smtClean="0"/>
              <a:t> − Es un entero de tamaño medio que puede ser </a:t>
            </a:r>
            <a:r>
              <a:rPr lang="es-ES_tradnl" sz="2200" dirty="0" err="1" smtClean="0"/>
              <a:t>signed</a:t>
            </a:r>
            <a:r>
              <a:rPr lang="es-ES_tradnl" sz="2200" dirty="0" smtClean="0"/>
              <a:t> o </a:t>
            </a:r>
            <a:r>
              <a:rPr lang="es-ES_tradnl" sz="2200" dirty="0" err="1" smtClean="0"/>
              <a:t>unsigned</a:t>
            </a:r>
            <a:r>
              <a:rPr lang="es-ES_tradnl" sz="2200" dirty="0" smtClean="0"/>
              <a:t>. Si es </a:t>
            </a:r>
            <a:r>
              <a:rPr lang="es-ES_tradnl" sz="2200" dirty="0" err="1" smtClean="0"/>
              <a:t>signed</a:t>
            </a:r>
            <a:r>
              <a:rPr lang="es-ES_tradnl" sz="2200" dirty="0" smtClean="0"/>
              <a:t>, el rango permitido es de  -8388608 a 8388607. Si es  </a:t>
            </a:r>
            <a:r>
              <a:rPr lang="es-ES_tradnl" sz="2200" dirty="0" err="1" smtClean="0"/>
              <a:t>unsigned</a:t>
            </a:r>
            <a:r>
              <a:rPr lang="es-ES_tradnl" sz="2200" dirty="0" smtClean="0"/>
              <a:t>, el rango permitido es de 0 a 16777215.</a:t>
            </a:r>
          </a:p>
          <a:p>
            <a:pPr lvl="0"/>
            <a:endParaRPr lang="es-ES_tradnl" sz="2200" dirty="0"/>
          </a:p>
        </p:txBody>
      </p:sp>
      <p:sp>
        <p:nvSpPr>
          <p:cNvPr id="2" name="Rectangle 1"/>
          <p:cNvSpPr/>
          <p:nvPr/>
        </p:nvSpPr>
        <p:spPr>
          <a:xfrm>
            <a:off x="4999037" y="145536"/>
            <a:ext cx="1633781" cy="584775"/>
          </a:xfrm>
          <a:prstGeom prst="rect">
            <a:avLst/>
          </a:prstGeom>
          <a:noFill/>
        </p:spPr>
        <p:txBody>
          <a:bodyPr wrap="none" lIns="91440" tIns="45720" rIns="91440" bIns="45720">
            <a:spAutoFit/>
          </a:bodyPr>
          <a:lstStyle/>
          <a:p>
            <a:pPr algn="ctr"/>
            <a:r>
              <a:rPr lang="en-US" sz="3200" b="1" cap="none" spc="0" dirty="0" smtClean="0">
                <a:ln w="22225">
                  <a:solidFill>
                    <a:schemeClr val="accent2"/>
                  </a:solidFill>
                  <a:prstDash val="solid"/>
                </a:ln>
                <a:solidFill>
                  <a:schemeClr val="accent2">
                    <a:lumMod val="40000"/>
                    <a:lumOff val="60000"/>
                  </a:schemeClr>
                </a:solidFill>
                <a:effectLst/>
              </a:rPr>
              <a:t>Numeric</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0203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7037" y="677862"/>
            <a:ext cx="11430000" cy="6678751"/>
          </a:xfrm>
          <a:prstGeom prst="rect">
            <a:avLst/>
          </a:prstGeom>
          <a:noFill/>
        </p:spPr>
        <p:txBody>
          <a:bodyPr wrap="square" rtlCol="0">
            <a:spAutoFit/>
          </a:bodyPr>
          <a:lstStyle/>
          <a:p>
            <a:pPr lvl="0" algn="just"/>
            <a:r>
              <a:rPr lang="es-ES_tradnl" sz="2200" b="1" dirty="0" smtClean="0"/>
              <a:t>BIGINT</a:t>
            </a:r>
            <a:r>
              <a:rPr lang="es-ES_tradnl" sz="2200" dirty="0" smtClean="0"/>
              <a:t> − Un entero largo que puede ser </a:t>
            </a:r>
            <a:r>
              <a:rPr lang="es-ES_tradnl" sz="2200" dirty="0" err="1" smtClean="0"/>
              <a:t>signed</a:t>
            </a:r>
            <a:r>
              <a:rPr lang="es-ES_tradnl" sz="2200" dirty="0" smtClean="0"/>
              <a:t> o </a:t>
            </a:r>
            <a:r>
              <a:rPr lang="es-ES_tradnl" sz="2200" dirty="0" err="1" smtClean="0"/>
              <a:t>unsigned</a:t>
            </a:r>
            <a:r>
              <a:rPr lang="es-ES_tradnl" sz="2200" dirty="0" smtClean="0"/>
              <a:t>. Si es  </a:t>
            </a:r>
            <a:r>
              <a:rPr lang="es-ES_tradnl" sz="2200" dirty="0" err="1" smtClean="0"/>
              <a:t>signed</a:t>
            </a:r>
            <a:r>
              <a:rPr lang="es-ES_tradnl" sz="2200" dirty="0" smtClean="0"/>
              <a:t>, el rango permitido es de -9223372036854775808 a 9223372036854775807. Si es </a:t>
            </a:r>
            <a:r>
              <a:rPr lang="es-ES_tradnl" sz="2200" dirty="0" err="1" smtClean="0"/>
              <a:t>unsigned</a:t>
            </a:r>
            <a:r>
              <a:rPr lang="es-ES_tradnl" sz="2200" dirty="0" smtClean="0"/>
              <a:t>, el rango permitido es de 0 a 18446744073709551615. </a:t>
            </a:r>
          </a:p>
          <a:p>
            <a:pPr lvl="0" algn="just"/>
            <a:endParaRPr lang="es-ES_tradnl" sz="2200" b="1" dirty="0" smtClean="0"/>
          </a:p>
          <a:p>
            <a:pPr lvl="0" algn="just"/>
            <a:r>
              <a:rPr lang="es-ES_tradnl" sz="2200" b="1" dirty="0" smtClean="0"/>
              <a:t>FLOAT(M,D)</a:t>
            </a:r>
            <a:r>
              <a:rPr lang="es-ES_tradnl" sz="2200" dirty="0" smtClean="0"/>
              <a:t> − Un numero del tipo punto flotante que no puede ser </a:t>
            </a:r>
            <a:r>
              <a:rPr lang="es-ES_tradnl" sz="2200" dirty="0" err="1" smtClean="0"/>
              <a:t>unsigned</a:t>
            </a:r>
            <a:r>
              <a:rPr lang="es-ES_tradnl" sz="2200" dirty="0" smtClean="0"/>
              <a:t>. Podemos definir la longitud a desplegar (M) y el numero de decimales (D) .  Esto no es requerido y será por defecto 10,2, donde 2 es el numero de decimales y 10 es el numero total de dígitos (incluyendo decimales).  La precisión decimal puede llegar hasta 24 posiciones para un FLOAT.</a:t>
            </a:r>
          </a:p>
          <a:p>
            <a:pPr lvl="0" algn="just"/>
            <a:endParaRPr lang="es-ES_tradnl" sz="2200" b="1" dirty="0" smtClean="0"/>
          </a:p>
          <a:p>
            <a:pPr lvl="0" algn="just"/>
            <a:r>
              <a:rPr lang="es-ES_tradnl" sz="2200" b="1" dirty="0" smtClean="0"/>
              <a:t>DOUBLE(M,D)</a:t>
            </a:r>
            <a:r>
              <a:rPr lang="es-ES_tradnl" sz="2200" dirty="0" smtClean="0"/>
              <a:t> − Un numero de punto flotante de doble precisión que no puede ser </a:t>
            </a:r>
            <a:r>
              <a:rPr lang="es-ES_tradnl" sz="2200" dirty="0" err="1" smtClean="0"/>
              <a:t>unsigned</a:t>
            </a:r>
            <a:r>
              <a:rPr lang="es-ES_tradnl" sz="2200" dirty="0" smtClean="0"/>
              <a:t>. Podemos definir la longitud a desplegar (M) y el numero de decimales (D).  Esto no es requerido y el valor por defecto será de 16,4, donde 4 es el numero de decimales.  La precisión decimal puede tomar hasta 53 posiciones para un DOUBLE.  REAL es un sinónimo para DOUBLE.</a:t>
            </a:r>
          </a:p>
          <a:p>
            <a:pPr lvl="0" algn="just"/>
            <a:endParaRPr lang="es-ES_tradnl" sz="2200" dirty="0" smtClean="0"/>
          </a:p>
          <a:p>
            <a:pPr lvl="0" algn="just"/>
            <a:r>
              <a:rPr lang="es-ES_tradnl" sz="2200" b="1" dirty="0" smtClean="0"/>
              <a:t>DECIMAL(M,D)</a:t>
            </a:r>
            <a:r>
              <a:rPr lang="es-ES_tradnl" sz="2200" dirty="0" smtClean="0"/>
              <a:t> − Un numero de tipo flotante desempaquetado que no puede ser </a:t>
            </a:r>
            <a:r>
              <a:rPr lang="es-ES_tradnl" sz="2200" dirty="0" err="1" smtClean="0"/>
              <a:t>unsigned</a:t>
            </a:r>
            <a:r>
              <a:rPr lang="es-ES_tradnl" sz="2200" dirty="0" smtClean="0"/>
              <a:t>. La definición de la longitud a desplegar (M) y el numero de decimales (D) es requerido. NUMERIC es un sinónimo para DECIMAL.</a:t>
            </a:r>
          </a:p>
          <a:p>
            <a:endParaRPr lang="en-US" dirty="0"/>
          </a:p>
          <a:p>
            <a:endParaRPr lang="es-ES_tradnl" dirty="0"/>
          </a:p>
          <a:p>
            <a:pPr algn="just"/>
            <a:endParaRPr lang="es-ES_tradnl" dirty="0"/>
          </a:p>
        </p:txBody>
      </p:sp>
    </p:spTree>
    <p:extLst>
      <p:ext uri="{BB962C8B-B14F-4D97-AF65-F5344CB8AC3E}">
        <p14:creationId xmlns:p14="http://schemas.microsoft.com/office/powerpoint/2010/main" val="5758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1287462"/>
            <a:ext cx="11430000" cy="6063198"/>
          </a:xfrm>
          <a:prstGeom prst="rect">
            <a:avLst/>
          </a:prstGeom>
          <a:noFill/>
        </p:spPr>
        <p:txBody>
          <a:bodyPr wrap="square" rtlCol="0">
            <a:spAutoFit/>
          </a:bodyPr>
          <a:lstStyle/>
          <a:p>
            <a:pPr lvl="0" algn="just"/>
            <a:r>
              <a:rPr lang="es-ES_tradnl" sz="2200" b="1" dirty="0" smtClean="0"/>
              <a:t>DATE</a:t>
            </a:r>
            <a:r>
              <a:rPr lang="es-ES_tradnl" sz="2200" dirty="0" smtClean="0"/>
              <a:t> − Una fecha en formato YYYY-MM-DD , con valores entre 1000-01-01 y 9999-12-31. Por ejemplo, Diciembre 30</a:t>
            </a:r>
            <a:r>
              <a:rPr lang="es-ES_tradnl" sz="2200" baseline="30000" dirty="0" smtClean="0"/>
              <a:t>th</a:t>
            </a:r>
            <a:r>
              <a:rPr lang="es-ES_tradnl" sz="2200" dirty="0" smtClean="0"/>
              <a:t>, 1973 seria almacenado como  1973-12-30.</a:t>
            </a:r>
          </a:p>
          <a:p>
            <a:pPr lvl="0" algn="just"/>
            <a:endParaRPr lang="es-ES_tradnl" sz="2200" dirty="0" smtClean="0"/>
          </a:p>
          <a:p>
            <a:pPr lvl="0" algn="just"/>
            <a:r>
              <a:rPr lang="es-ES_tradnl" sz="2200" b="1" dirty="0" smtClean="0"/>
              <a:t>DATETIME</a:t>
            </a:r>
            <a:r>
              <a:rPr lang="es-ES_tradnl" sz="2200" dirty="0" smtClean="0"/>
              <a:t> −Una combinación de fecha y tiempo en formato YYYY-MM-DD HH:MM:SS , con valores entre 1000-01-01 00:00:00 y  9999-12-31 23:59:59. Por ejemplo, 3:30 en la tarde del 30 de Diciembre, 1973 debería ser almacenado como  1973-12-30 15:30:00.</a:t>
            </a:r>
          </a:p>
          <a:p>
            <a:pPr lvl="0" algn="just"/>
            <a:endParaRPr lang="es-ES_tradnl" sz="2200" dirty="0" smtClean="0"/>
          </a:p>
          <a:p>
            <a:pPr lvl="0" algn="just"/>
            <a:r>
              <a:rPr lang="es-ES_tradnl" sz="2200" b="1" dirty="0" smtClean="0"/>
              <a:t>TIMESTAMP</a:t>
            </a:r>
            <a:r>
              <a:rPr lang="es-ES_tradnl" sz="2200" dirty="0" smtClean="0"/>
              <a:t> − Un </a:t>
            </a:r>
            <a:r>
              <a:rPr lang="es-ES_tradnl" sz="2200" dirty="0" err="1" smtClean="0"/>
              <a:t>timestamp</a:t>
            </a:r>
            <a:r>
              <a:rPr lang="es-ES_tradnl" sz="2200" dirty="0" smtClean="0"/>
              <a:t> en donde se almacenaría por ejemplo una fecha/hora como 3:30 en la tarde del 30</a:t>
            </a:r>
            <a:r>
              <a:rPr lang="es-ES_tradnl" sz="2200" baseline="30000" dirty="0" smtClean="0"/>
              <a:t>th</a:t>
            </a:r>
            <a:r>
              <a:rPr lang="es-ES_tradnl" sz="2200" dirty="0" smtClean="0"/>
              <a:t> de Diciembre de 1973 en la siguiente forma 19731230153000 ( YYYYMMDDHHMMSS ).</a:t>
            </a:r>
          </a:p>
          <a:p>
            <a:pPr lvl="0" algn="just"/>
            <a:endParaRPr lang="es-ES_tradnl" sz="2200" dirty="0" smtClean="0"/>
          </a:p>
          <a:p>
            <a:pPr lvl="0" algn="just"/>
            <a:r>
              <a:rPr lang="es-ES_tradnl" sz="2200" b="1" dirty="0" smtClean="0"/>
              <a:t>TIME</a:t>
            </a:r>
            <a:r>
              <a:rPr lang="es-ES_tradnl" sz="2200" dirty="0" smtClean="0"/>
              <a:t> − Almacena la hora en un formato HH:MM:SS </a:t>
            </a:r>
            <a:r>
              <a:rPr lang="es-ES_tradnl" sz="2200" dirty="0" err="1" smtClean="0"/>
              <a:t>format</a:t>
            </a:r>
            <a:r>
              <a:rPr lang="es-ES_tradnl" sz="2200" dirty="0" smtClean="0"/>
              <a:t>.</a:t>
            </a:r>
          </a:p>
          <a:p>
            <a:pPr lvl="0" algn="just"/>
            <a:endParaRPr lang="es-ES_tradnl" sz="2200" dirty="0" smtClean="0"/>
          </a:p>
          <a:p>
            <a:pPr lvl="0" algn="just"/>
            <a:r>
              <a:rPr lang="es-ES_tradnl" sz="2200" b="1" dirty="0" smtClean="0"/>
              <a:t>YEAR(M)</a:t>
            </a:r>
            <a:r>
              <a:rPr lang="es-ES_tradnl" sz="2200" dirty="0" smtClean="0"/>
              <a:t> − Almacena un año en un formato de 2-digitos o 4-digitos. Si la longitud es especificada como 2 (por ejemplo YEAR(2)), YEAR podría estar entre 1970 a 2069 (70 to 69). Si la longitud es especificada como 4, entonces  YEAR puede estar entre 1901 a 2155. La longitud por defecto es 4.</a:t>
            </a:r>
          </a:p>
          <a:p>
            <a:pPr lvl="0"/>
            <a:endParaRPr lang="es-ES_tradnl" dirty="0"/>
          </a:p>
          <a:p>
            <a:pPr algn="just"/>
            <a:endParaRPr lang="es-ES_tradnl" dirty="0"/>
          </a:p>
        </p:txBody>
      </p:sp>
      <p:sp>
        <p:nvSpPr>
          <p:cNvPr id="4" name="Rectangle 3"/>
          <p:cNvSpPr/>
          <p:nvPr/>
        </p:nvSpPr>
        <p:spPr>
          <a:xfrm>
            <a:off x="4710880" y="145536"/>
            <a:ext cx="2210092" cy="584775"/>
          </a:xfrm>
          <a:prstGeom prst="rect">
            <a:avLst/>
          </a:prstGeom>
          <a:noFill/>
        </p:spPr>
        <p:txBody>
          <a:bodyPr wrap="none" lIns="91440" tIns="45720" rIns="91440" bIns="45720">
            <a:spAutoFit/>
          </a:bodyPr>
          <a:lstStyle/>
          <a:p>
            <a:pPr algn="ctr"/>
            <a:r>
              <a:rPr lang="en-US" sz="3200" b="1" cap="none" spc="0" dirty="0" smtClean="0">
                <a:ln w="22225">
                  <a:solidFill>
                    <a:schemeClr val="accent2"/>
                  </a:solidFill>
                  <a:prstDash val="solid"/>
                </a:ln>
                <a:solidFill>
                  <a:schemeClr val="accent2">
                    <a:lumMod val="40000"/>
                    <a:lumOff val="60000"/>
                  </a:schemeClr>
                </a:solidFill>
                <a:effectLst/>
              </a:rPr>
              <a:t>Date y Time</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10889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437" y="730311"/>
            <a:ext cx="11430000" cy="6740307"/>
          </a:xfrm>
          <a:prstGeom prst="rect">
            <a:avLst/>
          </a:prstGeom>
          <a:noFill/>
        </p:spPr>
        <p:txBody>
          <a:bodyPr wrap="square" rtlCol="0">
            <a:spAutoFit/>
          </a:bodyPr>
          <a:lstStyle/>
          <a:p>
            <a:pPr lvl="0" algn="just"/>
            <a:r>
              <a:rPr lang="es-ES_tradnl" sz="2200" b="1" dirty="0" smtClean="0"/>
              <a:t>CHAR(M)</a:t>
            </a:r>
            <a:r>
              <a:rPr lang="es-ES_tradnl" sz="2200" dirty="0" smtClean="0"/>
              <a:t> − Una cadena de longitud fija entre 1 y 255 caracteres.   Definir una longitud no es obligatorio, por defecto es 1.</a:t>
            </a:r>
          </a:p>
          <a:p>
            <a:pPr lvl="0" algn="just"/>
            <a:endParaRPr lang="es-ES_tradnl" sz="2200" dirty="0" smtClean="0"/>
          </a:p>
          <a:p>
            <a:pPr lvl="0" algn="just"/>
            <a:r>
              <a:rPr lang="es-ES_tradnl" sz="2200" b="1" dirty="0" smtClean="0"/>
              <a:t>VARCHAR(M)</a:t>
            </a:r>
            <a:r>
              <a:rPr lang="es-ES_tradnl" sz="2200" dirty="0" smtClean="0"/>
              <a:t> − Una cadena de longitud variable entre 1 y 255 caracteres. Por ejemplo, VARCHAR(25). Es obligatorio definir una longitud para este tipo de datos.</a:t>
            </a:r>
          </a:p>
          <a:p>
            <a:pPr lvl="0" algn="just"/>
            <a:endParaRPr lang="es-ES_tradnl" sz="2200" dirty="0" smtClean="0"/>
          </a:p>
          <a:p>
            <a:pPr lvl="0" algn="just"/>
            <a:r>
              <a:rPr lang="es-ES_tradnl" sz="2200" b="1" dirty="0" smtClean="0"/>
              <a:t>BLOB o TEXT</a:t>
            </a:r>
            <a:r>
              <a:rPr lang="es-ES_tradnl" sz="2200" dirty="0" smtClean="0"/>
              <a:t> − Es un campo con una longitud máxima de 65535 caracteres. </a:t>
            </a:r>
            <a:r>
              <a:rPr lang="es-ES_tradnl" sz="2200" dirty="0" err="1" smtClean="0"/>
              <a:t>BLOBs</a:t>
            </a:r>
            <a:r>
              <a:rPr lang="es-ES_tradnl" sz="2200" dirty="0" smtClean="0"/>
              <a:t> significa "</a:t>
            </a:r>
            <a:r>
              <a:rPr lang="es-ES_tradnl" sz="2200" dirty="0" err="1" smtClean="0"/>
              <a:t>Binary</a:t>
            </a:r>
            <a:r>
              <a:rPr lang="es-ES_tradnl" sz="2200" dirty="0" smtClean="0"/>
              <a:t> </a:t>
            </a:r>
            <a:r>
              <a:rPr lang="es-ES_tradnl" sz="2200" dirty="0" err="1" smtClean="0"/>
              <a:t>Large</a:t>
            </a:r>
            <a:r>
              <a:rPr lang="es-ES_tradnl" sz="2200" dirty="0" smtClean="0"/>
              <a:t> </a:t>
            </a:r>
            <a:r>
              <a:rPr lang="es-ES_tradnl" sz="2200" dirty="0" err="1" smtClean="0"/>
              <a:t>Objects</a:t>
            </a:r>
            <a:r>
              <a:rPr lang="es-ES_tradnl" sz="2200" dirty="0" smtClean="0"/>
              <a:t>" y son usados para almacenar grandes cantidades de datos binarios, tales como imágenes u otros tipos de archivos. Campos definidos como TEXT permiten manejar grandes cantidades de datos.  La diferencia entre las dos es que el ordenamiento y comparación sobre los datos ordenados son  </a:t>
            </a:r>
            <a:r>
              <a:rPr lang="es-ES_tradnl" sz="2200" b="1" dirty="0" smtClean="0"/>
              <a:t>case </a:t>
            </a:r>
            <a:r>
              <a:rPr lang="es-ES_tradnl" sz="2200" b="1" dirty="0" err="1" smtClean="0"/>
              <a:t>sensitive</a:t>
            </a:r>
            <a:r>
              <a:rPr lang="es-ES_tradnl" sz="2200" dirty="0" smtClean="0"/>
              <a:t> en </a:t>
            </a:r>
            <a:r>
              <a:rPr lang="es-ES_tradnl" sz="2200" dirty="0" err="1" smtClean="0"/>
              <a:t>BLOBs</a:t>
            </a:r>
            <a:r>
              <a:rPr lang="es-ES_tradnl" sz="2200" dirty="0" smtClean="0"/>
              <a:t> y no son</a:t>
            </a:r>
            <a:r>
              <a:rPr lang="es-ES_tradnl" sz="2200" b="1" dirty="0" smtClean="0"/>
              <a:t> case </a:t>
            </a:r>
            <a:r>
              <a:rPr lang="es-ES_tradnl" sz="2200" b="1" dirty="0" err="1" smtClean="0"/>
              <a:t>sensitive</a:t>
            </a:r>
            <a:r>
              <a:rPr lang="es-ES_tradnl" sz="2200" dirty="0" smtClean="0"/>
              <a:t> en los campos TEXT.  En ambos casos no es requerido especificar la longitud.</a:t>
            </a:r>
          </a:p>
          <a:p>
            <a:pPr lvl="0" algn="just"/>
            <a:endParaRPr lang="es-ES_tradnl" sz="2200" dirty="0" smtClean="0"/>
          </a:p>
          <a:p>
            <a:pPr lvl="0" algn="just"/>
            <a:r>
              <a:rPr lang="es-ES_tradnl" sz="2200" b="1" dirty="0" smtClean="0"/>
              <a:t>TINYBLOB o TINYTEXT</a:t>
            </a:r>
            <a:r>
              <a:rPr lang="es-ES_tradnl" sz="2200" dirty="0" smtClean="0"/>
              <a:t> − Un tipo de datos BLOB o TEXT con una longitud máxima de  255 caracteres. No es requerido especificar longitud.</a:t>
            </a:r>
          </a:p>
          <a:p>
            <a:pPr lvl="0" algn="just"/>
            <a:endParaRPr lang="es-ES_tradnl" sz="2200" dirty="0" smtClean="0"/>
          </a:p>
          <a:p>
            <a:pPr lvl="0" algn="just"/>
            <a:r>
              <a:rPr lang="es-ES_tradnl" sz="2200" b="1" dirty="0" smtClean="0"/>
              <a:t>MEDIUMBLOB o MEDIUMTEXT</a:t>
            </a:r>
            <a:r>
              <a:rPr lang="es-ES_tradnl" sz="2200" dirty="0" smtClean="0"/>
              <a:t> − Una columna BLOB o TEXT con una longitud máxima de 16777215 caracteres.</a:t>
            </a:r>
          </a:p>
          <a:p>
            <a:pPr lvl="0"/>
            <a:endParaRPr lang="es-ES_tradnl" dirty="0"/>
          </a:p>
          <a:p>
            <a:pPr algn="just"/>
            <a:endParaRPr lang="es-ES_tradnl" dirty="0"/>
          </a:p>
        </p:txBody>
      </p:sp>
      <p:sp>
        <p:nvSpPr>
          <p:cNvPr id="4" name="Rectangle 3"/>
          <p:cNvSpPr/>
          <p:nvPr/>
        </p:nvSpPr>
        <p:spPr>
          <a:xfrm>
            <a:off x="5225059" y="145536"/>
            <a:ext cx="1181735" cy="584775"/>
          </a:xfrm>
          <a:prstGeom prst="rect">
            <a:avLst/>
          </a:prstGeom>
          <a:noFill/>
        </p:spPr>
        <p:txBody>
          <a:bodyPr wrap="none" lIns="91440" tIns="45720" rIns="91440" bIns="45720">
            <a:spAutoFit/>
          </a:bodyPr>
          <a:lstStyle/>
          <a:p>
            <a:pPr algn="ctr"/>
            <a:r>
              <a:rPr lang="en-US" sz="3200" b="1" cap="none" spc="0" dirty="0" smtClean="0">
                <a:ln w="22225">
                  <a:solidFill>
                    <a:schemeClr val="accent2"/>
                  </a:solidFill>
                  <a:prstDash val="solid"/>
                </a:ln>
                <a:solidFill>
                  <a:schemeClr val="accent2">
                    <a:lumMod val="40000"/>
                    <a:lumOff val="60000"/>
                  </a:schemeClr>
                </a:solidFill>
                <a:effectLst/>
              </a:rPr>
              <a:t>String</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12486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8.xml><?xml version="1.0" encoding="utf-8"?>
<ds:datastoreItem xmlns:ds="http://schemas.openxmlformats.org/officeDocument/2006/customXml" ds:itemID="{1BD3BCB9-7C95-48EB-A3B7-D7CAD4B879F9}">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purl.org/dc/elements/1.1/"/>
    <ds:schemaRef ds:uri="http://www.w3.org/XML/1998/namespace"/>
    <ds:schemaRef ds:uri="83cd2334-221a-48c3-9034-bfd1542dfe28"/>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0.xml><?xml version="1.0" encoding="utf-8"?>
<ds:datastoreItem xmlns:ds="http://schemas.openxmlformats.org/officeDocument/2006/customXml" ds:itemID="{9127414E-80B5-4916-A37C-9BB334F2A10D}">
  <ds:schemaRefs>
    <ds:schemaRef ds:uri="http://schemas.microsoft.com/office/infopath/2007/PartnerControls"/>
    <ds:schemaRef ds:uri="http://purl.org/dc/elements/1.1/"/>
    <ds:schemaRef ds:uri="83cd2334-221a-48c3-9034-bfd1542dfe28"/>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2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2.xml><?xml version="1.0" encoding="utf-8"?>
<ds:datastoreItem xmlns:ds="http://schemas.openxmlformats.org/officeDocument/2006/customXml" ds:itemID="{C4C0FA2A-EA7E-4913-92D3-E0E96127FA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594B41F6-D13D-4449-A9AE-895A76365340}">
  <ds:schemaRef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http://schemas.openxmlformats.org/package/2006/metadata/core-properties"/>
    <ds:schemaRef ds:uri="83cd2334-221a-48c3-9034-bfd1542dfe28"/>
    <ds:schemaRef ds:uri="http://schemas.microsoft.com/office/2006/metadata/properties"/>
    <ds:schemaRef ds:uri="http://purl.org/dc/elements/1.1/"/>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2.xml><?xml version="1.0" encoding="utf-8"?>
<ds:datastoreItem xmlns:ds="http://schemas.openxmlformats.org/officeDocument/2006/customXml" ds:itemID="{DE532EE6-1AF2-45DE-81CB-240F2C511580}">
  <ds:schemaRefs>
    <ds:schemaRef ds:uri="http://schemas.microsoft.com/sharepoint/v3/contenttype/forms"/>
  </ds:schemaRefs>
</ds:datastoreItem>
</file>

<file path=customXml/itemProps33.xml><?xml version="1.0" encoding="utf-8"?>
<ds:datastoreItem xmlns:ds="http://schemas.openxmlformats.org/officeDocument/2006/customXml" ds:itemID="{2F6C0063-DC88-463F-AE3D-12B134E2FD09}">
  <ds:schemaRefs>
    <ds:schemaRef ds:uri="http://schemas.microsoft.com/VisualStudio/2011/storyboarding/control"/>
  </ds:schemaRefs>
</ds:datastoreItem>
</file>

<file path=customXml/itemProps3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5.xml><?xml version="1.0" encoding="utf-8"?>
<ds:datastoreItem xmlns:ds="http://schemas.openxmlformats.org/officeDocument/2006/customXml" ds:itemID="{73F315F6-AD62-44B9-A1A4-784FDC49E20A}">
  <ds:schemaRefs>
    <ds:schemaRef ds:uri="http://schemas.microsoft.com/sharepoint/v3/contenttype/forms"/>
  </ds:schemaRefs>
</ds:datastoreItem>
</file>

<file path=customXml/itemProps36.xml><?xml version="1.0" encoding="utf-8"?>
<ds:datastoreItem xmlns:ds="http://schemas.openxmlformats.org/officeDocument/2006/customXml" ds:itemID="{AB23DB24-5CDC-45EF-BB9B-7E2F9FCA0E25}">
  <ds:schemaRefs>
    <ds:schemaRef ds:uri="http://schemas.microsoft.com/VisualStudio/2011/storyboarding/control"/>
  </ds:schemaRefs>
</ds:datastoreItem>
</file>

<file path=customXml/itemProps37.xml><?xml version="1.0" encoding="utf-8"?>
<ds:datastoreItem xmlns:ds="http://schemas.openxmlformats.org/officeDocument/2006/customXml" ds:itemID="{3DE4A409-FC70-4B3C-AEE6-D99388F74A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9.xml><?xml version="1.0" encoding="utf-8"?>
<ds:datastoreItem xmlns:ds="http://schemas.openxmlformats.org/officeDocument/2006/customXml" ds:itemID="{C3EA95CD-1380-4B4B-816F-03A07B50CB8F}">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6.xml><?xml version="1.0" encoding="utf-8"?>
<ds:datastoreItem xmlns:ds="http://schemas.openxmlformats.org/officeDocument/2006/customXml" ds:itemID="{1BD8057A-10E6-4DF9-B087-CA6472D27199}">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16468</TotalTime>
  <Words>1077</Words>
  <Application>Microsoft Office PowerPoint</Application>
  <PresentationFormat>Custom</PresentationFormat>
  <Paragraphs>263</Paragraphs>
  <Slides>37</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Consolas</vt:lpstr>
      <vt:lpstr>Segoe UI</vt:lpstr>
      <vt:lpstr>Segoe UI Light</vt:lpstr>
      <vt:lpstr>Wingdings</vt:lpstr>
      <vt:lpstr>WHITE TEMPLATE</vt:lpstr>
      <vt:lpstr>1_Office Theme</vt:lpstr>
      <vt:lpstr>Fundamentos de MySQL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Geovanny Hernandez</cp:lastModifiedBy>
  <cp:revision>367</cp:revision>
  <dcterms:created xsi:type="dcterms:W3CDTF">2015-06-04T21:40:17Z</dcterms:created>
  <dcterms:modified xsi:type="dcterms:W3CDTF">2018-05-27T20:51:12Z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