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96" r:id="rId2"/>
    <p:sldId id="266" r:id="rId3"/>
    <p:sldId id="280" r:id="rId4"/>
    <p:sldId id="36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6" r:id="rId24"/>
    <p:sldId id="367" r:id="rId25"/>
    <p:sldId id="368" r:id="rId26"/>
    <p:sldId id="369" r:id="rId27"/>
    <p:sldId id="370" r:id="rId28"/>
    <p:sldId id="335" r:id="rId29"/>
    <p:sldId id="336" r:id="rId30"/>
    <p:sldId id="337" r:id="rId31"/>
    <p:sldId id="338" r:id="rId32"/>
    <p:sldId id="339" r:id="rId33"/>
    <p:sldId id="340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80" r:id="rId42"/>
    <p:sldId id="379" r:id="rId43"/>
    <p:sldId id="381" r:id="rId44"/>
    <p:sldId id="382" r:id="rId45"/>
    <p:sldId id="384" r:id="rId46"/>
    <p:sldId id="383" r:id="rId47"/>
    <p:sldId id="386" r:id="rId48"/>
    <p:sldId id="279" r:id="rId49"/>
    <p:sldId id="385" r:id="rId50"/>
    <p:sldId id="387" r:id="rId51"/>
    <p:sldId id="388" r:id="rId52"/>
    <p:sldId id="391" r:id="rId53"/>
    <p:sldId id="390" r:id="rId54"/>
    <p:sldId id="389" r:id="rId55"/>
    <p:sldId id="392" r:id="rId56"/>
    <p:sldId id="282" r:id="rId57"/>
    <p:sldId id="394" r:id="rId5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6F3"/>
    <a:srgbClr val="031023"/>
    <a:srgbClr val="0074A9"/>
    <a:srgbClr val="0075AC"/>
    <a:srgbClr val="2BB6E1"/>
    <a:srgbClr val="4C8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34B6-D55B-4333-ABA6-A0E073387910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7C0F3-0195-4565-B76E-542334A7C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51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625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50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76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51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54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715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015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90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823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dc09fee3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dc09fee3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3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694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62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198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5375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433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5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33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93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9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879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4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63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332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C0F3-0195-4565-B76E-542334A7CBCF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14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0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3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32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293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82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5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62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1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6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7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8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C9C4-2AE4-4B99-AFBE-E5DE6678BA3D}" type="datetimeFigureOut">
              <a:rPr lang="es-AR" smtClean="0"/>
              <a:t>27/10/2021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5E7D-7AA7-4258-843A-386C33737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32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idar.org/traducciones/wcag20/es/" TargetMode="External"/><Relationship Id="rId2" Type="http://schemas.openxmlformats.org/officeDocument/2006/relationships/hyperlink" Target="https://www.w3.org/TR/WCAG20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le.com/es/voiceover/info/guide/_1124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nome.org/users/orca/stable/introduction.html.es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vda.es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F697158-5C3A-47FD-A8F9-56E3AB06A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28200" r="15942" b="26215"/>
          <a:stretch/>
        </p:blipFill>
        <p:spPr>
          <a:xfrm>
            <a:off x="5899052" y="2341165"/>
            <a:ext cx="4862733" cy="1983544"/>
          </a:xfrm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F74DBC9-3315-4A90-8115-E999CE3A86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8" y="2341165"/>
            <a:ext cx="415650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Daltonismo</a:t>
            </a: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Color para el resaltado de los textos sin utilizar otro formato adicional como la cursiva, la negrita o el subrayado.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Poco contraste entre textos, fondos e imágenes.</a:t>
            </a:r>
          </a:p>
        </p:txBody>
      </p:sp>
    </p:spTree>
    <p:extLst>
      <p:ext uri="{BB962C8B-B14F-4D97-AF65-F5344CB8AC3E}">
        <p14:creationId xmlns:p14="http://schemas.microsoft.com/office/powerpoint/2010/main" val="282726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Auditivas</a:t>
            </a: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Falta de subtítulos o transcripciones de los contenidos.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Uso de micrófono sin posibilidad de desactivación.</a:t>
            </a:r>
          </a:p>
        </p:txBody>
      </p:sp>
    </p:spTree>
    <p:extLst>
      <p:ext uri="{BB962C8B-B14F-4D97-AF65-F5344CB8AC3E}">
        <p14:creationId xmlns:p14="http://schemas.microsoft.com/office/powerpoint/2010/main" val="232647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Motrices</a:t>
            </a: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Elementos de interacción muy pequeños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Falta de independencia de dispositivo</a:t>
            </a:r>
          </a:p>
        </p:txBody>
      </p:sp>
    </p:spTree>
    <p:extLst>
      <p:ext uri="{BB962C8B-B14F-4D97-AF65-F5344CB8AC3E}">
        <p14:creationId xmlns:p14="http://schemas.microsoft.com/office/powerpoint/2010/main" val="382249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5933" y="1836109"/>
            <a:ext cx="9996529" cy="87488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Neurológicas o cognitivas (dislexia, trastornos de atención, falta de memoria…)</a:t>
            </a: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817635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3286961"/>
            <a:ext cx="110375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Tamaño de letra fijo que no se puede cambiar.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Elementos sonoros o visuales que no se pueden desactivar.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Falta de estructuración y organización del contenido que impide entenderlo correctamente.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Lenguaje muy enrevesado y frases muy complejas.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Destellos o parpadeos frecuentes que pueden provocar ataques de epilepsia.</a:t>
            </a:r>
          </a:p>
        </p:txBody>
      </p:sp>
    </p:spTree>
    <p:extLst>
      <p:ext uri="{BB962C8B-B14F-4D97-AF65-F5344CB8AC3E}">
        <p14:creationId xmlns:p14="http://schemas.microsoft.com/office/powerpoint/2010/main" val="34790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rgbClr val="0074A9"/>
                </a:solidFill>
                <a:latin typeface="+mn-lt"/>
              </a:rPr>
              <a:t>W3C </a:t>
            </a:r>
            <a:br>
              <a:rPr lang="en-US" sz="4800" b="1" dirty="0">
                <a:solidFill>
                  <a:srgbClr val="0074A9"/>
                </a:solidFill>
                <a:latin typeface="+mn-lt"/>
              </a:rPr>
            </a:br>
            <a:r>
              <a:rPr lang="en-US" sz="3200" b="1" dirty="0">
                <a:solidFill>
                  <a:srgbClr val="0074A9"/>
                </a:solidFill>
                <a:latin typeface="+mn-lt"/>
              </a:rPr>
              <a:t>(World Wide Web Consortium) </a:t>
            </a:r>
            <a:endParaRPr lang="es-AR" sz="3200" b="1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7533" y="3717227"/>
            <a:ext cx="1913088" cy="104146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02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latin typeface="+mn-lt"/>
              </a:rPr>
              <a:t>W3C (World Wide Web Consortium) 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1936463"/>
            <a:ext cx="982771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Comité implementa tecnologías uniformes en el uso y desarrollo de Internet.</a:t>
            </a:r>
          </a:p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fue fundado en el MIT en Cambridge, Massachusetts, EE.UU. en 1994.</a:t>
            </a:r>
          </a:p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objetivo: uniformar las especificaciones técnicas y establecer directrices para el desarrollo de tecnologías web.</a:t>
            </a:r>
          </a:p>
        </p:txBody>
      </p:sp>
    </p:spTree>
    <p:extLst>
      <p:ext uri="{BB962C8B-B14F-4D97-AF65-F5344CB8AC3E}">
        <p14:creationId xmlns:p14="http://schemas.microsoft.com/office/powerpoint/2010/main" val="409253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latin typeface="+mn-lt"/>
              </a:rPr>
              <a:t>W3C (World Wide Web Consortium) 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933" y="1753583"/>
            <a:ext cx="982771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b="1" dirty="0">
                <a:solidFill>
                  <a:srgbClr val="0075AC"/>
                </a:solidFill>
              </a:rPr>
              <a:t>WCAG (Web Content </a:t>
            </a:r>
            <a:r>
              <a:rPr lang="es-ES" sz="2000" b="1" dirty="0" err="1">
                <a:solidFill>
                  <a:srgbClr val="0075AC"/>
                </a:solidFill>
              </a:rPr>
              <a:t>Accessibility</a:t>
            </a:r>
            <a:r>
              <a:rPr lang="es-ES" sz="2000" b="1" dirty="0">
                <a:solidFill>
                  <a:srgbClr val="0075AC"/>
                </a:solidFill>
              </a:rPr>
              <a:t> </a:t>
            </a:r>
            <a:r>
              <a:rPr lang="es-ES" sz="2000" b="1" dirty="0" err="1">
                <a:solidFill>
                  <a:srgbClr val="0075AC"/>
                </a:solidFill>
              </a:rPr>
              <a:t>Guidelines</a:t>
            </a:r>
            <a:r>
              <a:rPr lang="es-ES" sz="2000" b="1" dirty="0">
                <a:solidFill>
                  <a:srgbClr val="0075AC"/>
                </a:solidFill>
              </a:rPr>
              <a:t> o Pautas de Accesibilidad para el contenido Web).</a:t>
            </a:r>
          </a:p>
          <a:p>
            <a:pPr>
              <a:lnSpc>
                <a:spcPct val="150000"/>
              </a:lnSpc>
              <a:buClr>
                <a:srgbClr val="0075AC"/>
              </a:buClr>
            </a:pPr>
            <a:endParaRPr lang="es-ES" sz="2000" b="1" dirty="0">
              <a:solidFill>
                <a:srgbClr val="0075AC"/>
              </a:solidFill>
            </a:endParaRPr>
          </a:p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WAI (Web </a:t>
            </a:r>
            <a:r>
              <a:rPr lang="es-ES" sz="2000" dirty="0" err="1"/>
              <a:t>Accessibility</a:t>
            </a:r>
            <a:r>
              <a:rPr lang="es-ES" sz="2000" dirty="0"/>
              <a:t> </a:t>
            </a:r>
            <a:r>
              <a:rPr lang="es-ES" sz="2000" dirty="0" err="1"/>
              <a:t>Initiative</a:t>
            </a:r>
            <a:r>
              <a:rPr lang="es-ES" sz="2000" dirty="0"/>
              <a:t>):</a:t>
            </a:r>
          </a:p>
          <a:p>
            <a:pPr>
              <a:lnSpc>
                <a:spcPct val="150000"/>
              </a:lnSpc>
              <a:buClr>
                <a:srgbClr val="0075AC"/>
              </a:buClr>
            </a:pPr>
            <a:r>
              <a:rPr lang="es-ES" sz="2000" dirty="0"/>
              <a:t>    persigue la accesibilidad de la Web a través de diferentes áreas de trabajo: tecnología, directrices, herramientas, formación y difusión, investigación y desarrollo.</a:t>
            </a:r>
          </a:p>
        </p:txBody>
      </p:sp>
    </p:spTree>
    <p:extLst>
      <p:ext uri="{BB962C8B-B14F-4D97-AF65-F5344CB8AC3E}">
        <p14:creationId xmlns:p14="http://schemas.microsoft.com/office/powerpoint/2010/main" val="335128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latin typeface="+mn-lt"/>
              </a:rPr>
              <a:t>W3C (World Wide Web Consortium) </a:t>
            </a:r>
            <a:endParaRPr lang="es-AR" sz="2000" b="1" dirty="0">
              <a:ln w="0"/>
              <a:latin typeface="+mn-lt"/>
            </a:endParaRPr>
          </a:p>
        </p:txBody>
      </p:sp>
      <p:sp>
        <p:nvSpPr>
          <p:cNvPr id="4" name="Pentágono 3" descr="flecha indicativa "/>
          <p:cNvSpPr/>
          <p:nvPr/>
        </p:nvSpPr>
        <p:spPr>
          <a:xfrm>
            <a:off x="466584" y="2267537"/>
            <a:ext cx="522699" cy="351695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9144" y="2089442"/>
            <a:ext cx="9439421" cy="707886"/>
          </a:xfrm>
          <a:prstGeom prst="rect">
            <a:avLst/>
          </a:prstGeom>
          <a:noFill/>
          <a:ln w="38100">
            <a:solidFill>
              <a:srgbClr val="0075AC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Las pautas de las WCAG se pueden consultar en esta web: </a:t>
            </a:r>
          </a:p>
          <a:p>
            <a:r>
              <a:rPr lang="es-ES" sz="2000" dirty="0">
                <a:hlinkClick r:id="rId2"/>
              </a:rPr>
              <a:t>https://www.w3.org/TR/WCAG20/</a:t>
            </a:r>
            <a:endParaRPr lang="es-ES" sz="2000" dirty="0"/>
          </a:p>
        </p:txBody>
      </p:sp>
      <p:sp>
        <p:nvSpPr>
          <p:cNvPr id="7" name="Pentágono 6" descr="flecha indicativa "/>
          <p:cNvSpPr/>
          <p:nvPr/>
        </p:nvSpPr>
        <p:spPr>
          <a:xfrm>
            <a:off x="466584" y="3824205"/>
            <a:ext cx="522699" cy="351695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69144" y="3646110"/>
            <a:ext cx="9439421" cy="707886"/>
          </a:xfrm>
          <a:prstGeom prst="rect">
            <a:avLst/>
          </a:prstGeom>
          <a:noFill/>
          <a:ln w="38100">
            <a:solidFill>
              <a:srgbClr val="0075AC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La versión en castellano se puede consultar en esta web: </a:t>
            </a:r>
          </a:p>
          <a:p>
            <a:r>
              <a:rPr lang="es-ES" sz="2000" dirty="0">
                <a:hlinkClick r:id="rId3"/>
              </a:rPr>
              <a:t>http://sidar.org/traducciones/wcag20/es/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4729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924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4800" b="1" dirty="0">
                <a:solidFill>
                  <a:srgbClr val="0074A9"/>
                </a:solidFill>
                <a:latin typeface="+mn-lt"/>
              </a:rPr>
              <a:t>Fundamentos de la accesibilidad web</a:t>
            </a:r>
            <a:endParaRPr lang="es-AR" sz="3200" b="1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07532" y="3717227"/>
            <a:ext cx="3128369" cy="151388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1007533" y="4167398"/>
            <a:ext cx="446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Perceptible, operable, comprensible y robusto. </a:t>
            </a:r>
            <a:endParaRPr 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>
                <a:ln w="0"/>
                <a:latin typeface="+mn-lt"/>
              </a:rPr>
              <a:t>FUNDAMENTOS DE LA 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Perceptible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5933" y="1753583"/>
            <a:ext cx="10151273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Alternativas textuales para todo contenido no textual de modo que se pueda convertir a otros formatos que las personas necesiten.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Alternativas para el contenido multimedia.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Contenido que pueda presentarse de diferentes formas (por ejemplo, con una disposición más simple) sin perder información o estructura.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Facilitar a los usuarios ver y oír el contenido, incluyendo la separación entre el primer plano y el fondo.</a:t>
            </a:r>
          </a:p>
        </p:txBody>
      </p:sp>
    </p:spTree>
    <p:extLst>
      <p:ext uri="{BB962C8B-B14F-4D97-AF65-F5344CB8AC3E}">
        <p14:creationId xmlns:p14="http://schemas.microsoft.com/office/powerpoint/2010/main" val="18090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dirty="0">
                <a:solidFill>
                  <a:srgbClr val="0074A9"/>
                </a:solidFill>
                <a:latin typeface="+mn-lt"/>
              </a:rPr>
              <a:t>ACCESIBILIDAD</a:t>
            </a:r>
            <a:br>
              <a:rPr lang="es-AR" sz="4800" b="1" dirty="0">
                <a:solidFill>
                  <a:srgbClr val="0074A9"/>
                </a:solidFill>
                <a:latin typeface="+mn-lt"/>
              </a:rPr>
            </a:br>
            <a:r>
              <a:rPr lang="es-AR" sz="4800" b="1" dirty="0">
                <a:solidFill>
                  <a:srgbClr val="0074A9"/>
                </a:solidFill>
                <a:latin typeface="+mn-lt"/>
              </a:rPr>
              <a:t>WEB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07533" y="3787567"/>
            <a:ext cx="1913088" cy="104146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1007533" y="4167398"/>
            <a:ext cx="446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Miguel Barraza</a:t>
            </a:r>
          </a:p>
        </p:txBody>
      </p:sp>
    </p:spTree>
    <p:extLst>
      <p:ext uri="{BB962C8B-B14F-4D97-AF65-F5344CB8AC3E}">
        <p14:creationId xmlns:p14="http://schemas.microsoft.com/office/powerpoint/2010/main" val="397202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>
                <a:ln w="0"/>
                <a:latin typeface="+mn-lt"/>
              </a:rPr>
              <a:t>FUNDAMENTOS DE LA 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Operable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5933" y="1950531"/>
            <a:ext cx="10151273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Acceso a toda la funcionalidad mediante el teclado.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Tiempo suficiente para leer y usar el contenido.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No diseñar contenido de un modo que pueda provocar ataques, espasmos o convulsiones.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Medios para ayudar a los usuarios a navegar, encontrar contenido y determinar dónde se encuentran.</a:t>
            </a:r>
          </a:p>
        </p:txBody>
      </p:sp>
    </p:spTree>
    <p:extLst>
      <p:ext uri="{BB962C8B-B14F-4D97-AF65-F5344CB8AC3E}">
        <p14:creationId xmlns:p14="http://schemas.microsoft.com/office/powerpoint/2010/main" val="31991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>
                <a:ln w="0"/>
                <a:latin typeface="+mn-lt"/>
              </a:rPr>
              <a:t>FUNDAMENTOS DE LA 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Comprensible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5933" y="2442901"/>
            <a:ext cx="1015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Contenidos textuales legibles y comprensibles.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Páginas web que aparezcan y operen de manera predecible.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Ayudar a los usuarios a evitar y corregir los errores.</a:t>
            </a:r>
          </a:p>
        </p:txBody>
      </p:sp>
    </p:spTree>
    <p:extLst>
      <p:ext uri="{BB962C8B-B14F-4D97-AF65-F5344CB8AC3E}">
        <p14:creationId xmlns:p14="http://schemas.microsoft.com/office/powerpoint/2010/main" val="230819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ES" sz="2400" b="1" dirty="0">
                <a:ln w="0"/>
                <a:latin typeface="+mn-lt"/>
              </a:rPr>
              <a:t>FUNDAMENTOS DE LA 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Robusto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5933" y="2442901"/>
            <a:ext cx="1015127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Maximizar la compatibilidad con las aplicaciones de usuario actuales y futuras, incluyendo las ayudas técnicas.</a:t>
            </a:r>
          </a:p>
        </p:txBody>
      </p:sp>
    </p:spTree>
    <p:extLst>
      <p:ext uri="{BB962C8B-B14F-4D97-AF65-F5344CB8AC3E}">
        <p14:creationId xmlns:p14="http://schemas.microsoft.com/office/powerpoint/2010/main" val="173016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9776F-7A5B-45AF-9035-C28CF6784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Test de accesibilidad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788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3943-A0BB-400D-B150-830388C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Chrome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8A928-7333-4B2A-B5B7-F4766836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5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axe </a:t>
            </a:r>
            <a:r>
              <a:rPr lang="en-US" sz="2200" dirty="0" err="1"/>
              <a:t>DevTools</a:t>
            </a:r>
            <a:r>
              <a:rPr lang="en-US" sz="2200" dirty="0"/>
              <a:t>: https://chrome.google.com/webstore/detail/axe-devtools-web-accessib/lhdoppojpmngadmnindnejefpokejbdd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WAVE Evaluation Tool: https://chrome.google.com/webstore/detail/wave-evaluation-tool/jbbplnpkjmmeebjpijfedlgcdilocofh?hl=es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Web Developer: https://chrome.google.com/webstore/detail/web-developer/bfbameneiokkgbdmiekhjnmfkcnldhhm?hl=es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Color Contrast Analyzer: https://chrome.google.com/webstore/detail/color-contrast-analyzer/dagdlcijhfbmgkjokkjicnnfimlebcll?hl=es&amp;gl=VN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HTML Validator: https://chrome.google.com/webstore/detail/html-validator/mpbelhhnfhfjnaehkcnnaknldmnocglk/related?hl=es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047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942AF-46BB-4927-9B0A-C1D747EF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Firefox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21DC5-74D2-432E-831C-D816BA13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4"/>
            <a:ext cx="10515600" cy="4351338"/>
          </a:xfrm>
        </p:spPr>
        <p:txBody>
          <a:bodyPr/>
          <a:lstStyle/>
          <a:p>
            <a:r>
              <a:rPr lang="es-AR" dirty="0"/>
              <a:t>WAVE </a:t>
            </a:r>
            <a:r>
              <a:rPr lang="es-AR" dirty="0" err="1"/>
              <a:t>Accessibility</a:t>
            </a:r>
            <a:r>
              <a:rPr lang="es-AR" dirty="0"/>
              <a:t> </a:t>
            </a:r>
            <a:r>
              <a:rPr lang="es-AR" dirty="0" err="1"/>
              <a:t>Extension</a:t>
            </a:r>
            <a:r>
              <a:rPr lang="es-AR" dirty="0"/>
              <a:t>: https://addons.mozilla.org/es/firefox/addon/wave-accessibility-tool/</a:t>
            </a:r>
          </a:p>
          <a:p>
            <a:r>
              <a:rPr lang="es-AR" dirty="0"/>
              <a:t>Web </a:t>
            </a:r>
            <a:r>
              <a:rPr lang="es-AR" dirty="0" err="1"/>
              <a:t>Developer</a:t>
            </a:r>
            <a:r>
              <a:rPr lang="es-AR" dirty="0"/>
              <a:t>: https://addons.mozilla.org/es/firefox/addon/web-developer/?utm_source=addons.mozilla.org&amp;utm_medium=referral&amp;utm_content=search</a:t>
            </a:r>
          </a:p>
          <a:p>
            <a:r>
              <a:rPr lang="es-AR" dirty="0"/>
              <a:t>WCAG </a:t>
            </a:r>
            <a:r>
              <a:rPr lang="es-AR" dirty="0" err="1"/>
              <a:t>Contrast</a:t>
            </a:r>
            <a:r>
              <a:rPr lang="es-AR" dirty="0"/>
              <a:t> </a:t>
            </a:r>
            <a:r>
              <a:rPr lang="es-AR" dirty="0" err="1"/>
              <a:t>checker</a:t>
            </a:r>
            <a:r>
              <a:rPr lang="es-AR" dirty="0"/>
              <a:t>: https://addons.mozilla.org/es/firefox/addon/wcag-contrast-checker/</a:t>
            </a:r>
          </a:p>
        </p:txBody>
      </p:sp>
    </p:spTree>
    <p:extLst>
      <p:ext uri="{BB962C8B-B14F-4D97-AF65-F5344CB8AC3E}">
        <p14:creationId xmlns:p14="http://schemas.microsoft.com/office/powerpoint/2010/main" val="55994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BBF04-488F-476F-86AC-DBDE9AA8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web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F2808-F00E-4C2C-BD9C-B151647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taw: https://www.tawdis.net/?lang=es</a:t>
            </a:r>
          </a:p>
          <a:p>
            <a:r>
              <a:rPr lang="pl-PL" dirty="0"/>
              <a:t>wave: https://wave.webaim.org/</a:t>
            </a:r>
          </a:p>
          <a:p>
            <a:r>
              <a:rPr lang="pl-PL" dirty="0"/>
              <a:t>Validator W3C: https://validator.w3.org/</a:t>
            </a:r>
          </a:p>
          <a:p>
            <a:r>
              <a:rPr lang="pl-PL" dirty="0"/>
              <a:t>Accesar: http://accesar.onti.argentina.gob.ar/</a:t>
            </a:r>
          </a:p>
          <a:p>
            <a:r>
              <a:rPr lang="pl-PL" dirty="0"/>
              <a:t>Contrast Finder: https://app.contrast-finder.org/result.html</a:t>
            </a:r>
          </a:p>
          <a:p>
            <a:r>
              <a:rPr lang="pl-PL" dirty="0"/>
              <a:t>otros: https://www.usableyaccesible.com/recurso_misvalidadores.php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687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609C9-2791-4441-90A4-37311E62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de accesibilidad manual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2F17C-9257-420F-96D0-1F2C08E2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Implica que una persona o un equipo de personas recorran las páginas individuales o el código de un sitio web para comprobar si hay problemas de accesibilidad.</a:t>
            </a:r>
          </a:p>
          <a:p>
            <a:r>
              <a:rPr lang="es-ES" dirty="0"/>
              <a:t>  Las pruebas manuales son más eficaces para comprobar la compatibilidad con:</a:t>
            </a:r>
          </a:p>
          <a:p>
            <a:r>
              <a:rPr lang="es-ES" dirty="0"/>
              <a:t>Tecnología de asistencia.</a:t>
            </a:r>
          </a:p>
          <a:p>
            <a:r>
              <a:rPr lang="es-ES" dirty="0"/>
              <a:t>Navegación con el teclado </a:t>
            </a:r>
          </a:p>
          <a:p>
            <a:r>
              <a:rPr lang="es-ES" dirty="0"/>
              <a:t>Realizar pruebas de usuario.</a:t>
            </a:r>
          </a:p>
          <a:p>
            <a:r>
              <a:rPr lang="es-ES" dirty="0"/>
              <a:t>Emplear la ayuda de personas con discapacidad.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602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5671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400" b="1" dirty="0">
                <a:ln w="0"/>
                <a:latin typeface="+mn-lt"/>
              </a:rPr>
              <a:t>Lector de pantalla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05934" y="1733345"/>
            <a:ext cx="9912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0075AC"/>
                </a:solidFill>
              </a:rPr>
              <a:t>Screen</a:t>
            </a:r>
            <a:r>
              <a:rPr lang="es-ES" sz="2000" b="1" dirty="0">
                <a:solidFill>
                  <a:srgbClr val="0075AC"/>
                </a:solidFill>
              </a:rPr>
              <a:t> </a:t>
            </a:r>
            <a:r>
              <a:rPr lang="es-ES" sz="2000" b="1" dirty="0" err="1">
                <a:solidFill>
                  <a:srgbClr val="0075AC"/>
                </a:solidFill>
              </a:rPr>
              <a:t>reader</a:t>
            </a:r>
            <a:r>
              <a:rPr lang="es-ES" sz="2000" b="1" dirty="0">
                <a:solidFill>
                  <a:srgbClr val="0075AC"/>
                </a:solidFill>
              </a:rPr>
              <a:t>: </a:t>
            </a:r>
            <a:r>
              <a:rPr lang="es-ES" sz="2000" dirty="0"/>
              <a:t>es un software que permite a las personas ciegas o con deficiencia visual utilizar un dispositivo electrónico.</a:t>
            </a:r>
          </a:p>
          <a:p>
            <a:r>
              <a:rPr lang="es-ES" sz="2000" b="1" dirty="0"/>
              <a:t>Suele emplear voz o dispositivos hardware como una línea braille.</a:t>
            </a:r>
          </a:p>
        </p:txBody>
      </p:sp>
      <p:sp>
        <p:nvSpPr>
          <p:cNvPr id="7" name="Pentágono 6" descr="flecha indicativa "/>
          <p:cNvSpPr/>
          <p:nvPr/>
        </p:nvSpPr>
        <p:spPr>
          <a:xfrm rot="5400000">
            <a:off x="1023525" y="3275976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973347" y="3857848"/>
            <a:ext cx="9844709" cy="1328301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Este software pertenece al grupo de herramientas llamadas tecnología de asistencia. Facilita o permite a las personas con discapacidad realizar algunos tipos de tareas.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5671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400" b="1" dirty="0">
                <a:ln w="0"/>
                <a:latin typeface="+mn-lt"/>
              </a:rPr>
              <a:t>Lector de pantalla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05933" y="1887444"/>
            <a:ext cx="996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Emplean un sintetizador de voz, que es un sistema capaz de producir de forma artificial el habla humana.</a:t>
            </a:r>
          </a:p>
        </p:txBody>
      </p:sp>
      <p:sp>
        <p:nvSpPr>
          <p:cNvPr id="7" name="Pentágono 6" descr="flecha indicativa "/>
          <p:cNvSpPr/>
          <p:nvPr/>
        </p:nvSpPr>
        <p:spPr>
          <a:xfrm rot="5400000">
            <a:off x="1059532" y="2782925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850323" y="3333201"/>
            <a:ext cx="10024003" cy="185294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s-ES" sz="2200" kern="0" dirty="0">
                <a:solidFill>
                  <a:schemeClr val="tx1"/>
                </a:solidFill>
              </a:rPr>
              <a:t>Wikipedia: La Síntesis de voz es la producción artificial de habla humana. puede implementarse en software o hardware. se llama en inglés </a:t>
            </a:r>
            <a:r>
              <a:rPr lang="es-ES" sz="2200" kern="0" dirty="0" err="1">
                <a:solidFill>
                  <a:schemeClr val="tx1"/>
                </a:solidFill>
              </a:rPr>
              <a:t>text-to-speech</a:t>
            </a:r>
            <a:r>
              <a:rPr lang="es-ES" sz="2200" kern="0" dirty="0">
                <a:solidFill>
                  <a:schemeClr val="tx1"/>
                </a:solidFill>
              </a:rPr>
              <a:t> (TTS).</a:t>
            </a:r>
            <a:endParaRPr lang="es-ES" sz="2200" b="1" kern="0" dirty="0">
              <a:solidFill>
                <a:srgbClr val="007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2021131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Una web accesible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5933" y="2797791"/>
            <a:ext cx="9035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"El poder de la web está en su universalidad. El acceso de todos, independientemente de la discapacidad, es un aspecto esencial".</a:t>
            </a:r>
          </a:p>
          <a:p>
            <a:endParaRPr lang="es-ES" sz="2800" dirty="0"/>
          </a:p>
          <a:p>
            <a:r>
              <a:rPr lang="es-ES" sz="2800" dirty="0">
                <a:solidFill>
                  <a:srgbClr val="0075AC"/>
                </a:solidFill>
              </a:rPr>
              <a:t>Tim </a:t>
            </a:r>
            <a:r>
              <a:rPr lang="es-ES" sz="2800" dirty="0" err="1">
                <a:solidFill>
                  <a:srgbClr val="0075AC"/>
                </a:solidFill>
              </a:rPr>
              <a:t>Beerners</a:t>
            </a:r>
            <a:r>
              <a:rPr lang="es-ES" sz="2800" dirty="0">
                <a:solidFill>
                  <a:srgbClr val="0075AC"/>
                </a:solidFill>
              </a:rPr>
              <a:t>-Lee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5822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1558830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MACINTOSH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963828" y="2243907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39457" y="2797791"/>
            <a:ext cx="9611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5AC"/>
                </a:solidFill>
              </a:rPr>
              <a:t>Formas de activar y desactivar </a:t>
            </a:r>
            <a:r>
              <a:rPr lang="es-ES" sz="2000" b="1" dirty="0" err="1">
                <a:solidFill>
                  <a:srgbClr val="0075AC"/>
                </a:solidFill>
              </a:rPr>
              <a:t>VoiceOver</a:t>
            </a:r>
            <a:r>
              <a:rPr lang="es-ES" sz="2000" b="1" dirty="0">
                <a:solidFill>
                  <a:srgbClr val="0075AC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Pulse Comando + F5. Si </a:t>
            </a:r>
            <a:r>
              <a:rPr lang="es-ES" sz="2000" dirty="0" err="1"/>
              <a:t>VoiceOver</a:t>
            </a:r>
            <a:r>
              <a:rPr lang="es-ES" sz="2000" dirty="0"/>
              <a:t> está activado, puede pulsar Comando + F5 para desactivarlo.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Utilice el panel Acceso Universal de Preferencias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r>
              <a:rPr lang="es-ES" sz="2000" b="1" dirty="0">
                <a:hlinkClick r:id="rId2"/>
              </a:rPr>
              <a:t>Mas información: </a:t>
            </a:r>
            <a:r>
              <a:rPr lang="es-ES" sz="2000" dirty="0">
                <a:hlinkClick r:id="rId2"/>
              </a:rPr>
              <a:t>https://www.apple.com/es/voiceover/info/guide/_1124.html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6385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1558830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LINUX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963828" y="2243907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5933" y="2671181"/>
            <a:ext cx="9588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Orca funciona con aplicaciones y kits de herramientas que soportan la interfaz del proveedor de servicios de tecnologías de asistencia (AT-SPI), que es la infraestructura principal de tecnologías de asistencia para Linux y Solaris. Las aplicaciones y kits de herramientas que soportan la AT-SPI incluyen el kit de herramientas GTK+ de GNOME, el kit de herramientas Swing de la plataforma Java, </a:t>
            </a:r>
            <a:r>
              <a:rPr lang="es-ES" dirty="0" err="1"/>
              <a:t>OpenOffice</a:t>
            </a:r>
            <a:r>
              <a:rPr lang="es-ES" dirty="0"/>
              <a:t>, </a:t>
            </a:r>
            <a:r>
              <a:rPr lang="es-ES" dirty="0" err="1"/>
              <a:t>Gecko</a:t>
            </a:r>
            <a:r>
              <a:rPr lang="es-ES" dirty="0"/>
              <a:t>, y </a:t>
            </a:r>
            <a:r>
              <a:rPr lang="es-ES" dirty="0" err="1"/>
              <a:t>WebKitGtk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• Para activar y desactivar Orca en GNOME, pulse </a:t>
            </a:r>
            <a:r>
              <a:rPr lang="es-ES" dirty="0" err="1"/>
              <a:t>Super+Alt+S</a:t>
            </a:r>
            <a:r>
              <a:rPr lang="es-ES" dirty="0"/>
              <a:t>.</a:t>
            </a:r>
          </a:p>
          <a:p>
            <a:r>
              <a:rPr lang="es-ES" dirty="0"/>
              <a:t>• Escriba orca, con cualquier parámetro opcional, en una ventana de la terminal o en el diálogo Ejecutar 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mas información: https://help.gnome.org/users/orca/stable/introduction.html.es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40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905934" y="1558830"/>
            <a:ext cx="2420332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WINDOWS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948207" y="2259529"/>
            <a:ext cx="262324" cy="331438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5933" y="2671181"/>
            <a:ext cx="93634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</a:t>
            </a:r>
            <a:r>
              <a:rPr lang="es-ES" sz="2000" dirty="0" err="1"/>
              <a:t>windows</a:t>
            </a:r>
            <a:r>
              <a:rPr lang="es-ES" sz="2000" dirty="0"/>
              <a:t> 7 se puede activar el </a:t>
            </a:r>
            <a:r>
              <a:rPr lang="es-ES" sz="2000" dirty="0" err="1"/>
              <a:t>narrator</a:t>
            </a:r>
            <a:r>
              <a:rPr lang="es-ES" sz="2000" dirty="0"/>
              <a:t> desde el centro de accesibilidad pulsando tecla </a:t>
            </a:r>
            <a:r>
              <a:rPr lang="es-ES" sz="2000" dirty="0" err="1"/>
              <a:t>windows+u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En windows 10 se activa con el comando de teclas: </a:t>
            </a:r>
            <a:r>
              <a:rPr lang="es-ES" sz="2000" dirty="0" err="1"/>
              <a:t>ctrl+windows+enter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b="1" dirty="0"/>
              <a:t>NVDA</a:t>
            </a:r>
            <a:r>
              <a:rPr lang="es-ES" sz="2000" dirty="0"/>
              <a:t>:</a:t>
            </a:r>
          </a:p>
          <a:p>
            <a:r>
              <a:rPr lang="es-ES" sz="2000" dirty="0">
                <a:hlinkClick r:id="rId2"/>
              </a:rPr>
              <a:t>https://nvda.es/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911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solidFill>
            <a:srgbClr val="0075AC"/>
          </a:solidFill>
          <a:ln w="28575">
            <a:solidFill>
              <a:srgbClr val="007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kern="0" dirty="0">
                <a:solidFill>
                  <a:schemeClr val="bg1"/>
                </a:solidFill>
              </a:rPr>
              <a:t>ANDROID</a:t>
            </a:r>
            <a:endParaRPr lang="es-ES" sz="2200" b="1" kern="0" dirty="0">
              <a:solidFill>
                <a:schemeClr val="bg1"/>
              </a:solidFill>
            </a:endParaRPr>
          </a:p>
        </p:txBody>
      </p:sp>
      <p:sp>
        <p:nvSpPr>
          <p:cNvPr id="5" name="Pentágono 4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5933" y="2998975"/>
            <a:ext cx="9970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Desde ajustes / accesibilidad se puede configurar todos los parámetros. El lector se llama </a:t>
            </a:r>
            <a:r>
              <a:rPr lang="es-ES" sz="2400" dirty="0" err="1"/>
              <a:t>talkback</a:t>
            </a:r>
            <a:r>
              <a:rPr lang="es-ES" sz="2400" dirty="0"/>
              <a:t>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0795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7;p21">
            <a:extLst>
              <a:ext uri="{FF2B5EF4-FFF2-40B4-BE49-F238E27FC236}">
                <a16:creationId xmlns:a16="http://schemas.microsoft.com/office/drawing/2014/main" id="{8D58D82B-DBA8-4E86-B754-3E5957E8958C}"/>
              </a:ext>
            </a:extLst>
          </p:cNvPr>
          <p:cNvSpPr txBox="1">
            <a:spLocks/>
          </p:cNvSpPr>
          <p:nvPr/>
        </p:nvSpPr>
        <p:spPr>
          <a:xfrm>
            <a:off x="956603" y="390754"/>
            <a:ext cx="885032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Aria</a:t>
            </a:r>
          </a:p>
        </p:txBody>
      </p:sp>
      <p:sp>
        <p:nvSpPr>
          <p:cNvPr id="8" name="Google Shape;148;p21">
            <a:extLst>
              <a:ext uri="{FF2B5EF4-FFF2-40B4-BE49-F238E27FC236}">
                <a16:creationId xmlns:a16="http://schemas.microsoft.com/office/drawing/2014/main" id="{046A2C46-DE8C-4CB3-BE84-054620BB1E87}"/>
              </a:ext>
            </a:extLst>
          </p:cNvPr>
          <p:cNvSpPr txBox="1">
            <a:spLocks/>
          </p:cNvSpPr>
          <p:nvPr/>
        </p:nvSpPr>
        <p:spPr>
          <a:xfrm>
            <a:off x="415600" y="1610046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Accessible Rich Internet Applications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Aplicaciones de Internet Enriquecidas y Accesibles.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Aria es un conjunto de atributos HTML que nos permite hacer más accesible la navegación de personas con discapacidad visual o auditiva. También podemos darle funcionalidades específicas a los elementos del dom definiéndolo incluso con Javascript.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97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5;p22">
            <a:extLst>
              <a:ext uri="{FF2B5EF4-FFF2-40B4-BE49-F238E27FC236}">
                <a16:creationId xmlns:a16="http://schemas.microsoft.com/office/drawing/2014/main" id="{865E2565-E851-46D6-A006-A01060BC21F7}"/>
              </a:ext>
            </a:extLst>
          </p:cNvPr>
          <p:cNvSpPr txBox="1">
            <a:spLocks/>
          </p:cNvSpPr>
          <p:nvPr/>
        </p:nvSpPr>
        <p:spPr>
          <a:xfrm>
            <a:off x="623401" y="1256431"/>
            <a:ext cx="11360800" cy="5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&lt;</a:t>
            </a:r>
            <a:r>
              <a:rPr lang="es-AR" dirty="0" err="1"/>
              <a:t>form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&lt;input </a:t>
            </a:r>
            <a:r>
              <a:rPr lang="es-AR" dirty="0" err="1"/>
              <a:t>type</a:t>
            </a:r>
            <a:r>
              <a:rPr lang="es-AR" dirty="0"/>
              <a:t>="</a:t>
            </a:r>
            <a:r>
              <a:rPr lang="es-AR" dirty="0" err="1"/>
              <a:t>submit</a:t>
            </a:r>
            <a:r>
              <a:rPr lang="es-AR" dirty="0"/>
              <a:t>" aria-</a:t>
            </a:r>
            <a:r>
              <a:rPr lang="es-AR" dirty="0" err="1"/>
              <a:t>disable</a:t>
            </a:r>
            <a:r>
              <a:rPr lang="es-AR" dirty="0"/>
              <a:t>="true" </a:t>
            </a:r>
            <a:r>
              <a:rPr lang="es-AR" dirty="0" err="1"/>
              <a:t>value</a:t>
            </a:r>
            <a:r>
              <a:rPr lang="es-AR" dirty="0"/>
              <a:t>="Aceptar"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&lt;/</a:t>
            </a:r>
            <a:r>
              <a:rPr lang="es-AR" dirty="0" err="1"/>
              <a:t>form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&lt;</a:t>
            </a:r>
            <a:r>
              <a:rPr lang="es-AR" dirty="0" err="1"/>
              <a:t>div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="modal" </a:t>
            </a:r>
            <a:r>
              <a:rPr lang="es-AR" dirty="0" err="1"/>
              <a:t>tabindex</a:t>
            </a:r>
            <a:r>
              <a:rPr lang="es-AR" dirty="0"/>
              <a:t>="-1"&gt;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&lt;</a:t>
            </a:r>
            <a:r>
              <a:rPr lang="es-AR" dirty="0" err="1"/>
              <a:t>div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="modal-</a:t>
            </a:r>
            <a:r>
              <a:rPr lang="es-AR" dirty="0" err="1"/>
              <a:t>dialog</a:t>
            </a:r>
            <a:r>
              <a:rPr lang="es-AR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&lt;</a:t>
            </a:r>
            <a:r>
              <a:rPr lang="es-AR" dirty="0" err="1"/>
              <a:t>div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="modal-</a:t>
            </a:r>
            <a:r>
              <a:rPr lang="es-AR" dirty="0" err="1"/>
              <a:t>content</a:t>
            </a:r>
            <a:r>
              <a:rPr lang="es-AR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&lt;</a:t>
            </a:r>
            <a:r>
              <a:rPr lang="es-AR" dirty="0" err="1"/>
              <a:t>div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="modal-</a:t>
            </a:r>
            <a:r>
              <a:rPr lang="es-AR" dirty="0" err="1"/>
              <a:t>header</a:t>
            </a:r>
            <a:r>
              <a:rPr lang="es-AR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      &lt;h5 </a:t>
            </a:r>
            <a:r>
              <a:rPr lang="es-AR" dirty="0" err="1"/>
              <a:t>class</a:t>
            </a:r>
            <a:r>
              <a:rPr lang="es-AR" dirty="0"/>
              <a:t>="modal-</a:t>
            </a:r>
            <a:r>
              <a:rPr lang="es-AR" dirty="0" err="1"/>
              <a:t>title</a:t>
            </a:r>
            <a:r>
              <a:rPr lang="es-AR" dirty="0"/>
              <a:t>"&gt;Modal </a:t>
            </a:r>
            <a:r>
              <a:rPr lang="es-AR" dirty="0" err="1"/>
              <a:t>title</a:t>
            </a:r>
            <a:r>
              <a:rPr lang="es-AR" dirty="0"/>
              <a:t>&lt;/h5&gt;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      </a:t>
            </a:r>
            <a:r>
              <a:rPr lang="es-AR" b="1" dirty="0"/>
              <a:t>&lt;</a:t>
            </a:r>
            <a:r>
              <a:rPr lang="es-AR" b="1" dirty="0" err="1"/>
              <a:t>button</a:t>
            </a:r>
            <a:r>
              <a:rPr lang="es-AR" b="1" dirty="0"/>
              <a:t> </a:t>
            </a:r>
            <a:r>
              <a:rPr lang="es-AR" b="1" dirty="0" err="1"/>
              <a:t>type</a:t>
            </a:r>
            <a:r>
              <a:rPr lang="es-AR" b="1" dirty="0"/>
              <a:t>="</a:t>
            </a:r>
            <a:r>
              <a:rPr lang="es-AR" b="1" dirty="0" err="1"/>
              <a:t>button</a:t>
            </a:r>
            <a:r>
              <a:rPr lang="es-AR" b="1" dirty="0"/>
              <a:t>" </a:t>
            </a:r>
            <a:r>
              <a:rPr lang="es-AR" b="1" dirty="0" err="1"/>
              <a:t>class</a:t>
            </a:r>
            <a:r>
              <a:rPr lang="es-AR" b="1" dirty="0"/>
              <a:t>="</a:t>
            </a:r>
            <a:r>
              <a:rPr lang="es-AR" b="1" dirty="0" err="1"/>
              <a:t>btn-close</a:t>
            </a:r>
            <a:r>
              <a:rPr lang="es-AR" b="1" dirty="0"/>
              <a:t>" data-bs-</a:t>
            </a:r>
            <a:r>
              <a:rPr lang="es-AR" b="1" dirty="0" err="1"/>
              <a:t>dismiss</a:t>
            </a:r>
            <a:r>
              <a:rPr lang="es-AR" b="1" dirty="0"/>
              <a:t>="modal" aria-</a:t>
            </a:r>
            <a:r>
              <a:rPr lang="es-AR" b="1" dirty="0" err="1"/>
              <a:t>label</a:t>
            </a:r>
            <a:r>
              <a:rPr lang="es-AR" b="1" dirty="0"/>
              <a:t>="</a:t>
            </a:r>
            <a:r>
              <a:rPr lang="es-AR" b="1" dirty="0" err="1"/>
              <a:t>Close</a:t>
            </a:r>
            <a:r>
              <a:rPr lang="es-AR" b="1" dirty="0"/>
              <a:t>"&gt;&lt;/</a:t>
            </a:r>
            <a:r>
              <a:rPr lang="es-AR" b="1" dirty="0" err="1"/>
              <a:t>button</a:t>
            </a:r>
            <a:r>
              <a:rPr lang="es-AR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&lt;/</a:t>
            </a:r>
            <a:r>
              <a:rPr lang="es-AR" dirty="0" err="1"/>
              <a:t>div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&lt;</a:t>
            </a:r>
            <a:r>
              <a:rPr lang="es-AR" dirty="0" err="1"/>
              <a:t>div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="modal-</a:t>
            </a:r>
            <a:r>
              <a:rPr lang="es-AR" dirty="0" err="1"/>
              <a:t>body</a:t>
            </a:r>
            <a:r>
              <a:rPr lang="es-AR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       &lt;p&gt;Modal </a:t>
            </a:r>
            <a:r>
              <a:rPr lang="es-AR" dirty="0" err="1"/>
              <a:t>body</a:t>
            </a:r>
            <a:r>
              <a:rPr lang="es-AR" dirty="0"/>
              <a:t> </a:t>
            </a:r>
            <a:r>
              <a:rPr lang="es-AR" dirty="0" err="1"/>
              <a:t>text</a:t>
            </a:r>
            <a:r>
              <a:rPr lang="es-AR" dirty="0"/>
              <a:t> </a:t>
            </a:r>
            <a:r>
              <a:rPr lang="es-AR" dirty="0" err="1"/>
              <a:t>goes</a:t>
            </a:r>
            <a:r>
              <a:rPr lang="es-AR" dirty="0"/>
              <a:t> </a:t>
            </a:r>
            <a:r>
              <a:rPr lang="es-AR" dirty="0" err="1"/>
              <a:t>here</a:t>
            </a:r>
            <a:r>
              <a:rPr lang="es-AR" dirty="0"/>
              <a:t>.&lt;/p&gt;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&lt;/</a:t>
            </a:r>
            <a:r>
              <a:rPr lang="es-AR" dirty="0" err="1"/>
              <a:t>div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&lt;</a:t>
            </a:r>
            <a:r>
              <a:rPr lang="es-AR" dirty="0" err="1"/>
              <a:t>div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="modal-</a:t>
            </a:r>
            <a:r>
              <a:rPr lang="es-AR" dirty="0" err="1"/>
              <a:t>footer</a:t>
            </a:r>
            <a:r>
              <a:rPr lang="es-AR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     &lt;</a:t>
            </a:r>
            <a:r>
              <a:rPr lang="es-AR" dirty="0" err="1"/>
              <a:t>button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="</a:t>
            </a:r>
            <a:r>
              <a:rPr lang="es-AR" dirty="0" err="1"/>
              <a:t>button</a:t>
            </a:r>
            <a:r>
              <a:rPr lang="es-AR" dirty="0"/>
              <a:t>"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btn</a:t>
            </a:r>
            <a:r>
              <a:rPr lang="es-AR" dirty="0"/>
              <a:t> </a:t>
            </a:r>
            <a:r>
              <a:rPr lang="es-AR" dirty="0" err="1"/>
              <a:t>btn-secondary</a:t>
            </a:r>
            <a:r>
              <a:rPr lang="es-AR" dirty="0"/>
              <a:t>" data-bs-</a:t>
            </a:r>
            <a:r>
              <a:rPr lang="es-AR" dirty="0" err="1"/>
              <a:t>dismiss</a:t>
            </a:r>
            <a:r>
              <a:rPr lang="es-AR" dirty="0"/>
              <a:t>="modal"&gt;</a:t>
            </a:r>
            <a:r>
              <a:rPr lang="es-AR" dirty="0" err="1"/>
              <a:t>Close</a:t>
            </a:r>
            <a:r>
              <a:rPr lang="es-AR" dirty="0"/>
              <a:t>&lt;/</a:t>
            </a:r>
            <a:r>
              <a:rPr lang="es-AR" dirty="0" err="1"/>
              <a:t>button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     &lt;</a:t>
            </a:r>
            <a:r>
              <a:rPr lang="es-AR" dirty="0" err="1"/>
              <a:t>button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="</a:t>
            </a:r>
            <a:r>
              <a:rPr lang="es-AR" dirty="0" err="1"/>
              <a:t>button</a:t>
            </a:r>
            <a:r>
              <a:rPr lang="es-AR" dirty="0"/>
              <a:t>"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btn</a:t>
            </a:r>
            <a:r>
              <a:rPr lang="es-AR" dirty="0"/>
              <a:t> </a:t>
            </a:r>
            <a:r>
              <a:rPr lang="es-AR" dirty="0" err="1"/>
              <a:t>btn-primary</a:t>
            </a:r>
            <a:r>
              <a:rPr lang="es-AR" dirty="0"/>
              <a:t>"&gt;</a:t>
            </a:r>
            <a:r>
              <a:rPr lang="es-AR" dirty="0" err="1"/>
              <a:t>Save</a:t>
            </a:r>
            <a:r>
              <a:rPr lang="es-AR" dirty="0"/>
              <a:t> </a:t>
            </a:r>
            <a:r>
              <a:rPr lang="es-AR" dirty="0" err="1"/>
              <a:t>changes</a:t>
            </a:r>
            <a:r>
              <a:rPr lang="es-AR" dirty="0"/>
              <a:t>&lt;/</a:t>
            </a:r>
            <a:r>
              <a:rPr lang="es-AR" dirty="0" err="1"/>
              <a:t>button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      &lt;/</a:t>
            </a:r>
            <a:r>
              <a:rPr lang="es-AR" dirty="0" err="1"/>
              <a:t>div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      &lt;/</a:t>
            </a:r>
            <a:r>
              <a:rPr lang="es-AR" dirty="0" err="1"/>
              <a:t>div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      &lt;/</a:t>
            </a:r>
            <a:r>
              <a:rPr lang="es-AR" dirty="0" err="1"/>
              <a:t>div</a:t>
            </a:r>
            <a:r>
              <a:rPr lang="es-A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dirty="0"/>
              <a:t>&lt;/</a:t>
            </a:r>
            <a:r>
              <a:rPr lang="es-AR" dirty="0" err="1"/>
              <a:t>div</a:t>
            </a:r>
            <a:r>
              <a:rPr lang="es-AR" dirty="0"/>
              <a:t>&gt;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18" name="Google Shape;154;p22">
            <a:extLst>
              <a:ext uri="{FF2B5EF4-FFF2-40B4-BE49-F238E27FC236}">
                <a16:creationId xmlns:a16="http://schemas.microsoft.com/office/drawing/2014/main" id="{7CFF7B4B-8D37-4783-A25F-9811F2868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874" y="307511"/>
            <a:ext cx="10763526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aria-disable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61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3">
            <a:extLst>
              <a:ext uri="{FF2B5EF4-FFF2-40B4-BE49-F238E27FC236}">
                <a16:creationId xmlns:a16="http://schemas.microsoft.com/office/drawing/2014/main" id="{8776C53F-8AF6-4DCC-9047-91CD35557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415" y="546667"/>
            <a:ext cx="10650984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Roles ARIA</a:t>
            </a:r>
            <a:endParaRPr dirty="0"/>
          </a:p>
        </p:txBody>
      </p:sp>
      <p:sp>
        <p:nvSpPr>
          <p:cNvPr id="3" name="Google Shape;163;p23">
            <a:extLst>
              <a:ext uri="{FF2B5EF4-FFF2-40B4-BE49-F238E27FC236}">
                <a16:creationId xmlns:a16="http://schemas.microsoft.com/office/drawing/2014/main" id="{E2934BA0-91B9-4B9E-A485-3E63A3EA7E07}"/>
              </a:ext>
            </a:extLst>
          </p:cNvPr>
          <p:cNvSpPr txBox="1">
            <a:spLocks/>
          </p:cNvSpPr>
          <p:nvPr/>
        </p:nvSpPr>
        <p:spPr>
          <a:xfrm>
            <a:off x="415599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Pestaña: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&lt;button role='tab'&gt;Opciones&lt;/button&gt;</a:t>
            </a:r>
          </a:p>
          <a:p>
            <a:pPr marL="0" indent="95036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"arreglar" semántica:</a:t>
            </a:r>
          </a:p>
          <a:p>
            <a:pPr marL="0" indent="476239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s-AR"/>
              <a:t>&lt;div role='button'&gt;Aceptar&lt;/div&gt;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711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9;p24">
            <a:extLst>
              <a:ext uri="{FF2B5EF4-FFF2-40B4-BE49-F238E27FC236}">
                <a16:creationId xmlns:a16="http://schemas.microsoft.com/office/drawing/2014/main" id="{9D0A5331-8DA9-40F4-B92E-92C3AE943D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332" y="546667"/>
            <a:ext cx="10876068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Roles abstractos</a:t>
            </a:r>
            <a:endParaRPr dirty="0"/>
          </a:p>
        </p:txBody>
      </p:sp>
      <p:sp>
        <p:nvSpPr>
          <p:cNvPr id="9" name="Google Shape;170;p24">
            <a:extLst>
              <a:ext uri="{FF2B5EF4-FFF2-40B4-BE49-F238E27FC236}">
                <a16:creationId xmlns:a16="http://schemas.microsoft.com/office/drawing/2014/main" id="{B869A017-EE3A-417D-972E-ED0A78347F8E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/>
              <a:t>Estos son los roles utilizados por el navegador.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Los autores del contenido no deben utilizar roles abstractos porque no se implemen-tan en la vinculación del API.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Ejemplos: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widget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landmark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window</a:t>
            </a:r>
          </a:p>
          <a:p>
            <a:pPr marL="857229" indent="-38099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s-ES"/>
              <a:t>command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51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6">
            <a:extLst>
              <a:ext uri="{FF2B5EF4-FFF2-40B4-BE49-F238E27FC236}">
                <a16:creationId xmlns:a16="http://schemas.microsoft.com/office/drawing/2014/main" id="{3C1A2747-210E-4E5B-A939-B786C5143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791" y="546667"/>
            <a:ext cx="10988608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Estructura del documento</a:t>
            </a:r>
            <a:endParaRPr dirty="0"/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A0F6EEF9-6B6E-464A-8FD1-09BCA4064A46}"/>
              </a:ext>
            </a:extLst>
          </p:cNvPr>
          <p:cNvSpPr txBox="1">
            <a:spLocks/>
          </p:cNvSpPr>
          <p:nvPr/>
        </p:nvSpPr>
        <p:spPr>
          <a:xfrm>
            <a:off x="415599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Describen las estructuras que organizan el contenido de una página y que no suelen ser interactivas.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Ejemplos:</a:t>
            </a:r>
          </a:p>
          <a:p>
            <a:pPr marL="840296" indent="-364058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article</a:t>
            </a:r>
          </a:p>
          <a:p>
            <a:pPr marL="840296" indent="-364058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toolbar</a:t>
            </a:r>
          </a:p>
          <a:p>
            <a:pPr marL="840296" indent="-364058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row</a:t>
            </a:r>
          </a:p>
          <a:p>
            <a:pPr marL="840296" indent="-364058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s-ES"/>
              <a:t>list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379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27">
            <a:extLst>
              <a:ext uri="{FF2B5EF4-FFF2-40B4-BE49-F238E27FC236}">
                <a16:creationId xmlns:a16="http://schemas.microsoft.com/office/drawing/2014/main" id="{2EE86967-C431-4C16-8839-BD1087924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926" y="546667"/>
            <a:ext cx="10960474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Roles de referencia</a:t>
            </a:r>
            <a:endParaRPr dirty="0"/>
          </a:p>
        </p:txBody>
      </p:sp>
      <p:sp>
        <p:nvSpPr>
          <p:cNvPr id="3" name="Google Shape;191;p27">
            <a:extLst>
              <a:ext uri="{FF2B5EF4-FFF2-40B4-BE49-F238E27FC236}">
                <a16:creationId xmlns:a16="http://schemas.microsoft.com/office/drawing/2014/main" id="{97BF0ECE-3D77-49E4-8AB8-F00843D18BD0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Define secciones.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ES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Ejemplos:</a:t>
            </a:r>
          </a:p>
          <a:p>
            <a:pPr marL="857228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application</a:t>
            </a:r>
          </a:p>
          <a:p>
            <a:pPr marL="857228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form</a:t>
            </a:r>
          </a:p>
          <a:p>
            <a:pPr marL="857228" indent="-38099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s-ES"/>
              <a:t>main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93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061CB-F1F8-4FD5-A504-2D30818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Accesibilidad web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FE5522-1D16-4871-95DC-2D906F8A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pautas de accesibilidad web</a:t>
            </a:r>
          </a:p>
          <a:p>
            <a:r>
              <a:rPr lang="es-ES" dirty="0"/>
              <a:t>test y validadores de accesibilidad</a:t>
            </a:r>
          </a:p>
          <a:p>
            <a:r>
              <a:rPr lang="es-ES" dirty="0"/>
              <a:t>tecnologías </a:t>
            </a:r>
            <a:r>
              <a:rPr lang="es-ES" dirty="0" err="1"/>
              <a:t>asistivas</a:t>
            </a:r>
            <a:r>
              <a:rPr lang="es-ES" dirty="0"/>
              <a:t>.</a:t>
            </a:r>
          </a:p>
          <a:p>
            <a:r>
              <a:rPr lang="es-ES" dirty="0"/>
              <a:t>criterios y buenas prácticas en web</a:t>
            </a:r>
          </a:p>
          <a:p>
            <a:r>
              <a:rPr lang="es-ES" dirty="0" err="1"/>
              <a:t>frameworks</a:t>
            </a:r>
            <a:r>
              <a:rPr lang="es-E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693953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28">
            <a:extLst>
              <a:ext uri="{FF2B5EF4-FFF2-40B4-BE49-F238E27FC236}">
                <a16:creationId xmlns:a16="http://schemas.microsoft.com/office/drawing/2014/main" id="{77B26CD3-7E04-425C-BF45-90E3EDA5D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265" y="546667"/>
            <a:ext cx="10890134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b="1" dirty="0"/>
              <a:t>Casilla de verificación personalizada</a:t>
            </a:r>
            <a:endParaRPr b="1" dirty="0"/>
          </a:p>
          <a:p>
            <a:endParaRPr b="1" dirty="0"/>
          </a:p>
        </p:txBody>
      </p:sp>
      <p:sp>
        <p:nvSpPr>
          <p:cNvPr id="3" name="Google Shape;198;p28">
            <a:extLst>
              <a:ext uri="{FF2B5EF4-FFF2-40B4-BE49-F238E27FC236}">
                <a16:creationId xmlns:a16="http://schemas.microsoft.com/office/drawing/2014/main" id="{D154A5B7-E16F-40C9-BA19-EEFE427045DC}"/>
              </a:ext>
            </a:extLst>
          </p:cNvPr>
          <p:cNvSpPr txBox="1">
            <a:spLocks/>
          </p:cNvSpPr>
          <p:nvPr/>
        </p:nvSpPr>
        <p:spPr>
          <a:xfrm>
            <a:off x="415599" y="1357067"/>
            <a:ext cx="11360800" cy="14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39" indent="0">
              <a:buFont typeface="Arial" panose="020B0604020202020204" pitchFamily="34" charset="0"/>
              <a:buNone/>
            </a:pPr>
            <a:r>
              <a:rPr lang="it-IT" sz="1400" dirty="0"/>
              <a:t>&lt;li tabindex="0" class="checkbox" checked&gt;</a:t>
            </a:r>
          </a:p>
          <a:p>
            <a:pPr marL="476239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 sz="1400" dirty="0"/>
              <a:t>     Quiero participar</a:t>
            </a:r>
          </a:p>
          <a:p>
            <a:pPr marL="476239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1400" dirty="0"/>
              <a:t>&lt;/li&gt;</a:t>
            </a:r>
          </a:p>
        </p:txBody>
      </p:sp>
      <p:sp>
        <p:nvSpPr>
          <p:cNvPr id="5" name="Google Shape;200;p28">
            <a:extLst>
              <a:ext uri="{FF2B5EF4-FFF2-40B4-BE49-F238E27FC236}">
                <a16:creationId xmlns:a16="http://schemas.microsoft.com/office/drawing/2014/main" id="{60392F15-C8CC-4E0E-8F99-39FD62C9264A}"/>
              </a:ext>
            </a:extLst>
          </p:cNvPr>
          <p:cNvSpPr txBox="1">
            <a:spLocks/>
          </p:cNvSpPr>
          <p:nvPr/>
        </p:nvSpPr>
        <p:spPr>
          <a:xfrm>
            <a:off x="415599" y="3812221"/>
            <a:ext cx="11360800" cy="14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39" indent="0">
              <a:buFont typeface="Arial" panose="020B0604020202020204" pitchFamily="34" charset="0"/>
              <a:buNone/>
            </a:pPr>
            <a:r>
              <a:rPr lang="es-AR" sz="1400" dirty="0"/>
              <a:t>&lt;</a:t>
            </a:r>
            <a:r>
              <a:rPr lang="es-AR" sz="1400" dirty="0" err="1"/>
              <a:t>li</a:t>
            </a:r>
            <a:r>
              <a:rPr lang="es-AR" sz="1400" dirty="0"/>
              <a:t> </a:t>
            </a:r>
            <a:r>
              <a:rPr lang="es-AR" sz="1400" dirty="0" err="1"/>
              <a:t>tabindex</a:t>
            </a:r>
            <a:r>
              <a:rPr lang="es-AR" sz="1400" dirty="0"/>
              <a:t>="0" </a:t>
            </a:r>
            <a:r>
              <a:rPr lang="es-AR" sz="1400" dirty="0" err="1"/>
              <a:t>class</a:t>
            </a:r>
            <a:r>
              <a:rPr lang="es-AR" sz="1400" dirty="0"/>
              <a:t>="</a:t>
            </a:r>
            <a:r>
              <a:rPr lang="es-AR" sz="1400" dirty="0" err="1"/>
              <a:t>checkbox</a:t>
            </a:r>
            <a:r>
              <a:rPr lang="es-AR" sz="1400" dirty="0"/>
              <a:t>" role="</a:t>
            </a:r>
            <a:r>
              <a:rPr lang="es-AR" sz="1400" dirty="0" err="1"/>
              <a:t>checkbox</a:t>
            </a:r>
            <a:r>
              <a:rPr lang="es-AR" sz="1400" dirty="0"/>
              <a:t>" </a:t>
            </a:r>
            <a:r>
              <a:rPr lang="es-AR" sz="1400" dirty="0" err="1"/>
              <a:t>checked</a:t>
            </a:r>
            <a:r>
              <a:rPr lang="es-AR" sz="1400" dirty="0"/>
              <a:t> aria-</a:t>
            </a:r>
            <a:r>
              <a:rPr lang="es-AR" sz="1400" dirty="0" err="1"/>
              <a:t>checked</a:t>
            </a:r>
            <a:r>
              <a:rPr lang="es-AR" sz="1400" dirty="0"/>
              <a:t>="true"&gt;</a:t>
            </a:r>
          </a:p>
          <a:p>
            <a:pPr marL="476239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 sz="1400" dirty="0"/>
              <a:t>     Quiero participar</a:t>
            </a:r>
          </a:p>
          <a:p>
            <a:pPr marL="476239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s-AR" sz="1400" dirty="0"/>
              <a:t>&lt;/</a:t>
            </a:r>
            <a:r>
              <a:rPr lang="es-AR" sz="1400" dirty="0" err="1"/>
              <a:t>li</a:t>
            </a:r>
            <a:r>
              <a:rPr lang="es-AR" sz="1400" dirty="0"/>
              <a:t>&gt;</a:t>
            </a:r>
          </a:p>
        </p:txBody>
      </p:sp>
      <p:sp>
        <p:nvSpPr>
          <p:cNvPr id="7" name="Google Shape;199;p28">
            <a:extLst>
              <a:ext uri="{FF2B5EF4-FFF2-40B4-BE49-F238E27FC236}">
                <a16:creationId xmlns:a16="http://schemas.microsoft.com/office/drawing/2014/main" id="{65CCF92F-D8CC-417C-97CE-F30E498BE1A3}"/>
              </a:ext>
            </a:extLst>
          </p:cNvPr>
          <p:cNvSpPr txBox="1">
            <a:spLocks/>
          </p:cNvSpPr>
          <p:nvPr/>
        </p:nvSpPr>
        <p:spPr>
          <a:xfrm>
            <a:off x="759656" y="2914028"/>
            <a:ext cx="11016743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Casilla de verificación personalizada con aria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95382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p29">
            <a:extLst>
              <a:ext uri="{FF2B5EF4-FFF2-40B4-BE49-F238E27FC236}">
                <a16:creationId xmlns:a16="http://schemas.microsoft.com/office/drawing/2014/main" id="{E988C287-39C8-42BF-8A8D-FBA54653F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229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Botón con texto verbalizable</a:t>
            </a:r>
            <a:endParaRPr dirty="0"/>
          </a:p>
        </p:txBody>
      </p:sp>
      <p:sp>
        <p:nvSpPr>
          <p:cNvPr id="3" name="Google Shape;207;p29">
            <a:extLst>
              <a:ext uri="{FF2B5EF4-FFF2-40B4-BE49-F238E27FC236}">
                <a16:creationId xmlns:a16="http://schemas.microsoft.com/office/drawing/2014/main" id="{84A63783-9D95-4646-AE43-185E240D587B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&lt;button aria-label="Texto que lee un lector de pantalla"&gt;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&lt;/button&gt;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441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3;p30">
            <a:extLst>
              <a:ext uri="{FF2B5EF4-FFF2-40B4-BE49-F238E27FC236}">
                <a16:creationId xmlns:a16="http://schemas.microsoft.com/office/drawing/2014/main" id="{5BDBE680-4020-4EED-BA32-6BD0A5E8E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429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Área viva</a:t>
            </a:r>
            <a:endParaRPr dirty="0"/>
          </a:p>
        </p:txBody>
      </p:sp>
      <p:sp>
        <p:nvSpPr>
          <p:cNvPr id="3" name="Google Shape;214;p30">
            <a:extLst>
              <a:ext uri="{FF2B5EF4-FFF2-40B4-BE49-F238E27FC236}">
                <a16:creationId xmlns:a16="http://schemas.microsoft.com/office/drawing/2014/main" id="{668C4D75-A266-4A0A-88A0-6DBB5EC46663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/>
              <a:t>&lt;div aria-live="true"&gt;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&lt;/div&gt;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6217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1">
            <a:extLst>
              <a:ext uri="{FF2B5EF4-FFF2-40B4-BE49-F238E27FC236}">
                <a16:creationId xmlns:a16="http://schemas.microsoft.com/office/drawing/2014/main" id="{F5A42A68-ABC4-4EC5-BF38-6F3683F21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364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Estados y propiedades de ARIA</a:t>
            </a:r>
            <a:endParaRPr dirty="0"/>
          </a:p>
        </p:txBody>
      </p:sp>
      <p:sp>
        <p:nvSpPr>
          <p:cNvPr id="3" name="Google Shape;221;p31">
            <a:extLst>
              <a:ext uri="{FF2B5EF4-FFF2-40B4-BE49-F238E27FC236}">
                <a16:creationId xmlns:a16="http://schemas.microsoft.com/office/drawing/2014/main" id="{04078B0A-8998-4629-8A4B-739CC7BE1DCC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Se combinan con los roles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Las tecnologías de asistencia son notificadas de cambios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774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;p32">
            <a:extLst>
              <a:ext uri="{FF2B5EF4-FFF2-40B4-BE49-F238E27FC236}">
                <a16:creationId xmlns:a16="http://schemas.microsoft.com/office/drawing/2014/main" id="{C51BCA8F-7F7D-4F0C-9FA8-CE759E725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8311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Atributos del Widget</a:t>
            </a:r>
            <a:endParaRPr dirty="0"/>
          </a:p>
        </p:txBody>
      </p:sp>
      <p:sp>
        <p:nvSpPr>
          <p:cNvPr id="3" name="Google Shape;228;p32">
            <a:extLst>
              <a:ext uri="{FF2B5EF4-FFF2-40B4-BE49-F238E27FC236}">
                <a16:creationId xmlns:a16="http://schemas.microsoft.com/office/drawing/2014/main" id="{8AD36A03-5822-4823-BE95-C3AA46612C54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Se utilizan para los elementos comunes de la interfaz de usuario.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dirty="0"/>
              <a:t>Ejemplos: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 dirty="0"/>
              <a:t>aria-</a:t>
            </a:r>
            <a:r>
              <a:rPr lang="es-ES" dirty="0" err="1"/>
              <a:t>readonly</a:t>
            </a:r>
            <a:endParaRPr lang="es-ES" dirty="0"/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 dirty="0"/>
              <a:t>aria-</a:t>
            </a:r>
            <a:r>
              <a:rPr lang="es-ES" dirty="0" err="1"/>
              <a:t>required</a:t>
            </a:r>
            <a:endParaRPr lang="es-ES" dirty="0"/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 dirty="0"/>
              <a:t>aria-</a:t>
            </a:r>
            <a:r>
              <a:rPr lang="es-ES" dirty="0" err="1"/>
              <a:t>checked</a:t>
            </a:r>
            <a:endParaRPr lang="es-E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4096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4;p33">
            <a:extLst>
              <a:ext uri="{FF2B5EF4-FFF2-40B4-BE49-F238E27FC236}">
                <a16:creationId xmlns:a16="http://schemas.microsoft.com/office/drawing/2014/main" id="{E28F706E-E9B9-40BE-AC3E-DDAFE7960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25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Atributos de las regiones vivas</a:t>
            </a:r>
            <a:endParaRPr dirty="0"/>
          </a:p>
        </p:txBody>
      </p:sp>
      <p:sp>
        <p:nvSpPr>
          <p:cNvPr id="3" name="Google Shape;235;p33">
            <a:extLst>
              <a:ext uri="{FF2B5EF4-FFF2-40B4-BE49-F238E27FC236}">
                <a16:creationId xmlns:a16="http://schemas.microsoft.com/office/drawing/2014/main" id="{8B195234-76E0-411E-83AD-26A62C07D3D9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Se utilizan para indicar que un contenido específico puede cambiar o actualizarse.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ES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Ejemplos: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aria-live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aria-atomic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aria-busy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aria-relevant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5236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34">
            <a:extLst>
              <a:ext uri="{FF2B5EF4-FFF2-40B4-BE49-F238E27FC236}">
                <a16:creationId xmlns:a16="http://schemas.microsoft.com/office/drawing/2014/main" id="{BDFEC649-F68F-45EC-869A-2C31257C7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225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Atributos de arrastrar y soltar</a:t>
            </a:r>
            <a:endParaRPr dirty="0"/>
          </a:p>
        </p:txBody>
      </p:sp>
      <p:sp>
        <p:nvSpPr>
          <p:cNvPr id="3" name="Google Shape;242;p34">
            <a:extLst>
              <a:ext uri="{FF2B5EF4-FFF2-40B4-BE49-F238E27FC236}">
                <a16:creationId xmlns:a16="http://schemas.microsoft.com/office/drawing/2014/main" id="{079744F2-8D8A-4A2B-9E0D-B0107A90EEB2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Ejemplos: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aria-dropeffect: para los elementos que reciben el evento de soltar.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ES"/>
              <a:t>aria-draggable: para los elementos que son arrastrables.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endParaRPr lang="es-E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781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35">
            <a:extLst>
              <a:ext uri="{FF2B5EF4-FFF2-40B4-BE49-F238E27FC236}">
                <a16:creationId xmlns:a16="http://schemas.microsoft.com/office/drawing/2014/main" id="{9E6523ED-0964-4377-B677-A06B08F56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8305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Atributos de la relación</a:t>
            </a:r>
            <a:endParaRPr dirty="0"/>
          </a:p>
        </p:txBody>
      </p:sp>
      <p:sp>
        <p:nvSpPr>
          <p:cNvPr id="3" name="Google Shape;249;p35">
            <a:extLst>
              <a:ext uri="{FF2B5EF4-FFF2-40B4-BE49-F238E27FC236}">
                <a16:creationId xmlns:a16="http://schemas.microsoft.com/office/drawing/2014/main" id="{1DCCC6F8-9335-41FA-8191-00E7154174BB}"/>
              </a:ext>
            </a:extLst>
          </p:cNvPr>
          <p:cNvSpPr txBox="1">
            <a:spLocks/>
          </p:cNvSpPr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/>
              <a:t>Conecta dos elementos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ejemplos: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AR"/>
              <a:t>aria-labelledby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AR"/>
              <a:t>aria-colspan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AR"/>
              <a:t>aria-controls</a:t>
            </a:r>
          </a:p>
          <a:p>
            <a:pPr marL="857229" indent="-38099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s-AR"/>
              <a:t>aria-owns</a:t>
            </a:r>
          </a:p>
          <a:p>
            <a:pPr marL="857229" indent="-38099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s-AR"/>
              <a:t>aria-flowto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591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s" b="1" dirty="0"/>
              <a:t>Reglas de Uso de ARIA</a:t>
            </a:r>
            <a:endParaRPr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4CB9825C-260D-4DD2-B49E-A7AD81D44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926" y="546667"/>
            <a:ext cx="10960474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dirty="0"/>
              <a:t>1</a:t>
            </a:r>
            <a:endParaRPr dirty="0"/>
          </a:p>
        </p:txBody>
      </p:sp>
      <p:sp>
        <p:nvSpPr>
          <p:cNvPr id="3" name="Google Shape;261;p37">
            <a:extLst>
              <a:ext uri="{FF2B5EF4-FFF2-40B4-BE49-F238E27FC236}">
                <a16:creationId xmlns:a16="http://schemas.microsoft.com/office/drawing/2014/main" id="{E110C7B8-5482-40E7-84FE-CF57682F1337}"/>
              </a:ext>
            </a:extLst>
          </p:cNvPr>
          <p:cNvSpPr txBox="1">
            <a:spLocks/>
          </p:cNvSpPr>
          <p:nvPr/>
        </p:nvSpPr>
        <p:spPr>
          <a:xfrm>
            <a:off x="415600" y="1371609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Usa siempre un elemento o atributo HTML nativo con la </a:t>
            </a:r>
            <a:r>
              <a:rPr lang="es-ES" dirty="0" err="1"/>
              <a:t>semántica</a:t>
            </a:r>
            <a:r>
              <a:rPr lang="es-ES" dirty="0"/>
              <a:t> y el comportamiento que requieres antes de construir uno con roles o estados aria.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dirty="0"/>
              <a:t>Excepciones: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dirty="0"/>
              <a:t>* La función no está disponible actualmente en HTML</a:t>
            </a:r>
          </a:p>
          <a:p>
            <a:pPr marL="476239" indent="-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dirty="0"/>
              <a:t>* Si las restricciones del diseño visual descartan el uso de un elemento nativo en particular porque el elemento no puede ser estilizado.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dirty="0"/>
              <a:t>* Cuando el elemento HTML nativo no tiene soporte de accesibilidad.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2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960323"/>
            <a:ext cx="5899704" cy="30655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dirty="0">
                <a:solidFill>
                  <a:srgbClr val="0074A9"/>
                </a:solidFill>
                <a:latin typeface="+mn-lt"/>
              </a:rPr>
              <a:t>Concepto de accesibilidad web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07533" y="3717227"/>
            <a:ext cx="1913088" cy="104146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599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38">
            <a:extLst>
              <a:ext uri="{FF2B5EF4-FFF2-40B4-BE49-F238E27FC236}">
                <a16:creationId xmlns:a16="http://schemas.microsoft.com/office/drawing/2014/main" id="{A811754D-6294-4B1F-90B7-DAAA3BB1E7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8128" y="546667"/>
            <a:ext cx="10918271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/>
              <a:t>2</a:t>
            </a:r>
            <a:endParaRPr/>
          </a:p>
        </p:txBody>
      </p:sp>
      <p:sp>
        <p:nvSpPr>
          <p:cNvPr id="3" name="Google Shape;268;p38">
            <a:extLst>
              <a:ext uri="{FF2B5EF4-FFF2-40B4-BE49-F238E27FC236}">
                <a16:creationId xmlns:a16="http://schemas.microsoft.com/office/drawing/2014/main" id="{E068BE25-7208-460F-8FA0-F804172F487F}"/>
              </a:ext>
            </a:extLst>
          </p:cNvPr>
          <p:cNvSpPr txBox="1">
            <a:spLocks/>
          </p:cNvSpPr>
          <p:nvPr/>
        </p:nvSpPr>
        <p:spPr>
          <a:xfrm>
            <a:off x="858128" y="1639833"/>
            <a:ext cx="10918271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Usa siempre semántica html.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No cambie la semántica nativa, a menos que realmente sea necesario.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&lt;nav role="header"&gt;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    &lt;p&gt;Bievnenido a mi web&lt;/p&gt;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&lt;/nav&gt;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&lt;header&gt;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/>
              <a:t>    &lt;p&gt;Bienvenido a mi web&lt;/p&gt;</a:t>
            </a:r>
          </a:p>
          <a:p>
            <a:pPr marL="0" indent="476239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s-ES"/>
              <a:t>&lt;/header&gt;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73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9">
            <a:extLst>
              <a:ext uri="{FF2B5EF4-FFF2-40B4-BE49-F238E27FC236}">
                <a16:creationId xmlns:a16="http://schemas.microsoft.com/office/drawing/2014/main" id="{6A8D7033-7FE3-4F17-A6AB-A0E6B5686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654" y="546667"/>
            <a:ext cx="11016745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/>
              <a:t>3</a:t>
            </a:r>
            <a:endParaRPr/>
          </a:p>
        </p:txBody>
      </p:sp>
      <p:sp>
        <p:nvSpPr>
          <p:cNvPr id="3" name="Google Shape;275;p39">
            <a:extLst>
              <a:ext uri="{FF2B5EF4-FFF2-40B4-BE49-F238E27FC236}">
                <a16:creationId xmlns:a16="http://schemas.microsoft.com/office/drawing/2014/main" id="{5A725536-D432-412C-9AF0-11F6FF589246}"/>
              </a:ext>
            </a:extLst>
          </p:cNvPr>
          <p:cNvSpPr txBox="1">
            <a:spLocks/>
          </p:cNvSpPr>
          <p:nvPr/>
        </p:nvSpPr>
        <p:spPr>
          <a:xfrm>
            <a:off x="759654" y="1639833"/>
            <a:ext cx="11016745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s-ES"/>
              <a:t>Todos los controles ARIA interactivos deben poder utilizarse con el teclado.</a:t>
            </a:r>
          </a:p>
        </p:txBody>
      </p:sp>
    </p:spTree>
    <p:extLst>
      <p:ext uri="{BB962C8B-B14F-4D97-AF65-F5344CB8AC3E}">
        <p14:creationId xmlns:p14="http://schemas.microsoft.com/office/powerpoint/2010/main" val="1067829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40">
            <a:extLst>
              <a:ext uri="{FF2B5EF4-FFF2-40B4-BE49-F238E27FC236}">
                <a16:creationId xmlns:a16="http://schemas.microsoft.com/office/drawing/2014/main" id="{DD68A0FF-E9BC-493F-8410-EC1E42B65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384" y="546667"/>
            <a:ext cx="11073015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/>
              <a:t>4</a:t>
            </a:r>
            <a:endParaRPr/>
          </a:p>
        </p:txBody>
      </p:sp>
      <p:sp>
        <p:nvSpPr>
          <p:cNvPr id="3" name="Google Shape;282;p40">
            <a:extLst>
              <a:ext uri="{FF2B5EF4-FFF2-40B4-BE49-F238E27FC236}">
                <a16:creationId xmlns:a16="http://schemas.microsoft.com/office/drawing/2014/main" id="{94E8B669-4C24-4B6D-8673-9A07CB049D92}"/>
              </a:ext>
            </a:extLst>
          </p:cNvPr>
          <p:cNvSpPr txBox="1">
            <a:spLocks/>
          </p:cNvSpPr>
          <p:nvPr/>
        </p:nvSpPr>
        <p:spPr>
          <a:xfrm>
            <a:off x="703384" y="1639833"/>
            <a:ext cx="11073015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AR"/>
              <a:t>No utilice role="presentation"o aria-hidden="true"en una visible enfocable elemen-to.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&lt;button aria-hidden="true"&gt;Eliminar&lt;/button&gt;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AR"/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Si se oculta un elemento interactivo mediante display:none, también se eliminará del árbol de accesibilidad , lo que hace aria-hidden="true" innecesario agregarlo. 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7820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8;p41">
            <a:extLst>
              <a:ext uri="{FF2B5EF4-FFF2-40B4-BE49-F238E27FC236}">
                <a16:creationId xmlns:a16="http://schemas.microsoft.com/office/drawing/2014/main" id="{18963F65-B042-4363-B2E7-D4AFDC9D6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994" y="546667"/>
            <a:ext cx="10946406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/>
              <a:t>5</a:t>
            </a:r>
            <a:endParaRPr/>
          </a:p>
        </p:txBody>
      </p:sp>
      <p:sp>
        <p:nvSpPr>
          <p:cNvPr id="3" name="Google Shape;289;p41">
            <a:extLst>
              <a:ext uri="{FF2B5EF4-FFF2-40B4-BE49-F238E27FC236}">
                <a16:creationId xmlns:a16="http://schemas.microsoft.com/office/drawing/2014/main" id="{12C5FB31-665D-4F1E-89F3-1449D61910D3}"/>
              </a:ext>
            </a:extLst>
          </p:cNvPr>
          <p:cNvSpPr txBox="1">
            <a:spLocks/>
          </p:cNvSpPr>
          <p:nvPr/>
        </p:nvSpPr>
        <p:spPr>
          <a:xfrm>
            <a:off x="829994" y="1639833"/>
            <a:ext cx="10946406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/>
              <a:t>Todos los elementos interactivos deben tener un nombre accesible 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AR"/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&lt;label&gt;Email&lt;/label&gt;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&lt;input type="email" /&gt;</a:t>
            </a:r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endParaRPr lang="es-AR"/>
          </a:p>
          <a:p>
            <a:pPr marL="0" indent="476239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AR"/>
              <a:t>&lt;label for="email"&gt;Email&lt;/label&gt;</a:t>
            </a:r>
          </a:p>
          <a:p>
            <a:pPr marL="0" indent="476239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s-AR"/>
              <a:t>&lt;input type="email" name="email" id="email"&gt;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768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42">
            <a:extLst>
              <a:ext uri="{FF2B5EF4-FFF2-40B4-BE49-F238E27FC236}">
                <a16:creationId xmlns:a16="http://schemas.microsoft.com/office/drawing/2014/main" id="{0BA8C0FA-1B2B-4E04-AED6-1F9AA40DB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9316" y="546667"/>
            <a:ext cx="11087083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/>
              <a:t>Reglas de Uso de ARIA</a:t>
            </a:r>
            <a:endParaRPr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AC7E8355-A37B-4AC0-8902-AE0CFF3EE0D8}"/>
              </a:ext>
            </a:extLst>
          </p:cNvPr>
          <p:cNvSpPr txBox="1">
            <a:spLocks/>
          </p:cNvSpPr>
          <p:nvPr/>
        </p:nvSpPr>
        <p:spPr>
          <a:xfrm>
            <a:off x="689316" y="1639833"/>
            <a:ext cx="11087083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https://www.w3.org/TR/aria-in-html/#notes2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/>
              <a:t>WAI-ARIA Authoring Practices 1.1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/>
              <a:t>https://www.w3.org/TR/wai-aria-practices-1.1/#kbd_layout_landmark_XHTML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8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EF1D-D750-445E-8ADB-E0B68A1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546667"/>
            <a:ext cx="10932338" cy="810400"/>
          </a:xfrm>
        </p:spPr>
        <p:txBody>
          <a:bodyPr/>
          <a:lstStyle/>
          <a:p>
            <a:r>
              <a:rPr lang="es-ES" dirty="0"/>
              <a:t>Framework web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295F0-92E2-49E9-9A3B-1CC55C0772C7}"/>
              </a:ext>
            </a:extLst>
          </p:cNvPr>
          <p:cNvSpPr txBox="1">
            <a:spLocks/>
          </p:cNvSpPr>
          <p:nvPr/>
        </p:nvSpPr>
        <p:spPr>
          <a:xfrm>
            <a:off x="844062" y="1639833"/>
            <a:ext cx="10932338" cy="445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Boostrap: https://getbootstrap.com/docs/4.0/getting-started/accessibility/</a:t>
            </a:r>
          </a:p>
          <a:p>
            <a:r>
              <a:rPr lang="nl-NL"/>
              <a:t>Angular: https://docs.angular.lat/guide/accessibility</a:t>
            </a:r>
          </a:p>
          <a:p>
            <a:r>
              <a:rPr lang="nl-NL"/>
              <a:t>react: https://es.reactjs.org/docs/accessibility.html</a:t>
            </a:r>
          </a:p>
          <a:p>
            <a:r>
              <a:rPr lang="nl-NL"/>
              <a:t>android: https://developer.android.com/guide/topics/ui/accessibility?hl=es</a:t>
            </a:r>
          </a:p>
          <a:p>
            <a:r>
              <a:rPr lang="nl-NL"/>
              <a:t>ios: https://developer.apple.com/accessibility/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7677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1923218"/>
            <a:ext cx="10515600" cy="604862"/>
          </a:xfrm>
        </p:spPr>
        <p:txBody>
          <a:bodyPr>
            <a:noAutofit/>
          </a:bodyPr>
          <a:lstStyle/>
          <a:p>
            <a:r>
              <a:rPr lang="es-AR" b="1" dirty="0">
                <a:solidFill>
                  <a:srgbClr val="0074A9"/>
                </a:solidFill>
                <a:latin typeface="+mn-lt"/>
              </a:rPr>
              <a:t>MUCHAS GRACIAS</a:t>
            </a:r>
            <a:endParaRPr lang="es-AR" dirty="0">
              <a:solidFill>
                <a:srgbClr val="0074A9"/>
              </a:solidFill>
              <a:latin typeface="+mn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100668" y="2783554"/>
            <a:ext cx="3454400" cy="76433"/>
          </a:xfrm>
          <a:prstGeom prst="rect">
            <a:avLst/>
          </a:prstGeom>
          <a:solidFill>
            <a:srgbClr val="00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007532" y="3115461"/>
            <a:ext cx="6040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Miguel Barraza</a:t>
            </a:r>
          </a:p>
          <a:p>
            <a:pPr lvl="0"/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mbarraza@andis.gob.ar</a:t>
            </a:r>
          </a:p>
        </p:txBody>
      </p:sp>
    </p:spTree>
    <p:extLst>
      <p:ext uri="{BB962C8B-B14F-4D97-AF65-F5344CB8AC3E}">
        <p14:creationId xmlns:p14="http://schemas.microsoft.com/office/powerpoint/2010/main" val="1607815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F697158-5C3A-47FD-A8F9-56E3AB06A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28200" r="15942" b="26215"/>
          <a:stretch/>
        </p:blipFill>
        <p:spPr>
          <a:xfrm>
            <a:off x="5899052" y="2341165"/>
            <a:ext cx="4862733" cy="1983544"/>
          </a:xfrm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F74DBC9-3315-4A90-8115-E999CE3A86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8" y="2341165"/>
            <a:ext cx="415650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66576" y="1972034"/>
            <a:ext cx="105469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0075AC"/>
                </a:solidFill>
              </a:rPr>
              <a:t>La accesibilidad web </a:t>
            </a:r>
            <a:r>
              <a:rPr lang="es-ES" sz="2400" dirty="0"/>
              <a:t>consiste en desarrollar aplicaciones web que puedan ser utilizadas por el mayor número de usuarios con necesidades específicas.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 Estas necesidades pueden ser debidas a limitaciones derivadas del entorno o derivadas de problemas visuales, auditivos, motrices y neurológicos (dislexia, trastornos de atención, falta de memoria…).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1011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derivadas del entorno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05933" y="1662545"/>
            <a:ext cx="100685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Proporcionar alternativas cuando se utilizan elementos que no tienen soporte en ciertas tecnologías.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Incluir un equivalente textual para todos los elementos no textuales(imágenes, vídeos o sonidos)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Minimizar el tiempo de carga de los elementos de la web.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Diseño web responsive.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Evitar funcionalidades que se interpretan por su color, etc.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48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Ceguera</a:t>
            </a: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/>
              <a:t>Las imágenes sin texto alternativo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/>
              <a:t>Las imágenes que incluyen gráficos que representan datos o textos insertados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/>
              <a:t>Elementos multimedia sin descripción textual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/>
              <a:t>Tablas en las que el contenido es incomprensible cuando se lee de forma secuencial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/>
              <a:t>Falta de independencia de dispositivo</a:t>
            </a:r>
          </a:p>
          <a:p>
            <a:pPr marL="285750" indent="-285750"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dirty="0"/>
              <a:t>Documentos no accesibles</a:t>
            </a:r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933" y="490138"/>
            <a:ext cx="10515600" cy="837142"/>
          </a:xfrm>
        </p:spPr>
        <p:txBody>
          <a:bodyPr>
            <a:normAutofit/>
          </a:bodyPr>
          <a:lstStyle/>
          <a:p>
            <a:r>
              <a:rPr lang="es-AR" sz="2400" b="1" dirty="0">
                <a:ln w="0"/>
                <a:latin typeface="+mn-lt"/>
              </a:rPr>
              <a:t>ACCESIBILIDAD WEB</a:t>
            </a:r>
            <a:br>
              <a:rPr lang="es-AR" sz="2400" b="1" dirty="0">
                <a:ln w="0"/>
                <a:latin typeface="+mn-lt"/>
              </a:rPr>
            </a:br>
            <a:r>
              <a:rPr lang="es-AR" sz="2000" b="1" dirty="0">
                <a:ln w="0"/>
                <a:latin typeface="+mn-lt"/>
              </a:rPr>
              <a:t>Barreras por tipo de perfil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5933" y="1769845"/>
            <a:ext cx="2648489" cy="5037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2200" b="1" kern="0" dirty="0">
                <a:solidFill>
                  <a:srgbClr val="0075AC"/>
                </a:solidFill>
              </a:rPr>
              <a:t>Baja visión</a:t>
            </a:r>
          </a:p>
        </p:txBody>
      </p:sp>
      <p:sp>
        <p:nvSpPr>
          <p:cNvPr id="6" name="Pentágono 5" descr="flecha indicativa "/>
          <p:cNvSpPr/>
          <p:nvPr/>
        </p:nvSpPr>
        <p:spPr>
          <a:xfrm rot="5400000">
            <a:off x="1102772" y="2454922"/>
            <a:ext cx="262324" cy="362681"/>
          </a:xfrm>
          <a:prstGeom prst="homePlate">
            <a:avLst/>
          </a:prstGeom>
          <a:solidFill>
            <a:srgbClr val="0075AC"/>
          </a:solidFill>
          <a:ln w="38100">
            <a:solidFill>
              <a:srgbClr val="0074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933" y="2998975"/>
            <a:ext cx="974331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Tamaño de letra con medidas absolutas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Maquetación desajustada al modificar los tamaños de la fuente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Poco contraste entre textos, fondos e imágenes.</a:t>
            </a:r>
          </a:p>
          <a:p>
            <a:pPr marL="285750" indent="-285750">
              <a:lnSpc>
                <a:spcPct val="150000"/>
              </a:lnSpc>
              <a:buClr>
                <a:srgbClr val="0075AC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Texto insertado mediante imágenes</a:t>
            </a:r>
          </a:p>
        </p:txBody>
      </p:sp>
    </p:spTree>
    <p:extLst>
      <p:ext uri="{BB962C8B-B14F-4D97-AF65-F5344CB8AC3E}">
        <p14:creationId xmlns:p14="http://schemas.microsoft.com/office/powerpoint/2010/main" val="408685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alizado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4A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ción8" id="{A16EC06C-5293-452A-90F5-BCE1CDB3FF5A}" vid="{9D7C531D-E05E-412B-B3BC-B083FDD9D9F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ANDIS</Template>
  <TotalTime>1567</TotalTime>
  <Words>2457</Words>
  <Application>Microsoft Office PowerPoint</Application>
  <PresentationFormat>Panorámica</PresentationFormat>
  <Paragraphs>312</Paragraphs>
  <Slides>57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Wingdings</vt:lpstr>
      <vt:lpstr>Tema de Office</vt:lpstr>
      <vt:lpstr>Presentación de PowerPoint</vt:lpstr>
      <vt:lpstr>ACCESIBILIDAD WEB</vt:lpstr>
      <vt:lpstr>ACCESIBILIDAD WEB</vt:lpstr>
      <vt:lpstr>Accesibilidad web</vt:lpstr>
      <vt:lpstr>Concepto de accesibilidad web </vt:lpstr>
      <vt:lpstr>ACCESIBILIDAD WEB</vt:lpstr>
      <vt:lpstr>ACCESIBILIDAD WEB Barreras derivadas del entorno</vt:lpstr>
      <vt:lpstr>ACCESIBILIDAD WEB Barreras por tipo de perfil</vt:lpstr>
      <vt:lpstr>ACCESIBILIDAD WEB Barreras por tipo de perfil</vt:lpstr>
      <vt:lpstr>ACCESIBILIDAD WEB Barreras por tipo de perfil</vt:lpstr>
      <vt:lpstr>ACCESIBILIDAD WEB Barreras por tipo de perfil</vt:lpstr>
      <vt:lpstr>ACCESIBILIDAD WEB Barreras por tipo de perfil</vt:lpstr>
      <vt:lpstr>ACCESIBILIDAD WEB Barreras por tipo de perfil</vt:lpstr>
      <vt:lpstr>W3C  (World Wide Web Consortium) </vt:lpstr>
      <vt:lpstr>W3C (World Wide Web Consortium) </vt:lpstr>
      <vt:lpstr>W3C (World Wide Web Consortium) </vt:lpstr>
      <vt:lpstr>W3C (World Wide Web Consortium) </vt:lpstr>
      <vt:lpstr>Fundamentos de la accesibilidad web</vt:lpstr>
      <vt:lpstr>FUNDAMENTOS DE LA ACCESIBILIDAD WEB Perceptible</vt:lpstr>
      <vt:lpstr>FUNDAMENTOS DE LA ACCESIBILIDAD WEB Operable</vt:lpstr>
      <vt:lpstr>FUNDAMENTOS DE LA ACCESIBILIDAD WEB Comprensible</vt:lpstr>
      <vt:lpstr>FUNDAMENTOS DE LA ACCESIBILIDAD WEB Robusto</vt:lpstr>
      <vt:lpstr>Test de accesibilidad</vt:lpstr>
      <vt:lpstr>Chrome</vt:lpstr>
      <vt:lpstr>Firefox</vt:lpstr>
      <vt:lpstr>Validadores web</vt:lpstr>
      <vt:lpstr>Pruebas de accesibilidad manual</vt:lpstr>
      <vt:lpstr>ACCESIBILIDAD WEB Lector de pantalla</vt:lpstr>
      <vt:lpstr>ACCESIBILIDAD WEB Lector de pantalla</vt:lpstr>
      <vt:lpstr>ACCESIBILIDAD WEB</vt:lpstr>
      <vt:lpstr>ACCESIBILIDAD WEB</vt:lpstr>
      <vt:lpstr>ACCESIBILIDAD WEB</vt:lpstr>
      <vt:lpstr>ACCESIBILIDAD WEB</vt:lpstr>
      <vt:lpstr>Presentación de PowerPoint</vt:lpstr>
      <vt:lpstr>aria-disable</vt:lpstr>
      <vt:lpstr>Roles ARIA</vt:lpstr>
      <vt:lpstr>Roles abstractos</vt:lpstr>
      <vt:lpstr>Estructura del documento</vt:lpstr>
      <vt:lpstr>Roles de referencia</vt:lpstr>
      <vt:lpstr>Casilla de verificación personalizada </vt:lpstr>
      <vt:lpstr>Botón con texto verbalizable</vt:lpstr>
      <vt:lpstr>Área viva</vt:lpstr>
      <vt:lpstr>Estados y propiedades de ARIA</vt:lpstr>
      <vt:lpstr>Atributos del Widget</vt:lpstr>
      <vt:lpstr>Atributos de las regiones vivas</vt:lpstr>
      <vt:lpstr>Atributos de arrastrar y soltar</vt:lpstr>
      <vt:lpstr>Atributos de la relación</vt:lpstr>
      <vt:lpstr>Reglas de Uso de ARIA</vt:lpstr>
      <vt:lpstr>1</vt:lpstr>
      <vt:lpstr>2</vt:lpstr>
      <vt:lpstr>3</vt:lpstr>
      <vt:lpstr>4</vt:lpstr>
      <vt:lpstr>5</vt:lpstr>
      <vt:lpstr>Reglas de Uso de ARIA</vt:lpstr>
      <vt:lpstr>Framework web</vt:lpstr>
      <vt:lpstr>MUCHAS GRACIAS</vt:lpstr>
      <vt:lpstr>Presentación de PowerPoint</vt:lpstr>
    </vt:vector>
  </TitlesOfParts>
  <Company>SNR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Maira L. Nuñez</dc:creator>
  <cp:lastModifiedBy>Gabriela</cp:lastModifiedBy>
  <cp:revision>100</cp:revision>
  <dcterms:created xsi:type="dcterms:W3CDTF">2020-01-30T20:14:04Z</dcterms:created>
  <dcterms:modified xsi:type="dcterms:W3CDTF">2021-10-27T14:58:57Z</dcterms:modified>
</cp:coreProperties>
</file>