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0" r:id="rId4"/>
    <p:sldId id="335" r:id="rId5"/>
    <p:sldId id="336" r:id="rId6"/>
    <p:sldId id="337" r:id="rId7"/>
    <p:sldId id="338" r:id="rId8"/>
    <p:sldId id="339" r:id="rId9"/>
    <p:sldId id="340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282" r:id="rId29"/>
    <p:sldId id="259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AC"/>
    <a:srgbClr val="2BB6E1"/>
    <a:srgbClr val="0074A9"/>
    <a:srgbClr val="4C8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09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03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32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82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5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62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13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61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7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86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C9C4-2AE4-4B99-AFBE-E5DE6678BA3D}" type="datetimeFigureOut">
              <a:rPr lang="es-AR" smtClean="0"/>
              <a:t>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32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idar.org/traducciones/wcag20/es/" TargetMode="External"/><Relationship Id="rId2" Type="http://schemas.openxmlformats.org/officeDocument/2006/relationships/hyperlink" Target="https://www.w3.org/TR/WCAG20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le.com/es/voiceover/info/guide/_1124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nome.org/users/orca/stable/introduction.html.e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vda.es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17032"/>
            <a:ext cx="9144000" cy="228136"/>
          </a:xfrm>
        </p:spPr>
        <p:txBody>
          <a:bodyPr>
            <a:normAutofit/>
          </a:bodyPr>
          <a:lstStyle/>
          <a:p>
            <a:pPr algn="l"/>
            <a:r>
              <a:rPr lang="es-AR" sz="800" dirty="0" smtClean="0">
                <a:solidFill>
                  <a:schemeClr val="bg1"/>
                </a:solidFill>
              </a:rPr>
              <a:t>Logo de Agencia Nacional de Discapacidad</a:t>
            </a:r>
            <a:endParaRPr lang="es-A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3" y="960323"/>
            <a:ext cx="5899704" cy="30655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sz="4800" b="1" dirty="0">
                <a:solidFill>
                  <a:srgbClr val="0074A9"/>
                </a:solidFill>
                <a:latin typeface="+mn-lt"/>
              </a:rPr>
              <a:t>Concepto de accesibilidad web </a:t>
            </a:r>
            <a:endParaRPr lang="es-AR" sz="4800" b="1" dirty="0">
              <a:solidFill>
                <a:srgbClr val="0074A9"/>
              </a:solidFill>
              <a:latin typeface="+mn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07533" y="3717227"/>
            <a:ext cx="1913088" cy="104146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75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 smtClean="0">
                <a:ln w="0"/>
                <a:latin typeface="+mn-lt"/>
              </a:rPr>
              <a:t>WEB</a:t>
            </a:r>
            <a:endParaRPr lang="es-AR" sz="2400" b="1" dirty="0">
              <a:ln w="0"/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6576" y="1972034"/>
            <a:ext cx="105469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rgbClr val="0075AC"/>
                </a:solidFill>
              </a:rPr>
              <a:t>La accesibilidad web </a:t>
            </a:r>
            <a:r>
              <a:rPr lang="es-ES" sz="2400" dirty="0"/>
              <a:t>consiste en desarrollar aplicaciones web que puedan ser utilizadas por el mayor número de usuarios con necesidades específicas. Estas necesidades pueden ser debidas a limitaciones derivadas del entorno o derivadas de problemas visuales, auditivos, motrices y neurológicos (dislexia, trastornos de atención, falta de memoria…).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101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>
                <a:ln w="0"/>
                <a:latin typeface="+mn-lt"/>
              </a:rPr>
              <a:t>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derivadas del </a:t>
            </a:r>
            <a:r>
              <a:rPr lang="es-AR" sz="2000" b="1" dirty="0" smtClean="0">
                <a:ln w="0"/>
                <a:latin typeface="+mn-lt"/>
              </a:rPr>
              <a:t>entorno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5933" y="1662545"/>
            <a:ext cx="100685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 smtClean="0">
                <a:solidFill>
                  <a:srgbClr val="0075AC"/>
                </a:solidFill>
              </a:rPr>
              <a:t>Navegadores </a:t>
            </a:r>
            <a:r>
              <a:rPr lang="es-ES" sz="2000" b="1" dirty="0">
                <a:solidFill>
                  <a:srgbClr val="0075AC"/>
                </a:solidFill>
              </a:rPr>
              <a:t>antiguos</a:t>
            </a:r>
            <a:r>
              <a:rPr lang="es-ES" sz="2000" dirty="0"/>
              <a:t>: Proporcionar alternativas cuando se utilizan elementos que no tienen soporte en tecnologías antiguas. Si usamos </a:t>
            </a:r>
            <a:r>
              <a:rPr lang="es-ES" sz="2000" dirty="0" err="1"/>
              <a:t>Javascript</a:t>
            </a:r>
            <a:r>
              <a:rPr lang="es-ES" sz="2000" dirty="0"/>
              <a:t> para mostrar un menú, este debe funcionar igualmente aunque la tecnología no esté disponible. </a:t>
            </a:r>
          </a:p>
          <a:p>
            <a:pPr>
              <a:lnSpc>
                <a:spcPct val="150000"/>
              </a:lnSpc>
            </a:pPr>
            <a:r>
              <a:rPr lang="es-ES" sz="2000" b="1" dirty="0" smtClean="0">
                <a:solidFill>
                  <a:srgbClr val="0075AC"/>
                </a:solidFill>
              </a:rPr>
              <a:t>Navegadores </a:t>
            </a:r>
            <a:r>
              <a:rPr lang="es-ES" sz="2000" b="1" dirty="0">
                <a:solidFill>
                  <a:srgbClr val="0075AC"/>
                </a:solidFill>
              </a:rPr>
              <a:t>de texto: </a:t>
            </a:r>
            <a:r>
              <a:rPr lang="es-ES" sz="2000" dirty="0"/>
              <a:t>Incluir un equivalente textual para todos los elementos no textuales(imágenes, vídeos o sonidos)</a:t>
            </a:r>
          </a:p>
          <a:p>
            <a:pPr>
              <a:lnSpc>
                <a:spcPct val="150000"/>
              </a:lnSpc>
            </a:pPr>
            <a:r>
              <a:rPr lang="es-ES" sz="2000" b="1" dirty="0" smtClean="0">
                <a:solidFill>
                  <a:srgbClr val="0075AC"/>
                </a:solidFill>
              </a:rPr>
              <a:t>Conexiones </a:t>
            </a:r>
            <a:r>
              <a:rPr lang="es-ES" sz="2000" b="1" dirty="0">
                <a:solidFill>
                  <a:srgbClr val="0075AC"/>
                </a:solidFill>
              </a:rPr>
              <a:t>lentas: </a:t>
            </a:r>
            <a:r>
              <a:rPr lang="es-ES" sz="2000" dirty="0"/>
              <a:t>minimizar el tiempo de carga de los elementos de la web.</a:t>
            </a:r>
          </a:p>
          <a:p>
            <a:pPr>
              <a:lnSpc>
                <a:spcPct val="150000"/>
              </a:lnSpc>
            </a:pPr>
            <a:r>
              <a:rPr lang="es-ES" sz="2000" b="1" dirty="0" smtClean="0">
                <a:solidFill>
                  <a:srgbClr val="0075AC"/>
                </a:solidFill>
              </a:rPr>
              <a:t>Pantallas </a:t>
            </a:r>
            <a:r>
              <a:rPr lang="es-ES" sz="2000" b="1" dirty="0">
                <a:solidFill>
                  <a:srgbClr val="0075AC"/>
                </a:solidFill>
              </a:rPr>
              <a:t>pequeñas o muy grandes:</a:t>
            </a:r>
            <a:r>
              <a:rPr lang="es-ES" sz="2000" dirty="0"/>
              <a:t> diseño web </a:t>
            </a:r>
            <a:r>
              <a:rPr lang="es-ES" sz="2000" dirty="0" err="1"/>
              <a:t>responsive</a:t>
            </a:r>
            <a:r>
              <a:rPr lang="es-E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s-ES" sz="2000" b="1" dirty="0" smtClean="0">
                <a:solidFill>
                  <a:srgbClr val="0075AC"/>
                </a:solidFill>
              </a:rPr>
              <a:t>Monitores </a:t>
            </a:r>
            <a:r>
              <a:rPr lang="es-ES" sz="2000" b="1" dirty="0">
                <a:solidFill>
                  <a:srgbClr val="0075AC"/>
                </a:solidFill>
              </a:rPr>
              <a:t>monocromos: </a:t>
            </a:r>
            <a:r>
              <a:rPr lang="es-ES" sz="2000" dirty="0"/>
              <a:t>evitar funcionalidades que se interpretan por su color, etc.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48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>
                <a:ln w="0"/>
                <a:latin typeface="+mn-lt"/>
              </a:rPr>
              <a:t>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 smtClean="0">
                <a:solidFill>
                  <a:srgbClr val="0075AC"/>
                </a:solidFill>
              </a:rPr>
              <a:t>Ceguera</a:t>
            </a:r>
            <a:endParaRPr lang="es-ES" sz="2200" b="1" kern="0" dirty="0">
              <a:solidFill>
                <a:srgbClr val="0075AC"/>
              </a:solidFill>
            </a:endParaRP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Las </a:t>
            </a:r>
            <a:r>
              <a:rPr lang="es-ES" dirty="0"/>
              <a:t>imágenes sin texto alternativo no pueden ser leídas por los lectores de pantalla.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Las </a:t>
            </a:r>
            <a:r>
              <a:rPr lang="es-ES" dirty="0"/>
              <a:t>imágenes que incluyen gráficos que representan datos o textos insertados mediante imágenes tampoco son leídos por los lectores de pantalla.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Elementos </a:t>
            </a:r>
            <a:r>
              <a:rPr lang="es-ES" dirty="0"/>
              <a:t>multimedia sin descripción textual.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Tablas </a:t>
            </a:r>
            <a:r>
              <a:rPr lang="es-ES" dirty="0"/>
              <a:t>en las que el contenido es incomprensible cuando se lee de forma secuencial.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Falta </a:t>
            </a:r>
            <a:r>
              <a:rPr lang="es-ES" dirty="0"/>
              <a:t>de independencia de dispositivo, la web debe ser funcional cuando no se utilice ratón.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Formatos </a:t>
            </a:r>
            <a:r>
              <a:rPr lang="es-ES" dirty="0"/>
              <a:t>no accesibles de documentos que pueden dar problemas a los lectores de pantalla si no cumplen las normas de accesibilidad (por ejemplo en documentos </a:t>
            </a:r>
            <a:r>
              <a:rPr lang="es-ES" dirty="0" err="1"/>
              <a:t>pdf</a:t>
            </a:r>
            <a:r>
              <a:rPr lang="es-ES" dirty="0"/>
              <a:t> que no cumplen las normas).</a:t>
            </a:r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>
                <a:ln w="0"/>
                <a:latin typeface="+mn-lt"/>
              </a:rPr>
              <a:t>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>
                <a:solidFill>
                  <a:srgbClr val="0075AC"/>
                </a:solidFill>
              </a:rPr>
              <a:t>Baja visión</a:t>
            </a:r>
            <a:endParaRPr lang="es-ES" sz="2200" b="1" kern="0" dirty="0">
              <a:solidFill>
                <a:srgbClr val="0075AC"/>
              </a:solidFill>
            </a:endParaRP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Tamaño </a:t>
            </a:r>
            <a:r>
              <a:rPr lang="es-ES" sz="2000" dirty="0"/>
              <a:t>de letra con medidas absolutas que no permiten su cambio.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Maquetación </a:t>
            </a:r>
            <a:r>
              <a:rPr lang="es-ES" sz="2000" dirty="0"/>
              <a:t>desajustada al modificar los tamaños de la fuente y que complican la navegabilidad.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Poco </a:t>
            </a:r>
            <a:r>
              <a:rPr lang="es-ES" sz="2000" dirty="0"/>
              <a:t>contraste entre textos, fondos e imágenes.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Texto </a:t>
            </a:r>
            <a:r>
              <a:rPr lang="es-ES" sz="2000" dirty="0"/>
              <a:t>insertado mediante imágenes</a:t>
            </a:r>
          </a:p>
        </p:txBody>
      </p:sp>
    </p:spTree>
    <p:extLst>
      <p:ext uri="{BB962C8B-B14F-4D97-AF65-F5344CB8AC3E}">
        <p14:creationId xmlns:p14="http://schemas.microsoft.com/office/powerpoint/2010/main" val="40868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>
                <a:ln w="0"/>
                <a:latin typeface="+mn-lt"/>
              </a:rPr>
              <a:t>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 smtClean="0">
                <a:solidFill>
                  <a:srgbClr val="0075AC"/>
                </a:solidFill>
              </a:rPr>
              <a:t>Daltonismo</a:t>
            </a:r>
            <a:endParaRPr lang="es-ES" sz="2200" b="1" kern="0" dirty="0">
              <a:solidFill>
                <a:srgbClr val="0075AC"/>
              </a:solidFill>
            </a:endParaRP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Color </a:t>
            </a:r>
            <a:r>
              <a:rPr lang="es-ES" sz="2000" dirty="0"/>
              <a:t>para el resaltado de los textos sin utilizar otro formato adicional como la cursiva, la negrita o el subrayado.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Poco </a:t>
            </a:r>
            <a:r>
              <a:rPr lang="es-ES" sz="2000" dirty="0"/>
              <a:t>contraste entre textos, fondos e imágenes.</a:t>
            </a:r>
          </a:p>
        </p:txBody>
      </p:sp>
    </p:spTree>
    <p:extLst>
      <p:ext uri="{BB962C8B-B14F-4D97-AF65-F5344CB8AC3E}">
        <p14:creationId xmlns:p14="http://schemas.microsoft.com/office/powerpoint/2010/main" val="28272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>
                <a:ln w="0"/>
                <a:latin typeface="+mn-lt"/>
              </a:rPr>
              <a:t>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 smtClean="0">
                <a:solidFill>
                  <a:srgbClr val="0075AC"/>
                </a:solidFill>
              </a:rPr>
              <a:t>Auditivas</a:t>
            </a:r>
            <a:endParaRPr lang="es-ES" sz="2200" b="1" kern="0" dirty="0">
              <a:solidFill>
                <a:srgbClr val="0075AC"/>
              </a:solidFill>
            </a:endParaRP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Falta de subtítulos o transcripciones de los contenidos.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U</a:t>
            </a:r>
            <a:r>
              <a:rPr lang="es-ES" sz="2000" dirty="0" smtClean="0"/>
              <a:t>so </a:t>
            </a:r>
            <a:r>
              <a:rPr lang="es-ES" sz="2000" dirty="0"/>
              <a:t>de micrófono sin posibilidad de desactivación.</a:t>
            </a:r>
          </a:p>
        </p:txBody>
      </p:sp>
    </p:spTree>
    <p:extLst>
      <p:ext uri="{BB962C8B-B14F-4D97-AF65-F5344CB8AC3E}">
        <p14:creationId xmlns:p14="http://schemas.microsoft.com/office/powerpoint/2010/main" val="23264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>
                <a:ln w="0"/>
                <a:latin typeface="+mn-lt"/>
              </a:rPr>
              <a:t>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>
                <a:solidFill>
                  <a:srgbClr val="0075AC"/>
                </a:solidFill>
              </a:rPr>
              <a:t>Motrices</a:t>
            </a:r>
            <a:endParaRPr lang="es-ES" sz="2200" b="1" kern="0" dirty="0">
              <a:solidFill>
                <a:srgbClr val="0075AC"/>
              </a:solidFill>
            </a:endParaRP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Elementos de interacción muy pequeños: botones, enlaces, etc.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Falta </a:t>
            </a:r>
            <a:r>
              <a:rPr lang="es-ES" sz="2000" dirty="0"/>
              <a:t>de independencia de dispositivo, la web debe ser funcional cuando no se utilice ratón.</a:t>
            </a:r>
          </a:p>
        </p:txBody>
      </p:sp>
    </p:spTree>
    <p:extLst>
      <p:ext uri="{BB962C8B-B14F-4D97-AF65-F5344CB8AC3E}">
        <p14:creationId xmlns:p14="http://schemas.microsoft.com/office/powerpoint/2010/main" val="38224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>
                <a:ln w="0"/>
                <a:latin typeface="+mn-lt"/>
              </a:rPr>
              <a:t>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05933" y="1836109"/>
            <a:ext cx="9996529" cy="87488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>
                <a:solidFill>
                  <a:srgbClr val="0075AC"/>
                </a:solidFill>
              </a:rPr>
              <a:t>Neurológicas o cognitivas (dislexia, trastornos de atención, falta de memoria…)</a:t>
            </a:r>
            <a:endParaRPr lang="es-ES" sz="2200" b="1" kern="0" dirty="0">
              <a:solidFill>
                <a:srgbClr val="0075AC"/>
              </a:solidFill>
            </a:endParaRP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817635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3286961"/>
            <a:ext cx="110375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Tamaño de letra fijo que no se puede cambiar.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Elementos </a:t>
            </a:r>
            <a:r>
              <a:rPr lang="es-ES" sz="2000" dirty="0"/>
              <a:t>sonoros o visuales que no se pueden desactivar.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Falta </a:t>
            </a:r>
            <a:r>
              <a:rPr lang="es-ES" sz="2000" dirty="0"/>
              <a:t>de estructuración y organización del contenido que impide entenderlo correctamente.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Lenguaje </a:t>
            </a:r>
            <a:r>
              <a:rPr lang="es-ES" sz="2000" dirty="0"/>
              <a:t>muy enrevesado y frases muy complejas.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Destellos </a:t>
            </a:r>
            <a:r>
              <a:rPr lang="es-ES" sz="2000" dirty="0"/>
              <a:t>o parpadeos frecuentes que pueden provocar ataques de epilepsia.</a:t>
            </a:r>
          </a:p>
        </p:txBody>
      </p:sp>
    </p:spTree>
    <p:extLst>
      <p:ext uri="{BB962C8B-B14F-4D97-AF65-F5344CB8AC3E}">
        <p14:creationId xmlns:p14="http://schemas.microsoft.com/office/powerpoint/2010/main" val="34790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3" y="960323"/>
            <a:ext cx="5899704" cy="30655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rgbClr val="0074A9"/>
                </a:solidFill>
                <a:latin typeface="+mn-lt"/>
              </a:rPr>
              <a:t>W3C </a:t>
            </a:r>
            <a:r>
              <a:rPr lang="en-US" sz="4800" b="1" dirty="0" smtClean="0">
                <a:solidFill>
                  <a:srgbClr val="0074A9"/>
                </a:solidFill>
                <a:latin typeface="+mn-lt"/>
              </a:rPr>
              <a:t/>
            </a:r>
            <a:br>
              <a:rPr lang="en-US" sz="4800" b="1" dirty="0" smtClean="0">
                <a:solidFill>
                  <a:srgbClr val="0074A9"/>
                </a:solidFill>
                <a:latin typeface="+mn-lt"/>
              </a:rPr>
            </a:br>
            <a:r>
              <a:rPr lang="en-US" sz="3200" b="1" dirty="0" smtClean="0">
                <a:solidFill>
                  <a:srgbClr val="0074A9"/>
                </a:solidFill>
                <a:latin typeface="+mn-lt"/>
              </a:rPr>
              <a:t>(</a:t>
            </a:r>
            <a:r>
              <a:rPr lang="en-US" sz="3200" b="1" dirty="0">
                <a:solidFill>
                  <a:srgbClr val="0074A9"/>
                </a:solidFill>
                <a:latin typeface="+mn-lt"/>
              </a:rPr>
              <a:t>World Wide Web Consortium) </a:t>
            </a:r>
            <a:endParaRPr lang="es-AR" sz="3200" b="1" dirty="0">
              <a:solidFill>
                <a:srgbClr val="0074A9"/>
              </a:solidFill>
              <a:latin typeface="+mn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07533" y="3717227"/>
            <a:ext cx="1913088" cy="104146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0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3" y="960323"/>
            <a:ext cx="5899704" cy="30655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sz="4800" b="1" dirty="0" smtClean="0">
                <a:solidFill>
                  <a:srgbClr val="0074A9"/>
                </a:solidFill>
                <a:latin typeface="+mn-lt"/>
              </a:rPr>
              <a:t>ACCESIBILIDAD</a:t>
            </a:r>
            <a:br>
              <a:rPr lang="es-AR" sz="4800" b="1" dirty="0" smtClean="0">
                <a:solidFill>
                  <a:srgbClr val="0074A9"/>
                </a:solidFill>
                <a:latin typeface="+mn-lt"/>
              </a:rPr>
            </a:br>
            <a:r>
              <a:rPr lang="es-AR" sz="4800" b="1" dirty="0" smtClean="0">
                <a:solidFill>
                  <a:srgbClr val="0074A9"/>
                </a:solidFill>
                <a:latin typeface="+mn-lt"/>
              </a:rPr>
              <a:t>WEB</a:t>
            </a:r>
            <a:r>
              <a:rPr lang="es-AR" sz="4800" dirty="0" smtClean="0">
                <a:solidFill>
                  <a:srgbClr val="0074A9"/>
                </a:solidFill>
                <a:latin typeface="+mn-lt"/>
              </a:rPr>
              <a:t/>
            </a:r>
            <a:br>
              <a:rPr lang="es-AR" sz="4800" dirty="0" smtClean="0">
                <a:solidFill>
                  <a:srgbClr val="0074A9"/>
                </a:solidFill>
                <a:latin typeface="+mn-lt"/>
              </a:rPr>
            </a:br>
            <a:r>
              <a:rPr lang="es-AR" sz="4800" b="1" dirty="0" smtClean="0">
                <a:solidFill>
                  <a:srgbClr val="0074A9"/>
                </a:solidFill>
                <a:latin typeface="+mn-lt"/>
              </a:rPr>
              <a:t>2020</a:t>
            </a:r>
            <a:endParaRPr lang="es-AR" sz="4800" b="1" dirty="0">
              <a:solidFill>
                <a:srgbClr val="0074A9"/>
              </a:solidFill>
              <a:latin typeface="+mn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07533" y="3787567"/>
            <a:ext cx="1913088" cy="104146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1007533" y="4167398"/>
            <a:ext cx="446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Miguel </a:t>
            </a:r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Barraza</a:t>
            </a:r>
            <a:endParaRPr lang="es-A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latin typeface="+mn-lt"/>
              </a:rPr>
              <a:t>W3C </a:t>
            </a:r>
            <a:r>
              <a:rPr lang="en-US" sz="2400" b="1" dirty="0" smtClean="0">
                <a:ln w="0"/>
                <a:latin typeface="+mn-lt"/>
              </a:rPr>
              <a:t>(</a:t>
            </a:r>
            <a:r>
              <a:rPr lang="en-US" sz="2400" b="1" dirty="0">
                <a:ln w="0"/>
                <a:latin typeface="+mn-lt"/>
              </a:rPr>
              <a:t>World Wide Web Consortium) 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5933" y="1936463"/>
            <a:ext cx="98277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b="1" dirty="0" smtClean="0">
                <a:solidFill>
                  <a:srgbClr val="0075AC"/>
                </a:solidFill>
              </a:rPr>
              <a:t>El </a:t>
            </a:r>
            <a:r>
              <a:rPr lang="es-ES" sz="2000" b="1" dirty="0">
                <a:solidFill>
                  <a:srgbClr val="0075AC"/>
                </a:solidFill>
              </a:rPr>
              <a:t>W3C (</a:t>
            </a:r>
            <a:r>
              <a:rPr lang="es-ES" sz="2000" b="1" dirty="0" err="1">
                <a:solidFill>
                  <a:srgbClr val="0075AC"/>
                </a:solidFill>
              </a:rPr>
              <a:t>World</a:t>
            </a:r>
            <a:r>
              <a:rPr lang="es-ES" sz="2000" b="1" dirty="0">
                <a:solidFill>
                  <a:srgbClr val="0075AC"/>
                </a:solidFill>
              </a:rPr>
              <a:t> Wide Web </a:t>
            </a:r>
            <a:r>
              <a:rPr lang="es-ES" sz="2000" b="1" dirty="0" err="1">
                <a:solidFill>
                  <a:srgbClr val="0075AC"/>
                </a:solidFill>
              </a:rPr>
              <a:t>Consortium</a:t>
            </a:r>
            <a:r>
              <a:rPr lang="es-ES" sz="2000" b="1" dirty="0">
                <a:solidFill>
                  <a:srgbClr val="0075AC"/>
                </a:solidFill>
              </a:rPr>
              <a:t>) </a:t>
            </a:r>
            <a:r>
              <a:rPr lang="es-ES" sz="2000" dirty="0"/>
              <a:t>es un comité que se dedica a implementar tecnologías uniformes en el uso y desarrollo de Internet. El organismo fue fundado en el MIT en Cambridge, Massachusetts, EE.UU. en 1994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  <a:buClr>
                <a:srgbClr val="0075AC"/>
              </a:buClr>
            </a:pPr>
            <a:endParaRPr lang="es-ES" sz="2000" dirty="0" smtClean="0"/>
          </a:p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dirty="0" smtClean="0"/>
              <a:t>El </a:t>
            </a:r>
            <a:r>
              <a:rPr lang="es-ES" sz="2000" dirty="0"/>
              <a:t>objetivo del W3C es uniformar las especificaciones técnicas y establecer directrices para el desarrollo de tecnologías web, de forma que se mantenga la idea básica de la </a:t>
            </a:r>
            <a:r>
              <a:rPr lang="es-ES" sz="2000" dirty="0" err="1"/>
              <a:t>World</a:t>
            </a:r>
            <a:r>
              <a:rPr lang="es-ES" sz="2000" dirty="0"/>
              <a:t> Wide Web. </a:t>
            </a:r>
          </a:p>
        </p:txBody>
      </p:sp>
    </p:spTree>
    <p:extLst>
      <p:ext uri="{BB962C8B-B14F-4D97-AF65-F5344CB8AC3E}">
        <p14:creationId xmlns:p14="http://schemas.microsoft.com/office/powerpoint/2010/main" val="40925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latin typeface="+mn-lt"/>
              </a:rPr>
              <a:t>W3C </a:t>
            </a:r>
            <a:r>
              <a:rPr lang="en-US" sz="2400" b="1" dirty="0" smtClean="0">
                <a:ln w="0"/>
                <a:latin typeface="+mn-lt"/>
              </a:rPr>
              <a:t>(</a:t>
            </a:r>
            <a:r>
              <a:rPr lang="en-US" sz="2400" b="1" dirty="0">
                <a:ln w="0"/>
                <a:latin typeface="+mn-lt"/>
              </a:rPr>
              <a:t>World Wide Web Consortium) 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5933" y="1753583"/>
            <a:ext cx="9827716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dirty="0"/>
              <a:t>Desde este comité se establecen ciertas recomendaciones, normas, estándares y pautas para contribuir en el desarrollo de un estándar sobre accesibilidad web. Estas recomendaciones o pautas son lo que llamamos </a:t>
            </a:r>
            <a:r>
              <a:rPr lang="es-ES" sz="2000" b="1" dirty="0">
                <a:solidFill>
                  <a:srgbClr val="0075AC"/>
                </a:solidFill>
              </a:rPr>
              <a:t>WCAG (Web Content </a:t>
            </a:r>
            <a:r>
              <a:rPr lang="es-ES" sz="2000" b="1" dirty="0" err="1">
                <a:solidFill>
                  <a:srgbClr val="0075AC"/>
                </a:solidFill>
              </a:rPr>
              <a:t>Accessibility</a:t>
            </a:r>
            <a:r>
              <a:rPr lang="es-ES" sz="2000" b="1" dirty="0">
                <a:solidFill>
                  <a:srgbClr val="0075AC"/>
                </a:solidFill>
              </a:rPr>
              <a:t> </a:t>
            </a:r>
            <a:r>
              <a:rPr lang="es-ES" sz="2000" b="1" dirty="0" err="1">
                <a:solidFill>
                  <a:srgbClr val="0075AC"/>
                </a:solidFill>
              </a:rPr>
              <a:t>Guidelines</a:t>
            </a:r>
            <a:r>
              <a:rPr lang="es-ES" sz="2000" b="1" dirty="0">
                <a:solidFill>
                  <a:srgbClr val="0075AC"/>
                </a:solidFill>
              </a:rPr>
              <a:t> o Pautas de Accesibilidad para el contenido Web).</a:t>
            </a:r>
          </a:p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dirty="0"/>
              <a:t>W3C cuenta con un grupo de trabajo llamado WAI (Web </a:t>
            </a:r>
            <a:r>
              <a:rPr lang="es-ES" sz="2000" dirty="0" err="1"/>
              <a:t>Accessibility</a:t>
            </a:r>
            <a:r>
              <a:rPr lang="es-ES" sz="2000" dirty="0"/>
              <a:t> </a:t>
            </a:r>
            <a:r>
              <a:rPr lang="es-ES" sz="2000" dirty="0" err="1"/>
              <a:t>Initiative</a:t>
            </a:r>
            <a:r>
              <a:rPr lang="es-ES" sz="2000" dirty="0"/>
              <a:t>) que, en coordinación con otras organizaciones, persigue la accesibilidad de la Web a través de diferentes áreas de trabajo: tecnología, directrices, herramientas, formación y difusión, investigación y desarrollo.</a:t>
            </a:r>
          </a:p>
        </p:txBody>
      </p:sp>
    </p:spTree>
    <p:extLst>
      <p:ext uri="{BB962C8B-B14F-4D97-AF65-F5344CB8AC3E}">
        <p14:creationId xmlns:p14="http://schemas.microsoft.com/office/powerpoint/2010/main" val="33512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latin typeface="+mn-lt"/>
              </a:rPr>
              <a:t>W3C </a:t>
            </a:r>
            <a:r>
              <a:rPr lang="en-US" sz="2400" b="1" dirty="0" smtClean="0">
                <a:ln w="0"/>
                <a:latin typeface="+mn-lt"/>
              </a:rPr>
              <a:t>(</a:t>
            </a:r>
            <a:r>
              <a:rPr lang="en-US" sz="2400" b="1" dirty="0">
                <a:ln w="0"/>
                <a:latin typeface="+mn-lt"/>
              </a:rPr>
              <a:t>World Wide Web Consortium) 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4" name="Pentágono 3" descr="flecha indicativa "/>
          <p:cNvSpPr/>
          <p:nvPr/>
        </p:nvSpPr>
        <p:spPr>
          <a:xfrm>
            <a:off x="466584" y="2267537"/>
            <a:ext cx="522699" cy="351695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69144" y="2089442"/>
            <a:ext cx="9439421" cy="707886"/>
          </a:xfrm>
          <a:prstGeom prst="rect">
            <a:avLst/>
          </a:prstGeom>
          <a:noFill/>
          <a:ln w="38100">
            <a:solidFill>
              <a:srgbClr val="0075AC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L</a:t>
            </a:r>
            <a:r>
              <a:rPr lang="es-ES" sz="2000" dirty="0" smtClean="0"/>
              <a:t>as </a:t>
            </a:r>
            <a:r>
              <a:rPr lang="es-ES" sz="2000" dirty="0"/>
              <a:t>pautas de las WCAG se pueden consultar en esta web: </a:t>
            </a:r>
          </a:p>
          <a:p>
            <a:r>
              <a:rPr lang="es-ES" sz="2000" dirty="0">
                <a:hlinkClick r:id="rId2"/>
              </a:rPr>
              <a:t>https://www.w3.org/TR/WCAG20/</a:t>
            </a:r>
            <a:endParaRPr lang="es-ES" sz="2000" dirty="0"/>
          </a:p>
        </p:txBody>
      </p:sp>
      <p:sp>
        <p:nvSpPr>
          <p:cNvPr id="7" name="Pentágono 6" descr="flecha indicativa "/>
          <p:cNvSpPr/>
          <p:nvPr/>
        </p:nvSpPr>
        <p:spPr>
          <a:xfrm>
            <a:off x="466584" y="3824205"/>
            <a:ext cx="522699" cy="351695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69144" y="3646110"/>
            <a:ext cx="9439421" cy="707886"/>
          </a:xfrm>
          <a:prstGeom prst="rect">
            <a:avLst/>
          </a:prstGeom>
          <a:noFill/>
          <a:ln w="38100">
            <a:solidFill>
              <a:srgbClr val="0075AC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</a:t>
            </a:r>
            <a:r>
              <a:rPr lang="es-ES" sz="2000" dirty="0"/>
              <a:t>versión en castellano se puede consultar en esta web: </a:t>
            </a:r>
          </a:p>
          <a:p>
            <a:r>
              <a:rPr lang="es-ES" sz="2000" dirty="0">
                <a:hlinkClick r:id="rId3"/>
              </a:rPr>
              <a:t>http://sidar.org/traducciones/wcag20/es/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472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924" y="960323"/>
            <a:ext cx="5899704" cy="30655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4800" b="1" dirty="0">
                <a:solidFill>
                  <a:srgbClr val="0074A9"/>
                </a:solidFill>
                <a:latin typeface="+mn-lt"/>
              </a:rPr>
              <a:t>F</a:t>
            </a:r>
            <a:r>
              <a:rPr lang="es-ES" sz="4800" b="1" dirty="0" smtClean="0">
                <a:solidFill>
                  <a:srgbClr val="0074A9"/>
                </a:solidFill>
                <a:latin typeface="+mn-lt"/>
              </a:rPr>
              <a:t>undamentos </a:t>
            </a:r>
            <a:r>
              <a:rPr lang="es-ES" sz="4800" b="1" dirty="0">
                <a:solidFill>
                  <a:srgbClr val="0074A9"/>
                </a:solidFill>
                <a:latin typeface="+mn-lt"/>
              </a:rPr>
              <a:t>de la accesibilidad web</a:t>
            </a:r>
            <a:endParaRPr lang="es-AR" sz="3200" b="1" dirty="0">
              <a:solidFill>
                <a:srgbClr val="0074A9"/>
              </a:solidFill>
              <a:latin typeface="+mn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07532" y="3717227"/>
            <a:ext cx="3128369" cy="151388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1007533" y="4167398"/>
            <a:ext cx="4464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erceptible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operable, comprensible y robusto. </a:t>
            </a:r>
            <a:endParaRPr lang="es-A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n w="0"/>
                <a:latin typeface="+mn-lt"/>
              </a:rPr>
              <a:t>FUNDAMENTOS DE LA ACCESIBILIDAD WEB</a:t>
            </a:r>
            <a:r>
              <a:rPr lang="es-AR" sz="2400" b="1" dirty="0">
                <a:ln w="0"/>
                <a:latin typeface="+mn-lt"/>
              </a:rPr>
              <a:t/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Perceptible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5933" y="1753583"/>
            <a:ext cx="10151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Alternativas </a:t>
            </a:r>
            <a:r>
              <a:rPr lang="es-ES" sz="2000" dirty="0"/>
              <a:t>textuales para todo contenido no textual de modo que se pueda convertir a otros formatos que las personas necesiten, tales como textos ampliados, braille, voz, símbolos o en un lenguaje más simple.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Alternativas </a:t>
            </a:r>
            <a:r>
              <a:rPr lang="es-ES" sz="2000" dirty="0"/>
              <a:t>para el contenido multimedia.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Contenido </a:t>
            </a:r>
            <a:r>
              <a:rPr lang="es-ES" sz="2000" dirty="0"/>
              <a:t>que pueda presentarse de diferentes formas (por ejemplo, con una disposición más simple) sin perder información o estructura.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Facilitar </a:t>
            </a:r>
            <a:r>
              <a:rPr lang="es-ES" sz="2000" dirty="0"/>
              <a:t>a los usuarios ver y oír el contenido, incluyendo la separación entre el primer plano y el fondo.</a:t>
            </a:r>
          </a:p>
        </p:txBody>
      </p:sp>
    </p:spTree>
    <p:extLst>
      <p:ext uri="{BB962C8B-B14F-4D97-AF65-F5344CB8AC3E}">
        <p14:creationId xmlns:p14="http://schemas.microsoft.com/office/powerpoint/2010/main" val="1809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n w="0"/>
                <a:latin typeface="+mn-lt"/>
              </a:rPr>
              <a:t>FUNDAMENTOS DE LA ACCESIBILIDAD WEB</a:t>
            </a:r>
            <a:r>
              <a:rPr lang="es-AR" sz="2400" b="1" dirty="0">
                <a:ln w="0"/>
                <a:latin typeface="+mn-lt"/>
              </a:rPr>
              <a:t/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Operable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5933" y="1950531"/>
            <a:ext cx="10151273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Acceso a toda la funcionalidad mediante el teclado.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Tiempo </a:t>
            </a:r>
            <a:r>
              <a:rPr lang="es-ES" sz="2000" dirty="0"/>
              <a:t>suficiente para leer y usar el contenido.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No </a:t>
            </a:r>
            <a:r>
              <a:rPr lang="es-ES" sz="2000" dirty="0"/>
              <a:t>diseñar contenido de un modo que pueda provocar ataques, espasmos o convulsiones.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 smtClean="0"/>
              <a:t>Medios </a:t>
            </a:r>
            <a:r>
              <a:rPr lang="es-ES" sz="2000" dirty="0"/>
              <a:t>para ayudar a los usuarios a navegar, encontrar contenido y determinar dónde se encuentran.</a:t>
            </a:r>
          </a:p>
        </p:txBody>
      </p:sp>
    </p:spTree>
    <p:extLst>
      <p:ext uri="{BB962C8B-B14F-4D97-AF65-F5344CB8AC3E}">
        <p14:creationId xmlns:p14="http://schemas.microsoft.com/office/powerpoint/2010/main" val="3199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n w="0"/>
                <a:latin typeface="+mn-lt"/>
              </a:rPr>
              <a:t>FUNDAMENTOS DE LA ACCESIBILIDAD WEB</a:t>
            </a:r>
            <a:r>
              <a:rPr lang="es-AR" sz="2400" b="1" dirty="0">
                <a:ln w="0"/>
                <a:latin typeface="+mn-lt"/>
              </a:rPr>
              <a:t/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Comprensible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5933" y="2442901"/>
            <a:ext cx="1015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Contenidos textuales legibles y comprensibles.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400" dirty="0" smtClean="0"/>
              <a:t>Páginas </a:t>
            </a:r>
            <a:r>
              <a:rPr lang="es-ES" sz="2400" dirty="0"/>
              <a:t>web que aparezcan y operen de manera predecible.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400" dirty="0" smtClean="0"/>
              <a:t>Ayudar </a:t>
            </a:r>
            <a:r>
              <a:rPr lang="es-ES" sz="2400" dirty="0"/>
              <a:t>a los usuarios a evitar y corregir los errores.</a:t>
            </a:r>
          </a:p>
        </p:txBody>
      </p:sp>
    </p:spTree>
    <p:extLst>
      <p:ext uri="{BB962C8B-B14F-4D97-AF65-F5344CB8AC3E}">
        <p14:creationId xmlns:p14="http://schemas.microsoft.com/office/powerpoint/2010/main" val="23081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n w="0"/>
                <a:latin typeface="+mn-lt"/>
              </a:rPr>
              <a:t>FUNDAMENTOS DE LA ACCESIBILIDAD WEB</a:t>
            </a:r>
            <a:r>
              <a:rPr lang="es-AR" sz="2400" b="1" dirty="0">
                <a:ln w="0"/>
                <a:latin typeface="+mn-lt"/>
              </a:rPr>
              <a:t/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Robusto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5933" y="2442901"/>
            <a:ext cx="10151273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Maximizar la compatibilidad con las aplicaciones de usuario actuales y futuras, incluyendo las ayudas técnicas.</a:t>
            </a:r>
          </a:p>
        </p:txBody>
      </p:sp>
    </p:spTree>
    <p:extLst>
      <p:ext uri="{BB962C8B-B14F-4D97-AF65-F5344CB8AC3E}">
        <p14:creationId xmlns:p14="http://schemas.microsoft.com/office/powerpoint/2010/main" val="17301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3" y="1923218"/>
            <a:ext cx="10515600" cy="604862"/>
          </a:xfrm>
        </p:spPr>
        <p:txBody>
          <a:bodyPr>
            <a:noAutofit/>
          </a:bodyPr>
          <a:lstStyle/>
          <a:p>
            <a:r>
              <a:rPr lang="es-AR" b="1" dirty="0">
                <a:solidFill>
                  <a:srgbClr val="0074A9"/>
                </a:solidFill>
                <a:latin typeface="+mn-lt"/>
              </a:rPr>
              <a:t>MUCHAS GRACIAS</a:t>
            </a:r>
            <a:endParaRPr lang="es-AR" dirty="0">
              <a:solidFill>
                <a:srgbClr val="0074A9"/>
              </a:solidFill>
              <a:latin typeface="+mn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100668" y="2783554"/>
            <a:ext cx="3454400" cy="76433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007532" y="3115461"/>
            <a:ext cx="6040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Miguel Barraza</a:t>
            </a:r>
          </a:p>
          <a:p>
            <a:pPr lvl="0"/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correo@miguelbarraza.com.ar</a:t>
            </a: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24133" y="674615"/>
            <a:ext cx="10515600" cy="183515"/>
          </a:xfrm>
        </p:spPr>
        <p:txBody>
          <a:bodyPr>
            <a:normAutofit fontScale="90000"/>
          </a:bodyPr>
          <a:lstStyle/>
          <a:p>
            <a:r>
              <a:rPr lang="es-AR" sz="800" dirty="0">
                <a:solidFill>
                  <a:srgbClr val="2BB6E1"/>
                </a:solidFill>
              </a:rPr>
              <a:t>Logo de Argentina Unida y de Agencia Nacional de Discapacidad</a:t>
            </a:r>
          </a:p>
        </p:txBody>
      </p:sp>
    </p:spTree>
    <p:extLst>
      <p:ext uri="{BB962C8B-B14F-4D97-AF65-F5344CB8AC3E}">
        <p14:creationId xmlns:p14="http://schemas.microsoft.com/office/powerpoint/2010/main" val="26215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 smtClean="0">
                <a:ln w="0"/>
                <a:latin typeface="+mn-lt"/>
              </a:rPr>
              <a:t>WEB</a:t>
            </a:r>
            <a:endParaRPr lang="es-AR" sz="2400" b="1" dirty="0">
              <a:ln w="0"/>
              <a:latin typeface="+mn-lt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05933" y="2021131"/>
            <a:ext cx="2648489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s-ES" sz="2200" kern="0" dirty="0" smtClean="0">
                <a:solidFill>
                  <a:schemeClr val="bg1"/>
                </a:solidFill>
              </a:rPr>
              <a:t>Una web accesible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5933" y="2797791"/>
            <a:ext cx="90356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"</a:t>
            </a:r>
            <a:r>
              <a:rPr lang="es-ES" sz="2800" dirty="0"/>
              <a:t>El poder de la web está en su universalidad. El acceso de todos, independientemente de la discapacidad, es un aspecto esencial</a:t>
            </a:r>
            <a:r>
              <a:rPr lang="es-ES" sz="2800" dirty="0" smtClean="0"/>
              <a:t>".</a:t>
            </a:r>
          </a:p>
          <a:p>
            <a:endParaRPr lang="es-ES" sz="2800" dirty="0"/>
          </a:p>
          <a:p>
            <a:r>
              <a:rPr lang="es-ES" sz="2800" dirty="0" smtClean="0">
                <a:solidFill>
                  <a:srgbClr val="0075AC"/>
                </a:solidFill>
              </a:rPr>
              <a:t>Tim </a:t>
            </a:r>
            <a:r>
              <a:rPr lang="es-ES" sz="2800" dirty="0" err="1">
                <a:solidFill>
                  <a:srgbClr val="0075AC"/>
                </a:solidFill>
              </a:rPr>
              <a:t>Beerners</a:t>
            </a:r>
            <a:r>
              <a:rPr lang="es-ES" sz="2800" dirty="0">
                <a:solidFill>
                  <a:srgbClr val="0075AC"/>
                </a:solidFill>
              </a:rPr>
              <a:t>-Lee</a:t>
            </a: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9582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5671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 smtClean="0">
                <a:ln w="0"/>
                <a:latin typeface="+mn-lt"/>
              </a:rPr>
              <a:t>WEB</a:t>
            </a:r>
            <a:br>
              <a:rPr lang="es-AR" sz="2400" b="1" dirty="0" smtClean="0">
                <a:ln w="0"/>
                <a:latin typeface="+mn-lt"/>
              </a:rPr>
            </a:br>
            <a:r>
              <a:rPr lang="es-AR" sz="2400" b="1" dirty="0" smtClean="0">
                <a:ln w="0"/>
                <a:latin typeface="+mn-lt"/>
              </a:rPr>
              <a:t>Lector de pantalla</a:t>
            </a:r>
            <a:endParaRPr lang="es-AR" sz="2400" b="1" dirty="0">
              <a:ln w="0"/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5934" y="1733345"/>
            <a:ext cx="9912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5AC"/>
                </a:solidFill>
              </a:rPr>
              <a:t>Un lector de pantalla (</a:t>
            </a:r>
            <a:r>
              <a:rPr lang="es-ES" sz="2000" b="1" dirty="0" err="1">
                <a:solidFill>
                  <a:srgbClr val="0075AC"/>
                </a:solidFill>
              </a:rPr>
              <a:t>screen</a:t>
            </a:r>
            <a:r>
              <a:rPr lang="es-ES" sz="2000" b="1" dirty="0">
                <a:solidFill>
                  <a:srgbClr val="0075AC"/>
                </a:solidFill>
              </a:rPr>
              <a:t> </a:t>
            </a:r>
            <a:r>
              <a:rPr lang="es-ES" sz="2000" b="1" dirty="0" err="1">
                <a:solidFill>
                  <a:srgbClr val="0075AC"/>
                </a:solidFill>
              </a:rPr>
              <a:t>reader</a:t>
            </a:r>
            <a:r>
              <a:rPr lang="es-ES" sz="2000" b="1" dirty="0">
                <a:solidFill>
                  <a:srgbClr val="0075AC"/>
                </a:solidFill>
              </a:rPr>
              <a:t>) </a:t>
            </a:r>
            <a:r>
              <a:rPr lang="es-ES" sz="2000" dirty="0"/>
              <a:t>es un software que permite a las personas ciegas o con deficiencia visual utilizar un dispositivo electrónico. Identifica e interpreta lo que se muestra en la pantalla  y lo reproduce de forma alternativa. </a:t>
            </a:r>
            <a:r>
              <a:rPr lang="es-ES" sz="2000" b="1" dirty="0"/>
              <a:t>Suele emplear voz o dispositivos hardware como una línea braille</a:t>
            </a:r>
            <a:r>
              <a:rPr lang="es-ES" sz="2000" b="1" dirty="0" smtClean="0"/>
              <a:t>.</a:t>
            </a:r>
            <a:endParaRPr lang="es-ES" sz="2000" b="1" dirty="0"/>
          </a:p>
        </p:txBody>
      </p:sp>
      <p:sp>
        <p:nvSpPr>
          <p:cNvPr id="7" name="Pentágono 6" descr="flecha indicativa "/>
          <p:cNvSpPr/>
          <p:nvPr/>
        </p:nvSpPr>
        <p:spPr>
          <a:xfrm rot="5400000">
            <a:off x="1023525" y="3275976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973347" y="3857848"/>
            <a:ext cx="9844709" cy="1328301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s-ES" sz="2200" kern="0" dirty="0">
                <a:solidFill>
                  <a:schemeClr val="bg1"/>
                </a:solidFill>
              </a:rPr>
              <a:t>Este software pertenece al grupo de herramientas llamadas tecnología de asistencia. Facilita o permite a las personas con discapacidad realizar algunos tipos de tareas.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5671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 smtClean="0">
                <a:ln w="0"/>
                <a:latin typeface="+mn-lt"/>
              </a:rPr>
              <a:t>WEB</a:t>
            </a:r>
            <a:br>
              <a:rPr lang="es-AR" sz="2400" b="1" dirty="0" smtClean="0">
                <a:ln w="0"/>
                <a:latin typeface="+mn-lt"/>
              </a:rPr>
            </a:br>
            <a:r>
              <a:rPr lang="es-AR" sz="2400" b="1" dirty="0" smtClean="0">
                <a:ln w="0"/>
                <a:latin typeface="+mn-lt"/>
              </a:rPr>
              <a:t>Lector de pantalla</a:t>
            </a:r>
            <a:endParaRPr lang="es-AR" sz="2400" b="1" dirty="0">
              <a:ln w="0"/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5933" y="1887444"/>
            <a:ext cx="996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5AC"/>
                </a:solidFill>
              </a:rPr>
              <a:t>Los lectores de pantalla </a:t>
            </a:r>
            <a:r>
              <a:rPr lang="es-ES" sz="2000" dirty="0"/>
              <a:t>más conocidos emplean un sintetizador de voz, que es un sistema capaz de producir de forma artificial el habla humana. Según la Wikipedia</a:t>
            </a:r>
            <a:r>
              <a:rPr lang="es-ES" sz="2000" dirty="0" smtClean="0"/>
              <a:t>:</a:t>
            </a:r>
            <a:endParaRPr lang="es-ES" sz="2000" dirty="0"/>
          </a:p>
        </p:txBody>
      </p:sp>
      <p:sp>
        <p:nvSpPr>
          <p:cNvPr id="7" name="Pentágono 6" descr="flecha indicativa "/>
          <p:cNvSpPr/>
          <p:nvPr/>
        </p:nvSpPr>
        <p:spPr>
          <a:xfrm rot="5400000">
            <a:off x="1059532" y="2782925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850323" y="3333201"/>
            <a:ext cx="10024003" cy="185294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s-ES" sz="2200" kern="0" dirty="0">
                <a:solidFill>
                  <a:schemeClr val="tx1"/>
                </a:solidFill>
              </a:rPr>
              <a:t>La Síntesis de voz es la producción artificial de habla humana. Un sistema usado con este propósito recibe el nombre de sintetizador de voz y puede implementarse en software o hardware. La síntesis de voz se llama a menudo en inglés </a:t>
            </a:r>
            <a:r>
              <a:rPr lang="es-ES" sz="2200" kern="0" dirty="0" err="1">
                <a:solidFill>
                  <a:schemeClr val="tx1"/>
                </a:solidFill>
              </a:rPr>
              <a:t>text</a:t>
            </a:r>
            <a:r>
              <a:rPr lang="es-ES" sz="2200" kern="0" dirty="0">
                <a:solidFill>
                  <a:schemeClr val="tx1"/>
                </a:solidFill>
              </a:rPr>
              <a:t>-to-</a:t>
            </a:r>
            <a:r>
              <a:rPr lang="es-ES" sz="2200" kern="0" dirty="0" err="1">
                <a:solidFill>
                  <a:schemeClr val="tx1"/>
                </a:solidFill>
              </a:rPr>
              <a:t>speech</a:t>
            </a:r>
            <a:r>
              <a:rPr lang="es-ES" sz="2200" kern="0" dirty="0">
                <a:solidFill>
                  <a:schemeClr val="tx1"/>
                </a:solidFill>
              </a:rPr>
              <a:t> (TTS), en referencia a su capacidad de </a:t>
            </a:r>
            <a:r>
              <a:rPr lang="es-ES" sz="2200" b="1" kern="0" dirty="0">
                <a:solidFill>
                  <a:srgbClr val="0075AC"/>
                </a:solidFill>
              </a:rPr>
              <a:t>convertir texto en habla.</a:t>
            </a:r>
            <a:endParaRPr lang="es-ES" sz="2200" b="1" kern="0" dirty="0">
              <a:solidFill>
                <a:srgbClr val="007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 smtClean="0">
                <a:ln w="0"/>
                <a:latin typeface="+mn-lt"/>
              </a:rPr>
              <a:t>WEB</a:t>
            </a:r>
            <a:endParaRPr lang="es-AR" sz="2400" b="1" dirty="0">
              <a:ln w="0"/>
              <a:latin typeface="+mn-lt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05933" y="1558830"/>
            <a:ext cx="2648489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kern="0" dirty="0" smtClean="0">
                <a:solidFill>
                  <a:schemeClr val="bg1"/>
                </a:solidFill>
              </a:rPr>
              <a:t>EN MACINTOS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5" name="Pentágono 4" descr="flecha indicativa "/>
          <p:cNvSpPr/>
          <p:nvPr/>
        </p:nvSpPr>
        <p:spPr>
          <a:xfrm rot="5400000">
            <a:off x="963828" y="2243907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39457" y="2797791"/>
            <a:ext cx="9611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5AC"/>
                </a:solidFill>
              </a:rPr>
              <a:t>Formas de activar y desactivar </a:t>
            </a:r>
            <a:r>
              <a:rPr lang="es-ES" sz="2000" b="1" dirty="0" err="1">
                <a:solidFill>
                  <a:srgbClr val="0075AC"/>
                </a:solidFill>
              </a:rPr>
              <a:t>VoiceOver</a:t>
            </a:r>
            <a:r>
              <a:rPr lang="es-ES" sz="2000" b="1" dirty="0" smtClean="0">
                <a:solidFill>
                  <a:srgbClr val="0075AC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Pulse </a:t>
            </a:r>
            <a:r>
              <a:rPr lang="es-ES" sz="2000" dirty="0"/>
              <a:t>Comando + F5. Si </a:t>
            </a:r>
            <a:r>
              <a:rPr lang="es-ES" sz="2000" dirty="0" err="1"/>
              <a:t>VoiceOver</a:t>
            </a:r>
            <a:r>
              <a:rPr lang="es-ES" sz="2000" dirty="0"/>
              <a:t> está activado, puede pulsar Comando + F5 para desactivarlo.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Utilice </a:t>
            </a:r>
            <a:r>
              <a:rPr lang="es-ES" sz="2000" dirty="0"/>
              <a:t>el panel Acceso Universal de Preferencias del Sistema</a:t>
            </a:r>
            <a:r>
              <a:rPr lang="es-E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r>
              <a:rPr lang="es-ES" sz="2000" b="1" dirty="0" smtClean="0">
                <a:hlinkClick r:id="rId2"/>
              </a:rPr>
              <a:t>Mas </a:t>
            </a:r>
            <a:r>
              <a:rPr lang="es-ES" sz="2000" b="1" dirty="0">
                <a:hlinkClick r:id="rId2"/>
              </a:rPr>
              <a:t>información</a:t>
            </a:r>
            <a:r>
              <a:rPr lang="es-ES" sz="2000" b="1" dirty="0" smtClean="0">
                <a:hlinkClick r:id="rId2"/>
              </a:rPr>
              <a:t>: </a:t>
            </a:r>
            <a:r>
              <a:rPr lang="es-ES" sz="2000" dirty="0" smtClean="0">
                <a:hlinkClick r:id="rId2"/>
              </a:rPr>
              <a:t>https</a:t>
            </a:r>
            <a:r>
              <a:rPr lang="es-ES" sz="2000" dirty="0">
                <a:hlinkClick r:id="rId2"/>
              </a:rPr>
              <a:t>://www.apple.com/es/voiceover/info/guide/_1124.html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61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 smtClean="0">
                <a:ln w="0"/>
                <a:latin typeface="+mn-lt"/>
              </a:rPr>
              <a:t>WEB</a:t>
            </a:r>
            <a:endParaRPr lang="es-AR" sz="2400" b="1" dirty="0">
              <a:ln w="0"/>
              <a:latin typeface="+mn-lt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05933" y="1558830"/>
            <a:ext cx="2648489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kern="0" dirty="0" smtClean="0">
                <a:solidFill>
                  <a:schemeClr val="bg1"/>
                </a:solidFill>
              </a:rPr>
              <a:t>LINUX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5" name="Pentágono 4" descr="flecha indicativa "/>
          <p:cNvSpPr/>
          <p:nvPr/>
        </p:nvSpPr>
        <p:spPr>
          <a:xfrm rot="5400000">
            <a:off x="963828" y="2243907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05933" y="2671181"/>
            <a:ext cx="9588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Orca funciona con aplicaciones y kits de herramientas que soportan la interfaz del proveedor de servicios de tecnologías de asistencia (AT-SPI), que es la infraestructura principal de tecnologías de asistencia para Linux y Solaris. Las aplicaciones y kits de herramientas que soportan la AT-SPI incluyen el kit de herramientas GTK+ de GNOME, el kit de herramientas Swing de la plataforma Java, </a:t>
            </a:r>
            <a:r>
              <a:rPr lang="es-ES" dirty="0" err="1"/>
              <a:t>OpenOffice</a:t>
            </a:r>
            <a:r>
              <a:rPr lang="es-ES" dirty="0"/>
              <a:t>, </a:t>
            </a:r>
            <a:r>
              <a:rPr lang="es-ES" dirty="0" err="1"/>
              <a:t>Gecko</a:t>
            </a:r>
            <a:r>
              <a:rPr lang="es-ES" dirty="0"/>
              <a:t>, y </a:t>
            </a:r>
            <a:r>
              <a:rPr lang="es-ES" dirty="0" err="1"/>
              <a:t>WebKitGtk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• Para activar y desactivar Orca en GNOME, pulse </a:t>
            </a:r>
            <a:r>
              <a:rPr lang="es-ES" dirty="0" err="1"/>
              <a:t>Super+Alt+S</a:t>
            </a:r>
            <a:r>
              <a:rPr lang="es-ES" dirty="0"/>
              <a:t>.</a:t>
            </a:r>
          </a:p>
          <a:p>
            <a:r>
              <a:rPr lang="es-ES" dirty="0"/>
              <a:t>• Escriba orca, con cualquier parámetro opcional, en una ventana de la terminal o en el diálogo Ejecutar </a:t>
            </a:r>
            <a:endParaRPr lang="es-ES" dirty="0" smtClean="0"/>
          </a:p>
          <a:p>
            <a:endParaRPr lang="es-ES" dirty="0"/>
          </a:p>
          <a:p>
            <a:r>
              <a:rPr lang="es-ES" dirty="0">
                <a:hlinkClick r:id="rId2"/>
              </a:rPr>
              <a:t>mas información</a:t>
            </a:r>
            <a:r>
              <a:rPr lang="es-ES" dirty="0" smtClean="0">
                <a:hlinkClick r:id="rId2"/>
              </a:rPr>
              <a:t>: https</a:t>
            </a:r>
            <a:r>
              <a:rPr lang="es-ES" dirty="0">
                <a:hlinkClick r:id="rId2"/>
              </a:rPr>
              <a:t>://help.gnome.org/users/orca/stable/introduction.html.es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74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 smtClean="0">
                <a:ln w="0"/>
                <a:latin typeface="+mn-lt"/>
              </a:rPr>
              <a:t>WEB</a:t>
            </a:r>
            <a:endParaRPr lang="es-AR" sz="2400" b="1" dirty="0">
              <a:ln w="0"/>
              <a:latin typeface="+mn-lt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05934" y="1558830"/>
            <a:ext cx="2420332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kern="0" dirty="0" smtClean="0">
                <a:solidFill>
                  <a:schemeClr val="bg1"/>
                </a:solidFill>
              </a:rPr>
              <a:t>WINDOWS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5" name="Pentágono 4" descr="flecha indicativa "/>
          <p:cNvSpPr/>
          <p:nvPr/>
        </p:nvSpPr>
        <p:spPr>
          <a:xfrm rot="5400000">
            <a:off x="948207" y="2259529"/>
            <a:ext cx="262324" cy="331438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05933" y="2671181"/>
            <a:ext cx="93634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</a:t>
            </a:r>
            <a:r>
              <a:rPr lang="es-ES" sz="2000" dirty="0" err="1"/>
              <a:t>windows</a:t>
            </a:r>
            <a:r>
              <a:rPr lang="es-ES" sz="2000" dirty="0"/>
              <a:t> 7 se puede activar el </a:t>
            </a:r>
            <a:r>
              <a:rPr lang="es-ES" sz="2000" dirty="0" err="1"/>
              <a:t>narrator</a:t>
            </a:r>
            <a:r>
              <a:rPr lang="es-ES" sz="2000" dirty="0"/>
              <a:t> desde el centro de accesibilidad pulsando tecla </a:t>
            </a:r>
            <a:r>
              <a:rPr lang="es-ES" sz="2000" dirty="0" err="1"/>
              <a:t>windows+u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En </a:t>
            </a:r>
            <a:r>
              <a:rPr lang="es-ES" sz="2000" dirty="0" err="1"/>
              <a:t>windows</a:t>
            </a:r>
            <a:r>
              <a:rPr lang="es-ES" sz="2000" dirty="0"/>
              <a:t> 10 la lectura es bastante aceptable, se activa con el comando de teclas: </a:t>
            </a:r>
            <a:r>
              <a:rPr lang="es-ES" sz="2000" dirty="0" err="1"/>
              <a:t>ctrl+windows+enter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S</a:t>
            </a:r>
            <a:r>
              <a:rPr lang="es-ES" sz="2000" dirty="0" smtClean="0"/>
              <a:t>e </a:t>
            </a:r>
            <a:r>
              <a:rPr lang="es-ES" sz="2000" dirty="0"/>
              <a:t>recomienda utilizar el lector </a:t>
            </a:r>
            <a:r>
              <a:rPr lang="es-ES" sz="2000" b="1" dirty="0"/>
              <a:t>NVDA</a:t>
            </a:r>
            <a:r>
              <a:rPr lang="es-ES" sz="2000" dirty="0"/>
              <a:t> que se puede encontrar en esta web:</a:t>
            </a:r>
          </a:p>
          <a:p>
            <a:r>
              <a:rPr lang="es-ES" sz="2000" dirty="0">
                <a:hlinkClick r:id="rId2"/>
              </a:rPr>
              <a:t>https://nvda.es/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5807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</a:t>
            </a:r>
            <a:r>
              <a:rPr lang="es-AR" sz="2400" b="1" dirty="0" smtClean="0">
                <a:ln w="0"/>
                <a:latin typeface="+mn-lt"/>
              </a:rPr>
              <a:t>WEB</a:t>
            </a:r>
            <a:endParaRPr lang="es-AR" sz="2400" b="1" dirty="0">
              <a:ln w="0"/>
              <a:latin typeface="+mn-lt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kern="0" dirty="0" smtClean="0">
                <a:solidFill>
                  <a:schemeClr val="bg1"/>
                </a:solidFill>
              </a:rPr>
              <a:t>ANDROID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5" name="Pentágono 4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05933" y="2998975"/>
            <a:ext cx="9970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Desde ajustes / accesibilidad se puede configurar todos los parámetros. El lector se llama </a:t>
            </a:r>
            <a:r>
              <a:rPr lang="es-ES" sz="2400" dirty="0" err="1"/>
              <a:t>talkback</a:t>
            </a:r>
            <a:r>
              <a:rPr lang="es-ES" sz="2400" dirty="0"/>
              <a:t>. nota: al activar </a:t>
            </a:r>
            <a:r>
              <a:rPr lang="es-ES" sz="2400" dirty="0" err="1"/>
              <a:t>talkback</a:t>
            </a:r>
            <a:r>
              <a:rPr lang="es-ES" sz="2400" dirty="0"/>
              <a:t> los gestos cambian, para abrir un elemento se realiza con doble toque.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909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alizado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4A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ción8" id="{A16EC06C-5293-452A-90F5-BCE1CDB3FF5A}" vid="{9D7C531D-E05E-412B-B3BC-B083FDD9D9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PPT ANDIS</Template>
  <TotalTime>1148</TotalTime>
  <Words>1393</Words>
  <Application>Microsoft Office PowerPoint</Application>
  <PresentationFormat>Panorámica</PresentationFormat>
  <Paragraphs>118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1" baseType="lpstr">
      <vt:lpstr>Arial</vt:lpstr>
      <vt:lpstr>Tema de Office</vt:lpstr>
      <vt:lpstr>Logo de Agencia Nacional de Discapacidad</vt:lpstr>
      <vt:lpstr>ACCESIBILIDAD WEB 2020</vt:lpstr>
      <vt:lpstr>ACCESIBILIDAD WEB</vt:lpstr>
      <vt:lpstr>ACCESIBILIDAD WEB Lector de pantalla</vt:lpstr>
      <vt:lpstr>ACCESIBILIDAD WEB Lector de pantalla</vt:lpstr>
      <vt:lpstr>ACCESIBILIDAD WEB</vt:lpstr>
      <vt:lpstr>ACCESIBILIDAD WEB</vt:lpstr>
      <vt:lpstr>ACCESIBILIDAD WEB</vt:lpstr>
      <vt:lpstr>ACCESIBILIDAD WEB</vt:lpstr>
      <vt:lpstr>Concepto de accesibilidad web </vt:lpstr>
      <vt:lpstr>ACCESIBILIDAD WEB</vt:lpstr>
      <vt:lpstr>ACCESIBILIDAD WEB Barreras derivadas del entorno</vt:lpstr>
      <vt:lpstr>ACCESIBILIDAD WEB Barreras por tipo de perfil</vt:lpstr>
      <vt:lpstr>ACCESIBILIDAD WEB Barreras por tipo de perfil</vt:lpstr>
      <vt:lpstr>ACCESIBILIDAD WEB Barreras por tipo de perfil</vt:lpstr>
      <vt:lpstr>ACCESIBILIDAD WEB Barreras por tipo de perfil</vt:lpstr>
      <vt:lpstr>ACCESIBILIDAD WEB Barreras por tipo de perfil</vt:lpstr>
      <vt:lpstr>ACCESIBILIDAD WEB Barreras por tipo de perfil</vt:lpstr>
      <vt:lpstr>W3C  (World Wide Web Consortium) </vt:lpstr>
      <vt:lpstr>W3C (World Wide Web Consortium) </vt:lpstr>
      <vt:lpstr>W3C (World Wide Web Consortium) </vt:lpstr>
      <vt:lpstr>W3C (World Wide Web Consortium) </vt:lpstr>
      <vt:lpstr>Fundamentos de la accesibilidad web</vt:lpstr>
      <vt:lpstr>FUNDAMENTOS DE LA ACCESIBILIDAD WEB Perceptible</vt:lpstr>
      <vt:lpstr>FUNDAMENTOS DE LA ACCESIBILIDAD WEB Operable</vt:lpstr>
      <vt:lpstr>FUNDAMENTOS DE LA ACCESIBILIDAD WEB Comprensible</vt:lpstr>
      <vt:lpstr>FUNDAMENTOS DE LA ACCESIBILIDAD WEB Robusto</vt:lpstr>
      <vt:lpstr>MUCHAS GRACIAS</vt:lpstr>
      <vt:lpstr>Logo de Argentina Unida y de Agencia Nacional de Discapacidad</vt:lpstr>
    </vt:vector>
  </TitlesOfParts>
  <Company>SNR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Maira L. Nuñez</dc:creator>
  <cp:lastModifiedBy>Maira L. Nuñez</cp:lastModifiedBy>
  <cp:revision>75</cp:revision>
  <dcterms:created xsi:type="dcterms:W3CDTF">2020-01-30T20:14:04Z</dcterms:created>
  <dcterms:modified xsi:type="dcterms:W3CDTF">2020-10-07T21:41:09Z</dcterms:modified>
</cp:coreProperties>
</file>