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7514B6-0E91-4B48-A315-F0D312F4FCE1}">
  <a:tblStyle styleId="{F37514B6-0E91-4B48-A315-F0D312F4FCE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fill>
          <a:solidFill>
            <a:srgbClr val="FFE2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2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702818e55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6" name="Google Shape;196;g1a702818e55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Relationship Id="rId3" Type="http://schemas.openxmlformats.org/officeDocument/2006/relationships/image" Target="../media/image1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Título y objetos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81000" y="914400"/>
            <a:ext cx="4076700" cy="34935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○"/>
              <a:defRPr sz="2400"/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610100" y="914400"/>
            <a:ext cx="4076700" cy="34935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○"/>
              <a:defRPr sz="2400"/>
            </a:lvl2pPr>
            <a:lvl3pPr indent="-355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381000" y="4800600"/>
            <a:ext cx="2133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800600"/>
            <a:ext cx="289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800600"/>
            <a:ext cx="2133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67544" y="10595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67544" y="462669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134544" y="462669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563544" y="462669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Título y objetos 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457200" y="462397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3124200" y="462397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6553200" y="462397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57200" y="1059583"/>
            <a:ext cx="4038600" cy="35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1800"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○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○"/>
              <a:defRPr sz="1100"/>
            </a:lvl5pPr>
            <a:lvl6pPr indent="-314325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350"/>
              <a:buFont typeface="Arial"/>
              <a:buChar char="■"/>
              <a:defRPr sz="1350"/>
            </a:lvl6pPr>
            <a:lvl7pPr indent="-314325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50"/>
              <a:buFont typeface="Arial"/>
              <a:buChar char="●"/>
              <a:defRPr sz="1350"/>
            </a:lvl7pPr>
            <a:lvl8pPr indent="-314325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50"/>
              <a:buFont typeface="Arial"/>
              <a:buChar char="○"/>
              <a:defRPr sz="1350"/>
            </a:lvl8pPr>
            <a:lvl9pPr indent="-314325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50"/>
              <a:buFont typeface="Arial"/>
              <a:buChar char="■"/>
              <a:defRPr sz="1350"/>
            </a:lvl9pPr>
          </a:lstStyle>
          <a:p/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4648200" y="1059583"/>
            <a:ext cx="4038600" cy="35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 sz="1800"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○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rial"/>
              <a:buChar char="○"/>
              <a:defRPr sz="1100"/>
            </a:lvl5pPr>
            <a:lvl6pPr indent="-314325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350"/>
              <a:buFont typeface="Arial"/>
              <a:buChar char="■"/>
              <a:defRPr sz="1350"/>
            </a:lvl6pPr>
            <a:lvl7pPr indent="-314325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50"/>
              <a:buFont typeface="Arial"/>
              <a:buChar char="●"/>
              <a:defRPr sz="1350"/>
            </a:lvl7pPr>
            <a:lvl8pPr indent="-314325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50"/>
              <a:buFont typeface="Arial"/>
              <a:buChar char="○"/>
              <a:defRPr sz="1350"/>
            </a:lvl8pPr>
            <a:lvl9pPr indent="-314325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50"/>
              <a:buFont typeface="Arial"/>
              <a:buChar char="■"/>
              <a:defRPr sz="1350"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457200" y="46546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3124200" y="465460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553200" y="465460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 showMasterSp="0">
  <p:cSld name="1_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2267744" y="3489852"/>
            <a:ext cx="3456384" cy="3240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8.jpg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-1322" y="0"/>
            <a:ext cx="9183422" cy="5143500"/>
            <a:chOff x="-1322" y="0"/>
            <a:chExt cx="9183422" cy="5143500"/>
          </a:xfrm>
        </p:grpSpPr>
        <p:sp>
          <p:nvSpPr>
            <p:cNvPr id="74" name="Google Shape;74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322" y="5014349"/>
              <a:ext cx="9143999" cy="129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82100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46432" y="0"/>
              <a:ext cx="1789101" cy="10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6"/>
            <p:cNvSpPr/>
            <p:nvPr/>
          </p:nvSpPr>
          <p:spPr>
            <a:xfrm>
              <a:off x="121444" y="0"/>
              <a:ext cx="2243138" cy="476250"/>
            </a:xfrm>
            <a:prstGeom prst="rect">
              <a:avLst/>
            </a:prstGeom>
            <a:solidFill>
              <a:srgbClr val="355C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" name="Google Shape;7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0569" y="30755"/>
              <a:ext cx="1984888" cy="3913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0" name="Google Shape;80;p16"/>
          <p:cNvCxnSpPr/>
          <p:nvPr/>
        </p:nvCxnSpPr>
        <p:spPr>
          <a:xfrm>
            <a:off x="121444" y="0"/>
            <a:ext cx="0" cy="47625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bucaramanga.gov.co/wp-content/uploads/2022/02/Plan-de-Desarrollo-2020-2023_VF-1.pdf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enago.com/es/academy/choose-best-research-methodology/#:~:text=Las%20metodolog%C3%ADas%20de%20investigaci%C3%B3n%20pueden,que%20interesan%20a%20la%20investigaci%C3%B3n" TargetMode="External"/><Relationship Id="rId4" Type="http://schemas.openxmlformats.org/officeDocument/2006/relationships/hyperlink" Target="https://www.cdu.edu.au/research-and-innovation/current-students/useful-materials/choosing-your-research-methodology#which-cluster-of-quantitative-techniques-should-i-use-" TargetMode="External"/><Relationship Id="rId9" Type="http://schemas.openxmlformats.org/officeDocument/2006/relationships/hyperlink" Target="https://propintel.uexternado.edu.co/la-proteccion-del-software-desde-la-propiedad-intelectual-en-colombia-conveniencia-de-la-creacion-de-una-normativa-especial-que-garantice-los-derechos-de-los-desarrolladores/#:~:text=Como%20fue%20presentado%20en%20el,las%20cuales%20se%20refiere%20el" TargetMode="External"/><Relationship Id="rId5" Type="http://schemas.openxmlformats.org/officeDocument/2006/relationships/hyperlink" Target="https://www.ejemplos.co/100-ejemplos-de-conectores/" TargetMode="External"/><Relationship Id="rId6" Type="http://schemas.openxmlformats.org/officeDocument/2006/relationships/hyperlink" Target="https://www.ejemplos.co/100-ejemplos-de-conectores/" TargetMode="External"/><Relationship Id="rId7" Type="http://schemas.openxmlformats.org/officeDocument/2006/relationships/hyperlink" Target="https://languages.oup.com/google-dictionary-es/" TargetMode="External"/><Relationship Id="rId8" Type="http://schemas.openxmlformats.org/officeDocument/2006/relationships/hyperlink" Target="https://recursos.ucol.mx/tesis/investigacion_accion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5720865" y="3226507"/>
            <a:ext cx="212832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0865" y="4312258"/>
            <a:ext cx="2258725" cy="46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/>
          <p:nvPr/>
        </p:nvSpPr>
        <p:spPr>
          <a:xfrm>
            <a:off x="4610325" y="1131477"/>
            <a:ext cx="43494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400"/>
              <a:buFont typeface="Calibri"/>
              <a:buNone/>
            </a:pPr>
            <a:r>
              <a:rPr b="1" i="0" lang="es-ES" sz="2400" u="none" cap="none" strike="noStrike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PROYECTO INTEGRADOR</a:t>
            </a:r>
            <a:endParaRPr b="1" i="0" sz="2400" u="none" cap="none" strike="noStrike">
              <a:solidFill>
                <a:srgbClr val="000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000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400"/>
              <a:buFont typeface="Calibri"/>
              <a:buNone/>
            </a:pPr>
            <a:r>
              <a:rPr b="1" lang="es-ES" sz="2400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Base de Datos II</a:t>
            </a:r>
            <a:endParaRPr b="1" sz="2400">
              <a:solidFill>
                <a:srgbClr val="000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400"/>
              <a:buFont typeface="Calibri"/>
              <a:buNone/>
            </a:pPr>
            <a:r>
              <a:rPr b="1" lang="es-ES" sz="2400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1" sz="2400">
              <a:solidFill>
                <a:srgbClr val="000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400"/>
              <a:buFont typeface="Calibri"/>
              <a:buNone/>
            </a:pPr>
            <a:r>
              <a:rPr b="1" lang="es-ES" sz="2400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b="1" lang="es-ES" sz="2400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b="1" sz="2400">
              <a:solidFill>
                <a:srgbClr val="000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399" y="749230"/>
            <a:ext cx="2932537" cy="275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1781300" y="3914989"/>
            <a:ext cx="2706550" cy="74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67"/>
              <a:buFont typeface="Raleway"/>
              <a:buNone/>
            </a:pPr>
            <a:r>
              <a:rPr b="0" i="0" lang="es-E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Programa de Ingeniería de Sistemas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1" name="Google Shape;131;p27"/>
          <p:cNvCxnSpPr/>
          <p:nvPr/>
        </p:nvCxnSpPr>
        <p:spPr>
          <a:xfrm rot="10800000">
            <a:off x="5770228" y="3546668"/>
            <a:ext cx="21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7"/>
          <p:cNvCxnSpPr/>
          <p:nvPr/>
        </p:nvCxnSpPr>
        <p:spPr>
          <a:xfrm rot="10800000">
            <a:off x="5770228" y="4115072"/>
            <a:ext cx="21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7"/>
          <p:cNvSpPr/>
          <p:nvPr/>
        </p:nvSpPr>
        <p:spPr>
          <a:xfrm>
            <a:off x="4511600" y="3528467"/>
            <a:ext cx="4677254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100"/>
              <a:buFont typeface="Calibri"/>
              <a:buNone/>
            </a:pPr>
            <a:r>
              <a:rPr b="1" lang="es-ES" sz="1100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Michael Fernney Pérez Ochoa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100"/>
              <a:buFont typeface="Calibri"/>
              <a:buNone/>
            </a:pPr>
            <a:r>
              <a:rPr b="1" lang="es-ES" sz="1100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Miguel Angel Becerra Solano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100"/>
              <a:buFont typeface="Calibri"/>
              <a:buNone/>
            </a:pPr>
            <a:r>
              <a:rPr b="1" lang="es-ES" sz="1100">
                <a:solidFill>
                  <a:srgbClr val="000050"/>
                </a:solidFill>
                <a:latin typeface="Calibri"/>
                <a:ea typeface="Calibri"/>
                <a:cs typeface="Calibri"/>
                <a:sym typeface="Calibri"/>
              </a:rPr>
              <a:t>Jheison Alexander De la rosa Pineda</a:t>
            </a:r>
            <a:endParaRPr b="1" i="0" sz="1100" u="none" cap="none" strike="noStrike">
              <a:solidFill>
                <a:srgbClr val="000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5. DIAGRAMA DE CLASE</a:t>
            </a:r>
            <a:endParaRPr b="1" sz="3200"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0" y="1003600"/>
            <a:ext cx="8824850" cy="39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107504" y="463463"/>
            <a:ext cx="7704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5. DIAGRAMA DE CLASE</a:t>
            </a:r>
            <a:endParaRPr b="1" sz="3200"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24" y="1249775"/>
            <a:ext cx="4052125" cy="35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/>
              <a:t>6. DIAGRAMA DE TRANSICIÓN DE DATOS DE ESTADOS</a:t>
            </a:r>
            <a:endParaRPr b="1"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75" y="1423996"/>
            <a:ext cx="54292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-6" y="304078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/>
              <a:t>7.1. Modelo Entidad-Relación</a:t>
            </a:r>
            <a:endParaRPr/>
          </a:p>
        </p:txBody>
      </p:sp>
      <p:sp>
        <p:nvSpPr>
          <p:cNvPr id="211" name="Google Shape;211;p39"/>
          <p:cNvSpPr txBox="1"/>
          <p:nvPr>
            <p:ph type="title"/>
          </p:nvPr>
        </p:nvSpPr>
        <p:spPr>
          <a:xfrm>
            <a:off x="0" y="1206447"/>
            <a:ext cx="7704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7. MODELO 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DE DATOS</a:t>
            </a:r>
            <a:endParaRPr b="1" sz="3200"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850" y="169725"/>
            <a:ext cx="5587075" cy="4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107494" y="245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/>
              <a:t>7.2. Modelo Relacional</a:t>
            </a:r>
            <a:endParaRPr/>
          </a:p>
        </p:txBody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107504" y="1206413"/>
            <a:ext cx="7704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7. MODELO 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DE DATOS</a:t>
            </a:r>
            <a:endParaRPr b="1" sz="3200"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43775"/>
            <a:ext cx="5770999" cy="4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41"/>
          <p:cNvGraphicFramePr/>
          <p:nvPr/>
        </p:nvGraphicFramePr>
        <p:xfrm>
          <a:off x="468313" y="1058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{F37514B6-0E91-4B48-A315-F0D312F4FCE1}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NOMBRE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TIPO DE  PROCEDIMIENTO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DESCRIPCIÓN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UTILIZADO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6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actualizar_cia_seguro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procedimiento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Nos permite modificar un registro de cia_seguro.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Cia_Seguro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</a:tr>
              <a:tr h="33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eliminar_cliente_directo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procedimiento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Nos permite eliminar un registro de cliente_directo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cliente_directo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</a:tr>
              <a:tr h="33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insertar_contrato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procedimiento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Nos permite insertar un registro nuevo de contrato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contrato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</a:tr>
              <a:tr h="33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seleccionarAuto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procedimiento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Nos permite mostrar en el programa el registro de auto con la </a:t>
                      </a: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matrícula</a:t>
                      </a: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 ingresada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auto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</a:tr>
              <a:tr h="33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cia_seguro_tig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disparador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Nos permite automatizar el id de cia seguro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Cia_Seguro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</a:tr>
              <a:tr h="33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contrato_vehiculo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vista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nos permite ver el </a:t>
                      </a: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número</a:t>
                      </a: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 de contrato y la fecha de entrega de los </a:t>
                      </a: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vehículos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F1E8"/>
                          </a:highlight>
                        </a:rPr>
                        <a:t>contrato,vehiculo</a:t>
                      </a:r>
                      <a:endParaRPr sz="1000">
                        <a:highlight>
                          <a:srgbClr val="FFF1E8"/>
                        </a:highlight>
                      </a:endParaRPr>
                    </a:p>
                  </a:txBody>
                  <a:tcPr marT="45725" marB="45725" marR="91450" marL="91450" anchor="ctr"/>
                </a:tc>
              </a:tr>
              <a:tr h="33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Encontrar_id_cia_seguro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funcion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Nos permite encontrar una </a:t>
                      </a: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compañía</a:t>
                      </a: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 de seguro a partir de su nombre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000">
                          <a:highlight>
                            <a:srgbClr val="FFE2CD"/>
                          </a:highlight>
                        </a:rPr>
                        <a:t>cia_seguro</a:t>
                      </a:r>
                      <a:endParaRPr sz="1000">
                        <a:highlight>
                          <a:srgbClr val="FFE2CD"/>
                        </a:highlight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5" name="Google Shape;225;p41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8. PROCEDIMIENTO ALMACENADOS</a:t>
            </a:r>
            <a:endParaRPr b="1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2800"/>
              <a:t>9. ARQUITECTURA CLIENTE-SERVIDOR</a:t>
            </a:r>
            <a:endParaRPr b="1" sz="2800"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996"/>
            <a:ext cx="8839200" cy="259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10. DISEÑO DE INTERFAZ</a:t>
            </a:r>
            <a:endParaRPr b="1" sz="3200"/>
          </a:p>
        </p:txBody>
      </p:sp>
      <p:pic>
        <p:nvPicPr>
          <p:cNvPr id="237" name="Google Shape;237;p43"/>
          <p:cNvPicPr preferRelativeResize="0"/>
          <p:nvPr/>
        </p:nvPicPr>
        <p:blipFill rotWithShape="1">
          <a:blip r:embed="rId3">
            <a:alphaModFix/>
          </a:blip>
          <a:srcRect b="0" l="0" r="1156" t="0"/>
          <a:stretch/>
        </p:blipFill>
        <p:spPr>
          <a:xfrm>
            <a:off x="647700" y="1145475"/>
            <a:ext cx="3088275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683" y="1145475"/>
            <a:ext cx="2987843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3"/>
          <p:cNvPicPr preferRelativeResize="0"/>
          <p:nvPr/>
        </p:nvPicPr>
        <p:blipFill rotWithShape="1">
          <a:blip r:embed="rId5">
            <a:alphaModFix/>
          </a:blip>
          <a:srcRect b="0" l="0" r="1156" t="0"/>
          <a:stretch/>
        </p:blipFill>
        <p:spPr>
          <a:xfrm>
            <a:off x="647700" y="3162800"/>
            <a:ext cx="3088276" cy="17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3"/>
          <p:cNvPicPr preferRelativeResize="0"/>
          <p:nvPr/>
        </p:nvPicPr>
        <p:blipFill rotWithShape="1">
          <a:blip r:embed="rId6">
            <a:alphaModFix/>
          </a:blip>
          <a:srcRect b="0" l="0" r="724" t="0"/>
          <a:stretch/>
        </p:blipFill>
        <p:spPr>
          <a:xfrm>
            <a:off x="4467425" y="3118850"/>
            <a:ext cx="4419525" cy="18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107503" y="463463"/>
            <a:ext cx="8249915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2800"/>
              <a:t>11. CONCLUSIONES Y RECOMENDACIONES</a:t>
            </a:r>
            <a:endParaRPr b="1" sz="2800"/>
          </a:p>
        </p:txBody>
      </p:sp>
      <p:sp>
        <p:nvSpPr>
          <p:cNvPr id="246" name="Google Shape;246;p44"/>
          <p:cNvSpPr txBox="1"/>
          <p:nvPr/>
        </p:nvSpPr>
        <p:spPr>
          <a:xfrm>
            <a:off x="376713" y="1276650"/>
            <a:ext cx="7711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finalizar el proyecto nos hemos dado cuenta que la producción de software es bastante importante, mucho más de lo que se piensa, ya que esto ayuda a mucha gente a facilitarles las cosas ya sea para manejar por ellos mismos los emprendimientos que realicen o por otro lado, ayudar a las empresas a controlar la gran cantidad de información que manejan y que tienen que monitorear casi constantemente.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 hora de realizar este proyecto aprendimos que es importante primero realizar una planificación de todo lo que vamos a hacer antes de empezar a desarrollarlo, debido a que esto permitió que nuestro grupo de trabajo tuviera un mayor orden, supiera en todo momento que debíamos hacer ayudándonos a optimizar el tiempo de trabajo y organizándonos para en todo momento poder tener un avance continuo y eficiente.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nos enseñó a que no hay que quedarnos con el aprendizaje básico, si no que hay que ir más allá y tomar nuestro tiempo para aprender nuevas habilidades y competencias, además conocer diferentes herramientas que nos ayuden a crecer en conocimiento pues para completar este proyecto fue necesario aprender muchas cosas fuera de lo establecido en las clases.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144403" y="382288"/>
            <a:ext cx="8250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12. REFERENCIAS BIBLIOGRÁFICAS</a:t>
            </a:r>
            <a:endParaRPr b="1" sz="3200"/>
          </a:p>
        </p:txBody>
      </p:sp>
      <p:sp>
        <p:nvSpPr>
          <p:cNvPr id="252" name="Google Shape;252;p45"/>
          <p:cNvSpPr txBox="1"/>
          <p:nvPr/>
        </p:nvSpPr>
        <p:spPr>
          <a:xfrm>
            <a:off x="395275" y="1173325"/>
            <a:ext cx="8294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enago academy(s.f)¿Cómo elegir la mejor metodología de investigación para su estudio?</a:t>
            </a: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https://www.enago.com/es/academy/choose-best-research-methodology/#:~:text=Las%20metodologías%20de%20investigación%20pueden,que%20interesan%20a%20la%20investigación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Charles darwin university  Australia (s.f) Choosing your research methodology and methods</a:t>
            </a:r>
            <a:endParaRPr sz="1200">
              <a:solidFill>
                <a:srgbClr val="2115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https://www.cdu.edu.au/research-and-innovation/current-students/useful-materials/choosing-your-research-methodology#which-cluster-of-quantitative-techniques-should-i-use-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ttps://www.ejemplos.co/100-ejemplos-de-conectores/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Oxford Languages(s.f)</a:t>
            </a: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https://languages.oup.com/google-dictionary-es/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 de colima(s.f)Investigación-acción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https://recursos.ucol.mx/tesis/investigacion_accion.php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 externado de colombia (11 de septiembre 2016)La protección del software desde la Propiedad Intelectual en Colombia: Conveniencia de la creación de una normativa especial que garantice los derechos de los desarrolladores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pintel.uexternado.edu.co/la-proteccion-del-software-desde-la-propiedad-intelectual-en-colombia-conveniencia-de-la-creacion-de-una-normativa-especial-que-garantice-los-derechos-de-los-desarrolladores/#:~:text=Como%20fue%20presentado%20en%20el,las%20cuales%20se%20refiere%20e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alcaldia de bucaramanga (12 de enero 2022) Bucaramanga una ciudad de oportunidades </a:t>
            </a:r>
            <a:r>
              <a:rPr lang="es-ES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https://www.bucaramanga.gov.co/wp-content/uploads/2022/02/Plan-de-Desarrollo-2020-2023_VF-1.pdf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4754375" y="809125"/>
            <a:ext cx="3903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PRESENTACIÓN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¿Qué es RentaCar?</a:t>
            </a:r>
            <a:endParaRPr b="1" i="0" sz="12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Objetivos del 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FUNCIONALIDAD (ARF)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DIAGRAMA DE CASOS DE USO </a:t>
            </a:r>
            <a:endParaRPr b="1" i="0" sz="12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Detallado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DIAGRAMA DE SECUENCIA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 Creación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 Borrado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DIAGRAMA DE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DIAGRAMA DE TRANSICIÓN DE ESTADOS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Diagrama Entidad-Relación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PROCEDIMIENTOS ALMACENADOS</a:t>
            </a:r>
            <a:endParaRPr b="1" i="0" sz="12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ARQUITECTURA CLIENTE-SERVIDOR</a:t>
            </a:r>
            <a:endParaRPr b="1" i="0" sz="12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DISEÑO DE INTERFAZ </a:t>
            </a:r>
            <a:endParaRPr b="1" i="0" sz="12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CONCLUSIONES Y RECOMENDACIONES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AutoNum type="arabicPeriod"/>
            </a:pPr>
            <a:r>
              <a:rPr b="1" i="0" lang="es-ES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REFERENCIAS BIBLIOGRÁFICAS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aleway"/>
              <a:buNone/>
            </a:pPr>
            <a:r>
              <a:t/>
            </a:r>
            <a:endParaRPr b="1" i="0" sz="12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317" y="4627580"/>
            <a:ext cx="2458369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484" y="1556389"/>
            <a:ext cx="3060000" cy="59407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/>
          <p:nvPr/>
        </p:nvSpPr>
        <p:spPr>
          <a:xfrm>
            <a:off x="847484" y="2289915"/>
            <a:ext cx="3060000" cy="12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 Integrador de los cursos: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Ingeniería del Software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Datos II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467544" y="10595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1.1. ¿Qué es RentaCar?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RentaCar es una empresa que se dedica al alquiler de 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vehículos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 de todo tipo, ya sea a clientes directos u otras empresas, 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detrás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 de sus procesos de alquiler, existen muchas otras tareas como bien pueden ser, vender sus autos y comprar nuevos para mantener su flota actualizada y con un 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número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 ideal de 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vehículos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 para la temporada alta. RentaCar es una empresa en constante crecimiento, que quiere seguir 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expandiéndose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 por el mundo, brindando el mejor 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servicio</a:t>
            </a:r>
            <a:r>
              <a:rPr lang="es-ES" sz="2200">
                <a:latin typeface="Times New Roman"/>
                <a:ea typeface="Times New Roman"/>
                <a:cs typeface="Times New Roman"/>
                <a:sym typeface="Times New Roman"/>
              </a:rPr>
              <a:t> para todos sus usuarios.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9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1. PRESENTACIÓN DEL PROYECTO</a:t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67544" y="10595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Objetivos del Proyecto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s-ES" sz="1600">
                <a:latin typeface="Times New Roman"/>
                <a:ea typeface="Times New Roman"/>
                <a:cs typeface="Times New Roman"/>
                <a:sym typeface="Times New Roman"/>
              </a:rPr>
              <a:t>Objetivo General 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Construir un sistema de software para el fácil manejo de los procesos de la empresa Rentacar internacional.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s-ES" sz="1600">
                <a:latin typeface="Times New Roman"/>
                <a:ea typeface="Times New Roman"/>
                <a:cs typeface="Times New Roman"/>
                <a:sym typeface="Times New Roman"/>
              </a:rPr>
              <a:t>Objetivos Específicos: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Analizar los requerimientos de la empresa Rentacar internacional, para la comprensión del problema.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Planificar el desarrollo del sistema para que este sea ordenado y eficaz.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Diseñar las soluciones para los requerimientos establecidos.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Implementar el software para el avance del desarrollo del sistema.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Recolectar la información necesaria para el funcionamiento del sistema.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es-ES" sz="1600">
                <a:latin typeface="Times New Roman"/>
                <a:ea typeface="Times New Roman"/>
                <a:cs typeface="Times New Roman"/>
                <a:sym typeface="Times New Roman"/>
              </a:rPr>
              <a:t>Probar los datos recolectados en el sistema para la verificación del correcto funcionamiento del sistema.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1. PRESENTACIÓN DEL PROYECTO</a:t>
            </a:r>
            <a:endParaRPr b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2. FUNCIONALIDAD (ARF)</a:t>
            </a:r>
            <a:endParaRPr b="1" sz="32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419221"/>
            <a:ext cx="59721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467544" y="10595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/>
              <a:t>3.1. General</a:t>
            </a:r>
            <a:endParaRPr/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3. DIAGRAMA DE CASOS DE USO</a:t>
            </a:r>
            <a:endParaRPr b="1" sz="3200"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0" y="1439075"/>
            <a:ext cx="8818500" cy="32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467544" y="10595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/>
              <a:t>3.2. Detallado</a:t>
            </a:r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3. DIAGRAMA DE CASOS DE USO</a:t>
            </a:r>
            <a:endParaRPr b="1" sz="3200"/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675" y="1507200"/>
            <a:ext cx="6599675" cy="33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67544" y="10595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/>
              <a:t>4.1. De Creación</a:t>
            </a:r>
            <a:endParaRPr/>
          </a:p>
        </p:txBody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4. DIAGRAMA DE SECUENCIA</a:t>
            </a:r>
            <a:endParaRPr b="1" sz="3200"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025" y="1215525"/>
            <a:ext cx="42672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67544" y="10595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s-ES"/>
              <a:t>4.2. De Borrado</a:t>
            </a:r>
            <a:endParaRPr/>
          </a:p>
        </p:txBody>
      </p:sp>
      <p:sp>
        <p:nvSpPr>
          <p:cNvPr id="186" name="Google Shape;186;p35"/>
          <p:cNvSpPr txBox="1"/>
          <p:nvPr>
            <p:ph type="title"/>
          </p:nvPr>
        </p:nvSpPr>
        <p:spPr>
          <a:xfrm>
            <a:off x="107504" y="463463"/>
            <a:ext cx="7704856" cy="4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es-ES" sz="3200"/>
              <a:t>4. DIAGRAMA DE SECUENCIA</a:t>
            </a:r>
            <a:endParaRPr b="1" sz="3200"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1185575"/>
            <a:ext cx="46672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