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049" y="3192122"/>
            <a:ext cx="4740951" cy="36658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12" y="4525925"/>
            <a:ext cx="2319161" cy="14076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80327" y="3357565"/>
            <a:ext cx="2486025" cy="105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648" y="278534"/>
            <a:ext cx="4486275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1859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788" y="4786719"/>
            <a:ext cx="8598211" cy="168184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90551" y="4808482"/>
            <a:ext cx="8553450" cy="1592580"/>
          </a:xfrm>
          <a:custGeom>
            <a:avLst/>
            <a:gdLst/>
            <a:ahLst/>
            <a:cxnLst/>
            <a:rect l="l" t="t" r="r" b="b"/>
            <a:pathLst>
              <a:path w="8553450" h="1592579">
                <a:moveTo>
                  <a:pt x="8553449" y="1592316"/>
                </a:moveTo>
                <a:lnTo>
                  <a:pt x="0" y="1592316"/>
                </a:lnTo>
                <a:lnTo>
                  <a:pt x="0" y="0"/>
                </a:lnTo>
                <a:lnTo>
                  <a:pt x="8553449" y="0"/>
                </a:lnTo>
                <a:lnTo>
                  <a:pt x="8553449" y="1592316"/>
                </a:lnTo>
                <a:close/>
              </a:path>
            </a:pathLst>
          </a:custGeom>
          <a:solidFill>
            <a:srgbClr val="080808">
              <a:alpha val="3843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0551" y="4808482"/>
            <a:ext cx="8553450" cy="1592580"/>
          </a:xfrm>
          <a:custGeom>
            <a:avLst/>
            <a:gdLst/>
            <a:ahLst/>
            <a:cxnLst/>
            <a:rect l="l" t="t" r="r" b="b"/>
            <a:pathLst>
              <a:path w="8553450" h="1592579">
                <a:moveTo>
                  <a:pt x="0" y="0"/>
                </a:moveTo>
                <a:lnTo>
                  <a:pt x="8553449" y="0"/>
                </a:lnTo>
                <a:lnTo>
                  <a:pt x="8553449" y="1592316"/>
                </a:lnTo>
                <a:lnTo>
                  <a:pt x="0" y="159231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A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942428" cy="6857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8150" y="0"/>
            <a:ext cx="2355849" cy="6400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1325" y="2782887"/>
            <a:ext cx="573086" cy="5508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788" y="4786719"/>
            <a:ext cx="8598211" cy="168184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90551" y="4808482"/>
            <a:ext cx="8553450" cy="1592580"/>
          </a:xfrm>
          <a:custGeom>
            <a:avLst/>
            <a:gdLst/>
            <a:ahLst/>
            <a:cxnLst/>
            <a:rect l="l" t="t" r="r" b="b"/>
            <a:pathLst>
              <a:path w="8553450" h="1592579">
                <a:moveTo>
                  <a:pt x="8553449" y="1592316"/>
                </a:moveTo>
                <a:lnTo>
                  <a:pt x="0" y="1592316"/>
                </a:lnTo>
                <a:lnTo>
                  <a:pt x="0" y="0"/>
                </a:lnTo>
                <a:lnTo>
                  <a:pt x="8553449" y="0"/>
                </a:lnTo>
                <a:lnTo>
                  <a:pt x="8553449" y="1592316"/>
                </a:lnTo>
                <a:close/>
              </a:path>
            </a:pathLst>
          </a:custGeom>
          <a:solidFill>
            <a:srgbClr val="080808">
              <a:alpha val="3843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0551" y="4808482"/>
            <a:ext cx="8553450" cy="1592580"/>
          </a:xfrm>
          <a:custGeom>
            <a:avLst/>
            <a:gdLst/>
            <a:ahLst/>
            <a:cxnLst/>
            <a:rect l="l" t="t" r="r" b="b"/>
            <a:pathLst>
              <a:path w="8553450" h="1592579">
                <a:moveTo>
                  <a:pt x="0" y="0"/>
                </a:moveTo>
                <a:lnTo>
                  <a:pt x="8553449" y="0"/>
                </a:lnTo>
                <a:lnTo>
                  <a:pt x="8553449" y="1592316"/>
                </a:lnTo>
                <a:lnTo>
                  <a:pt x="0" y="159231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A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942428" cy="68579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88150" y="0"/>
            <a:ext cx="2355849" cy="6400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1325" y="2782887"/>
            <a:ext cx="573086" cy="55086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2343785"/>
          </a:xfrm>
          <a:custGeom>
            <a:avLst/>
            <a:gdLst/>
            <a:ahLst/>
            <a:cxnLst/>
            <a:rect l="l" t="t" r="r" b="b"/>
            <a:pathLst>
              <a:path w="9144000" h="2343785">
                <a:moveTo>
                  <a:pt x="0" y="2343626"/>
                </a:moveTo>
                <a:lnTo>
                  <a:pt x="0" y="690049"/>
                </a:lnTo>
                <a:lnTo>
                  <a:pt x="2898907" y="0"/>
                </a:lnTo>
                <a:lnTo>
                  <a:pt x="9143999" y="0"/>
                </a:lnTo>
                <a:lnTo>
                  <a:pt x="9143999" y="167009"/>
                </a:lnTo>
                <a:lnTo>
                  <a:pt x="0" y="2343626"/>
                </a:lnTo>
                <a:close/>
              </a:path>
            </a:pathLst>
          </a:custGeom>
          <a:solidFill>
            <a:srgbClr val="0099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953260"/>
          </a:xfrm>
          <a:custGeom>
            <a:avLst/>
            <a:gdLst/>
            <a:ahLst/>
            <a:cxnLst/>
            <a:rect l="l" t="t" r="r" b="b"/>
            <a:pathLst>
              <a:path w="9144000" h="1953260">
                <a:moveTo>
                  <a:pt x="0" y="1952785"/>
                </a:moveTo>
                <a:lnTo>
                  <a:pt x="0" y="628810"/>
                </a:lnTo>
                <a:lnTo>
                  <a:pt x="6005266" y="0"/>
                </a:lnTo>
                <a:lnTo>
                  <a:pt x="9143999" y="0"/>
                </a:lnTo>
                <a:lnTo>
                  <a:pt x="9143999" y="995318"/>
                </a:lnTo>
                <a:lnTo>
                  <a:pt x="0" y="195278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98125"/>
            <a:ext cx="9144000" cy="1426210"/>
          </a:xfrm>
          <a:custGeom>
            <a:avLst/>
            <a:gdLst/>
            <a:ahLst/>
            <a:cxnLst/>
            <a:rect l="l" t="t" r="r" b="b"/>
            <a:pathLst>
              <a:path w="9144000" h="1426210">
                <a:moveTo>
                  <a:pt x="0" y="1425955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1425955"/>
                </a:lnTo>
                <a:lnTo>
                  <a:pt x="0" y="142595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4125" y="4741576"/>
            <a:ext cx="663575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515" y="1941596"/>
            <a:ext cx="7932969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-80" dirty="0"/>
              <a:t>s</a:t>
            </a:r>
            <a:r>
              <a:rPr spc="-85" dirty="0"/>
              <a:t>t</a:t>
            </a:r>
            <a:r>
              <a:rPr spc="-5" dirty="0"/>
              <a:t>e</a:t>
            </a:r>
            <a:r>
              <a:rPr spc="-65" dirty="0"/>
              <a:t>nt</a:t>
            </a:r>
            <a:r>
              <a:rPr spc="-10" dirty="0"/>
              <a:t>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648" y="1103474"/>
            <a:ext cx="44634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solidFill>
                  <a:srgbClr val="BEBEBE"/>
                </a:solidFill>
                <a:latin typeface="Calibri"/>
                <a:cs typeface="Calibri"/>
              </a:rPr>
              <a:t>Proyectos</a:t>
            </a:r>
            <a:r>
              <a:rPr sz="4800" b="1" spc="-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800" b="1" spc="-10" dirty="0">
                <a:solidFill>
                  <a:srgbClr val="BEBEBE"/>
                </a:solidFill>
                <a:latin typeface="Calibri"/>
                <a:cs typeface="Calibri"/>
              </a:rPr>
              <a:t>ADSI</a:t>
            </a:r>
            <a:r>
              <a:rPr sz="4800" b="1" spc="-4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BEBEBE"/>
                </a:solidFill>
                <a:latin typeface="Calibri"/>
                <a:cs typeface="Calibri"/>
              </a:rPr>
              <a:t>-</a:t>
            </a:r>
            <a:r>
              <a:rPr sz="4800" b="1" spc="-3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BEBEBE"/>
                </a:solidFill>
                <a:latin typeface="Calibri"/>
                <a:cs typeface="Calibri"/>
              </a:rPr>
              <a:t>I </a:t>
            </a:r>
            <a:r>
              <a:rPr sz="4800" b="1" spc="-107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800" b="1" spc="-45" dirty="0">
                <a:solidFill>
                  <a:srgbClr val="BEBEBE"/>
                </a:solidFill>
                <a:latin typeface="Calibri"/>
                <a:cs typeface="Calibri"/>
              </a:rPr>
              <a:t>Trimestre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85" y="437201"/>
            <a:ext cx="33966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latin typeface="Calibri"/>
                <a:cs typeface="Calibri"/>
              </a:rPr>
              <a:t>Justificación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85" y="2646581"/>
            <a:ext cx="741108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-10" dirty="0">
                <a:latin typeface="Calibri"/>
                <a:cs typeface="Calibri"/>
              </a:rPr>
              <a:t> sistema</a:t>
            </a:r>
            <a:r>
              <a:rPr sz="2000" spc="-5" dirty="0">
                <a:latin typeface="Calibri"/>
                <a:cs typeface="Calibri"/>
              </a:rPr>
              <a:t> que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creamos</a:t>
            </a:r>
            <a:r>
              <a:rPr sz="2000" spc="-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perimetria </a:t>
            </a:r>
            <a:r>
              <a:rPr lang="es-MX" sz="2000" spc="-10" dirty="0">
                <a:latin typeface="Calibri"/>
                <a:cs typeface="Calibri"/>
              </a:rPr>
              <a:t>l</a:t>
            </a:r>
            <a:r>
              <a:rPr sz="2000" spc="-10" dirty="0" err="1">
                <a:latin typeface="Calibri"/>
                <a:cs typeface="Calibri"/>
              </a:rPr>
              <a:t>levar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las </a:t>
            </a:r>
            <a:r>
              <a:rPr sz="2000" spc="-10" dirty="0">
                <a:latin typeface="Calibri"/>
                <a:cs typeface="Calibri"/>
              </a:rPr>
              <a:t>cuentas</a:t>
            </a:r>
            <a:r>
              <a:rPr sz="2000" spc="-5" dirty="0">
                <a:latin typeface="Calibri"/>
                <a:cs typeface="Calibri"/>
              </a:rPr>
              <a:t> de </a:t>
            </a:r>
            <a:r>
              <a:rPr sz="2000" spc="-15" dirty="0">
                <a:latin typeface="Calibri"/>
                <a:cs typeface="Calibri"/>
              </a:rPr>
              <a:t>nuestros</a:t>
            </a:r>
            <a:r>
              <a:rPr sz="2000" spc="-10" dirty="0">
                <a:latin typeface="Calibri"/>
                <a:cs typeface="Calibri"/>
              </a:rPr>
              <a:t> inventarios,</a:t>
            </a:r>
            <a:r>
              <a:rPr sz="2000" spc="-5" dirty="0">
                <a:latin typeface="Calibri"/>
                <a:cs typeface="Calibri"/>
              </a:rPr>
              <a:t> las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cantidades</a:t>
            </a:r>
            <a:r>
              <a:rPr sz="2000" spc="-5" dirty="0">
                <a:latin typeface="Calibri"/>
                <a:cs typeface="Calibri"/>
              </a:rPr>
              <a:t> de </a:t>
            </a:r>
            <a:r>
              <a:rPr lang="es-MX" sz="2000" spc="-5" dirty="0">
                <a:latin typeface="Calibri"/>
                <a:cs typeface="Calibri"/>
              </a:rPr>
              <a:t>productos registrados, y nos ayudar con el fácil manejo de la base de datos de nuestro inventario 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878D0D-BFAF-91A1-2708-C6EED14D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972205"/>
            <a:ext cx="1943100" cy="19431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67AE88-4746-7F42-771C-ECAE6A4B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77" y="3781705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8" y="92135"/>
            <a:ext cx="49415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40" dirty="0"/>
              <a:t>Entregables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6338" y="2662796"/>
            <a:ext cx="49269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25" dirty="0">
                <a:latin typeface="Calibri"/>
                <a:cs typeface="Calibri"/>
              </a:rPr>
              <a:t>Técnicas</a:t>
            </a:r>
            <a:r>
              <a:rPr sz="1600" b="1" spc="-5" dirty="0">
                <a:latin typeface="Calibri"/>
                <a:cs typeface="Calibri"/>
              </a:rPr>
              <a:t> de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Levantamiento</a:t>
            </a:r>
            <a:r>
              <a:rPr sz="1600" b="1" spc="-5" dirty="0">
                <a:latin typeface="Calibri"/>
                <a:cs typeface="Calibri"/>
              </a:rPr>
              <a:t> de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Información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10" dirty="0">
                <a:latin typeface="Calibri"/>
                <a:cs typeface="Calibri"/>
              </a:rPr>
              <a:t>Requerimientos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(IEEE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830)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 Historias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Usuario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5" dirty="0">
                <a:latin typeface="Calibri"/>
                <a:cs typeface="Calibri"/>
              </a:rPr>
              <a:t>Mapa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procesos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15" dirty="0">
                <a:latin typeface="Calibri"/>
                <a:cs typeface="Calibri"/>
              </a:rPr>
              <a:t>Inventario</a:t>
            </a:r>
            <a:r>
              <a:rPr sz="1600" b="1" spc="-10" dirty="0">
                <a:latin typeface="Calibri"/>
                <a:cs typeface="Calibri"/>
              </a:rPr>
              <a:t> tecnológico cliente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10" dirty="0">
                <a:latin typeface="Calibri"/>
                <a:cs typeface="Calibri"/>
              </a:rPr>
              <a:t>Gestión </a:t>
            </a:r>
            <a:r>
              <a:rPr sz="1600" b="1" spc="-5" dirty="0">
                <a:latin typeface="Calibri"/>
                <a:cs typeface="Calibri"/>
              </a:rPr>
              <a:t>del </a:t>
            </a:r>
            <a:r>
              <a:rPr sz="1600" b="1" spc="-15" dirty="0">
                <a:latin typeface="Calibri"/>
                <a:cs typeface="Calibri"/>
              </a:rPr>
              <a:t>proyecto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(Cronograma</a:t>
            </a:r>
            <a:r>
              <a:rPr sz="1600" b="1" spc="3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-</a:t>
            </a:r>
            <a:r>
              <a:rPr sz="1600" b="1" spc="-10" dirty="0">
                <a:latin typeface="Calibri"/>
                <a:cs typeface="Calibri"/>
              </a:rPr>
              <a:t> Costos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–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Recursos)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10" dirty="0">
                <a:latin typeface="Calibri"/>
                <a:cs typeface="Calibri"/>
              </a:rPr>
              <a:t>Diagrama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Casos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Uso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5" dirty="0">
                <a:latin typeface="Calibri"/>
                <a:cs typeface="Calibri"/>
              </a:rPr>
              <a:t>Cado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uso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Extendido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10" dirty="0">
                <a:latin typeface="Calibri"/>
                <a:cs typeface="Calibri"/>
              </a:rPr>
              <a:t>Diagrama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clases</a:t>
            </a:r>
            <a:endParaRPr sz="1600">
              <a:latin typeface="Calibri"/>
              <a:cs typeface="Calibri"/>
            </a:endParaRPr>
          </a:p>
          <a:p>
            <a:pPr marL="267970" indent="-255270">
              <a:lnSpc>
                <a:spcPct val="100000"/>
              </a:lnSpc>
              <a:buFont typeface="Arial"/>
              <a:buChar char="•"/>
              <a:tabLst>
                <a:tab pos="267335" algn="l"/>
                <a:tab pos="267970" algn="l"/>
              </a:tabLst>
            </a:pPr>
            <a:r>
              <a:rPr sz="1600" b="1" spc="-10" dirty="0">
                <a:latin typeface="Calibri"/>
                <a:cs typeface="Calibri"/>
              </a:rPr>
              <a:t>Sistema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0" dirty="0">
                <a:latin typeface="Calibri"/>
                <a:cs typeface="Calibri"/>
              </a:rPr>
              <a:t> Control </a:t>
            </a:r>
            <a:r>
              <a:rPr sz="1600" b="1" spc="-5" dirty="0">
                <a:latin typeface="Calibri"/>
                <a:cs typeface="Calibri"/>
              </a:rPr>
              <a:t>de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Versiones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7273" y="5288925"/>
            <a:ext cx="25412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C000"/>
                </a:solidFill>
                <a:latin typeface="Calibri"/>
                <a:cs typeface="Calibri"/>
              </a:rPr>
              <a:t>GR</a:t>
            </a:r>
            <a:r>
              <a:rPr sz="5400" b="1" spc="-6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5400" b="1" spc="-5" dirty="0">
                <a:solidFill>
                  <a:srgbClr val="FFC000"/>
                </a:solidFill>
                <a:latin typeface="Calibri"/>
                <a:cs typeface="Calibri"/>
              </a:rPr>
              <a:t>CIAS</a:t>
            </a:r>
            <a:endParaRPr sz="5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3057205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61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FORMACIÓN</a:t>
            </a:r>
            <a:r>
              <a:rPr spc="-30" dirty="0"/>
              <a:t> </a:t>
            </a:r>
            <a:r>
              <a:rPr dirty="0"/>
              <a:t>I</a:t>
            </a:r>
          </a:p>
          <a:p>
            <a:pPr marL="2416175">
              <a:lnSpc>
                <a:spcPct val="100000"/>
              </a:lnSpc>
            </a:pPr>
            <a:r>
              <a:rPr spc="-50" dirty="0"/>
              <a:t>Trimestre</a:t>
            </a:r>
            <a:r>
              <a:rPr spc="-85" dirty="0"/>
              <a:t> </a:t>
            </a:r>
            <a:r>
              <a:rPr spc="-15" dirty="0"/>
              <a:t>ADSI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85" y="25721"/>
            <a:ext cx="493585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Integrantes</a:t>
            </a:r>
            <a:r>
              <a:rPr spc="-15" dirty="0"/>
              <a:t> </a:t>
            </a:r>
            <a:r>
              <a:rPr dirty="0"/>
              <a:t>y </a:t>
            </a:r>
            <a:r>
              <a:rPr spc="5" dirty="0"/>
              <a:t> </a:t>
            </a:r>
            <a:r>
              <a:rPr spc="-15" dirty="0"/>
              <a:t>nombre</a:t>
            </a:r>
            <a:r>
              <a:rPr spc="-100" dirty="0"/>
              <a:t> </a:t>
            </a:r>
            <a:r>
              <a:rPr spc="-30" dirty="0"/>
              <a:t>Proyecto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475" y="4270938"/>
            <a:ext cx="2482850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 MT"/>
                <a:cs typeface="Arial MT"/>
              </a:rPr>
              <a:t>Integrantes</a:t>
            </a:r>
            <a:endParaRPr sz="17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Arial MT"/>
                <a:cs typeface="Arial MT"/>
              </a:rPr>
              <a:t>Miguel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Ange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" dirty="0">
                <a:latin typeface="Arial MT"/>
                <a:cs typeface="Arial MT"/>
              </a:rPr>
              <a:t> Castill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5" dirty="0">
                <a:latin typeface="Arial MT"/>
                <a:cs typeface="Arial MT"/>
              </a:rPr>
              <a:t> Saavedra  </a:t>
            </a:r>
            <a:r>
              <a:rPr sz="1400" dirty="0">
                <a:latin typeface="Arial MT"/>
                <a:cs typeface="Arial MT"/>
              </a:rPr>
              <a:t>Miguel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Ange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" dirty="0">
                <a:latin typeface="Arial MT"/>
                <a:cs typeface="Arial MT"/>
              </a:rPr>
              <a:t> Udueñ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Y</a:t>
            </a:r>
            <a:r>
              <a:rPr sz="1400" spc="-5" dirty="0">
                <a:latin typeface="Arial MT"/>
                <a:cs typeface="Arial MT"/>
              </a:rPr>
              <a:t>unda  David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Mauricio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Vela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Ramirez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85" y="339665"/>
            <a:ext cx="26549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/>
              <a:t>A</a:t>
            </a:r>
            <a:r>
              <a:rPr sz="6600" spc="-75" dirty="0"/>
              <a:t>g</a:t>
            </a:r>
            <a:r>
              <a:rPr sz="6600" spc="-5" dirty="0"/>
              <a:t>enda</a:t>
            </a:r>
            <a:endParaRPr sz="6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9051" y="2230437"/>
          <a:ext cx="3604895" cy="4102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54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Introducción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Planteamiento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Problema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3.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Objetivo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General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Específicos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4.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Alcance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sz="16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proyecto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5.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Justificación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6.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Técnicas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levantamiento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información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7.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Tec.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Levantamiento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Información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8.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Tabulación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conclusiones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Técnicas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32551" y="2230437"/>
          <a:ext cx="3655695" cy="4102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54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9.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Mapa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Procesos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10.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Arquitectura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solución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11.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Informe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Requerimientos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(IEEE830)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12.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Calidad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Ciclo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vida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M.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desarrollo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13.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Casos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Uso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065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14.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Diagrama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clases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15.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Diagrama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Secuencias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54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16.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Plantilla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Gestión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del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Proyecto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2343785"/>
            <a:chOff x="0" y="0"/>
            <a:chExt cx="9144000" cy="23437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43785"/>
            </a:xfrm>
            <a:custGeom>
              <a:avLst/>
              <a:gdLst/>
              <a:ahLst/>
              <a:cxnLst/>
              <a:rect l="l" t="t" r="r" b="b"/>
              <a:pathLst>
                <a:path w="9144000" h="2343785">
                  <a:moveTo>
                    <a:pt x="0" y="2343626"/>
                  </a:moveTo>
                  <a:lnTo>
                    <a:pt x="0" y="690049"/>
                  </a:lnTo>
                  <a:lnTo>
                    <a:pt x="2898907" y="0"/>
                  </a:lnTo>
                  <a:lnTo>
                    <a:pt x="9143999" y="0"/>
                  </a:lnTo>
                  <a:lnTo>
                    <a:pt x="9143999" y="167009"/>
                  </a:lnTo>
                  <a:lnTo>
                    <a:pt x="0" y="234362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953260"/>
            </a:xfrm>
            <a:custGeom>
              <a:avLst/>
              <a:gdLst/>
              <a:ahLst/>
              <a:cxnLst/>
              <a:rect l="l" t="t" r="r" b="b"/>
              <a:pathLst>
                <a:path w="9144000" h="1953260">
                  <a:moveTo>
                    <a:pt x="0" y="1952785"/>
                  </a:moveTo>
                  <a:lnTo>
                    <a:pt x="0" y="628810"/>
                  </a:lnTo>
                  <a:lnTo>
                    <a:pt x="6005266" y="0"/>
                  </a:lnTo>
                  <a:lnTo>
                    <a:pt x="9143999" y="0"/>
                  </a:lnTo>
                  <a:lnTo>
                    <a:pt x="9143999" y="995318"/>
                  </a:lnTo>
                  <a:lnTo>
                    <a:pt x="0" y="195278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98125"/>
              <a:ext cx="9144000" cy="1426210"/>
            </a:xfrm>
            <a:custGeom>
              <a:avLst/>
              <a:gdLst/>
              <a:ahLst/>
              <a:cxnLst/>
              <a:rect l="l" t="t" r="r" b="b"/>
              <a:pathLst>
                <a:path w="9144000" h="1426210">
                  <a:moveTo>
                    <a:pt x="0" y="1425955"/>
                  </a:moveTo>
                  <a:lnTo>
                    <a:pt x="0" y="0"/>
                  </a:lnTo>
                  <a:lnTo>
                    <a:pt x="9143999" y="0"/>
                  </a:lnTo>
                  <a:lnTo>
                    <a:pt x="9143999" y="1425955"/>
                  </a:lnTo>
                  <a:lnTo>
                    <a:pt x="0" y="1425955"/>
                  </a:lnTo>
                  <a:close/>
                </a:path>
              </a:pathLst>
            </a:custGeom>
            <a:solidFill>
              <a:srgbClr val="0099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225" y="526069"/>
            <a:ext cx="7054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0" dirty="0"/>
              <a:t>Introducción</a:t>
            </a:r>
            <a:r>
              <a:rPr sz="5200" spc="-30" dirty="0"/>
              <a:t> </a:t>
            </a:r>
            <a:r>
              <a:rPr sz="5200" spc="-10" dirty="0"/>
              <a:t>del</a:t>
            </a:r>
            <a:r>
              <a:rPr sz="5200" spc="-30" dirty="0"/>
              <a:t> proyecto</a:t>
            </a:r>
            <a:endParaRPr sz="5200"/>
          </a:p>
        </p:txBody>
      </p:sp>
      <p:sp>
        <p:nvSpPr>
          <p:cNvPr id="7" name="object 7"/>
          <p:cNvSpPr txBox="1"/>
          <p:nvPr/>
        </p:nvSpPr>
        <p:spPr>
          <a:xfrm>
            <a:off x="685800" y="3382948"/>
            <a:ext cx="75031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66390" algn="l"/>
              </a:tabLst>
            </a:pPr>
            <a:r>
              <a:rPr sz="2400" spc="-5" dirty="0">
                <a:latin typeface="Calibri"/>
                <a:cs typeface="Calibri"/>
              </a:rPr>
              <a:t>El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establecimient</a:t>
            </a:r>
            <a:r>
              <a:rPr lang="es-CO" sz="2400" spc="-10" dirty="0">
                <a:latin typeface="Calibri"/>
                <a:cs typeface="Calibri"/>
              </a:rPr>
              <a:t>o</a:t>
            </a:r>
            <a:r>
              <a:rPr lang="es-MX" sz="2400" spc="-10" dirty="0">
                <a:latin typeface="Calibri"/>
                <a:cs typeface="Calibri"/>
              </a:rPr>
              <a:t> El deportista </a:t>
            </a:r>
            <a:r>
              <a:rPr sz="2400" spc="-5" dirty="0">
                <a:latin typeface="Calibri"/>
                <a:cs typeface="Calibri"/>
              </a:rPr>
              <a:t>es un </a:t>
            </a:r>
            <a:r>
              <a:rPr sz="2400" spc="-10" dirty="0">
                <a:latin typeface="Calibri"/>
                <a:cs typeface="Calibri"/>
              </a:rPr>
              <a:t>negocio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5" dirty="0" err="1">
                <a:latin typeface="Calibri"/>
                <a:cs typeface="Calibri"/>
              </a:rPr>
              <a:t>brinda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servici</a:t>
            </a:r>
            <a:r>
              <a:rPr lang="es-MX" sz="2400" spc="-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 </a:t>
            </a:r>
            <a:r>
              <a:rPr lang="es-MX" sz="2400" spc="-5" dirty="0">
                <a:latin typeface="Calibri"/>
                <a:cs typeface="Calibri"/>
              </a:rPr>
              <a:t>de préstamo de mesas de billar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vender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bebidas</a:t>
            </a:r>
            <a:r>
              <a:rPr lang="es-MX" sz="2400" spc="-5" dirty="0">
                <a:latin typeface="Calibri"/>
                <a:cs typeface="Calibri"/>
              </a:rPr>
              <a:t> con y sin alcohol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snacks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todo </a:t>
            </a:r>
            <a:r>
              <a:rPr sz="2400" spc="-5" dirty="0">
                <a:latin typeface="Calibri"/>
                <a:cs typeface="Calibri"/>
              </a:rPr>
              <a:t>tipo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5" dirty="0">
                <a:latin typeface="Calibri"/>
                <a:cs typeface="Calibri"/>
              </a:rPr>
              <a:t> la </a:t>
            </a:r>
            <a:r>
              <a:rPr sz="2400" spc="-10" dirty="0">
                <a:latin typeface="Calibri"/>
                <a:cs typeface="Calibri"/>
              </a:rPr>
              <a:t>satisfacción</a:t>
            </a:r>
            <a:r>
              <a:rPr sz="2400" spc="-5" dirty="0">
                <a:latin typeface="Calibri"/>
                <a:cs typeface="Calibri"/>
              </a:rPr>
              <a:t> del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s-MX" sz="2400" spc="-15" dirty="0">
                <a:latin typeface="Calibri"/>
                <a:cs typeface="Calibri"/>
              </a:rPr>
              <a:t>los clientes mayores de edad.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85" y="437201"/>
            <a:ext cx="7113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libri"/>
                <a:cs typeface="Calibri"/>
              </a:rPr>
              <a:t>Descripción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del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50" y="2585133"/>
            <a:ext cx="7459345" cy="207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Descripción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solo</a:t>
            </a:r>
            <a:r>
              <a:rPr sz="2400" b="1" spc="-10" dirty="0">
                <a:latin typeface="Calibri"/>
                <a:cs typeface="Calibri"/>
              </a:rPr>
              <a:t> problemas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situación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actual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s-CO"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655"/>
              </a:spcBef>
            </a:pPr>
            <a:r>
              <a:rPr lang="es-MX" sz="1800" spc="-5" dirty="0">
                <a:latin typeface="Calibri"/>
                <a:cs typeface="Calibri"/>
              </a:rPr>
              <a:t>El problema que lleva el establecimiento que estamos ayudando a mejorar dicho problema, es el de el no tener el manejo de las cuentas de su inventario, teniendo todas aquellas en un cuaderno y sin el mejor manejo de dichas cuentas. </a:t>
            </a:r>
            <a:endParaRPr lang="es-MX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2343785"/>
            <a:chOff x="0" y="0"/>
            <a:chExt cx="9144000" cy="23437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43785"/>
            </a:xfrm>
            <a:custGeom>
              <a:avLst/>
              <a:gdLst/>
              <a:ahLst/>
              <a:cxnLst/>
              <a:rect l="l" t="t" r="r" b="b"/>
              <a:pathLst>
                <a:path w="9144000" h="2343785">
                  <a:moveTo>
                    <a:pt x="0" y="2343626"/>
                  </a:moveTo>
                  <a:lnTo>
                    <a:pt x="0" y="690049"/>
                  </a:lnTo>
                  <a:lnTo>
                    <a:pt x="2898907" y="0"/>
                  </a:lnTo>
                  <a:lnTo>
                    <a:pt x="9143999" y="0"/>
                  </a:lnTo>
                  <a:lnTo>
                    <a:pt x="9143999" y="167009"/>
                  </a:lnTo>
                  <a:lnTo>
                    <a:pt x="0" y="234362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953260"/>
            </a:xfrm>
            <a:custGeom>
              <a:avLst/>
              <a:gdLst/>
              <a:ahLst/>
              <a:cxnLst/>
              <a:rect l="l" t="t" r="r" b="b"/>
              <a:pathLst>
                <a:path w="9144000" h="1953260">
                  <a:moveTo>
                    <a:pt x="0" y="1952785"/>
                  </a:moveTo>
                  <a:lnTo>
                    <a:pt x="0" y="628810"/>
                  </a:lnTo>
                  <a:lnTo>
                    <a:pt x="6005266" y="0"/>
                  </a:lnTo>
                  <a:lnTo>
                    <a:pt x="9143999" y="0"/>
                  </a:lnTo>
                  <a:lnTo>
                    <a:pt x="9143999" y="995318"/>
                  </a:lnTo>
                  <a:lnTo>
                    <a:pt x="0" y="195278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98125"/>
              <a:ext cx="9144000" cy="1426210"/>
            </a:xfrm>
            <a:custGeom>
              <a:avLst/>
              <a:gdLst/>
              <a:ahLst/>
              <a:cxnLst/>
              <a:rect l="l" t="t" r="r" b="b"/>
              <a:pathLst>
                <a:path w="9144000" h="1426210">
                  <a:moveTo>
                    <a:pt x="0" y="1425955"/>
                  </a:moveTo>
                  <a:lnTo>
                    <a:pt x="0" y="0"/>
                  </a:lnTo>
                  <a:lnTo>
                    <a:pt x="9143999" y="0"/>
                  </a:lnTo>
                  <a:lnTo>
                    <a:pt x="9143999" y="1425955"/>
                  </a:lnTo>
                  <a:lnTo>
                    <a:pt x="0" y="1425955"/>
                  </a:lnTo>
                  <a:close/>
                </a:path>
              </a:pathLst>
            </a:custGeom>
            <a:solidFill>
              <a:srgbClr val="0099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85" y="437201"/>
            <a:ext cx="48494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Objetivo</a:t>
            </a:r>
            <a:r>
              <a:rPr spc="-70" dirty="0"/>
              <a:t> </a:t>
            </a:r>
            <a:r>
              <a:rPr spc="-25" dirty="0"/>
              <a:t>General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3474" y="3044090"/>
            <a:ext cx="814450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Desarrollar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información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permita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captura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lang="es-MX" sz="1800" dirty="0">
                <a:latin typeface="Calibri"/>
                <a:cs typeface="Calibri"/>
              </a:rPr>
              <a:t>el inventario del </a:t>
            </a:r>
            <a:r>
              <a:rPr sz="1800" spc="-10" dirty="0">
                <a:latin typeface="Calibri"/>
                <a:cs typeface="Calibri"/>
              </a:rPr>
              <a:t>negocio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llevar</a:t>
            </a:r>
            <a:r>
              <a:rPr sz="1800" spc="-5" dirty="0">
                <a:latin typeface="Calibri"/>
                <a:cs typeface="Calibri"/>
              </a:rPr>
              <a:t> un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-5" dirty="0">
                <a:latin typeface="Calibri"/>
                <a:cs typeface="Calibri"/>
              </a:rPr>
              <a:t> detallado</a:t>
            </a:r>
            <a:r>
              <a:rPr lang="es-MX" sz="1800" spc="-5" dirty="0">
                <a:latin typeface="Calibri"/>
                <a:cs typeface="Calibri"/>
              </a:rPr>
              <a:t> de los productos qu</a:t>
            </a:r>
            <a:r>
              <a:rPr lang="es-MX" spc="-5" dirty="0">
                <a:latin typeface="Calibri"/>
                <a:cs typeface="Calibri"/>
              </a:rPr>
              <a:t>e entra al establecimiento para la venta de dichos productos con su mejor satisfacción para los clientes.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85" y="437201"/>
            <a:ext cx="5845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5" dirty="0">
                <a:latin typeface="Calibri"/>
                <a:cs typeface="Calibri"/>
              </a:rPr>
              <a:t>Objetivos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Específicos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225" y="2619755"/>
            <a:ext cx="7531734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7490" algn="l"/>
              </a:tabLst>
            </a:pPr>
            <a:r>
              <a:rPr sz="1800" spc="-10" dirty="0">
                <a:latin typeface="Calibri"/>
                <a:cs typeface="Calibri"/>
              </a:rPr>
              <a:t>Implementar</a:t>
            </a:r>
            <a:r>
              <a:rPr sz="1800" spc="-5" dirty="0">
                <a:latin typeface="Calibri"/>
                <a:cs typeface="Calibri"/>
              </a:rPr>
              <a:t> un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obtenga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información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spc="-15" dirty="0">
                <a:latin typeface="Calibri"/>
                <a:cs typeface="Calibri"/>
              </a:rPr>
              <a:t>inventario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archivado</a:t>
            </a:r>
            <a:r>
              <a:rPr lang="es-MX" sz="1800" spc="-10" dirty="0">
                <a:latin typeface="Calibri"/>
                <a:cs typeface="Calibri"/>
              </a:rPr>
              <a:t> con su mejor satisfacción para el dueño del establecimiento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lang="es-CO" sz="1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37490" algn="l"/>
              </a:tabLst>
            </a:pPr>
            <a:r>
              <a:rPr sz="1800" spc="-10" dirty="0">
                <a:latin typeface="Calibri"/>
                <a:cs typeface="Calibri"/>
              </a:rPr>
              <a:t>Crear</a:t>
            </a:r>
            <a:r>
              <a:rPr sz="1800" spc="-5" dirty="0">
                <a:latin typeface="Calibri"/>
                <a:cs typeface="Calibri"/>
              </a:rPr>
              <a:t> una base de </a:t>
            </a:r>
            <a:r>
              <a:rPr sz="1800" spc="-10" dirty="0">
                <a:latin typeface="Calibri"/>
                <a:cs typeface="Calibri"/>
              </a:rPr>
              <a:t>datos</a:t>
            </a:r>
            <a:r>
              <a:rPr sz="1800" spc="-5" dirty="0">
                <a:latin typeface="Calibri"/>
                <a:cs typeface="Calibri"/>
              </a:rPr>
              <a:t> la cual </a:t>
            </a:r>
            <a:r>
              <a:rPr sz="1800" spc="-15" dirty="0">
                <a:latin typeface="Calibri"/>
                <a:cs typeface="Calibri"/>
              </a:rPr>
              <a:t>tenga</a:t>
            </a:r>
            <a:r>
              <a:rPr sz="1800" spc="-5" dirty="0">
                <a:latin typeface="Calibri"/>
                <a:cs typeface="Calibri"/>
              </a:rPr>
              <a:t> una </a:t>
            </a:r>
            <a:r>
              <a:rPr sz="1800" spc="-10" dirty="0">
                <a:latin typeface="Calibri"/>
                <a:cs typeface="Calibri"/>
              </a:rPr>
              <a:t>recolección</a:t>
            </a:r>
            <a:r>
              <a:rPr sz="1800" spc="-5" dirty="0">
                <a:latin typeface="Calibri"/>
                <a:cs typeface="Calibri"/>
              </a:rPr>
              <a:t> de </a:t>
            </a:r>
            <a:r>
              <a:rPr sz="1800" spc="-10" dirty="0">
                <a:latin typeface="Calibri"/>
                <a:cs typeface="Calibri"/>
              </a:rPr>
              <a:t>información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</a:t>
            </a:r>
            <a:r>
              <a:rPr sz="1800" spc="-5" dirty="0">
                <a:latin typeface="Calibri"/>
                <a:cs typeface="Calibri"/>
              </a:rPr>
              <a:t> base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lang="es-MX" sz="1800" spc="-5" dirty="0">
                <a:latin typeface="Calibri"/>
                <a:cs typeface="Calibri"/>
              </a:rPr>
              <a:t>los productos qu</a:t>
            </a:r>
            <a:r>
              <a:rPr lang="es-MX" spc="-5" dirty="0">
                <a:latin typeface="Calibri"/>
                <a:cs typeface="Calibri"/>
              </a:rPr>
              <a:t>e entran y salen vendidos y/o comprados del establecimiento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2343785"/>
            <a:chOff x="0" y="0"/>
            <a:chExt cx="9144000" cy="234378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43785"/>
            </a:xfrm>
            <a:custGeom>
              <a:avLst/>
              <a:gdLst/>
              <a:ahLst/>
              <a:cxnLst/>
              <a:rect l="l" t="t" r="r" b="b"/>
              <a:pathLst>
                <a:path w="9144000" h="2343785">
                  <a:moveTo>
                    <a:pt x="0" y="2343626"/>
                  </a:moveTo>
                  <a:lnTo>
                    <a:pt x="0" y="690049"/>
                  </a:lnTo>
                  <a:lnTo>
                    <a:pt x="2898907" y="0"/>
                  </a:lnTo>
                  <a:lnTo>
                    <a:pt x="9143999" y="0"/>
                  </a:lnTo>
                  <a:lnTo>
                    <a:pt x="9143999" y="167009"/>
                  </a:lnTo>
                  <a:lnTo>
                    <a:pt x="0" y="234362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953260"/>
            </a:xfrm>
            <a:custGeom>
              <a:avLst/>
              <a:gdLst/>
              <a:ahLst/>
              <a:cxnLst/>
              <a:rect l="l" t="t" r="r" b="b"/>
              <a:pathLst>
                <a:path w="9144000" h="1953260">
                  <a:moveTo>
                    <a:pt x="0" y="1952785"/>
                  </a:moveTo>
                  <a:lnTo>
                    <a:pt x="0" y="628810"/>
                  </a:lnTo>
                  <a:lnTo>
                    <a:pt x="6005266" y="0"/>
                  </a:lnTo>
                  <a:lnTo>
                    <a:pt x="9143999" y="0"/>
                  </a:lnTo>
                  <a:lnTo>
                    <a:pt x="9143999" y="995318"/>
                  </a:lnTo>
                  <a:lnTo>
                    <a:pt x="0" y="195278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98125"/>
              <a:ext cx="9144000" cy="1426210"/>
            </a:xfrm>
            <a:custGeom>
              <a:avLst/>
              <a:gdLst/>
              <a:ahLst/>
              <a:cxnLst/>
              <a:rect l="l" t="t" r="r" b="b"/>
              <a:pathLst>
                <a:path w="9144000" h="1426210">
                  <a:moveTo>
                    <a:pt x="0" y="1425955"/>
                  </a:moveTo>
                  <a:lnTo>
                    <a:pt x="0" y="0"/>
                  </a:lnTo>
                  <a:lnTo>
                    <a:pt x="9143999" y="0"/>
                  </a:lnTo>
                  <a:lnTo>
                    <a:pt x="9143999" y="1425955"/>
                  </a:lnTo>
                  <a:lnTo>
                    <a:pt x="0" y="1425955"/>
                  </a:lnTo>
                  <a:close/>
                </a:path>
              </a:pathLst>
            </a:custGeom>
            <a:solidFill>
              <a:srgbClr val="0099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85" y="437201"/>
            <a:ext cx="2183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libri"/>
                <a:cs typeface="Calibri"/>
              </a:rPr>
              <a:t>Al</a:t>
            </a:r>
            <a:r>
              <a:rPr b="0" spc="-50" dirty="0">
                <a:latin typeface="Calibri"/>
                <a:cs typeface="Calibri"/>
              </a:rPr>
              <a:t>c</a:t>
            </a:r>
            <a:r>
              <a:rPr b="0" dirty="0">
                <a:latin typeface="Calibri"/>
                <a:cs typeface="Calibri"/>
              </a:rPr>
              <a:t>ance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605515" y="1941596"/>
            <a:ext cx="7932969" cy="39754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1511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 proyecto </a:t>
            </a:r>
            <a:r>
              <a:rPr dirty="0"/>
              <a:t>se </a:t>
            </a:r>
            <a:r>
              <a:rPr spc="-5" dirty="0"/>
              <a:t>llevará </a:t>
            </a:r>
            <a:r>
              <a:rPr dirty="0"/>
              <a:t>a cabo </a:t>
            </a:r>
            <a:r>
              <a:rPr spc="-5" dirty="0"/>
              <a:t>en </a:t>
            </a:r>
            <a:r>
              <a:rPr spc="-5" dirty="0" err="1"/>
              <a:t>el</a:t>
            </a:r>
            <a:r>
              <a:rPr spc="-5" dirty="0"/>
              <a:t> </a:t>
            </a:r>
            <a:r>
              <a:rPr spc="-5" dirty="0" err="1"/>
              <a:t>billar</a:t>
            </a:r>
            <a:r>
              <a:rPr lang="es-MX" spc="-5" dirty="0"/>
              <a:t> </a:t>
            </a:r>
            <a:r>
              <a:rPr spc="-5" dirty="0"/>
              <a:t> </a:t>
            </a:r>
            <a:r>
              <a:rPr lang="es-MX" dirty="0"/>
              <a:t>El deportista </a:t>
            </a:r>
            <a:r>
              <a:rPr spc="-5" dirty="0"/>
              <a:t>, para organizar </a:t>
            </a:r>
            <a:r>
              <a:rPr dirty="0"/>
              <a:t> cierta </a:t>
            </a:r>
            <a:r>
              <a:rPr spc="-5" dirty="0"/>
              <a:t>información que es generalmente</a:t>
            </a:r>
            <a:r>
              <a:rPr dirty="0"/>
              <a:t> constante </a:t>
            </a:r>
            <a:r>
              <a:rPr spc="-5" dirty="0"/>
              <a:t>en este local. Su función </a:t>
            </a:r>
            <a:r>
              <a:rPr dirty="0"/>
              <a:t>solo se </a:t>
            </a:r>
            <a:r>
              <a:rPr spc="5" dirty="0"/>
              <a:t> </a:t>
            </a:r>
            <a:r>
              <a:rPr dirty="0"/>
              <a:t>realiza </a:t>
            </a:r>
            <a:r>
              <a:rPr spc="-5" dirty="0"/>
              <a:t>en el </a:t>
            </a:r>
            <a:r>
              <a:rPr dirty="0"/>
              <a:t>campo </a:t>
            </a:r>
            <a:r>
              <a:rPr spc="-5" dirty="0"/>
              <a:t>administrativo del </a:t>
            </a:r>
            <a:r>
              <a:rPr spc="-5" dirty="0" err="1"/>
              <a:t>inventario</a:t>
            </a:r>
            <a:r>
              <a:rPr lang="es-MX" spc="-5" dirty="0"/>
              <a:t> </a:t>
            </a:r>
            <a:r>
              <a:rPr spc="-5" dirty="0"/>
              <a:t>El programa no es automatizado por la falta de tecnología </a:t>
            </a:r>
            <a:r>
              <a:rPr dirty="0"/>
              <a:t> </a:t>
            </a:r>
            <a:r>
              <a:rPr spc="-5" dirty="0"/>
              <a:t>en </a:t>
            </a:r>
            <a:r>
              <a:rPr dirty="0"/>
              <a:t>varios </a:t>
            </a:r>
            <a:r>
              <a:rPr spc="-5" dirty="0"/>
              <a:t>locales, por lo que, </a:t>
            </a:r>
            <a:r>
              <a:rPr dirty="0"/>
              <a:t>su </a:t>
            </a:r>
            <a:r>
              <a:rPr spc="-5" dirty="0"/>
              <a:t>función </a:t>
            </a:r>
            <a:r>
              <a:rPr dirty="0"/>
              <a:t>solo se </a:t>
            </a:r>
            <a:r>
              <a:rPr spc="-5" dirty="0"/>
              <a:t>implementara </a:t>
            </a:r>
            <a:r>
              <a:rPr dirty="0"/>
              <a:t>si </a:t>
            </a:r>
            <a:r>
              <a:rPr spc="-5" dirty="0"/>
              <a:t>el usuario </a:t>
            </a:r>
            <a:r>
              <a:rPr dirty="0"/>
              <a:t>registra </a:t>
            </a:r>
            <a:r>
              <a:rPr spc="-5" dirty="0"/>
              <a:t>los </a:t>
            </a:r>
            <a:r>
              <a:rPr spc="-430" dirty="0"/>
              <a:t> </a:t>
            </a:r>
            <a:r>
              <a:rPr spc="-5" dirty="0"/>
              <a:t>datos</a:t>
            </a:r>
            <a:r>
              <a:rPr spc="-10" dirty="0"/>
              <a:t> </a:t>
            </a:r>
            <a:r>
              <a:rPr dirty="0"/>
              <a:t>requeridos.</a:t>
            </a: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endParaRPr sz="1650" dirty="0"/>
          </a:p>
          <a:p>
            <a:pPr marL="32384">
              <a:lnSpc>
                <a:spcPct val="100000"/>
              </a:lnSpc>
            </a:pPr>
            <a:r>
              <a:rPr spc="-5" dirty="0"/>
              <a:t>El</a:t>
            </a:r>
            <a:r>
              <a:rPr spc="420" dirty="0"/>
              <a:t> </a:t>
            </a:r>
            <a:r>
              <a:rPr dirty="0"/>
              <a:t>susodicho</a:t>
            </a:r>
            <a:r>
              <a:rPr spc="-15" dirty="0"/>
              <a:t> </a:t>
            </a:r>
            <a:r>
              <a:rPr spc="-5" dirty="0"/>
              <a:t>programa</a:t>
            </a:r>
            <a:r>
              <a:rPr spc="-10" dirty="0"/>
              <a:t> </a:t>
            </a:r>
            <a:r>
              <a:rPr spc="-5" dirty="0"/>
              <a:t>nos</a:t>
            </a:r>
            <a:r>
              <a:rPr spc="-10" dirty="0"/>
              <a:t> </a:t>
            </a:r>
            <a:r>
              <a:rPr spc="-5" dirty="0"/>
              <a:t>lleva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dos</a:t>
            </a:r>
            <a:r>
              <a:rPr spc="-15" dirty="0"/>
              <a:t> </a:t>
            </a:r>
            <a:r>
              <a:rPr spc="-5" dirty="0"/>
              <a:t>posibles</a:t>
            </a:r>
            <a:r>
              <a:rPr spc="-10" dirty="0"/>
              <a:t> </a:t>
            </a:r>
            <a:r>
              <a:rPr dirty="0"/>
              <a:t>caminos;</a:t>
            </a:r>
          </a:p>
          <a:p>
            <a:pPr marL="19685">
              <a:lnSpc>
                <a:spcPct val="100000"/>
              </a:lnSpc>
              <a:spcBef>
                <a:spcPts val="25"/>
              </a:spcBef>
            </a:pPr>
            <a:endParaRPr sz="1650" dirty="0"/>
          </a:p>
          <a:p>
            <a:pPr marL="32384" marR="227329">
              <a:lnSpc>
                <a:spcPct val="100000"/>
              </a:lnSpc>
            </a:pPr>
            <a:r>
              <a:rPr dirty="0"/>
              <a:t>-El </a:t>
            </a:r>
            <a:r>
              <a:rPr spc="-5" dirty="0"/>
              <a:t>programa en </a:t>
            </a:r>
            <a:r>
              <a:rPr dirty="0"/>
              <a:t>cuestión se realizará </a:t>
            </a:r>
            <a:r>
              <a:rPr spc="-5" dirty="0"/>
              <a:t>en </a:t>
            </a:r>
            <a:r>
              <a:rPr spc="-5" dirty="0" err="1"/>
              <a:t>una</a:t>
            </a:r>
            <a:r>
              <a:rPr spc="-5" dirty="0"/>
              <a:t> </a:t>
            </a:r>
            <a:r>
              <a:rPr lang="es-MX" spc="-5" dirty="0"/>
              <a:t>pagina web </a:t>
            </a:r>
            <a:r>
              <a:rPr spc="-5" dirty="0"/>
              <a:t>para </a:t>
            </a:r>
            <a:r>
              <a:rPr spc="-430" dirty="0"/>
              <a:t> </a:t>
            </a:r>
            <a:r>
              <a:rPr spc="-5" dirty="0"/>
              <a:t>llevar</a:t>
            </a:r>
            <a:r>
              <a:rPr spc="-10" dirty="0"/>
              <a:t> </a:t>
            </a:r>
            <a:r>
              <a:rPr spc="-5" dirty="0"/>
              <a:t>dichas </a:t>
            </a:r>
            <a:r>
              <a:rPr dirty="0"/>
              <a:t>cuentas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fácil acceso.</a:t>
            </a:r>
          </a:p>
          <a:p>
            <a:pPr marL="19685">
              <a:lnSpc>
                <a:spcPct val="100000"/>
              </a:lnSpc>
              <a:spcBef>
                <a:spcPts val="20"/>
              </a:spcBef>
            </a:pPr>
            <a:endParaRPr sz="1650" dirty="0"/>
          </a:p>
          <a:p>
            <a:pPr marL="32384" marR="5080">
              <a:lnSpc>
                <a:spcPct val="100000"/>
              </a:lnSpc>
            </a:pPr>
            <a:r>
              <a:rPr dirty="0"/>
              <a:t>-En caso </a:t>
            </a:r>
            <a:r>
              <a:rPr spc="-5" dirty="0"/>
              <a:t>de declinar </a:t>
            </a:r>
            <a:r>
              <a:rPr dirty="0"/>
              <a:t>a </a:t>
            </a:r>
            <a:r>
              <a:rPr spc="-5" dirty="0"/>
              <a:t>la opción anterior por una </a:t>
            </a:r>
            <a:r>
              <a:rPr dirty="0"/>
              <a:t>situación </a:t>
            </a:r>
            <a:r>
              <a:rPr spc="-5" dirty="0"/>
              <a:t>que no permita trabajarla </a:t>
            </a:r>
            <a:r>
              <a:rPr dirty="0"/>
              <a:t>(ya </a:t>
            </a:r>
            <a:r>
              <a:rPr spc="-430" dirty="0"/>
              <a:t> </a:t>
            </a:r>
            <a:r>
              <a:rPr dirty="0"/>
              <a:t>sea </a:t>
            </a:r>
            <a:r>
              <a:rPr spc="-5" dirty="0"/>
              <a:t>por información, pérdida de datos </a:t>
            </a:r>
            <a:r>
              <a:rPr dirty="0"/>
              <a:t>e </a:t>
            </a:r>
            <a:r>
              <a:rPr spc="-5" dirty="0"/>
              <a:t>incluso insatisfacción del </a:t>
            </a:r>
            <a:r>
              <a:rPr dirty="0"/>
              <a:t>cliente), </a:t>
            </a:r>
            <a:r>
              <a:rPr spc="-5" dirty="0"/>
              <a:t>el programa </a:t>
            </a:r>
            <a:r>
              <a:rPr dirty="0"/>
              <a:t> se </a:t>
            </a:r>
            <a:r>
              <a:rPr spc="-5" dirty="0"/>
              <a:t>instalará en una página html </a:t>
            </a:r>
            <a:r>
              <a:rPr dirty="0"/>
              <a:t>(con </a:t>
            </a:r>
            <a:r>
              <a:rPr spc="-5" dirty="0" err="1"/>
              <a:t>herramientas</a:t>
            </a:r>
            <a:r>
              <a:rPr spc="-5" dirty="0"/>
              <a:t> </a:t>
            </a:r>
            <a:r>
              <a:rPr lang="es-MX" spc="-5" dirty="0" err="1"/>
              <a:t>php</a:t>
            </a:r>
            <a:r>
              <a:rPr lang="es-MX" spc="-5" dirty="0"/>
              <a:t> </a:t>
            </a:r>
            <a:r>
              <a:rPr spc="-5" dirty="0"/>
              <a:t>) </a:t>
            </a:r>
            <a:r>
              <a:rPr dirty="0"/>
              <a:t>con </a:t>
            </a:r>
            <a:r>
              <a:rPr spc="-5" dirty="0"/>
              <a:t>la funcionalidad de </a:t>
            </a:r>
            <a:r>
              <a:rPr dirty="0"/>
              <a:t> </a:t>
            </a:r>
            <a:r>
              <a:rPr spc="-10" dirty="0"/>
              <a:t>registrar</a:t>
            </a:r>
            <a:r>
              <a:rPr lang="es-MX" spc="-10" dirty="0"/>
              <a:t> los producto registrados</a:t>
            </a:r>
            <a:r>
              <a:rPr spc="-10" dirty="0"/>
              <a:t>, </a:t>
            </a:r>
            <a:r>
              <a:rPr dirty="0"/>
              <a:t>sumar</a:t>
            </a:r>
            <a:r>
              <a:rPr spc="-5" dirty="0"/>
              <a:t> 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guardar datos</a:t>
            </a:r>
            <a:r>
              <a:rPr spc="-10" dirty="0"/>
              <a:t> </a:t>
            </a:r>
            <a:r>
              <a:rPr dirty="0"/>
              <a:t>cumpliendo</a:t>
            </a:r>
            <a:r>
              <a:rPr spc="-5" dirty="0"/>
              <a:t> así</a:t>
            </a:r>
            <a:r>
              <a:rPr spc="-10" dirty="0"/>
              <a:t> </a:t>
            </a:r>
            <a:r>
              <a:rPr spc="-5" dirty="0"/>
              <a:t>los </a:t>
            </a:r>
            <a:r>
              <a:rPr dirty="0"/>
              <a:t>requerimientos</a:t>
            </a:r>
            <a:r>
              <a:rPr spc="-10" dirty="0"/>
              <a:t> </a:t>
            </a:r>
            <a:r>
              <a:rPr spc="-5" dirty="0"/>
              <a:t>dados.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557</Words>
  <Application>Microsoft Office PowerPoint</Application>
  <PresentationFormat>Presentación en pantalla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Arial MT</vt:lpstr>
      <vt:lpstr>Calibri</vt:lpstr>
      <vt:lpstr>Office Theme</vt:lpstr>
      <vt:lpstr>Sustentación</vt:lpstr>
      <vt:lpstr>FORMACIÓN I Trimestre ADSI</vt:lpstr>
      <vt:lpstr>Integrantes y  nombre Proyecto</vt:lpstr>
      <vt:lpstr>Agenda</vt:lpstr>
      <vt:lpstr>Introducción del proyecto</vt:lpstr>
      <vt:lpstr>Descripción del Problema</vt:lpstr>
      <vt:lpstr>Objetivo General</vt:lpstr>
      <vt:lpstr>Objetivos Específicos</vt:lpstr>
      <vt:lpstr>Alcance</vt:lpstr>
      <vt:lpstr>Justificación</vt:lpstr>
      <vt:lpstr>Entregables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Plantila-Presentacion-SENA-.pptx</dc:title>
  <cp:lastModifiedBy>david vela</cp:lastModifiedBy>
  <cp:revision>2</cp:revision>
  <dcterms:created xsi:type="dcterms:W3CDTF">2023-06-04T05:46:31Z</dcterms:created>
  <dcterms:modified xsi:type="dcterms:W3CDTF">2023-06-04T06:30:56Z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