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0" r:id="rId5"/>
    <p:sldMasterId id="2147483651" r:id="rId6"/>
    <p:sldMasterId id="2147483652" r:id="rId7"/>
    <p:sldMasterId id="2147483653" r:id="rId8"/>
    <p:sldMasterId id="2147483658" r:id="rId9"/>
    <p:sldMasterId id="2147483687" r:id="rId10"/>
    <p:sldMasterId id="2147483716" r:id="rId11"/>
  </p:sldMasterIdLst>
  <p:notesMasterIdLst>
    <p:notesMasterId r:id="rId49"/>
  </p:notesMasterIdLst>
  <p:sldIdLst>
    <p:sldId id="256" r:id="rId12"/>
    <p:sldId id="276" r:id="rId13"/>
    <p:sldId id="277" r:id="rId14"/>
    <p:sldId id="278" r:id="rId15"/>
    <p:sldId id="310" r:id="rId16"/>
    <p:sldId id="280" r:id="rId17"/>
    <p:sldId id="281" r:id="rId18"/>
    <p:sldId id="282" r:id="rId19"/>
    <p:sldId id="283" r:id="rId20"/>
    <p:sldId id="284" r:id="rId21"/>
    <p:sldId id="285" r:id="rId22"/>
    <p:sldId id="286" r:id="rId23"/>
    <p:sldId id="288" r:id="rId24"/>
    <p:sldId id="289" r:id="rId25"/>
    <p:sldId id="290" r:id="rId26"/>
    <p:sldId id="305" r:id="rId27"/>
    <p:sldId id="291" r:id="rId28"/>
    <p:sldId id="292" r:id="rId29"/>
    <p:sldId id="312" r:id="rId30"/>
    <p:sldId id="311" r:id="rId31"/>
    <p:sldId id="306" r:id="rId32"/>
    <p:sldId id="307" r:id="rId33"/>
    <p:sldId id="308" r:id="rId34"/>
    <p:sldId id="309" r:id="rId35"/>
    <p:sldId id="298" r:id="rId36"/>
    <p:sldId id="313" r:id="rId37"/>
    <p:sldId id="300" r:id="rId38"/>
    <p:sldId id="314" r:id="rId39"/>
    <p:sldId id="301" r:id="rId40"/>
    <p:sldId id="302" r:id="rId41"/>
    <p:sldId id="303" r:id="rId42"/>
    <p:sldId id="304" r:id="rId43"/>
    <p:sldId id="315" r:id="rId44"/>
    <p:sldId id="317" r:id="rId45"/>
    <p:sldId id="316" r:id="rId46"/>
    <p:sldId id="260" r:id="rId47"/>
    <p:sldId id="274" r:id="rId48"/>
  </p:sldIdLst>
  <p:sldSz cx="9144000" cy="5143500" type="screen16x9"/>
  <p:notesSz cx="6858000" cy="9144000"/>
  <p:defaultText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0F1"/>
    <a:srgbClr val="98D0F0"/>
    <a:srgbClr val="2C75A2"/>
    <a:srgbClr val="EDF5F8"/>
    <a:srgbClr val="75A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167" autoAdjust="0"/>
    <p:restoredTop sz="94700" autoAdjust="0"/>
  </p:normalViewPr>
  <p:slideViewPr>
    <p:cSldViewPr>
      <p:cViewPr varScale="1">
        <p:scale>
          <a:sx n="112" d="100"/>
          <a:sy n="112" d="100"/>
        </p:scale>
        <p:origin x="403"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4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622F4-97F7-47A1-9320-884B324A9EB8}" type="datetimeFigureOut">
              <a:rPr lang="en-US" smtClean="0"/>
              <a:t>2/5/2014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563D8-F75B-49F0-A3D7-18D5E1D32397}" type="slidenum">
              <a:rPr lang="en-US" smtClean="0"/>
              <a:t>‹#›</a:t>
            </a:fld>
            <a:endParaRPr lang="en-US"/>
          </a:p>
        </p:txBody>
      </p:sp>
    </p:spTree>
    <p:extLst>
      <p:ext uri="{BB962C8B-B14F-4D97-AF65-F5344CB8AC3E}">
        <p14:creationId xmlns:p14="http://schemas.microsoft.com/office/powerpoint/2010/main" val="3183927000"/>
      </p:ext>
    </p:extLst>
  </p:cSld>
  <p:clrMap bg1="lt1" tx1="dk1" bg2="lt2" tx2="dk2" accent1="accent1" accent2="accent2" accent3="accent3" accent4="accent4" accent5="accent5" accent6="accent6" hlink="hlink" folHlink="folHlink"/>
  <p:notesStyle>
    <a:lvl1pPr marL="0" algn="l" defTabSz="914166" rtl="0" eaLnBrk="1" latinLnBrk="0" hangingPunct="1">
      <a:defRPr sz="1200" kern="1200">
        <a:solidFill>
          <a:schemeClr val="tx1"/>
        </a:solidFill>
        <a:latin typeface="+mn-lt"/>
        <a:ea typeface="+mn-ea"/>
        <a:cs typeface="+mn-cs"/>
      </a:defRPr>
    </a:lvl1pPr>
    <a:lvl2pPr marL="457083" algn="l" defTabSz="914166" rtl="0" eaLnBrk="1" latinLnBrk="0" hangingPunct="1">
      <a:defRPr sz="1200" kern="1200">
        <a:solidFill>
          <a:schemeClr val="tx1"/>
        </a:solidFill>
        <a:latin typeface="+mn-lt"/>
        <a:ea typeface="+mn-ea"/>
        <a:cs typeface="+mn-cs"/>
      </a:defRPr>
    </a:lvl2pPr>
    <a:lvl3pPr marL="914166" algn="l" defTabSz="914166" rtl="0" eaLnBrk="1" latinLnBrk="0" hangingPunct="1">
      <a:defRPr sz="1200" kern="1200">
        <a:solidFill>
          <a:schemeClr val="tx1"/>
        </a:solidFill>
        <a:latin typeface="+mn-lt"/>
        <a:ea typeface="+mn-ea"/>
        <a:cs typeface="+mn-cs"/>
      </a:defRPr>
    </a:lvl3pPr>
    <a:lvl4pPr marL="1371249" algn="l" defTabSz="914166" rtl="0" eaLnBrk="1" latinLnBrk="0" hangingPunct="1">
      <a:defRPr sz="1200" kern="1200">
        <a:solidFill>
          <a:schemeClr val="tx1"/>
        </a:solidFill>
        <a:latin typeface="+mn-lt"/>
        <a:ea typeface="+mn-ea"/>
        <a:cs typeface="+mn-cs"/>
      </a:defRPr>
    </a:lvl4pPr>
    <a:lvl5pPr marL="1828332" algn="l" defTabSz="914166" rtl="0" eaLnBrk="1" latinLnBrk="0" hangingPunct="1">
      <a:defRPr sz="1200" kern="1200">
        <a:solidFill>
          <a:schemeClr val="tx1"/>
        </a:solidFill>
        <a:latin typeface="+mn-lt"/>
        <a:ea typeface="+mn-ea"/>
        <a:cs typeface="+mn-cs"/>
      </a:defRPr>
    </a:lvl5pPr>
    <a:lvl6pPr marL="2285415" algn="l" defTabSz="914166" rtl="0" eaLnBrk="1" latinLnBrk="0" hangingPunct="1">
      <a:defRPr sz="1200" kern="1200">
        <a:solidFill>
          <a:schemeClr val="tx1"/>
        </a:solidFill>
        <a:latin typeface="+mn-lt"/>
        <a:ea typeface="+mn-ea"/>
        <a:cs typeface="+mn-cs"/>
      </a:defRPr>
    </a:lvl6pPr>
    <a:lvl7pPr marL="2742498" algn="l" defTabSz="914166" rtl="0" eaLnBrk="1" latinLnBrk="0" hangingPunct="1">
      <a:defRPr sz="1200" kern="1200">
        <a:solidFill>
          <a:schemeClr val="tx1"/>
        </a:solidFill>
        <a:latin typeface="+mn-lt"/>
        <a:ea typeface="+mn-ea"/>
        <a:cs typeface="+mn-cs"/>
      </a:defRPr>
    </a:lvl7pPr>
    <a:lvl8pPr marL="3199580" algn="l" defTabSz="914166" rtl="0" eaLnBrk="1" latinLnBrk="0" hangingPunct="1">
      <a:defRPr sz="1200" kern="1200">
        <a:solidFill>
          <a:schemeClr val="tx1"/>
        </a:solidFill>
        <a:latin typeface="+mn-lt"/>
        <a:ea typeface="+mn-ea"/>
        <a:cs typeface="+mn-cs"/>
      </a:defRPr>
    </a:lvl8pPr>
    <a:lvl9pPr marL="3656664" algn="l" defTabSz="914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69142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68FBE3-A838-485D-9EC2-EA00E85BE545}" type="datetime1">
              <a:rPr lang="en-US" smtClean="0">
                <a:solidFill>
                  <a:prstClr val="black"/>
                </a:solidFill>
              </a:rPr>
              <a:pPr/>
              <a:t>2/5/2014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95606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10" name="Date Placeholder 9"/>
          <p:cNvSpPr>
            <a:spLocks noGrp="1"/>
          </p:cNvSpPr>
          <p:nvPr>
            <p:ph type="dt" idx="13"/>
          </p:nvPr>
        </p:nvSpPr>
        <p:spPr/>
        <p:txBody>
          <a:bodyPr/>
          <a:lstStyle/>
          <a:p>
            <a:fld id="{495562DE-B93B-4FA5-ACB5-9EF3421E072B}" type="datetime8">
              <a:rPr lang="en-US" smtClean="0">
                <a:solidFill>
                  <a:prstClr val="black"/>
                </a:solidFill>
              </a:rPr>
              <a:pPr/>
              <a:t>2/5/2014 2:36 PM</a:t>
            </a:fld>
            <a:endParaRPr lang="en-US" dirty="0">
              <a:solidFill>
                <a:prstClr val="black"/>
              </a:solidFill>
            </a:endParaRPr>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84331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7.xml"/><Relationship Id="rId4"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11.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9.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8.xml"/><Relationship Id="rId4" Type="http://schemas.openxmlformats.org/officeDocument/2006/relationships/image" Target="../media/image16.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18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97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35" tIns="80651" rIns="107535" bIns="80651">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35" tIns="67211" rIns="107535" bIns="67211"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2"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43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7" y="2908933"/>
            <a:ext cx="6723140" cy="1344245"/>
          </a:xfrm>
          <a:noFill/>
        </p:spPr>
        <p:txBody>
          <a:bodyPr lIns="107535" tIns="80651" rIns="107535" bIns="80651">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2"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37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5"/>
            <a:ext cx="5379716" cy="1342493"/>
          </a:xfrm>
        </p:spPr>
        <p:txBody>
          <a:bodyPr tIns="80651" bIns="80651">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60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5"/>
            <a:ext cx="4707398" cy="1342493"/>
          </a:xfrm>
          <a:noFill/>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spTree>
    <p:extLst>
      <p:ext uri="{BB962C8B-B14F-4D97-AF65-F5344CB8AC3E}">
        <p14:creationId xmlns:p14="http://schemas.microsoft.com/office/powerpoint/2010/main" val="1205613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1"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5"/>
            <a:ext cx="5379716" cy="1342493"/>
          </a:xfrm>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smtClean="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9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2"/>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35" tIns="67211" rIns="107535" bIns="67211"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spTree>
    <p:extLst>
      <p:ext uri="{BB962C8B-B14F-4D97-AF65-F5344CB8AC3E}">
        <p14:creationId xmlns:p14="http://schemas.microsoft.com/office/powerpoint/2010/main" val="3638953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2"/>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2"/>
            <a:ext cx="4707398" cy="1344829"/>
          </a:xfrm>
          <a:noFill/>
        </p:spPr>
        <p:txBody>
          <a:bodyPr vert="horz" wrap="square" lIns="107535" tIns="67211" rIns="107535" bIns="67211"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52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35" tIns="67211" rIns="107535" bIns="67211"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2" y="2906789"/>
            <a:ext cx="5378549" cy="1345996"/>
          </a:xfrm>
          <a:noFill/>
        </p:spPr>
        <p:txBody>
          <a:bodyPr lIns="107535" tIns="80651" rIns="107535" bIns="80651">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60"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1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8"/>
            <a:ext cx="7394337" cy="2023491"/>
          </a:xfrm>
          <a:noFill/>
        </p:spPr>
        <p:txBody>
          <a:bodyPr tIns="67211" bIns="67211"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1" y="2907960"/>
            <a:ext cx="7395505" cy="1345411"/>
          </a:xfrm>
          <a:noFill/>
        </p:spPr>
        <p:txBody>
          <a:bodyPr lIns="134419" tIns="107535" rIns="134419" bIns="107535">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91594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3974410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8"/>
            <a:ext cx="7394337" cy="2023491"/>
          </a:xfrm>
          <a:noFill/>
        </p:spPr>
        <p:txBody>
          <a:bodyPr tIns="67211" bIns="67211"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5308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242843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199744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08063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23" indent="0">
              <a:buNone/>
              <a:defRPr/>
            </a:lvl3pPr>
            <a:lvl4pPr marL="336047" indent="0">
              <a:buNone/>
              <a:defRPr/>
            </a:lvl4pPr>
            <a:lvl5pPr marL="50407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25197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23" indent="0">
              <a:buNone/>
              <a:defRPr/>
            </a:lvl3pPr>
            <a:lvl4pPr marL="336047" indent="0">
              <a:buNone/>
              <a:defRPr/>
            </a:lvl4pPr>
            <a:lvl5pPr marL="50407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73534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6336095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29029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3"/>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3"/>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48017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3"/>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3"/>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802793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2556894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4"/>
            <a:ext cx="4033911" cy="1864933"/>
          </a:xfrm>
        </p:spPr>
        <p:txBody>
          <a:bodyPr wrap="square">
            <a:spAutoFit/>
          </a:bodyPr>
          <a:lstStyle>
            <a:lvl1pPr marL="211197" indent="-211197">
              <a:spcBef>
                <a:spcPts val="900"/>
              </a:spcBef>
              <a:buClr>
                <a:schemeClr val="tx1"/>
              </a:buClr>
              <a:buFont typeface="Arial" pitchFamily="34" charset="0"/>
              <a:buChar char="•"/>
              <a:defRPr sz="2600"/>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4"/>
            <a:ext cx="4033911" cy="1864933"/>
          </a:xfrm>
        </p:spPr>
        <p:txBody>
          <a:bodyPr wrap="square">
            <a:spAutoFit/>
          </a:bodyPr>
          <a:lstStyle>
            <a:lvl1pPr marL="211197" indent="-211197">
              <a:spcBef>
                <a:spcPts val="900"/>
              </a:spcBef>
              <a:buClr>
                <a:schemeClr val="tx1"/>
              </a:buClr>
              <a:buFont typeface="Arial" pitchFamily="34" charset="0"/>
              <a:buChar char="•"/>
              <a:defRPr sz="2600"/>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93721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4"/>
            <a:ext cx="4033911" cy="1864933"/>
          </a:xfrm>
        </p:spPr>
        <p:txBody>
          <a:bodyPr wrap="square">
            <a:spAutoFit/>
          </a:bodyPr>
          <a:lstStyle>
            <a:lvl1pPr marL="211197" indent="-211197">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4"/>
            <a:ext cx="4033911" cy="1864933"/>
          </a:xfrm>
        </p:spPr>
        <p:txBody>
          <a:bodyPr wrap="square">
            <a:spAutoFit/>
          </a:bodyPr>
          <a:lstStyle>
            <a:lvl1pPr marL="211197" indent="-211197">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10782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664051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72925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146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91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6755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1" tIns="34281" rIns="34281" bIns="34281" numCol="1" spcCol="0" rtlCol="0" fromWordArt="0" anchor="ctr" anchorCtr="0" forceAA="0" compatLnSpc="1">
            <a:prstTxWarp prst="textNoShape">
              <a:avLst/>
            </a:prstTxWarp>
            <a:noAutofit/>
          </a:bodyPr>
          <a:lstStyle/>
          <a:p>
            <a:pPr algn="ctr" defTabSz="685377"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2"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20" indent="0">
              <a:buNone/>
              <a:defRPr>
                <a:gradFill>
                  <a:gsLst>
                    <a:gs pos="1250">
                      <a:srgbClr val="000000"/>
                    </a:gs>
                    <a:gs pos="100000">
                      <a:srgbClr val="000000"/>
                    </a:gs>
                  </a:gsLst>
                  <a:lin ang="5400000" scaled="0"/>
                </a:gradFill>
                <a:latin typeface="Segoe UI" pitchFamily="34" charset="0"/>
                <a:cs typeface="Segoe UI" pitchFamily="34" charset="0"/>
              </a:defRPr>
            </a:lvl2pPr>
            <a:lvl3pPr marL="42969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713" indent="0">
              <a:buNone/>
              <a:defRPr>
                <a:gradFill>
                  <a:gsLst>
                    <a:gs pos="1250">
                      <a:srgbClr val="000000"/>
                    </a:gs>
                    <a:gs pos="100000">
                      <a:srgbClr val="000000"/>
                    </a:gs>
                  </a:gsLst>
                  <a:lin ang="5400000" scaled="0"/>
                </a:gradFill>
                <a:latin typeface="Segoe UI" pitchFamily="34" charset="0"/>
                <a:cs typeface="Segoe UI" pitchFamily="34" charset="0"/>
              </a:defRPr>
            </a:lvl4pPr>
            <a:lvl5pPr marL="772495"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66543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4"/>
            <a:ext cx="8740142" cy="1816227"/>
          </a:xfrm>
          <a:prstGeom prst="rect">
            <a:avLst/>
          </a:prstGeom>
        </p:spPr>
        <p:txBody>
          <a:bodyPr/>
          <a:lstStyle>
            <a:lvl1pPr marL="213531" indent="-213531">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59" indent="-20652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0" indent="-213531">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14" indent="-168023">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37" indent="-168023">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8"/>
            <a:ext cx="9144001" cy="464344"/>
          </a:xfrm>
          <a:prstGeom prst="rect">
            <a:avLst/>
          </a:prstGeom>
          <a:solidFill>
            <a:srgbClr val="FFFF99"/>
          </a:solidFill>
        </p:spPr>
        <p:txBody>
          <a:bodyPr wrap="square" lIns="114263" tIns="57132" rIns="114263" bIns="57132"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621554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35045867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63" tIns="80672" rIns="107563" bIns="80672">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63" tIns="67227" rIns="107563" bIns="67227"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68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6" y="2908931"/>
            <a:ext cx="6723140" cy="1344245"/>
          </a:xfrm>
          <a:noFill/>
        </p:spPr>
        <p:txBody>
          <a:bodyPr lIns="107563" tIns="80672" rIns="107563" bIns="80672">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13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3"/>
            <a:ext cx="5379716" cy="1342493"/>
          </a:xfrm>
        </p:spPr>
        <p:txBody>
          <a:bodyPr tIns="80672" bIns="80672">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34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3"/>
            <a:ext cx="4707398" cy="1342493"/>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188198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3"/>
            <a:ext cx="5379716" cy="1342493"/>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smtClean="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64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81072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0"/>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0"/>
            <a:ext cx="4707398" cy="1344829"/>
          </a:xfrm>
          <a:noFill/>
        </p:spPr>
        <p:txBody>
          <a:bodyPr vert="horz" wrap="square" lIns="107563" tIns="67227" rIns="107563" bIns="67227"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31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63" tIns="67227" rIns="107563" bIns="67227"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0" y="2906789"/>
            <a:ext cx="5378549" cy="1345996"/>
          </a:xfrm>
          <a:noFill/>
        </p:spPr>
        <p:txBody>
          <a:bodyPr lIns="107563" tIns="80672" rIns="107563" bIns="80672">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58"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50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35701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6295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891883"/>
            <a:ext cx="8740142" cy="1539023"/>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73" indent="0">
              <a:buNone/>
              <a:defRPr sz="1471"/>
            </a:lvl3pPr>
            <a:lvl4pPr marL="336145" indent="0">
              <a:buNone/>
              <a:defRPr sz="1324"/>
            </a:lvl4pPr>
            <a:lvl5pPr marL="504218"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8364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2637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39287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969229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79948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83387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7112975"/>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153355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941400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39678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9701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40786595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869338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83051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17641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1904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661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3599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86"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0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67"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9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35606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16227"/>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848749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63" tIns="80672" rIns="107563" bIns="80672">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63" tIns="67227" rIns="107563" bIns="67227"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37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6" y="2908931"/>
            <a:ext cx="6723140" cy="1344245"/>
          </a:xfrm>
          <a:noFill/>
        </p:spPr>
        <p:txBody>
          <a:bodyPr lIns="107563" tIns="80672" rIns="107563" bIns="80672">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50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9979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3"/>
            <a:ext cx="5379716" cy="1342493"/>
          </a:xfrm>
        </p:spPr>
        <p:txBody>
          <a:bodyPr tIns="80672" bIns="80672">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7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3"/>
            <a:ext cx="4707398" cy="1342493"/>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64025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3"/>
            <a:ext cx="5379716" cy="1342493"/>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38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5566943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0"/>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0"/>
            <a:ext cx="4707398" cy="1344829"/>
          </a:xfrm>
          <a:noFill/>
        </p:spPr>
        <p:txBody>
          <a:bodyPr vert="horz" wrap="square" lIns="107563" tIns="67227" rIns="107563" bIns="67227"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25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63" tIns="67227" rIns="107563" bIns="67227"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0" y="2906789"/>
            <a:ext cx="5378549" cy="1345996"/>
          </a:xfrm>
          <a:noFill/>
        </p:spPr>
        <p:txBody>
          <a:bodyPr lIns="107563" tIns="80672" rIns="107563" bIns="80672">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58"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71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55037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05920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312895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452561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9563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926557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960880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40218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0914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628667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998994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144746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553323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749510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46043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9220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90717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29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5240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8338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86"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0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67"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9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9311534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16227"/>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986837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theme" Target="../theme/theme7.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theme" Target="../theme/theme8.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extBox 7"/>
          <p:cNvSpPr txBox="1"/>
          <p:nvPr userDrawn="1"/>
        </p:nvSpPr>
        <p:spPr>
          <a:xfrm>
            <a:off x="465827" y="566953"/>
            <a:ext cx="8212346" cy="830972"/>
          </a:xfrm>
          <a:prstGeom prst="rect">
            <a:avLst/>
          </a:prstGeom>
          <a:noFill/>
        </p:spPr>
        <p:txBody>
          <a:bodyPr wrap="square" lIns="91416" tIns="45708" rIns="91416" bIns="45708" rtlCol="0">
            <a:spAutoFit/>
          </a:bodyPr>
          <a:lstStyle/>
          <a:p>
            <a:pPr algn="ctr"/>
            <a:r>
              <a:rPr lang="en-US" sz="4800" dirty="0" smtClean="0">
                <a:solidFill>
                  <a:schemeClr val="bg1"/>
                </a:solidFill>
                <a:latin typeface="Segoe UI Light" panose="020B0502040204020203" pitchFamily="34" charset="0"/>
                <a:cs typeface="Segoe UI Light" panose="020B0502040204020203" pitchFamily="34" charset="0"/>
              </a:rPr>
              <a:t>Adopt</a:t>
            </a:r>
            <a:r>
              <a:rPr lang="en-US" sz="4800" baseline="0" dirty="0" smtClean="0">
                <a:solidFill>
                  <a:schemeClr val="bg1"/>
                </a:solidFill>
                <a:latin typeface="Segoe UI Light" panose="020B0502040204020203" pitchFamily="34" charset="0"/>
                <a:cs typeface="Segoe UI Light" panose="020B0502040204020203" pitchFamily="34" charset="0"/>
              </a:rPr>
              <a:t> a </a:t>
            </a:r>
            <a:r>
              <a:rPr lang="en-US" sz="4800" dirty="0" smtClean="0">
                <a:solidFill>
                  <a:schemeClr val="bg1"/>
                </a:solidFill>
                <a:latin typeface="Segoe UI Light" panose="020B0502040204020203" pitchFamily="34" charset="0"/>
                <a:cs typeface="Segoe UI Light" panose="020B0502040204020203" pitchFamily="34" charset="0"/>
              </a:rPr>
              <a:t>Services Architecture</a:t>
            </a:r>
            <a:endParaRPr lang="en-US" sz="4800" kern="1200" dirty="0">
              <a:solidFill>
                <a:schemeClr val="bg1"/>
              </a:solidFill>
              <a:latin typeface="Segoe UI Light" panose="020B0502040204020203" pitchFamily="34" charset="0"/>
              <a:ea typeface="+mn-ea"/>
              <a:cs typeface="Segoe UI Light" panose="020B0502040204020203" pitchFamily="34" charset="0"/>
            </a:endParaRPr>
          </a:p>
        </p:txBody>
      </p:sp>
      <p:sp>
        <p:nvSpPr>
          <p:cNvPr id="9" name="TextBox 8"/>
          <p:cNvSpPr txBox="1"/>
          <p:nvPr userDrawn="1"/>
        </p:nvSpPr>
        <p:spPr>
          <a:xfrm>
            <a:off x="465827" y="2160901"/>
            <a:ext cx="8212346" cy="307351"/>
          </a:xfrm>
          <a:prstGeom prst="rect">
            <a:avLst/>
          </a:prstGeom>
          <a:noFill/>
        </p:spPr>
        <p:txBody>
          <a:bodyPr wrap="square" lIns="91416" tIns="45708" rIns="91416" bIns="45708" rtlCol="0">
            <a:spAutoFit/>
          </a:bodyPr>
          <a:lstStyle/>
          <a:p>
            <a:pPr algn="ctr"/>
            <a:r>
              <a:rPr lang="en-US" sz="1400" dirty="0" smtClean="0">
                <a:solidFill>
                  <a:srgbClr val="40738A"/>
                </a:solidFill>
                <a:latin typeface="Segoe UI" pitchFamily="34" charset="0"/>
                <a:ea typeface="Segoe UI" pitchFamily="34" charset="0"/>
                <a:cs typeface="Segoe UI" pitchFamily="34" charset="0"/>
              </a:rPr>
              <a:t>Presenter Name</a:t>
            </a:r>
            <a:endParaRPr lang="en-US" sz="1400" dirty="0">
              <a:solidFill>
                <a:srgbClr val="40738A"/>
              </a:solidFill>
              <a:latin typeface="Segoe UI" pitchFamily="34" charset="0"/>
              <a:ea typeface="Segoe UI" pitchFamily="34" charset="0"/>
              <a:cs typeface="Segoe UI" pitchFamily="34" charset="0"/>
            </a:endParaRPr>
          </a:p>
        </p:txBody>
      </p:sp>
      <p:pic>
        <p:nvPicPr>
          <p:cNvPr id="10" name="Picture 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195338964"/>
      </p:ext>
    </p:extLst>
  </p:cSld>
  <p:clrMap bg1="lt1" tx1="dk1" bg2="lt2" tx2="dk2" accent1="accent1" accent2="accent2" accent3="accent3" accent4="accent4" accent5="accent5" accent6="accent6" hlink="hlink" folHlink="folHlink"/>
  <p:sldLayoutIdLst>
    <p:sldLayoutId id="2147483649" r:id="rId1"/>
    <p:sldLayoutId id="2147483746" r:id="rId2"/>
    <p:sldLayoutId id="2147483747" r:id="rId3"/>
    <p:sldLayoutId id="2147483748" r:id="rId4"/>
    <p:sldLayoutId id="2147483749" r:id="rId5"/>
    <p:sldLayoutId id="2147483750" r:id="rId6"/>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8D0F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7912243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22728629"/>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75AECE"/>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922195717"/>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514978098"/>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5"/>
            <a:ext cx="8741880" cy="674749"/>
          </a:xfrm>
          <a:prstGeom prst="rect">
            <a:avLst/>
          </a:prstGeom>
        </p:spPr>
        <p:txBody>
          <a:bodyPr vert="horz" wrap="square" lIns="107535" tIns="67211" rIns="107535"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891885"/>
            <a:ext cx="8740140" cy="1539023"/>
          </a:xfrm>
          <a:prstGeom prst="rect">
            <a:avLst/>
          </a:prstGeom>
        </p:spPr>
        <p:txBody>
          <a:bodyPr vert="horz" wrap="square" lIns="107535" tIns="67211" rIns="107535"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03439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751" r:id="rId29"/>
  </p:sldLayoutIdLst>
  <p:transition>
    <p:fade/>
  </p:transition>
  <p:timing>
    <p:tnLst>
      <p:par>
        <p:cTn id="1" dur="indefinite" restart="never" nodeType="tmRoot"/>
      </p:par>
    </p:tnLst>
  </p:timing>
  <p:txStyles>
    <p:titleStyle>
      <a:lvl1pPr algn="l" defTabSz="685576"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35" marR="0" indent="-252035" algn="l" defTabSz="685576"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394" marR="0" indent="-177358" algn="l" defTabSz="685576"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j-lt"/>
          <a:ea typeface="+mn-ea"/>
          <a:cs typeface="+mn-cs"/>
        </a:defRPr>
      </a:lvl2pPr>
      <a:lvl3pPr marL="588084"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j-lt"/>
          <a:ea typeface="+mn-ea"/>
          <a:cs typeface="+mn-cs"/>
        </a:defRPr>
      </a:lvl3pPr>
      <a:lvl4pPr marL="756106"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j-lt"/>
          <a:ea typeface="+mn-ea"/>
          <a:cs typeface="+mn-cs"/>
        </a:defRPr>
      </a:lvl4pPr>
      <a:lvl5pPr marL="924131"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j-lt"/>
          <a:ea typeface="+mn-ea"/>
          <a:cs typeface="+mn-cs"/>
        </a:defRPr>
      </a:lvl5pPr>
      <a:lvl6pPr marL="1885334"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4"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12"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1"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6" rtl="0" eaLnBrk="1" latinLnBrk="0" hangingPunct="1">
        <a:defRPr sz="1300" kern="1200">
          <a:solidFill>
            <a:schemeClr val="tx1"/>
          </a:solidFill>
          <a:latin typeface="+mn-lt"/>
          <a:ea typeface="+mn-ea"/>
          <a:cs typeface="+mn-cs"/>
        </a:defRPr>
      </a:lvl1pPr>
      <a:lvl2pPr marL="342788" algn="l" defTabSz="685576" rtl="0" eaLnBrk="1" latinLnBrk="0" hangingPunct="1">
        <a:defRPr sz="1300" kern="1200">
          <a:solidFill>
            <a:schemeClr val="tx1"/>
          </a:solidFill>
          <a:latin typeface="+mn-lt"/>
          <a:ea typeface="+mn-ea"/>
          <a:cs typeface="+mn-cs"/>
        </a:defRPr>
      </a:lvl2pPr>
      <a:lvl3pPr marL="685576" algn="l" defTabSz="685576" rtl="0" eaLnBrk="1" latinLnBrk="0" hangingPunct="1">
        <a:defRPr sz="1300" kern="1200">
          <a:solidFill>
            <a:schemeClr val="tx1"/>
          </a:solidFill>
          <a:latin typeface="+mn-lt"/>
          <a:ea typeface="+mn-ea"/>
          <a:cs typeface="+mn-cs"/>
        </a:defRPr>
      </a:lvl3pPr>
      <a:lvl4pPr marL="1028365" algn="l" defTabSz="685576" rtl="0" eaLnBrk="1" latinLnBrk="0" hangingPunct="1">
        <a:defRPr sz="1300" kern="1200">
          <a:solidFill>
            <a:schemeClr val="tx1"/>
          </a:solidFill>
          <a:latin typeface="+mn-lt"/>
          <a:ea typeface="+mn-ea"/>
          <a:cs typeface="+mn-cs"/>
        </a:defRPr>
      </a:lvl4pPr>
      <a:lvl5pPr marL="1371152" algn="l" defTabSz="685576" rtl="0" eaLnBrk="1" latinLnBrk="0" hangingPunct="1">
        <a:defRPr sz="1300" kern="1200">
          <a:solidFill>
            <a:schemeClr val="tx1"/>
          </a:solidFill>
          <a:latin typeface="+mn-lt"/>
          <a:ea typeface="+mn-ea"/>
          <a:cs typeface="+mn-cs"/>
        </a:defRPr>
      </a:lvl5pPr>
      <a:lvl6pPr marL="1713942" algn="l" defTabSz="685576" rtl="0" eaLnBrk="1" latinLnBrk="0" hangingPunct="1">
        <a:defRPr sz="1300" kern="1200">
          <a:solidFill>
            <a:schemeClr val="tx1"/>
          </a:solidFill>
          <a:latin typeface="+mn-lt"/>
          <a:ea typeface="+mn-ea"/>
          <a:cs typeface="+mn-cs"/>
        </a:defRPr>
      </a:lvl6pPr>
      <a:lvl7pPr marL="2056729" algn="l" defTabSz="685576" rtl="0" eaLnBrk="1" latinLnBrk="0" hangingPunct="1">
        <a:defRPr sz="1300" kern="1200">
          <a:solidFill>
            <a:schemeClr val="tx1"/>
          </a:solidFill>
          <a:latin typeface="+mn-lt"/>
          <a:ea typeface="+mn-ea"/>
          <a:cs typeface="+mn-cs"/>
        </a:defRPr>
      </a:lvl7pPr>
      <a:lvl8pPr marL="2399518" algn="l" defTabSz="685576" rtl="0" eaLnBrk="1" latinLnBrk="0" hangingPunct="1">
        <a:defRPr sz="1300" kern="1200">
          <a:solidFill>
            <a:schemeClr val="tx1"/>
          </a:solidFill>
          <a:latin typeface="+mn-lt"/>
          <a:ea typeface="+mn-ea"/>
          <a:cs typeface="+mn-cs"/>
        </a:defRPr>
      </a:lvl8pPr>
      <a:lvl9pPr marL="2742306" algn="l" defTabSz="685576"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539023"/>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1305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07563" tIns="67227" rIns="107563" bIns="6722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891883"/>
            <a:ext cx="8740140" cy="1539023"/>
          </a:xfrm>
          <a:prstGeom prst="rect">
            <a:avLst/>
          </a:prstGeom>
        </p:spPr>
        <p:txBody>
          <a:bodyPr vert="horz" wrap="square" lIns="107563" tIns="67227" rIns="107563" bIns="6722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977303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36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Using </a:t>
            </a:r>
            <a:r>
              <a:rPr lang="en-US" dirty="0" err="1" smtClean="0"/>
              <a:t>async</a:t>
            </a:r>
            <a:r>
              <a:rPr lang="en-US" dirty="0" smtClean="0"/>
              <a:t> APIs with await</a:t>
            </a:r>
            <a:endParaRPr lang="en-US" dirty="0"/>
          </a:p>
        </p:txBody>
      </p:sp>
      <p:sp>
        <p:nvSpPr>
          <p:cNvPr id="7" name="Content Placeholder 6"/>
          <p:cNvSpPr>
            <a:spLocks noGrp="1"/>
          </p:cNvSpPr>
          <p:nvPr>
            <p:ph idx="4294967295"/>
          </p:nvPr>
        </p:nvSpPr>
        <p:spPr>
          <a:xfrm>
            <a:off x="533400" y="1276350"/>
            <a:ext cx="7886700" cy="3262312"/>
          </a:xfrm>
          <a:prstGeom prst="rect">
            <a:avLst/>
          </a:prstGeom>
        </p:spPr>
        <p:txBody>
          <a:bodyPr>
            <a:normAutofit fontScale="77500" lnSpcReduction="20000"/>
          </a:bodyPr>
          <a:lstStyle/>
          <a:p>
            <a:pPr marL="0" indent="0">
              <a:buNone/>
            </a:pPr>
            <a:r>
              <a:rPr lang="en-US" dirty="0" err="1">
                <a:solidFill>
                  <a:srgbClr val="2B91AF"/>
                </a:solidFill>
                <a:highlight>
                  <a:srgbClr val="FFFFFF"/>
                </a:highlight>
                <a:latin typeface="Consolas"/>
              </a:rPr>
              <a:t>FileOpenPicker</a:t>
            </a:r>
            <a:r>
              <a:rPr lang="en-US" dirty="0">
                <a:solidFill>
                  <a:srgbClr val="000000"/>
                </a:solidFill>
                <a:highlight>
                  <a:srgbClr val="FFFFFF"/>
                </a:highlight>
                <a:latin typeface="Consolas"/>
              </a:rPr>
              <a:t> picker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FileOpenPicker</a:t>
            </a:r>
            <a:r>
              <a:rPr lang="en-US" dirty="0">
                <a:solidFill>
                  <a:srgbClr val="000000"/>
                </a:solidFill>
                <a:highlight>
                  <a:srgbClr val="FFFFFF"/>
                </a:highlight>
                <a:latin typeface="Consolas"/>
              </a:rPr>
              <a:t>();</a:t>
            </a:r>
          </a:p>
          <a:p>
            <a:pPr marL="0" indent="0">
              <a:buNone/>
            </a:pPr>
            <a:r>
              <a:rPr lang="en-US" dirty="0" err="1">
                <a:solidFill>
                  <a:srgbClr val="000000"/>
                </a:solidFill>
                <a:highlight>
                  <a:srgbClr val="FFFFFF"/>
                </a:highlight>
                <a:latin typeface="Consolas"/>
              </a:rPr>
              <a:t>picker.FileTypeFilter.Add</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".jpg"</a:t>
            </a:r>
            <a:r>
              <a:rPr lang="en-US" dirty="0">
                <a:solidFill>
                  <a:srgbClr val="000000"/>
                </a:solidFill>
                <a:highlight>
                  <a:srgbClr val="FFFFFF"/>
                </a:highlight>
                <a:latin typeface="Consolas"/>
              </a:rPr>
              <a:t>);</a:t>
            </a:r>
          </a:p>
          <a:p>
            <a:pPr marL="0" indent="0">
              <a:buNone/>
            </a:pPr>
            <a:r>
              <a:rPr lang="en-US" dirty="0" err="1">
                <a:solidFill>
                  <a:srgbClr val="2B91AF"/>
                </a:solidFill>
                <a:highlight>
                  <a:srgbClr val="FFFFFF"/>
                </a:highlight>
                <a:latin typeface="Consolas"/>
              </a:rPr>
              <a:t>StorageFile</a:t>
            </a:r>
            <a:r>
              <a:rPr lang="en-US" dirty="0">
                <a:solidFill>
                  <a:srgbClr val="000000"/>
                </a:solidFill>
                <a:highlight>
                  <a:srgbClr val="FFFFFF"/>
                </a:highlight>
                <a:latin typeface="Consolas"/>
              </a:rPr>
              <a:t> file = </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await </a:t>
            </a:r>
            <a:r>
              <a:rPr lang="en-US" dirty="0" err="1" smtClean="0">
                <a:solidFill>
                  <a:srgbClr val="000000"/>
                </a:solidFill>
                <a:highlight>
                  <a:srgbClr val="FFFFFF"/>
                </a:highlight>
                <a:latin typeface="Consolas"/>
              </a:rPr>
              <a:t>picker.PickSingleFileAsync</a:t>
            </a:r>
            <a:r>
              <a:rPr lang="en-US" dirty="0">
                <a:solidFill>
                  <a:srgbClr val="000000"/>
                </a:solidFill>
                <a:highlight>
                  <a:srgbClr val="FFFFFF"/>
                </a:highlight>
                <a:latin typeface="Consolas"/>
              </a:rPr>
              <a:t>();</a:t>
            </a:r>
          </a:p>
          <a:p>
            <a:pPr marL="0" indent="0">
              <a:buNone/>
            </a:pPr>
            <a:r>
              <a:rPr lang="en-US" dirty="0" err="1">
                <a:solidFill>
                  <a:srgbClr val="2B91AF"/>
                </a:solidFill>
                <a:highlight>
                  <a:srgbClr val="FFFFFF"/>
                </a:highlight>
                <a:latin typeface="Consolas"/>
              </a:rPr>
              <a:t>IRandomAccessStream</a:t>
            </a:r>
            <a:r>
              <a:rPr lang="en-US" dirty="0">
                <a:solidFill>
                  <a:srgbClr val="000000"/>
                </a:solidFill>
                <a:highlight>
                  <a:srgbClr val="FFFFFF"/>
                </a:highlight>
                <a:latin typeface="Consolas"/>
              </a:rPr>
              <a:t> stream = </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await </a:t>
            </a:r>
            <a:r>
              <a:rPr lang="en-US" dirty="0" err="1" smtClean="0">
                <a:solidFill>
                  <a:srgbClr val="000000"/>
                </a:solidFill>
                <a:highlight>
                  <a:srgbClr val="FFFFFF"/>
                </a:highlight>
                <a:latin typeface="Consolas"/>
              </a:rPr>
              <a:t>file.OpenAsync</a:t>
            </a:r>
            <a:r>
              <a:rPr lang="en-US" dirty="0">
                <a:solidFill>
                  <a:srgbClr val="000000"/>
                </a:solidFill>
                <a:highlight>
                  <a:srgbClr val="FFFFFF"/>
                </a:highlight>
                <a:latin typeface="Consolas"/>
              </a:rPr>
              <a:t>(</a:t>
            </a:r>
            <a:r>
              <a:rPr lang="en-US" dirty="0">
                <a:solidFill>
                  <a:srgbClr val="2B91AF"/>
                </a:solidFill>
                <a:highlight>
                  <a:srgbClr val="FFFFFF"/>
                </a:highlight>
                <a:latin typeface="Consolas"/>
              </a:rPr>
              <a:t>...</a:t>
            </a:r>
            <a:r>
              <a:rPr lang="en-US" dirty="0">
                <a:solidFill>
                  <a:srgbClr val="000000"/>
                </a:solidFill>
                <a:highlight>
                  <a:srgbClr val="FFFFFF"/>
                </a:highlight>
                <a:latin typeface="Consolas"/>
              </a:rPr>
              <a:t>);</a:t>
            </a:r>
          </a:p>
          <a:p>
            <a:pPr marL="0" indent="0">
              <a:buNone/>
            </a:pPr>
            <a:r>
              <a:rPr lang="en-US" dirty="0" err="1">
                <a:solidFill>
                  <a:srgbClr val="2B91AF"/>
                </a:solidFill>
                <a:highlight>
                  <a:srgbClr val="FFFFFF"/>
                </a:highlight>
                <a:latin typeface="Consolas"/>
              </a:rPr>
              <a:t>BitmapDecoder</a:t>
            </a:r>
            <a:r>
              <a:rPr lang="en-US" dirty="0">
                <a:solidFill>
                  <a:srgbClr val="000000"/>
                </a:solidFill>
                <a:highlight>
                  <a:srgbClr val="FFFFFF"/>
                </a:highlight>
                <a:latin typeface="Consolas"/>
              </a:rPr>
              <a:t> decoder = </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await </a:t>
            </a:r>
            <a:r>
              <a:rPr lang="en-US" dirty="0" err="1" smtClean="0">
                <a:solidFill>
                  <a:srgbClr val="2B91AF"/>
                </a:solidFill>
                <a:highlight>
                  <a:srgbClr val="FFFFFF"/>
                </a:highlight>
                <a:latin typeface="Consolas"/>
              </a:rPr>
              <a:t>BitmapDecoder</a:t>
            </a:r>
            <a:r>
              <a:rPr lang="en-US" dirty="0" err="1" smtClean="0">
                <a:solidFill>
                  <a:srgbClr val="000000"/>
                </a:solidFill>
                <a:highlight>
                  <a:srgbClr val="FFFFFF"/>
                </a:highlight>
                <a:latin typeface="Consolas"/>
              </a:rPr>
              <a:t>.CreateAsync</a:t>
            </a:r>
            <a:r>
              <a:rPr lang="en-US" dirty="0" smtClean="0">
                <a:solidFill>
                  <a:srgbClr val="000000"/>
                </a:solidFill>
                <a:highlight>
                  <a:srgbClr val="FFFFFF"/>
                </a:highlight>
                <a:latin typeface="Consolas"/>
              </a:rPr>
              <a:t>(stream</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decoder</a:t>
            </a:r>
            <a:r>
              <a:rPr lang="en-US" sz="1500" dirty="0">
                <a:solidFill>
                  <a:srgbClr val="008080"/>
                </a:solidFill>
                <a:highlight>
                  <a:srgbClr val="FFFFFF"/>
                </a:highlight>
                <a:latin typeface="Consolas"/>
              </a:rPr>
              <a:t>. …</a:t>
            </a:r>
            <a:endParaRPr lang="en-US" dirty="0"/>
          </a:p>
        </p:txBody>
      </p:sp>
    </p:spTree>
    <p:custDataLst>
      <p:tags r:id="rId1"/>
    </p:custDataLst>
    <p:extLst>
      <p:ext uri="{BB962C8B-B14F-4D97-AF65-F5344CB8AC3E}">
        <p14:creationId xmlns:p14="http://schemas.microsoft.com/office/powerpoint/2010/main" val="3162002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lstStyle/>
          <a:p>
            <a:r>
              <a:rPr lang="en-US" dirty="0" smtClean="0"/>
              <a:t>Return a Task or Task&lt;T&gt;</a:t>
            </a:r>
          </a:p>
          <a:p>
            <a:r>
              <a:rPr lang="en-US" dirty="0" smtClean="0"/>
              <a:t>“</a:t>
            </a:r>
            <a:r>
              <a:rPr lang="en-US" dirty="0" err="1" smtClean="0"/>
              <a:t>async</a:t>
            </a:r>
            <a:r>
              <a:rPr lang="en-US" dirty="0" smtClean="0"/>
              <a:t>” is not necessary, unless you are using “await” within the method</a:t>
            </a:r>
            <a:endParaRPr lang="en-US" dirty="0"/>
          </a:p>
        </p:txBody>
      </p:sp>
      <p:sp>
        <p:nvSpPr>
          <p:cNvPr id="2" name="Title 1"/>
          <p:cNvSpPr>
            <a:spLocks noGrp="1"/>
          </p:cNvSpPr>
          <p:nvPr>
            <p:ph type="title"/>
          </p:nvPr>
        </p:nvSpPr>
        <p:spPr>
          <a:prstGeom prst="rect">
            <a:avLst/>
          </a:prstGeom>
        </p:spPr>
        <p:txBody>
          <a:bodyPr/>
          <a:lstStyle/>
          <a:p>
            <a:r>
              <a:rPr lang="en-US" dirty="0" smtClean="0"/>
              <a:t>Exposing an </a:t>
            </a:r>
            <a:r>
              <a:rPr lang="en-US" dirty="0" err="1" smtClean="0"/>
              <a:t>async</a:t>
            </a:r>
            <a:r>
              <a:rPr lang="en-US" dirty="0" smtClean="0"/>
              <a:t> API</a:t>
            </a:r>
            <a:endParaRPr lang="en-US" dirty="0"/>
          </a:p>
        </p:txBody>
      </p:sp>
    </p:spTree>
    <p:extLst>
      <p:ext uri="{BB962C8B-B14F-4D97-AF65-F5344CB8AC3E}">
        <p14:creationId xmlns:p14="http://schemas.microsoft.com/office/powerpoint/2010/main" val="138237321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lstStyle/>
          <a:p>
            <a:r>
              <a:rPr lang="en-US" dirty="0" smtClean="0"/>
              <a:t>Building an </a:t>
            </a:r>
            <a:r>
              <a:rPr lang="en-US" dirty="0" err="1" smtClean="0"/>
              <a:t>async</a:t>
            </a:r>
            <a:r>
              <a:rPr lang="en-US" dirty="0" smtClean="0"/>
              <a:t> API examples</a:t>
            </a:r>
            <a:endParaRPr lang="en-US" dirty="0"/>
          </a:p>
        </p:txBody>
      </p:sp>
      <p:sp>
        <p:nvSpPr>
          <p:cNvPr id="8" name="Rounded Rectangle 7"/>
          <p:cNvSpPr/>
          <p:nvPr/>
        </p:nvSpPr>
        <p:spPr>
          <a:xfrm>
            <a:off x="372292" y="2045203"/>
            <a:ext cx="4142558" cy="1722023"/>
          </a:xfrm>
          <a:prstGeom prst="roundRect">
            <a:avLst>
              <a:gd name="adj" fmla="val 1132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Task</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&gt; </a:t>
            </a:r>
            <a:r>
              <a:rPr lang="en-US" sz="1050" dirty="0" err="1">
                <a:solidFill>
                  <a:srgbClr val="000000"/>
                </a:solidFill>
                <a:highlight>
                  <a:srgbClr val="FFFFFF"/>
                </a:highlight>
                <a:latin typeface="Consolas" panose="020B0609020204030204" pitchFamily="49" charset="0"/>
              </a:rPr>
              <a:t>RequestDataAsync</a:t>
            </a:r>
            <a:r>
              <a:rPr lang="en-US" sz="1050" dirty="0">
                <a:solidFill>
                  <a:srgbClr val="000000"/>
                </a:solidFill>
                <a:highlight>
                  <a:srgbClr val="FFFFFF"/>
                </a:highlight>
                <a:latin typeface="Consolas" panose="020B0609020204030204" pitchFamily="49" charset="0"/>
              </a:rPr>
              <a:t>(</a:t>
            </a:r>
            <a:r>
              <a:rPr lang="en-US" sz="1050" dirty="0">
                <a:solidFill>
                  <a:srgbClr val="2B91AF"/>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Task</a:t>
            </a:r>
            <a:r>
              <a:rPr lang="en-US" sz="1050" dirty="0" err="1">
                <a:solidFill>
                  <a:srgbClr val="000000"/>
                </a:solidFill>
                <a:highlight>
                  <a:srgbClr val="FFFFFF"/>
                </a:highlight>
                <a:latin typeface="Consolas" panose="020B0609020204030204" pitchFamily="49" charset="0"/>
              </a:rPr>
              <a:t>.Run</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&gt;(</a:t>
            </a:r>
          </a:p>
          <a:p>
            <a:r>
              <a:rPr lang="en-US" sz="1050" dirty="0">
                <a:solidFill>
                  <a:srgbClr val="000000"/>
                </a:solidFill>
                <a:highlight>
                  <a:srgbClr val="FFFFFF"/>
                </a:highlight>
                <a:latin typeface="Consolas" panose="020B0609020204030204" pitchFamily="49" charset="0"/>
              </a:rPr>
              <a:t>        () =&gt;</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webClient.DownloadString</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B050"/>
                </a:solidFill>
                <a:highlight>
                  <a:srgbClr val="FFFFFF"/>
                </a:highlight>
                <a:latin typeface="Consolas" panose="020B0609020204030204" pitchFamily="49" charset="0"/>
              </a:rPr>
              <a:t>// Create Tasks when you have no other choice.</a:t>
            </a:r>
          </a:p>
        </p:txBody>
      </p:sp>
      <p:sp>
        <p:nvSpPr>
          <p:cNvPr id="9" name="Rounded Rectangle 8"/>
          <p:cNvSpPr/>
          <p:nvPr/>
        </p:nvSpPr>
        <p:spPr>
          <a:xfrm>
            <a:off x="4629150" y="895351"/>
            <a:ext cx="4031525" cy="2871874"/>
          </a:xfrm>
          <a:prstGeom prst="roundRect">
            <a:avLst>
              <a:gd name="adj" fmla="val 5253"/>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Task</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&gt; </a:t>
            </a:r>
            <a:r>
              <a:rPr lang="en-US" sz="1050" dirty="0" err="1">
                <a:solidFill>
                  <a:srgbClr val="000000"/>
                </a:solidFill>
                <a:highlight>
                  <a:srgbClr val="FFFFFF"/>
                </a:highlight>
                <a:latin typeface="Consolas" panose="020B0609020204030204" pitchFamily="49" charset="0"/>
              </a:rPr>
              <a:t>RequestDataAsync</a:t>
            </a:r>
            <a:r>
              <a:rPr lang="en-US" sz="1050" dirty="0">
                <a:solidFill>
                  <a:srgbClr val="000000"/>
                </a:solidFill>
                <a:highlight>
                  <a:srgbClr val="FFFFFF"/>
                </a:highlight>
                <a:latin typeface="Consolas" panose="020B0609020204030204" pitchFamily="49" charset="0"/>
              </a:rPr>
              <a:t>(</a:t>
            </a:r>
            <a:r>
              <a:rPr lang="en-US" sz="1050" dirty="0">
                <a:solidFill>
                  <a:srgbClr val="2B91AF"/>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a:t>
            </a:r>
          </a:p>
          <a:p>
            <a:pPr>
              <a:lnSpc>
                <a:spcPct val="120000"/>
              </a:lnSpc>
            </a:pPr>
            <a:r>
              <a:rPr lang="en-US" sz="1050" dirty="0">
                <a:solidFill>
                  <a:srgbClr val="000000"/>
                </a:solidFill>
                <a:highlight>
                  <a:srgbClr val="FFFFFF"/>
                </a:highlight>
                <a:latin typeface="Consolas" panose="020B0609020204030204" pitchFamily="49" charset="0"/>
              </a:rPr>
              <a:t>{</a:t>
            </a: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tcs</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TaskCompletionSource</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&gt;();</a:t>
            </a:r>
          </a:p>
          <a:p>
            <a:pPr>
              <a:lnSpc>
                <a:spcPct val="120000"/>
              </a:lnSpc>
            </a:pPr>
            <a:endParaRPr lang="en-US" sz="1050" dirty="0">
              <a:solidFill>
                <a:srgbClr val="000000"/>
              </a:solidFill>
              <a:highlight>
                <a:srgbClr val="FFFFFF"/>
              </a:highlight>
              <a:latin typeface="Consolas" panose="020B0609020204030204" pitchFamily="49" charset="0"/>
            </a:endParaRP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a:t>
            </a: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webClient.DownloadStringCompleted</a:t>
            </a:r>
            <a:r>
              <a:rPr lang="en-US" sz="1050" dirty="0">
                <a:solidFill>
                  <a:srgbClr val="000000"/>
                </a:solidFill>
                <a:highlight>
                  <a:srgbClr val="FFFFFF"/>
                </a:highlight>
                <a:latin typeface="Consolas" panose="020B0609020204030204" pitchFamily="49" charset="0"/>
              </a:rPr>
              <a:t> +=</a:t>
            </a:r>
          </a:p>
          <a:p>
            <a:pPr>
              <a:lnSpc>
                <a:spcPct val="120000"/>
              </a:lnSpc>
            </a:pPr>
            <a:r>
              <a:rPr lang="en-US" sz="1050" dirty="0">
                <a:solidFill>
                  <a:srgbClr val="000000"/>
                </a:solidFill>
                <a:highlight>
                  <a:srgbClr val="FFFFFF"/>
                </a:highlight>
                <a:latin typeface="Consolas" panose="020B0609020204030204" pitchFamily="49" charset="0"/>
              </a:rPr>
              <a:t>        (_,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 =&gt;</a:t>
            </a:r>
          </a:p>
          <a:p>
            <a:pPr>
              <a:lnSpc>
                <a:spcPct val="120000"/>
              </a:lnSpc>
            </a:pPr>
            <a:r>
              <a:rPr lang="en-US" sz="1050" dirty="0">
                <a:solidFill>
                  <a:srgbClr val="000000"/>
                </a:solidFill>
                <a:highlight>
                  <a:srgbClr val="FFFFFF"/>
                </a:highlight>
                <a:latin typeface="Consolas" panose="020B0609020204030204" pitchFamily="49" charset="0"/>
              </a:rPr>
              <a:t>        {</a:t>
            </a: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tcs.SetResult</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args.Result</a:t>
            </a:r>
            <a:r>
              <a:rPr lang="en-US" sz="1050" dirty="0">
                <a:solidFill>
                  <a:srgbClr val="000000"/>
                </a:solidFill>
                <a:highlight>
                  <a:srgbClr val="FFFFFF"/>
                </a:highlight>
                <a:latin typeface="Consolas" panose="020B0609020204030204" pitchFamily="49" charset="0"/>
              </a:rPr>
              <a:t>);</a:t>
            </a:r>
          </a:p>
          <a:p>
            <a:pPr>
              <a:lnSpc>
                <a:spcPct val="120000"/>
              </a:lnSpc>
            </a:pPr>
            <a:r>
              <a:rPr lang="en-US" sz="1050" dirty="0">
                <a:solidFill>
                  <a:srgbClr val="000000"/>
                </a:solidFill>
                <a:highlight>
                  <a:srgbClr val="FFFFFF"/>
                </a:highlight>
                <a:latin typeface="Consolas" panose="020B0609020204030204" pitchFamily="49" charset="0"/>
              </a:rPr>
              <a:t>        };</a:t>
            </a: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webClient.DownloadStringAsync</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a:t>
            </a:r>
          </a:p>
          <a:p>
            <a:pPr>
              <a:lnSpc>
                <a:spcPct val="120000"/>
              </a:lnSpc>
            </a:pPr>
            <a:endParaRPr lang="en-US" sz="1050" dirty="0">
              <a:solidFill>
                <a:srgbClr val="000000"/>
              </a:solidFill>
              <a:highlight>
                <a:srgbClr val="FFFFFF"/>
              </a:highlight>
              <a:latin typeface="Consolas" panose="020B0609020204030204" pitchFamily="49" charset="0"/>
            </a:endParaRP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tcs.Task</a:t>
            </a:r>
            <a:r>
              <a:rPr lang="en-US" sz="1050" dirty="0">
                <a:solidFill>
                  <a:srgbClr val="000000"/>
                </a:solidFill>
                <a:highlight>
                  <a:srgbClr val="FFFFFF"/>
                </a:highlight>
                <a:latin typeface="Consolas" panose="020B0609020204030204" pitchFamily="49" charset="0"/>
              </a:rPr>
              <a:t>;</a:t>
            </a:r>
          </a:p>
          <a:p>
            <a:pPr>
              <a:lnSpc>
                <a:spcPct val="120000"/>
              </a:lnSpc>
            </a:pPr>
            <a:r>
              <a:rPr lang="en-US" sz="1050" dirty="0">
                <a:solidFill>
                  <a:srgbClr val="000000"/>
                </a:solidFill>
                <a:highlight>
                  <a:srgbClr val="FFFFFF"/>
                </a:highlight>
                <a:latin typeface="Consolas" panose="020B0609020204030204" pitchFamily="49" charset="0"/>
              </a:rPr>
              <a:t>} </a:t>
            </a:r>
            <a:r>
              <a:rPr lang="en-US" sz="1050" dirty="0">
                <a:solidFill>
                  <a:srgbClr val="00B050"/>
                </a:solidFill>
                <a:highlight>
                  <a:srgbClr val="FFFFFF"/>
                </a:highlight>
                <a:latin typeface="Consolas" panose="020B0609020204030204" pitchFamily="49" charset="0"/>
              </a:rPr>
              <a:t>// Example of wrapping </a:t>
            </a:r>
            <a:r>
              <a:rPr lang="en-US" sz="1050" dirty="0" err="1">
                <a:solidFill>
                  <a:srgbClr val="00B050"/>
                </a:solidFill>
                <a:highlight>
                  <a:srgbClr val="FFFFFF"/>
                </a:highlight>
                <a:latin typeface="Consolas" panose="020B0609020204030204" pitchFamily="49" charset="0"/>
              </a:rPr>
              <a:t>Async</a:t>
            </a:r>
            <a:r>
              <a:rPr lang="en-US" sz="1050" dirty="0">
                <a:solidFill>
                  <a:srgbClr val="00B050"/>
                </a:solidFill>
                <a:highlight>
                  <a:srgbClr val="FFFFFF"/>
                </a:highlight>
                <a:latin typeface="Consolas" panose="020B0609020204030204" pitchFamily="49" charset="0"/>
              </a:rPr>
              <a:t>/Completed.</a:t>
            </a:r>
            <a:endParaRPr lang="en-US" sz="1050" dirty="0"/>
          </a:p>
        </p:txBody>
      </p:sp>
      <p:sp>
        <p:nvSpPr>
          <p:cNvPr id="2" name="Rectangle 1"/>
          <p:cNvSpPr/>
          <p:nvPr/>
        </p:nvSpPr>
        <p:spPr>
          <a:xfrm>
            <a:off x="1633654" y="3859325"/>
            <a:ext cx="5876693" cy="1200329"/>
          </a:xfrm>
          <a:prstGeom prst="rect">
            <a:avLst/>
          </a:prstGeom>
        </p:spPr>
        <p:txBody>
          <a:bodyPr wrap="square">
            <a:spAutoFit/>
          </a:bodyPr>
          <a:lstStyle/>
          <a:p>
            <a:r>
              <a:rPr lang="en-US" sz="1200" i="1" dirty="0">
                <a:solidFill>
                  <a:srgbClr val="0000FF"/>
                </a:solidFill>
                <a:highlight>
                  <a:srgbClr val="FFFFFF"/>
                </a:highlight>
                <a:latin typeface="Consolas" panose="020B0609020204030204" pitchFamily="49" charset="0"/>
              </a:rPr>
              <a:t>public </a:t>
            </a:r>
            <a:r>
              <a:rPr lang="en-US" sz="1200" i="1" dirty="0" err="1">
                <a:solidFill>
                  <a:srgbClr val="0000FF"/>
                </a:solidFill>
                <a:highlight>
                  <a:srgbClr val="FFFFFF"/>
                </a:highlight>
                <a:latin typeface="Consolas" panose="020B0609020204030204" pitchFamily="49" charset="0"/>
              </a:rPr>
              <a:t>async</a:t>
            </a:r>
            <a:r>
              <a:rPr lang="en-US" sz="1200" i="1" dirty="0">
                <a:solidFill>
                  <a:srgbClr val="000000"/>
                </a:solidFill>
                <a:highlight>
                  <a:srgbClr val="FFFFFF"/>
                </a:highlight>
                <a:latin typeface="Consolas" panose="020B0609020204030204" pitchFamily="49" charset="0"/>
              </a:rPr>
              <a:t> </a:t>
            </a:r>
            <a:r>
              <a:rPr lang="en-US" sz="1200" i="1" dirty="0">
                <a:solidFill>
                  <a:srgbClr val="0000FF"/>
                </a:solidFill>
                <a:highlight>
                  <a:srgbClr val="FFFFFF"/>
                </a:highlight>
                <a:latin typeface="Consolas" panose="020B0609020204030204" pitchFamily="49" charset="0"/>
              </a:rPr>
              <a:t>void</a:t>
            </a:r>
            <a:r>
              <a:rPr lang="en-US" sz="1200" i="1" dirty="0">
                <a:solidFill>
                  <a:srgbClr val="000000"/>
                </a:solidFill>
                <a:highlight>
                  <a:srgbClr val="FFFFFF"/>
                </a:highlight>
                <a:latin typeface="Consolas" panose="020B0609020204030204" pitchFamily="49" charset="0"/>
              </a:rPr>
              <a:t> Method(</a:t>
            </a:r>
            <a:r>
              <a:rPr lang="en-US" sz="1200" i="1" dirty="0">
                <a:solidFill>
                  <a:srgbClr val="0000FF"/>
                </a:solidFill>
                <a:highlight>
                  <a:srgbClr val="FFFFFF"/>
                </a:highlight>
                <a:latin typeface="Consolas" panose="020B0609020204030204" pitchFamily="49" charset="0"/>
              </a:rPr>
              <a:t>string</a:t>
            </a:r>
            <a:r>
              <a:rPr lang="en-US" sz="1200" i="1" dirty="0">
                <a:solidFill>
                  <a:srgbClr val="000000"/>
                </a:solidFill>
                <a:highlight>
                  <a:srgbClr val="FFFFFF"/>
                </a:highlight>
                <a:latin typeface="Consolas" panose="020B0609020204030204" pitchFamily="49" charset="0"/>
              </a:rPr>
              <a:t>[] </a:t>
            </a:r>
            <a:r>
              <a:rPr lang="en-US" sz="1200" i="1" dirty="0" err="1">
                <a:solidFill>
                  <a:srgbClr val="000000"/>
                </a:solidFill>
                <a:highlight>
                  <a:srgbClr val="FFFFFF"/>
                </a:highlight>
                <a:latin typeface="Consolas" panose="020B0609020204030204" pitchFamily="49" charset="0"/>
              </a:rPr>
              <a:t>args</a:t>
            </a:r>
            <a:r>
              <a:rPr lang="en-US" sz="1200" i="1" dirty="0">
                <a:solidFill>
                  <a:srgbClr val="000000"/>
                </a:solidFill>
                <a:highlight>
                  <a:srgbClr val="FFFFFF"/>
                </a:highlight>
                <a:latin typeface="Consolas" panose="020B0609020204030204" pitchFamily="49" charset="0"/>
              </a:rPr>
              <a:t>)</a:t>
            </a:r>
          </a:p>
          <a:p>
            <a:r>
              <a:rPr lang="en-US" sz="1200" i="1" dirty="0">
                <a:solidFill>
                  <a:srgbClr val="000000"/>
                </a:solidFill>
                <a:highlight>
                  <a:srgbClr val="FFFFFF"/>
                </a:highlight>
                <a:latin typeface="Consolas" panose="020B0609020204030204" pitchFamily="49" charset="0"/>
              </a:rPr>
              <a:t>{</a:t>
            </a:r>
          </a:p>
          <a:p>
            <a:r>
              <a:rPr lang="en-US" sz="1200" i="1" dirty="0">
                <a:solidFill>
                  <a:srgbClr val="000000"/>
                </a:solidFill>
                <a:highlight>
                  <a:srgbClr val="FFFFFF"/>
                </a:highlight>
                <a:latin typeface="Consolas" panose="020B0609020204030204" pitchFamily="49" charset="0"/>
              </a:rPr>
              <a:t>    </a:t>
            </a:r>
            <a:r>
              <a:rPr lang="en-US" sz="1200" i="1" dirty="0" err="1">
                <a:solidFill>
                  <a:srgbClr val="2B91AF"/>
                </a:solidFill>
                <a:highlight>
                  <a:srgbClr val="FFFFFF"/>
                </a:highlight>
                <a:latin typeface="Consolas" panose="020B0609020204030204" pitchFamily="49" charset="0"/>
              </a:rPr>
              <a:t>MyClass</a:t>
            </a:r>
            <a:r>
              <a:rPr lang="en-US" sz="1200" i="1" dirty="0">
                <a:solidFill>
                  <a:srgbClr val="000000"/>
                </a:solidFill>
                <a:highlight>
                  <a:srgbClr val="FFFFFF"/>
                </a:highlight>
                <a:latin typeface="Consolas" panose="020B0609020204030204" pitchFamily="49" charset="0"/>
              </a:rPr>
              <a:t> instance = </a:t>
            </a:r>
            <a:r>
              <a:rPr lang="en-US" sz="1200" i="1" dirty="0">
                <a:solidFill>
                  <a:srgbClr val="0000FF"/>
                </a:solidFill>
                <a:highlight>
                  <a:srgbClr val="FFFFFF"/>
                </a:highlight>
                <a:latin typeface="Consolas" panose="020B0609020204030204" pitchFamily="49" charset="0"/>
              </a:rPr>
              <a:t>new</a:t>
            </a:r>
            <a:r>
              <a:rPr lang="en-US" sz="1200" i="1" dirty="0">
                <a:solidFill>
                  <a:srgbClr val="000000"/>
                </a:solidFill>
                <a:highlight>
                  <a:srgbClr val="FFFFFF"/>
                </a:highlight>
                <a:latin typeface="Consolas" panose="020B0609020204030204" pitchFamily="49" charset="0"/>
              </a:rPr>
              <a:t> </a:t>
            </a:r>
            <a:r>
              <a:rPr lang="en-US" sz="1200" i="1" dirty="0" err="1">
                <a:solidFill>
                  <a:srgbClr val="2B91AF"/>
                </a:solidFill>
                <a:highlight>
                  <a:srgbClr val="FFFFFF"/>
                </a:highlight>
                <a:latin typeface="Consolas" panose="020B0609020204030204" pitchFamily="49" charset="0"/>
              </a:rPr>
              <a:t>MyClass</a:t>
            </a:r>
            <a:r>
              <a:rPr lang="en-US" sz="1200" i="1" dirty="0">
                <a:solidFill>
                  <a:srgbClr val="000000"/>
                </a:solidFill>
                <a:highlight>
                  <a:srgbClr val="FFFFFF"/>
                </a:highlight>
                <a:latin typeface="Consolas" panose="020B0609020204030204" pitchFamily="49" charset="0"/>
              </a:rPr>
              <a:t>();</a:t>
            </a:r>
          </a:p>
          <a:p>
            <a:r>
              <a:rPr lang="en-US" sz="1200" i="1" dirty="0">
                <a:solidFill>
                  <a:srgbClr val="000000"/>
                </a:solidFill>
                <a:highlight>
                  <a:srgbClr val="FFFFFF"/>
                </a:highlight>
                <a:latin typeface="Consolas" panose="020B0609020204030204" pitchFamily="49" charset="0"/>
              </a:rPr>
              <a:t>    </a:t>
            </a:r>
            <a:r>
              <a:rPr lang="en-US" sz="1200" i="1" dirty="0">
                <a:solidFill>
                  <a:srgbClr val="0000FF"/>
                </a:solidFill>
                <a:highlight>
                  <a:srgbClr val="FFFFFF"/>
                </a:highlight>
                <a:latin typeface="Consolas" panose="020B0609020204030204" pitchFamily="49" charset="0"/>
              </a:rPr>
              <a:t>string</a:t>
            </a:r>
            <a:r>
              <a:rPr lang="en-US" sz="1200" i="1" dirty="0">
                <a:solidFill>
                  <a:srgbClr val="000000"/>
                </a:solidFill>
                <a:highlight>
                  <a:srgbClr val="FFFFFF"/>
                </a:highlight>
                <a:latin typeface="Consolas" panose="020B0609020204030204" pitchFamily="49" charset="0"/>
              </a:rPr>
              <a:t> result = </a:t>
            </a:r>
            <a:r>
              <a:rPr lang="en-US" sz="1200" i="1" dirty="0">
                <a:solidFill>
                  <a:srgbClr val="0000FF"/>
                </a:solidFill>
                <a:highlight>
                  <a:srgbClr val="FFFFFF"/>
                </a:highlight>
                <a:latin typeface="Consolas" panose="020B0609020204030204" pitchFamily="49" charset="0"/>
              </a:rPr>
              <a:t>await</a:t>
            </a:r>
            <a:r>
              <a:rPr lang="en-US" sz="1200" i="1" dirty="0">
                <a:solidFill>
                  <a:srgbClr val="000000"/>
                </a:solidFill>
                <a:highlight>
                  <a:srgbClr val="FFFFFF"/>
                </a:highlight>
                <a:latin typeface="Consolas" panose="020B0609020204030204" pitchFamily="49" charset="0"/>
              </a:rPr>
              <a:t> </a:t>
            </a:r>
            <a:r>
              <a:rPr lang="en-US" sz="1200" i="1" dirty="0" err="1">
                <a:solidFill>
                  <a:srgbClr val="000000"/>
                </a:solidFill>
                <a:highlight>
                  <a:srgbClr val="FFFFFF"/>
                </a:highlight>
                <a:latin typeface="Consolas" panose="020B0609020204030204" pitchFamily="49" charset="0"/>
              </a:rPr>
              <a:t>instance.RequestDataAsync</a:t>
            </a:r>
            <a:r>
              <a:rPr lang="en-US" sz="1200" i="1" dirty="0">
                <a:solidFill>
                  <a:srgbClr val="000000"/>
                </a:solidFill>
                <a:highlight>
                  <a:srgbClr val="FFFFFF"/>
                </a:highlight>
                <a:latin typeface="Consolas" panose="020B0609020204030204" pitchFamily="49" charset="0"/>
              </a:rPr>
              <a:t>(</a:t>
            </a:r>
            <a:r>
              <a:rPr lang="en-US" sz="1200" i="1" dirty="0">
                <a:solidFill>
                  <a:srgbClr val="0000FF"/>
                </a:solidFill>
                <a:highlight>
                  <a:srgbClr val="FFFFFF"/>
                </a:highlight>
                <a:latin typeface="Consolas" panose="020B0609020204030204" pitchFamily="49" charset="0"/>
              </a:rPr>
              <a:t>new</a:t>
            </a:r>
            <a:r>
              <a:rPr lang="en-US" sz="1200" i="1" dirty="0">
                <a:solidFill>
                  <a:srgbClr val="000000"/>
                </a:solidFill>
                <a:highlight>
                  <a:srgbClr val="FFFFFF"/>
                </a:highlight>
                <a:latin typeface="Consolas" panose="020B0609020204030204" pitchFamily="49" charset="0"/>
              </a:rPr>
              <a:t> </a:t>
            </a:r>
            <a:r>
              <a:rPr lang="en-US" sz="1200" i="1" dirty="0">
                <a:solidFill>
                  <a:srgbClr val="2B91AF"/>
                </a:solidFill>
                <a:highlight>
                  <a:srgbClr val="FFFFFF"/>
                </a:highlight>
                <a:latin typeface="Consolas" panose="020B0609020204030204" pitchFamily="49" charset="0"/>
              </a:rPr>
              <a:t>Uri</a:t>
            </a:r>
            <a:r>
              <a:rPr lang="en-US" sz="1200" i="1" dirty="0">
                <a:solidFill>
                  <a:srgbClr val="000000"/>
                </a:solidFill>
                <a:highlight>
                  <a:srgbClr val="FFFFFF"/>
                </a:highlight>
                <a:latin typeface="Consolas" panose="020B0609020204030204" pitchFamily="49" charset="0"/>
              </a:rPr>
              <a:t>(</a:t>
            </a:r>
            <a:r>
              <a:rPr lang="en-US" sz="1200" i="1" dirty="0">
                <a:solidFill>
                  <a:srgbClr val="A31515"/>
                </a:solidFill>
                <a:highlight>
                  <a:srgbClr val="FFFFFF"/>
                </a:highlight>
                <a:latin typeface="Consolas" panose="020B0609020204030204" pitchFamily="49" charset="0"/>
              </a:rPr>
              <a:t>"..."</a:t>
            </a:r>
            <a:r>
              <a:rPr lang="en-US" sz="1200" i="1" dirty="0">
                <a:solidFill>
                  <a:srgbClr val="000000"/>
                </a:solidFill>
                <a:highlight>
                  <a:srgbClr val="FFFFFF"/>
                </a:highlight>
                <a:latin typeface="Consolas" panose="020B0609020204030204" pitchFamily="49" charset="0"/>
              </a:rPr>
              <a:t>));</a:t>
            </a:r>
          </a:p>
          <a:p>
            <a:r>
              <a:rPr lang="en-US" sz="1200" i="1" dirty="0">
                <a:solidFill>
                  <a:srgbClr val="000000"/>
                </a:solidFill>
                <a:highlight>
                  <a:srgbClr val="FFFFFF"/>
                </a:highlight>
                <a:latin typeface="Consolas" panose="020B0609020204030204" pitchFamily="49" charset="0"/>
              </a:rPr>
              <a:t>}</a:t>
            </a:r>
            <a:endParaRPr lang="en-US" sz="1200" i="1" dirty="0"/>
          </a:p>
        </p:txBody>
      </p:sp>
      <p:sp>
        <p:nvSpPr>
          <p:cNvPr id="7" name="Rounded Rectangle 6"/>
          <p:cNvSpPr/>
          <p:nvPr/>
        </p:nvSpPr>
        <p:spPr>
          <a:xfrm>
            <a:off x="372292" y="895350"/>
            <a:ext cx="4142558" cy="10486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Task</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&gt; </a:t>
            </a:r>
            <a:r>
              <a:rPr lang="en-US" sz="1050" dirty="0" err="1">
                <a:solidFill>
                  <a:srgbClr val="000000"/>
                </a:solidFill>
                <a:highlight>
                  <a:srgbClr val="FFFFFF"/>
                </a:highlight>
                <a:latin typeface="Consolas" panose="020B0609020204030204" pitchFamily="49" charset="0"/>
              </a:rPr>
              <a:t>RequestDataAsync</a:t>
            </a:r>
            <a:r>
              <a:rPr lang="en-US" sz="1050" dirty="0">
                <a:solidFill>
                  <a:srgbClr val="000000"/>
                </a:solidFill>
                <a:highlight>
                  <a:srgbClr val="FFFFFF"/>
                </a:highlight>
                <a:latin typeface="Consolas" panose="020B0609020204030204" pitchFamily="49" charset="0"/>
              </a:rPr>
              <a:t>(</a:t>
            </a:r>
            <a:r>
              <a:rPr lang="en-US" sz="1050" dirty="0">
                <a:solidFill>
                  <a:srgbClr val="2B91AF"/>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WebClient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webClient.DownloadStringTaskAsync</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uri</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B050"/>
                </a:solidFill>
                <a:highlight>
                  <a:srgbClr val="FFFFFF"/>
                </a:highlight>
                <a:latin typeface="Consolas" panose="020B0609020204030204" pitchFamily="49" charset="0"/>
              </a:rPr>
              <a:t>// Rely on underlying Tasks whenever possible.</a:t>
            </a:r>
          </a:p>
        </p:txBody>
      </p:sp>
    </p:spTree>
    <p:extLst>
      <p:ext uri="{BB962C8B-B14F-4D97-AF65-F5344CB8AC3E}">
        <p14:creationId xmlns:p14="http://schemas.microsoft.com/office/powerpoint/2010/main" val="3728703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One source</a:t>
            </a:r>
          </a:p>
          <a:p>
            <a:r>
              <a:rPr lang="en-US" smtClean="0"/>
              <a:t>One project</a:t>
            </a:r>
          </a:p>
          <a:p>
            <a:r>
              <a:rPr lang="en-US" smtClean="0"/>
              <a:t>One binary</a:t>
            </a:r>
          </a:p>
          <a:p>
            <a:endParaRPr lang="en-US" smtClean="0"/>
          </a:p>
          <a:p>
            <a:r>
              <a:rPr lang="en-US" smtClean="0"/>
              <a:t>Multiple platforms!</a:t>
            </a:r>
            <a:endParaRPr lang="en-US" dirty="0"/>
          </a:p>
        </p:txBody>
      </p:sp>
      <p:sp>
        <p:nvSpPr>
          <p:cNvPr id="4" name="Title 3"/>
          <p:cNvSpPr>
            <a:spLocks noGrp="1"/>
          </p:cNvSpPr>
          <p:nvPr>
            <p:ph type="title"/>
          </p:nvPr>
        </p:nvSpPr>
        <p:spPr/>
        <p:txBody>
          <a:bodyPr/>
          <a:lstStyle/>
          <a:p>
            <a:r>
              <a:rPr lang="en-US" smtClean="0"/>
              <a:t>Portable class libraries (PCLs)</a:t>
            </a:r>
            <a:endParaRPr lang="en-US" dirty="0"/>
          </a:p>
        </p:txBody>
      </p:sp>
      <p:pic>
        <p:nvPicPr>
          <p:cNvPr id="3" name="Picture 2"/>
          <p:cNvPicPr>
            <a:picLocks noChangeAspect="1"/>
          </p:cNvPicPr>
          <p:nvPr/>
        </p:nvPicPr>
        <p:blipFill>
          <a:blip r:embed="rId3"/>
          <a:stretch>
            <a:fillRect/>
          </a:stretch>
        </p:blipFill>
        <p:spPr>
          <a:xfrm>
            <a:off x="4648200" y="891883"/>
            <a:ext cx="4044982" cy="3939917"/>
          </a:xfrm>
          <a:prstGeom prst="rect">
            <a:avLst/>
          </a:prstGeom>
        </p:spPr>
      </p:pic>
    </p:spTree>
    <p:extLst>
      <p:ext uri="{BB962C8B-B14F-4D97-AF65-F5344CB8AC3E}">
        <p14:creationId xmlns:p14="http://schemas.microsoft.com/office/powerpoint/2010/main" val="229660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What can I use and where?</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061720799"/>
              </p:ext>
            </p:extLst>
          </p:nvPr>
        </p:nvGraphicFramePr>
        <p:xfrm>
          <a:off x="762000" y="971550"/>
          <a:ext cx="6820365" cy="3798618"/>
        </p:xfrm>
        <a:graphic>
          <a:graphicData uri="http://schemas.openxmlformats.org/drawingml/2006/table">
            <a:tbl>
              <a:tblPr/>
              <a:tblGrid>
                <a:gridCol w="2844773"/>
                <a:gridCol w="1121652"/>
                <a:gridCol w="910375"/>
                <a:gridCol w="836391"/>
                <a:gridCol w="1107174"/>
              </a:tblGrid>
              <a:tr h="264066">
                <a:tc>
                  <a:txBody>
                    <a:bodyPr/>
                    <a:lstStyle/>
                    <a:p>
                      <a:pPr algn="l"/>
                      <a:r>
                        <a:rPr lang="en-US" sz="1200" dirty="0">
                          <a:solidFill>
                            <a:srgbClr val="2A2A2A"/>
                          </a:solidFill>
                          <a:effectLst/>
                        </a:rPr>
                        <a:t>Feature</a:t>
                      </a:r>
                    </a:p>
                  </a:txBody>
                  <a:tcPr marL="32474" marR="32474" marT="40593" marB="4059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200">
                          <a:solidFill>
                            <a:srgbClr val="2A2A2A"/>
                          </a:solidFill>
                          <a:effectLst/>
                        </a:rPr>
                        <a:t>.NET Framework</a:t>
                      </a:r>
                    </a:p>
                  </a:txBody>
                  <a:tcPr marL="32474" marR="32474" marT="40593" marB="4059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200">
                          <a:solidFill>
                            <a:srgbClr val="2A2A2A"/>
                          </a:solidFill>
                          <a:effectLst/>
                        </a:rPr>
                        <a:t>Windows Store</a:t>
                      </a:r>
                    </a:p>
                  </a:txBody>
                  <a:tcPr marL="32474" marR="32474" marT="40593" marB="4059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200">
                          <a:solidFill>
                            <a:srgbClr val="2A2A2A"/>
                          </a:solidFill>
                          <a:effectLst/>
                        </a:rPr>
                        <a:t>Silverlight</a:t>
                      </a:r>
                    </a:p>
                  </a:txBody>
                  <a:tcPr marL="32474" marR="32474" marT="40593" marB="4059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200" dirty="0">
                          <a:solidFill>
                            <a:srgbClr val="2A2A2A"/>
                          </a:solidFill>
                          <a:effectLst/>
                        </a:rPr>
                        <a:t>Windows Phone</a:t>
                      </a:r>
                    </a:p>
                  </a:txBody>
                  <a:tcPr marL="32474" marR="32474" marT="40593" marB="4059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r>
              <a:tr h="264066">
                <a:tc>
                  <a:txBody>
                    <a:bodyPr/>
                    <a:lstStyle/>
                    <a:p>
                      <a:pPr fontAlgn="t"/>
                      <a:r>
                        <a:rPr lang="en-US" sz="1200">
                          <a:solidFill>
                            <a:srgbClr val="2A2A2A"/>
                          </a:solidFill>
                          <a:effectLst/>
                        </a:rPr>
                        <a:t>Core</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LINQ</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IQueryable</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7.5 and higher</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Dynamic keyword</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smtClean="0">
                          <a:solidFill>
                            <a:srgbClr val="2A2A2A"/>
                          </a:solidFill>
                          <a:effectLst/>
                        </a:rPr>
                        <a:t>4.5 and higher</a:t>
                      </a:r>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20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Managed Extensibility Framework (MEF)</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20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Network Class Library (NCL)</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Serialization</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dirty="0">
                          <a:solidFill>
                            <a:srgbClr val="2A2A2A"/>
                          </a:solidFill>
                          <a:effectLst/>
                        </a:rPr>
                        <a:t>Windows Communication Foundation (WCF)</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dirty="0">
                          <a:solidFill>
                            <a:srgbClr val="2A2A2A"/>
                          </a:solidFill>
                          <a:effectLst/>
                        </a:rPr>
                        <a:t>Model-View-View Model (MVVM)</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smtClean="0">
                          <a:solidFill>
                            <a:srgbClr val="2A2A2A"/>
                          </a:solidFill>
                          <a:effectLst/>
                        </a:rPr>
                        <a:t>4.5 and higher</a:t>
                      </a:r>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Data annotations</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smtClean="0">
                          <a:solidFill>
                            <a:srgbClr val="2A2A2A"/>
                          </a:solidFill>
                          <a:effectLst/>
                        </a:rPr>
                        <a:t>4.0.3 </a:t>
                      </a:r>
                      <a:r>
                        <a:rPr lang="en-US" sz="1200" dirty="0">
                          <a:solidFill>
                            <a:srgbClr val="2A2A2A"/>
                          </a:solidFill>
                          <a:effectLst/>
                        </a:rPr>
                        <a:t>and </a:t>
                      </a:r>
                      <a:r>
                        <a:rPr lang="en-US" sz="1200" dirty="0" smtClean="0">
                          <a:solidFill>
                            <a:srgbClr val="2A2A2A"/>
                          </a:solidFill>
                          <a:effectLst/>
                        </a:rPr>
                        <a:t>4.5+</a:t>
                      </a:r>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a:solidFill>
                            <a:srgbClr val="2A2A2A"/>
                          </a:solidFill>
                          <a:effectLst/>
                        </a:rPr>
                        <a:t>XLINQ</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smtClean="0">
                          <a:solidFill>
                            <a:srgbClr val="2A2A2A"/>
                          </a:solidFill>
                          <a:effectLst/>
                        </a:rPr>
                        <a:t>4.0.3 </a:t>
                      </a:r>
                      <a:r>
                        <a:rPr lang="en-US" sz="1200" dirty="0">
                          <a:solidFill>
                            <a:srgbClr val="2A2A2A"/>
                          </a:solidFill>
                          <a:effectLst/>
                        </a:rPr>
                        <a:t>and </a:t>
                      </a:r>
                      <a:r>
                        <a:rPr lang="en-US" sz="1200" dirty="0" smtClean="0">
                          <a:solidFill>
                            <a:srgbClr val="2A2A2A"/>
                          </a:solidFill>
                          <a:effectLst/>
                        </a:rPr>
                        <a:t>4.5+</a:t>
                      </a:r>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264066">
                <a:tc>
                  <a:txBody>
                    <a:bodyPr/>
                    <a:lstStyle/>
                    <a:p>
                      <a:pPr fontAlgn="t"/>
                      <a:r>
                        <a:rPr lang="en-US" sz="1200" dirty="0" err="1">
                          <a:solidFill>
                            <a:srgbClr val="2A2A2A"/>
                          </a:solidFill>
                          <a:effectLst/>
                        </a:rPr>
                        <a:t>System.Numerics</a:t>
                      </a:r>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dirty="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200">
                          <a:solidFill>
                            <a:srgbClr val="2A2A2A"/>
                          </a:solidFill>
                          <a:effectLst/>
                        </a:rPr>
                        <a:t>√</a:t>
                      </a: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200" dirty="0">
                        <a:solidFill>
                          <a:srgbClr val="2A2A2A"/>
                        </a:solidFill>
                        <a:effectLst/>
                      </a:endParaRPr>
                    </a:p>
                  </a:txBody>
                  <a:tcPr marL="32474" marR="32474" marT="40593" marB="4059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0852347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2136282"/>
          </a:xfrm>
        </p:spPr>
        <p:txBody>
          <a:bodyPr/>
          <a:lstStyle/>
          <a:p>
            <a:r>
              <a:rPr lang="en-US" dirty="0" smtClean="0"/>
              <a:t>Consider the platform tradeoffs from pulling in new libraries</a:t>
            </a:r>
          </a:p>
          <a:p>
            <a:pPr lvl="1"/>
            <a:r>
              <a:rPr lang="en-US" dirty="0" smtClean="0"/>
              <a:t>Also check out </a:t>
            </a:r>
            <a:r>
              <a:rPr lang="en-US" dirty="0" err="1" smtClean="0"/>
              <a:t>NuGet</a:t>
            </a:r>
            <a:r>
              <a:rPr lang="en-US" dirty="0" smtClean="0"/>
              <a:t> for similar/updated packages supporting more platforms</a:t>
            </a:r>
          </a:p>
          <a:p>
            <a:r>
              <a:rPr lang="en-US" dirty="0" smtClean="0"/>
              <a:t>The more you do in PCLs, the broader that functionality can be leveraged</a:t>
            </a:r>
          </a:p>
        </p:txBody>
      </p:sp>
      <p:sp>
        <p:nvSpPr>
          <p:cNvPr id="2" name="Title 1"/>
          <p:cNvSpPr>
            <a:spLocks noGrp="1"/>
          </p:cNvSpPr>
          <p:nvPr>
            <p:ph type="title"/>
          </p:nvPr>
        </p:nvSpPr>
        <p:spPr/>
        <p:txBody>
          <a:bodyPr/>
          <a:lstStyle/>
          <a:p>
            <a:r>
              <a:rPr lang="en-US" smtClean="0"/>
              <a:t>PCL tips</a:t>
            </a:r>
            <a:endParaRPr lang="en-US" dirty="0"/>
          </a:p>
        </p:txBody>
      </p:sp>
    </p:spTree>
    <p:extLst>
      <p:ext uri="{BB962C8B-B14F-4D97-AF65-F5344CB8AC3E}">
        <p14:creationId xmlns:p14="http://schemas.microsoft.com/office/powerpoint/2010/main" val="32905169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396627"/>
          </a:xfrm>
        </p:spPr>
        <p:txBody>
          <a:bodyPr/>
          <a:lstStyle/>
          <a:p>
            <a:r>
              <a:rPr lang="en-US" dirty="0" smtClean="0"/>
              <a:t>Be careful about building PCLs too directly for a single consumer if others are planned, such as:</a:t>
            </a:r>
          </a:p>
          <a:p>
            <a:pPr lvl="1"/>
            <a:r>
              <a:rPr lang="en-US" dirty="0" smtClean="0"/>
              <a:t>Assuming one </a:t>
            </a:r>
            <a:r>
              <a:rPr lang="en-US" dirty="0" err="1" smtClean="0"/>
              <a:t>auth</a:t>
            </a:r>
            <a:r>
              <a:rPr lang="en-US" dirty="0" smtClean="0"/>
              <a:t> model (like Basic) when other scenarios (AD, </a:t>
            </a:r>
            <a:r>
              <a:rPr lang="en-US" dirty="0" err="1" smtClean="0"/>
              <a:t>Oauth</a:t>
            </a:r>
            <a:r>
              <a:rPr lang="en-US" dirty="0" smtClean="0"/>
              <a:t>, </a:t>
            </a:r>
            <a:r>
              <a:rPr lang="en-US" dirty="0" err="1" smtClean="0"/>
              <a:t>etc</a:t>
            </a:r>
            <a:r>
              <a:rPr lang="en-US" dirty="0" smtClean="0"/>
              <a:t>) could be well supported with a little more planning</a:t>
            </a:r>
          </a:p>
          <a:p>
            <a:pPr lvl="1"/>
            <a:r>
              <a:rPr lang="en-US" dirty="0" smtClean="0"/>
              <a:t>User selection of a file on desktops is significantly different from devices</a:t>
            </a:r>
          </a:p>
          <a:p>
            <a:r>
              <a:rPr lang="en-US" dirty="0" smtClean="0"/>
              <a:t>Abstract platform services as interfaces, and require those dependencies to be provided by the consumer</a:t>
            </a:r>
          </a:p>
          <a:p>
            <a:pPr lvl="1"/>
            <a:r>
              <a:rPr lang="en-US" dirty="0" smtClean="0"/>
              <a:t>File access, UI, system services, etc.</a:t>
            </a:r>
          </a:p>
        </p:txBody>
      </p:sp>
      <p:sp>
        <p:nvSpPr>
          <p:cNvPr id="2" name="Title 1"/>
          <p:cNvSpPr>
            <a:spLocks noGrp="1"/>
          </p:cNvSpPr>
          <p:nvPr>
            <p:ph type="title"/>
          </p:nvPr>
        </p:nvSpPr>
        <p:spPr/>
        <p:txBody>
          <a:bodyPr/>
          <a:lstStyle/>
          <a:p>
            <a:r>
              <a:rPr lang="en-US" smtClean="0"/>
              <a:t>PCL tips</a:t>
            </a:r>
            <a:endParaRPr lang="en-US" dirty="0"/>
          </a:p>
        </p:txBody>
      </p:sp>
    </p:spTree>
    <p:extLst>
      <p:ext uri="{BB962C8B-B14F-4D97-AF65-F5344CB8AC3E}">
        <p14:creationId xmlns:p14="http://schemas.microsoft.com/office/powerpoint/2010/main" val="127680708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01929" y="891882"/>
            <a:ext cx="8740142" cy="3892148"/>
          </a:xfrm>
        </p:spPr>
        <p:txBody>
          <a:bodyPr/>
          <a:lstStyle/>
          <a:p>
            <a:r>
              <a:rPr lang="en-US" sz="2800" dirty="0" smtClean="0"/>
              <a:t>The Hollywood Principle</a:t>
            </a:r>
          </a:p>
          <a:p>
            <a:pPr lvl="1"/>
            <a:r>
              <a:rPr lang="en-US" sz="1600" dirty="0" smtClean="0"/>
              <a:t>“Don’t call us, we’ll call you”</a:t>
            </a:r>
          </a:p>
          <a:p>
            <a:r>
              <a:rPr lang="en-US" sz="2800" dirty="0" smtClean="0"/>
              <a:t>Objects rely on their dependencies from the outside</a:t>
            </a:r>
          </a:p>
          <a:p>
            <a:pPr lvl="1"/>
            <a:r>
              <a:rPr lang="en-US" sz="1600" dirty="0" smtClean="0"/>
              <a:t>Data connections</a:t>
            </a:r>
          </a:p>
          <a:p>
            <a:pPr lvl="1"/>
            <a:r>
              <a:rPr lang="en-US" sz="1600" dirty="0" smtClean="0"/>
              <a:t>Algorithms</a:t>
            </a:r>
          </a:p>
          <a:p>
            <a:pPr lvl="1"/>
            <a:r>
              <a:rPr lang="en-US" sz="1600" dirty="0" smtClean="0"/>
              <a:t>Platform-specific services</a:t>
            </a:r>
          </a:p>
          <a:p>
            <a:r>
              <a:rPr lang="en-US" sz="2800" dirty="0" smtClean="0"/>
              <a:t>Dependencies are usually provided as abstractions</a:t>
            </a:r>
          </a:p>
          <a:p>
            <a:pPr lvl="1"/>
            <a:r>
              <a:rPr lang="en-US" sz="1600" dirty="0" err="1" smtClean="0"/>
              <a:t>IExpenseRepository</a:t>
            </a:r>
            <a:endParaRPr lang="en-US" sz="1600" dirty="0" smtClean="0"/>
          </a:p>
          <a:p>
            <a:pPr lvl="1"/>
            <a:r>
              <a:rPr lang="en-US" sz="1600" dirty="0" err="1" smtClean="0"/>
              <a:t>INavigationService</a:t>
            </a:r>
            <a:endParaRPr lang="en-US" sz="1600" dirty="0" smtClean="0"/>
          </a:p>
          <a:p>
            <a:pPr lvl="1"/>
            <a:r>
              <a:rPr lang="en-US" sz="1600" dirty="0" err="1" smtClean="0"/>
              <a:t>IPlatformService</a:t>
            </a:r>
            <a:endParaRPr lang="en-US" sz="1600" dirty="0" smtClean="0"/>
          </a:p>
          <a:p>
            <a:r>
              <a:rPr lang="en-US" sz="2800" dirty="0" smtClean="0"/>
              <a:t>Enables thorough automated testing</a:t>
            </a:r>
            <a:endParaRPr lang="en-US" dirty="0"/>
          </a:p>
        </p:txBody>
      </p:sp>
      <p:sp>
        <p:nvSpPr>
          <p:cNvPr id="4" name="Title 3"/>
          <p:cNvSpPr>
            <a:spLocks noGrp="1"/>
          </p:cNvSpPr>
          <p:nvPr>
            <p:ph type="title"/>
          </p:nvPr>
        </p:nvSpPr>
        <p:spPr/>
        <p:txBody>
          <a:bodyPr/>
          <a:lstStyle/>
          <a:p>
            <a:r>
              <a:rPr lang="en-US" smtClean="0"/>
              <a:t>Inversion of control (IoC)</a:t>
            </a:r>
            <a:endParaRPr lang="en-US" dirty="0"/>
          </a:p>
        </p:txBody>
      </p:sp>
    </p:spTree>
    <p:extLst>
      <p:ext uri="{BB962C8B-B14F-4D97-AF65-F5344CB8AC3E}">
        <p14:creationId xmlns:p14="http://schemas.microsoft.com/office/powerpoint/2010/main" val="29194388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lstStyle/>
          <a:p>
            <a:r>
              <a:rPr lang="en-US" dirty="0" smtClean="0"/>
              <a:t>Factory</a:t>
            </a:r>
          </a:p>
          <a:p>
            <a:r>
              <a:rPr lang="en-US" dirty="0" smtClean="0"/>
              <a:t>Dependency injection</a:t>
            </a:r>
          </a:p>
          <a:p>
            <a:pPr lvl="1"/>
            <a:r>
              <a:rPr lang="en-US" dirty="0" smtClean="0"/>
              <a:t>Constructor</a:t>
            </a:r>
          </a:p>
          <a:p>
            <a:pPr lvl="1"/>
            <a:r>
              <a:rPr lang="en-US" dirty="0" smtClean="0"/>
              <a:t>Parameter</a:t>
            </a:r>
          </a:p>
          <a:p>
            <a:pPr lvl="1"/>
            <a:r>
              <a:rPr lang="en-US" dirty="0" smtClean="0"/>
              <a:t>Setter</a:t>
            </a:r>
          </a:p>
          <a:p>
            <a:r>
              <a:rPr lang="en-US" dirty="0"/>
              <a:t>Service </a:t>
            </a:r>
            <a:r>
              <a:rPr lang="en-US" dirty="0" smtClean="0"/>
              <a:t>locator is considered an anti-pattern in many circles, but is sometimes the most cost-effective options</a:t>
            </a:r>
          </a:p>
          <a:p>
            <a:pPr lvl="1"/>
            <a:r>
              <a:rPr lang="en-US" dirty="0" smtClean="0"/>
              <a:t>Framework requires </a:t>
            </a:r>
            <a:r>
              <a:rPr lang="en-US" dirty="0" err="1" smtClean="0"/>
              <a:t>parameterless</a:t>
            </a:r>
            <a:r>
              <a:rPr lang="en-US" dirty="0" smtClean="0"/>
              <a:t> constructors</a:t>
            </a:r>
          </a:p>
          <a:p>
            <a:pPr lvl="1"/>
            <a:r>
              <a:rPr lang="en-US" dirty="0" smtClean="0"/>
              <a:t>No support from MVVM libraries</a:t>
            </a:r>
            <a:endParaRPr lang="en-US" dirty="0"/>
          </a:p>
        </p:txBody>
      </p:sp>
      <p:sp>
        <p:nvSpPr>
          <p:cNvPr id="2" name="Title 1"/>
          <p:cNvSpPr>
            <a:spLocks noGrp="1"/>
          </p:cNvSpPr>
          <p:nvPr>
            <p:ph type="title"/>
          </p:nvPr>
        </p:nvSpPr>
        <p:spPr>
          <a:prstGeom prst="rect">
            <a:avLst/>
          </a:prstGeom>
        </p:spPr>
        <p:txBody>
          <a:bodyPr/>
          <a:lstStyle/>
          <a:p>
            <a:r>
              <a:rPr lang="en-US" dirty="0" err="1" smtClean="0"/>
              <a:t>IoC</a:t>
            </a:r>
            <a:r>
              <a:rPr lang="en-US" dirty="0" smtClean="0"/>
              <a:t> patterns</a:t>
            </a:r>
            <a:endParaRPr lang="en-US" dirty="0"/>
          </a:p>
        </p:txBody>
      </p:sp>
    </p:spTree>
    <p:extLst>
      <p:ext uri="{BB962C8B-B14F-4D97-AF65-F5344CB8AC3E}">
        <p14:creationId xmlns:p14="http://schemas.microsoft.com/office/powerpoint/2010/main" val="293765568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err="1">
                <a:solidFill>
                  <a:srgbClr val="2C75A2"/>
                </a:solidFill>
                <a:latin typeface="Segoe UI Light" pitchFamily="34" charset="0"/>
              </a:rPr>
              <a:t>IoC</a:t>
            </a:r>
            <a:r>
              <a:rPr lang="en-US" sz="5300" dirty="0">
                <a:solidFill>
                  <a:srgbClr val="2C75A2"/>
                </a:solidFill>
                <a:latin typeface="Segoe UI Light" pitchFamily="34" charset="0"/>
              </a:rPr>
              <a:t> and </a:t>
            </a:r>
            <a:r>
              <a:rPr lang="en-US" sz="5300" dirty="0" smtClean="0">
                <a:solidFill>
                  <a:srgbClr val="2C75A2"/>
                </a:solidFill>
                <a:latin typeface="Segoe UI Light" pitchFamily="34" charset="0"/>
              </a:rPr>
              <a:t>Testing</a:t>
            </a:r>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2266332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4050653"/>
          </a:xfrm>
        </p:spPr>
        <p:txBody>
          <a:bodyPr/>
          <a:lstStyle/>
          <a:p>
            <a:r>
              <a:rPr lang="en-US" sz="2400" dirty="0" smtClean="0"/>
              <a:t>Our scenario</a:t>
            </a:r>
          </a:p>
          <a:p>
            <a:r>
              <a:rPr lang="en-US" sz="2400" dirty="0" smtClean="0"/>
              <a:t>Asynchronous programming</a:t>
            </a:r>
          </a:p>
          <a:p>
            <a:r>
              <a:rPr lang="en-US" sz="2400" dirty="0" smtClean="0"/>
              <a:t>Portable class libraries</a:t>
            </a:r>
          </a:p>
          <a:p>
            <a:r>
              <a:rPr lang="en-US" sz="2400" dirty="0" smtClean="0"/>
              <a:t>Inversion of control</a:t>
            </a:r>
          </a:p>
          <a:p>
            <a:r>
              <a:rPr lang="en-US" sz="2400" dirty="0" smtClean="0"/>
              <a:t>Model-View-</a:t>
            </a:r>
            <a:r>
              <a:rPr lang="en-US" sz="2400" dirty="0" err="1" smtClean="0"/>
              <a:t>ViewModel</a:t>
            </a:r>
            <a:r>
              <a:rPr lang="en-US" sz="2400" dirty="0" smtClean="0"/>
              <a:t> (MVVM)</a:t>
            </a:r>
          </a:p>
          <a:p>
            <a:r>
              <a:rPr lang="en-US" sz="2400" dirty="0" smtClean="0"/>
              <a:t>WCF &amp; Web API</a:t>
            </a:r>
          </a:p>
          <a:p>
            <a:r>
              <a:rPr lang="en-US" sz="2400" dirty="0" smtClean="0"/>
              <a:t>OData</a:t>
            </a:r>
          </a:p>
          <a:p>
            <a:endParaRPr lang="en-US" sz="2400" dirty="0" smtClean="0"/>
          </a:p>
          <a:p>
            <a:r>
              <a:rPr lang="en-US" sz="2400" dirty="0" smtClean="0"/>
              <a:t>We’re only touching on each of these—there is a lot more out there!</a:t>
            </a:r>
            <a:endParaRPr lang="en-US" sz="2400"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96859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500" dirty="0">
                <a:solidFill>
                  <a:schemeClr val="bg1"/>
                </a:solidFill>
                <a:latin typeface="Segoe UI Light" pitchFamily="34" charset="0"/>
              </a:rPr>
              <a:t>MVVM</a:t>
            </a:r>
          </a:p>
        </p:txBody>
      </p:sp>
    </p:spTree>
    <p:extLst>
      <p:ext uri="{BB962C8B-B14F-4D97-AF65-F5344CB8AC3E}">
        <p14:creationId xmlns:p14="http://schemas.microsoft.com/office/powerpoint/2010/main" val="133915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1"/>
            <a:ext cx="5132071" cy="2348367"/>
          </a:xfrm>
        </p:spPr>
        <p:txBody>
          <a:bodyPr/>
          <a:lstStyle/>
          <a:p>
            <a:r>
              <a:rPr lang="en-US" dirty="0" smtClean="0"/>
              <a:t>Design/development separation</a:t>
            </a:r>
          </a:p>
          <a:p>
            <a:r>
              <a:rPr lang="en-US" dirty="0" smtClean="0"/>
              <a:t>Code reuse</a:t>
            </a:r>
          </a:p>
          <a:p>
            <a:r>
              <a:rPr lang="en-US" dirty="0" smtClean="0"/>
              <a:t>Multiple views on the same logic</a:t>
            </a:r>
          </a:p>
          <a:p>
            <a:r>
              <a:rPr lang="en-US" dirty="0" smtClean="0"/>
              <a:t>View-logic testability</a:t>
            </a:r>
          </a:p>
          <a:p>
            <a:endParaRPr lang="en-US" dirty="0"/>
          </a:p>
        </p:txBody>
      </p:sp>
      <p:sp>
        <p:nvSpPr>
          <p:cNvPr id="2" name="Title 1"/>
          <p:cNvSpPr>
            <a:spLocks noGrp="1"/>
          </p:cNvSpPr>
          <p:nvPr>
            <p:ph type="title"/>
          </p:nvPr>
        </p:nvSpPr>
        <p:spPr/>
        <p:txBody>
          <a:bodyPr/>
          <a:lstStyle/>
          <a:p>
            <a:r>
              <a:rPr lang="en-US" smtClean="0"/>
              <a:t>MVVM refresher</a:t>
            </a:r>
            <a:endParaRPr lang="en-US" dirty="0"/>
          </a:p>
        </p:txBody>
      </p:sp>
      <p:sp>
        <p:nvSpPr>
          <p:cNvPr id="7" name="Rectangle 13"/>
          <p:cNvSpPr>
            <a:spLocks/>
          </p:cNvSpPr>
          <p:nvPr/>
        </p:nvSpPr>
        <p:spPr>
          <a:xfrm>
            <a:off x="5488145" y="3240249"/>
            <a:ext cx="2967660" cy="407383"/>
          </a:xfrm>
          <a:prstGeom prst="round2SameRect">
            <a:avLst>
              <a:gd name="adj1" fmla="val 0"/>
              <a:gd name="adj2" fmla="val 0"/>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059" dirty="0">
                <a:solidFill>
                  <a:srgbClr val="FFFFFF"/>
                </a:solidFill>
                <a:latin typeface="Segoe UI Light"/>
                <a:ea typeface="Segoe UI" pitchFamily="34" charset="0"/>
                <a:cs typeface="Segoe UI" pitchFamily="34" charset="0"/>
              </a:rPr>
              <a:t>Model</a:t>
            </a:r>
          </a:p>
        </p:txBody>
      </p:sp>
      <p:sp>
        <p:nvSpPr>
          <p:cNvPr id="8" name="Rectangle 13"/>
          <p:cNvSpPr>
            <a:spLocks/>
          </p:cNvSpPr>
          <p:nvPr/>
        </p:nvSpPr>
        <p:spPr>
          <a:xfrm>
            <a:off x="5486400" y="1504945"/>
            <a:ext cx="2969407" cy="452588"/>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a:solidFill>
                  <a:srgbClr val="FFFFFF"/>
                </a:solidFill>
                <a:latin typeface="Segoe UI Light"/>
                <a:ea typeface="Segoe UI" pitchFamily="34" charset="0"/>
                <a:cs typeface="Segoe UI" pitchFamily="34" charset="0"/>
              </a:rPr>
              <a:t>View (XAML)</a:t>
            </a:r>
          </a:p>
        </p:txBody>
      </p:sp>
      <p:sp>
        <p:nvSpPr>
          <p:cNvPr id="9" name="Rectangle 13"/>
          <p:cNvSpPr>
            <a:spLocks/>
          </p:cNvSpPr>
          <p:nvPr/>
        </p:nvSpPr>
        <p:spPr>
          <a:xfrm>
            <a:off x="5488146" y="2385105"/>
            <a:ext cx="2969407" cy="452588"/>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a:solidFill>
                  <a:srgbClr val="FFFFFF"/>
                </a:solidFill>
                <a:latin typeface="Segoe UI Light"/>
                <a:ea typeface="Segoe UI" pitchFamily="34" charset="0"/>
                <a:cs typeface="Segoe UI" pitchFamily="34" charset="0"/>
              </a:rPr>
              <a:t>View Model</a:t>
            </a:r>
          </a:p>
        </p:txBody>
      </p:sp>
    </p:spTree>
    <p:extLst>
      <p:ext uri="{BB962C8B-B14F-4D97-AF65-F5344CB8AC3E}">
        <p14:creationId xmlns:p14="http://schemas.microsoft.com/office/powerpoint/2010/main" val="3451816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4.53408E-6 4.34862E-6 L 0.32462 4.34862E-6 " pathEditMode="relative" rAng="0" ptsTypes="AA">
                                      <p:cBhvr>
                                        <p:cTn id="21" dur="500" fill="hold"/>
                                        <p:tgtEl>
                                          <p:spTgt spid="7"/>
                                        </p:tgtEl>
                                        <p:attrNameLst>
                                          <p:attrName>ppt_x</p:attrName>
                                          <p:attrName>ppt_y</p:attrName>
                                        </p:attrNameLst>
                                      </p:cBhvr>
                                      <p:rCtr x="16224" y="0"/>
                                    </p:animMotion>
                                  </p:childTnLst>
                                </p:cTn>
                              </p:par>
                              <p:par>
                                <p:cTn id="22" presetID="42" presetClass="path" presetSubtype="0" accel="50000" decel="50000" fill="hold" grpId="1" nodeType="withEffect">
                                  <p:stCondLst>
                                    <p:cond delay="0"/>
                                  </p:stCondLst>
                                  <p:childTnLst>
                                    <p:animMotion origin="layout" path="M -4.53408E-6 -5.90104E-7 L 0.32462 0.00091 " pathEditMode="relative" rAng="0" ptsTypes="AA">
                                      <p:cBhvr>
                                        <p:cTn id="23" dur="500" fill="hold"/>
                                        <p:tgtEl>
                                          <p:spTgt spid="8"/>
                                        </p:tgtEl>
                                        <p:attrNameLst>
                                          <p:attrName>ppt_x</p:attrName>
                                          <p:attrName>ppt_y</p:attrName>
                                        </p:attrNameLst>
                                      </p:cBhvr>
                                      <p:rCtr x="16224" y="45"/>
                                    </p:animMotion>
                                  </p:childTnLst>
                                </p:cTn>
                              </p:par>
                              <p:par>
                                <p:cTn id="24" presetID="42" presetClass="path" presetSubtype="0" accel="50000" decel="50000" fill="hold" grpId="1" nodeType="withEffect">
                                  <p:stCondLst>
                                    <p:cond delay="0"/>
                                  </p:stCondLst>
                                  <p:childTnLst>
                                    <p:animMotion origin="layout" path="M -2.18279E-6 -8.67E-7 L 0.32449 0.00045 " pathEditMode="relative" rAng="0" ptsTypes="AA">
                                      <p:cBhvr>
                                        <p:cTn id="25" dur="500" fill="hold"/>
                                        <p:tgtEl>
                                          <p:spTgt spid="9"/>
                                        </p:tgtEl>
                                        <p:attrNameLst>
                                          <p:attrName>ppt_x</p:attrName>
                                          <p:attrName>ppt_y</p:attrName>
                                        </p:attrNameLst>
                                      </p:cBhvr>
                                      <p:rCtr x="1622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View</a:t>
            </a:r>
          </a:p>
          <a:p>
            <a:pPr lvl="1"/>
            <a:r>
              <a:rPr lang="en-US" smtClean="0"/>
              <a:t>User interface</a:t>
            </a:r>
          </a:p>
          <a:p>
            <a:pPr lvl="1"/>
            <a:r>
              <a:rPr lang="en-US" smtClean="0"/>
              <a:t>Navigate to views</a:t>
            </a:r>
          </a:p>
          <a:p>
            <a:pPr lvl="1"/>
            <a:r>
              <a:rPr lang="en-US" smtClean="0"/>
              <a:t>Interaction layer</a:t>
            </a:r>
          </a:p>
          <a:p>
            <a:r>
              <a:rPr lang="en-US" smtClean="0"/>
              <a:t>ViewModel</a:t>
            </a:r>
          </a:p>
          <a:p>
            <a:pPr lvl="1"/>
            <a:r>
              <a:rPr lang="en-US" smtClean="0"/>
              <a:t>Application logic</a:t>
            </a:r>
          </a:p>
          <a:p>
            <a:pPr lvl="1"/>
            <a:r>
              <a:rPr lang="en-US" smtClean="0"/>
              <a:t>Service calls</a:t>
            </a:r>
          </a:p>
          <a:p>
            <a:pPr lvl="1"/>
            <a:r>
              <a:rPr lang="en-US" smtClean="0"/>
              <a:t>Data management </a:t>
            </a:r>
          </a:p>
          <a:p>
            <a:r>
              <a:rPr lang="en-US" smtClean="0"/>
              <a:t>Model</a:t>
            </a:r>
          </a:p>
          <a:p>
            <a:pPr lvl="1"/>
            <a:r>
              <a:rPr lang="en-US" smtClean="0"/>
              <a:t>Simple representation of data</a:t>
            </a:r>
          </a:p>
          <a:p>
            <a:pPr lvl="1"/>
            <a:r>
              <a:rPr lang="en-US" smtClean="0"/>
              <a:t>No logic or functionality</a:t>
            </a:r>
            <a:endParaRPr lang="en-US" dirty="0"/>
          </a:p>
        </p:txBody>
      </p:sp>
      <p:sp>
        <p:nvSpPr>
          <p:cNvPr id="2" name="Title 1"/>
          <p:cNvSpPr>
            <a:spLocks noGrp="1"/>
          </p:cNvSpPr>
          <p:nvPr>
            <p:ph type="title"/>
          </p:nvPr>
        </p:nvSpPr>
        <p:spPr/>
        <p:txBody>
          <a:bodyPr/>
          <a:lstStyle/>
          <a:p>
            <a:r>
              <a:rPr lang="en-US" smtClean="0"/>
              <a:t>MVVM overview</a:t>
            </a:r>
            <a:endParaRPr lang="en-US" dirty="0"/>
          </a:p>
        </p:txBody>
      </p:sp>
      <p:sp>
        <p:nvSpPr>
          <p:cNvPr id="10" name="Rectangle 13"/>
          <p:cNvSpPr>
            <a:spLocks/>
          </p:cNvSpPr>
          <p:nvPr/>
        </p:nvSpPr>
        <p:spPr>
          <a:xfrm>
            <a:off x="5525417" y="3775417"/>
            <a:ext cx="2967660" cy="407383"/>
          </a:xfrm>
          <a:prstGeom prst="round2SameRect">
            <a:avLst>
              <a:gd name="adj1" fmla="val 0"/>
              <a:gd name="adj2" fmla="val 0"/>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059" dirty="0">
                <a:solidFill>
                  <a:srgbClr val="FFFFFF"/>
                </a:solidFill>
                <a:latin typeface="Segoe UI Light"/>
                <a:ea typeface="Segoe UI" pitchFamily="34" charset="0"/>
                <a:cs typeface="Segoe UI" pitchFamily="34" charset="0"/>
              </a:rPr>
              <a:t>Model</a:t>
            </a:r>
          </a:p>
        </p:txBody>
      </p:sp>
      <p:sp>
        <p:nvSpPr>
          <p:cNvPr id="11" name="Rectangle 13"/>
          <p:cNvSpPr>
            <a:spLocks/>
          </p:cNvSpPr>
          <p:nvPr/>
        </p:nvSpPr>
        <p:spPr>
          <a:xfrm>
            <a:off x="5523670" y="1295906"/>
            <a:ext cx="2969407" cy="452588"/>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a:solidFill>
                  <a:srgbClr val="FFFFFF"/>
                </a:solidFill>
                <a:latin typeface="Segoe UI Light"/>
                <a:ea typeface="Segoe UI" pitchFamily="34" charset="0"/>
                <a:cs typeface="Segoe UI" pitchFamily="34" charset="0"/>
              </a:rPr>
              <a:t>View (XAML)</a:t>
            </a:r>
          </a:p>
        </p:txBody>
      </p:sp>
      <p:sp>
        <p:nvSpPr>
          <p:cNvPr id="12" name="Rectangle 13"/>
          <p:cNvSpPr>
            <a:spLocks/>
          </p:cNvSpPr>
          <p:nvPr/>
        </p:nvSpPr>
        <p:spPr>
          <a:xfrm>
            <a:off x="5523670" y="2714549"/>
            <a:ext cx="2969407" cy="452588"/>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err="1">
                <a:solidFill>
                  <a:srgbClr val="FFFFFF"/>
                </a:solidFill>
                <a:latin typeface="Segoe UI Light"/>
                <a:ea typeface="Segoe UI" pitchFamily="34" charset="0"/>
                <a:cs typeface="Segoe UI" pitchFamily="34" charset="0"/>
              </a:rPr>
              <a:t>ViewModel</a:t>
            </a:r>
            <a:endParaRPr lang="en-US" sz="2353" dirty="0">
              <a:solidFill>
                <a:srgbClr val="FFFFFF"/>
              </a:solidFill>
              <a:latin typeface="Segoe UI Light"/>
              <a:ea typeface="Segoe UI" pitchFamily="34" charset="0"/>
              <a:cs typeface="Segoe UI" pitchFamily="34" charset="0"/>
            </a:endParaRPr>
          </a:p>
        </p:txBody>
      </p:sp>
      <p:sp>
        <p:nvSpPr>
          <p:cNvPr id="13" name="Down Arrow 12"/>
          <p:cNvSpPr/>
          <p:nvPr/>
        </p:nvSpPr>
        <p:spPr bwMode="auto">
          <a:xfrm>
            <a:off x="7070261" y="1750804"/>
            <a:ext cx="392186" cy="969797"/>
          </a:xfrm>
          <a:prstGeom prst="downArrow">
            <a:avLst/>
          </a:prstGeom>
          <a:solidFill>
            <a:srgbClr val="5BB9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000000"/>
                  </a:gs>
                  <a:gs pos="10417">
                    <a:srgbClr val="000000"/>
                  </a:gs>
                </a:gsLst>
                <a:lin ang="5400000" scaled="0"/>
              </a:gradFill>
            </a:endParaRPr>
          </a:p>
        </p:txBody>
      </p:sp>
      <p:sp>
        <p:nvSpPr>
          <p:cNvPr id="14" name="TextBox 13"/>
          <p:cNvSpPr txBox="1"/>
          <p:nvPr/>
        </p:nvSpPr>
        <p:spPr>
          <a:xfrm>
            <a:off x="5936327" y="1877663"/>
            <a:ext cx="1474167" cy="706095"/>
          </a:xfrm>
          <a:prstGeom prst="rect">
            <a:avLst/>
          </a:prstGeom>
          <a:noFill/>
        </p:spPr>
        <p:txBody>
          <a:bodyPr wrap="square" lIns="134464" tIns="107571" rIns="134464" bIns="107571" rtlCol="0">
            <a:spAutoFit/>
          </a:bodyPr>
          <a:lstStyle/>
          <a:p>
            <a:pPr>
              <a:lnSpc>
                <a:spcPct val="90000"/>
              </a:lnSpc>
              <a:spcAft>
                <a:spcPts val="441"/>
              </a:spcAft>
            </a:pPr>
            <a:r>
              <a:rPr lang="en-US" sz="1765" dirty="0"/>
              <a:t>Data Bindings</a:t>
            </a:r>
          </a:p>
        </p:txBody>
      </p:sp>
      <p:sp>
        <p:nvSpPr>
          <p:cNvPr id="15" name="Up-Down Arrow 14"/>
          <p:cNvSpPr/>
          <p:nvPr/>
        </p:nvSpPr>
        <p:spPr bwMode="auto">
          <a:xfrm>
            <a:off x="5771115" y="1750164"/>
            <a:ext cx="330424" cy="962714"/>
          </a:xfrm>
          <a:prstGeom prst="upDownArrow">
            <a:avLst/>
          </a:prstGeom>
          <a:solidFill>
            <a:srgbClr val="5BB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266355" y="2005722"/>
            <a:ext cx="1474167" cy="461669"/>
          </a:xfrm>
          <a:prstGeom prst="rect">
            <a:avLst/>
          </a:prstGeom>
          <a:noFill/>
        </p:spPr>
        <p:txBody>
          <a:bodyPr wrap="square" lIns="134464" tIns="107571" rIns="134464" bIns="107571" rtlCol="0">
            <a:spAutoFit/>
          </a:bodyPr>
          <a:lstStyle/>
          <a:p>
            <a:pPr>
              <a:lnSpc>
                <a:spcPct val="90000"/>
              </a:lnSpc>
              <a:spcAft>
                <a:spcPts val="441"/>
              </a:spcAft>
            </a:pPr>
            <a:r>
              <a:rPr lang="en-US" sz="1765" dirty="0"/>
              <a:t>Commands</a:t>
            </a:r>
          </a:p>
        </p:txBody>
      </p:sp>
      <p:sp>
        <p:nvSpPr>
          <p:cNvPr id="17" name="Down Arrow 16"/>
          <p:cNvSpPr/>
          <p:nvPr/>
        </p:nvSpPr>
        <p:spPr bwMode="auto">
          <a:xfrm rot="10800000">
            <a:off x="6812280" y="3179577"/>
            <a:ext cx="392186" cy="583427"/>
          </a:xfrm>
          <a:prstGeom prst="downArrow">
            <a:avLst/>
          </a:prstGeom>
          <a:solidFill>
            <a:srgbClr val="5BB9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1138423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animBg="1"/>
      <p:bldP spid="16" grpId="0"/>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View - XAML</a:t>
            </a:r>
          </a:p>
          <a:p>
            <a:pPr lvl="1"/>
            <a:r>
              <a:rPr lang="en-US" smtClean="0"/>
              <a:t>Text=“{Binding MyProperty}”</a:t>
            </a:r>
          </a:p>
          <a:p>
            <a:r>
              <a:rPr lang="en-US" smtClean="0"/>
              <a:t>ViewModel - C#</a:t>
            </a:r>
          </a:p>
          <a:p>
            <a:pPr lvl="1"/>
            <a:r>
              <a:rPr lang="en-US" smtClean="0"/>
              <a:t>INotifyPropertyChanged</a:t>
            </a:r>
            <a:endParaRPr lang="en-US" dirty="0"/>
          </a:p>
        </p:txBody>
      </p:sp>
      <p:sp>
        <p:nvSpPr>
          <p:cNvPr id="2" name="Title 1"/>
          <p:cNvSpPr>
            <a:spLocks noGrp="1"/>
          </p:cNvSpPr>
          <p:nvPr>
            <p:ph type="title"/>
          </p:nvPr>
        </p:nvSpPr>
        <p:spPr/>
        <p:txBody>
          <a:bodyPr/>
          <a:lstStyle/>
          <a:p>
            <a:r>
              <a:rPr lang="en-US" smtClean="0"/>
              <a:t>Data binding</a:t>
            </a:r>
            <a:endParaRPr lang="en-US" dirty="0"/>
          </a:p>
        </p:txBody>
      </p:sp>
      <p:sp>
        <p:nvSpPr>
          <p:cNvPr id="11" name="Rectangle 13"/>
          <p:cNvSpPr>
            <a:spLocks/>
          </p:cNvSpPr>
          <p:nvPr/>
        </p:nvSpPr>
        <p:spPr>
          <a:xfrm>
            <a:off x="5523670" y="1295906"/>
            <a:ext cx="2969407" cy="452588"/>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a:solidFill>
                  <a:srgbClr val="FFFFFF"/>
                </a:solidFill>
                <a:latin typeface="Segoe UI Light"/>
                <a:ea typeface="Segoe UI" pitchFamily="34" charset="0"/>
                <a:cs typeface="Segoe UI" pitchFamily="34" charset="0"/>
              </a:rPr>
              <a:t>View (XAML)</a:t>
            </a:r>
          </a:p>
        </p:txBody>
      </p:sp>
      <p:sp>
        <p:nvSpPr>
          <p:cNvPr id="12" name="Rectangle 13"/>
          <p:cNvSpPr>
            <a:spLocks/>
          </p:cNvSpPr>
          <p:nvPr/>
        </p:nvSpPr>
        <p:spPr>
          <a:xfrm>
            <a:off x="5523670" y="2714549"/>
            <a:ext cx="2969407" cy="452588"/>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err="1">
                <a:solidFill>
                  <a:srgbClr val="FFFFFF"/>
                </a:solidFill>
                <a:latin typeface="Segoe UI Light"/>
                <a:ea typeface="Segoe UI" pitchFamily="34" charset="0"/>
                <a:cs typeface="Segoe UI" pitchFamily="34" charset="0"/>
              </a:rPr>
              <a:t>ViewModel</a:t>
            </a:r>
            <a:endParaRPr lang="en-US" sz="2353" dirty="0">
              <a:solidFill>
                <a:srgbClr val="FFFFFF"/>
              </a:solidFill>
              <a:latin typeface="Segoe UI Light"/>
              <a:ea typeface="Segoe UI" pitchFamily="34" charset="0"/>
              <a:cs typeface="Segoe UI" pitchFamily="34" charset="0"/>
            </a:endParaRPr>
          </a:p>
        </p:txBody>
      </p:sp>
      <p:sp>
        <p:nvSpPr>
          <p:cNvPr id="14" name="TextBox 13"/>
          <p:cNvSpPr txBox="1"/>
          <p:nvPr/>
        </p:nvSpPr>
        <p:spPr>
          <a:xfrm>
            <a:off x="5936327" y="1877663"/>
            <a:ext cx="1474167" cy="706095"/>
          </a:xfrm>
          <a:prstGeom prst="rect">
            <a:avLst/>
          </a:prstGeom>
          <a:noFill/>
        </p:spPr>
        <p:txBody>
          <a:bodyPr wrap="square" lIns="134464" tIns="107571" rIns="134464" bIns="107571" rtlCol="0">
            <a:spAutoFit/>
          </a:bodyPr>
          <a:lstStyle/>
          <a:p>
            <a:pPr>
              <a:lnSpc>
                <a:spcPct val="90000"/>
              </a:lnSpc>
              <a:spcAft>
                <a:spcPts val="441"/>
              </a:spcAft>
            </a:pPr>
            <a:r>
              <a:rPr lang="en-US" sz="1765" dirty="0"/>
              <a:t>Data Bindings</a:t>
            </a:r>
          </a:p>
        </p:txBody>
      </p:sp>
      <p:sp>
        <p:nvSpPr>
          <p:cNvPr id="15" name="Up-Down Arrow 14"/>
          <p:cNvSpPr/>
          <p:nvPr/>
        </p:nvSpPr>
        <p:spPr bwMode="auto">
          <a:xfrm>
            <a:off x="5771115" y="1750164"/>
            <a:ext cx="330424" cy="962714"/>
          </a:xfrm>
          <a:prstGeom prst="upDownArrow">
            <a:avLst/>
          </a:prstGeom>
          <a:solidFill>
            <a:srgbClr val="5BB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03837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View XAML</a:t>
            </a:r>
          </a:p>
          <a:p>
            <a:pPr lvl="1"/>
            <a:r>
              <a:rPr lang="en-US" smtClean="0"/>
              <a:t>Command=“{Binding MyCommand}”</a:t>
            </a:r>
          </a:p>
          <a:p>
            <a:r>
              <a:rPr lang="en-US" smtClean="0"/>
              <a:t>ViewModel - C#</a:t>
            </a:r>
          </a:p>
          <a:p>
            <a:pPr lvl="1"/>
            <a:r>
              <a:rPr lang="en-US" smtClean="0"/>
              <a:t>ICommand</a:t>
            </a:r>
          </a:p>
          <a:p>
            <a:pPr lvl="1"/>
            <a:r>
              <a:rPr lang="en-US" smtClean="0"/>
              <a:t>DelegateCommand</a:t>
            </a:r>
          </a:p>
          <a:p>
            <a:pPr lvl="1"/>
            <a:r>
              <a:rPr lang="en-US" smtClean="0"/>
              <a:t>RelayCommand</a:t>
            </a:r>
            <a:endParaRPr lang="en-US" dirty="0"/>
          </a:p>
        </p:txBody>
      </p:sp>
      <p:sp>
        <p:nvSpPr>
          <p:cNvPr id="2" name="Title 1"/>
          <p:cNvSpPr>
            <a:spLocks noGrp="1"/>
          </p:cNvSpPr>
          <p:nvPr>
            <p:ph type="title"/>
          </p:nvPr>
        </p:nvSpPr>
        <p:spPr/>
        <p:txBody>
          <a:bodyPr/>
          <a:lstStyle/>
          <a:p>
            <a:r>
              <a:rPr lang="en-US" smtClean="0"/>
              <a:t>Commands</a:t>
            </a:r>
            <a:endParaRPr lang="en-US" dirty="0"/>
          </a:p>
        </p:txBody>
      </p:sp>
      <p:sp>
        <p:nvSpPr>
          <p:cNvPr id="11" name="Rectangle 13"/>
          <p:cNvSpPr>
            <a:spLocks/>
          </p:cNvSpPr>
          <p:nvPr/>
        </p:nvSpPr>
        <p:spPr>
          <a:xfrm>
            <a:off x="5523670" y="1295906"/>
            <a:ext cx="2969407" cy="452588"/>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a:solidFill>
                  <a:srgbClr val="FFFFFF"/>
                </a:solidFill>
                <a:latin typeface="Segoe UI Light"/>
                <a:ea typeface="Segoe UI" pitchFamily="34" charset="0"/>
                <a:cs typeface="Segoe UI" pitchFamily="34" charset="0"/>
              </a:rPr>
              <a:t>View (XAML)</a:t>
            </a:r>
          </a:p>
        </p:txBody>
      </p:sp>
      <p:sp>
        <p:nvSpPr>
          <p:cNvPr id="12" name="Rectangle 13"/>
          <p:cNvSpPr>
            <a:spLocks/>
          </p:cNvSpPr>
          <p:nvPr/>
        </p:nvSpPr>
        <p:spPr>
          <a:xfrm>
            <a:off x="5523670" y="2714549"/>
            <a:ext cx="2969407" cy="452588"/>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err="1">
                <a:solidFill>
                  <a:srgbClr val="FFFFFF"/>
                </a:solidFill>
                <a:latin typeface="Segoe UI Light"/>
                <a:ea typeface="Segoe UI" pitchFamily="34" charset="0"/>
                <a:cs typeface="Segoe UI" pitchFamily="34" charset="0"/>
              </a:rPr>
              <a:t>ViewModel</a:t>
            </a:r>
            <a:endParaRPr lang="en-US" sz="2353" dirty="0">
              <a:solidFill>
                <a:srgbClr val="FFFFFF"/>
              </a:solidFill>
              <a:latin typeface="Segoe UI Light"/>
              <a:ea typeface="Segoe UI" pitchFamily="34" charset="0"/>
              <a:cs typeface="Segoe UI" pitchFamily="34" charset="0"/>
            </a:endParaRPr>
          </a:p>
        </p:txBody>
      </p:sp>
      <p:sp>
        <p:nvSpPr>
          <p:cNvPr id="13" name="Down Arrow 12"/>
          <p:cNvSpPr/>
          <p:nvPr/>
        </p:nvSpPr>
        <p:spPr bwMode="auto">
          <a:xfrm>
            <a:off x="7070261" y="1750804"/>
            <a:ext cx="392186" cy="969797"/>
          </a:xfrm>
          <a:prstGeom prst="downArrow">
            <a:avLst/>
          </a:prstGeom>
          <a:solidFill>
            <a:srgbClr val="5BB9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000000"/>
                  </a:gs>
                  <a:gs pos="10417">
                    <a:srgbClr val="000000"/>
                  </a:gs>
                </a:gsLst>
                <a:lin ang="5400000" scaled="0"/>
              </a:gradFill>
            </a:endParaRPr>
          </a:p>
        </p:txBody>
      </p:sp>
      <p:sp>
        <p:nvSpPr>
          <p:cNvPr id="16" name="TextBox 15"/>
          <p:cNvSpPr txBox="1"/>
          <p:nvPr/>
        </p:nvSpPr>
        <p:spPr>
          <a:xfrm>
            <a:off x="7266355" y="2005722"/>
            <a:ext cx="1474167" cy="461669"/>
          </a:xfrm>
          <a:prstGeom prst="rect">
            <a:avLst/>
          </a:prstGeom>
          <a:noFill/>
        </p:spPr>
        <p:txBody>
          <a:bodyPr wrap="square" lIns="134464" tIns="107571" rIns="134464" bIns="107571" rtlCol="0">
            <a:spAutoFit/>
          </a:bodyPr>
          <a:lstStyle/>
          <a:p>
            <a:pPr>
              <a:lnSpc>
                <a:spcPct val="90000"/>
              </a:lnSpc>
              <a:spcAft>
                <a:spcPts val="441"/>
              </a:spcAft>
            </a:pPr>
            <a:r>
              <a:rPr lang="en-US" sz="1765" dirty="0"/>
              <a:t>Commands</a:t>
            </a:r>
          </a:p>
        </p:txBody>
      </p:sp>
    </p:spTree>
    <p:extLst>
      <p:ext uri="{BB962C8B-B14F-4D97-AF65-F5344CB8AC3E}">
        <p14:creationId xmlns:p14="http://schemas.microsoft.com/office/powerpoint/2010/main" val="2483509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380479" y="1507246"/>
            <a:ext cx="6106894" cy="1378731"/>
          </a:xfrm>
          <a:prstGeom prst="rect">
            <a:avLst/>
          </a:prstGeom>
          <a:solidFill>
            <a:srgbClr val="00C05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t" anchorCtr="0"/>
          <a:lstStyle/>
          <a:p>
            <a:pPr algn="ctr" defTabSz="685529"/>
            <a:endParaRPr lang="en-US" sz="1176" spc="-7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prstGeom prst="rect">
            <a:avLst/>
          </a:prstGeom>
        </p:spPr>
        <p:txBody>
          <a:bodyPr/>
          <a:lstStyle/>
          <a:p>
            <a:r>
              <a:rPr lang="en-US" dirty="0" smtClean="0"/>
              <a:t>Portable MVVM structure</a:t>
            </a:r>
            <a:endParaRPr lang="en-US" dirty="0"/>
          </a:p>
        </p:txBody>
      </p:sp>
      <p:sp>
        <p:nvSpPr>
          <p:cNvPr id="4" name="Rectangle 13"/>
          <p:cNvSpPr>
            <a:spLocks/>
          </p:cNvSpPr>
          <p:nvPr/>
        </p:nvSpPr>
        <p:spPr>
          <a:xfrm>
            <a:off x="1380479" y="3220291"/>
            <a:ext cx="6106894" cy="407383"/>
          </a:xfrm>
          <a:prstGeom prst="round2SameRect">
            <a:avLst>
              <a:gd name="adj1" fmla="val 0"/>
              <a:gd name="adj2" fmla="val 0"/>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059" dirty="0">
                <a:solidFill>
                  <a:srgbClr val="FFFFFF"/>
                </a:solidFill>
                <a:latin typeface="Segoe UI Light"/>
                <a:ea typeface="Segoe UI" pitchFamily="34" charset="0"/>
                <a:cs typeface="Segoe UI" pitchFamily="34" charset="0"/>
              </a:rPr>
              <a:t>Portable Class Libraries</a:t>
            </a:r>
          </a:p>
        </p:txBody>
      </p:sp>
      <p:sp>
        <p:nvSpPr>
          <p:cNvPr id="6" name="Rectangle 13"/>
          <p:cNvSpPr>
            <a:spLocks/>
          </p:cNvSpPr>
          <p:nvPr/>
        </p:nvSpPr>
        <p:spPr>
          <a:xfrm>
            <a:off x="1380479" y="1097236"/>
            <a:ext cx="6106894" cy="452588"/>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2353" dirty="0">
                <a:solidFill>
                  <a:srgbClr val="FFFFFF"/>
                </a:solidFill>
                <a:latin typeface="Segoe UI Light"/>
                <a:ea typeface="Segoe UI" pitchFamily="34" charset="0"/>
                <a:cs typeface="Segoe UI" pitchFamily="34" charset="0"/>
              </a:rPr>
              <a:t>Application</a:t>
            </a:r>
          </a:p>
        </p:txBody>
      </p:sp>
      <p:sp>
        <p:nvSpPr>
          <p:cNvPr id="7" name="Rectangle 13"/>
          <p:cNvSpPr>
            <a:spLocks/>
          </p:cNvSpPr>
          <p:nvPr/>
        </p:nvSpPr>
        <p:spPr>
          <a:xfrm>
            <a:off x="1380479" y="3627596"/>
            <a:ext cx="6106894" cy="1159833"/>
          </a:xfrm>
          <a:prstGeom prst="round2SameRect">
            <a:avLst>
              <a:gd name="adj1" fmla="val 0"/>
              <a:gd name="adj2" fmla="val 0"/>
            </a:avLst>
          </a:prstGeom>
          <a:solidFill>
            <a:srgbClr val="1D9EFF"/>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lnSpc>
                <a:spcPct val="150000"/>
              </a:lnSpc>
            </a:pP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Services</a:t>
            </a:r>
          </a:p>
          <a:p>
            <a:pPr algn="ctr">
              <a:lnSpc>
                <a:spcPct val="150000"/>
              </a:lnSpc>
            </a:pPr>
            <a:r>
              <a:rPr lang="en-US" sz="1544" dirty="0" err="1">
                <a:solidFill>
                  <a:srgbClr val="FFFFFF"/>
                </a:solidFill>
                <a:latin typeface="Segoe UI Semibold" panose="020B0702040204020203" pitchFamily="34" charset="0"/>
                <a:ea typeface="Segoe UI" pitchFamily="34" charset="0"/>
                <a:cs typeface="Segoe UI Semibold" panose="020B0702040204020203" pitchFamily="34" charset="0"/>
              </a:rPr>
              <a:t>ViewModels</a:t>
            </a: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 (limited or abstract) </a:t>
            </a:r>
          </a:p>
          <a:p>
            <a:pPr algn="ctr">
              <a:lnSpc>
                <a:spcPct val="150000"/>
              </a:lnSpc>
            </a:pP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Models</a:t>
            </a:r>
          </a:p>
        </p:txBody>
      </p:sp>
      <p:sp>
        <p:nvSpPr>
          <p:cNvPr id="8" name="Rectangle 13"/>
          <p:cNvSpPr>
            <a:spLocks/>
          </p:cNvSpPr>
          <p:nvPr/>
        </p:nvSpPr>
        <p:spPr>
          <a:xfrm>
            <a:off x="1380479" y="1581899"/>
            <a:ext cx="6106894" cy="1278647"/>
          </a:xfrm>
          <a:prstGeom prst="round2SameRect">
            <a:avLst>
              <a:gd name="adj1" fmla="val 0"/>
              <a:gd name="adj2" fmla="val 0"/>
            </a:avLst>
          </a:prstGeom>
          <a:solidFill>
            <a:srgbClr val="00C057"/>
          </a:solidFill>
          <a:ln>
            <a:noFill/>
          </a:ln>
          <a:effectLst/>
        </p:spPr>
        <p:style>
          <a:lnRef idx="1">
            <a:schemeClr val="accent1"/>
          </a:lnRef>
          <a:fillRef idx="3">
            <a:schemeClr val="accent1"/>
          </a:fillRef>
          <a:effectRef idx="2">
            <a:schemeClr val="accent1"/>
          </a:effectRef>
          <a:fontRef idx="minor">
            <a:schemeClr val="lt1"/>
          </a:fontRef>
        </p:style>
        <p:txBody>
          <a:bodyPr wrap="square" lIns="89627" tIns="44813" rIns="89627" bIns="44813" rtlCol="0" anchor="ctr">
            <a:spAutoFit/>
          </a:bodyPr>
          <a:lstStyle/>
          <a:p>
            <a:pPr algn="ct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Views (XAML) </a:t>
            </a:r>
          </a:p>
          <a:p>
            <a:pPr algn="ct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App Lifecycle</a:t>
            </a:r>
          </a:p>
          <a:p>
            <a:pPr algn="ct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Navigation</a:t>
            </a:r>
          </a:p>
          <a:p>
            <a:pPr algn="ctr"/>
            <a:endParaRPr lang="en-US" sz="1544" dirty="0">
              <a:solidFill>
                <a:srgbClr val="FFFFFF"/>
              </a:solidFill>
              <a:latin typeface="Segoe UI Semibold" panose="020B0702040204020203" pitchFamily="34" charset="0"/>
              <a:ea typeface="Segoe UI" pitchFamily="34" charset="0"/>
              <a:cs typeface="Segoe UI Semibold" panose="020B0702040204020203" pitchFamily="34" charset="0"/>
            </a:endParaRPr>
          </a:p>
          <a:p>
            <a:pPr algn="ctr"/>
            <a:r>
              <a:rPr lang="en-US" sz="1544" dirty="0" err="1">
                <a:solidFill>
                  <a:srgbClr val="FFFFFF"/>
                </a:solidFill>
                <a:latin typeface="Segoe UI Semibold" panose="020B0702040204020203" pitchFamily="34" charset="0"/>
                <a:ea typeface="Segoe UI" pitchFamily="34" charset="0"/>
                <a:cs typeface="Segoe UI Semibold" panose="020B0702040204020203" pitchFamily="34" charset="0"/>
              </a:rPr>
              <a:t>ViewModels</a:t>
            </a:r>
            <a:r>
              <a:rPr lang="en-US" sz="1544" dirty="0">
                <a:solidFill>
                  <a:srgbClr val="FFFFFF"/>
                </a:solidFill>
                <a:latin typeface="Segoe UI Semibold" panose="020B0702040204020203" pitchFamily="34" charset="0"/>
                <a:ea typeface="Segoe UI" pitchFamily="34" charset="0"/>
                <a:cs typeface="Segoe UI Semibold" panose="020B0702040204020203" pitchFamily="34" charset="0"/>
              </a:rPr>
              <a:t> (Storage, Alerts, Timers)</a:t>
            </a:r>
          </a:p>
        </p:txBody>
      </p:sp>
      <p:sp>
        <p:nvSpPr>
          <p:cNvPr id="11" name="Down Arrow 10"/>
          <p:cNvSpPr/>
          <p:nvPr/>
        </p:nvSpPr>
        <p:spPr bwMode="auto">
          <a:xfrm rot="10800000">
            <a:off x="1940744" y="2918868"/>
            <a:ext cx="392186" cy="303506"/>
          </a:xfrm>
          <a:prstGeom prst="down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000000"/>
                  </a:gs>
                  <a:gs pos="10417">
                    <a:srgbClr val="000000"/>
                  </a:gs>
                </a:gsLst>
                <a:lin ang="5400000" scaled="0"/>
              </a:gradFill>
            </a:endParaRPr>
          </a:p>
        </p:txBody>
      </p:sp>
      <p:sp>
        <p:nvSpPr>
          <p:cNvPr id="12" name="Down Arrow 11"/>
          <p:cNvSpPr/>
          <p:nvPr/>
        </p:nvSpPr>
        <p:spPr bwMode="auto">
          <a:xfrm rot="10800000">
            <a:off x="6247342" y="2918868"/>
            <a:ext cx="392186" cy="303506"/>
          </a:xfrm>
          <a:prstGeom prst="down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291566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smtClean="0">
                <a:solidFill>
                  <a:srgbClr val="2C75A2"/>
                </a:solidFill>
                <a:latin typeface="Segoe UI Light" pitchFamily="34" charset="0"/>
              </a:rPr>
              <a:t>MVVM</a:t>
            </a:r>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2045992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MVVM tips</a:t>
            </a:r>
            <a:endParaRPr lang="en-US" dirty="0"/>
          </a:p>
        </p:txBody>
      </p:sp>
      <p:sp>
        <p:nvSpPr>
          <p:cNvPr id="5" name="Content Placeholder 4"/>
          <p:cNvSpPr>
            <a:spLocks noGrp="1"/>
          </p:cNvSpPr>
          <p:nvPr>
            <p:ph type="body" sz="quarter" idx="10"/>
          </p:nvPr>
        </p:nvSpPr>
        <p:spPr/>
        <p:txBody>
          <a:bodyPr/>
          <a:lstStyle/>
          <a:p>
            <a:r>
              <a:rPr lang="en-US" smtClean="0"/>
              <a:t>No philosophy is perfect, especially not MVVM</a:t>
            </a:r>
          </a:p>
          <a:p>
            <a:r>
              <a:rPr lang="en-US" smtClean="0"/>
              <a:t>Understand the benefits of MVVM frameworks</a:t>
            </a:r>
          </a:p>
          <a:p>
            <a:pPr lvl="1"/>
            <a:r>
              <a:rPr lang="en-US" smtClean="0"/>
              <a:t>PRISM</a:t>
            </a:r>
          </a:p>
          <a:p>
            <a:pPr lvl="1"/>
            <a:r>
              <a:rPr lang="en-US" smtClean="0"/>
              <a:t>MVVM Light</a:t>
            </a:r>
          </a:p>
          <a:p>
            <a:pPr lvl="1"/>
            <a:r>
              <a:rPr lang="en-US" smtClean="0"/>
              <a:t>Many others…</a:t>
            </a:r>
            <a:endParaRPr lang="en-US" dirty="0" smtClean="0"/>
          </a:p>
        </p:txBody>
      </p:sp>
      <p:sp>
        <p:nvSpPr>
          <p:cNvPr id="6" name="Content Placeholder 5"/>
          <p:cNvSpPr>
            <a:spLocks noGrp="1"/>
          </p:cNvSpPr>
          <p:nvPr>
            <p:ph type="body" sz="quarter" idx="11"/>
          </p:nvPr>
        </p:nvSpPr>
        <p:spPr/>
        <p:txBody>
          <a:bodyPr/>
          <a:lstStyle/>
          <a:p>
            <a:r>
              <a:rPr lang="en-US" smtClean="0"/>
              <a:t>Rely on tested patterns</a:t>
            </a:r>
          </a:p>
          <a:p>
            <a:pPr lvl="1"/>
            <a:r>
              <a:rPr lang="en-US" smtClean="0"/>
              <a:t>Commanding</a:t>
            </a:r>
          </a:p>
          <a:p>
            <a:pPr lvl="1"/>
            <a:r>
              <a:rPr lang="en-US" smtClean="0"/>
              <a:t>Dependency Injection</a:t>
            </a:r>
          </a:p>
          <a:p>
            <a:pPr lvl="1"/>
            <a:r>
              <a:rPr lang="en-US" smtClean="0"/>
              <a:t>Inversion of Control</a:t>
            </a:r>
          </a:p>
          <a:p>
            <a:pPr lvl="1"/>
            <a:r>
              <a:rPr lang="en-US" smtClean="0"/>
              <a:t>Observer</a:t>
            </a:r>
          </a:p>
          <a:p>
            <a:pPr lvl="1"/>
            <a:r>
              <a:rPr lang="en-US" smtClean="0"/>
              <a:t>Repository</a:t>
            </a:r>
          </a:p>
          <a:p>
            <a:pPr lvl="1"/>
            <a:r>
              <a:rPr lang="en-US" smtClean="0"/>
              <a:t>Service Locator</a:t>
            </a:r>
          </a:p>
          <a:p>
            <a:pPr lvl="1"/>
            <a:r>
              <a:rPr lang="en-US" smtClean="0"/>
              <a:t>Many others…</a:t>
            </a:r>
            <a:endParaRPr lang="en-US" dirty="0"/>
          </a:p>
        </p:txBody>
      </p:sp>
    </p:spTree>
    <p:extLst>
      <p:ext uri="{BB962C8B-B14F-4D97-AF65-F5344CB8AC3E}">
        <p14:creationId xmlns:p14="http://schemas.microsoft.com/office/powerpoint/2010/main" val="139412261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500" dirty="0" smtClean="0">
                <a:solidFill>
                  <a:schemeClr val="bg1"/>
                </a:solidFill>
                <a:latin typeface="Segoe UI Light" pitchFamily="34" charset="0"/>
              </a:rPr>
              <a:t>Data Services</a:t>
            </a:r>
            <a:endParaRPr lang="en-US" sz="6500" dirty="0">
              <a:solidFill>
                <a:schemeClr val="bg1"/>
              </a:solidFill>
              <a:latin typeface="Segoe UI Light" pitchFamily="34" charset="0"/>
            </a:endParaRPr>
          </a:p>
        </p:txBody>
      </p:sp>
    </p:spTree>
    <p:extLst>
      <p:ext uri="{BB962C8B-B14F-4D97-AF65-F5344CB8AC3E}">
        <p14:creationId xmlns:p14="http://schemas.microsoft.com/office/powerpoint/2010/main" val="6841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prstGeom prst="rect">
            <a:avLst/>
          </a:prstGeom>
        </p:spPr>
        <p:txBody>
          <a:bodyPr/>
          <a:lstStyle/>
          <a:p>
            <a:r>
              <a:rPr lang="en-US" dirty="0" smtClean="0"/>
              <a:t>Always a good idea to abstract</a:t>
            </a:r>
          </a:p>
          <a:p>
            <a:r>
              <a:rPr lang="en-US" dirty="0" smtClean="0"/>
              <a:t>Protect DB calls</a:t>
            </a:r>
          </a:p>
          <a:p>
            <a:pPr lvl="1"/>
            <a:r>
              <a:rPr lang="en-US" dirty="0" smtClean="0"/>
              <a:t>Even a simple service layer is worth it</a:t>
            </a:r>
          </a:p>
          <a:p>
            <a:r>
              <a:rPr lang="en-US" dirty="0" smtClean="0"/>
              <a:t>When in doubt, use a standard</a:t>
            </a:r>
          </a:p>
          <a:p>
            <a:pPr lvl="1"/>
            <a:r>
              <a:rPr lang="en-US" dirty="0" smtClean="0"/>
              <a:t>SOAP, REST over HTTP, </a:t>
            </a:r>
            <a:r>
              <a:rPr lang="en-US" dirty="0" err="1" smtClean="0"/>
              <a:t>etc</a:t>
            </a:r>
            <a:endParaRPr lang="en-US" dirty="0" smtClean="0"/>
          </a:p>
          <a:p>
            <a:r>
              <a:rPr lang="en-US" dirty="0" smtClean="0"/>
              <a:t>Use a service bus to traverse network boundaries</a:t>
            </a:r>
          </a:p>
          <a:p>
            <a:pPr lvl="1"/>
            <a:r>
              <a:rPr lang="en-US" dirty="0" smtClean="0"/>
              <a:t>Internet client relying on an intranet service, for example</a:t>
            </a:r>
          </a:p>
        </p:txBody>
      </p:sp>
      <p:sp>
        <p:nvSpPr>
          <p:cNvPr id="2" name="Title 1"/>
          <p:cNvSpPr>
            <a:spLocks noGrp="1"/>
          </p:cNvSpPr>
          <p:nvPr>
            <p:ph type="title"/>
          </p:nvPr>
        </p:nvSpPr>
        <p:spPr>
          <a:prstGeom prst="rect">
            <a:avLst/>
          </a:prstGeom>
        </p:spPr>
        <p:txBody>
          <a:bodyPr/>
          <a:lstStyle/>
          <a:p>
            <a:r>
              <a:rPr lang="en-US" dirty="0" smtClean="0"/>
              <a:t>External services</a:t>
            </a:r>
            <a:endParaRPr lang="en-US" dirty="0"/>
          </a:p>
        </p:txBody>
      </p:sp>
    </p:spTree>
    <p:extLst>
      <p:ext uri="{BB962C8B-B14F-4D97-AF65-F5344CB8AC3E}">
        <p14:creationId xmlns:p14="http://schemas.microsoft.com/office/powerpoint/2010/main" val="31126235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Typical line-of-business application</a:t>
            </a:r>
          </a:p>
          <a:p>
            <a:r>
              <a:rPr lang="en-US" smtClean="0"/>
              <a:t>Create &amp; submit reports</a:t>
            </a:r>
          </a:p>
          <a:p>
            <a:r>
              <a:rPr lang="en-US" smtClean="0"/>
              <a:t>View past reports</a:t>
            </a:r>
          </a:p>
          <a:p>
            <a:r>
              <a:rPr lang="en-US" smtClean="0"/>
              <a:t>Approve reports (if manager)</a:t>
            </a:r>
            <a:endParaRPr lang="en-US" dirty="0" smtClean="0"/>
          </a:p>
        </p:txBody>
      </p:sp>
      <p:sp>
        <p:nvSpPr>
          <p:cNvPr id="2" name="Title 1"/>
          <p:cNvSpPr>
            <a:spLocks noGrp="1"/>
          </p:cNvSpPr>
          <p:nvPr>
            <p:ph type="title"/>
          </p:nvPr>
        </p:nvSpPr>
        <p:spPr/>
        <p:txBody>
          <a:bodyPr/>
          <a:lstStyle/>
          <a:p>
            <a:r>
              <a:rPr lang="en-US" dirty="0" smtClean="0"/>
              <a:t>Our scenario: expense reporting</a:t>
            </a:r>
            <a:endParaRPr lang="en-US" dirty="0"/>
          </a:p>
        </p:txBody>
      </p:sp>
    </p:spTree>
    <p:extLst>
      <p:ext uri="{BB962C8B-B14F-4D97-AF65-F5344CB8AC3E}">
        <p14:creationId xmlns:p14="http://schemas.microsoft.com/office/powerpoint/2010/main" val="316553934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normAutofit/>
          </a:bodyPr>
          <a:lstStyle/>
          <a:p>
            <a:r>
              <a:rPr lang="en-US" sz="3000" dirty="0"/>
              <a:t>Windows Communication Foundation vs. Web API</a:t>
            </a:r>
          </a:p>
        </p:txBody>
      </p:sp>
      <p:sp>
        <p:nvSpPr>
          <p:cNvPr id="8" name="Text Placeholder 7"/>
          <p:cNvSpPr>
            <a:spLocks noGrp="1"/>
          </p:cNvSpPr>
          <p:nvPr>
            <p:ph type="body" sz="quarter" idx="10"/>
          </p:nvPr>
        </p:nvSpPr>
        <p:spPr>
          <a:xfrm>
            <a:off x="201932" y="891884"/>
            <a:ext cx="4033911" cy="2102427"/>
          </a:xfrm>
          <a:prstGeom prst="rect">
            <a:avLst/>
          </a:prstGeom>
        </p:spPr>
        <p:txBody>
          <a:bodyPr/>
          <a:lstStyle/>
          <a:p>
            <a:r>
              <a:rPr lang="en-US" dirty="0" smtClean="0"/>
              <a:t>WCF</a:t>
            </a:r>
          </a:p>
          <a:p>
            <a:pPr lvl="1"/>
            <a:r>
              <a:rPr lang="en-US" dirty="0"/>
              <a:t>Multiple transport protocols</a:t>
            </a:r>
          </a:p>
          <a:p>
            <a:pPr lvl="1"/>
            <a:r>
              <a:rPr lang="en-US" dirty="0"/>
              <a:t>Multiple encodings</a:t>
            </a:r>
            <a:br>
              <a:rPr lang="en-US" dirty="0"/>
            </a:br>
            <a:r>
              <a:rPr lang="en-US" dirty="0" smtClean="0"/>
              <a:t>WS-</a:t>
            </a:r>
            <a:r>
              <a:rPr lang="en-US" dirty="0"/>
              <a:t>* standards</a:t>
            </a:r>
            <a:br>
              <a:rPr lang="en-US" dirty="0"/>
            </a:br>
            <a:r>
              <a:rPr lang="en-US" dirty="0" smtClean="0"/>
              <a:t>Supports </a:t>
            </a:r>
            <a:r>
              <a:rPr lang="en-US" dirty="0"/>
              <a:t>Request-Reply, One Way, and Duplex message exchange </a:t>
            </a:r>
            <a:r>
              <a:rPr lang="en-US" dirty="0" smtClean="0"/>
              <a:t>patterns</a:t>
            </a:r>
            <a:endParaRPr lang="en-US" dirty="0"/>
          </a:p>
        </p:txBody>
      </p:sp>
      <p:sp>
        <p:nvSpPr>
          <p:cNvPr id="9" name="Text Placeholder 8"/>
          <p:cNvSpPr>
            <a:spLocks noGrp="1"/>
          </p:cNvSpPr>
          <p:nvPr>
            <p:ph type="body" sz="quarter" idx="11"/>
          </p:nvPr>
        </p:nvSpPr>
        <p:spPr>
          <a:xfrm>
            <a:off x="4908163" y="891884"/>
            <a:ext cx="4033911" cy="3321222"/>
          </a:xfrm>
          <a:prstGeom prst="rect">
            <a:avLst/>
          </a:prstGeom>
        </p:spPr>
        <p:txBody>
          <a:bodyPr/>
          <a:lstStyle/>
          <a:p>
            <a:r>
              <a:rPr lang="en-US" dirty="0"/>
              <a:t>Web </a:t>
            </a:r>
            <a:r>
              <a:rPr lang="en-US" dirty="0" smtClean="0"/>
              <a:t>API (preferred for new projects)</a:t>
            </a:r>
          </a:p>
          <a:p>
            <a:pPr lvl="1"/>
            <a:r>
              <a:rPr lang="en-US" dirty="0"/>
              <a:t>HTTP only</a:t>
            </a:r>
          </a:p>
          <a:p>
            <a:pPr lvl="1"/>
            <a:r>
              <a:rPr lang="en-US" dirty="0"/>
              <a:t>Supports a wide variety of media types (XML, JSON, </a:t>
            </a:r>
            <a:r>
              <a:rPr lang="en-US" dirty="0" err="1"/>
              <a:t>etc</a:t>
            </a:r>
            <a:r>
              <a:rPr lang="en-US" dirty="0"/>
              <a:t>)</a:t>
            </a:r>
          </a:p>
          <a:p>
            <a:pPr lvl="1"/>
            <a:r>
              <a:rPr lang="en-US" dirty="0"/>
              <a:t>Uses basic protocol and formats including HTTP, </a:t>
            </a:r>
            <a:r>
              <a:rPr lang="en-US" dirty="0" err="1"/>
              <a:t>WebSockets</a:t>
            </a:r>
            <a:r>
              <a:rPr lang="en-US" dirty="0"/>
              <a:t>, SSL</a:t>
            </a:r>
          </a:p>
          <a:p>
            <a:pPr lvl="1"/>
            <a:r>
              <a:rPr lang="en-US" dirty="0"/>
              <a:t>Is request/response due to nature of HTTP, but more patterns available via </a:t>
            </a:r>
            <a:r>
              <a:rPr lang="en-US" dirty="0" err="1"/>
              <a:t>SignalR</a:t>
            </a:r>
            <a:r>
              <a:rPr lang="en-US" dirty="0"/>
              <a:t> and </a:t>
            </a:r>
            <a:r>
              <a:rPr lang="en-US" dirty="0" err="1"/>
              <a:t>WebSockets</a:t>
            </a:r>
            <a:r>
              <a:rPr lang="en-US" dirty="0"/>
              <a:t> </a:t>
            </a:r>
            <a:r>
              <a:rPr lang="en-US" dirty="0" smtClean="0"/>
              <a:t>integration</a:t>
            </a:r>
            <a:endParaRPr lang="en-US" dirty="0"/>
          </a:p>
        </p:txBody>
      </p:sp>
    </p:spTree>
    <p:extLst>
      <p:ext uri="{BB962C8B-B14F-4D97-AF65-F5344CB8AC3E}">
        <p14:creationId xmlns:p14="http://schemas.microsoft.com/office/powerpoint/2010/main" val="34499820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prstGeom prst="rect">
            <a:avLst/>
          </a:prstGeom>
        </p:spPr>
        <p:txBody>
          <a:bodyPr/>
          <a:lstStyle/>
          <a:p>
            <a:r>
              <a:rPr lang="en-US" dirty="0" smtClean="0"/>
              <a:t>A standardized protocol built on HTTP</a:t>
            </a:r>
          </a:p>
          <a:p>
            <a:r>
              <a:rPr lang="en-US" dirty="0" smtClean="0"/>
              <a:t>Uses the REST methodology</a:t>
            </a:r>
          </a:p>
          <a:p>
            <a:r>
              <a:rPr lang="en-US" dirty="0" smtClean="0"/>
              <a:t>Designed for formats like XML, ATOM, and JSON</a:t>
            </a:r>
          </a:p>
          <a:p>
            <a:r>
              <a:rPr lang="en-US" dirty="0" smtClean="0"/>
              <a:t>Provides a uniform way to represent metadata</a:t>
            </a:r>
          </a:p>
          <a:p>
            <a:r>
              <a:rPr lang="en-US" dirty="0" smtClean="0"/>
              <a:t>Client data context-friendly</a:t>
            </a:r>
          </a:p>
          <a:p>
            <a:r>
              <a:rPr lang="en-US" dirty="0" smtClean="0"/>
              <a:t>Great ecosystem of tools and developers</a:t>
            </a:r>
          </a:p>
          <a:p>
            <a:r>
              <a:rPr lang="en-US" dirty="0" smtClean="0"/>
              <a:t>Available via WCF Data Services and Web API</a:t>
            </a:r>
          </a:p>
        </p:txBody>
      </p:sp>
      <p:sp>
        <p:nvSpPr>
          <p:cNvPr id="7" name="Title 6"/>
          <p:cNvSpPr>
            <a:spLocks noGrp="1"/>
          </p:cNvSpPr>
          <p:nvPr>
            <p:ph type="title"/>
          </p:nvPr>
        </p:nvSpPr>
        <p:spPr>
          <a:prstGeom prst="rect">
            <a:avLst/>
          </a:prstGeom>
        </p:spPr>
        <p:txBody>
          <a:bodyPr/>
          <a:lstStyle/>
          <a:p>
            <a:r>
              <a:rPr lang="en-US" dirty="0" smtClean="0"/>
              <a:t>OData, the Open Data Protocol</a:t>
            </a:r>
            <a:endParaRPr lang="en-US" dirty="0"/>
          </a:p>
        </p:txBody>
      </p:sp>
    </p:spTree>
    <p:extLst>
      <p:ext uri="{BB962C8B-B14F-4D97-AF65-F5344CB8AC3E}">
        <p14:creationId xmlns:p14="http://schemas.microsoft.com/office/powerpoint/2010/main" val="37736779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lstStyle/>
          <a:p>
            <a:r>
              <a:rPr lang="en-US" dirty="0" smtClean="0"/>
              <a:t>Asynchronous programming</a:t>
            </a:r>
          </a:p>
          <a:p>
            <a:r>
              <a:rPr lang="en-US" dirty="0" smtClean="0"/>
              <a:t>Portable class libraries</a:t>
            </a:r>
          </a:p>
          <a:p>
            <a:r>
              <a:rPr lang="en-US" dirty="0" smtClean="0"/>
              <a:t>Inversion of control</a:t>
            </a:r>
          </a:p>
          <a:p>
            <a:r>
              <a:rPr lang="en-US" dirty="0" smtClean="0"/>
              <a:t>Model-View-</a:t>
            </a:r>
            <a:r>
              <a:rPr lang="en-US" dirty="0" err="1" smtClean="0"/>
              <a:t>ViewModel</a:t>
            </a:r>
            <a:r>
              <a:rPr lang="en-US" dirty="0" smtClean="0"/>
              <a:t> (MVVM)</a:t>
            </a:r>
          </a:p>
          <a:p>
            <a:r>
              <a:rPr lang="en-US" dirty="0" smtClean="0"/>
              <a:t>WCF &amp; Web API</a:t>
            </a:r>
          </a:p>
          <a:p>
            <a:r>
              <a:rPr lang="en-US" dirty="0" smtClean="0"/>
              <a:t>OData</a:t>
            </a:r>
            <a:endParaRPr lang="en-US" dirty="0"/>
          </a:p>
        </p:txBody>
      </p:sp>
      <p:sp>
        <p:nvSpPr>
          <p:cNvPr id="2" name="Title 1"/>
          <p:cNvSpPr>
            <a:spLocks noGrp="1"/>
          </p:cNvSpPr>
          <p:nvPr>
            <p:ph type="title"/>
          </p:nvPr>
        </p:nvSpPr>
        <p:spPr>
          <a:prstGeom prst="rect">
            <a:avLst/>
          </a:prstGeom>
        </p:spPr>
        <p:txBody>
          <a:bodyPr/>
          <a:lstStyle/>
          <a:p>
            <a:r>
              <a:rPr lang="en-US" dirty="0" smtClean="0"/>
              <a:t>Summary</a:t>
            </a:r>
            <a:endParaRPr lang="en-US" dirty="0"/>
          </a:p>
        </p:txBody>
      </p:sp>
    </p:spTree>
    <p:extLst>
      <p:ext uri="{BB962C8B-B14F-4D97-AF65-F5344CB8AC3E}">
        <p14:creationId xmlns:p14="http://schemas.microsoft.com/office/powerpoint/2010/main" val="84711031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3236584"/>
          </a:xfrm>
        </p:spPr>
        <p:txBody>
          <a:bodyPr/>
          <a:lstStyle/>
          <a:p>
            <a:r>
              <a:rPr lang="en-US" dirty="0" err="1" smtClean="0"/>
              <a:t>Async'ing</a:t>
            </a:r>
            <a:r>
              <a:rPr lang="en-US" dirty="0" smtClean="0"/>
              <a:t> Your Way to a Successful App with .NET</a:t>
            </a:r>
          </a:p>
          <a:p>
            <a:pPr lvl="1"/>
            <a:r>
              <a:rPr lang="en-US" dirty="0" smtClean="0"/>
              <a:t>http://channel9.msdn.com/Events/Build/2013/3-301</a:t>
            </a:r>
          </a:p>
          <a:p>
            <a:r>
              <a:rPr lang="en-US" dirty="0" smtClean="0"/>
              <a:t>Creating </a:t>
            </a:r>
            <a:r>
              <a:rPr lang="en-US" dirty="0" err="1" smtClean="0"/>
              <a:t>Async</a:t>
            </a:r>
            <a:r>
              <a:rPr lang="en-US" dirty="0" smtClean="0"/>
              <a:t> Libraries That Are Modular, Reusable and Fast, in Microsoft Visual C# and Visual Basic</a:t>
            </a:r>
          </a:p>
          <a:p>
            <a:pPr lvl="1"/>
            <a:r>
              <a:rPr lang="en-US" dirty="0" smtClean="0"/>
              <a:t>http://channel9.msdn.com/Events/TechEd/Europe/2013/DEV-B318</a:t>
            </a:r>
          </a:p>
          <a:p>
            <a:r>
              <a:rPr lang="en-US" dirty="0" smtClean="0"/>
              <a:t>Asynchronous Programming in the Microsoft .NET Framework 4.5</a:t>
            </a:r>
          </a:p>
          <a:p>
            <a:pPr lvl="1"/>
            <a:r>
              <a:rPr lang="en-US" dirty="0" smtClean="0"/>
              <a:t>http://channel9.msdn.com/Events/TechEd/NorthAmerica/2013/DEV-H302</a:t>
            </a:r>
            <a:endParaRPr lang="en-US" dirty="0" smtClean="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298026398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2039333"/>
          </a:xfrm>
        </p:spPr>
        <p:txBody>
          <a:bodyPr/>
          <a:lstStyle/>
          <a:p>
            <a:r>
              <a:rPr lang="en-US" dirty="0" smtClean="0"/>
              <a:t>Modernizing </a:t>
            </a:r>
            <a:r>
              <a:rPr lang="en-US" dirty="0" smtClean="0"/>
              <a:t>WPF Line-of-Business Applications</a:t>
            </a:r>
          </a:p>
          <a:p>
            <a:pPr lvl="1"/>
            <a:r>
              <a:rPr lang="en-US" dirty="0" smtClean="0"/>
              <a:t>http://</a:t>
            </a:r>
            <a:r>
              <a:rPr lang="en-US" dirty="0" smtClean="0"/>
              <a:t>channel9.msdn.com/Events/TechEd/NorthAmerica/2013/DEV-B325</a:t>
            </a:r>
            <a:endParaRPr lang="en-US" dirty="0" smtClean="0"/>
          </a:p>
          <a:p>
            <a:r>
              <a:rPr lang="en-US" dirty="0" smtClean="0"/>
              <a:t>Understanding Dependency Injection and Those Pesky Containers</a:t>
            </a:r>
          </a:p>
          <a:p>
            <a:pPr lvl="1"/>
            <a:r>
              <a:rPr lang="en-US" dirty="0" smtClean="0"/>
              <a:t>http://</a:t>
            </a:r>
            <a:r>
              <a:rPr lang="en-US" dirty="0" smtClean="0"/>
              <a:t>channel9.msdn.com/Events/TechEd/NorthAmerica/2013/DEV-B207</a:t>
            </a:r>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80841473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Using Portable Class Libraries</a:t>
            </a:r>
          </a:p>
          <a:p>
            <a:pPr lvl="1"/>
            <a:r>
              <a:rPr lang="en-US" smtClean="0"/>
              <a:t>http://channel9.msdn.com/Events/TechEd/NorthAmerica/2013/DEV-H323</a:t>
            </a:r>
          </a:p>
          <a:p>
            <a:r>
              <a:rPr lang="en-US" smtClean="0"/>
              <a:t>Getting Started with MVVM</a:t>
            </a:r>
          </a:p>
          <a:p>
            <a:pPr lvl="1"/>
            <a:r>
              <a:rPr lang="en-US" smtClean="0"/>
              <a:t>http://channel9.msdn.com/Shows/Visual-Studio-Toolbox/Getting-Started-with-MVVM</a:t>
            </a:r>
          </a:p>
          <a:p>
            <a:r>
              <a:rPr lang="en-US" smtClean="0"/>
              <a:t>ASP.NET Web API: Web Services for Websites, Modern Apps, and Mobile Apps</a:t>
            </a:r>
          </a:p>
          <a:p>
            <a:pPr lvl="1"/>
            <a:r>
              <a:rPr lang="en-US" smtClean="0"/>
              <a:t>http://channel9.msdn.com/Events/TechEd/NorthAmerica/2013/DEV-B360</a:t>
            </a:r>
          </a:p>
          <a:p>
            <a:pPr lvl="1"/>
            <a:endParaRPr lang="en-US" dirty="0" smtClean="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213408377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603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314" y="4324348"/>
            <a:ext cx="8850086" cy="780214"/>
          </a:xfrm>
          <a:prstGeom prst="rect">
            <a:avLst/>
          </a:prstGeom>
          <a:noFill/>
        </p:spPr>
        <p:txBody>
          <a:bodyPr wrap="square" lIns="182880" tIns="146304" rIns="182880" bIns="146304" rtlCol="0">
            <a:spAutoFit/>
          </a:bodyPr>
          <a:lstStyle/>
          <a:p>
            <a:pPr defTabSz="914400">
              <a:lnSpc>
                <a:spcPct val="150000"/>
              </a:lnSpc>
            </a:pPr>
            <a:r>
              <a:rPr lang="en-US" sz="700" dirty="0" smtClean="0">
                <a:solidFill>
                  <a:srgbClr val="FFFFFF">
                    <a:lumMod val="50000"/>
                  </a:srgbClr>
                </a:solidFill>
              </a:rPr>
              <a:t>The </a:t>
            </a:r>
            <a:r>
              <a:rPr lang="en-US" sz="700" dirty="0">
                <a:solidFill>
                  <a:srgbClr val="FFFFFF">
                    <a:lumMod val="50000"/>
                  </a:srgbClr>
                </a:solidFill>
              </a:rPr>
              <a:t>information herein is for informational purposes only and represents the current view of Microsoft Corporation as of the date of this presentation.  Because Microsoft must respond to changing market </a:t>
            </a:r>
            <a:r>
              <a:rPr lang="en-US" sz="700" dirty="0" smtClean="0">
                <a:solidFill>
                  <a:srgbClr val="FFFFFF">
                    <a:lumMod val="50000"/>
                  </a:srgbClr>
                </a:solidFill>
              </a:rPr>
              <a:t>conditions, it </a:t>
            </a:r>
            <a:r>
              <a:rPr lang="en-US" sz="700" dirty="0">
                <a:solidFill>
                  <a:srgbClr val="FFFFFF">
                    <a:lumMod val="50000"/>
                  </a:srgbClr>
                </a:solidFill>
              </a:rPr>
              <a:t>should not be interpreted to be a commitment on the part of Microsoft, and Microsoft cannot guarantee the accuracy of any information provided after the date of this presentation. </a:t>
            </a:r>
            <a:endParaRPr lang="en-US" sz="700" dirty="0" smtClean="0">
              <a:solidFill>
                <a:srgbClr val="FFFFFF">
                  <a:lumMod val="50000"/>
                </a:srgbClr>
              </a:solidFill>
            </a:endParaRPr>
          </a:p>
          <a:p>
            <a:pPr defTabSz="914400">
              <a:lnSpc>
                <a:spcPct val="150000"/>
              </a:lnSpc>
            </a:pPr>
            <a:r>
              <a:rPr lang="en-US" sz="700" dirty="0" smtClean="0">
                <a:solidFill>
                  <a:srgbClr val="FFFFFF">
                    <a:lumMod val="50000"/>
                  </a:srgbClr>
                </a:solidFill>
              </a:rPr>
              <a:t>MICROSOFT MAKES NO WARRANTIES, EXPRESS, IMPLIED OR STATUTORY, AS TO THE INFORMATION IN THIS PRESENTATION.</a:t>
            </a:r>
            <a:endParaRPr lang="en-US" sz="700" dirty="0">
              <a:solidFill>
                <a:srgbClr val="FFFFFF">
                  <a:lumMod val="50000"/>
                </a:srgbClr>
              </a:solidFill>
            </a:endParaRPr>
          </a:p>
        </p:txBody>
      </p:sp>
      <p:sp>
        <p:nvSpPr>
          <p:cNvPr id="4" name="TextBox 3"/>
          <p:cNvSpPr txBox="1"/>
          <p:nvPr/>
        </p:nvSpPr>
        <p:spPr>
          <a:xfrm>
            <a:off x="65314" y="4095750"/>
            <a:ext cx="8915400" cy="418576"/>
          </a:xfrm>
          <a:prstGeom prst="rect">
            <a:avLst/>
          </a:prstGeom>
          <a:noFill/>
        </p:spPr>
        <p:txBody>
          <a:bodyPr wrap="square" lIns="182880" tIns="146304" rIns="182880" bIns="146304" rtlCol="0">
            <a:spAutoFit/>
          </a:bodyPr>
          <a:lstStyle/>
          <a:p>
            <a:pPr defTabSz="914400">
              <a:spcAft>
                <a:spcPts val="600"/>
              </a:spcAft>
            </a:pPr>
            <a:r>
              <a:rPr lang="en-US" sz="800" dirty="0">
                <a:solidFill>
                  <a:srgbClr val="FFFFFF">
                    <a:lumMod val="50000"/>
                  </a:srgbClr>
                </a:solidFill>
              </a:rPr>
              <a:t>© 2013 Microsoft Corporation. All rights reserved. Microsoft, Windows, and other product names are or may be registered trademarks and/or trademarks in the U.S. and/or other countries</a:t>
            </a:r>
            <a:r>
              <a:rPr lang="en-US" sz="800" dirty="0" smtClean="0">
                <a:solidFill>
                  <a:srgbClr val="FFFFFF">
                    <a:lumMod val="50000"/>
                  </a:srgbClr>
                </a:solidFill>
              </a:rPr>
              <a:t>.</a:t>
            </a:r>
            <a:endParaRPr lang="en-US" sz="800" dirty="0">
              <a:solidFill>
                <a:srgbClr val="FFFFFF">
                  <a:lumMod val="50000"/>
                </a:srgb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3399202"/>
            <a:ext cx="2470488" cy="696548"/>
          </a:xfrm>
          <a:prstGeom prst="rect">
            <a:avLst/>
          </a:prstGeom>
        </p:spPr>
      </p:pic>
    </p:spTree>
    <p:extLst>
      <p:ext uri="{BB962C8B-B14F-4D97-AF65-F5344CB8AC3E}">
        <p14:creationId xmlns:p14="http://schemas.microsoft.com/office/powerpoint/2010/main" val="8279352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12694" y="1421780"/>
            <a:ext cx="5871117" cy="3320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350" dirty="0">
                <a:solidFill>
                  <a:schemeClr val="tx1"/>
                </a:solidFill>
              </a:rPr>
              <a:t>Corporate Network</a:t>
            </a:r>
          </a:p>
        </p:txBody>
      </p:sp>
      <p:sp>
        <p:nvSpPr>
          <p:cNvPr id="2" name="Title 1"/>
          <p:cNvSpPr>
            <a:spLocks noGrp="1"/>
          </p:cNvSpPr>
          <p:nvPr>
            <p:ph type="title"/>
          </p:nvPr>
        </p:nvSpPr>
        <p:spPr>
          <a:prstGeom prst="rect">
            <a:avLst/>
          </a:prstGeom>
        </p:spPr>
        <p:txBody>
          <a:bodyPr/>
          <a:lstStyle/>
          <a:p>
            <a:r>
              <a:rPr lang="en-US" dirty="0" smtClean="0"/>
              <a:t>Application topography</a:t>
            </a:r>
            <a:endParaRPr lang="en-US" dirty="0"/>
          </a:p>
        </p:txBody>
      </p:sp>
      <p:sp>
        <p:nvSpPr>
          <p:cNvPr id="4" name="Can 3"/>
          <p:cNvSpPr/>
          <p:nvPr/>
        </p:nvSpPr>
        <p:spPr>
          <a:xfrm>
            <a:off x="3466634" y="1647593"/>
            <a:ext cx="1363237" cy="67743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Expenses DB</a:t>
            </a:r>
          </a:p>
          <a:p>
            <a:pPr algn="ctr"/>
            <a:r>
              <a:rPr lang="en-US" sz="1350" dirty="0"/>
              <a:t>(SQL)</a:t>
            </a:r>
          </a:p>
        </p:txBody>
      </p:sp>
      <p:sp>
        <p:nvSpPr>
          <p:cNvPr id="5" name="Cube 4"/>
          <p:cNvSpPr/>
          <p:nvPr/>
        </p:nvSpPr>
        <p:spPr>
          <a:xfrm>
            <a:off x="2304119" y="2851922"/>
            <a:ext cx="3688266" cy="6272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Expenses services</a:t>
            </a:r>
          </a:p>
          <a:p>
            <a:pPr algn="ctr"/>
            <a:r>
              <a:rPr lang="en-US" sz="1350" dirty="0"/>
              <a:t>(WCF on Windows Server)</a:t>
            </a:r>
          </a:p>
        </p:txBody>
      </p:sp>
      <p:sp>
        <p:nvSpPr>
          <p:cNvPr id="7" name="Cube 6"/>
          <p:cNvSpPr/>
          <p:nvPr/>
        </p:nvSpPr>
        <p:spPr>
          <a:xfrm>
            <a:off x="2304119" y="3955892"/>
            <a:ext cx="3688266" cy="6272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UI</a:t>
            </a:r>
          </a:p>
          <a:p>
            <a:pPr algn="ctr"/>
            <a:r>
              <a:rPr lang="en-US" sz="1350" dirty="0"/>
              <a:t>(WPF)</a:t>
            </a:r>
          </a:p>
        </p:txBody>
      </p:sp>
      <p:sp>
        <p:nvSpPr>
          <p:cNvPr id="8" name="Up-Down Arrow 7"/>
          <p:cNvSpPr/>
          <p:nvPr/>
        </p:nvSpPr>
        <p:spPr>
          <a:xfrm>
            <a:off x="4068799" y="3557671"/>
            <a:ext cx="163088" cy="31458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9" name="Up-Down Arrow 8"/>
          <p:cNvSpPr/>
          <p:nvPr/>
        </p:nvSpPr>
        <p:spPr>
          <a:xfrm>
            <a:off x="4068799" y="2445340"/>
            <a:ext cx="163088" cy="31458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0" name="Cube 9"/>
          <p:cNvSpPr/>
          <p:nvPr/>
        </p:nvSpPr>
        <p:spPr>
          <a:xfrm>
            <a:off x="6175335" y="1647593"/>
            <a:ext cx="582304" cy="293555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350" dirty="0"/>
              <a:t>Active Directory</a:t>
            </a:r>
          </a:p>
        </p:txBody>
      </p:sp>
    </p:spTree>
    <p:extLst>
      <p:ext uri="{BB962C8B-B14F-4D97-AF65-F5344CB8AC3E}">
        <p14:creationId xmlns:p14="http://schemas.microsoft.com/office/powerpoint/2010/main" val="352575090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smtClean="0">
                <a:solidFill>
                  <a:srgbClr val="2C75A2"/>
                </a:solidFill>
                <a:latin typeface="Segoe UI Light" pitchFamily="34" charset="0"/>
              </a:rPr>
              <a:t>Expenses App</a:t>
            </a: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212877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228889"/>
          </a:xfrm>
        </p:spPr>
        <p:txBody>
          <a:bodyPr/>
          <a:lstStyle/>
          <a:p>
            <a:r>
              <a:rPr lang="en-US" dirty="0" smtClean="0"/>
              <a:t>Improve architecture, maintainability, and quality</a:t>
            </a:r>
          </a:p>
          <a:p>
            <a:pPr lvl="1"/>
            <a:r>
              <a:rPr lang="en-US" dirty="0" smtClean="0"/>
              <a:t>Adopt a services architecture</a:t>
            </a:r>
          </a:p>
          <a:p>
            <a:r>
              <a:rPr lang="en-US" dirty="0" smtClean="0"/>
              <a:t>Improve accessibility, scalability, and operations</a:t>
            </a:r>
          </a:p>
          <a:p>
            <a:pPr lvl="1"/>
            <a:r>
              <a:rPr lang="en-US" dirty="0" smtClean="0"/>
              <a:t>Move to the cloud</a:t>
            </a:r>
          </a:p>
          <a:p>
            <a:r>
              <a:rPr lang="en-US" dirty="0" smtClean="0"/>
              <a:t>Update the user experience</a:t>
            </a:r>
          </a:p>
          <a:p>
            <a:pPr lvl="1"/>
            <a:r>
              <a:rPr lang="en-US" dirty="0" smtClean="0"/>
              <a:t>Build a more modern-looking user experience</a:t>
            </a:r>
          </a:p>
          <a:p>
            <a:r>
              <a:rPr lang="en-US" dirty="0" smtClean="0"/>
              <a:t>Expand device support</a:t>
            </a:r>
          </a:p>
          <a:p>
            <a:pPr lvl="1"/>
            <a:r>
              <a:rPr lang="en-US"/>
              <a:t>Companion apps for Windows Store and Windows Phone</a:t>
            </a:r>
            <a:endParaRPr lang="en-US" dirty="0"/>
          </a:p>
        </p:txBody>
      </p:sp>
      <p:sp>
        <p:nvSpPr>
          <p:cNvPr id="2" name="Title 1"/>
          <p:cNvSpPr>
            <a:spLocks noGrp="1"/>
          </p:cNvSpPr>
          <p:nvPr>
            <p:ph type="title"/>
          </p:nvPr>
        </p:nvSpPr>
        <p:spPr/>
        <p:txBody>
          <a:bodyPr/>
          <a:lstStyle/>
          <a:p>
            <a:r>
              <a:rPr lang="en-US" smtClean="0"/>
              <a:t>Expense reporting backlog</a:t>
            </a:r>
            <a:endParaRPr lang="en-US" dirty="0"/>
          </a:p>
        </p:txBody>
      </p:sp>
    </p:spTree>
    <p:extLst>
      <p:ext uri="{BB962C8B-B14F-4D97-AF65-F5344CB8AC3E}">
        <p14:creationId xmlns:p14="http://schemas.microsoft.com/office/powerpoint/2010/main" val="1539165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500" dirty="0" err="1" smtClean="0">
                <a:solidFill>
                  <a:schemeClr val="bg1"/>
                </a:solidFill>
                <a:latin typeface="Segoe UI Light" pitchFamily="34" charset="0"/>
              </a:rPr>
              <a:t>Async</a:t>
            </a:r>
            <a:r>
              <a:rPr lang="en-US" sz="6500" dirty="0" smtClean="0">
                <a:solidFill>
                  <a:schemeClr val="bg1"/>
                </a:solidFill>
                <a:latin typeface="Segoe UI Light" pitchFamily="34" charset="0"/>
              </a:rPr>
              <a:t>, PCLs, </a:t>
            </a:r>
            <a:r>
              <a:rPr lang="en-US" sz="6500" dirty="0" err="1" smtClean="0">
                <a:solidFill>
                  <a:schemeClr val="bg1"/>
                </a:solidFill>
                <a:latin typeface="Segoe UI Light" pitchFamily="34" charset="0"/>
              </a:rPr>
              <a:t>IoC</a:t>
            </a:r>
            <a:endParaRPr lang="en-US" sz="6500" dirty="0">
              <a:solidFill>
                <a:schemeClr val="bg1"/>
              </a:solidFill>
              <a:latin typeface="Segoe UI Light" pitchFamily="34" charset="0"/>
            </a:endParaRPr>
          </a:p>
        </p:txBody>
      </p:sp>
    </p:spTree>
    <p:extLst>
      <p:ext uri="{BB962C8B-B14F-4D97-AF65-F5344CB8AC3E}">
        <p14:creationId xmlns:p14="http://schemas.microsoft.com/office/powerpoint/2010/main" val="1828548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Critical for responsive UI, scale, &amp; user satisfaction</a:t>
            </a:r>
          </a:p>
          <a:p>
            <a:r>
              <a:rPr lang="en-US" smtClean="0"/>
              <a:t>Traditionally a challenge due to manual requirements</a:t>
            </a:r>
          </a:p>
          <a:p>
            <a:r>
              <a:rPr lang="en-US" smtClean="0"/>
              <a:t>APIs often inconsistent</a:t>
            </a:r>
          </a:p>
          <a:p>
            <a:pPr lvl="1"/>
            <a:r>
              <a:rPr lang="en-US" smtClean="0"/>
              <a:t>Polling</a:t>
            </a:r>
          </a:p>
          <a:p>
            <a:pPr lvl="1"/>
            <a:r>
              <a:rPr lang="en-US" smtClean="0"/>
              <a:t>Callbacks</a:t>
            </a:r>
          </a:p>
          <a:p>
            <a:pPr lvl="1"/>
            <a:r>
              <a:rPr lang="en-US" smtClean="0"/>
              <a:t>Events</a:t>
            </a:r>
          </a:p>
          <a:p>
            <a:pPr lvl="1"/>
            <a:r>
              <a:rPr lang="en-US" smtClean="0"/>
              <a:t>Begin/End</a:t>
            </a:r>
          </a:p>
          <a:p>
            <a:r>
              <a:rPr lang="en-US" smtClean="0"/>
              <a:t>Progress and cancellation often not supported</a:t>
            </a:r>
          </a:p>
          <a:p>
            <a:r>
              <a:rPr lang="en-US" smtClean="0"/>
              <a:t>Error reporting unpredictable</a:t>
            </a:r>
            <a:endParaRPr lang="en-US" dirty="0" smtClean="0"/>
          </a:p>
        </p:txBody>
      </p:sp>
      <p:sp>
        <p:nvSpPr>
          <p:cNvPr id="2" name="Title 1"/>
          <p:cNvSpPr>
            <a:spLocks noGrp="1"/>
          </p:cNvSpPr>
          <p:nvPr>
            <p:ph type="title"/>
          </p:nvPr>
        </p:nvSpPr>
        <p:spPr/>
        <p:txBody>
          <a:bodyPr/>
          <a:lstStyle/>
          <a:p>
            <a:r>
              <a:rPr lang="en-US" smtClean="0"/>
              <a:t>Asynchronous programming</a:t>
            </a:r>
            <a:endParaRPr lang="en-US" dirty="0"/>
          </a:p>
        </p:txBody>
      </p:sp>
    </p:spTree>
    <p:extLst>
      <p:ext uri="{BB962C8B-B14F-4D97-AF65-F5344CB8AC3E}">
        <p14:creationId xmlns:p14="http://schemas.microsoft.com/office/powerpoint/2010/main" val="5594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prstGeom prst="rect">
            <a:avLst/>
          </a:prstGeom>
        </p:spPr>
        <p:txBody>
          <a:bodyPr/>
          <a:lstStyle/>
          <a:p>
            <a:r>
              <a:rPr lang="en-US" b="1" dirty="0" err="1" smtClean="0">
                <a:latin typeface="Consolas" pitchFamily="49" charset="0"/>
                <a:cs typeface="Consolas" pitchFamily="49" charset="0"/>
              </a:rPr>
              <a:t>async</a:t>
            </a:r>
            <a:r>
              <a:rPr lang="en-US" dirty="0" smtClean="0"/>
              <a:t> makes </a:t>
            </a:r>
            <a:r>
              <a:rPr lang="en-US" dirty="0"/>
              <a:t>your method </a:t>
            </a:r>
            <a:r>
              <a:rPr lang="en-US" dirty="0" smtClean="0"/>
              <a:t>asynchronous</a:t>
            </a:r>
          </a:p>
          <a:p>
            <a:pPr lvl="1"/>
            <a:r>
              <a:rPr lang="en-US" dirty="0"/>
              <a:t>E</a:t>
            </a:r>
            <a:r>
              <a:rPr lang="en-US" dirty="0" smtClean="0"/>
              <a:t>xpects “await” in body</a:t>
            </a:r>
          </a:p>
          <a:p>
            <a:pPr lvl="1"/>
            <a:r>
              <a:rPr lang="en-US" dirty="0" smtClean="0"/>
              <a:t>Only top-level methods (main, event handlers, </a:t>
            </a:r>
            <a:r>
              <a:rPr lang="en-US" dirty="0" err="1" smtClean="0"/>
              <a:t>etc</a:t>
            </a:r>
            <a:r>
              <a:rPr lang="en-US" dirty="0" smtClean="0"/>
              <a:t>) should be “</a:t>
            </a:r>
            <a:r>
              <a:rPr lang="en-US" dirty="0" err="1" smtClean="0"/>
              <a:t>async</a:t>
            </a:r>
            <a:r>
              <a:rPr lang="en-US" dirty="0" smtClean="0"/>
              <a:t> void”</a:t>
            </a:r>
          </a:p>
          <a:p>
            <a:r>
              <a:rPr lang="en-US" b="1" dirty="0">
                <a:latin typeface="Consolas" pitchFamily="49" charset="0"/>
                <a:cs typeface="Consolas" pitchFamily="49" charset="0"/>
              </a:rPr>
              <a:t>await</a:t>
            </a:r>
            <a:r>
              <a:rPr lang="en-US" dirty="0"/>
              <a:t> </a:t>
            </a:r>
            <a:r>
              <a:rPr lang="en-US" dirty="0" smtClean="0"/>
              <a:t>makes </a:t>
            </a:r>
            <a:r>
              <a:rPr lang="en-US" dirty="0"/>
              <a:t>the rest of your method a </a:t>
            </a:r>
            <a:r>
              <a:rPr lang="en-US" dirty="0" smtClean="0"/>
              <a:t>callback</a:t>
            </a:r>
          </a:p>
          <a:p>
            <a:r>
              <a:rPr lang="en-US" dirty="0" smtClean="0"/>
              <a:t>Paradigm being applied across all Microsoft platforms</a:t>
            </a:r>
          </a:p>
          <a:p>
            <a:pPr lvl="1"/>
            <a:r>
              <a:rPr lang="en-US" dirty="0"/>
              <a:t>Microsoft internal guidelines </a:t>
            </a:r>
            <a:r>
              <a:rPr lang="en-US" dirty="0" smtClean="0"/>
              <a:t>recommend </a:t>
            </a:r>
            <a:r>
              <a:rPr lang="en-US" dirty="0" err="1" smtClean="0"/>
              <a:t>Async</a:t>
            </a:r>
            <a:r>
              <a:rPr lang="en-US" dirty="0" smtClean="0"/>
              <a:t> for any API that could take longer than 50ms to complete</a:t>
            </a:r>
          </a:p>
          <a:p>
            <a:r>
              <a:rPr lang="en-US" dirty="0" smtClean="0"/>
              <a:t>Enables consistent progress, cancellation, and error infrastructure</a:t>
            </a:r>
          </a:p>
          <a:p>
            <a:pPr lvl="1"/>
            <a:r>
              <a:rPr lang="en-US" dirty="0" smtClean="0"/>
              <a:t>Note that API support for progress and/or cancellation itself varies</a:t>
            </a:r>
            <a:endParaRPr lang="en-US" dirty="0"/>
          </a:p>
        </p:txBody>
      </p:sp>
      <p:sp>
        <p:nvSpPr>
          <p:cNvPr id="2" name="Title 1"/>
          <p:cNvSpPr>
            <a:spLocks noGrp="1"/>
          </p:cNvSpPr>
          <p:nvPr>
            <p:ph type="title"/>
          </p:nvPr>
        </p:nvSpPr>
        <p:spPr>
          <a:prstGeom prst="rect">
            <a:avLst/>
          </a:prstGeom>
        </p:spPr>
        <p:txBody>
          <a:bodyPr/>
          <a:lstStyle/>
          <a:p>
            <a:r>
              <a:rPr lang="en-US" dirty="0" smtClean="0"/>
              <a:t>Introducing </a:t>
            </a:r>
            <a:r>
              <a:rPr lang="en-US" dirty="0" err="1" smtClean="0"/>
              <a:t>async</a:t>
            </a:r>
            <a:r>
              <a:rPr lang="en-US" dirty="0" smtClean="0"/>
              <a:t> &amp; await</a:t>
            </a:r>
            <a:endParaRPr lang="en-US" dirty="0"/>
          </a:p>
        </p:txBody>
      </p:sp>
    </p:spTree>
    <p:extLst>
      <p:ext uri="{BB962C8B-B14F-4D97-AF65-F5344CB8AC3E}">
        <p14:creationId xmlns:p14="http://schemas.microsoft.com/office/powerpoint/2010/main" val="253100584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3|48|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icrosoft_Internal_Group_template_16-9_WHITE_Blue_accents">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1_Microsoft_Internal_Group_template_16-9_WHITE_Blue_accents">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Internal Group_Blue_16x9_2012-08-18">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C17C07B045B4C8DF66915F418DAAB" ma:contentTypeVersion="5" ma:contentTypeDescription="Create a new document." ma:contentTypeScope="" ma:versionID="929ec8aa7b1425325676ac4523976615">
  <xsd:schema xmlns:xsd="http://www.w3.org/2001/XMLSchema" xmlns:xs="http://www.w3.org/2001/XMLSchema" xmlns:p="http://schemas.microsoft.com/office/2006/metadata/properties" xmlns:ns1="http://schemas.microsoft.com/sharepoint/v3" xmlns:ns2="9c3d5f81-e424-4143-b9e5-c8178438a162" xmlns:ns3="d173c6d1-97a5-4521-846b-67d7d1d42956" targetNamespace="http://schemas.microsoft.com/office/2006/metadata/properties" ma:root="true" ma:fieldsID="43a5e173e62822d01dca4703784fc5dd" ns1:_="" ns2:_="" ns3:_="">
    <xsd:import namespace="http://schemas.microsoft.com/sharepoint/v3"/>
    <xsd:import namespace="9c3d5f81-e424-4143-b9e5-c8178438a162"/>
    <xsd:import namespace="d173c6d1-97a5-4521-846b-67d7d1d42956"/>
    <xsd:element name="properties">
      <xsd:complexType>
        <xsd:sequence>
          <xsd:element name="documentManagement">
            <xsd:complexType>
              <xsd:all>
                <xsd:element ref="ns1:PublishingStartDate" minOccurs="0"/>
                <xsd:element ref="ns1:PublishingExpirationDate" minOccurs="0"/>
                <xsd:element ref="ns2:Focus" minOccurs="0"/>
                <xsd:element ref="ns2:Audience1" minOccurs="0"/>
                <xsd:element ref="ns3:Rol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3d5f81-e424-4143-b9e5-c8178438a162" elementFormDefault="qualified">
    <xsd:import namespace="http://schemas.microsoft.com/office/2006/documentManagement/types"/>
    <xsd:import namespace="http://schemas.microsoft.com/office/infopath/2007/PartnerControls"/>
    <xsd:element name="Focus" ma:index="10" nillable="true" ma:displayName="Technology" ma:list="{93ad61db-9a34-4037-b37c-99c87e8a8565}" ma:internalName="Focus" ma:showField="Title" ma:web="9c3d5f81-e424-4143-b9e5-c8178438a162">
      <xsd:complexType>
        <xsd:complexContent>
          <xsd:extension base="dms:MultiChoiceLookup">
            <xsd:sequence>
              <xsd:element name="Value" type="dms:Lookup" maxOccurs="unbounded" minOccurs="0" nillable="true"/>
            </xsd:sequence>
          </xsd:extension>
        </xsd:complexContent>
      </xsd:complexType>
    </xsd:element>
    <xsd:element name="Audience1" ma:index="11" nillable="true" ma:displayName="Audience" ma:list="{ec6bdb92-5731-4f88-bd68-2f4092af18bf}" ma:internalName="Audience1" ma:showField="Title" ma:web="9c3d5f81-e424-4143-b9e5-c8178438a162">
      <xsd:simpleType>
        <xsd:restriction base="dms:Lookup"/>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73c6d1-97a5-4521-846b-67d7d1d42956" elementFormDefault="qualified">
    <xsd:import namespace="http://schemas.microsoft.com/office/2006/documentManagement/types"/>
    <xsd:import namespace="http://schemas.microsoft.com/office/infopath/2007/PartnerControls"/>
    <xsd:element name="Role" ma:index="12" nillable="true" ma:displayName="Role" ma:list="{4b56a5c8-6737-4a49-b723-b8faf774055a}" ma:internalName="Rol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ole xmlns="d173c6d1-97a5-4521-846b-67d7d1d42956">11</Role>
    <PublishingExpirationDate xmlns="http://schemas.microsoft.com/sharepoint/v3" xsi:nil="true"/>
    <PublishingStartDate xmlns="http://schemas.microsoft.com/sharepoint/v3" xsi:nil="true"/>
    <Focus xmlns="9c3d5f81-e424-4143-b9e5-c8178438a162"/>
    <Audience1 xmlns="9c3d5f81-e424-4143-b9e5-c8178438a162">1</Audience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54C3A4-298D-4ACB-9A64-B13BD95D75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3d5f81-e424-4143-b9e5-c8178438a162"/>
    <ds:schemaRef ds:uri="d173c6d1-97a5-4521-846b-67d7d1d429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B14FD5-54A2-4427-AEA5-77EA2C9C8140}">
  <ds:schemaRefs>
    <ds:schemaRef ds:uri="http://schemas.microsoft.com/office/2006/metadata/properties"/>
    <ds:schemaRef ds:uri="http://schemas.microsoft.com/office/infopath/2007/PartnerControls"/>
    <ds:schemaRef ds:uri="d173c6d1-97a5-4521-846b-67d7d1d42956"/>
    <ds:schemaRef ds:uri="http://schemas.microsoft.com/sharepoint/v3"/>
    <ds:schemaRef ds:uri="9c3d5f81-e424-4143-b9e5-c8178438a162"/>
  </ds:schemaRefs>
</ds:datastoreItem>
</file>

<file path=customXml/itemProps3.xml><?xml version="1.0" encoding="utf-8"?>
<ds:datastoreItem xmlns:ds="http://schemas.openxmlformats.org/officeDocument/2006/customXml" ds:itemID="{E670B291-BDAF-4684-90E6-E4191BB661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236</TotalTime>
  <Words>1496</Words>
  <Application>Microsoft Office PowerPoint</Application>
  <PresentationFormat>On-screen Show (16:9)</PresentationFormat>
  <Paragraphs>351</Paragraphs>
  <Slides>37</Slides>
  <Notes>3</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37</vt:i4>
      </vt:variant>
    </vt:vector>
  </HeadingPairs>
  <TitlesOfParts>
    <vt:vector size="53" baseType="lpstr">
      <vt:lpstr>Arial</vt:lpstr>
      <vt:lpstr>Calibri</vt:lpstr>
      <vt:lpstr>Consolas</vt:lpstr>
      <vt:lpstr>Segoe</vt:lpstr>
      <vt:lpstr>Segoe UI</vt:lpstr>
      <vt:lpstr>Segoe UI Light</vt:lpstr>
      <vt:lpstr>Segoe UI Semibold</vt:lpstr>
      <vt:lpstr>Wingdings</vt:lpstr>
      <vt:lpstr>Office Theme</vt:lpstr>
      <vt:lpstr>Custom Design</vt:lpstr>
      <vt:lpstr>1_Custom Design</vt:lpstr>
      <vt:lpstr>2_Custom Design</vt:lpstr>
      <vt:lpstr>3_Custom Design</vt:lpstr>
      <vt:lpstr>Microsoft_Internal_Group_template_16-9_WHITE_Blue_accents</vt:lpstr>
      <vt:lpstr>1_Microsoft_Internal_Group_template_16-9_WHITE_Blue_accents</vt:lpstr>
      <vt:lpstr>Internal Group_Blue_16x9_2012-08-18</vt:lpstr>
      <vt:lpstr>PowerPoint Presentation</vt:lpstr>
      <vt:lpstr>Agenda</vt:lpstr>
      <vt:lpstr>Our scenario: expense reporting</vt:lpstr>
      <vt:lpstr>Application topography</vt:lpstr>
      <vt:lpstr>PowerPoint Presentation</vt:lpstr>
      <vt:lpstr>Expense reporting backlog</vt:lpstr>
      <vt:lpstr>Async, PCLs, IoC</vt:lpstr>
      <vt:lpstr>Asynchronous programming</vt:lpstr>
      <vt:lpstr>Introducing async &amp; await</vt:lpstr>
      <vt:lpstr>Using async APIs with await</vt:lpstr>
      <vt:lpstr>Exposing an async API</vt:lpstr>
      <vt:lpstr>Building an async API examples</vt:lpstr>
      <vt:lpstr>Portable class libraries (PCLs)</vt:lpstr>
      <vt:lpstr>What can I use and where?</vt:lpstr>
      <vt:lpstr>PCL tips</vt:lpstr>
      <vt:lpstr>PCL tips</vt:lpstr>
      <vt:lpstr>Inversion of control (IoC)</vt:lpstr>
      <vt:lpstr>IoC patterns</vt:lpstr>
      <vt:lpstr>PowerPoint Presentation</vt:lpstr>
      <vt:lpstr>MVVM</vt:lpstr>
      <vt:lpstr>MVVM refresher</vt:lpstr>
      <vt:lpstr>MVVM overview</vt:lpstr>
      <vt:lpstr>Data binding</vt:lpstr>
      <vt:lpstr>Commands</vt:lpstr>
      <vt:lpstr>Portable MVVM structure</vt:lpstr>
      <vt:lpstr>PowerPoint Presentation</vt:lpstr>
      <vt:lpstr>MVVM tips</vt:lpstr>
      <vt:lpstr>Data Services</vt:lpstr>
      <vt:lpstr>External services</vt:lpstr>
      <vt:lpstr>Windows Communication Foundation vs. Web API</vt:lpstr>
      <vt:lpstr>OData, the Open Data Protocol</vt:lpstr>
      <vt:lpstr>Summary</vt:lpstr>
      <vt:lpstr>Resources</vt:lpstr>
      <vt:lpstr>Resources</vt:lpstr>
      <vt:lpstr>Resources</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Vu</dc:creator>
  <cp:lastModifiedBy>Robert Green</cp:lastModifiedBy>
  <cp:revision>20</cp:revision>
  <dcterms:created xsi:type="dcterms:W3CDTF">2013-04-16T20:54:55Z</dcterms:created>
  <dcterms:modified xsi:type="dcterms:W3CDTF">2014-02-05T22:40:03Z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0x010100673C17C07B045B4C8DF66915F418DAAB</vt:lpwstr>
  </property>
  <property fmtid="{D5CDD505-2E9C-101B-9397-08002B2CF9AE}" pid="3" name="TaxKeyword">
    <vt:lpwstr/>
  </property>
</Properties>
</file>