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6.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7.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0" r:id="rId5"/>
    <p:sldMasterId id="2147483651" r:id="rId6"/>
    <p:sldMasterId id="2147483652" r:id="rId7"/>
    <p:sldMasterId id="2147483653" r:id="rId8"/>
    <p:sldMasterId id="2147483658" r:id="rId9"/>
    <p:sldMasterId id="2147483687" r:id="rId10"/>
    <p:sldMasterId id="2147483716" r:id="rId11"/>
  </p:sldMasterIdLst>
  <p:notesMasterIdLst>
    <p:notesMasterId r:id="rId56"/>
  </p:notesMasterIdLst>
  <p:sldIdLst>
    <p:sldId id="256" r:id="rId12"/>
    <p:sldId id="310" r:id="rId13"/>
    <p:sldId id="311" r:id="rId14"/>
    <p:sldId id="349" r:id="rId15"/>
    <p:sldId id="350" r:id="rId16"/>
    <p:sldId id="351" r:id="rId17"/>
    <p:sldId id="352" r:id="rId18"/>
    <p:sldId id="353" r:id="rId19"/>
    <p:sldId id="354" r:id="rId20"/>
    <p:sldId id="343" r:id="rId21"/>
    <p:sldId id="314" r:id="rId22"/>
    <p:sldId id="315" r:id="rId23"/>
    <p:sldId id="316" r:id="rId24"/>
    <p:sldId id="317" r:id="rId25"/>
    <p:sldId id="339" r:id="rId26"/>
    <p:sldId id="344" r:id="rId27"/>
    <p:sldId id="355" r:id="rId28"/>
    <p:sldId id="356" r:id="rId29"/>
    <p:sldId id="357" r:id="rId30"/>
    <p:sldId id="358" r:id="rId31"/>
    <p:sldId id="359" r:id="rId32"/>
    <p:sldId id="360" r:id="rId33"/>
    <p:sldId id="361" r:id="rId34"/>
    <p:sldId id="323" r:id="rId35"/>
    <p:sldId id="340" r:id="rId36"/>
    <p:sldId id="362" r:id="rId37"/>
    <p:sldId id="363" r:id="rId38"/>
    <p:sldId id="345" r:id="rId39"/>
    <p:sldId id="364" r:id="rId40"/>
    <p:sldId id="365" r:id="rId41"/>
    <p:sldId id="366" r:id="rId42"/>
    <p:sldId id="367" r:id="rId43"/>
    <p:sldId id="336" r:id="rId44"/>
    <p:sldId id="328" r:id="rId45"/>
    <p:sldId id="341" r:id="rId46"/>
    <p:sldId id="346" r:id="rId47"/>
    <p:sldId id="331" r:id="rId48"/>
    <p:sldId id="368" r:id="rId49"/>
    <p:sldId id="342" r:id="rId50"/>
    <p:sldId id="335" r:id="rId51"/>
    <p:sldId id="347" r:id="rId52"/>
    <p:sldId id="348" r:id="rId53"/>
    <p:sldId id="260" r:id="rId54"/>
    <p:sldId id="274" r:id="rId55"/>
  </p:sldIdLst>
  <p:sldSz cx="9144000" cy="5143500" type="screen16x9"/>
  <p:notesSz cx="6858000" cy="9144000"/>
  <p:defaultText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0F1"/>
    <a:srgbClr val="98D0F0"/>
    <a:srgbClr val="2C75A2"/>
    <a:srgbClr val="EDF5F8"/>
    <a:srgbClr val="75A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0" autoAdjust="0"/>
    <p:restoredTop sz="87183" autoAdjust="0"/>
  </p:normalViewPr>
  <p:slideViewPr>
    <p:cSldViewPr>
      <p:cViewPr varScale="1">
        <p:scale>
          <a:sx n="103" d="100"/>
          <a:sy n="103" d="100"/>
        </p:scale>
        <p:origin x="653"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54" Type="http://schemas.openxmlformats.org/officeDocument/2006/relationships/slide" Target="slides/slide4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40.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3622F4-97F7-47A1-9320-884B324A9EB8}" type="datetimeFigureOut">
              <a:rPr lang="en-US" smtClean="0"/>
              <a:t>2/5/2014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3563D8-F75B-49F0-A3D7-18D5E1D32397}" type="slidenum">
              <a:rPr lang="en-US" smtClean="0"/>
              <a:t>‹#›</a:t>
            </a:fld>
            <a:endParaRPr lang="en-US"/>
          </a:p>
        </p:txBody>
      </p:sp>
    </p:spTree>
    <p:extLst>
      <p:ext uri="{BB962C8B-B14F-4D97-AF65-F5344CB8AC3E}">
        <p14:creationId xmlns:p14="http://schemas.microsoft.com/office/powerpoint/2010/main" val="3183927000"/>
      </p:ext>
    </p:extLst>
  </p:cSld>
  <p:clrMap bg1="lt1" tx1="dk1" bg2="lt2" tx2="dk2" accent1="accent1" accent2="accent2" accent3="accent3" accent4="accent4" accent5="accent5" accent6="accent6" hlink="hlink" folHlink="folHlink"/>
  <p:notesStyle>
    <a:lvl1pPr marL="0" algn="l" defTabSz="914166" rtl="0" eaLnBrk="1" latinLnBrk="0" hangingPunct="1">
      <a:defRPr sz="1200" kern="1200">
        <a:solidFill>
          <a:schemeClr val="tx1"/>
        </a:solidFill>
        <a:latin typeface="+mn-lt"/>
        <a:ea typeface="+mn-ea"/>
        <a:cs typeface="+mn-cs"/>
      </a:defRPr>
    </a:lvl1pPr>
    <a:lvl2pPr marL="457083" algn="l" defTabSz="914166" rtl="0" eaLnBrk="1" latinLnBrk="0" hangingPunct="1">
      <a:defRPr sz="1200" kern="1200">
        <a:solidFill>
          <a:schemeClr val="tx1"/>
        </a:solidFill>
        <a:latin typeface="+mn-lt"/>
        <a:ea typeface="+mn-ea"/>
        <a:cs typeface="+mn-cs"/>
      </a:defRPr>
    </a:lvl2pPr>
    <a:lvl3pPr marL="914166" algn="l" defTabSz="914166" rtl="0" eaLnBrk="1" latinLnBrk="0" hangingPunct="1">
      <a:defRPr sz="1200" kern="1200">
        <a:solidFill>
          <a:schemeClr val="tx1"/>
        </a:solidFill>
        <a:latin typeface="+mn-lt"/>
        <a:ea typeface="+mn-ea"/>
        <a:cs typeface="+mn-cs"/>
      </a:defRPr>
    </a:lvl3pPr>
    <a:lvl4pPr marL="1371249" algn="l" defTabSz="914166" rtl="0" eaLnBrk="1" latinLnBrk="0" hangingPunct="1">
      <a:defRPr sz="1200" kern="1200">
        <a:solidFill>
          <a:schemeClr val="tx1"/>
        </a:solidFill>
        <a:latin typeface="+mn-lt"/>
        <a:ea typeface="+mn-ea"/>
        <a:cs typeface="+mn-cs"/>
      </a:defRPr>
    </a:lvl4pPr>
    <a:lvl5pPr marL="1828332" algn="l" defTabSz="914166" rtl="0" eaLnBrk="1" latinLnBrk="0" hangingPunct="1">
      <a:defRPr sz="1200" kern="1200">
        <a:solidFill>
          <a:schemeClr val="tx1"/>
        </a:solidFill>
        <a:latin typeface="+mn-lt"/>
        <a:ea typeface="+mn-ea"/>
        <a:cs typeface="+mn-cs"/>
      </a:defRPr>
    </a:lvl5pPr>
    <a:lvl6pPr marL="2285415" algn="l" defTabSz="914166" rtl="0" eaLnBrk="1" latinLnBrk="0" hangingPunct="1">
      <a:defRPr sz="1200" kern="1200">
        <a:solidFill>
          <a:schemeClr val="tx1"/>
        </a:solidFill>
        <a:latin typeface="+mn-lt"/>
        <a:ea typeface="+mn-ea"/>
        <a:cs typeface="+mn-cs"/>
      </a:defRPr>
    </a:lvl6pPr>
    <a:lvl7pPr marL="2742498" algn="l" defTabSz="914166" rtl="0" eaLnBrk="1" latinLnBrk="0" hangingPunct="1">
      <a:defRPr sz="1200" kern="1200">
        <a:solidFill>
          <a:schemeClr val="tx1"/>
        </a:solidFill>
        <a:latin typeface="+mn-lt"/>
        <a:ea typeface="+mn-ea"/>
        <a:cs typeface="+mn-cs"/>
      </a:defRPr>
    </a:lvl7pPr>
    <a:lvl8pPr marL="3199580" algn="l" defTabSz="914166" rtl="0" eaLnBrk="1" latinLnBrk="0" hangingPunct="1">
      <a:defRPr sz="1200" kern="1200">
        <a:solidFill>
          <a:schemeClr val="tx1"/>
        </a:solidFill>
        <a:latin typeface="+mn-lt"/>
        <a:ea typeface="+mn-ea"/>
        <a:cs typeface="+mn-cs"/>
      </a:defRPr>
    </a:lvl8pPr>
    <a:lvl9pPr marL="3656664" algn="l" defTabSz="91416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C334CA4-0776-4EDD-A4B7-C3035D83D489}" type="datetime1">
              <a:rPr lang="en-US" smtClean="0"/>
              <a:t>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213777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18</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dirty="0"/>
          </a:p>
        </p:txBody>
      </p:sp>
      <p:sp>
        <p:nvSpPr>
          <p:cNvPr id="16" name="Date Placeholder 15"/>
          <p:cNvSpPr>
            <a:spLocks noGrp="1"/>
          </p:cNvSpPr>
          <p:nvPr>
            <p:ph type="dt" idx="13"/>
          </p:nvPr>
        </p:nvSpPr>
        <p:spPr/>
        <p:txBody>
          <a:bodyPr/>
          <a:lstStyle/>
          <a:p>
            <a:fld id="{E976D732-92A1-4639-A0E1-31571E261172}" type="datetime8">
              <a:rPr lang="en-US" smtClean="0"/>
              <a:t>2/5/2014 2:42 PM</a:t>
            </a:fld>
            <a:endParaRPr lang="en-US" dirty="0"/>
          </a:p>
        </p:txBody>
      </p:sp>
      <p:sp>
        <p:nvSpPr>
          <p:cNvPr id="17" name="Footer Placeholder 16"/>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8" name="Header Placeholder 17"/>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947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pPr marL="0" lvl="0" indent="0">
              <a:spcAft>
                <a:spcPts val="800"/>
              </a:spcAft>
              <a:buFont typeface="Arial" pitchFamily="34" charset="0"/>
              <a:buNone/>
              <a:defRPr/>
            </a:pPr>
            <a:endParaRPr lang="en-US" sz="900" dirty="0" smtClean="0">
              <a:solidFill>
                <a:schemeClr val="tx1">
                  <a:alpha val="99000"/>
                </a:schemeClr>
              </a:solidFill>
            </a:endParaRPr>
          </a:p>
        </p:txBody>
      </p:sp>
      <p:sp>
        <p:nvSpPr>
          <p:cNvPr id="16" name="Date Placeholder 15"/>
          <p:cNvSpPr>
            <a:spLocks noGrp="1"/>
          </p:cNvSpPr>
          <p:nvPr>
            <p:ph type="dt" idx="13"/>
          </p:nvPr>
        </p:nvSpPr>
        <p:spPr/>
        <p:txBody>
          <a:bodyPr/>
          <a:lstStyle/>
          <a:p>
            <a:fld id="{E976D732-92A1-4639-A0E1-31571E261172}" type="datetime8">
              <a:rPr lang="en-US" smtClean="0">
                <a:solidFill>
                  <a:prstClr val="black"/>
                </a:solidFill>
              </a:rPr>
              <a:pPr/>
              <a:t>2/5/2014 2:42 PM</a:t>
            </a:fld>
            <a:endParaRPr lang="en-US" dirty="0">
              <a:solidFill>
                <a:prstClr val="black"/>
              </a:solidFill>
            </a:endParaRPr>
          </a:p>
        </p:txBody>
      </p:sp>
      <p:sp>
        <p:nvSpPr>
          <p:cNvPr id="17" name="Footer Placeholder 16"/>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8" name="Header Placeholder 17"/>
          <p:cNvSpPr>
            <a:spLocks noGrp="1"/>
          </p:cNvSpPr>
          <p:nvPr>
            <p:ph type="hdr" sz="quarter" idx="15"/>
          </p:nvPr>
        </p:nvSpPr>
        <p:spPr/>
        <p:txBody>
          <a:bodyPr/>
          <a:lstStyle/>
          <a:p>
            <a:endParaRPr lang="en-US" dirty="0">
              <a:gradFill>
                <a:gsLst>
                  <a:gs pos="1250">
                    <a:prstClr val="black"/>
                  </a:gs>
                  <a:gs pos="100000">
                    <a:prstClr val="black"/>
                  </a:gs>
                </a:gsLst>
                <a:lin ang="5400000" scaled="0"/>
              </a:gradFill>
            </a:endParaRPr>
          </a:p>
        </p:txBody>
      </p:sp>
    </p:spTree>
    <p:extLst>
      <p:ext uri="{BB962C8B-B14F-4D97-AF65-F5344CB8AC3E}">
        <p14:creationId xmlns:p14="http://schemas.microsoft.com/office/powerpoint/2010/main" val="708596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20</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pPr marL="0" indent="0">
              <a:spcAft>
                <a:spcPts val="800"/>
              </a:spcAft>
              <a:buFont typeface="Arial" pitchFamily="34" charset="0"/>
              <a:buNone/>
              <a:defRPr/>
            </a:pPr>
            <a:endParaRPr lang="en-US" sz="900" baseline="0" dirty="0" smtClean="0">
              <a:solidFill>
                <a:schemeClr val="tx1">
                  <a:alpha val="99000"/>
                </a:schemeClr>
              </a:solidFill>
            </a:endParaRPr>
          </a:p>
        </p:txBody>
      </p:sp>
      <p:sp>
        <p:nvSpPr>
          <p:cNvPr id="16" name="Date Placeholder 15"/>
          <p:cNvSpPr>
            <a:spLocks noGrp="1"/>
          </p:cNvSpPr>
          <p:nvPr>
            <p:ph type="dt" idx="13"/>
          </p:nvPr>
        </p:nvSpPr>
        <p:spPr/>
        <p:txBody>
          <a:bodyPr/>
          <a:lstStyle/>
          <a:p>
            <a:fld id="{E976D732-92A1-4639-A0E1-31571E261172}" type="datetime8">
              <a:rPr lang="en-US" smtClean="0"/>
              <a:t>2/5/2014 2:42 PM</a:t>
            </a:fld>
            <a:endParaRPr lang="en-US" dirty="0"/>
          </a:p>
        </p:txBody>
      </p:sp>
      <p:sp>
        <p:nvSpPr>
          <p:cNvPr id="17" name="Footer Placeholder 16"/>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8" name="Header Placeholder 17"/>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724909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smtClean="0">
              <a:solidFill>
                <a:schemeClr val="tx2">
                  <a:lumMod val="50000"/>
                </a:schemeClr>
              </a:solidFill>
            </a:endParaRPr>
          </a:p>
        </p:txBody>
      </p:sp>
      <p:sp>
        <p:nvSpPr>
          <p:cNvPr id="16" name="Date Placeholder 15"/>
          <p:cNvSpPr>
            <a:spLocks noGrp="1"/>
          </p:cNvSpPr>
          <p:nvPr>
            <p:ph type="dt" idx="13"/>
          </p:nvPr>
        </p:nvSpPr>
        <p:spPr/>
        <p:txBody>
          <a:bodyPr/>
          <a:lstStyle/>
          <a:p>
            <a:fld id="{E976D732-92A1-4639-A0E1-31571E261172}" type="datetime8">
              <a:rPr lang="en-US" smtClean="0">
                <a:solidFill>
                  <a:prstClr val="black"/>
                </a:solidFill>
              </a:rPr>
              <a:pPr/>
              <a:t>2/5/2014 2:42 PM</a:t>
            </a:fld>
            <a:endParaRPr lang="en-US" dirty="0">
              <a:solidFill>
                <a:prstClr val="black"/>
              </a:solidFill>
            </a:endParaRPr>
          </a:p>
        </p:txBody>
      </p:sp>
      <p:sp>
        <p:nvSpPr>
          <p:cNvPr id="17" name="Footer Placeholder 16"/>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8" name="Header Placeholder 17"/>
          <p:cNvSpPr>
            <a:spLocks noGrp="1"/>
          </p:cNvSpPr>
          <p:nvPr>
            <p:ph type="hdr" sz="quarter" idx="15"/>
          </p:nvPr>
        </p:nvSpPr>
        <p:spPr/>
        <p:txBody>
          <a:bodyPr/>
          <a:lstStyle/>
          <a:p>
            <a:endParaRPr lang="en-US" dirty="0">
              <a:gradFill>
                <a:gsLst>
                  <a:gs pos="1250">
                    <a:prstClr val="black"/>
                  </a:gs>
                  <a:gs pos="100000">
                    <a:prstClr val="black"/>
                  </a:gs>
                </a:gsLst>
                <a:lin ang="5400000" scaled="0"/>
              </a:gradFill>
            </a:endParaRPr>
          </a:p>
        </p:txBody>
      </p:sp>
    </p:spTree>
    <p:extLst>
      <p:ext uri="{BB962C8B-B14F-4D97-AF65-F5344CB8AC3E}">
        <p14:creationId xmlns:p14="http://schemas.microsoft.com/office/powerpoint/2010/main" val="2341210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22</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baseline="0" dirty="0" smtClean="0"/>
          </a:p>
        </p:txBody>
      </p:sp>
      <p:sp>
        <p:nvSpPr>
          <p:cNvPr id="16" name="Date Placeholder 15"/>
          <p:cNvSpPr>
            <a:spLocks noGrp="1"/>
          </p:cNvSpPr>
          <p:nvPr>
            <p:ph type="dt" idx="13"/>
          </p:nvPr>
        </p:nvSpPr>
        <p:spPr/>
        <p:txBody>
          <a:bodyPr/>
          <a:lstStyle/>
          <a:p>
            <a:fld id="{E976D732-92A1-4639-A0E1-31571E261172}" type="datetime8">
              <a:rPr lang="en-US" smtClean="0"/>
              <a:t>2/5/2014 2:42 PM</a:t>
            </a:fld>
            <a:endParaRPr lang="en-US" dirty="0"/>
          </a:p>
        </p:txBody>
      </p:sp>
      <p:sp>
        <p:nvSpPr>
          <p:cNvPr id="17" name="Footer Placeholder 16"/>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8" name="Header Placeholder 17"/>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58624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pPr/>
              <a:t>23</a:t>
            </a:fld>
            <a:endParaRPr lang="en-US"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dirty="0"/>
          </a:p>
        </p:txBody>
      </p:sp>
      <p:sp>
        <p:nvSpPr>
          <p:cNvPr id="16" name="Date Placeholder 15"/>
          <p:cNvSpPr>
            <a:spLocks noGrp="1"/>
          </p:cNvSpPr>
          <p:nvPr>
            <p:ph type="dt" idx="13"/>
          </p:nvPr>
        </p:nvSpPr>
        <p:spPr/>
        <p:txBody>
          <a:bodyPr/>
          <a:lstStyle/>
          <a:p>
            <a:fld id="{E976D732-92A1-4639-A0E1-31571E261172}" type="datetime8">
              <a:rPr lang="en-US" smtClean="0"/>
              <a:t>2/5/2014 2:42 PM</a:t>
            </a:fld>
            <a:endParaRPr lang="en-US" dirty="0"/>
          </a:p>
        </p:txBody>
      </p:sp>
      <p:sp>
        <p:nvSpPr>
          <p:cNvPr id="17" name="Footer Placeholder 16"/>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8" name="Header Placeholder 17"/>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22905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26</a:t>
            </a:fld>
            <a:endParaRPr lang="en-US" dirty="0">
              <a:solidFill>
                <a:prstClr val="black"/>
              </a:solidFill>
            </a:endParaRPr>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dirty="0"/>
          </a:p>
        </p:txBody>
      </p:sp>
      <p:sp>
        <p:nvSpPr>
          <p:cNvPr id="16" name="Date Placeholder 15"/>
          <p:cNvSpPr>
            <a:spLocks noGrp="1"/>
          </p:cNvSpPr>
          <p:nvPr>
            <p:ph type="dt" idx="13"/>
          </p:nvPr>
        </p:nvSpPr>
        <p:spPr/>
        <p:txBody>
          <a:bodyPr/>
          <a:lstStyle/>
          <a:p>
            <a:fld id="{E976D732-92A1-4639-A0E1-31571E261172}" type="datetime8">
              <a:rPr lang="en-US" smtClean="0">
                <a:solidFill>
                  <a:prstClr val="black"/>
                </a:solidFill>
              </a:rPr>
              <a:pPr/>
              <a:t>2/5/2014 2:43 PM</a:t>
            </a:fld>
            <a:endParaRPr lang="en-US" dirty="0">
              <a:solidFill>
                <a:prstClr val="black"/>
              </a:solidFill>
            </a:endParaRPr>
          </a:p>
        </p:txBody>
      </p:sp>
      <p:sp>
        <p:nvSpPr>
          <p:cNvPr id="17" name="Footer Placeholder 16"/>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8" name="Header Placeholder 17"/>
          <p:cNvSpPr>
            <a:spLocks noGrp="1"/>
          </p:cNvSpPr>
          <p:nvPr>
            <p:ph type="hdr" sz="quarter" idx="15"/>
          </p:nvPr>
        </p:nvSpPr>
        <p:spPr/>
        <p:txBody>
          <a:bodyPr/>
          <a:lstStyle/>
          <a:p>
            <a:endParaRPr lang="en-US" dirty="0">
              <a:gradFill>
                <a:gsLst>
                  <a:gs pos="1250">
                    <a:prstClr val="black"/>
                  </a:gs>
                  <a:gs pos="100000">
                    <a:prstClr val="black"/>
                  </a:gs>
                </a:gsLst>
                <a:lin ang="5400000" scaled="0"/>
              </a:gradFill>
            </a:endParaRPr>
          </a:p>
        </p:txBody>
      </p:sp>
    </p:spTree>
    <p:extLst>
      <p:ext uri="{BB962C8B-B14F-4D97-AF65-F5344CB8AC3E}">
        <p14:creationId xmlns:p14="http://schemas.microsoft.com/office/powerpoint/2010/main" val="4076206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27</a:t>
            </a:fld>
            <a:endParaRPr lang="en-US" dirty="0">
              <a:solidFill>
                <a:prstClr val="black"/>
              </a:solidFill>
            </a:endParaRPr>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dirty="0"/>
          </a:p>
        </p:txBody>
      </p:sp>
      <p:sp>
        <p:nvSpPr>
          <p:cNvPr id="16" name="Date Placeholder 15"/>
          <p:cNvSpPr>
            <a:spLocks noGrp="1"/>
          </p:cNvSpPr>
          <p:nvPr>
            <p:ph type="dt" idx="13"/>
          </p:nvPr>
        </p:nvSpPr>
        <p:spPr/>
        <p:txBody>
          <a:bodyPr/>
          <a:lstStyle/>
          <a:p>
            <a:fld id="{E976D732-92A1-4639-A0E1-31571E261172}" type="datetime8">
              <a:rPr lang="en-US" smtClean="0">
                <a:solidFill>
                  <a:prstClr val="black"/>
                </a:solidFill>
              </a:rPr>
              <a:pPr/>
              <a:t>2/5/2014 2:43 PM</a:t>
            </a:fld>
            <a:endParaRPr lang="en-US" dirty="0">
              <a:solidFill>
                <a:prstClr val="black"/>
              </a:solidFill>
            </a:endParaRPr>
          </a:p>
        </p:txBody>
      </p:sp>
      <p:sp>
        <p:nvSpPr>
          <p:cNvPr id="17" name="Footer Placeholder 16"/>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8" name="Header Placeholder 17"/>
          <p:cNvSpPr>
            <a:spLocks noGrp="1"/>
          </p:cNvSpPr>
          <p:nvPr>
            <p:ph type="hdr" sz="quarter" idx="15"/>
          </p:nvPr>
        </p:nvSpPr>
        <p:spPr/>
        <p:txBody>
          <a:bodyPr/>
          <a:lstStyle/>
          <a:p>
            <a:endParaRPr lang="en-US" dirty="0">
              <a:gradFill>
                <a:gsLst>
                  <a:gs pos="1250">
                    <a:prstClr val="black"/>
                  </a:gs>
                  <a:gs pos="100000">
                    <a:prstClr val="black"/>
                  </a:gs>
                </a:gsLst>
                <a:lin ang="5400000" scaled="0"/>
              </a:gradFill>
            </a:endParaRPr>
          </a:p>
        </p:txBody>
      </p:sp>
    </p:spTree>
    <p:extLst>
      <p:ext uri="{BB962C8B-B14F-4D97-AF65-F5344CB8AC3E}">
        <p14:creationId xmlns:p14="http://schemas.microsoft.com/office/powerpoint/2010/main" val="2315102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481506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33"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A577F15-4695-43CD-83B0-974BBDDCBE58}" type="datetime1">
              <a:rPr lang="en-US" smtClean="0"/>
              <a:t>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59742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7327B1-EA79-42BA-8B82-860D37DAB89B}" type="slidenum">
              <a:rPr lang="en-US" smtClean="0"/>
              <a:t>5</a:t>
            </a:fld>
            <a:endParaRPr lang="en-US"/>
          </a:p>
        </p:txBody>
      </p:sp>
    </p:spTree>
    <p:extLst>
      <p:ext uri="{BB962C8B-B14F-4D97-AF65-F5344CB8AC3E}">
        <p14:creationId xmlns:p14="http://schemas.microsoft.com/office/powerpoint/2010/main" val="2300384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F39D3-44DA-48FC-8637-E09CF8CC5184}" type="slidenum">
              <a:rPr lang="en-US" smtClean="0"/>
              <a:t>37</a:t>
            </a:fld>
            <a:endParaRPr lang="en-US"/>
          </a:p>
        </p:txBody>
      </p:sp>
    </p:spTree>
    <p:extLst>
      <p:ext uri="{BB962C8B-B14F-4D97-AF65-F5344CB8AC3E}">
        <p14:creationId xmlns:p14="http://schemas.microsoft.com/office/powerpoint/2010/main" val="335102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1ED8F25-B083-4128-B7CF-A5DE61C89776}" type="datetime1">
              <a:rPr lang="en-US" smtClean="0">
                <a:solidFill>
                  <a:prstClr val="black"/>
                </a:solidFill>
              </a:rPr>
              <a:pPr/>
              <a:t>2/5/2014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111763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FE4590D-5E94-498D-9872-45222547810D}" type="datetime1">
              <a:rPr lang="en-US" smtClean="0">
                <a:solidFill>
                  <a:prstClr val="black"/>
                </a:solidFill>
              </a:rPr>
              <a:pPr/>
              <a:t>2/5/2014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943867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FE4590D-5E94-498D-9872-45222547810D}" type="datetime1">
              <a:rPr lang="en-US" smtClean="0"/>
              <a:t>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013093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FE4590D-5E94-498D-9872-45222547810D}" type="datetime1">
              <a:rPr lang="en-US" smtClean="0"/>
              <a:t>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3961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4213"/>
            <a:ext cx="6099175" cy="34305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480282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13</a:t>
            </a:fld>
            <a:endParaRPr lang="en-US" dirty="0">
              <a:solidFill>
                <a:prstClr val="black"/>
              </a:solidFill>
              <a:latin typeface="Segoe UI"/>
            </a:endParaRPr>
          </a:p>
        </p:txBody>
      </p:sp>
    </p:spTree>
    <p:extLst>
      <p:ext uri="{BB962C8B-B14F-4D97-AF65-F5344CB8AC3E}">
        <p14:creationId xmlns:p14="http://schemas.microsoft.com/office/powerpoint/2010/main" val="1011761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altLang="zh-CN" sz="900" kern="1200" spc="-100" baseline="0" dirty="0" smtClean="0">
              <a:ln w="3175">
                <a:noFill/>
              </a:ln>
              <a:solidFill>
                <a:srgbClr val="FFFFFF"/>
              </a:solidFill>
              <a:latin typeface="Segoe UI Light" pitchFamily="34" charset="0"/>
              <a:ea typeface="+mn-ea"/>
              <a:cs typeface="Arial" charset="0"/>
            </a:endParaRPr>
          </a:p>
        </p:txBody>
      </p:sp>
      <p:sp>
        <p:nvSpPr>
          <p:cNvPr id="16" name="Date Placeholder 15"/>
          <p:cNvSpPr>
            <a:spLocks noGrp="1"/>
          </p:cNvSpPr>
          <p:nvPr>
            <p:ph type="dt" idx="13"/>
          </p:nvPr>
        </p:nvSpPr>
        <p:spPr/>
        <p:txBody>
          <a:bodyPr/>
          <a:lstStyle/>
          <a:p>
            <a:fld id="{E976D732-92A1-4639-A0E1-31571E261172}" type="datetime8">
              <a:rPr lang="en-US" smtClean="0">
                <a:solidFill>
                  <a:prstClr val="black"/>
                </a:solidFill>
              </a:rPr>
              <a:pPr/>
              <a:t>2/5/2014 2:42 PM</a:t>
            </a:fld>
            <a:endParaRPr lang="en-US" dirty="0">
              <a:solidFill>
                <a:prstClr val="black"/>
              </a:solidFill>
            </a:endParaRPr>
          </a:p>
        </p:txBody>
      </p:sp>
      <p:sp>
        <p:nvSpPr>
          <p:cNvPr id="17" name="Footer Placeholder 16"/>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8" name="Header Placeholder 17"/>
          <p:cNvSpPr>
            <a:spLocks noGrp="1"/>
          </p:cNvSpPr>
          <p:nvPr>
            <p:ph type="hdr" sz="quarter" idx="15"/>
          </p:nvPr>
        </p:nvSpPr>
        <p:spPr/>
        <p:txBody>
          <a:bodyPr/>
          <a:lstStyle/>
          <a:p>
            <a:endParaRPr lang="en-US" dirty="0">
              <a:gradFill>
                <a:gsLst>
                  <a:gs pos="1250">
                    <a:prstClr val="black"/>
                  </a:gs>
                  <a:gs pos="100000">
                    <a:prstClr val="black"/>
                  </a:gs>
                </a:gsLst>
                <a:lin ang="5400000" scaled="0"/>
              </a:gradFill>
            </a:endParaRPr>
          </a:p>
        </p:txBody>
      </p:sp>
    </p:spTree>
    <p:extLst>
      <p:ext uri="{BB962C8B-B14F-4D97-AF65-F5344CB8AC3E}">
        <p14:creationId xmlns:p14="http://schemas.microsoft.com/office/powerpoint/2010/main" val="405167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6.xml"/><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Master" Target="../slideMasters/slideMaster6.xml"/><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6.xml"/><Relationship Id="rId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g"/><Relationship Id="rId1" Type="http://schemas.openxmlformats.org/officeDocument/2006/relationships/slideMaster" Target="../slideMasters/slideMaster6.xml"/><Relationship Id="rId4" Type="http://schemas.openxmlformats.org/officeDocument/2006/relationships/image" Target="../media/image18.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jpg"/><Relationship Id="rId1" Type="http://schemas.openxmlformats.org/officeDocument/2006/relationships/slideMaster" Target="../slideMasters/slideMaster6.xml"/><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7.xml"/><Relationship Id="rId4"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7.xml"/><Relationship Id="rId4" Type="http://schemas.openxmlformats.org/officeDocument/2006/relationships/image" Target="../media/image1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Master" Target="../slideMasters/slideMaster7.xml"/><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7.xml"/><Relationship Id="rId4" Type="http://schemas.openxmlformats.org/officeDocument/2006/relationships/image" Target="../media/image1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g"/><Relationship Id="rId1" Type="http://schemas.openxmlformats.org/officeDocument/2006/relationships/slideMaster" Target="../slideMasters/slideMaster7.xml"/><Relationship Id="rId4" Type="http://schemas.openxmlformats.org/officeDocument/2006/relationships/image" Target="../media/image18.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jpg"/><Relationship Id="rId1" Type="http://schemas.openxmlformats.org/officeDocument/2006/relationships/slideMaster" Target="../slideMasters/slideMaster7.xml"/><Relationship Id="rId4" Type="http://schemas.openxmlformats.org/officeDocument/2006/relationships/image" Target="../media/image9.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8.xml"/><Relationship Id="rId4" Type="http://schemas.openxmlformats.org/officeDocument/2006/relationships/image" Target="../media/image9.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8.xml"/><Relationship Id="rId4" Type="http://schemas.openxmlformats.org/officeDocument/2006/relationships/image" Target="../media/image11.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Master" Target="../slideMasters/slideMaster8.xml"/><Relationship Id="rId4" Type="http://schemas.openxmlformats.org/officeDocument/2006/relationships/image" Target="../media/image13.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8.xml"/><Relationship Id="rId4" Type="http://schemas.openxmlformats.org/officeDocument/2006/relationships/image" Target="../media/image11.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g"/><Relationship Id="rId1" Type="http://schemas.openxmlformats.org/officeDocument/2006/relationships/slideMaster" Target="../slideMasters/slideMaster8.xml"/><Relationship Id="rId4"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jpg"/><Relationship Id="rId1" Type="http://schemas.openxmlformats.org/officeDocument/2006/relationships/slideMaster" Target="../slideMasters/slideMaster8.xml"/><Relationship Id="rId4" Type="http://schemas.openxmlformats.org/officeDocument/2006/relationships/image" Target="../media/image9.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418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15179F04-1797-45A2-9647-185563B9A12A}" type="datetimeFigureOut">
              <a:rPr lang="en-US" smtClean="0"/>
              <a:t>2/5/2014</a:t>
            </a:fld>
            <a:endParaRPr lang="en-US"/>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0F837843-CF09-4C5F-8998-0B14059BC0E6}" type="slidenum">
              <a:rPr lang="en-US" smtClean="0"/>
              <a:t>‹#›</a:t>
            </a:fld>
            <a:endParaRPr lang="en-US"/>
          </a:p>
        </p:txBody>
      </p:sp>
    </p:spTree>
    <p:extLst>
      <p:ext uri="{BB962C8B-B14F-4D97-AF65-F5344CB8AC3E}">
        <p14:creationId xmlns:p14="http://schemas.microsoft.com/office/powerpoint/2010/main" val="210394996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16227"/>
          </a:xfrm>
          <a:prstGeom prst="rect">
            <a:avLst/>
          </a:prstGeom>
        </p:spPr>
        <p:txBody>
          <a:bodyPr/>
          <a:lstStyle>
            <a:lvl1pPr marL="213585" indent="-213585">
              <a:buClr>
                <a:schemeClr val="tx1"/>
              </a:buClr>
              <a:buSzPct val="90000"/>
              <a:buFont typeface="Arial" pitchFamily="34" charset="0"/>
              <a:buChar char="•"/>
              <a:defRPr sz="2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67" indent="-206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52" indent="-213585">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19" indent="-168067">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885" indent="-168067">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2700"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59868371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0997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956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1922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975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2907953"/>
            <a:ext cx="7394106" cy="1345996"/>
          </a:xfrm>
          <a:noFill/>
        </p:spPr>
        <p:txBody>
          <a:bodyPr lIns="107535" tIns="80651" rIns="107535" bIns="80651">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7" y="1556880"/>
            <a:ext cx="7395458" cy="1351077"/>
          </a:xfrm>
          <a:noFill/>
        </p:spPr>
        <p:txBody>
          <a:bodyPr lIns="107535" tIns="67211" rIns="107535" bIns="67211" anchor="t" anchorCtr="0"/>
          <a:lstStyle>
            <a:lvl1pPr>
              <a:defRPr sz="4400" spc="-74"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2" y="352808"/>
            <a:ext cx="1141803" cy="244624"/>
          </a:xfrm>
          <a:prstGeom prst="rect">
            <a:avLst/>
          </a:prstGeom>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3430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01929" y="1563129"/>
            <a:ext cx="6723186" cy="2689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01976" y="1563140"/>
            <a:ext cx="6723139" cy="1344818"/>
          </a:xfrm>
          <a:noFill/>
        </p:spPr>
        <p:txBody>
          <a:bodyPr lIns="107535" tIns="67211" rIns="107535" bIns="67211"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01977" y="2908933"/>
            <a:ext cx="6723140" cy="1344245"/>
          </a:xfrm>
          <a:noFill/>
        </p:spPr>
        <p:txBody>
          <a:bodyPr lIns="107535" tIns="80651" rIns="107535" bIns="80651">
            <a:noAutofit/>
          </a:bodyPr>
          <a:lstStyle>
            <a:lvl1pPr marL="0" indent="0">
              <a:spcBef>
                <a:spcPts val="0"/>
              </a:spcBef>
              <a:buNone/>
              <a:defRPr sz="2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2" y="352808"/>
            <a:ext cx="1141803" cy="244624"/>
          </a:xfrm>
          <a:prstGeom prst="rect">
            <a:avLst/>
          </a:prstGeom>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1379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0448" cy="5143500"/>
          </a:xfrm>
          <a:prstGeom prst="rect">
            <a:avLst/>
          </a:prstGeom>
        </p:spPr>
      </p:pic>
      <p:sp>
        <p:nvSpPr>
          <p:cNvPr id="18" name="Rectangle 17"/>
          <p:cNvSpPr/>
          <p:nvPr userDrawn="1"/>
        </p:nvSpPr>
        <p:spPr bwMode="gray">
          <a:xfrm>
            <a:off x="201929" y="1563129"/>
            <a:ext cx="5378549"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77" y="1561851"/>
            <a:ext cx="5379716" cy="1346106"/>
          </a:xfrm>
          <a:noFill/>
        </p:spPr>
        <p:txBody>
          <a:bodyPr lIns="107535" tIns="67211" rIns="107535" bIns="67211"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77" y="2910295"/>
            <a:ext cx="5379716" cy="1342493"/>
          </a:xfrm>
        </p:spPr>
        <p:txBody>
          <a:bodyPr tIns="80651" bIns="80651">
            <a:noAutofit/>
          </a:bodyPr>
          <a:lstStyle>
            <a:lvl1pPr marL="0" indent="0">
              <a:spcBef>
                <a:spcPts val="0"/>
              </a:spcBef>
              <a:buNone/>
              <a:defRPr sz="24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41" y="4546066"/>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5605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2"/>
            <a:ext cx="9144000" cy="5143499"/>
          </a:xfrm>
          <a:prstGeom prst="rect">
            <a:avLst/>
          </a:prstGeom>
        </p:spPr>
      </p:pic>
      <p:sp>
        <p:nvSpPr>
          <p:cNvPr id="17" name="Rectangle 16"/>
          <p:cNvSpPr/>
          <p:nvPr userDrawn="1"/>
        </p:nvSpPr>
        <p:spPr bwMode="gray">
          <a:xfrm>
            <a:off x="201930" y="1563129"/>
            <a:ext cx="4706230" cy="2689656"/>
          </a:xfrm>
          <a:prstGeom prst="rect">
            <a:avLst/>
          </a:prstGeom>
          <a:solidFill>
            <a:schemeClr val="accent3">
              <a:alpha val="8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4707398" cy="1346106"/>
          </a:xfrm>
          <a:noFill/>
        </p:spPr>
        <p:txBody>
          <a:bodyPr lIns="107535" tIns="67211" rIns="107535" bIns="67211"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10295"/>
            <a:ext cx="4707398" cy="1342493"/>
          </a:xfrm>
          <a:noFill/>
        </p:spPr>
        <p:txBody>
          <a:bodyPr tIns="80651" bIns="80651">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41" y="4546066"/>
            <a:ext cx="1141803" cy="244625"/>
          </a:xfrm>
          <a:prstGeom prst="rect">
            <a:avLst/>
          </a:prstGeom>
        </p:spPr>
      </p:pic>
    </p:spTree>
    <p:extLst>
      <p:ext uri="{BB962C8B-B14F-4D97-AF65-F5344CB8AC3E}">
        <p14:creationId xmlns:p14="http://schemas.microsoft.com/office/powerpoint/2010/main" val="12056132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1" y="0"/>
            <a:ext cx="9142703" cy="5143500"/>
          </a:xfrm>
          <a:prstGeom prst="rect">
            <a:avLst/>
          </a:prstGeom>
        </p:spPr>
      </p:pic>
      <p:sp>
        <p:nvSpPr>
          <p:cNvPr id="17" name="Rectangle 16"/>
          <p:cNvSpPr/>
          <p:nvPr userDrawn="1"/>
        </p:nvSpPr>
        <p:spPr bwMode="gray">
          <a:xfrm>
            <a:off x="201929" y="1563129"/>
            <a:ext cx="5378549" cy="2689656"/>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35" tIns="67211" rIns="107535" bIns="67211"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00762" y="2910295"/>
            <a:ext cx="5379716" cy="1342493"/>
          </a:xfrm>
        </p:spPr>
        <p:txBody>
          <a:bodyPr tIns="80651" bIns="80651">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smtClean="0"/>
              <a:t>Click to edit Master text styles</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41" y="4546066"/>
            <a:ext cx="1141803" cy="244625"/>
          </a:xfrm>
          <a:prstGeom prst="rect">
            <a:avLst/>
          </a:prstGeom>
        </p:spPr>
      </p:pic>
      <p:pic>
        <p:nvPicPr>
          <p:cNvPr id="11"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397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15179F04-1797-45A2-9647-185563B9A12A}" type="datetimeFigureOut">
              <a:rPr lang="en-US" smtClean="0"/>
              <a:t>2/5/2014</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F837843-CF09-4C5F-8998-0B14059BC0E6}" type="slidenum">
              <a:rPr lang="en-US" smtClean="0"/>
              <a:t>‹#›</a:t>
            </a:fld>
            <a:endParaRPr lang="en-US"/>
          </a:p>
        </p:txBody>
      </p:sp>
    </p:spTree>
    <p:extLst>
      <p:ext uri="{BB962C8B-B14F-4D97-AF65-F5344CB8AC3E}">
        <p14:creationId xmlns:p14="http://schemas.microsoft.com/office/powerpoint/2010/main" val="3974410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9" y="2"/>
            <a:ext cx="9142702" cy="5143499"/>
          </a:xfrm>
          <a:prstGeom prst="rect">
            <a:avLst/>
          </a:prstGeom>
        </p:spPr>
      </p:pic>
      <p:sp>
        <p:nvSpPr>
          <p:cNvPr id="17" name="Rectangle 16"/>
          <p:cNvSpPr/>
          <p:nvPr userDrawn="1"/>
        </p:nvSpPr>
        <p:spPr bwMode="gray">
          <a:xfrm>
            <a:off x="201929" y="1563129"/>
            <a:ext cx="5378549" cy="2689656"/>
          </a:xfrm>
          <a:prstGeom prst="rect">
            <a:avLst/>
          </a:prstGeom>
          <a:solidFill>
            <a:schemeClr val="accent3">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35" tIns="67211" rIns="107535" bIns="67211" anchor="t" anchorCtr="0"/>
          <a:lstStyle>
            <a:lvl1pPr>
              <a:defRPr sz="40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02121"/>
            <a:ext cx="5379716" cy="1344828"/>
          </a:xfrm>
          <a:noFill/>
        </p:spPr>
        <p:txBody>
          <a:bodyPr tIns="80651" bIns="80651">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41" y="4546066"/>
            <a:ext cx="1141803" cy="244625"/>
          </a:xfrm>
          <a:prstGeom prst="rect">
            <a:avLst/>
          </a:prstGeom>
        </p:spPr>
      </p:pic>
    </p:spTree>
    <p:extLst>
      <p:ext uri="{BB962C8B-B14F-4D97-AF65-F5344CB8AC3E}">
        <p14:creationId xmlns:p14="http://schemas.microsoft.com/office/powerpoint/2010/main" val="3638953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 y="2"/>
            <a:ext cx="9143352" cy="5143865"/>
          </a:xfrm>
          <a:prstGeom prst="rect">
            <a:avLst/>
          </a:prstGeom>
        </p:spPr>
      </p:pic>
      <p:sp>
        <p:nvSpPr>
          <p:cNvPr id="18" name="Rectangle 17"/>
          <p:cNvSpPr/>
          <p:nvPr userDrawn="1"/>
        </p:nvSpPr>
        <p:spPr bwMode="gray">
          <a:xfrm>
            <a:off x="201930" y="1563140"/>
            <a:ext cx="4706230"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3142"/>
            <a:ext cx="4707398" cy="1344829"/>
          </a:xfrm>
          <a:noFill/>
        </p:spPr>
        <p:txBody>
          <a:bodyPr vert="horz" wrap="square" lIns="107535" tIns="67211" rIns="107535" bIns="67211" rtlCol="0" anchor="t" anchorCtr="0">
            <a:noAutofit/>
          </a:bodyPr>
          <a:lstStyle>
            <a:lvl1pPr>
              <a:defRPr lang="en-US" sz="4400" spc="-74"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30" y="2907968"/>
            <a:ext cx="4706230" cy="1344828"/>
          </a:xfrm>
        </p:spPr>
        <p:txBody>
          <a:bodyPr tIns="80651" bIns="80651">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41" y="4546325"/>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0529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 y="-1"/>
            <a:ext cx="9142704" cy="5143501"/>
          </a:xfrm>
          <a:prstGeom prst="rect">
            <a:avLst/>
          </a:prstGeom>
        </p:spPr>
      </p:pic>
      <p:sp>
        <p:nvSpPr>
          <p:cNvPr id="19" name="Rectangle 18"/>
          <p:cNvSpPr/>
          <p:nvPr userDrawn="1"/>
        </p:nvSpPr>
        <p:spPr bwMode="gray">
          <a:xfrm>
            <a:off x="201976" y="1563140"/>
            <a:ext cx="5378549" cy="26896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29" y="1563129"/>
            <a:ext cx="5378549" cy="1344828"/>
          </a:xfrm>
          <a:noFill/>
        </p:spPr>
        <p:txBody>
          <a:bodyPr lIns="107535" tIns="67211" rIns="107535" bIns="67211" anchor="t" anchorCtr="0"/>
          <a:lstStyle>
            <a:lvl1pPr>
              <a:defRPr sz="4400" spc="-74"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01932" y="2906789"/>
            <a:ext cx="5378549" cy="1345996"/>
          </a:xfrm>
          <a:noFill/>
        </p:spPr>
        <p:txBody>
          <a:bodyPr lIns="107535" tIns="80651" rIns="107535" bIns="80651">
            <a:noAutofit/>
          </a:bodyPr>
          <a:lstStyle>
            <a:lvl1pPr marL="0" indent="0">
              <a:spcBef>
                <a:spcPts val="0"/>
              </a:spcBef>
              <a:buNone/>
              <a:defRPr sz="24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7665760" y="4539667"/>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51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8"/>
            <a:ext cx="7394337" cy="2023491"/>
          </a:xfrm>
          <a:noFill/>
        </p:spPr>
        <p:txBody>
          <a:bodyPr tIns="67211" bIns="67211" anchor="t" anchorCtr="0"/>
          <a:lstStyle>
            <a:lvl1pPr>
              <a:defRPr sz="5300"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1" y="2907960"/>
            <a:ext cx="7395505" cy="1345411"/>
          </a:xfrm>
          <a:noFill/>
        </p:spPr>
        <p:txBody>
          <a:bodyPr lIns="134419" tIns="107535" rIns="134419" bIns="107535">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691594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9" tIns="107535" rIns="134419" bIns="107535" numCol="1" spcCol="0" rtlCol="0" fromWordArt="0" anchor="t" anchorCtr="0" forceAA="0" compatLnSpc="1">
            <a:prstTxWarp prst="textNoShape">
              <a:avLst/>
            </a:prstTxWarp>
            <a:noAutofit/>
          </a:bodyPr>
          <a:lstStyle/>
          <a:p>
            <a:pPr algn="ctr" defTabSz="685377"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8"/>
            <a:ext cx="7394337" cy="2023491"/>
          </a:xfrm>
          <a:noFill/>
        </p:spPr>
        <p:txBody>
          <a:bodyPr tIns="67211" bIns="67211" anchor="t" anchorCtr="0"/>
          <a:lstStyle>
            <a:lvl1pPr>
              <a:defRPr sz="5300" spc="-74"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5308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31"/>
            <a:ext cx="8740142" cy="1347163"/>
          </a:xfrm>
          <a:noFill/>
        </p:spPr>
        <p:txBody>
          <a:bodyPr tIns="67211" bIns="67211"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242843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31"/>
            <a:ext cx="8740142" cy="1347163"/>
          </a:xfrm>
          <a:noFill/>
        </p:spPr>
        <p:txBody>
          <a:bodyPr tIns="67211" bIns="67211"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3199744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31"/>
            <a:ext cx="8740142" cy="1347163"/>
          </a:xfrm>
          <a:noFill/>
        </p:spPr>
        <p:txBody>
          <a:bodyPr tIns="67211" bIns="67211"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08063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2"/>
                    </a:gs>
                    <a:gs pos="99000">
                      <a:schemeClr val="tx2"/>
                    </a:gs>
                  </a:gsLst>
                  <a:lin ang="5400000" scaled="0"/>
                </a:gradFill>
              </a:defRPr>
            </a:lvl1pPr>
            <a:lvl2pPr marL="0" indent="0">
              <a:buFontTx/>
              <a:buNone/>
              <a:defRPr sz="1500"/>
            </a:lvl2pPr>
            <a:lvl3pPr marL="168023" indent="0">
              <a:buNone/>
              <a:defRPr/>
            </a:lvl3pPr>
            <a:lvl4pPr marL="336047" indent="0">
              <a:buNone/>
              <a:defRPr/>
            </a:lvl4pPr>
            <a:lvl5pPr marL="50407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2519738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1"/>
                    </a:gs>
                    <a:gs pos="99000">
                      <a:schemeClr val="tx1"/>
                    </a:gs>
                  </a:gsLst>
                  <a:lin ang="5400000" scaled="0"/>
                </a:gradFill>
              </a:defRPr>
            </a:lvl1pPr>
            <a:lvl2pPr marL="0" indent="0">
              <a:buFontTx/>
              <a:buNone/>
              <a:defRPr sz="1500"/>
            </a:lvl2pPr>
            <a:lvl3pPr marL="168023" indent="0">
              <a:buNone/>
              <a:defRPr/>
            </a:lvl3pPr>
            <a:lvl4pPr marL="336047" indent="0">
              <a:buNone/>
              <a:defRPr/>
            </a:lvl4pPr>
            <a:lvl5pPr marL="50407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73534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15179F04-1797-45A2-9647-185563B9A12A}" type="datetimeFigureOut">
              <a:rPr lang="en-US" smtClean="0"/>
              <a:t>2/5/2014</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0F837843-CF09-4C5F-8998-0B14059BC0E6}" type="slidenum">
              <a:rPr lang="en-US" smtClean="0"/>
              <a:t>‹#›</a:t>
            </a:fld>
            <a:endParaRPr lang="en-US"/>
          </a:p>
        </p:txBody>
      </p:sp>
    </p:spTree>
    <p:extLst>
      <p:ext uri="{BB962C8B-B14F-4D97-AF65-F5344CB8AC3E}">
        <p14:creationId xmlns:p14="http://schemas.microsoft.com/office/powerpoint/2010/main" val="25568941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6336095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8290299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891883"/>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357" indent="0">
              <a:buNone/>
              <a:tabLst/>
              <a:defRPr sz="1500"/>
            </a:lvl3pPr>
            <a:lvl4pPr marL="338381" indent="0">
              <a:buNone/>
              <a:defRPr/>
            </a:lvl4pPr>
            <a:lvl5pPr marL="50407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3" y="891883"/>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357" indent="0">
              <a:buNone/>
              <a:tabLst/>
              <a:defRPr sz="1500"/>
            </a:lvl3pPr>
            <a:lvl4pPr marL="338381" indent="0">
              <a:buNone/>
              <a:defRPr/>
            </a:lvl4pPr>
            <a:lvl5pPr marL="50407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348017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891883"/>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357" indent="0">
              <a:buNone/>
              <a:tabLst/>
              <a:defRPr sz="1500"/>
            </a:lvl3pPr>
            <a:lvl4pPr marL="338381" indent="0">
              <a:buNone/>
              <a:defRPr/>
            </a:lvl4pPr>
            <a:lvl5pPr marL="50407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3" y="891883"/>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357" indent="0">
              <a:buNone/>
              <a:tabLst/>
              <a:defRPr sz="1500"/>
            </a:lvl3pPr>
            <a:lvl4pPr marL="338381" indent="0">
              <a:buNone/>
              <a:defRPr/>
            </a:lvl4pPr>
            <a:lvl5pPr marL="50407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802793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891884"/>
            <a:ext cx="4033911" cy="1864933"/>
          </a:xfrm>
        </p:spPr>
        <p:txBody>
          <a:bodyPr wrap="square">
            <a:spAutoFit/>
          </a:bodyPr>
          <a:lstStyle>
            <a:lvl1pPr marL="211197" indent="-211197">
              <a:spcBef>
                <a:spcPts val="900"/>
              </a:spcBef>
              <a:buClr>
                <a:schemeClr val="tx1"/>
              </a:buClr>
              <a:buFont typeface="Arial" pitchFamily="34" charset="0"/>
              <a:buChar char="•"/>
              <a:defRPr sz="2600"/>
            </a:lvl1pPr>
            <a:lvl2pPr marL="390413" indent="-171401">
              <a:defRPr sz="1800"/>
            </a:lvl2pPr>
            <a:lvl3pPr marL="514203" indent="-123790">
              <a:tabLst/>
              <a:defRPr sz="1500"/>
            </a:lvl3pPr>
            <a:lvl4pPr marL="647514" indent="-133312">
              <a:defRPr/>
            </a:lvl4pPr>
            <a:lvl5pPr marL="771304" indent="-12379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3" y="891884"/>
            <a:ext cx="4033911" cy="1864933"/>
          </a:xfrm>
        </p:spPr>
        <p:txBody>
          <a:bodyPr wrap="square">
            <a:spAutoFit/>
          </a:bodyPr>
          <a:lstStyle>
            <a:lvl1pPr marL="211197" indent="-211197">
              <a:spcBef>
                <a:spcPts val="900"/>
              </a:spcBef>
              <a:buClr>
                <a:schemeClr val="tx1"/>
              </a:buClr>
              <a:buFont typeface="Arial" pitchFamily="34" charset="0"/>
              <a:buChar char="•"/>
              <a:defRPr sz="2600"/>
            </a:lvl1pPr>
            <a:lvl2pPr marL="390413" indent="-171401">
              <a:defRPr sz="1800"/>
            </a:lvl2pPr>
            <a:lvl3pPr marL="514203" indent="-123790">
              <a:tabLst/>
              <a:defRPr sz="1500"/>
            </a:lvl3pPr>
            <a:lvl4pPr marL="647514" indent="-133312">
              <a:defRPr/>
            </a:lvl4pPr>
            <a:lvl5pPr marL="771304" indent="-12379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79372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2" y="891884"/>
            <a:ext cx="4033911" cy="1864933"/>
          </a:xfrm>
        </p:spPr>
        <p:txBody>
          <a:bodyPr wrap="square">
            <a:spAutoFit/>
          </a:bodyPr>
          <a:lstStyle>
            <a:lvl1pPr marL="211197" indent="-211197">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413" indent="-171401">
              <a:defRPr sz="1800"/>
            </a:lvl2pPr>
            <a:lvl3pPr marL="514203" indent="-123790">
              <a:tabLst/>
              <a:defRPr sz="1500"/>
            </a:lvl3pPr>
            <a:lvl4pPr marL="647514" indent="-133312">
              <a:defRPr/>
            </a:lvl4pPr>
            <a:lvl5pPr marL="771304" indent="-12379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3" y="891884"/>
            <a:ext cx="4033911" cy="1864933"/>
          </a:xfrm>
        </p:spPr>
        <p:txBody>
          <a:bodyPr wrap="square">
            <a:spAutoFit/>
          </a:bodyPr>
          <a:lstStyle>
            <a:lvl1pPr marL="211197" indent="-211197">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413" indent="-171401">
              <a:defRPr sz="1800"/>
            </a:lvl2pPr>
            <a:lvl3pPr marL="514203" indent="-123790">
              <a:tabLst/>
              <a:defRPr sz="1500"/>
            </a:lvl3pPr>
            <a:lvl4pPr marL="647514" indent="-133312">
              <a:defRPr/>
            </a:lvl4pPr>
            <a:lvl5pPr marL="771304" indent="-12379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910782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664051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972925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9146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1914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15179F04-1797-45A2-9647-185563B9A12A}" type="datetimeFigureOut">
              <a:rPr lang="en-US" smtClean="0"/>
              <a:t>2/5/2014</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0F837843-CF09-4C5F-8998-0B14059BC0E6}" type="slidenum">
              <a:rPr lang="en-US" smtClean="0"/>
              <a:t>‹#›</a:t>
            </a:fld>
            <a:endParaRPr lang="en-US"/>
          </a:p>
        </p:txBody>
      </p:sp>
    </p:spTree>
    <p:extLst>
      <p:ext uri="{BB962C8B-B14F-4D97-AF65-F5344CB8AC3E}">
        <p14:creationId xmlns:p14="http://schemas.microsoft.com/office/powerpoint/2010/main" val="35045867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67559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1" tIns="34281" rIns="34281" bIns="34281" numCol="1" spcCol="0" rtlCol="0" fromWordArt="0" anchor="ctr" anchorCtr="0" forceAA="0" compatLnSpc="1">
            <a:prstTxWarp prst="textNoShape">
              <a:avLst/>
            </a:prstTxWarp>
            <a:noAutofit/>
          </a:bodyPr>
          <a:lstStyle/>
          <a:p>
            <a:pPr algn="ctr" defTabSz="685377" fontAlgn="base">
              <a:spcBef>
                <a:spcPct val="0"/>
              </a:spcBef>
              <a:spcAft>
                <a:spcPct val="0"/>
              </a:spcAft>
            </a:pPr>
            <a:endParaRPr lang="en-US" sz="1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2" y="897991"/>
            <a:ext cx="8740141" cy="1467730"/>
          </a:xfrm>
        </p:spPr>
        <p:txBody>
          <a:bodyPr/>
          <a:lstStyle>
            <a:lvl1pPr marL="0" indent="0">
              <a:buNone/>
              <a:defRPr sz="2400">
                <a:gradFill>
                  <a:gsLst>
                    <a:gs pos="1250">
                      <a:srgbClr val="000000"/>
                    </a:gs>
                    <a:gs pos="100000">
                      <a:srgbClr val="000000"/>
                    </a:gs>
                  </a:gsLst>
                  <a:lin ang="5400000" scaled="0"/>
                </a:gradFill>
                <a:latin typeface="Segoe UI" pitchFamily="34" charset="0"/>
                <a:cs typeface="Segoe UI" pitchFamily="34" charset="0"/>
              </a:defRPr>
            </a:lvl1pPr>
            <a:lvl2pPr marL="254720" indent="0">
              <a:buNone/>
              <a:defRPr>
                <a:gradFill>
                  <a:gsLst>
                    <a:gs pos="1250">
                      <a:srgbClr val="000000"/>
                    </a:gs>
                    <a:gs pos="100000">
                      <a:srgbClr val="000000"/>
                    </a:gs>
                  </a:gsLst>
                  <a:lin ang="5400000" scaled="0"/>
                </a:gradFill>
                <a:latin typeface="Segoe UI" pitchFamily="34" charset="0"/>
                <a:cs typeface="Segoe UI" pitchFamily="34" charset="0"/>
              </a:defRPr>
            </a:lvl2pPr>
            <a:lvl3pPr marL="429693" indent="0">
              <a:buNone/>
              <a:defRPr>
                <a:gradFill>
                  <a:gsLst>
                    <a:gs pos="1250">
                      <a:srgbClr val="000000"/>
                    </a:gs>
                    <a:gs pos="100000">
                      <a:srgbClr val="000000"/>
                    </a:gs>
                  </a:gsLst>
                  <a:lin ang="5400000" scaled="0"/>
                </a:gradFill>
                <a:latin typeface="Segoe UI" pitchFamily="34" charset="0"/>
                <a:cs typeface="Segoe UI" pitchFamily="34" charset="0"/>
              </a:defRPr>
            </a:lvl3pPr>
            <a:lvl4pPr marL="598713" indent="0">
              <a:buNone/>
              <a:defRPr>
                <a:gradFill>
                  <a:gsLst>
                    <a:gs pos="1250">
                      <a:srgbClr val="000000"/>
                    </a:gs>
                    <a:gs pos="100000">
                      <a:srgbClr val="000000"/>
                    </a:gs>
                  </a:gsLst>
                  <a:lin ang="5400000" scaled="0"/>
                </a:gradFill>
                <a:latin typeface="Segoe UI" pitchFamily="34" charset="0"/>
                <a:cs typeface="Segoe UI" pitchFamily="34" charset="0"/>
              </a:defRPr>
            </a:lvl4pPr>
            <a:lvl5pPr marL="772495"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666543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4"/>
            <a:ext cx="8740142" cy="1816227"/>
          </a:xfrm>
          <a:prstGeom prst="rect">
            <a:avLst/>
          </a:prstGeom>
        </p:spPr>
        <p:txBody>
          <a:bodyPr/>
          <a:lstStyle>
            <a:lvl1pPr marL="213531" indent="-213531">
              <a:buClr>
                <a:schemeClr val="tx1"/>
              </a:buClr>
              <a:buSzPct val="90000"/>
              <a:buFont typeface="Arial" pitchFamily="34" charset="0"/>
              <a:buChar char="•"/>
              <a:defRPr sz="2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59" indent="-206529">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90" indent="-213531">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614" indent="-168023">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637" indent="-168023">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8"/>
            <a:ext cx="9144001" cy="464344"/>
          </a:xfrm>
          <a:prstGeom prst="rect">
            <a:avLst/>
          </a:prstGeom>
          <a:solidFill>
            <a:srgbClr val="FFFF99"/>
          </a:solidFill>
        </p:spPr>
        <p:txBody>
          <a:bodyPr wrap="square" lIns="114263" tIns="57132" rIns="114263" bIns="57132" anchor="b" anchorCtr="0">
            <a:noAutofit/>
          </a:bodyPr>
          <a:lstStyle>
            <a:lvl1pPr algn="r">
              <a:buFont typeface="Arial" pitchFamily="34" charset="0"/>
              <a:buNone/>
              <a:defRPr sz="2700"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621554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9930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Windows Azure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063" y="167634"/>
            <a:ext cx="3784590" cy="681323"/>
          </a:xfrm>
          <a:prstGeom prst="rect">
            <a:avLst/>
          </a:prstGeom>
        </p:spPr>
      </p:pic>
    </p:spTree>
    <p:extLst>
      <p:ext uri="{BB962C8B-B14F-4D97-AF65-F5344CB8AC3E}">
        <p14:creationId xmlns:p14="http://schemas.microsoft.com/office/powerpoint/2010/main" val="314212166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2907953"/>
            <a:ext cx="7394106" cy="1345996"/>
          </a:xfrm>
          <a:noFill/>
        </p:spPr>
        <p:txBody>
          <a:bodyPr lIns="107563" tIns="80672" rIns="107563" bIns="80672">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7" y="1556880"/>
            <a:ext cx="7395458" cy="1351077"/>
          </a:xfrm>
          <a:noFill/>
        </p:spPr>
        <p:txBody>
          <a:bodyPr lIns="107563" tIns="67227" rIns="107563" bIns="67227" anchor="t" anchorCtr="0"/>
          <a:lstStyle>
            <a:lvl1pPr>
              <a:defRPr sz="4400" spc="-74"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0" y="352808"/>
            <a:ext cx="1141803" cy="244624"/>
          </a:xfrm>
          <a:prstGeom prst="rect">
            <a:avLst/>
          </a:prstGeom>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0680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01929" y="1563129"/>
            <a:ext cx="6723186" cy="2689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01976" y="1563140"/>
            <a:ext cx="6723139" cy="1344818"/>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01976" y="2908931"/>
            <a:ext cx="6723140" cy="1344245"/>
          </a:xfrm>
          <a:noFill/>
        </p:spPr>
        <p:txBody>
          <a:bodyPr lIns="107563" tIns="80672" rIns="107563" bIns="80672">
            <a:noAutofit/>
          </a:bodyPr>
          <a:lstStyle>
            <a:lvl1pPr marL="0" indent="0">
              <a:spcBef>
                <a:spcPts val="0"/>
              </a:spcBef>
              <a:buNone/>
              <a:defRPr sz="2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0" y="352808"/>
            <a:ext cx="1141803" cy="244624"/>
          </a:xfrm>
          <a:prstGeom prst="rect">
            <a:avLst/>
          </a:prstGeom>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113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0448" cy="5143500"/>
          </a:xfrm>
          <a:prstGeom prst="rect">
            <a:avLst/>
          </a:prstGeom>
        </p:spPr>
      </p:pic>
      <p:sp>
        <p:nvSpPr>
          <p:cNvPr id="18" name="Rectangle 17"/>
          <p:cNvSpPr/>
          <p:nvPr userDrawn="1"/>
        </p:nvSpPr>
        <p:spPr bwMode="gray">
          <a:xfrm>
            <a:off x="201929" y="1563129"/>
            <a:ext cx="5378549"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77" y="1561851"/>
            <a:ext cx="5379716"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77" y="2910293"/>
            <a:ext cx="5379716" cy="1342493"/>
          </a:xfrm>
        </p:spPr>
        <p:txBody>
          <a:bodyPr tIns="80672" bIns="80672">
            <a:noAutofit/>
          </a:bodyPr>
          <a:lstStyle>
            <a:lvl1pPr marL="0" indent="0">
              <a:spcBef>
                <a:spcPts val="0"/>
              </a:spcBef>
              <a:buNone/>
              <a:defRPr sz="24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334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9144000" cy="5143499"/>
          </a:xfrm>
          <a:prstGeom prst="rect">
            <a:avLst/>
          </a:prstGeom>
        </p:spPr>
      </p:pic>
      <p:sp>
        <p:nvSpPr>
          <p:cNvPr id="17" name="Rectangle 16"/>
          <p:cNvSpPr/>
          <p:nvPr userDrawn="1"/>
        </p:nvSpPr>
        <p:spPr bwMode="gray">
          <a:xfrm>
            <a:off x="201930" y="1563129"/>
            <a:ext cx="4706230" cy="2689656"/>
          </a:xfrm>
          <a:prstGeom prst="rect">
            <a:avLst/>
          </a:prstGeom>
          <a:solidFill>
            <a:schemeClr val="accent3">
              <a:alpha val="8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4707398"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10293"/>
            <a:ext cx="4707398" cy="1342493"/>
          </a:xfrm>
          <a:noFill/>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spTree>
    <p:extLst>
      <p:ext uri="{BB962C8B-B14F-4D97-AF65-F5344CB8AC3E}">
        <p14:creationId xmlns:p14="http://schemas.microsoft.com/office/powerpoint/2010/main" val="31881985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9" y="0"/>
            <a:ext cx="9142703" cy="5143500"/>
          </a:xfrm>
          <a:prstGeom prst="rect">
            <a:avLst/>
          </a:prstGeom>
        </p:spPr>
      </p:pic>
      <p:sp>
        <p:nvSpPr>
          <p:cNvPr id="17" name="Rectangle 16"/>
          <p:cNvSpPr/>
          <p:nvPr userDrawn="1"/>
        </p:nvSpPr>
        <p:spPr bwMode="gray">
          <a:xfrm>
            <a:off x="201929" y="1563129"/>
            <a:ext cx="5378549" cy="2689656"/>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00762" y="2910293"/>
            <a:ext cx="5379716" cy="1342493"/>
          </a:xfrm>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smtClean="0"/>
              <a:t>Click to edit Master text styles</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pic>
        <p:nvPicPr>
          <p:cNvPr id="11"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6479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0" y="891883"/>
            <a:ext cx="8740142" cy="1539023"/>
          </a:xfrm>
          <a:prstGeom prst="rect">
            <a:avLst/>
          </a:prstGeo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73" indent="0">
              <a:buNone/>
              <a:defRPr sz="1471"/>
            </a:lvl3pPr>
            <a:lvl4pPr marL="336145" indent="0">
              <a:buNone/>
              <a:defRPr sz="1324"/>
            </a:lvl4pPr>
            <a:lvl5pPr marL="504218" indent="0">
              <a:buNone/>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183641"/>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9" y="0"/>
            <a:ext cx="9142702" cy="5143499"/>
          </a:xfrm>
          <a:prstGeom prst="rect">
            <a:avLst/>
          </a:prstGeom>
        </p:spPr>
      </p:pic>
      <p:sp>
        <p:nvSpPr>
          <p:cNvPr id="17" name="Rectangle 16"/>
          <p:cNvSpPr/>
          <p:nvPr userDrawn="1"/>
        </p:nvSpPr>
        <p:spPr bwMode="gray">
          <a:xfrm>
            <a:off x="201929" y="1563129"/>
            <a:ext cx="5378549" cy="2689656"/>
          </a:xfrm>
          <a:prstGeom prst="rect">
            <a:avLst/>
          </a:prstGeom>
          <a:solidFill>
            <a:schemeClr val="accent3">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63" tIns="67227" rIns="107563" bIns="67227" anchor="t" anchorCtr="0"/>
          <a:lstStyle>
            <a:lvl1pPr>
              <a:defRPr sz="40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02121"/>
            <a:ext cx="5379716" cy="1344828"/>
          </a:xfrm>
          <a:noFill/>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spTree>
    <p:extLst>
      <p:ext uri="{BB962C8B-B14F-4D97-AF65-F5344CB8AC3E}">
        <p14:creationId xmlns:p14="http://schemas.microsoft.com/office/powerpoint/2010/main" val="3810724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 y="0"/>
            <a:ext cx="9143352" cy="5143865"/>
          </a:xfrm>
          <a:prstGeom prst="rect">
            <a:avLst/>
          </a:prstGeom>
        </p:spPr>
      </p:pic>
      <p:sp>
        <p:nvSpPr>
          <p:cNvPr id="18" name="Rectangle 17"/>
          <p:cNvSpPr/>
          <p:nvPr userDrawn="1"/>
        </p:nvSpPr>
        <p:spPr bwMode="gray">
          <a:xfrm>
            <a:off x="201930" y="1563140"/>
            <a:ext cx="4706230"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3140"/>
            <a:ext cx="4707398" cy="1344829"/>
          </a:xfrm>
          <a:noFill/>
        </p:spPr>
        <p:txBody>
          <a:bodyPr vert="horz" wrap="square" lIns="107563" tIns="67227" rIns="107563" bIns="67227" rtlCol="0" anchor="t" anchorCtr="0">
            <a:noAutofit/>
          </a:bodyPr>
          <a:lstStyle>
            <a:lvl1pPr>
              <a:defRPr lang="en-US" sz="4400" spc="-74"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30" y="2907968"/>
            <a:ext cx="4706230" cy="1344828"/>
          </a:xfrm>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325"/>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931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 y="-1"/>
            <a:ext cx="9142704" cy="5143501"/>
          </a:xfrm>
          <a:prstGeom prst="rect">
            <a:avLst/>
          </a:prstGeom>
        </p:spPr>
      </p:pic>
      <p:sp>
        <p:nvSpPr>
          <p:cNvPr id="19" name="Rectangle 18"/>
          <p:cNvSpPr/>
          <p:nvPr userDrawn="1"/>
        </p:nvSpPr>
        <p:spPr bwMode="gray">
          <a:xfrm>
            <a:off x="201976" y="1563140"/>
            <a:ext cx="5378549" cy="26896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29" y="1563129"/>
            <a:ext cx="5378549" cy="1344828"/>
          </a:xfrm>
          <a:noFill/>
        </p:spPr>
        <p:txBody>
          <a:bodyPr lIns="107563" tIns="67227" rIns="107563" bIns="67227" anchor="t" anchorCtr="0"/>
          <a:lstStyle>
            <a:lvl1pPr>
              <a:defRPr sz="4400" spc="-74"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01930" y="2906789"/>
            <a:ext cx="5378549" cy="1345996"/>
          </a:xfrm>
          <a:noFill/>
        </p:spPr>
        <p:txBody>
          <a:bodyPr lIns="107563" tIns="80672" rIns="107563" bIns="80672">
            <a:noAutofit/>
          </a:bodyPr>
          <a:lstStyle>
            <a:lvl1pPr marL="0" indent="0">
              <a:spcBef>
                <a:spcPts val="0"/>
              </a:spcBef>
              <a:buNone/>
              <a:defRPr sz="24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7665758" y="4539667"/>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3500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7"/>
            <a:ext cx="7394337" cy="2023491"/>
          </a:xfrm>
          <a:noFill/>
        </p:spPr>
        <p:txBody>
          <a:bodyPr tIns="67227" bIns="67227" anchor="t" anchorCtr="0"/>
          <a:lstStyle>
            <a:lvl1pPr>
              <a:defRPr sz="5300"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0" y="2907958"/>
            <a:ext cx="7395505" cy="1345411"/>
          </a:xfrm>
          <a:noFill/>
        </p:spPr>
        <p:txBody>
          <a:bodyPr lIns="134453" tIns="107563" rIns="134453" bIns="107563">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535701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7"/>
            <a:ext cx="7394337" cy="2023491"/>
          </a:xfrm>
          <a:noFill/>
        </p:spPr>
        <p:txBody>
          <a:bodyPr tIns="67227" bIns="67227" anchor="t" anchorCtr="0"/>
          <a:lstStyle>
            <a:lvl1pPr>
              <a:defRPr sz="5300" spc="-74"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4862954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26375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392878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969229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2"/>
                    </a:gs>
                    <a:gs pos="99000">
                      <a:schemeClr val="tx2"/>
                    </a:gs>
                  </a:gsLst>
                  <a:lin ang="5400000" scaled="0"/>
                </a:gradFill>
              </a:defRPr>
            </a:lvl1pPr>
            <a:lvl2pPr marL="0" indent="0">
              <a:buFontTx/>
              <a:buNone/>
              <a:defRPr sz="1500"/>
            </a:lvl2pPr>
            <a:lvl3pPr marL="168067" indent="0">
              <a:buNone/>
              <a:defRPr/>
            </a:lvl3pPr>
            <a:lvl4pPr marL="336133" indent="0">
              <a:buNone/>
              <a:defRPr/>
            </a:lvl4pPr>
            <a:lvl5pPr marL="5042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7799483"/>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1"/>
                    </a:gs>
                    <a:gs pos="99000">
                      <a:schemeClr val="tx1"/>
                    </a:gs>
                  </a:gsLst>
                  <a:lin ang="5400000" scaled="0"/>
                </a:gradFill>
              </a:defRPr>
            </a:lvl1pPr>
            <a:lvl2pPr marL="0" indent="0">
              <a:buFontTx/>
              <a:buNone/>
              <a:defRPr sz="1500"/>
            </a:lvl2pPr>
            <a:lvl3pPr marL="168067" indent="0">
              <a:buNone/>
              <a:defRPr/>
            </a:lvl3pPr>
            <a:lvl4pPr marL="336133" indent="0">
              <a:buNone/>
              <a:defRPr/>
            </a:lvl4pPr>
            <a:lvl5pPr marL="5042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983387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15179F04-1797-45A2-9647-185563B9A12A}" type="datetimeFigureOut">
              <a:rPr lang="en-US" smtClean="0"/>
              <a:t>2/5/2014</a:t>
            </a:fld>
            <a:endParaRPr lang="en-US"/>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0F837843-CF09-4C5F-8998-0B14059BC0E6}" type="slidenum">
              <a:rPr lang="en-US" smtClean="0"/>
              <a:t>‹#›</a:t>
            </a:fld>
            <a:endParaRPr lang="en-US"/>
          </a:p>
        </p:txBody>
      </p:sp>
    </p:spTree>
    <p:extLst>
      <p:ext uri="{BB962C8B-B14F-4D97-AF65-F5344CB8AC3E}">
        <p14:creationId xmlns:p14="http://schemas.microsoft.com/office/powerpoint/2010/main" val="40786595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711297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1533552"/>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941400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396786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64933"/>
          </a:xfrm>
        </p:spPr>
        <p:txBody>
          <a:bodyPr wrap="square">
            <a:spAutoFit/>
          </a:bodyPr>
          <a:lstStyle>
            <a:lvl1pPr marL="211251" indent="-211251">
              <a:spcBef>
                <a:spcPts val="900"/>
              </a:spcBef>
              <a:buClr>
                <a:schemeClr val="tx1"/>
              </a:buClr>
              <a:buFont typeface="Arial" pitchFamily="34" charset="0"/>
              <a:buChar char="•"/>
              <a:defRPr sz="2600"/>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864933"/>
          </a:xfrm>
        </p:spPr>
        <p:txBody>
          <a:bodyPr wrap="square">
            <a:spAutoFit/>
          </a:bodyPr>
          <a:lstStyle>
            <a:lvl1pPr marL="211251" indent="-211251">
              <a:spcBef>
                <a:spcPts val="900"/>
              </a:spcBef>
              <a:buClr>
                <a:schemeClr val="tx1"/>
              </a:buClr>
              <a:buFont typeface="Arial" pitchFamily="34" charset="0"/>
              <a:buChar char="•"/>
              <a:defRPr sz="2600"/>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497016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64933"/>
          </a:xfrm>
        </p:spPr>
        <p:txBody>
          <a:bodyPr wrap="square">
            <a:spAutoFit/>
          </a:bodyPr>
          <a:lstStyle>
            <a:lvl1pPr marL="211251" indent="-211251">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891882"/>
            <a:ext cx="4033911" cy="1864933"/>
          </a:xfrm>
        </p:spPr>
        <p:txBody>
          <a:bodyPr wrap="square">
            <a:spAutoFit/>
          </a:bodyPr>
          <a:lstStyle>
            <a:lvl1pPr marL="211251" indent="-211251">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869338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4830516"/>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17641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81904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26618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ain Slide Template">
    <p:bg>
      <p:bgPr>
        <a:solidFill>
          <a:srgbClr val="00AEEF"/>
        </a:solidFill>
        <a:effectLst/>
      </p:bgPr>
    </p:bg>
    <p:spTree>
      <p:nvGrpSpPr>
        <p:cNvPr id="1" name=""/>
        <p:cNvGrpSpPr/>
        <p:nvPr/>
      </p:nvGrpSpPr>
      <p:grpSpPr>
        <a:xfrm>
          <a:off x="0" y="0"/>
          <a:ext cx="0" cy="0"/>
          <a:chOff x="0" y="0"/>
          <a:chExt cx="0" cy="0"/>
        </a:xfrm>
      </p:grpSpPr>
      <p:pic>
        <p:nvPicPr>
          <p:cNvPr id="7" name="Picture 6" descr="WinAzure_rgb_Wht_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181" y="4723457"/>
            <a:ext cx="1277392" cy="306493"/>
          </a:xfrm>
          <a:prstGeom prst="rect">
            <a:avLst/>
          </a:prstGeom>
        </p:spPr>
      </p:pic>
      <p:sp>
        <p:nvSpPr>
          <p:cNvPr id="11" name="Slide Number Placeholder 5"/>
          <p:cNvSpPr txBox="1">
            <a:spLocks/>
          </p:cNvSpPr>
          <p:nvPr/>
        </p:nvSpPr>
        <p:spPr>
          <a:xfrm>
            <a:off x="8648610" y="5418784"/>
            <a:ext cx="322598" cy="171127"/>
          </a:xfrm>
          <a:prstGeom prst="rect">
            <a:avLst/>
          </a:prstGeom>
        </p:spPr>
        <p:txBody>
          <a:bodyPr lIns="67211" tIns="33606" rIns="67211" bIns="33606"/>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588" dirty="0" smtClean="0">
                <a:solidFill>
                  <a:srgbClr val="FFFFFF"/>
                </a:solidFill>
              </a:rPr>
              <a:t>3</a:t>
            </a:r>
            <a:endParaRPr lang="en-US" sz="588" dirty="0">
              <a:solidFill>
                <a:srgbClr val="FFFFFF"/>
              </a:solidFill>
            </a:endParaRPr>
          </a:p>
        </p:txBody>
      </p:sp>
      <p:sp>
        <p:nvSpPr>
          <p:cNvPr id="16" name="Title 1"/>
          <p:cNvSpPr>
            <a:spLocks noGrp="1"/>
          </p:cNvSpPr>
          <p:nvPr>
            <p:ph type="title" hasCustomPrompt="1"/>
          </p:nvPr>
        </p:nvSpPr>
        <p:spPr>
          <a:xfrm>
            <a:off x="200192" y="217133"/>
            <a:ext cx="8741880" cy="607041"/>
          </a:xfrm>
          <a:prstGeom prst="rect">
            <a:avLst/>
          </a:prstGeom>
        </p:spPr>
        <p:txBody>
          <a:bodyPr/>
          <a:lstStyle>
            <a:lvl1pPr>
              <a:defRPr>
                <a:solidFill>
                  <a:schemeClr val="bg1">
                    <a:alpha val="99000"/>
                  </a:schemeClr>
                </a:solidFill>
              </a:defRPr>
            </a:lvl1pPr>
          </a:lstStyle>
          <a:p>
            <a:r>
              <a:rPr lang="en-US" dirty="0" smtClean="0"/>
              <a:t>Slide title</a:t>
            </a:r>
            <a:endParaRPr lang="en-US" dirty="0"/>
          </a:p>
        </p:txBody>
      </p:sp>
      <p:sp>
        <p:nvSpPr>
          <p:cNvPr id="17" name="Text Placeholder 4"/>
          <p:cNvSpPr>
            <a:spLocks noGrp="1"/>
          </p:cNvSpPr>
          <p:nvPr>
            <p:ph type="body" sz="quarter" idx="15" hasCustomPrompt="1"/>
          </p:nvPr>
        </p:nvSpPr>
        <p:spPr>
          <a:xfrm>
            <a:off x="200195" y="756468"/>
            <a:ext cx="8741876" cy="538850"/>
          </a:xfrm>
          <a:prstGeom prst="rect">
            <a:avLst/>
          </a:prstGeom>
          <a:noFill/>
        </p:spPr>
        <p:txBody>
          <a:bodyPr lIns="149230" tIns="111922" rIns="149230" bIns="111922">
            <a:noAutofit/>
          </a:bodyPr>
          <a:lstStyle>
            <a:lvl1pPr marL="0" indent="0">
              <a:spcBef>
                <a:spcPts val="0"/>
              </a:spcBef>
              <a:buNone/>
              <a:defRPr sz="2059" spc="0" baseline="0">
                <a:solidFill>
                  <a:srgbClr val="0054A6">
                    <a:alpha val="99000"/>
                  </a:srgbClr>
                </a:solidFill>
                <a:latin typeface="+mj-lt"/>
              </a:defRPr>
            </a:lvl1pPr>
          </a:lstStyle>
          <a:p>
            <a:pPr lvl="0"/>
            <a:r>
              <a:rPr lang="en-US" dirty="0" smtClean="0"/>
              <a:t>Secondary title</a:t>
            </a:r>
          </a:p>
        </p:txBody>
      </p:sp>
    </p:spTree>
    <p:extLst>
      <p:ext uri="{BB962C8B-B14F-4D97-AF65-F5344CB8AC3E}">
        <p14:creationId xmlns:p14="http://schemas.microsoft.com/office/powerpoint/2010/main" val="1552549466"/>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3599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9" tIns="34289" rIns="34289" bIns="34289" numCol="1" spcCol="0" rtlCol="0" fromWordArt="0" anchor="ctr" anchorCtr="0" forceAA="0" compatLnSpc="1">
            <a:prstTxWarp prst="textNoShape">
              <a:avLst/>
            </a:prstTxWarp>
            <a:noAutofit/>
          </a:bodyPr>
          <a:lstStyle/>
          <a:p>
            <a:pPr algn="ctr" defTabSz="685553" fontAlgn="base">
              <a:spcBef>
                <a:spcPct val="0"/>
              </a:spcBef>
              <a:spcAft>
                <a:spcPct val="0"/>
              </a:spcAft>
            </a:pPr>
            <a:endParaRPr lang="en-US" sz="1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467730"/>
          </a:xfrm>
        </p:spPr>
        <p:txBody>
          <a:bodyPr/>
          <a:lstStyle>
            <a:lvl1pPr marL="0" indent="0">
              <a:buNone/>
              <a:defRPr sz="2400">
                <a:gradFill>
                  <a:gsLst>
                    <a:gs pos="1250">
                      <a:srgbClr val="000000"/>
                    </a:gs>
                    <a:gs pos="100000">
                      <a:srgbClr val="000000"/>
                    </a:gs>
                  </a:gsLst>
                  <a:lin ang="5400000" scaled="0"/>
                </a:gradFill>
                <a:latin typeface="Segoe UI" pitchFamily="34" charset="0"/>
                <a:cs typeface="Segoe UI" pitchFamily="34" charset="0"/>
              </a:defRPr>
            </a:lvl1pPr>
            <a:lvl2pPr marL="254786" indent="0">
              <a:buNone/>
              <a:defRPr>
                <a:gradFill>
                  <a:gsLst>
                    <a:gs pos="1250">
                      <a:srgbClr val="000000"/>
                    </a:gs>
                    <a:gs pos="100000">
                      <a:srgbClr val="000000"/>
                    </a:gs>
                  </a:gsLst>
                  <a:lin ang="5400000" scaled="0"/>
                </a:gradFill>
                <a:latin typeface="Segoe UI" pitchFamily="34" charset="0"/>
                <a:cs typeface="Segoe UI" pitchFamily="34" charset="0"/>
              </a:defRPr>
            </a:lvl2pPr>
            <a:lvl3pPr marL="429803" indent="0">
              <a:buNone/>
              <a:defRPr>
                <a:gradFill>
                  <a:gsLst>
                    <a:gs pos="1250">
                      <a:srgbClr val="000000"/>
                    </a:gs>
                    <a:gs pos="100000">
                      <a:srgbClr val="000000"/>
                    </a:gs>
                  </a:gsLst>
                  <a:lin ang="5400000" scaled="0"/>
                </a:gradFill>
                <a:latin typeface="Segoe UI" pitchFamily="34" charset="0"/>
                <a:cs typeface="Segoe UI" pitchFamily="34" charset="0"/>
              </a:defRPr>
            </a:lvl3pPr>
            <a:lvl4pPr marL="598867" indent="0">
              <a:buNone/>
              <a:defRPr>
                <a:gradFill>
                  <a:gsLst>
                    <a:gs pos="1250">
                      <a:srgbClr val="000000"/>
                    </a:gs>
                    <a:gs pos="100000">
                      <a:srgbClr val="000000"/>
                    </a:gs>
                  </a:gsLst>
                  <a:lin ang="5400000" scaled="0"/>
                </a:gradFill>
                <a:latin typeface="Segoe UI" pitchFamily="34" charset="0"/>
                <a:cs typeface="Segoe UI" pitchFamily="34" charset="0"/>
              </a:defRPr>
            </a:lvl4pPr>
            <a:lvl5pPr marL="772693"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35606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16227"/>
          </a:xfrm>
          <a:prstGeom prst="rect">
            <a:avLst/>
          </a:prstGeom>
        </p:spPr>
        <p:txBody>
          <a:bodyPr/>
          <a:lstStyle>
            <a:lvl1pPr marL="213585" indent="-213585">
              <a:buClr>
                <a:schemeClr val="tx1"/>
              </a:buClr>
              <a:buSzPct val="90000"/>
              <a:buFont typeface="Arial" pitchFamily="34" charset="0"/>
              <a:buChar char="•"/>
              <a:defRPr sz="2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67" indent="-206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52" indent="-213585">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19" indent="-168067">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885" indent="-168067">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2700"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8487498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2907953"/>
            <a:ext cx="7394106" cy="1345996"/>
          </a:xfrm>
          <a:noFill/>
        </p:spPr>
        <p:txBody>
          <a:bodyPr lIns="107563" tIns="80672" rIns="107563" bIns="80672">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7" y="1556880"/>
            <a:ext cx="7395458" cy="1351077"/>
          </a:xfrm>
          <a:noFill/>
        </p:spPr>
        <p:txBody>
          <a:bodyPr lIns="107563" tIns="67227" rIns="107563" bIns="67227" anchor="t" anchorCtr="0"/>
          <a:lstStyle>
            <a:lvl1pPr>
              <a:defRPr sz="4400" spc="-74"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0" y="352808"/>
            <a:ext cx="1141803" cy="244624"/>
          </a:xfrm>
          <a:prstGeom prst="rect">
            <a:avLst/>
          </a:prstGeom>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2376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01929" y="1563129"/>
            <a:ext cx="6723186" cy="26896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01976" y="1563140"/>
            <a:ext cx="6723139" cy="1344818"/>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01976" y="2908931"/>
            <a:ext cx="6723140" cy="1344245"/>
          </a:xfrm>
          <a:noFill/>
        </p:spPr>
        <p:txBody>
          <a:bodyPr lIns="107563" tIns="80672" rIns="107563" bIns="80672">
            <a:noAutofit/>
          </a:bodyPr>
          <a:lstStyle>
            <a:lvl1pPr marL="0" indent="0">
              <a:spcBef>
                <a:spcPts val="0"/>
              </a:spcBef>
              <a:buNone/>
              <a:defRPr sz="2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655400" y="352808"/>
            <a:ext cx="1141803" cy="244624"/>
          </a:xfrm>
          <a:prstGeom prst="rect">
            <a:avLst/>
          </a:prstGeom>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4509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0448" cy="5143500"/>
          </a:xfrm>
          <a:prstGeom prst="rect">
            <a:avLst/>
          </a:prstGeom>
        </p:spPr>
      </p:pic>
      <p:sp>
        <p:nvSpPr>
          <p:cNvPr id="18" name="Rectangle 17"/>
          <p:cNvSpPr/>
          <p:nvPr userDrawn="1"/>
        </p:nvSpPr>
        <p:spPr bwMode="gray">
          <a:xfrm>
            <a:off x="201929" y="1563129"/>
            <a:ext cx="5378549"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77" y="1561851"/>
            <a:ext cx="5379716"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77" y="2910293"/>
            <a:ext cx="5379716" cy="1342493"/>
          </a:xfrm>
        </p:spPr>
        <p:txBody>
          <a:bodyPr tIns="80672" bIns="80672">
            <a:noAutofit/>
          </a:bodyPr>
          <a:lstStyle>
            <a:lvl1pPr marL="0" indent="0">
              <a:spcBef>
                <a:spcPts val="0"/>
              </a:spcBef>
              <a:buNone/>
              <a:defRPr sz="24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175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9144000" cy="5143499"/>
          </a:xfrm>
          <a:prstGeom prst="rect">
            <a:avLst/>
          </a:prstGeom>
        </p:spPr>
      </p:pic>
      <p:sp>
        <p:nvSpPr>
          <p:cNvPr id="17" name="Rectangle 16"/>
          <p:cNvSpPr/>
          <p:nvPr userDrawn="1"/>
        </p:nvSpPr>
        <p:spPr bwMode="gray">
          <a:xfrm>
            <a:off x="201930" y="1563129"/>
            <a:ext cx="4706230" cy="2689656"/>
          </a:xfrm>
          <a:prstGeom prst="rect">
            <a:avLst/>
          </a:prstGeom>
          <a:solidFill>
            <a:schemeClr val="accent3">
              <a:alpha val="8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4707398"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10293"/>
            <a:ext cx="4707398" cy="1342493"/>
          </a:xfrm>
          <a:noFill/>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spTree>
    <p:extLst>
      <p:ext uri="{BB962C8B-B14F-4D97-AF65-F5344CB8AC3E}">
        <p14:creationId xmlns:p14="http://schemas.microsoft.com/office/powerpoint/2010/main" val="640252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9" y="0"/>
            <a:ext cx="9142703" cy="5143500"/>
          </a:xfrm>
          <a:prstGeom prst="rect">
            <a:avLst/>
          </a:prstGeom>
        </p:spPr>
      </p:pic>
      <p:sp>
        <p:nvSpPr>
          <p:cNvPr id="17" name="Rectangle 16"/>
          <p:cNvSpPr/>
          <p:nvPr userDrawn="1"/>
        </p:nvSpPr>
        <p:spPr bwMode="gray">
          <a:xfrm>
            <a:off x="201929" y="1563129"/>
            <a:ext cx="5378549" cy="2689656"/>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63" tIns="67227" rIns="107563" bIns="67227" anchor="t" anchorCtr="0"/>
          <a:lstStyle>
            <a:lvl1pPr>
              <a:defRPr sz="44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00762" y="2910293"/>
            <a:ext cx="5379716" cy="1342493"/>
          </a:xfrm>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Click to edit Master text</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pic>
        <p:nvPicPr>
          <p:cNvPr id="11"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1385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9" y="0"/>
            <a:ext cx="9142702" cy="5143499"/>
          </a:xfrm>
          <a:prstGeom prst="rect">
            <a:avLst/>
          </a:prstGeom>
        </p:spPr>
      </p:pic>
      <p:sp>
        <p:nvSpPr>
          <p:cNvPr id="17" name="Rectangle 16"/>
          <p:cNvSpPr/>
          <p:nvPr userDrawn="1"/>
        </p:nvSpPr>
        <p:spPr bwMode="gray">
          <a:xfrm>
            <a:off x="201929" y="1563129"/>
            <a:ext cx="5378549" cy="2689656"/>
          </a:xfrm>
          <a:prstGeom prst="rect">
            <a:avLst/>
          </a:prstGeom>
          <a:solidFill>
            <a:schemeClr val="accent3">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1851"/>
            <a:ext cx="5379716" cy="1346106"/>
          </a:xfrm>
          <a:noFill/>
        </p:spPr>
        <p:txBody>
          <a:bodyPr lIns="107563" tIns="67227" rIns="107563" bIns="67227" anchor="t" anchorCtr="0"/>
          <a:lstStyle>
            <a:lvl1pPr>
              <a:defRPr sz="4000"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2902121"/>
            <a:ext cx="5379716" cy="1344828"/>
          </a:xfrm>
          <a:noFill/>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invGray">
          <a:xfrm>
            <a:off x="336439" y="4546066"/>
            <a:ext cx="1141803" cy="244625"/>
          </a:xfrm>
          <a:prstGeom prst="rect">
            <a:avLst/>
          </a:prstGeom>
        </p:spPr>
      </p:pic>
    </p:spTree>
    <p:extLst>
      <p:ext uri="{BB962C8B-B14F-4D97-AF65-F5344CB8AC3E}">
        <p14:creationId xmlns:p14="http://schemas.microsoft.com/office/powerpoint/2010/main" val="35566943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 y="0"/>
            <a:ext cx="9143352" cy="5143865"/>
          </a:xfrm>
          <a:prstGeom prst="rect">
            <a:avLst/>
          </a:prstGeom>
        </p:spPr>
      </p:pic>
      <p:sp>
        <p:nvSpPr>
          <p:cNvPr id="18" name="Rectangle 17"/>
          <p:cNvSpPr/>
          <p:nvPr userDrawn="1"/>
        </p:nvSpPr>
        <p:spPr bwMode="gray">
          <a:xfrm>
            <a:off x="201930" y="1563140"/>
            <a:ext cx="4706230" cy="268965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0762" y="1563140"/>
            <a:ext cx="4707398" cy="1344829"/>
          </a:xfrm>
          <a:noFill/>
        </p:spPr>
        <p:txBody>
          <a:bodyPr vert="horz" wrap="square" lIns="107563" tIns="67227" rIns="107563" bIns="67227" rtlCol="0" anchor="t" anchorCtr="0">
            <a:noAutofit/>
          </a:bodyPr>
          <a:lstStyle>
            <a:lvl1pPr>
              <a:defRPr lang="en-US" sz="4400" spc="-74"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30" y="2907968"/>
            <a:ext cx="4706230" cy="1344828"/>
          </a:xfrm>
        </p:spPr>
        <p:txBody>
          <a:bodyPr tIns="80672" bIns="80672">
            <a:noAutofit/>
          </a:bodyPr>
          <a:lstStyle>
            <a:lvl1pPr marL="0" indent="0">
              <a:spcBef>
                <a:spcPts val="0"/>
              </a:spcBef>
              <a:buNone/>
              <a:defRPr sz="24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36439" y="4546325"/>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01"/>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25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15179F04-1797-45A2-9647-185563B9A12A}" type="datetimeFigureOut">
              <a:rPr lang="en-US" smtClean="0"/>
              <a:t>2/5/2014</a:t>
            </a:fld>
            <a:endParaRPr 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0F837843-CF09-4C5F-8998-0B14059BC0E6}" type="slidenum">
              <a:rPr lang="en-US" smtClean="0"/>
              <a:t>‹#›</a:t>
            </a:fld>
            <a:endParaRPr lang="en-US"/>
          </a:p>
        </p:txBody>
      </p:sp>
    </p:spTree>
    <p:extLst>
      <p:ext uri="{BB962C8B-B14F-4D97-AF65-F5344CB8AC3E}">
        <p14:creationId xmlns:p14="http://schemas.microsoft.com/office/powerpoint/2010/main" val="151715299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 y="-1"/>
            <a:ext cx="9142704" cy="5143501"/>
          </a:xfrm>
          <a:prstGeom prst="rect">
            <a:avLst/>
          </a:prstGeom>
        </p:spPr>
      </p:pic>
      <p:sp>
        <p:nvSpPr>
          <p:cNvPr id="19" name="Rectangle 18"/>
          <p:cNvSpPr/>
          <p:nvPr userDrawn="1"/>
        </p:nvSpPr>
        <p:spPr bwMode="gray">
          <a:xfrm>
            <a:off x="201976" y="1563140"/>
            <a:ext cx="5378549" cy="26896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01929" y="1563129"/>
            <a:ext cx="5378549" cy="1344828"/>
          </a:xfrm>
          <a:noFill/>
        </p:spPr>
        <p:txBody>
          <a:bodyPr lIns="107563" tIns="67227" rIns="107563" bIns="67227" anchor="t" anchorCtr="0"/>
          <a:lstStyle>
            <a:lvl1pPr>
              <a:defRPr sz="4400" spc="-74"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01930" y="2906789"/>
            <a:ext cx="5378549" cy="1345996"/>
          </a:xfrm>
          <a:noFill/>
        </p:spPr>
        <p:txBody>
          <a:bodyPr lIns="107563" tIns="80672" rIns="107563" bIns="80672">
            <a:noAutofit/>
          </a:bodyPr>
          <a:lstStyle>
            <a:lvl1pPr marL="0" indent="0">
              <a:spcBef>
                <a:spcPts val="0"/>
              </a:spcBef>
              <a:buNone/>
              <a:defRPr sz="24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7665758" y="4539667"/>
            <a:ext cx="1141803" cy="244625"/>
          </a:xfrm>
          <a:prstGeom prst="rect">
            <a:avLst/>
          </a:prstGeom>
        </p:spPr>
      </p:pic>
      <p:pic>
        <p:nvPicPr>
          <p:cNvPr id="1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01930" y="218312"/>
            <a:ext cx="1344637" cy="13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2719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7"/>
            <a:ext cx="7394337" cy="2023491"/>
          </a:xfrm>
          <a:noFill/>
        </p:spPr>
        <p:txBody>
          <a:bodyPr tIns="67227" bIns="67227" anchor="t" anchorCtr="0"/>
          <a:lstStyle>
            <a:lvl1pPr>
              <a:defRPr sz="5300"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0" y="2907958"/>
            <a:ext cx="7395505" cy="1345411"/>
          </a:xfrm>
          <a:noFill/>
        </p:spPr>
        <p:txBody>
          <a:bodyPr lIns="134453" tIns="107563" rIns="134453" bIns="107563">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1550371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01976" y="890733"/>
            <a:ext cx="7395458" cy="201722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889767"/>
            <a:ext cx="7394337" cy="2023491"/>
          </a:xfrm>
          <a:noFill/>
        </p:spPr>
        <p:txBody>
          <a:bodyPr tIns="67227" bIns="67227" anchor="t" anchorCtr="0"/>
          <a:lstStyle>
            <a:lvl1pPr>
              <a:defRPr sz="5300" spc="-74"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705920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312895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452561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926557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2"/>
                    </a:gs>
                    <a:gs pos="99000">
                      <a:schemeClr val="tx2"/>
                    </a:gs>
                  </a:gsLst>
                  <a:lin ang="5400000" scaled="0"/>
                </a:gradFill>
              </a:defRPr>
            </a:lvl1pPr>
            <a:lvl2pPr marL="0" indent="0">
              <a:buFontTx/>
              <a:buNone/>
              <a:defRPr sz="1500"/>
            </a:lvl2pPr>
            <a:lvl3pPr marL="168067" indent="0">
              <a:buNone/>
              <a:defRPr/>
            </a:lvl3pPr>
            <a:lvl4pPr marL="336133" indent="0">
              <a:buNone/>
              <a:defRPr/>
            </a:lvl4pPr>
            <a:lvl5pPr marL="5042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6960880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01929" y="891882"/>
            <a:ext cx="8740142" cy="1489231"/>
          </a:xfrm>
        </p:spPr>
        <p:txBody>
          <a:bodyPr/>
          <a:lstStyle>
            <a:lvl1pPr marL="0" indent="0">
              <a:buNone/>
              <a:defRPr>
                <a:gradFill>
                  <a:gsLst>
                    <a:gs pos="1250">
                      <a:schemeClr val="tx1"/>
                    </a:gs>
                    <a:gs pos="99000">
                      <a:schemeClr val="tx1"/>
                    </a:gs>
                  </a:gsLst>
                  <a:lin ang="5400000" scaled="0"/>
                </a:gradFill>
              </a:defRPr>
            </a:lvl1pPr>
            <a:lvl2pPr marL="0" indent="0">
              <a:buFontTx/>
              <a:buNone/>
              <a:defRPr sz="1500"/>
            </a:lvl2pPr>
            <a:lvl3pPr marL="168067" indent="0">
              <a:buNone/>
              <a:defRPr/>
            </a:lvl3pPr>
            <a:lvl4pPr marL="336133" indent="0">
              <a:buNone/>
              <a:defRPr/>
            </a:lvl4pPr>
            <a:lvl5pPr marL="5042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340218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09145"/>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3615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628667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168" y="1169"/>
          <a:ext cx="1167" cy="1167"/>
        </p:xfrm>
        <a:graphic>
          <a:graphicData uri="http://schemas.openxmlformats.org/presentationml/2006/ole">
            <mc:AlternateContent xmlns:mc="http://schemas.openxmlformats.org/markup-compatibility/2006">
              <mc:Choice xmlns:v="urn:schemas-microsoft-com:vml" Requires="v">
                <p:oleObj spid="_x0000_s103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 y="1169"/>
                        <a:ext cx="1167" cy="1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628650" y="273844"/>
            <a:ext cx="7886700" cy="994172"/>
          </a:xfrm>
          <a:prstGeom prst="rect">
            <a:avLst/>
          </a:prstGeom>
        </p:spPr>
        <p:txBody>
          <a:bodyPr/>
          <a:lstStyle/>
          <a:p>
            <a:r>
              <a:rPr lang="en-US" smtClean="0"/>
              <a:t>Click to edit Master title style</a:t>
            </a:r>
            <a:endParaRPr lang="en-US"/>
          </a:p>
        </p:txBody>
      </p:sp>
      <p:sp>
        <p:nvSpPr>
          <p:cNvPr id="7" name="Slide Number Placeholder 6"/>
          <p:cNvSpPr>
            <a:spLocks noGrp="1"/>
          </p:cNvSpPr>
          <p:nvPr>
            <p:ph type="sldNum" sz="quarter" idx="4"/>
          </p:nvPr>
        </p:nvSpPr>
        <p:spPr>
          <a:xfrm>
            <a:off x="6552772" y="4767602"/>
            <a:ext cx="2133678" cy="273168"/>
          </a:xfrm>
          <a:prstGeom prst="rect">
            <a:avLst/>
          </a:prstGeom>
        </p:spPr>
        <p:txBody>
          <a:bodyPr vert="horz" lIns="91440" tIns="45720" rIns="91440" bIns="45720" rtlCol="0" anchor="ctr"/>
          <a:lstStyle>
            <a:lvl1pPr algn="r">
              <a:defRPr sz="735">
                <a:solidFill>
                  <a:schemeClr val="tx1">
                    <a:tint val="75000"/>
                  </a:schemeClr>
                </a:solidFill>
              </a:defRPr>
            </a:lvl1pPr>
          </a:lstStyle>
          <a:p>
            <a:fld id="{FFB82908-4842-4340-9D73-01C813DDC308}" type="slidenum">
              <a:rPr lang="en-US" smtClean="0">
                <a:solidFill>
                  <a:srgbClr val="505050">
                    <a:tint val="75000"/>
                  </a:srgbClr>
                </a:solidFill>
              </a:rPr>
              <a:pPr/>
              <a:t>‹#›</a:t>
            </a:fld>
            <a:endParaRPr lang="en-US" dirty="0">
              <a:solidFill>
                <a:srgbClr val="505050">
                  <a:tint val="75000"/>
                </a:srgbClr>
              </a:solidFill>
            </a:endParaRPr>
          </a:p>
        </p:txBody>
      </p:sp>
    </p:spTree>
    <p:extLst>
      <p:ext uri="{BB962C8B-B14F-4D97-AF65-F5344CB8AC3E}">
        <p14:creationId xmlns:p14="http://schemas.microsoft.com/office/powerpoint/2010/main" val="1383110211"/>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908161" y="891882"/>
            <a:ext cx="4033911" cy="1815141"/>
          </a:xfrm>
        </p:spPr>
        <p:txBody>
          <a:bodyPr wrap="square">
            <a:spAutoFit/>
          </a:bodyPr>
          <a:lstStyle>
            <a:lvl1pPr marL="0" indent="0">
              <a:spcBef>
                <a:spcPts val="900"/>
              </a:spcBef>
              <a:buClr>
                <a:schemeClr val="tx1"/>
              </a:buClr>
              <a:buFont typeface="Wingdings" pitchFamily="2" charset="2"/>
              <a:buNone/>
              <a:defRPr sz="2600">
                <a:gradFill>
                  <a:gsLst>
                    <a:gs pos="1250">
                      <a:schemeClr val="tx2"/>
                    </a:gs>
                    <a:gs pos="99000">
                      <a:schemeClr val="tx2"/>
                    </a:gs>
                  </a:gsLst>
                  <a:lin ang="5400000" scaled="0"/>
                </a:gradFill>
              </a:defRPr>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8998994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908161" y="891882"/>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a:lvl4pPr>
            <a:lvl5pPr marL="5042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41447465"/>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64933"/>
          </a:xfrm>
        </p:spPr>
        <p:txBody>
          <a:bodyPr wrap="square">
            <a:spAutoFit/>
          </a:bodyPr>
          <a:lstStyle>
            <a:lvl1pPr marL="211251" indent="-211251">
              <a:spcBef>
                <a:spcPts val="900"/>
              </a:spcBef>
              <a:buClr>
                <a:schemeClr val="tx1"/>
              </a:buClr>
              <a:buFont typeface="Arial" pitchFamily="34" charset="0"/>
              <a:buChar char="•"/>
              <a:defRPr sz="2600"/>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908161" y="891882"/>
            <a:ext cx="4033911" cy="1864933"/>
          </a:xfrm>
        </p:spPr>
        <p:txBody>
          <a:bodyPr wrap="square">
            <a:spAutoFit/>
          </a:bodyPr>
          <a:lstStyle>
            <a:lvl1pPr marL="211251" indent="-211251">
              <a:spcBef>
                <a:spcPts val="900"/>
              </a:spcBef>
              <a:buClr>
                <a:schemeClr val="tx1"/>
              </a:buClr>
              <a:buFont typeface="Arial" pitchFamily="34" charset="0"/>
              <a:buChar char="•"/>
              <a:defRPr sz="2600"/>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2553323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891882"/>
            <a:ext cx="4033911" cy="1864933"/>
          </a:xfrm>
        </p:spPr>
        <p:txBody>
          <a:bodyPr wrap="square">
            <a:spAutoFit/>
          </a:bodyPr>
          <a:lstStyle>
            <a:lvl1pPr marL="211251" indent="-211251">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908161" y="891882"/>
            <a:ext cx="4033911" cy="1864933"/>
          </a:xfrm>
        </p:spPr>
        <p:txBody>
          <a:bodyPr wrap="square">
            <a:spAutoFit/>
          </a:bodyPr>
          <a:lstStyle>
            <a:lvl1pPr marL="211251" indent="-211251">
              <a:spcBef>
                <a:spcPts val="900"/>
              </a:spcBef>
              <a:buClr>
                <a:schemeClr val="tx2"/>
              </a:buClr>
              <a:buFont typeface="Arial" pitchFamily="34" charset="0"/>
              <a:buChar char="•"/>
              <a:defRPr sz="2600">
                <a:gradFill>
                  <a:gsLst>
                    <a:gs pos="1250">
                      <a:schemeClr val="tx2"/>
                    </a:gs>
                    <a:gs pos="99000">
                      <a:schemeClr val="tx2"/>
                    </a:gs>
                  </a:gsLst>
                  <a:lin ang="5400000" scaled="0"/>
                </a:gradFill>
              </a:defRPr>
            </a:lvl1pPr>
            <a:lvl2pPr marL="390513" indent="-171445">
              <a:defRPr sz="1800"/>
            </a:lvl2pPr>
            <a:lvl3pPr marL="514335" indent="-123822">
              <a:tabLst/>
              <a:defRPr sz="1500"/>
            </a:lvl3pPr>
            <a:lvl4pPr marL="647680" indent="-133346">
              <a:defRPr/>
            </a:lvl4pPr>
            <a:lvl5pPr marL="771502" indent="-123822">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27495105"/>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446043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4907176"/>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429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25240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8338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9" tIns="34289" rIns="34289" bIns="34289" numCol="1" spcCol="0" rtlCol="0" fromWordArt="0" anchor="ctr" anchorCtr="0" forceAA="0" compatLnSpc="1">
            <a:prstTxWarp prst="textNoShape">
              <a:avLst/>
            </a:prstTxWarp>
            <a:noAutofit/>
          </a:bodyPr>
          <a:lstStyle/>
          <a:p>
            <a:pPr algn="ctr" defTabSz="685553" fontAlgn="base">
              <a:spcBef>
                <a:spcPct val="0"/>
              </a:spcBef>
              <a:spcAft>
                <a:spcPct val="0"/>
              </a:spcAft>
            </a:pPr>
            <a:endParaRPr lang="en-US" sz="1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467730"/>
          </a:xfrm>
        </p:spPr>
        <p:txBody>
          <a:bodyPr/>
          <a:lstStyle>
            <a:lvl1pPr marL="0" indent="0">
              <a:buNone/>
              <a:defRPr sz="2400">
                <a:gradFill>
                  <a:gsLst>
                    <a:gs pos="1250">
                      <a:srgbClr val="000000"/>
                    </a:gs>
                    <a:gs pos="100000">
                      <a:srgbClr val="000000"/>
                    </a:gs>
                  </a:gsLst>
                  <a:lin ang="5400000" scaled="0"/>
                </a:gradFill>
                <a:latin typeface="Segoe UI" pitchFamily="34" charset="0"/>
                <a:cs typeface="Segoe UI" pitchFamily="34" charset="0"/>
              </a:defRPr>
            </a:lvl1pPr>
            <a:lvl2pPr marL="254786" indent="0">
              <a:buNone/>
              <a:defRPr>
                <a:gradFill>
                  <a:gsLst>
                    <a:gs pos="1250">
                      <a:srgbClr val="000000"/>
                    </a:gs>
                    <a:gs pos="100000">
                      <a:srgbClr val="000000"/>
                    </a:gs>
                  </a:gsLst>
                  <a:lin ang="5400000" scaled="0"/>
                </a:gradFill>
                <a:latin typeface="Segoe UI" pitchFamily="34" charset="0"/>
                <a:cs typeface="Segoe UI" pitchFamily="34" charset="0"/>
              </a:defRPr>
            </a:lvl2pPr>
            <a:lvl3pPr marL="429803" indent="0">
              <a:buNone/>
              <a:defRPr>
                <a:gradFill>
                  <a:gsLst>
                    <a:gs pos="1250">
                      <a:srgbClr val="000000"/>
                    </a:gs>
                    <a:gs pos="100000">
                      <a:srgbClr val="000000"/>
                    </a:gs>
                  </a:gsLst>
                  <a:lin ang="5400000" scaled="0"/>
                </a:gradFill>
                <a:latin typeface="Segoe UI" pitchFamily="34" charset="0"/>
                <a:cs typeface="Segoe UI" pitchFamily="34" charset="0"/>
              </a:defRPr>
            </a:lvl3pPr>
            <a:lvl4pPr marL="598867" indent="0">
              <a:buNone/>
              <a:defRPr>
                <a:gradFill>
                  <a:gsLst>
                    <a:gs pos="1250">
                      <a:srgbClr val="000000"/>
                    </a:gs>
                    <a:gs pos="100000">
                      <a:srgbClr val="000000"/>
                    </a:gs>
                  </a:gsLst>
                  <a:lin ang="5400000" scaled="0"/>
                </a:gradFill>
                <a:latin typeface="Segoe UI" pitchFamily="34" charset="0"/>
                <a:cs typeface="Segoe UI" pitchFamily="34" charset="0"/>
              </a:defRPr>
            </a:lvl4pPr>
            <a:lvl5pPr marL="772693"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931153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5.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theme" Target="../theme/theme6.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theme" Target="../theme/theme7.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 Type="http://schemas.openxmlformats.org/officeDocument/2006/relationships/slideLayout" Target="../slideLayouts/slideLayout75.xml"/><Relationship Id="rId21" Type="http://schemas.openxmlformats.org/officeDocument/2006/relationships/slideLayout" Target="../slideLayouts/slideLayout93.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29" Type="http://schemas.openxmlformats.org/officeDocument/2006/relationships/theme" Target="../theme/theme8.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TextBox 7"/>
          <p:cNvSpPr txBox="1"/>
          <p:nvPr userDrawn="1"/>
        </p:nvSpPr>
        <p:spPr>
          <a:xfrm>
            <a:off x="465827" y="566953"/>
            <a:ext cx="8212346" cy="830972"/>
          </a:xfrm>
          <a:prstGeom prst="rect">
            <a:avLst/>
          </a:prstGeom>
          <a:noFill/>
        </p:spPr>
        <p:txBody>
          <a:bodyPr wrap="square" lIns="91416" tIns="45708" rIns="91416" bIns="45708" rtlCol="0">
            <a:spAutoFit/>
          </a:bodyPr>
          <a:lstStyle/>
          <a:p>
            <a:pPr algn="ctr"/>
            <a:r>
              <a:rPr lang="en-US" sz="4800" kern="1200" dirty="0" smtClean="0">
                <a:solidFill>
                  <a:schemeClr val="bg1"/>
                </a:solidFill>
                <a:latin typeface="Segoe UI Light" panose="020B0502040204020203" pitchFamily="34" charset="0"/>
                <a:ea typeface="+mn-ea"/>
                <a:cs typeface="Segoe UI Light" panose="020B0502040204020203" pitchFamily="34" charset="0"/>
              </a:rPr>
              <a:t>Move to the Cloud</a:t>
            </a:r>
            <a:endParaRPr lang="en-US" sz="4800" kern="1200" dirty="0">
              <a:solidFill>
                <a:schemeClr val="bg1"/>
              </a:solidFill>
              <a:latin typeface="Segoe UI Light" panose="020B0502040204020203" pitchFamily="34" charset="0"/>
              <a:ea typeface="+mn-ea"/>
              <a:cs typeface="Segoe UI Light" panose="020B0502040204020203" pitchFamily="34" charset="0"/>
            </a:endParaRPr>
          </a:p>
        </p:txBody>
      </p:sp>
      <p:sp>
        <p:nvSpPr>
          <p:cNvPr id="9" name="TextBox 8"/>
          <p:cNvSpPr txBox="1"/>
          <p:nvPr userDrawn="1"/>
        </p:nvSpPr>
        <p:spPr>
          <a:xfrm>
            <a:off x="465827" y="2160901"/>
            <a:ext cx="8212346" cy="307351"/>
          </a:xfrm>
          <a:prstGeom prst="rect">
            <a:avLst/>
          </a:prstGeom>
          <a:noFill/>
        </p:spPr>
        <p:txBody>
          <a:bodyPr wrap="square" lIns="91416" tIns="45708" rIns="91416" bIns="45708" rtlCol="0">
            <a:spAutoFit/>
          </a:bodyPr>
          <a:lstStyle/>
          <a:p>
            <a:pPr algn="ctr"/>
            <a:r>
              <a:rPr lang="en-US" sz="1400" dirty="0" smtClean="0">
                <a:solidFill>
                  <a:srgbClr val="40738A"/>
                </a:solidFill>
                <a:latin typeface="Segoe UI" pitchFamily="34" charset="0"/>
                <a:ea typeface="Segoe UI" pitchFamily="34" charset="0"/>
                <a:cs typeface="Segoe UI" pitchFamily="34" charset="0"/>
              </a:rPr>
              <a:t>Presenter Name</a:t>
            </a:r>
            <a:endParaRPr lang="en-US" sz="1400" dirty="0">
              <a:solidFill>
                <a:srgbClr val="40738A"/>
              </a:solidFill>
              <a:latin typeface="Segoe UI" pitchFamily="34" charset="0"/>
              <a:ea typeface="Segoe UI" pitchFamily="34" charset="0"/>
              <a:cs typeface="Segoe UI" pitchFamily="34" charset="0"/>
            </a:endParaRPr>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1195338964"/>
      </p:ext>
    </p:extLst>
  </p:cSld>
  <p:clrMap bg1="lt1" tx1="dk1" bg2="lt2" tx2="dk2" accent1="accent1" accent2="accent2" accent3="accent3" accent4="accent4" accent5="accent5" accent6="accent6" hlink="hlink" folHlink="folHlink"/>
  <p:sldLayoutIdLst>
    <p:sldLayoutId id="2147483649"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Lst>
  <p:txStyles>
    <p:titleStyle>
      <a:lvl1pPr algn="ctr" defTabSz="914166" rtl="0" eaLnBrk="1" latinLnBrk="0" hangingPunct="1">
        <a:spcBef>
          <a:spcPct val="0"/>
        </a:spcBef>
        <a:buNone/>
        <a:defRPr sz="4400" kern="1200">
          <a:solidFill>
            <a:schemeClr val="tx1"/>
          </a:solidFill>
          <a:latin typeface="+mj-lt"/>
          <a:ea typeface="+mj-ea"/>
          <a:cs typeface="+mj-cs"/>
        </a:defRPr>
      </a:lvl1pPr>
    </p:titleStyle>
    <p:bodyStyle>
      <a:lvl1pPr marL="342812" indent="-342812" algn="l" defTabSz="91416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0" indent="-285677" algn="l" defTabSz="91416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07" indent="-228542" algn="l" defTabSz="91416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9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73"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5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98D0F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17912243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166" rtl="0" eaLnBrk="1" latinLnBrk="0" hangingPunct="1">
        <a:spcBef>
          <a:spcPct val="0"/>
        </a:spcBef>
        <a:buNone/>
        <a:defRPr sz="4400" kern="1200">
          <a:solidFill>
            <a:schemeClr val="tx1"/>
          </a:solidFill>
          <a:latin typeface="+mj-lt"/>
          <a:ea typeface="+mj-ea"/>
          <a:cs typeface="+mj-cs"/>
        </a:defRPr>
      </a:lvl1pPr>
    </p:titleStyle>
    <p:bodyStyle>
      <a:lvl1pPr marL="342812" indent="-342812" algn="l" defTabSz="91416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0" indent="-285677" algn="l" defTabSz="91416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07" indent="-228542" algn="l" defTabSz="91416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9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73"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5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122728629"/>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166" rtl="0" eaLnBrk="1" latinLnBrk="0" hangingPunct="1">
        <a:spcBef>
          <a:spcPct val="0"/>
        </a:spcBef>
        <a:buNone/>
        <a:defRPr sz="4400" kern="1200">
          <a:solidFill>
            <a:schemeClr val="tx1"/>
          </a:solidFill>
          <a:latin typeface="+mj-lt"/>
          <a:ea typeface="+mj-ea"/>
          <a:cs typeface="+mj-cs"/>
        </a:defRPr>
      </a:lvl1pPr>
    </p:titleStyle>
    <p:bodyStyle>
      <a:lvl1pPr marL="342812" indent="-342812" algn="l" defTabSz="91416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0" indent="-285677" algn="l" defTabSz="91416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07" indent="-228542" algn="l" defTabSz="91416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9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73"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5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75AECE"/>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1922195717"/>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914166" rtl="0" eaLnBrk="1" latinLnBrk="0" hangingPunct="1">
        <a:spcBef>
          <a:spcPct val="0"/>
        </a:spcBef>
        <a:buNone/>
        <a:defRPr sz="4400" kern="1200">
          <a:solidFill>
            <a:schemeClr val="tx1"/>
          </a:solidFill>
          <a:latin typeface="+mj-lt"/>
          <a:ea typeface="+mj-ea"/>
          <a:cs typeface="+mj-cs"/>
        </a:defRPr>
      </a:lvl1pPr>
    </p:titleStyle>
    <p:bodyStyle>
      <a:lvl1pPr marL="342812" indent="-342812" algn="l" defTabSz="91416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0" indent="-285677" algn="l" defTabSz="91416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07" indent="-228542" algn="l" defTabSz="91416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9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73"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5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29550" y="4629152"/>
            <a:ext cx="1123950" cy="353337"/>
          </a:xfrm>
          <a:prstGeom prst="rect">
            <a:avLst/>
          </a:prstGeom>
        </p:spPr>
      </p:pic>
    </p:spTree>
    <p:extLst>
      <p:ext uri="{BB962C8B-B14F-4D97-AF65-F5344CB8AC3E}">
        <p14:creationId xmlns:p14="http://schemas.microsoft.com/office/powerpoint/2010/main" val="1514978098"/>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914166" rtl="0" eaLnBrk="1" latinLnBrk="0" hangingPunct="1">
        <a:spcBef>
          <a:spcPct val="0"/>
        </a:spcBef>
        <a:buNone/>
        <a:defRPr sz="4400" kern="1200">
          <a:solidFill>
            <a:schemeClr val="tx1"/>
          </a:solidFill>
          <a:latin typeface="+mj-lt"/>
          <a:ea typeface="+mj-ea"/>
          <a:cs typeface="+mj-cs"/>
        </a:defRPr>
      </a:lvl1pPr>
    </p:titleStyle>
    <p:bodyStyle>
      <a:lvl1pPr marL="342812" indent="-342812" algn="l" defTabSz="91416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60" indent="-285677" algn="l" defTabSz="91416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07" indent="-228542" algn="l" defTabSz="91416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9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873"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95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0"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6" indent="-228542"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5"/>
            <a:ext cx="8741880" cy="674749"/>
          </a:xfrm>
          <a:prstGeom prst="rect">
            <a:avLst/>
          </a:prstGeom>
        </p:spPr>
        <p:txBody>
          <a:bodyPr vert="horz" wrap="square" lIns="107535" tIns="67211" rIns="107535" bIns="67211"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01931" y="891885"/>
            <a:ext cx="8740140" cy="1539023"/>
          </a:xfrm>
          <a:prstGeom prst="rect">
            <a:avLst/>
          </a:prstGeom>
        </p:spPr>
        <p:txBody>
          <a:bodyPr vert="horz" wrap="square" lIns="107535" tIns="67211" rIns="107535" bIns="67211"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3034397"/>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755" r:id="rId29"/>
    <p:sldLayoutId id="2147483756" r:id="rId30"/>
  </p:sldLayoutIdLst>
  <p:transition>
    <p:fade/>
  </p:transition>
  <p:timing>
    <p:tnLst>
      <p:par>
        <p:cTn id="1" dur="indefinite" restart="never" nodeType="tmRoot"/>
      </p:par>
    </p:tnLst>
  </p:timing>
  <p:txStyles>
    <p:titleStyle>
      <a:lvl1pPr algn="l" defTabSz="685576"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35" marR="0" indent="-252035" algn="l" defTabSz="685576"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394" marR="0" indent="-177358" algn="l" defTabSz="685576"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j-lt"/>
          <a:ea typeface="+mn-ea"/>
          <a:cs typeface="+mn-cs"/>
        </a:defRPr>
      </a:lvl2pPr>
      <a:lvl3pPr marL="588084" marR="0" indent="-168023" algn="l" defTabSz="685576"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j-lt"/>
          <a:ea typeface="+mn-ea"/>
          <a:cs typeface="+mn-cs"/>
        </a:defRPr>
      </a:lvl3pPr>
      <a:lvl4pPr marL="756106" marR="0" indent="-168023" algn="l" defTabSz="685576"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j-lt"/>
          <a:ea typeface="+mn-ea"/>
          <a:cs typeface="+mn-cs"/>
        </a:defRPr>
      </a:lvl4pPr>
      <a:lvl5pPr marL="924131" marR="0" indent="-168023" algn="l" defTabSz="685576"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j-lt"/>
          <a:ea typeface="+mn-ea"/>
          <a:cs typeface="+mn-cs"/>
        </a:defRPr>
      </a:lvl5pPr>
      <a:lvl6pPr marL="1885334" indent="-171394" algn="l" defTabSz="68557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4" indent="-171394" algn="l" defTabSz="68557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12" indent="-171394" algn="l" defTabSz="68557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1" indent="-171394" algn="l" defTabSz="68557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6" rtl="0" eaLnBrk="1" latinLnBrk="0" hangingPunct="1">
        <a:defRPr sz="1300" kern="1200">
          <a:solidFill>
            <a:schemeClr val="tx1"/>
          </a:solidFill>
          <a:latin typeface="+mn-lt"/>
          <a:ea typeface="+mn-ea"/>
          <a:cs typeface="+mn-cs"/>
        </a:defRPr>
      </a:lvl1pPr>
      <a:lvl2pPr marL="342788" algn="l" defTabSz="685576" rtl="0" eaLnBrk="1" latinLnBrk="0" hangingPunct="1">
        <a:defRPr sz="1300" kern="1200">
          <a:solidFill>
            <a:schemeClr val="tx1"/>
          </a:solidFill>
          <a:latin typeface="+mn-lt"/>
          <a:ea typeface="+mn-ea"/>
          <a:cs typeface="+mn-cs"/>
        </a:defRPr>
      </a:lvl2pPr>
      <a:lvl3pPr marL="685576" algn="l" defTabSz="685576" rtl="0" eaLnBrk="1" latinLnBrk="0" hangingPunct="1">
        <a:defRPr sz="1300" kern="1200">
          <a:solidFill>
            <a:schemeClr val="tx1"/>
          </a:solidFill>
          <a:latin typeface="+mn-lt"/>
          <a:ea typeface="+mn-ea"/>
          <a:cs typeface="+mn-cs"/>
        </a:defRPr>
      </a:lvl3pPr>
      <a:lvl4pPr marL="1028365" algn="l" defTabSz="685576" rtl="0" eaLnBrk="1" latinLnBrk="0" hangingPunct="1">
        <a:defRPr sz="1300" kern="1200">
          <a:solidFill>
            <a:schemeClr val="tx1"/>
          </a:solidFill>
          <a:latin typeface="+mn-lt"/>
          <a:ea typeface="+mn-ea"/>
          <a:cs typeface="+mn-cs"/>
        </a:defRPr>
      </a:lvl4pPr>
      <a:lvl5pPr marL="1371152" algn="l" defTabSz="685576" rtl="0" eaLnBrk="1" latinLnBrk="0" hangingPunct="1">
        <a:defRPr sz="1300" kern="1200">
          <a:solidFill>
            <a:schemeClr val="tx1"/>
          </a:solidFill>
          <a:latin typeface="+mn-lt"/>
          <a:ea typeface="+mn-ea"/>
          <a:cs typeface="+mn-cs"/>
        </a:defRPr>
      </a:lvl5pPr>
      <a:lvl6pPr marL="1713942" algn="l" defTabSz="685576" rtl="0" eaLnBrk="1" latinLnBrk="0" hangingPunct="1">
        <a:defRPr sz="1300" kern="1200">
          <a:solidFill>
            <a:schemeClr val="tx1"/>
          </a:solidFill>
          <a:latin typeface="+mn-lt"/>
          <a:ea typeface="+mn-ea"/>
          <a:cs typeface="+mn-cs"/>
        </a:defRPr>
      </a:lvl6pPr>
      <a:lvl7pPr marL="2056729" algn="l" defTabSz="685576" rtl="0" eaLnBrk="1" latinLnBrk="0" hangingPunct="1">
        <a:defRPr sz="1300" kern="1200">
          <a:solidFill>
            <a:schemeClr val="tx1"/>
          </a:solidFill>
          <a:latin typeface="+mn-lt"/>
          <a:ea typeface="+mn-ea"/>
          <a:cs typeface="+mn-cs"/>
        </a:defRPr>
      </a:lvl7pPr>
      <a:lvl8pPr marL="2399518" algn="l" defTabSz="685576" rtl="0" eaLnBrk="1" latinLnBrk="0" hangingPunct="1">
        <a:defRPr sz="1300" kern="1200">
          <a:solidFill>
            <a:schemeClr val="tx1"/>
          </a:solidFill>
          <a:latin typeface="+mn-lt"/>
          <a:ea typeface="+mn-ea"/>
          <a:cs typeface="+mn-cs"/>
        </a:defRPr>
      </a:lvl8pPr>
      <a:lvl9pPr marL="2742306" algn="l" defTabSz="685576" rtl="0" eaLnBrk="1" latinLnBrk="0" hangingPunct="1">
        <a:defRPr sz="13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539023"/>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91305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transition>
    <p:fade/>
  </p:transition>
  <p:timing>
    <p:tnLst>
      <p:par>
        <p:cTn id="1" dur="indefinite" restart="never" nodeType="tmRoot"/>
      </p:par>
    </p:tnLst>
  </p:timing>
  <p:txStyles>
    <p:titleStyle>
      <a:lvl1pPr algn="l" defTabSz="685752"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0" marR="0" indent="-252100" algn="l" defTabSz="685752"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504" marR="0" indent="-177404" algn="l" defTabSz="68575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234"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3pPr>
      <a:lvl4pPr marL="756300"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367"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81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94"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70"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4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2" rtl="0" eaLnBrk="1" latinLnBrk="0" hangingPunct="1">
        <a:defRPr sz="1300" kern="1200">
          <a:solidFill>
            <a:schemeClr val="tx1"/>
          </a:solidFill>
          <a:latin typeface="+mn-lt"/>
          <a:ea typeface="+mn-ea"/>
          <a:cs typeface="+mn-cs"/>
        </a:defRPr>
      </a:lvl1pPr>
      <a:lvl2pPr marL="342876" algn="l" defTabSz="685752" rtl="0" eaLnBrk="1" latinLnBrk="0" hangingPunct="1">
        <a:defRPr sz="1300" kern="1200">
          <a:solidFill>
            <a:schemeClr val="tx1"/>
          </a:solidFill>
          <a:latin typeface="+mn-lt"/>
          <a:ea typeface="+mn-ea"/>
          <a:cs typeface="+mn-cs"/>
        </a:defRPr>
      </a:lvl2pPr>
      <a:lvl3pPr marL="685752" algn="l" defTabSz="685752" rtl="0" eaLnBrk="1" latinLnBrk="0" hangingPunct="1">
        <a:defRPr sz="1300" kern="1200">
          <a:solidFill>
            <a:schemeClr val="tx1"/>
          </a:solidFill>
          <a:latin typeface="+mn-lt"/>
          <a:ea typeface="+mn-ea"/>
          <a:cs typeface="+mn-cs"/>
        </a:defRPr>
      </a:lvl3pPr>
      <a:lvl4pPr marL="1028628" algn="l" defTabSz="685752" rtl="0" eaLnBrk="1" latinLnBrk="0" hangingPunct="1">
        <a:defRPr sz="1300" kern="1200">
          <a:solidFill>
            <a:schemeClr val="tx1"/>
          </a:solidFill>
          <a:latin typeface="+mn-lt"/>
          <a:ea typeface="+mn-ea"/>
          <a:cs typeface="+mn-cs"/>
        </a:defRPr>
      </a:lvl4pPr>
      <a:lvl5pPr marL="1371504" algn="l" defTabSz="685752" rtl="0" eaLnBrk="1" latinLnBrk="0" hangingPunct="1">
        <a:defRPr sz="1300" kern="1200">
          <a:solidFill>
            <a:schemeClr val="tx1"/>
          </a:solidFill>
          <a:latin typeface="+mn-lt"/>
          <a:ea typeface="+mn-ea"/>
          <a:cs typeface="+mn-cs"/>
        </a:defRPr>
      </a:lvl5pPr>
      <a:lvl6pPr marL="1714381" algn="l" defTabSz="685752" rtl="0" eaLnBrk="1" latinLnBrk="0" hangingPunct="1">
        <a:defRPr sz="1300" kern="1200">
          <a:solidFill>
            <a:schemeClr val="tx1"/>
          </a:solidFill>
          <a:latin typeface="+mn-lt"/>
          <a:ea typeface="+mn-ea"/>
          <a:cs typeface="+mn-cs"/>
        </a:defRPr>
      </a:lvl6pPr>
      <a:lvl7pPr marL="2057256" algn="l" defTabSz="685752" rtl="0" eaLnBrk="1" latinLnBrk="0" hangingPunct="1">
        <a:defRPr sz="1300" kern="1200">
          <a:solidFill>
            <a:schemeClr val="tx1"/>
          </a:solidFill>
          <a:latin typeface="+mn-lt"/>
          <a:ea typeface="+mn-ea"/>
          <a:cs typeface="+mn-cs"/>
        </a:defRPr>
      </a:lvl7pPr>
      <a:lvl8pPr marL="2400132" algn="l" defTabSz="685752" rtl="0" eaLnBrk="1" latinLnBrk="0" hangingPunct="1">
        <a:defRPr sz="1300" kern="1200">
          <a:solidFill>
            <a:schemeClr val="tx1"/>
          </a:solidFill>
          <a:latin typeface="+mn-lt"/>
          <a:ea typeface="+mn-ea"/>
          <a:cs typeface="+mn-cs"/>
        </a:defRPr>
      </a:lvl8pPr>
      <a:lvl9pPr marL="2743008" algn="l" defTabSz="685752" rtl="0" eaLnBrk="1" latinLnBrk="0" hangingPunct="1">
        <a:defRPr sz="13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07563" tIns="67227" rIns="107563" bIns="67227"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01931" y="891883"/>
            <a:ext cx="8740140" cy="1539023"/>
          </a:xfrm>
          <a:prstGeom prst="rect">
            <a:avLst/>
          </a:prstGeom>
        </p:spPr>
        <p:txBody>
          <a:bodyPr vert="horz" wrap="square" lIns="107563" tIns="67227" rIns="107563" bIns="6722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5977303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744" r:id="rId28"/>
  </p:sldLayoutIdLst>
  <p:transition>
    <p:fade/>
  </p:transition>
  <p:timing>
    <p:tnLst>
      <p:par>
        <p:cTn id="1" dur="indefinite" restart="never" nodeType="tmRoot"/>
      </p:par>
    </p:tnLst>
  </p:timing>
  <p:txStyles>
    <p:titleStyle>
      <a:lvl1pPr algn="l" defTabSz="685752"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0" marR="0" indent="-252100" algn="l" defTabSz="685752"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504" marR="0" indent="-177404" algn="l" defTabSz="68575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234"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3pPr>
      <a:lvl4pPr marL="756300"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367"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81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94"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70"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4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2" rtl="0" eaLnBrk="1" latinLnBrk="0" hangingPunct="1">
        <a:defRPr sz="1300" kern="1200">
          <a:solidFill>
            <a:schemeClr val="tx1"/>
          </a:solidFill>
          <a:latin typeface="+mn-lt"/>
          <a:ea typeface="+mn-ea"/>
          <a:cs typeface="+mn-cs"/>
        </a:defRPr>
      </a:lvl1pPr>
      <a:lvl2pPr marL="342876" algn="l" defTabSz="685752" rtl="0" eaLnBrk="1" latinLnBrk="0" hangingPunct="1">
        <a:defRPr sz="1300" kern="1200">
          <a:solidFill>
            <a:schemeClr val="tx1"/>
          </a:solidFill>
          <a:latin typeface="+mn-lt"/>
          <a:ea typeface="+mn-ea"/>
          <a:cs typeface="+mn-cs"/>
        </a:defRPr>
      </a:lvl2pPr>
      <a:lvl3pPr marL="685752" algn="l" defTabSz="685752" rtl="0" eaLnBrk="1" latinLnBrk="0" hangingPunct="1">
        <a:defRPr sz="1300" kern="1200">
          <a:solidFill>
            <a:schemeClr val="tx1"/>
          </a:solidFill>
          <a:latin typeface="+mn-lt"/>
          <a:ea typeface="+mn-ea"/>
          <a:cs typeface="+mn-cs"/>
        </a:defRPr>
      </a:lvl3pPr>
      <a:lvl4pPr marL="1028628" algn="l" defTabSz="685752" rtl="0" eaLnBrk="1" latinLnBrk="0" hangingPunct="1">
        <a:defRPr sz="1300" kern="1200">
          <a:solidFill>
            <a:schemeClr val="tx1"/>
          </a:solidFill>
          <a:latin typeface="+mn-lt"/>
          <a:ea typeface="+mn-ea"/>
          <a:cs typeface="+mn-cs"/>
        </a:defRPr>
      </a:lvl4pPr>
      <a:lvl5pPr marL="1371504" algn="l" defTabSz="685752" rtl="0" eaLnBrk="1" latinLnBrk="0" hangingPunct="1">
        <a:defRPr sz="1300" kern="1200">
          <a:solidFill>
            <a:schemeClr val="tx1"/>
          </a:solidFill>
          <a:latin typeface="+mn-lt"/>
          <a:ea typeface="+mn-ea"/>
          <a:cs typeface="+mn-cs"/>
        </a:defRPr>
      </a:lvl5pPr>
      <a:lvl6pPr marL="1714381" algn="l" defTabSz="685752" rtl="0" eaLnBrk="1" latinLnBrk="0" hangingPunct="1">
        <a:defRPr sz="1300" kern="1200">
          <a:solidFill>
            <a:schemeClr val="tx1"/>
          </a:solidFill>
          <a:latin typeface="+mn-lt"/>
          <a:ea typeface="+mn-ea"/>
          <a:cs typeface="+mn-cs"/>
        </a:defRPr>
      </a:lvl6pPr>
      <a:lvl7pPr marL="2057256" algn="l" defTabSz="685752" rtl="0" eaLnBrk="1" latinLnBrk="0" hangingPunct="1">
        <a:defRPr sz="1300" kern="1200">
          <a:solidFill>
            <a:schemeClr val="tx1"/>
          </a:solidFill>
          <a:latin typeface="+mn-lt"/>
          <a:ea typeface="+mn-ea"/>
          <a:cs typeface="+mn-cs"/>
        </a:defRPr>
      </a:lvl7pPr>
      <a:lvl8pPr marL="2400132" algn="l" defTabSz="685752" rtl="0" eaLnBrk="1" latinLnBrk="0" hangingPunct="1">
        <a:defRPr sz="1300" kern="1200">
          <a:solidFill>
            <a:schemeClr val="tx1"/>
          </a:solidFill>
          <a:latin typeface="+mn-lt"/>
          <a:ea typeface="+mn-ea"/>
          <a:cs typeface="+mn-cs"/>
        </a:defRPr>
      </a:lvl8pPr>
      <a:lvl9pPr marL="2743008" algn="l" defTabSz="685752"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3.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notesSlide" Target="../notesSlides/notesSlide7.xml"/><Relationship Id="rId5" Type="http://schemas.openxmlformats.org/officeDocument/2006/relationships/slideLayout" Target="../slideLayouts/slideLayout36.xml"/><Relationship Id="rId4" Type="http://schemas.openxmlformats.org/officeDocument/2006/relationships/tags" Target="../tags/tag4.xml"/><Relationship Id="rId9" Type="http://schemas.openxmlformats.org/officeDocument/2006/relationships/image" Target="../media/image6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6.xml"/><Relationship Id="rId7" Type="http://schemas.openxmlformats.org/officeDocument/2006/relationships/slideLayout" Target="../slideLayouts/slideLayout3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tags" Target="../tags/tag9.xml"/><Relationship Id="rId5" Type="http://schemas.openxmlformats.org/officeDocument/2006/relationships/tags" Target="../tags/tag8.xml"/><Relationship Id="rId10" Type="http://schemas.openxmlformats.org/officeDocument/2006/relationships/image" Target="../media/image4.emf"/><Relationship Id="rId4" Type="http://schemas.openxmlformats.org/officeDocument/2006/relationships/tags" Target="../tags/tag7.xml"/><Relationship Id="rId9"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68.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notesSlide" Target="../notesSlides/notesSlide19.xml"/><Relationship Id="rId1" Type="http://schemas.openxmlformats.org/officeDocument/2006/relationships/slideLayout" Target="../slideLayouts/slideLayout36.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0.xml"/><Relationship Id="rId1" Type="http://schemas.openxmlformats.org/officeDocument/2006/relationships/slideLayout" Target="../slideLayouts/slideLayout30.xml"/><Relationship Id="rId5" Type="http://schemas.openxmlformats.org/officeDocument/2006/relationships/image" Target="../media/image82.png"/><Relationship Id="rId4" Type="http://schemas.openxmlformats.org/officeDocument/2006/relationships/image" Target="../media/image8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95.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notesSlide" Target="../notesSlides/notesSlide2.xml"/><Relationship Id="rId1" Type="http://schemas.openxmlformats.org/officeDocument/2006/relationships/slideLayout" Target="../slideLayouts/slideLayout37.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32.png"/><Relationship Id="rId18" Type="http://schemas.microsoft.com/office/2007/relationships/hdphoto" Target="../media/hdphoto6.wdp"/><Relationship Id="rId3" Type="http://schemas.openxmlformats.org/officeDocument/2006/relationships/image" Target="../media/image26.png"/><Relationship Id="rId21" Type="http://schemas.openxmlformats.org/officeDocument/2006/relationships/image" Target="../media/image37.emf"/><Relationship Id="rId7" Type="http://schemas.openxmlformats.org/officeDocument/2006/relationships/image" Target="../media/image28.png"/><Relationship Id="rId12" Type="http://schemas.openxmlformats.org/officeDocument/2006/relationships/image" Target="../media/image31.png"/><Relationship Id="rId17" Type="http://schemas.openxmlformats.org/officeDocument/2006/relationships/image" Target="../media/image35.png"/><Relationship Id="rId2" Type="http://schemas.openxmlformats.org/officeDocument/2006/relationships/notesSlide" Target="../notesSlides/notesSlide3.xml"/><Relationship Id="rId16" Type="http://schemas.microsoft.com/office/2007/relationships/hdphoto" Target="../media/hdphoto5.wdp"/><Relationship Id="rId20" Type="http://schemas.microsoft.com/office/2007/relationships/hdphoto" Target="../media/hdphoto7.wdp"/><Relationship Id="rId1" Type="http://schemas.openxmlformats.org/officeDocument/2006/relationships/slideLayout" Target="../slideLayouts/slideLayout37.xml"/><Relationship Id="rId6" Type="http://schemas.microsoft.com/office/2007/relationships/hdphoto" Target="../media/hdphoto2.wdp"/><Relationship Id="rId11" Type="http://schemas.openxmlformats.org/officeDocument/2006/relationships/image" Target="../media/image30.png"/><Relationship Id="rId5" Type="http://schemas.openxmlformats.org/officeDocument/2006/relationships/image" Target="../media/image27.png"/><Relationship Id="rId15" Type="http://schemas.openxmlformats.org/officeDocument/2006/relationships/image" Target="../media/image34.png"/><Relationship Id="rId10" Type="http://schemas.microsoft.com/office/2007/relationships/hdphoto" Target="../media/hdphoto4.wdp"/><Relationship Id="rId19" Type="http://schemas.openxmlformats.org/officeDocument/2006/relationships/image" Target="../media/image36.png"/><Relationship Id="rId4" Type="http://schemas.microsoft.com/office/2007/relationships/hdphoto" Target="../media/hdphoto1.wdp"/><Relationship Id="rId9" Type="http://schemas.openxmlformats.org/officeDocument/2006/relationships/image" Target="../media/image29.png"/><Relationship Id="rId14" Type="http://schemas.openxmlformats.org/officeDocument/2006/relationships/image" Target="../media/image33.emf"/><Relationship Id="rId22" Type="http://schemas.openxmlformats.org/officeDocument/2006/relationships/image" Target="../media/image38.png"/></Relationships>
</file>

<file path=ppt/slides/_rels/slide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2.png"/><Relationship Id="rId26" Type="http://schemas.openxmlformats.org/officeDocument/2006/relationships/image" Target="../media/image56.png"/><Relationship Id="rId3" Type="http://schemas.openxmlformats.org/officeDocument/2006/relationships/image" Target="../media/image39.png"/><Relationship Id="rId21" Type="http://schemas.microsoft.com/office/2007/relationships/hdphoto" Target="../media/hdphoto11.wdp"/><Relationship Id="rId34" Type="http://schemas.microsoft.com/office/2007/relationships/hdphoto" Target="../media/hdphoto16.wdp"/><Relationship Id="rId7" Type="http://schemas.openxmlformats.org/officeDocument/2006/relationships/image" Target="../media/image43.png"/><Relationship Id="rId12" Type="http://schemas.openxmlformats.org/officeDocument/2006/relationships/image" Target="../media/image48.png"/><Relationship Id="rId17" Type="http://schemas.microsoft.com/office/2007/relationships/hdphoto" Target="../media/hdphoto9.wdp"/><Relationship Id="rId25" Type="http://schemas.microsoft.com/office/2007/relationships/hdphoto" Target="../media/hdphoto13.wdp"/><Relationship Id="rId33" Type="http://schemas.openxmlformats.org/officeDocument/2006/relationships/image" Target="../media/image61.png"/><Relationship Id="rId38" Type="http://schemas.microsoft.com/office/2007/relationships/hdphoto" Target="../media/hdphoto18.wdp"/><Relationship Id="rId2" Type="http://schemas.openxmlformats.org/officeDocument/2006/relationships/notesSlide" Target="../notesSlides/notesSlide4.xml"/><Relationship Id="rId16" Type="http://schemas.openxmlformats.org/officeDocument/2006/relationships/image" Target="../media/image51.png"/><Relationship Id="rId20" Type="http://schemas.openxmlformats.org/officeDocument/2006/relationships/image" Target="../media/image53.png"/><Relationship Id="rId29" Type="http://schemas.microsoft.com/office/2007/relationships/hdphoto" Target="../media/hdphoto15.wdp"/><Relationship Id="rId1" Type="http://schemas.openxmlformats.org/officeDocument/2006/relationships/slideLayout" Target="../slideLayouts/slideLayout44.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55.png"/><Relationship Id="rId32" Type="http://schemas.openxmlformats.org/officeDocument/2006/relationships/image" Target="../media/image60.png"/><Relationship Id="rId37" Type="http://schemas.openxmlformats.org/officeDocument/2006/relationships/image" Target="../media/image63.png"/><Relationship Id="rId5" Type="http://schemas.openxmlformats.org/officeDocument/2006/relationships/image" Target="../media/image41.png"/><Relationship Id="rId15" Type="http://schemas.microsoft.com/office/2007/relationships/hdphoto" Target="../media/hdphoto8.wdp"/><Relationship Id="rId23" Type="http://schemas.microsoft.com/office/2007/relationships/hdphoto" Target="../media/hdphoto12.wdp"/><Relationship Id="rId28" Type="http://schemas.openxmlformats.org/officeDocument/2006/relationships/image" Target="../media/image57.png"/><Relationship Id="rId36" Type="http://schemas.microsoft.com/office/2007/relationships/hdphoto" Target="../media/hdphoto17.wdp"/><Relationship Id="rId10" Type="http://schemas.openxmlformats.org/officeDocument/2006/relationships/image" Target="../media/image46.png"/><Relationship Id="rId19" Type="http://schemas.microsoft.com/office/2007/relationships/hdphoto" Target="../media/hdphoto10.wdp"/><Relationship Id="rId31" Type="http://schemas.openxmlformats.org/officeDocument/2006/relationships/image" Target="../media/image59.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image" Target="../media/image54.png"/><Relationship Id="rId27" Type="http://schemas.microsoft.com/office/2007/relationships/hdphoto" Target="../media/hdphoto14.wdp"/><Relationship Id="rId30" Type="http://schemas.openxmlformats.org/officeDocument/2006/relationships/image" Target="../media/image58.png"/><Relationship Id="rId35" Type="http://schemas.openxmlformats.org/officeDocument/2006/relationships/image" Target="../media/image62.png"/></Relationships>
</file>

<file path=ppt/slides/_rels/slide8.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microsoft.com/office/2007/relationships/hdphoto" Target="../media/hdphoto9.wdp"/><Relationship Id="rId3" Type="http://schemas.openxmlformats.org/officeDocument/2006/relationships/image" Target="../media/image39.png"/><Relationship Id="rId21" Type="http://schemas.openxmlformats.org/officeDocument/2006/relationships/image" Target="../media/image56.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1.png"/><Relationship Id="rId2" Type="http://schemas.openxmlformats.org/officeDocument/2006/relationships/notesSlide" Target="../notesSlides/notesSlide5.xml"/><Relationship Id="rId16" Type="http://schemas.openxmlformats.org/officeDocument/2006/relationships/image" Target="../media/image60.png"/><Relationship Id="rId20" Type="http://schemas.microsoft.com/office/2007/relationships/hdphoto" Target="../media/hdphoto11.wdp"/><Relationship Id="rId1" Type="http://schemas.openxmlformats.org/officeDocument/2006/relationships/slideLayout" Target="../slideLayouts/slideLayout44.xml"/><Relationship Id="rId6" Type="http://schemas.openxmlformats.org/officeDocument/2006/relationships/image" Target="../media/image42.emf"/><Relationship Id="rId11" Type="http://schemas.openxmlformats.org/officeDocument/2006/relationships/image" Target="../media/image47.emf"/><Relationship Id="rId5" Type="http://schemas.openxmlformats.org/officeDocument/2006/relationships/image" Target="../media/image41.png"/><Relationship Id="rId15" Type="http://schemas.openxmlformats.org/officeDocument/2006/relationships/image" Target="../media/image59.png"/><Relationship Id="rId10" Type="http://schemas.openxmlformats.org/officeDocument/2006/relationships/image" Target="../media/image46.png"/><Relationship Id="rId19" Type="http://schemas.openxmlformats.org/officeDocument/2006/relationships/image" Target="../media/image53.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8.png"/><Relationship Id="rId22" Type="http://schemas.microsoft.com/office/2007/relationships/hdphoto" Target="../media/hdphoto14.wdp"/></Relationships>
</file>

<file path=ppt/slides/_rels/slide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8.png"/><Relationship Id="rId18" Type="http://schemas.openxmlformats.org/officeDocument/2006/relationships/image" Target="../media/image65.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9.png"/><Relationship Id="rId17" Type="http://schemas.openxmlformats.org/officeDocument/2006/relationships/image" Target="../media/image44.png"/><Relationship Id="rId2" Type="http://schemas.openxmlformats.org/officeDocument/2006/relationships/notesSlide" Target="../notesSlides/notesSlide6.xml"/><Relationship Id="rId16" Type="http://schemas.openxmlformats.org/officeDocument/2006/relationships/image" Target="../media/image64.png"/><Relationship Id="rId1" Type="http://schemas.openxmlformats.org/officeDocument/2006/relationships/slideLayout" Target="../slideLayouts/slideLayout44.xml"/><Relationship Id="rId6" Type="http://schemas.openxmlformats.org/officeDocument/2006/relationships/image" Target="../media/image42.emf"/><Relationship Id="rId11" Type="http://schemas.openxmlformats.org/officeDocument/2006/relationships/image" Target="../media/image48.png"/><Relationship Id="rId5" Type="http://schemas.openxmlformats.org/officeDocument/2006/relationships/image" Target="../media/image41.png"/><Relationship Id="rId15" Type="http://schemas.openxmlformats.org/officeDocument/2006/relationships/image" Target="../media/image60.png"/><Relationship Id="rId10" Type="http://schemas.openxmlformats.org/officeDocument/2006/relationships/image" Target="../media/image47.emf"/><Relationship Id="rId4" Type="http://schemas.openxmlformats.org/officeDocument/2006/relationships/image" Target="../media/image40.png"/><Relationship Id="rId9" Type="http://schemas.openxmlformats.org/officeDocument/2006/relationships/image" Target="../media/image46.png"/><Relationship Id="rId1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6365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563688"/>
            <a:ext cx="8740775" cy="1346200"/>
          </a:xfrm>
          <a:prstGeom prst="rect">
            <a:avLst/>
          </a:prstGeom>
        </p:spPr>
        <p:txBody>
          <a:bodyPr/>
          <a:lstStyle/>
          <a:p>
            <a:r>
              <a:rPr lang="en-US" sz="6500" dirty="0" smtClean="0">
                <a:solidFill>
                  <a:schemeClr val="bg1"/>
                </a:solidFill>
                <a:latin typeface="Segoe UI Light" pitchFamily="34" charset="0"/>
              </a:rPr>
              <a:t>Windows Azure SQL</a:t>
            </a:r>
            <a:endParaRPr lang="en-US" sz="6500" dirty="0">
              <a:solidFill>
                <a:schemeClr val="bg1"/>
              </a:solidFill>
              <a:latin typeface="Segoe UI Light" pitchFamily="34" charset="0"/>
            </a:endParaRPr>
          </a:p>
        </p:txBody>
      </p:sp>
    </p:spTree>
    <p:extLst>
      <p:ext uri="{BB962C8B-B14F-4D97-AF65-F5344CB8AC3E}">
        <p14:creationId xmlns:p14="http://schemas.microsoft.com/office/powerpoint/2010/main" val="175343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5452316" y="1004782"/>
            <a:ext cx="3327556" cy="3754222"/>
          </a:xfrm>
          <a:prstGeom prst="rect">
            <a:avLst/>
          </a:prstGeom>
          <a:noFill/>
          <a:ln w="15875">
            <a:solidFill>
              <a:schemeClr val="accent4">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23" tIns="67223" rIns="67223" bIns="33611"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pPr>
            <a:r>
              <a:rPr lang="en-US" sz="2059" dirty="0">
                <a:ln>
                  <a:solidFill>
                    <a:srgbClr val="FFFFFF">
                      <a:alpha val="0"/>
                    </a:srgbClr>
                  </a:solidFill>
                </a:ln>
                <a:solidFill>
                  <a:schemeClr val="tx2"/>
                </a:solidFill>
                <a:latin typeface="+mj-lt"/>
                <a:ea typeface="Segoe UI" pitchFamily="34" charset="0"/>
                <a:cs typeface="Segoe UI" pitchFamily="34" charset="0"/>
              </a:rPr>
              <a:t>RELATIONAL</a:t>
            </a:r>
          </a:p>
        </p:txBody>
      </p:sp>
      <p:sp>
        <p:nvSpPr>
          <p:cNvPr id="49" name="Rectangle 48"/>
          <p:cNvSpPr/>
          <p:nvPr/>
        </p:nvSpPr>
        <p:spPr bwMode="auto">
          <a:xfrm>
            <a:off x="127988" y="1014815"/>
            <a:ext cx="5003832" cy="3744190"/>
          </a:xfrm>
          <a:prstGeom prst="rect">
            <a:avLst/>
          </a:prstGeom>
          <a:noFill/>
          <a:ln w="15875">
            <a:solidFill>
              <a:schemeClr val="accent4">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23" tIns="67223" rIns="67223" bIns="33611"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pPr>
            <a:r>
              <a:rPr lang="en-US" sz="2059" dirty="0">
                <a:ln>
                  <a:solidFill>
                    <a:srgbClr val="FFFFFF">
                      <a:alpha val="0"/>
                    </a:srgbClr>
                  </a:solidFill>
                </a:ln>
                <a:solidFill>
                  <a:schemeClr val="tx2"/>
                </a:solidFill>
                <a:latin typeface="+mj-lt"/>
                <a:ea typeface="Segoe UI" pitchFamily="34" charset="0"/>
                <a:cs typeface="Segoe UI" pitchFamily="34" charset="0"/>
              </a:rPr>
              <a:t>NON-RELATIONAL</a:t>
            </a:r>
          </a:p>
        </p:txBody>
      </p:sp>
      <p:sp>
        <p:nvSpPr>
          <p:cNvPr id="56" name="Rectangle 55"/>
          <p:cNvSpPr/>
          <p:nvPr/>
        </p:nvSpPr>
        <p:spPr bwMode="auto">
          <a:xfrm>
            <a:off x="161797" y="1408836"/>
            <a:ext cx="1613336" cy="111822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61" name="TextBox 60"/>
          <p:cNvSpPr txBox="1"/>
          <p:nvPr/>
        </p:nvSpPr>
        <p:spPr>
          <a:xfrm>
            <a:off x="1817440" y="2584944"/>
            <a:ext cx="1613336" cy="336112"/>
          </a:xfrm>
          <a:prstGeom prst="rect">
            <a:avLst/>
          </a:prstGeom>
          <a:solidFill>
            <a:schemeClr val="accent2"/>
          </a:solidFill>
          <a:ln w="12700">
            <a:noFill/>
            <a:prstDash val="sysDash"/>
          </a:ln>
        </p:spPr>
        <p:txBody>
          <a:bodyPr wrap="square" lIns="67223" tIns="33611" rIns="67223" bIns="33611" rtlCol="0" anchor="ctr" anchorCtr="0">
            <a:noAutofit/>
          </a:bodyPr>
          <a:lstStyle>
            <a:defPPr>
              <a:defRPr lang="en-US"/>
            </a:defPPr>
            <a:lvl1pPr defTabSz="914363">
              <a:defRPr sz="2000"/>
            </a:lvl1pPr>
          </a:lstStyle>
          <a:p>
            <a:pPr algn="ctr" defTabSz="1194046" fontAlgn="base">
              <a:defRPr/>
            </a:pPr>
            <a:r>
              <a:rPr lang="en-US" sz="1324" kern="0" dirty="0">
                <a:ln>
                  <a:solidFill>
                    <a:srgbClr val="FFFFFF">
                      <a:alpha val="0"/>
                    </a:srgbClr>
                  </a:solidFill>
                </a:ln>
                <a:gradFill>
                  <a:gsLst>
                    <a:gs pos="0">
                      <a:sysClr val="window" lastClr="FFFFFF"/>
                    </a:gs>
                    <a:gs pos="100000">
                      <a:sysClr val="window" lastClr="FFFFFF"/>
                    </a:gs>
                  </a:gsLst>
                  <a:lin ang="16200000" scaled="0"/>
                </a:gradFill>
              </a:rPr>
              <a:t>Tables</a:t>
            </a:r>
          </a:p>
        </p:txBody>
      </p:sp>
      <p:sp>
        <p:nvSpPr>
          <p:cNvPr id="62" name="TextBox 61"/>
          <p:cNvSpPr txBox="1"/>
          <p:nvPr/>
        </p:nvSpPr>
        <p:spPr>
          <a:xfrm>
            <a:off x="177075" y="2590860"/>
            <a:ext cx="1613336" cy="336112"/>
          </a:xfrm>
          <a:prstGeom prst="rect">
            <a:avLst/>
          </a:prstGeom>
          <a:solidFill>
            <a:schemeClr val="accent6"/>
          </a:solidFill>
          <a:ln w="12700">
            <a:noFill/>
            <a:prstDash val="sysDash"/>
          </a:ln>
        </p:spPr>
        <p:txBody>
          <a:bodyPr wrap="square" lIns="67223" tIns="33611" rIns="67223" bIns="33611" rtlCol="0" anchor="ctr" anchorCtr="0">
            <a:noAutofit/>
          </a:bodyPr>
          <a:lstStyle>
            <a:defPPr>
              <a:defRPr lang="en-US"/>
            </a:defPPr>
            <a:lvl1pPr defTabSz="914363">
              <a:defRPr sz="2000"/>
            </a:lvl1pPr>
          </a:lstStyle>
          <a:p>
            <a:pPr algn="ctr" defTabSz="1194046" fontAlgn="base">
              <a:defRPr/>
            </a:pPr>
            <a:r>
              <a:rPr lang="en-US" sz="1324" kern="0" dirty="0">
                <a:ln>
                  <a:solidFill>
                    <a:srgbClr val="FFFFFF">
                      <a:alpha val="0"/>
                    </a:srgbClr>
                  </a:solidFill>
                </a:ln>
                <a:gradFill>
                  <a:gsLst>
                    <a:gs pos="0">
                      <a:sysClr val="window" lastClr="FFFFFF"/>
                    </a:gs>
                    <a:gs pos="100000">
                      <a:sysClr val="window" lastClr="FFFFFF"/>
                    </a:gs>
                  </a:gsLst>
                  <a:lin ang="16200000" scaled="0"/>
                </a:gradFill>
              </a:rPr>
              <a:t>Blob Storage</a:t>
            </a:r>
          </a:p>
        </p:txBody>
      </p:sp>
      <p:sp>
        <p:nvSpPr>
          <p:cNvPr id="78" name="TextBox 77"/>
          <p:cNvSpPr txBox="1"/>
          <p:nvPr/>
        </p:nvSpPr>
        <p:spPr>
          <a:xfrm>
            <a:off x="1812282" y="2969837"/>
            <a:ext cx="1613336" cy="1685301"/>
          </a:xfrm>
          <a:prstGeom prst="rect">
            <a:avLst/>
          </a:prstGeom>
          <a:noFill/>
        </p:spPr>
        <p:txBody>
          <a:bodyPr wrap="square" lIns="67223" tIns="33611" rIns="67223" bIns="33611" rtlCol="0">
            <a:noAutofit/>
          </a:bodyPr>
          <a:lstStyle/>
          <a:p>
            <a:pPr defTabSz="685445" fontAlgn="base">
              <a:spcBef>
                <a:spcPts val="441"/>
              </a:spcBef>
            </a:pPr>
            <a:r>
              <a:rPr lang="en-US" sz="881" dirty="0">
                <a:ln>
                  <a:solidFill>
                    <a:srgbClr val="FFFFFF">
                      <a:alpha val="0"/>
                    </a:srgbClr>
                  </a:solidFill>
                </a:ln>
                <a:solidFill>
                  <a:schemeClr val="tx2"/>
                </a:solidFill>
                <a:ea typeface="Segoe UI" pitchFamily="34" charset="0"/>
              </a:rPr>
              <a:t>A NoSQL key/value store that provides simple access to semi-structured data </a:t>
            </a:r>
            <a:br>
              <a:rPr lang="en-US" sz="881" dirty="0">
                <a:ln>
                  <a:solidFill>
                    <a:srgbClr val="FFFFFF">
                      <a:alpha val="0"/>
                    </a:srgbClr>
                  </a:solidFill>
                </a:ln>
                <a:solidFill>
                  <a:schemeClr val="tx2"/>
                </a:solidFill>
                <a:ea typeface="Segoe UI" pitchFamily="34" charset="0"/>
              </a:rPr>
            </a:br>
            <a:r>
              <a:rPr lang="en-US" sz="881" dirty="0">
                <a:ln>
                  <a:solidFill>
                    <a:srgbClr val="FFFFFF">
                      <a:alpha val="0"/>
                    </a:srgbClr>
                  </a:solidFill>
                </a:ln>
                <a:solidFill>
                  <a:schemeClr val="tx2"/>
                </a:solidFill>
                <a:ea typeface="Segoe UI" pitchFamily="34" charset="0"/>
              </a:rPr>
              <a:t>at a lower cost for applications that do not need robust querying capabilities</a:t>
            </a:r>
            <a:endParaRPr lang="en-US" sz="881" b="1" dirty="0">
              <a:ln>
                <a:solidFill>
                  <a:srgbClr val="FFFFFF">
                    <a:alpha val="0"/>
                  </a:srgbClr>
                </a:solidFill>
              </a:ln>
              <a:solidFill>
                <a:schemeClr val="tx2"/>
              </a:solidFill>
              <a:ea typeface="Segoe UI" pitchFamily="34" charset="0"/>
              <a:cs typeface="Segoe UI" pitchFamily="34" charset="0"/>
            </a:endParaRPr>
          </a:p>
        </p:txBody>
      </p:sp>
      <p:sp>
        <p:nvSpPr>
          <p:cNvPr id="79" name="TextBox 78"/>
          <p:cNvSpPr txBox="1"/>
          <p:nvPr/>
        </p:nvSpPr>
        <p:spPr>
          <a:xfrm>
            <a:off x="121460" y="2955090"/>
            <a:ext cx="1613336" cy="1668283"/>
          </a:xfrm>
          <a:prstGeom prst="rect">
            <a:avLst/>
          </a:prstGeom>
          <a:noFill/>
        </p:spPr>
        <p:txBody>
          <a:bodyPr wrap="square" lIns="67223" tIns="33611" rIns="67223" bIns="33611" rtlCol="0">
            <a:noAutofit/>
          </a:bodyPr>
          <a:lstStyle/>
          <a:p>
            <a:pPr defTabSz="685445" fontAlgn="base">
              <a:spcBef>
                <a:spcPts val="441"/>
              </a:spcBef>
            </a:pPr>
            <a:r>
              <a:rPr lang="en-US" sz="881" dirty="0">
                <a:ln>
                  <a:solidFill>
                    <a:srgbClr val="FFFFFF">
                      <a:alpha val="0"/>
                    </a:srgbClr>
                  </a:solidFill>
                </a:ln>
                <a:solidFill>
                  <a:schemeClr val="tx2"/>
                </a:solidFill>
                <a:ea typeface="Segoe UI" pitchFamily="34" charset="0"/>
                <a:cs typeface="Segoe UI" pitchFamily="34" charset="0"/>
              </a:rPr>
              <a:t>A cloud storage service offering the simplest way to store large amounts of unstructured text or binary data, such as video, audio and images, and for creating virtual hard drives in the cloud.</a:t>
            </a:r>
          </a:p>
        </p:txBody>
      </p:sp>
      <p:sp>
        <p:nvSpPr>
          <p:cNvPr id="55" name="Rectangle 54"/>
          <p:cNvSpPr/>
          <p:nvPr/>
        </p:nvSpPr>
        <p:spPr bwMode="auto">
          <a:xfrm>
            <a:off x="1817440" y="1418197"/>
            <a:ext cx="1613336" cy="111822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48"/>
          <p:cNvGrpSpPr/>
          <p:nvPr/>
        </p:nvGrpSpPr>
        <p:grpSpPr>
          <a:xfrm>
            <a:off x="326527" y="1477934"/>
            <a:ext cx="1317558" cy="894057"/>
            <a:chOff x="9700488" y="1821395"/>
            <a:chExt cx="1792224" cy="1216152"/>
          </a:xfrm>
        </p:grpSpPr>
        <p:sp>
          <p:nvSpPr>
            <p:cNvPr id="51" name="Isosceles Triangle 50"/>
            <p:cNvSpPr/>
            <p:nvPr>
              <p:custDataLst>
                <p:tags r:id="rId3"/>
              </p:custDataLst>
            </p:nvPr>
          </p:nvSpPr>
          <p:spPr bwMode="auto">
            <a:xfrm rot="5400000">
              <a:off x="10403521" y="2273523"/>
              <a:ext cx="386158" cy="311896"/>
            </a:xfrm>
            <a:prstGeom prst="triangle">
              <a:avLst/>
            </a:prstGeom>
            <a:solidFill>
              <a:schemeClr val="bg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7" name="Rectangle 56"/>
            <p:cNvSpPr/>
            <p:nvPr>
              <p:custDataLst>
                <p:tags r:id="rId4"/>
              </p:custDataLst>
            </p:nvPr>
          </p:nvSpPr>
          <p:spPr bwMode="auto">
            <a:xfrm>
              <a:off x="9700488" y="1821395"/>
              <a:ext cx="1792224" cy="121615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23" tIns="67223" rIns="67223" bIns="67223"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pPr>
              <a:r>
                <a:rPr lang="en-US" sz="1765" dirty="0">
                  <a:ln>
                    <a:solidFill>
                      <a:srgbClr val="FFFFFF">
                        <a:alpha val="0"/>
                      </a:srgbClr>
                    </a:solidFill>
                  </a:ln>
                  <a:solidFill>
                    <a:srgbClr val="FFFFFF"/>
                  </a:solidFill>
                  <a:latin typeface="+mj-lt"/>
                  <a:ea typeface="Segoe UI" pitchFamily="34" charset="0"/>
                  <a:cs typeface="Segoe UI" pitchFamily="34" charset="0"/>
                </a:rPr>
                <a:t>0100110100101010100101000111010100100101</a:t>
              </a:r>
            </a:p>
          </p:txBody>
        </p:sp>
      </p:grpSp>
      <p:graphicFrame>
        <p:nvGraphicFramePr>
          <p:cNvPr id="2" name="Object 1" hidden="1"/>
          <p:cNvGraphicFramePr>
            <a:graphicFrameLocks/>
          </p:cNvGraphicFramePr>
          <p:nvPr>
            <p:custDataLst>
              <p:tags r:id="rId2"/>
            </p:custDataLst>
            <p:extLst/>
          </p:nvPr>
        </p:nvGraphicFramePr>
        <p:xfrm>
          <a:off x="1817" y="1898"/>
          <a:ext cx="1167" cy="1167"/>
        </p:xfrm>
        <a:graphic>
          <a:graphicData uri="http://schemas.openxmlformats.org/presentationml/2006/ole">
            <mc:AlternateContent xmlns:mc="http://schemas.openxmlformats.org/markup-compatibility/2006">
              <mc:Choice xmlns:v="urn:schemas-microsoft-com:vml" Requires="v">
                <p:oleObj spid="_x0000_s2060" name="think-cell Slide" r:id="rId7" imgW="360" imgH="360" progId="">
                  <p:embed/>
                </p:oleObj>
              </mc:Choice>
              <mc:Fallback>
                <p:oleObj name="think-cell Slide" r:id="rId7" imgW="360" imgH="36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7" y="1898"/>
                        <a:ext cx="1167" cy="1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itle 1"/>
          <p:cNvSpPr>
            <a:spLocks noGrp="1"/>
          </p:cNvSpPr>
          <p:nvPr>
            <p:ph type="title"/>
          </p:nvPr>
        </p:nvSpPr>
        <p:spPr/>
        <p:txBody>
          <a:bodyPr/>
          <a:lstStyle/>
          <a:p>
            <a:r>
              <a:rPr lang="en-US" sz="3600" dirty="0" smtClean="0"/>
              <a:t>Windows Azure data management options</a:t>
            </a:r>
            <a:endParaRPr lang="en-US" sz="3600" dirty="0"/>
          </a:p>
        </p:txBody>
      </p:sp>
      <p:graphicFrame>
        <p:nvGraphicFramePr>
          <p:cNvPr id="9" name="Table 8"/>
          <p:cNvGraphicFramePr>
            <a:graphicFrameLocks noGrp="1"/>
          </p:cNvGraphicFramePr>
          <p:nvPr>
            <p:extLst/>
          </p:nvPr>
        </p:nvGraphicFramePr>
        <p:xfrm>
          <a:off x="1965889" y="1529162"/>
          <a:ext cx="1316440" cy="945710"/>
        </p:xfrm>
        <a:graphic>
          <a:graphicData uri="http://schemas.openxmlformats.org/drawingml/2006/table">
            <a:tbl>
              <a:tblPr firstRow="1" bandRow="1">
                <a:tableStyleId>{5C22544A-7EE6-4342-B048-85BDC9FD1C3A}</a:tableStyleId>
              </a:tblPr>
              <a:tblGrid>
                <a:gridCol w="263288"/>
                <a:gridCol w="263288"/>
                <a:gridCol w="263288"/>
                <a:gridCol w="263288"/>
                <a:gridCol w="263288"/>
              </a:tblGrid>
              <a:tr h="181521">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dirty="0"/>
                    </a:p>
                  </a:txBody>
                  <a:tcPr marL="67223" marR="67223" marT="33611" marB="33611">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dirty="0"/>
                    </a:p>
                  </a:txBody>
                  <a:tcPr marL="67223" marR="67223" marT="33611" marB="33611">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dirty="0"/>
                    </a:p>
                  </a:txBody>
                  <a:tcPr marL="67223" marR="67223" marT="33611" marB="33611">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dirty="0"/>
                    </a:p>
                  </a:txBody>
                  <a:tcPr marL="67223" marR="67223" marT="33611" marB="33611">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1521">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81521">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81521">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81521">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dirty="0"/>
                    </a:p>
                  </a:txBody>
                  <a:tcPr marL="67223" marR="67223" marT="33611" marB="3361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p:cNvSpPr txBox="1"/>
          <p:nvPr/>
        </p:nvSpPr>
        <p:spPr>
          <a:xfrm>
            <a:off x="5494350" y="2574912"/>
            <a:ext cx="1613336" cy="336112"/>
          </a:xfrm>
          <a:prstGeom prst="rect">
            <a:avLst/>
          </a:prstGeom>
          <a:solidFill>
            <a:schemeClr val="accent3"/>
          </a:solidFill>
          <a:ln w="12700">
            <a:noFill/>
            <a:prstDash val="sysDash"/>
          </a:ln>
        </p:spPr>
        <p:txBody>
          <a:bodyPr wrap="square" lIns="67223" tIns="33611" rIns="67223" bIns="33611" rtlCol="0" anchor="ctr" anchorCtr="0">
            <a:noAutofit/>
          </a:bodyPr>
          <a:lstStyle>
            <a:defPPr>
              <a:defRPr lang="en-US"/>
            </a:defPPr>
            <a:lvl1pPr defTabSz="914363">
              <a:defRPr sz="2000"/>
            </a:lvl1pPr>
          </a:lstStyle>
          <a:p>
            <a:pPr algn="ctr" defTabSz="1194046" fontAlgn="base">
              <a:defRPr/>
            </a:pPr>
            <a:r>
              <a:rPr lang="en-US" sz="1324" kern="0" dirty="0">
                <a:ln>
                  <a:solidFill>
                    <a:srgbClr val="FFFFFF">
                      <a:alpha val="0"/>
                    </a:srgbClr>
                  </a:solidFill>
                </a:ln>
                <a:gradFill>
                  <a:gsLst>
                    <a:gs pos="0">
                      <a:sysClr val="window" lastClr="FFFFFF"/>
                    </a:gs>
                    <a:gs pos="100000">
                      <a:sysClr val="window" lastClr="FFFFFF"/>
                    </a:gs>
                  </a:gsLst>
                  <a:lin ang="16200000" scaled="0"/>
                </a:gradFill>
              </a:rPr>
              <a:t>SQL Server in a VM</a:t>
            </a:r>
          </a:p>
        </p:txBody>
      </p:sp>
      <p:sp>
        <p:nvSpPr>
          <p:cNvPr id="52" name="TextBox 51"/>
          <p:cNvSpPr txBox="1"/>
          <p:nvPr/>
        </p:nvSpPr>
        <p:spPr>
          <a:xfrm>
            <a:off x="7139108" y="2574912"/>
            <a:ext cx="1613336" cy="336112"/>
          </a:xfrm>
          <a:prstGeom prst="rect">
            <a:avLst/>
          </a:prstGeom>
          <a:solidFill>
            <a:schemeClr val="accent1"/>
          </a:solidFill>
          <a:ln w="12700">
            <a:noFill/>
            <a:prstDash val="sysDash"/>
          </a:ln>
        </p:spPr>
        <p:txBody>
          <a:bodyPr wrap="square" lIns="67223" tIns="33611" rIns="67223" bIns="33611" rtlCol="0" anchor="ctr" anchorCtr="0">
            <a:noAutofit/>
          </a:bodyPr>
          <a:lstStyle>
            <a:defPPr>
              <a:defRPr lang="en-US"/>
            </a:defPPr>
            <a:lvl1pPr defTabSz="914363">
              <a:defRPr sz="2000"/>
            </a:lvl1pPr>
          </a:lstStyle>
          <a:p>
            <a:pPr algn="ctr" defTabSz="1194046" fontAlgn="base">
              <a:defRPr/>
            </a:pPr>
            <a:r>
              <a:rPr lang="en-US" sz="1324" kern="0" dirty="0">
                <a:ln>
                  <a:solidFill>
                    <a:srgbClr val="FFFFFF">
                      <a:alpha val="0"/>
                    </a:srgbClr>
                  </a:solidFill>
                </a:ln>
                <a:gradFill>
                  <a:gsLst>
                    <a:gs pos="0">
                      <a:sysClr val="window" lastClr="FFFFFF"/>
                    </a:gs>
                    <a:gs pos="100000">
                      <a:sysClr val="window" lastClr="FFFFFF"/>
                    </a:gs>
                  </a:gsLst>
                  <a:lin ang="16200000" scaled="0"/>
                </a:gradFill>
              </a:rPr>
              <a:t>SQL Database</a:t>
            </a:r>
          </a:p>
        </p:txBody>
      </p:sp>
      <p:cxnSp>
        <p:nvCxnSpPr>
          <p:cNvPr id="65" name="Straight Connector 64"/>
          <p:cNvCxnSpPr>
            <a:endCxn id="47" idx="2"/>
          </p:cNvCxnSpPr>
          <p:nvPr/>
        </p:nvCxnSpPr>
        <p:spPr>
          <a:xfrm flipH="1">
            <a:off x="7116095" y="3008049"/>
            <a:ext cx="7807" cy="1750955"/>
          </a:xfrm>
          <a:prstGeom prst="line">
            <a:avLst/>
          </a:prstGeom>
          <a:ln w="15875">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508064" y="2917063"/>
            <a:ext cx="1613336" cy="1668283"/>
          </a:xfrm>
          <a:prstGeom prst="rect">
            <a:avLst/>
          </a:prstGeom>
          <a:noFill/>
        </p:spPr>
        <p:txBody>
          <a:bodyPr wrap="square" lIns="67223" tIns="33611" rIns="67223" bIns="33611" rtlCol="0">
            <a:noAutofit/>
          </a:bodyPr>
          <a:lstStyle/>
          <a:p>
            <a:pPr>
              <a:spcBef>
                <a:spcPts val="441"/>
              </a:spcBef>
            </a:pPr>
            <a:r>
              <a:rPr lang="en-US" sz="881" dirty="0">
                <a:ln>
                  <a:solidFill>
                    <a:srgbClr val="FFFFFF">
                      <a:alpha val="0"/>
                    </a:srgbClr>
                  </a:solidFill>
                </a:ln>
                <a:solidFill>
                  <a:schemeClr val="tx2"/>
                </a:solidFill>
                <a:ea typeface="Segoe UI" pitchFamily="34" charset="0"/>
                <a:cs typeface="Segoe UI" pitchFamily="34" charset="0"/>
              </a:rPr>
              <a:t>A full-featured instance of SQL Server running in a Windows Azure Virtual Machine for quickly and easily running</a:t>
            </a:r>
            <a:r>
              <a:rPr lang="en-US" sz="881" strike="sngStrike" dirty="0">
                <a:ln>
                  <a:solidFill>
                    <a:srgbClr val="FFFFFF">
                      <a:alpha val="0"/>
                    </a:srgbClr>
                  </a:solidFill>
                </a:ln>
                <a:solidFill>
                  <a:schemeClr val="tx2"/>
                </a:solidFill>
                <a:ea typeface="Segoe UI" pitchFamily="34" charset="0"/>
                <a:cs typeface="Segoe UI" pitchFamily="34" charset="0"/>
              </a:rPr>
              <a:t> </a:t>
            </a:r>
            <a:r>
              <a:rPr lang="en-US" sz="881" dirty="0">
                <a:ln>
                  <a:solidFill>
                    <a:srgbClr val="FFFFFF">
                      <a:alpha val="0"/>
                    </a:srgbClr>
                  </a:solidFill>
                </a:ln>
                <a:solidFill>
                  <a:schemeClr val="tx2"/>
                </a:solidFill>
                <a:ea typeface="Segoe UI" pitchFamily="34" charset="0"/>
                <a:cs typeface="Segoe UI" pitchFamily="34" charset="0"/>
              </a:rPr>
              <a:t>or testing SQL Server applications in the cloud</a:t>
            </a:r>
          </a:p>
        </p:txBody>
      </p:sp>
      <p:sp>
        <p:nvSpPr>
          <p:cNvPr id="77" name="TextBox 76"/>
          <p:cNvSpPr txBox="1"/>
          <p:nvPr/>
        </p:nvSpPr>
        <p:spPr>
          <a:xfrm>
            <a:off x="7166536" y="2917063"/>
            <a:ext cx="1613336" cy="1668284"/>
          </a:xfrm>
          <a:prstGeom prst="rect">
            <a:avLst/>
          </a:prstGeom>
          <a:noFill/>
        </p:spPr>
        <p:txBody>
          <a:bodyPr wrap="square" lIns="67223" tIns="33611" rIns="67223" bIns="33611" rtlCol="0">
            <a:noAutofit/>
          </a:bodyPr>
          <a:lstStyle/>
          <a:p>
            <a:pPr defTabSz="685445" fontAlgn="base">
              <a:spcBef>
                <a:spcPts val="441"/>
              </a:spcBef>
            </a:pPr>
            <a:r>
              <a:rPr lang="en-US" sz="881" dirty="0">
                <a:ln>
                  <a:solidFill>
                    <a:srgbClr val="FFFFFF">
                      <a:alpha val="0"/>
                    </a:srgbClr>
                  </a:solidFill>
                </a:ln>
                <a:solidFill>
                  <a:schemeClr val="tx2"/>
                </a:solidFill>
                <a:ea typeface="Segoe UI" pitchFamily="34" charset="0"/>
              </a:rPr>
              <a:t>A feature-rich, fully managed relational database service that offers a highly productive experience with business-ready capabilities built on SQL Server technology</a:t>
            </a:r>
            <a:br>
              <a:rPr lang="en-US" sz="881" dirty="0">
                <a:ln>
                  <a:solidFill>
                    <a:srgbClr val="FFFFFF">
                      <a:alpha val="0"/>
                    </a:srgbClr>
                  </a:solidFill>
                </a:ln>
                <a:solidFill>
                  <a:schemeClr val="tx2"/>
                </a:solidFill>
                <a:ea typeface="Segoe UI" pitchFamily="34" charset="0"/>
              </a:rPr>
            </a:br>
            <a:endParaRPr lang="en-US" sz="881" dirty="0">
              <a:ln>
                <a:solidFill>
                  <a:srgbClr val="FFFFFF">
                    <a:alpha val="0"/>
                  </a:srgbClr>
                </a:solidFill>
              </a:ln>
              <a:solidFill>
                <a:schemeClr val="tx2"/>
              </a:solidFill>
              <a:ea typeface="Segoe UI" pitchFamily="34" charset="0"/>
              <a:cs typeface="Segoe UI" pitchFamily="34" charset="0"/>
            </a:endParaRPr>
          </a:p>
        </p:txBody>
      </p:sp>
      <p:sp>
        <p:nvSpPr>
          <p:cNvPr id="92" name="TextBox 91"/>
          <p:cNvSpPr txBox="1"/>
          <p:nvPr/>
        </p:nvSpPr>
        <p:spPr>
          <a:xfrm>
            <a:off x="3541496" y="2948949"/>
            <a:ext cx="1613336" cy="1668283"/>
          </a:xfrm>
          <a:prstGeom prst="rect">
            <a:avLst/>
          </a:prstGeom>
          <a:noFill/>
        </p:spPr>
        <p:txBody>
          <a:bodyPr wrap="square" lIns="67223" tIns="33611" rIns="67223" bIns="33611" rtlCol="0">
            <a:noAutofit/>
          </a:bodyPr>
          <a:lstStyle/>
          <a:p>
            <a:pPr defTabSz="672161">
              <a:spcBef>
                <a:spcPts val="441"/>
              </a:spcBef>
              <a:defRPr/>
            </a:pPr>
            <a:r>
              <a:rPr lang="en-US" sz="881" dirty="0">
                <a:ln>
                  <a:solidFill>
                    <a:srgbClr val="FFFFFF">
                      <a:alpha val="0"/>
                    </a:srgbClr>
                  </a:solidFill>
                </a:ln>
                <a:solidFill>
                  <a:schemeClr val="tx2"/>
                </a:solidFill>
              </a:rPr>
              <a:t>A Big Data implementation 100% compatible with </a:t>
            </a:r>
            <a:r>
              <a:rPr lang="en-US" sz="881" dirty="0" err="1">
                <a:ln>
                  <a:solidFill>
                    <a:srgbClr val="FFFFFF">
                      <a:alpha val="0"/>
                    </a:srgbClr>
                  </a:solidFill>
                </a:ln>
                <a:solidFill>
                  <a:schemeClr val="tx2"/>
                </a:solidFill>
              </a:rPr>
              <a:t>Hadoop</a:t>
            </a:r>
            <a:r>
              <a:rPr lang="en-US" sz="881" dirty="0">
                <a:ln>
                  <a:solidFill>
                    <a:srgbClr val="FFFFFF">
                      <a:alpha val="0"/>
                    </a:srgbClr>
                  </a:solidFill>
                </a:ln>
                <a:solidFill>
                  <a:schemeClr val="tx2"/>
                </a:solidFill>
              </a:rPr>
              <a:t>. </a:t>
            </a:r>
          </a:p>
        </p:txBody>
      </p:sp>
      <p:sp>
        <p:nvSpPr>
          <p:cNvPr id="95" name="TextBox 94"/>
          <p:cNvSpPr txBox="1"/>
          <p:nvPr/>
        </p:nvSpPr>
        <p:spPr>
          <a:xfrm>
            <a:off x="3490752" y="2564319"/>
            <a:ext cx="1613336" cy="336112"/>
          </a:xfrm>
          <a:prstGeom prst="rect">
            <a:avLst/>
          </a:prstGeom>
          <a:solidFill>
            <a:schemeClr val="accent5">
              <a:lumMod val="50000"/>
            </a:schemeClr>
          </a:solidFill>
          <a:ln w="12700">
            <a:noFill/>
            <a:prstDash val="sysDash"/>
          </a:ln>
        </p:spPr>
        <p:txBody>
          <a:bodyPr wrap="square" lIns="67223" tIns="33611" rIns="67223" bIns="33611" rtlCol="0" anchor="ctr" anchorCtr="0">
            <a:noAutofit/>
          </a:bodyPr>
          <a:lstStyle>
            <a:defPPr>
              <a:defRPr lang="en-US"/>
            </a:defPPr>
            <a:lvl1pPr defTabSz="914363">
              <a:defRPr sz="2000"/>
            </a:lvl1pPr>
          </a:lstStyle>
          <a:p>
            <a:pPr algn="ctr" defTabSz="1194046" fontAlgn="base">
              <a:defRPr/>
            </a:pPr>
            <a:r>
              <a:rPr lang="en-US" sz="1324" kern="0" dirty="0" err="1">
                <a:ln>
                  <a:solidFill>
                    <a:srgbClr val="FFFFFF">
                      <a:alpha val="0"/>
                    </a:srgbClr>
                  </a:solidFill>
                </a:ln>
                <a:gradFill>
                  <a:gsLst>
                    <a:gs pos="0">
                      <a:sysClr val="window" lastClr="FFFFFF"/>
                    </a:gs>
                    <a:gs pos="100000">
                      <a:sysClr val="window" lastClr="FFFFFF"/>
                    </a:gs>
                  </a:gsLst>
                  <a:lin ang="16200000" scaled="0"/>
                </a:gradFill>
              </a:rPr>
              <a:t>HDInsight</a:t>
            </a:r>
            <a:endParaRPr lang="en-US" sz="1324" kern="0" dirty="0">
              <a:ln>
                <a:solidFill>
                  <a:srgbClr val="FFFFFF">
                    <a:alpha val="0"/>
                  </a:srgbClr>
                </a:solidFill>
              </a:ln>
              <a:gradFill>
                <a:gsLst>
                  <a:gs pos="0">
                    <a:sysClr val="window" lastClr="FFFFFF"/>
                  </a:gs>
                  <a:gs pos="100000">
                    <a:sysClr val="window" lastClr="FFFFFF"/>
                  </a:gs>
                </a:gsLst>
                <a:lin ang="16200000" scaled="0"/>
              </a:gradFill>
            </a:endParaRPr>
          </a:p>
        </p:txBody>
      </p:sp>
      <p:sp>
        <p:nvSpPr>
          <p:cNvPr id="7" name="Rectangle 6"/>
          <p:cNvSpPr/>
          <p:nvPr/>
        </p:nvSpPr>
        <p:spPr bwMode="auto">
          <a:xfrm>
            <a:off x="5494350" y="1408165"/>
            <a:ext cx="1613336" cy="111822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7139108" y="1408165"/>
            <a:ext cx="1613336" cy="11182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3475474" y="1397571"/>
            <a:ext cx="1613336" cy="1118228"/>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spcBef>
                <a:spcPct val="0"/>
              </a:spcBef>
              <a:spcAft>
                <a:spcPct val="0"/>
              </a:spcAft>
            </a:pPr>
            <a:endParaRPr lang="en-US" sz="1765"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39" name="Oval 3"/>
          <p:cNvSpPr/>
          <p:nvPr/>
        </p:nvSpPr>
        <p:spPr bwMode="auto">
          <a:xfrm>
            <a:off x="5645071" y="1584784"/>
            <a:ext cx="1339324" cy="764989"/>
          </a:xfrm>
          <a:custGeom>
            <a:avLst/>
            <a:gdLst/>
            <a:ahLst/>
            <a:cxnLst/>
            <a:rect l="l" t="t" r="r" b="b"/>
            <a:pathLst>
              <a:path w="3736341" h="2134108">
                <a:moveTo>
                  <a:pt x="2449029" y="1336087"/>
                </a:moveTo>
                <a:cubicBezTo>
                  <a:pt x="2481084" y="1339348"/>
                  <a:pt x="2504598" y="1366295"/>
                  <a:pt x="2501548" y="1396273"/>
                </a:cubicBezTo>
                <a:cubicBezTo>
                  <a:pt x="2498498" y="1426251"/>
                  <a:pt x="2470040" y="1447910"/>
                  <a:pt x="2437984" y="1444649"/>
                </a:cubicBezTo>
                <a:cubicBezTo>
                  <a:pt x="2405929" y="1441388"/>
                  <a:pt x="2382415" y="1414442"/>
                  <a:pt x="2385465" y="1384464"/>
                </a:cubicBezTo>
                <a:cubicBezTo>
                  <a:pt x="2388515" y="1354485"/>
                  <a:pt x="2416973" y="1332826"/>
                  <a:pt x="2449029" y="1336087"/>
                </a:cubicBezTo>
                <a:close/>
                <a:moveTo>
                  <a:pt x="2445172" y="1332126"/>
                </a:moveTo>
                <a:cubicBezTo>
                  <a:pt x="2409374" y="1328484"/>
                  <a:pt x="2377722" y="1351416"/>
                  <a:pt x="2374474" y="1383345"/>
                </a:cubicBezTo>
                <a:cubicBezTo>
                  <a:pt x="2371226" y="1415275"/>
                  <a:pt x="2397612" y="1444111"/>
                  <a:pt x="2433409" y="1447753"/>
                </a:cubicBezTo>
                <a:cubicBezTo>
                  <a:pt x="2469206" y="1451395"/>
                  <a:pt x="2500859" y="1428462"/>
                  <a:pt x="2504107" y="1396533"/>
                </a:cubicBezTo>
                <a:cubicBezTo>
                  <a:pt x="2507355" y="1364604"/>
                  <a:pt x="2480969" y="1335767"/>
                  <a:pt x="2445172" y="1332126"/>
                </a:cubicBezTo>
                <a:close/>
                <a:moveTo>
                  <a:pt x="1939956" y="1273082"/>
                </a:moveTo>
                <a:cubicBezTo>
                  <a:pt x="1963917" y="1275519"/>
                  <a:pt x="1981493" y="1295661"/>
                  <a:pt x="1979213" y="1318069"/>
                </a:cubicBezTo>
                <a:cubicBezTo>
                  <a:pt x="1976934" y="1340477"/>
                  <a:pt x="1955662" y="1356667"/>
                  <a:pt x="1931701" y="1354229"/>
                </a:cubicBezTo>
                <a:cubicBezTo>
                  <a:pt x="1907740" y="1351792"/>
                  <a:pt x="1890164" y="1331650"/>
                  <a:pt x="1892444" y="1309242"/>
                </a:cubicBezTo>
                <a:cubicBezTo>
                  <a:pt x="1894723" y="1286834"/>
                  <a:pt x="1915995" y="1270644"/>
                  <a:pt x="1939956" y="1273082"/>
                </a:cubicBezTo>
                <a:close/>
                <a:moveTo>
                  <a:pt x="1937073" y="1270121"/>
                </a:moveTo>
                <a:cubicBezTo>
                  <a:pt x="1910316" y="1267398"/>
                  <a:pt x="1886656" y="1284540"/>
                  <a:pt x="1884228" y="1308406"/>
                </a:cubicBezTo>
                <a:cubicBezTo>
                  <a:pt x="1881800" y="1332273"/>
                  <a:pt x="1901523" y="1353827"/>
                  <a:pt x="1928281" y="1356549"/>
                </a:cubicBezTo>
                <a:cubicBezTo>
                  <a:pt x="1955038" y="1359272"/>
                  <a:pt x="1978698" y="1342130"/>
                  <a:pt x="1981126" y="1318264"/>
                </a:cubicBezTo>
                <a:cubicBezTo>
                  <a:pt x="1983554" y="1294397"/>
                  <a:pt x="1963831" y="1272843"/>
                  <a:pt x="1937073" y="1270121"/>
                </a:cubicBezTo>
                <a:close/>
                <a:moveTo>
                  <a:pt x="2171747" y="1034919"/>
                </a:moveTo>
                <a:lnTo>
                  <a:pt x="2533950" y="1057916"/>
                </a:lnTo>
                <a:lnTo>
                  <a:pt x="2533950" y="1514982"/>
                </a:lnTo>
                <a:lnTo>
                  <a:pt x="2171747" y="1445991"/>
                </a:lnTo>
                <a:close/>
                <a:moveTo>
                  <a:pt x="1723301" y="1025081"/>
                </a:moveTo>
                <a:lnTo>
                  <a:pt x="2009823" y="1043273"/>
                </a:lnTo>
                <a:lnTo>
                  <a:pt x="2009823" y="1404836"/>
                </a:lnTo>
                <a:lnTo>
                  <a:pt x="1723301" y="1350260"/>
                </a:lnTo>
                <a:close/>
                <a:moveTo>
                  <a:pt x="1725575" y="940944"/>
                </a:moveTo>
                <a:lnTo>
                  <a:pt x="2012096" y="945491"/>
                </a:lnTo>
                <a:lnTo>
                  <a:pt x="2012096" y="1018259"/>
                </a:lnTo>
                <a:lnTo>
                  <a:pt x="1725575" y="1004615"/>
                </a:lnTo>
                <a:cubicBezTo>
                  <a:pt x="1726333" y="983392"/>
                  <a:pt x="1727090" y="962168"/>
                  <a:pt x="1725575" y="940944"/>
                </a:cubicBezTo>
                <a:close/>
                <a:moveTo>
                  <a:pt x="2174621" y="928558"/>
                </a:moveTo>
                <a:lnTo>
                  <a:pt x="2536825" y="934306"/>
                </a:lnTo>
                <a:lnTo>
                  <a:pt x="2536825" y="1026294"/>
                </a:lnTo>
                <a:lnTo>
                  <a:pt x="2174621" y="1009047"/>
                </a:lnTo>
                <a:cubicBezTo>
                  <a:pt x="2175580" y="982218"/>
                  <a:pt x="2176537" y="955388"/>
                  <a:pt x="2174621" y="928558"/>
                </a:cubicBezTo>
                <a:close/>
                <a:moveTo>
                  <a:pt x="2012096" y="845435"/>
                </a:moveTo>
                <a:lnTo>
                  <a:pt x="2012096" y="919485"/>
                </a:lnTo>
                <a:lnTo>
                  <a:pt x="1725575" y="916716"/>
                </a:lnTo>
                <a:cubicBezTo>
                  <a:pt x="1726333" y="895492"/>
                  <a:pt x="1727090" y="868934"/>
                  <a:pt x="1725575" y="847710"/>
                </a:cubicBezTo>
                <a:close/>
                <a:moveTo>
                  <a:pt x="2536825" y="807822"/>
                </a:moveTo>
                <a:lnTo>
                  <a:pt x="2536825" y="901431"/>
                </a:lnTo>
                <a:lnTo>
                  <a:pt x="2174621" y="897930"/>
                </a:lnTo>
                <a:cubicBezTo>
                  <a:pt x="2175580" y="871100"/>
                  <a:pt x="2176537" y="837527"/>
                  <a:pt x="2174621" y="810697"/>
                </a:cubicBezTo>
                <a:close/>
                <a:moveTo>
                  <a:pt x="2012096" y="747638"/>
                </a:moveTo>
                <a:lnTo>
                  <a:pt x="2012096" y="821687"/>
                </a:lnTo>
                <a:lnTo>
                  <a:pt x="1726464" y="827809"/>
                </a:lnTo>
                <a:cubicBezTo>
                  <a:pt x="1727222" y="806585"/>
                  <a:pt x="1727090" y="780916"/>
                  <a:pt x="1725575" y="759692"/>
                </a:cubicBezTo>
                <a:close/>
                <a:moveTo>
                  <a:pt x="2536825" y="684192"/>
                </a:moveTo>
                <a:lnTo>
                  <a:pt x="2536825" y="777801"/>
                </a:lnTo>
                <a:lnTo>
                  <a:pt x="2175745" y="785539"/>
                </a:lnTo>
                <a:cubicBezTo>
                  <a:pt x="2176704" y="758709"/>
                  <a:pt x="2176537" y="726260"/>
                  <a:pt x="2174621" y="699430"/>
                </a:cubicBezTo>
                <a:close/>
                <a:moveTo>
                  <a:pt x="2012096" y="647174"/>
                </a:moveTo>
                <a:lnTo>
                  <a:pt x="2012096" y="721224"/>
                </a:lnTo>
                <a:lnTo>
                  <a:pt x="1726464" y="737124"/>
                </a:lnTo>
                <a:cubicBezTo>
                  <a:pt x="1727222" y="715901"/>
                  <a:pt x="1727090" y="692899"/>
                  <a:pt x="1725575" y="671675"/>
                </a:cubicBezTo>
                <a:close/>
                <a:moveTo>
                  <a:pt x="2536825" y="557191"/>
                </a:moveTo>
                <a:lnTo>
                  <a:pt x="2536825" y="650800"/>
                </a:lnTo>
                <a:lnTo>
                  <a:pt x="2175745" y="670901"/>
                </a:lnTo>
                <a:cubicBezTo>
                  <a:pt x="2176704" y="644072"/>
                  <a:pt x="2176537" y="614994"/>
                  <a:pt x="2174621" y="588164"/>
                </a:cubicBezTo>
                <a:close/>
                <a:moveTo>
                  <a:pt x="2012096" y="547598"/>
                </a:moveTo>
                <a:lnTo>
                  <a:pt x="2012096" y="621648"/>
                </a:lnTo>
                <a:lnTo>
                  <a:pt x="1726464" y="648217"/>
                </a:lnTo>
                <a:cubicBezTo>
                  <a:pt x="1727222" y="626994"/>
                  <a:pt x="1727979" y="603103"/>
                  <a:pt x="1726464" y="581879"/>
                </a:cubicBezTo>
                <a:close/>
                <a:moveTo>
                  <a:pt x="2012096" y="448912"/>
                </a:moveTo>
                <a:lnTo>
                  <a:pt x="2012096" y="522962"/>
                </a:lnTo>
                <a:lnTo>
                  <a:pt x="1727353" y="559311"/>
                </a:lnTo>
                <a:cubicBezTo>
                  <a:pt x="1728111" y="538088"/>
                  <a:pt x="1727979" y="514197"/>
                  <a:pt x="1726464" y="492973"/>
                </a:cubicBezTo>
                <a:close/>
                <a:moveTo>
                  <a:pt x="2536825" y="431313"/>
                </a:moveTo>
                <a:lnTo>
                  <a:pt x="2536825" y="524923"/>
                </a:lnTo>
                <a:lnTo>
                  <a:pt x="2175745" y="558510"/>
                </a:lnTo>
                <a:cubicBezTo>
                  <a:pt x="2176704" y="531681"/>
                  <a:pt x="2177661" y="501479"/>
                  <a:pt x="2175745" y="474649"/>
                </a:cubicBezTo>
                <a:close/>
                <a:moveTo>
                  <a:pt x="2536825" y="306561"/>
                </a:moveTo>
                <a:lnTo>
                  <a:pt x="2536825" y="400170"/>
                </a:lnTo>
                <a:lnTo>
                  <a:pt x="2176869" y="446121"/>
                </a:lnTo>
                <a:cubicBezTo>
                  <a:pt x="2177827" y="419291"/>
                  <a:pt x="2177661" y="389089"/>
                  <a:pt x="2175745" y="362260"/>
                </a:cubicBezTo>
                <a:close/>
                <a:moveTo>
                  <a:pt x="2556213" y="276383"/>
                </a:moveTo>
                <a:lnTo>
                  <a:pt x="2130767" y="348250"/>
                </a:lnTo>
                <a:lnTo>
                  <a:pt x="2130767" y="1384395"/>
                </a:lnTo>
                <a:cubicBezTo>
                  <a:pt x="2128878" y="1385285"/>
                  <a:pt x="2118232" y="1390406"/>
                  <a:pt x="2116281" y="1391330"/>
                </a:cubicBezTo>
                <a:lnTo>
                  <a:pt x="2121997" y="1388543"/>
                </a:lnTo>
                <a:lnTo>
                  <a:pt x="2124363" y="465367"/>
                </a:lnTo>
                <a:cubicBezTo>
                  <a:pt x="2124587" y="465455"/>
                  <a:pt x="2124807" y="465549"/>
                  <a:pt x="2125028" y="465644"/>
                </a:cubicBezTo>
                <a:lnTo>
                  <a:pt x="2124377" y="459815"/>
                </a:lnTo>
                <a:lnTo>
                  <a:pt x="2124363" y="465367"/>
                </a:lnTo>
                <a:lnTo>
                  <a:pt x="2027434" y="425040"/>
                </a:lnTo>
                <a:lnTo>
                  <a:pt x="1690884" y="481891"/>
                </a:lnTo>
                <a:lnTo>
                  <a:pt x="1690884" y="1213128"/>
                </a:lnTo>
                <a:cubicBezTo>
                  <a:pt x="1558672" y="1265316"/>
                  <a:pt x="1477329" y="1337245"/>
                  <a:pt x="1477329" y="1416556"/>
                </a:cubicBezTo>
                <a:cubicBezTo>
                  <a:pt x="1477329" y="1577878"/>
                  <a:pt x="1813868" y="1708656"/>
                  <a:pt x="2229010" y="1708656"/>
                </a:cubicBezTo>
                <a:cubicBezTo>
                  <a:pt x="2644152" y="1708656"/>
                  <a:pt x="2980691" y="1577878"/>
                  <a:pt x="2980691" y="1416556"/>
                </a:cubicBezTo>
                <a:cubicBezTo>
                  <a:pt x="2980691" y="1337415"/>
                  <a:pt x="2899698" y="1265625"/>
                  <a:pt x="2767966" y="1213513"/>
                </a:cubicBezTo>
                <a:lnTo>
                  <a:pt x="2767966" y="1220029"/>
                </a:lnTo>
                <a:cubicBezTo>
                  <a:pt x="2875103" y="1265121"/>
                  <a:pt x="2939416" y="1325716"/>
                  <a:pt x="2939416" y="1391950"/>
                </a:cubicBezTo>
                <a:cubicBezTo>
                  <a:pt x="2939416" y="1539244"/>
                  <a:pt x="2621356" y="1658650"/>
                  <a:pt x="2229010" y="1658650"/>
                </a:cubicBezTo>
                <a:cubicBezTo>
                  <a:pt x="1836664" y="1658650"/>
                  <a:pt x="1518604" y="1539244"/>
                  <a:pt x="1518604" y="1391950"/>
                </a:cubicBezTo>
                <a:cubicBezTo>
                  <a:pt x="1518604" y="1325546"/>
                  <a:pt x="1583251" y="1264809"/>
                  <a:pt x="1690884" y="1219690"/>
                </a:cubicBezTo>
                <a:lnTo>
                  <a:pt x="1690884" y="1375565"/>
                </a:lnTo>
                <a:lnTo>
                  <a:pt x="2013789" y="1446058"/>
                </a:lnTo>
                <a:lnTo>
                  <a:pt x="2125028" y="1387187"/>
                </a:lnTo>
                <a:lnTo>
                  <a:pt x="2130767" y="1384398"/>
                </a:lnTo>
                <a:lnTo>
                  <a:pt x="2130767" y="1477980"/>
                </a:lnTo>
                <a:lnTo>
                  <a:pt x="2538965" y="1567093"/>
                </a:lnTo>
                <a:lnTo>
                  <a:pt x="2766061" y="1449232"/>
                </a:lnTo>
                <a:lnTo>
                  <a:pt x="2766061" y="365497"/>
                </a:lnTo>
                <a:close/>
                <a:moveTo>
                  <a:pt x="2281881" y="0"/>
                </a:moveTo>
                <a:cubicBezTo>
                  <a:pt x="2745996" y="0"/>
                  <a:pt x="3122233" y="321790"/>
                  <a:pt x="3122233" y="718740"/>
                </a:cubicBezTo>
                <a:lnTo>
                  <a:pt x="3109413" y="830992"/>
                </a:lnTo>
                <a:cubicBezTo>
                  <a:pt x="3152048" y="818443"/>
                  <a:pt x="3197772" y="812729"/>
                  <a:pt x="3245056" y="812729"/>
                </a:cubicBezTo>
                <a:cubicBezTo>
                  <a:pt x="3516386" y="812729"/>
                  <a:pt x="3736341" y="1000854"/>
                  <a:pt x="3736341" y="1232917"/>
                </a:cubicBezTo>
                <a:cubicBezTo>
                  <a:pt x="3736341" y="1464981"/>
                  <a:pt x="3516386" y="1653105"/>
                  <a:pt x="3245056" y="1653105"/>
                </a:cubicBezTo>
                <a:cubicBezTo>
                  <a:pt x="3201834" y="1653105"/>
                  <a:pt x="3159915" y="1648332"/>
                  <a:pt x="3120468" y="1637778"/>
                </a:cubicBezTo>
                <a:cubicBezTo>
                  <a:pt x="3065236" y="1757018"/>
                  <a:pt x="2929063" y="1841083"/>
                  <a:pt x="2769933" y="1841083"/>
                </a:cubicBezTo>
                <a:cubicBezTo>
                  <a:pt x="2696916" y="1841083"/>
                  <a:pt x="2628731" y="1823384"/>
                  <a:pt x="2574472" y="1787835"/>
                </a:cubicBezTo>
                <a:cubicBezTo>
                  <a:pt x="2525696" y="1943128"/>
                  <a:pt x="2359505" y="2056707"/>
                  <a:pt x="2162293" y="2056707"/>
                </a:cubicBezTo>
                <a:cubicBezTo>
                  <a:pt x="2029714" y="2056707"/>
                  <a:pt x="1911152" y="2005374"/>
                  <a:pt x="1836672" y="1921553"/>
                </a:cubicBezTo>
                <a:cubicBezTo>
                  <a:pt x="1715765" y="2051957"/>
                  <a:pt x="1528454" y="2134108"/>
                  <a:pt x="1318709" y="2134108"/>
                </a:cubicBezTo>
                <a:cubicBezTo>
                  <a:pt x="987988" y="2134108"/>
                  <a:pt x="713045" y="1929862"/>
                  <a:pt x="658385" y="1660579"/>
                </a:cubicBezTo>
                <a:cubicBezTo>
                  <a:pt x="599942" y="1684490"/>
                  <a:pt x="534438" y="1697336"/>
                  <a:pt x="465428" y="1697336"/>
                </a:cubicBezTo>
                <a:cubicBezTo>
                  <a:pt x="208379" y="1697336"/>
                  <a:pt x="0" y="1519112"/>
                  <a:pt x="0" y="1299262"/>
                </a:cubicBezTo>
                <a:cubicBezTo>
                  <a:pt x="0" y="1079413"/>
                  <a:pt x="208379" y="901189"/>
                  <a:pt x="465428" y="901189"/>
                </a:cubicBezTo>
                <a:lnTo>
                  <a:pt x="508257" y="904883"/>
                </a:lnTo>
                <a:cubicBezTo>
                  <a:pt x="484017" y="853278"/>
                  <a:pt x="471888" y="796897"/>
                  <a:pt x="471888" y="738092"/>
                </a:cubicBezTo>
                <a:cubicBezTo>
                  <a:pt x="471888" y="467861"/>
                  <a:pt x="728021" y="248795"/>
                  <a:pt x="1043976" y="248795"/>
                </a:cubicBezTo>
                <a:cubicBezTo>
                  <a:pt x="1233241" y="248795"/>
                  <a:pt x="1401041" y="327404"/>
                  <a:pt x="1503780" y="449408"/>
                </a:cubicBezTo>
                <a:cubicBezTo>
                  <a:pt x="1627414" y="185725"/>
                  <a:pt x="1929287" y="0"/>
                  <a:pt x="2281881" y="0"/>
                </a:cubicBezTo>
                <a:close/>
              </a:path>
            </a:pathLst>
          </a:custGeom>
          <a:solidFill>
            <a:schemeClr val="bg1"/>
          </a:solidFill>
          <a:ln w="12700" cap="flat" cmpd="sng" algn="ctr">
            <a:noFill/>
            <a:prstDash val="solid"/>
            <a:round/>
            <a:headEnd type="none" w="med" len="med"/>
            <a:tailEnd type="none" w="med" len="med"/>
          </a:ln>
          <a:effectLst/>
        </p:spPr>
        <p:txBody>
          <a:bodyPr vert="horz" wrap="square" lIns="67223" tIns="67223" rIns="67223" bIns="67223" numCol="1" rtlCol="0" anchor="t" anchorCtr="0" compatLnSpc="1">
            <a:prstTxWarp prst="textNoShape">
              <a:avLst/>
            </a:prstTxWarp>
            <a:noAutofit/>
          </a:bodyPr>
          <a:lstStyle/>
          <a:p>
            <a:pPr algn="ctr" defTabSz="671984">
              <a:spcBef>
                <a:spcPts val="464"/>
              </a:spcBef>
              <a:buClr>
                <a:srgbClr val="FFFF99"/>
              </a:buClr>
              <a:buSzPct val="120000"/>
            </a:pPr>
            <a:endParaRPr lang="en-US" sz="1471" dirty="0">
              <a:ln>
                <a:solidFill>
                  <a:srgbClr val="FFFFFF">
                    <a:alpha val="0"/>
                  </a:srgbClr>
                </a:solidFill>
              </a:ln>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p:cNvPicPr>
            <a:picLocks noChangeAspect="1"/>
          </p:cNvPicPr>
          <p:nvPr/>
        </p:nvPicPr>
        <p:blipFill rotWithShape="1">
          <a:blip r:embed="rId9" cstate="print">
            <a:extLst>
              <a:ext uri="{28A0092B-C50C-407E-A947-70E740481C1C}">
                <a14:useLocalDpi xmlns:a14="http://schemas.microsoft.com/office/drawing/2010/main" val="0"/>
              </a:ext>
            </a:extLst>
          </a:blip>
          <a:srcRect t="7049" b="-1"/>
          <a:stretch/>
        </p:blipFill>
        <p:spPr>
          <a:xfrm rot="5400000">
            <a:off x="3776856" y="1532936"/>
            <a:ext cx="856104" cy="803022"/>
          </a:xfrm>
          <a:prstGeom prst="rect">
            <a:avLst/>
          </a:prstGeom>
          <a:noFill/>
          <a:ln>
            <a:noFill/>
          </a:ln>
        </p:spPr>
      </p:pic>
      <p:sp>
        <p:nvSpPr>
          <p:cNvPr id="3" name="TextBox 2"/>
          <p:cNvSpPr txBox="1"/>
          <p:nvPr/>
        </p:nvSpPr>
        <p:spPr>
          <a:xfrm>
            <a:off x="5472001" y="4124742"/>
            <a:ext cx="1613336" cy="474528"/>
          </a:xfrm>
          <a:prstGeom prst="rect">
            <a:avLst/>
          </a:prstGeom>
          <a:noFill/>
        </p:spPr>
        <p:txBody>
          <a:bodyPr wrap="square" lIns="67223" tIns="33611" rIns="67223" bIns="33611" rtlCol="0">
            <a:spAutoFit/>
          </a:bodyPr>
          <a:lstStyle/>
          <a:p>
            <a:pPr>
              <a:spcBef>
                <a:spcPts val="441"/>
              </a:spcBef>
            </a:pPr>
            <a:r>
              <a:rPr lang="en-US" sz="881" b="1" dirty="0">
                <a:ln>
                  <a:solidFill>
                    <a:srgbClr val="FFFFFF">
                      <a:alpha val="0"/>
                    </a:srgbClr>
                  </a:solidFill>
                </a:ln>
                <a:solidFill>
                  <a:schemeClr val="tx2"/>
                </a:solidFill>
                <a:ea typeface="Segoe UI" pitchFamily="34" charset="0"/>
                <a:cs typeface="Segoe UI" pitchFamily="34" charset="0"/>
              </a:rPr>
              <a:t>Best for existing and new applications needing full SQL Server feature set </a:t>
            </a:r>
          </a:p>
        </p:txBody>
      </p:sp>
      <p:sp>
        <p:nvSpPr>
          <p:cNvPr id="41" name="TextBox 40"/>
          <p:cNvSpPr txBox="1"/>
          <p:nvPr/>
        </p:nvSpPr>
        <p:spPr>
          <a:xfrm>
            <a:off x="7163271" y="4112896"/>
            <a:ext cx="1613336" cy="474528"/>
          </a:xfrm>
          <a:prstGeom prst="rect">
            <a:avLst/>
          </a:prstGeom>
          <a:noFill/>
        </p:spPr>
        <p:txBody>
          <a:bodyPr wrap="square" lIns="67223" tIns="33611" rIns="67223" bIns="33611" rtlCol="0">
            <a:spAutoFit/>
          </a:bodyPr>
          <a:lstStyle/>
          <a:p>
            <a:pPr defTabSz="685445" fontAlgn="base">
              <a:spcBef>
                <a:spcPts val="441"/>
              </a:spcBef>
            </a:pPr>
            <a:r>
              <a:rPr lang="en-US" sz="881" b="1" dirty="0">
                <a:ln>
                  <a:solidFill>
                    <a:srgbClr val="FFFFFF">
                      <a:alpha val="0"/>
                    </a:srgbClr>
                  </a:solidFill>
                </a:ln>
                <a:solidFill>
                  <a:schemeClr val="tx2"/>
                </a:solidFill>
                <a:ea typeface="Segoe UI" pitchFamily="34" charset="0"/>
                <a:cs typeface="Segoe UI" pitchFamily="34" charset="0"/>
              </a:rPr>
              <a:t>Best for new cloud applications needing relational capabilities and high availability</a:t>
            </a:r>
          </a:p>
        </p:txBody>
      </p:sp>
      <p:sp>
        <p:nvSpPr>
          <p:cNvPr id="42" name="TextBox 41"/>
          <p:cNvSpPr txBox="1"/>
          <p:nvPr/>
        </p:nvSpPr>
        <p:spPr>
          <a:xfrm>
            <a:off x="1805614" y="4124742"/>
            <a:ext cx="1613336" cy="338978"/>
          </a:xfrm>
          <a:prstGeom prst="rect">
            <a:avLst/>
          </a:prstGeom>
          <a:noFill/>
        </p:spPr>
        <p:txBody>
          <a:bodyPr wrap="square" lIns="67223" tIns="33611" rIns="67223" bIns="33611" rtlCol="0">
            <a:spAutoFit/>
          </a:bodyPr>
          <a:lstStyle/>
          <a:p>
            <a:pPr defTabSz="685445" fontAlgn="base">
              <a:spcBef>
                <a:spcPts val="441"/>
              </a:spcBef>
            </a:pPr>
            <a:r>
              <a:rPr lang="en-US" sz="881" b="1" dirty="0">
                <a:ln>
                  <a:solidFill>
                    <a:srgbClr val="FFFFFF">
                      <a:alpha val="0"/>
                    </a:srgbClr>
                  </a:solidFill>
                </a:ln>
                <a:solidFill>
                  <a:schemeClr val="tx2"/>
                </a:solidFill>
                <a:ea typeface="Segoe UI" pitchFamily="34" charset="0"/>
                <a:cs typeface="Segoe UI" pitchFamily="34" charset="0"/>
              </a:rPr>
              <a:t>Best for inexpensive, scalable storage of semi-structured data </a:t>
            </a:r>
          </a:p>
        </p:txBody>
      </p:sp>
      <p:sp>
        <p:nvSpPr>
          <p:cNvPr id="43" name="TextBox 42"/>
          <p:cNvSpPr txBox="1"/>
          <p:nvPr/>
        </p:nvSpPr>
        <p:spPr>
          <a:xfrm>
            <a:off x="3561181" y="4119295"/>
            <a:ext cx="1613336" cy="474528"/>
          </a:xfrm>
          <a:prstGeom prst="rect">
            <a:avLst/>
          </a:prstGeom>
          <a:noFill/>
        </p:spPr>
        <p:txBody>
          <a:bodyPr wrap="square" lIns="67223" tIns="33611" rIns="67223" bIns="33611" rtlCol="0">
            <a:spAutoFit/>
          </a:bodyPr>
          <a:lstStyle/>
          <a:p>
            <a:pPr defTabSz="672161">
              <a:spcBef>
                <a:spcPts val="441"/>
              </a:spcBef>
              <a:defRPr/>
            </a:pPr>
            <a:r>
              <a:rPr lang="en-US" sz="881" b="1" dirty="0">
                <a:ln>
                  <a:solidFill>
                    <a:srgbClr val="FFFFFF">
                      <a:alpha val="0"/>
                    </a:srgbClr>
                  </a:solidFill>
                </a:ln>
                <a:solidFill>
                  <a:schemeClr val="tx2"/>
                </a:solidFill>
              </a:rPr>
              <a:t>Best for Big Data Analytics across semi-structured and unstructured data</a:t>
            </a:r>
          </a:p>
        </p:txBody>
      </p:sp>
      <p:sp>
        <p:nvSpPr>
          <p:cNvPr id="44" name="TextBox 43"/>
          <p:cNvSpPr txBox="1"/>
          <p:nvPr/>
        </p:nvSpPr>
        <p:spPr>
          <a:xfrm>
            <a:off x="142225" y="4112896"/>
            <a:ext cx="1613336" cy="338978"/>
          </a:xfrm>
          <a:prstGeom prst="rect">
            <a:avLst/>
          </a:prstGeom>
          <a:noFill/>
        </p:spPr>
        <p:txBody>
          <a:bodyPr wrap="square" lIns="67223" tIns="33611" rIns="67223" bIns="33611" rtlCol="0">
            <a:spAutoFit/>
          </a:bodyPr>
          <a:lstStyle/>
          <a:p>
            <a:pPr defTabSz="685445" fontAlgn="base">
              <a:spcBef>
                <a:spcPts val="441"/>
              </a:spcBef>
            </a:pPr>
            <a:r>
              <a:rPr lang="en-US" sz="881" b="1" dirty="0">
                <a:ln>
                  <a:solidFill>
                    <a:srgbClr val="FFFFFF">
                      <a:alpha val="0"/>
                    </a:srgbClr>
                  </a:solidFill>
                </a:ln>
                <a:solidFill>
                  <a:schemeClr val="tx2"/>
                </a:solidFill>
                <a:ea typeface="Segoe UI" pitchFamily="34" charset="0"/>
                <a:cs typeface="Segoe UI" pitchFamily="34" charset="0"/>
              </a:rPr>
              <a:t>Best for inexpensive, scalable storage of data </a:t>
            </a:r>
          </a:p>
        </p:txBody>
      </p:sp>
      <p:cxnSp>
        <p:nvCxnSpPr>
          <p:cNvPr id="63" name="Straight Connector 62"/>
          <p:cNvCxnSpPr/>
          <p:nvPr/>
        </p:nvCxnSpPr>
        <p:spPr>
          <a:xfrm>
            <a:off x="1778790" y="3030356"/>
            <a:ext cx="4673" cy="1758747"/>
          </a:xfrm>
          <a:prstGeom prst="line">
            <a:avLst/>
          </a:prstGeom>
          <a:ln w="15875">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455000" y="3032390"/>
            <a:ext cx="34103" cy="1726614"/>
          </a:xfrm>
          <a:prstGeom prst="line">
            <a:avLst/>
          </a:prstGeom>
          <a:ln w="15875">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rotWithShape="1">
          <a:blip r:embed="rId9" cstate="print">
            <a:extLst>
              <a:ext uri="{28A0092B-C50C-407E-A947-70E740481C1C}">
                <a14:useLocalDpi xmlns:a14="http://schemas.microsoft.com/office/drawing/2010/main" val="0"/>
              </a:ext>
            </a:extLst>
          </a:blip>
          <a:srcRect t="7049" b="-1"/>
          <a:stretch/>
        </p:blipFill>
        <p:spPr>
          <a:xfrm>
            <a:off x="7528527" y="1579312"/>
            <a:ext cx="856104" cy="803022"/>
          </a:xfrm>
          <a:prstGeom prst="rect">
            <a:avLst/>
          </a:prstGeom>
          <a:noFill/>
          <a:ln>
            <a:noFill/>
          </a:ln>
        </p:spPr>
      </p:pic>
    </p:spTree>
    <p:extLst>
      <p:ext uri="{BB962C8B-B14F-4D97-AF65-F5344CB8AC3E}">
        <p14:creationId xmlns:p14="http://schemas.microsoft.com/office/powerpoint/2010/main" val="303125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Options for relational data services in the cloud</a:t>
            </a:r>
            <a:endParaRPr lang="en-US" sz="3200" dirty="0"/>
          </a:p>
        </p:txBody>
      </p:sp>
      <p:sp>
        <p:nvSpPr>
          <p:cNvPr id="6" name="Slide Number Placeholder 5"/>
          <p:cNvSpPr>
            <a:spLocks noGrp="1"/>
          </p:cNvSpPr>
          <p:nvPr>
            <p:ph type="sldNum" sz="quarter" idx="4294967295"/>
          </p:nvPr>
        </p:nvSpPr>
        <p:spPr>
          <a:xfrm>
            <a:off x="7010400" y="4868863"/>
            <a:ext cx="2133600" cy="274637"/>
          </a:xfrm>
          <a:prstGeom prst="rect">
            <a:avLst/>
          </a:prstGeom>
        </p:spPr>
        <p:txBody>
          <a:bodyPr/>
          <a:lstStyle/>
          <a:p>
            <a:fld id="{EDBAFD04-E5E7-459F-B325-3B7A30332015}" type="slidenum">
              <a:rPr lang="en-US" smtClean="0"/>
              <a:t>12</a:t>
            </a:fld>
            <a:endParaRPr lang="en-US" dirty="0"/>
          </a:p>
        </p:txBody>
      </p:sp>
      <p:sp>
        <p:nvSpPr>
          <p:cNvPr id="3" name="Rectangle 2"/>
          <p:cNvSpPr/>
          <p:nvPr/>
        </p:nvSpPr>
        <p:spPr bwMode="auto">
          <a:xfrm>
            <a:off x="4614755" y="2633138"/>
            <a:ext cx="4333641" cy="589705"/>
          </a:xfrm>
          <a:prstGeom prst="rect">
            <a:avLst/>
          </a:prstGeom>
          <a:solidFill>
            <a:schemeClr val="bg1">
              <a:lumMod val="95000"/>
            </a:schemeClr>
          </a:solidFill>
          <a:ln w="9525" cap="flat" cmpd="sng" algn="ctr">
            <a:noFill/>
            <a:prstDash val="solid"/>
            <a:headEnd type="none" w="med" len="med"/>
            <a:tailEnd type="none" w="med" len="med"/>
          </a:ln>
          <a:effectLst/>
        </p:spPr>
        <p:txBody>
          <a:bodyPr vert="horz" wrap="square" lIns="68570" tIns="34285" rIns="68570" bIns="34285" numCol="1" rtlCol="0" anchor="ctr" anchorCtr="1" compatLnSpc="1">
            <a:prstTxWarp prst="textNoShape">
              <a:avLst/>
            </a:prstTxWarp>
            <a:noAutofit/>
          </a:bodyPr>
          <a:lstStyle/>
          <a:p>
            <a:pPr algn="ctr" defTabSz="684380">
              <a:buSzPct val="90000"/>
            </a:pPr>
            <a:r>
              <a:rPr lang="en-US" sz="2700" dirty="0">
                <a:ln>
                  <a:solidFill>
                    <a:schemeClr val="bg1">
                      <a:alpha val="0"/>
                    </a:schemeClr>
                  </a:solidFill>
                </a:ln>
                <a:latin typeface="+mj-lt"/>
              </a:rPr>
              <a:t>Simplified Administration</a:t>
            </a:r>
          </a:p>
        </p:txBody>
      </p:sp>
      <p:sp>
        <p:nvSpPr>
          <p:cNvPr id="4" name="Rectangle 3"/>
          <p:cNvSpPr/>
          <p:nvPr/>
        </p:nvSpPr>
        <p:spPr bwMode="auto">
          <a:xfrm>
            <a:off x="4614755" y="1042103"/>
            <a:ext cx="4333641" cy="461364"/>
          </a:xfrm>
          <a:prstGeom prst="rect">
            <a:avLst/>
          </a:prstGeom>
          <a:solidFill>
            <a:schemeClr val="accent1"/>
          </a:solidFill>
          <a:ln w="9525" cap="flat" cmpd="sng" algn="ctr">
            <a:noFill/>
            <a:prstDash val="solid"/>
            <a:headEnd type="none" w="med" len="med"/>
            <a:tailEnd type="none" w="med" len="med"/>
          </a:ln>
          <a:effectLst/>
        </p:spPr>
        <p:txBody>
          <a:bodyPr vert="horz" wrap="square" lIns="68570" tIns="34285" rIns="68570" bIns="34285" numCol="1" rtlCol="0" anchor="ctr" anchorCtr="0" compatLnSpc="1">
            <a:prstTxWarp prst="textNoShape">
              <a:avLst/>
            </a:prstTxWarp>
          </a:bodyPr>
          <a:lstStyle/>
          <a:p>
            <a:pPr algn="ctr" defTabSz="684380">
              <a:buSzPct val="90000"/>
            </a:pPr>
            <a:r>
              <a:rPr lang="en-US" sz="1350" dirty="0">
                <a:ln>
                  <a:solidFill>
                    <a:schemeClr val="bg1">
                      <a:alpha val="0"/>
                    </a:schemeClr>
                  </a:solidFill>
                </a:ln>
                <a:latin typeface="+mj-lt"/>
              </a:rPr>
              <a:t>PLATFORM AS A SERVICE (PaaS)</a:t>
            </a:r>
          </a:p>
        </p:txBody>
      </p:sp>
      <p:sp>
        <p:nvSpPr>
          <p:cNvPr id="8" name="Rectangle 7"/>
          <p:cNvSpPr/>
          <p:nvPr/>
        </p:nvSpPr>
        <p:spPr bwMode="auto">
          <a:xfrm>
            <a:off x="214721" y="2630519"/>
            <a:ext cx="4333641" cy="589705"/>
          </a:xfrm>
          <a:prstGeom prst="rect">
            <a:avLst/>
          </a:prstGeom>
          <a:solidFill>
            <a:schemeClr val="bg1">
              <a:lumMod val="95000"/>
            </a:schemeClr>
          </a:solidFill>
          <a:ln w="9525" cap="flat" cmpd="sng" algn="ctr">
            <a:noFill/>
            <a:prstDash val="solid"/>
            <a:headEnd type="none" w="med" len="med"/>
            <a:tailEnd type="none" w="med" len="med"/>
          </a:ln>
          <a:effectLst/>
        </p:spPr>
        <p:txBody>
          <a:bodyPr vert="horz" wrap="square" lIns="68570" tIns="34285" rIns="68570" bIns="34285" numCol="1" rtlCol="0" anchor="ctr" anchorCtr="1" compatLnSpc="1">
            <a:prstTxWarp prst="textNoShape">
              <a:avLst/>
            </a:prstTxWarp>
            <a:noAutofit/>
          </a:bodyPr>
          <a:lstStyle/>
          <a:p>
            <a:pPr algn="ctr" defTabSz="684380">
              <a:buSzPct val="90000"/>
            </a:pPr>
            <a:r>
              <a:rPr lang="en-US" sz="2700" dirty="0">
                <a:ln>
                  <a:solidFill>
                    <a:schemeClr val="bg1">
                      <a:alpha val="0"/>
                    </a:schemeClr>
                  </a:solidFill>
                </a:ln>
                <a:latin typeface="+mj-lt"/>
              </a:rPr>
              <a:t>Full Control &amp; Flexibility</a:t>
            </a:r>
          </a:p>
        </p:txBody>
      </p:sp>
      <p:sp>
        <p:nvSpPr>
          <p:cNvPr id="9" name="Rectangle 8"/>
          <p:cNvSpPr/>
          <p:nvPr/>
        </p:nvSpPr>
        <p:spPr bwMode="auto">
          <a:xfrm>
            <a:off x="214721" y="1042104"/>
            <a:ext cx="4333641" cy="461363"/>
          </a:xfrm>
          <a:prstGeom prst="rect">
            <a:avLst/>
          </a:prstGeom>
          <a:solidFill>
            <a:schemeClr val="bg2"/>
          </a:solidFill>
          <a:ln w="9525" cap="flat" cmpd="sng" algn="ctr">
            <a:noFill/>
            <a:prstDash val="solid"/>
            <a:headEnd type="none" w="med" len="med"/>
            <a:tailEnd type="none" w="med" len="med"/>
          </a:ln>
          <a:effectLst/>
        </p:spPr>
        <p:txBody>
          <a:bodyPr vert="horz" wrap="square" lIns="68570" tIns="34285" rIns="68570" bIns="34285" numCol="1" rtlCol="0" anchor="ctr" anchorCtr="0" compatLnSpc="1">
            <a:prstTxWarp prst="textNoShape">
              <a:avLst/>
            </a:prstTxWarp>
          </a:bodyPr>
          <a:lstStyle/>
          <a:p>
            <a:pPr algn="ctr" defTabSz="684380">
              <a:buSzPct val="90000"/>
            </a:pPr>
            <a:r>
              <a:rPr lang="en-US" sz="1350" dirty="0">
                <a:ln>
                  <a:solidFill>
                    <a:schemeClr val="bg1">
                      <a:alpha val="0"/>
                    </a:schemeClr>
                  </a:solidFill>
                </a:ln>
                <a:latin typeface="+mj-lt"/>
              </a:rPr>
              <a:t>INFRASTRUCTURE AS A SERVICE (IaaS)</a:t>
            </a:r>
          </a:p>
        </p:txBody>
      </p:sp>
      <p:sp>
        <p:nvSpPr>
          <p:cNvPr id="13" name="Rectangle 12"/>
          <p:cNvSpPr/>
          <p:nvPr/>
        </p:nvSpPr>
        <p:spPr bwMode="auto">
          <a:xfrm>
            <a:off x="4614755" y="3279641"/>
            <a:ext cx="4333641" cy="1449217"/>
          </a:xfrm>
          <a:prstGeom prst="rect">
            <a:avLst/>
          </a:prstGeom>
          <a:solidFill>
            <a:schemeClr val="accent1"/>
          </a:solidFill>
          <a:ln w="9525" cap="flat" cmpd="sng" algn="ctr">
            <a:noFill/>
            <a:prstDash val="solid"/>
            <a:headEnd type="none" w="med" len="med"/>
            <a:tailEnd type="none" w="med" len="med"/>
          </a:ln>
          <a:effectLst/>
        </p:spPr>
        <p:txBody>
          <a:bodyPr vert="horz" wrap="square" lIns="68570" tIns="34285" rIns="68570" bIns="34285" numCol="1" rtlCol="0" anchor="ctr" anchorCtr="1" compatLnSpc="1">
            <a:prstTxWarp prst="textNoShape">
              <a:avLst/>
            </a:prstTxWarp>
          </a:bodyPr>
          <a:lstStyle/>
          <a:p>
            <a:pPr algn="ctr" defTabSz="684380">
              <a:spcAft>
                <a:spcPts val="900"/>
              </a:spcAft>
              <a:buSzPct val="90000"/>
            </a:pPr>
            <a:r>
              <a:rPr lang="en-US" sz="1500" dirty="0">
                <a:ln>
                  <a:solidFill>
                    <a:schemeClr val="bg1">
                      <a:alpha val="0"/>
                    </a:schemeClr>
                  </a:solidFill>
                </a:ln>
              </a:rPr>
              <a:t>Fully Managed Service</a:t>
            </a:r>
          </a:p>
          <a:p>
            <a:pPr algn="ctr" defTabSz="684380">
              <a:spcAft>
                <a:spcPts val="900"/>
              </a:spcAft>
              <a:buSzPct val="90000"/>
            </a:pPr>
            <a:r>
              <a:rPr lang="en-US" sz="1500" dirty="0">
                <a:ln>
                  <a:solidFill>
                    <a:schemeClr val="bg1">
                      <a:alpha val="0"/>
                    </a:schemeClr>
                  </a:solidFill>
                </a:ln>
              </a:rPr>
              <a:t>Eliminate Hardware &amp; Administrative Costs</a:t>
            </a:r>
          </a:p>
          <a:p>
            <a:pPr algn="ctr" defTabSz="684380">
              <a:spcAft>
                <a:spcPts val="900"/>
              </a:spcAft>
              <a:buSzPct val="90000"/>
            </a:pPr>
            <a:r>
              <a:rPr lang="en-US" sz="1500" dirty="0">
                <a:ln>
                  <a:solidFill>
                    <a:schemeClr val="bg1">
                      <a:alpha val="0"/>
                    </a:schemeClr>
                  </a:solidFill>
                </a:ln>
              </a:rPr>
              <a:t>Build Modern Apps</a:t>
            </a:r>
          </a:p>
        </p:txBody>
      </p:sp>
      <p:sp>
        <p:nvSpPr>
          <p:cNvPr id="14" name="Rectangle 13"/>
          <p:cNvSpPr/>
          <p:nvPr/>
        </p:nvSpPr>
        <p:spPr bwMode="auto">
          <a:xfrm>
            <a:off x="214721" y="3279641"/>
            <a:ext cx="4333641" cy="1449217"/>
          </a:xfrm>
          <a:prstGeom prst="rect">
            <a:avLst/>
          </a:prstGeom>
          <a:solidFill>
            <a:schemeClr val="bg2"/>
          </a:solidFill>
          <a:ln w="9525" cap="flat" cmpd="sng" algn="ctr">
            <a:noFill/>
            <a:prstDash val="solid"/>
            <a:headEnd type="none" w="med" len="med"/>
            <a:tailEnd type="none" w="med" len="med"/>
          </a:ln>
          <a:effectLst/>
        </p:spPr>
        <p:txBody>
          <a:bodyPr vert="horz" wrap="square" lIns="68570" tIns="34285" rIns="68570" bIns="34285" numCol="1" rtlCol="0" anchor="ctr" anchorCtr="1" compatLnSpc="1">
            <a:prstTxWarp prst="textNoShape">
              <a:avLst/>
            </a:prstTxWarp>
          </a:bodyPr>
          <a:lstStyle/>
          <a:p>
            <a:pPr algn="ctr" defTabSz="684380">
              <a:spcAft>
                <a:spcPts val="900"/>
              </a:spcAft>
              <a:buSzPct val="90000"/>
            </a:pPr>
            <a:r>
              <a:rPr lang="en-US" sz="1500" dirty="0">
                <a:ln>
                  <a:solidFill>
                    <a:schemeClr val="bg1">
                      <a:alpha val="0"/>
                    </a:schemeClr>
                  </a:solidFill>
                </a:ln>
              </a:rPr>
              <a:t>Highly Customized Environment</a:t>
            </a:r>
          </a:p>
          <a:p>
            <a:pPr algn="ctr" defTabSz="684380">
              <a:spcAft>
                <a:spcPts val="900"/>
              </a:spcAft>
              <a:buSzPct val="90000"/>
            </a:pPr>
            <a:r>
              <a:rPr lang="en-US" sz="1500" dirty="0">
                <a:ln>
                  <a:solidFill>
                    <a:schemeClr val="bg1">
                      <a:alpha val="0"/>
                    </a:schemeClr>
                  </a:solidFill>
                </a:ln>
              </a:rPr>
              <a:t>Eliminate Hardware Costs</a:t>
            </a:r>
          </a:p>
          <a:p>
            <a:pPr algn="ctr" defTabSz="684380">
              <a:spcAft>
                <a:spcPts val="900"/>
              </a:spcAft>
              <a:buSzPct val="90000"/>
            </a:pPr>
            <a:r>
              <a:rPr lang="en-US" sz="1500" dirty="0">
                <a:ln>
                  <a:solidFill>
                    <a:schemeClr val="bg1">
                      <a:alpha val="0"/>
                    </a:schemeClr>
                  </a:solidFill>
                </a:ln>
              </a:rPr>
              <a:t>Decrease Time to Market</a:t>
            </a:r>
          </a:p>
        </p:txBody>
      </p:sp>
      <p:sp>
        <p:nvSpPr>
          <p:cNvPr id="29" name="Rectangle 28"/>
          <p:cNvSpPr/>
          <p:nvPr/>
        </p:nvSpPr>
        <p:spPr bwMode="auto">
          <a:xfrm>
            <a:off x="214721" y="1562885"/>
            <a:ext cx="4333641" cy="1008216"/>
          </a:xfrm>
          <a:prstGeom prst="rect">
            <a:avLst/>
          </a:prstGeom>
          <a:solidFill>
            <a:schemeClr val="bg2"/>
          </a:solidFill>
          <a:ln w="9525" cap="flat" cmpd="sng" algn="ctr">
            <a:noFill/>
            <a:prstDash val="solid"/>
            <a:headEnd type="none" w="med" len="med"/>
            <a:tailEnd type="none" w="med" len="med"/>
          </a:ln>
          <a:effectLst/>
        </p:spPr>
        <p:txBody>
          <a:bodyPr vert="horz" wrap="square" lIns="68570" tIns="34285" rIns="68570" bIns="34285" numCol="1" rtlCol="0" anchor="ctr" anchorCtr="0" compatLnSpc="1">
            <a:prstTxWarp prst="textNoShape">
              <a:avLst/>
            </a:prstTxWarp>
          </a:bodyPr>
          <a:lstStyle/>
          <a:p>
            <a:pPr algn="r" defTabSz="684380">
              <a:buSzPct val="90000"/>
            </a:pPr>
            <a:r>
              <a:rPr lang="en-US" sz="1350" dirty="0">
                <a:ln>
                  <a:solidFill>
                    <a:schemeClr val="bg1">
                      <a:alpha val="0"/>
                    </a:schemeClr>
                  </a:solidFill>
                </a:ln>
                <a:latin typeface="+mj-lt"/>
              </a:rPr>
              <a:t>SQL Server in a </a:t>
            </a:r>
            <a:br>
              <a:rPr lang="en-US" sz="1350" dirty="0">
                <a:ln>
                  <a:solidFill>
                    <a:schemeClr val="bg1">
                      <a:alpha val="0"/>
                    </a:schemeClr>
                  </a:solidFill>
                </a:ln>
                <a:latin typeface="+mj-lt"/>
              </a:rPr>
            </a:br>
            <a:r>
              <a:rPr lang="en-US" sz="1350" dirty="0">
                <a:ln>
                  <a:solidFill>
                    <a:schemeClr val="bg1">
                      <a:alpha val="0"/>
                    </a:schemeClr>
                  </a:solidFill>
                </a:ln>
                <a:latin typeface="+mj-lt"/>
              </a:rPr>
              <a:t>Windows Azure Virtual Machine</a:t>
            </a:r>
          </a:p>
        </p:txBody>
      </p:sp>
      <p:sp>
        <p:nvSpPr>
          <p:cNvPr id="30" name="Rectangle 29"/>
          <p:cNvSpPr/>
          <p:nvPr/>
        </p:nvSpPr>
        <p:spPr bwMode="auto">
          <a:xfrm>
            <a:off x="4614755" y="1560266"/>
            <a:ext cx="4333641" cy="1016074"/>
          </a:xfrm>
          <a:prstGeom prst="rect">
            <a:avLst/>
          </a:prstGeom>
          <a:solidFill>
            <a:schemeClr val="accent1"/>
          </a:solidFill>
          <a:ln w="9525" cap="flat" cmpd="sng" algn="ctr">
            <a:noFill/>
            <a:prstDash val="solid"/>
            <a:headEnd type="none" w="med" len="med"/>
            <a:tailEnd type="none" w="med" len="med"/>
          </a:ln>
          <a:effectLst/>
        </p:spPr>
        <p:txBody>
          <a:bodyPr vert="horz" wrap="square" lIns="68570" tIns="34285" rIns="68570" bIns="34285" numCol="1" rtlCol="0" anchor="ctr" anchorCtr="0" compatLnSpc="1">
            <a:prstTxWarp prst="textNoShape">
              <a:avLst/>
            </a:prstTxWarp>
          </a:bodyPr>
          <a:lstStyle/>
          <a:p>
            <a:pPr algn="r" defTabSz="684380">
              <a:buSzPct val="90000"/>
            </a:pPr>
            <a:r>
              <a:rPr lang="en-US" sz="1350" dirty="0">
                <a:ln>
                  <a:solidFill>
                    <a:schemeClr val="bg1">
                      <a:alpha val="0"/>
                    </a:schemeClr>
                  </a:solidFill>
                </a:ln>
                <a:latin typeface="+mj-lt"/>
              </a:rPr>
              <a:t>Windows Azure SQL Database</a:t>
            </a:r>
          </a:p>
        </p:txBody>
      </p:sp>
      <p:sp>
        <p:nvSpPr>
          <p:cNvPr id="17" name="Flowchart: Magnetic Disk 10"/>
          <p:cNvSpPr/>
          <p:nvPr/>
        </p:nvSpPr>
        <p:spPr bwMode="auto">
          <a:xfrm>
            <a:off x="4814775" y="1745987"/>
            <a:ext cx="552688" cy="661820"/>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70" rIns="0" bIns="0" numCol="1" spcCol="0" rtlCol="0" fromWordArt="0" anchor="ctr" anchorCtr="0" forceAA="0" compatLnSpc="1">
            <a:prstTxWarp prst="textNoShape">
              <a:avLst/>
            </a:prstTxWarp>
            <a:noAutofit/>
          </a:bodyPr>
          <a:lstStyle/>
          <a:p>
            <a:pPr algn="ctr" defTabSz="699220" fontAlgn="base">
              <a:spcBef>
                <a:spcPct val="0"/>
              </a:spcBef>
              <a:spcAft>
                <a:spcPct val="0"/>
              </a:spcAft>
            </a:pPr>
            <a:r>
              <a:rPr lang="en-US" sz="1500" b="1" dirty="0">
                <a:ln>
                  <a:solidFill>
                    <a:schemeClr val="bg1">
                      <a:alpha val="0"/>
                    </a:schemeClr>
                  </a:solidFill>
                </a:ln>
                <a:solidFill>
                  <a:schemeClr val="accent1">
                    <a:lumMod val="50000"/>
                  </a:schemeClr>
                </a:solidFill>
                <a:ea typeface="Segoe UI" pitchFamily="34" charset="0"/>
                <a:cs typeface="Segoe UI" pitchFamily="34" charset="0"/>
              </a:rPr>
              <a:t>DB</a:t>
            </a:r>
          </a:p>
        </p:txBody>
      </p:sp>
      <p:grpSp>
        <p:nvGrpSpPr>
          <p:cNvPr id="15" name="Group 14"/>
          <p:cNvGrpSpPr/>
          <p:nvPr/>
        </p:nvGrpSpPr>
        <p:grpSpPr>
          <a:xfrm>
            <a:off x="410243" y="1745338"/>
            <a:ext cx="758625" cy="643308"/>
            <a:chOff x="4130294" y="1070076"/>
            <a:chExt cx="635754" cy="539115"/>
          </a:xfrm>
          <a:solidFill>
            <a:schemeClr val="bg1"/>
          </a:solidFill>
        </p:grpSpPr>
        <p:sp>
          <p:nvSpPr>
            <p:cNvPr id="16" name="Freeform 15"/>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68567" tIns="34283" rIns="68567" bIns="34283"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555449"/>
              <a:endParaRPr lang="en-US" sz="1350" spc="-92" dirty="0">
                <a:solidFill>
                  <a:schemeClr val="tx1">
                    <a:lumMod val="50000"/>
                  </a:schemeClr>
                </a:solidFill>
                <a:latin typeface="Segoe UI" pitchFamily="34" charset="0"/>
              </a:endParaRPr>
            </a:p>
          </p:txBody>
        </p:sp>
        <p:sp>
          <p:nvSpPr>
            <p:cNvPr id="18"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61720" tIns="30860" rIns="61720" bIns="3086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429188475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654" y="373"/>
          <a:ext cx="119077" cy="119046"/>
        </p:xfrm>
        <a:graphic>
          <a:graphicData uri="http://schemas.openxmlformats.org/presentationml/2006/ole">
            <mc:AlternateContent xmlns:mc="http://schemas.openxmlformats.org/markup-compatibility/2006">
              <mc:Choice xmlns:v="urn:schemas-microsoft-com:vml" Requires="v">
                <p:oleObj spid="_x0000_s3084"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654" y="373"/>
                        <a:ext cx="119077" cy="119046"/>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IN" smtClean="0"/>
              <a:t>Windows Azure SQL Database</a:t>
            </a:r>
            <a:endParaRPr lang="en-US" dirty="0"/>
          </a:p>
        </p:txBody>
      </p:sp>
      <p:grpSp>
        <p:nvGrpSpPr>
          <p:cNvPr id="9" name="Group 8"/>
          <p:cNvGrpSpPr/>
          <p:nvPr/>
        </p:nvGrpSpPr>
        <p:grpSpPr>
          <a:xfrm>
            <a:off x="205779" y="1051538"/>
            <a:ext cx="2146250" cy="3746366"/>
            <a:chOff x="273546" y="1401763"/>
            <a:chExt cx="2862072" cy="4995862"/>
          </a:xfrm>
        </p:grpSpPr>
        <p:sp>
          <p:nvSpPr>
            <p:cNvPr id="25" name="Rectangle 24"/>
            <p:cNvSpPr/>
            <p:nvPr/>
          </p:nvSpPr>
          <p:spPr bwMode="auto">
            <a:xfrm>
              <a:off x="273546" y="1401763"/>
              <a:ext cx="2862072" cy="189937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34285" rIns="68570" bIns="68570" numCol="1" spcCol="0" rtlCol="0" fromWordArt="0" anchor="b" anchorCtr="0" forceAA="0" compatLnSpc="1">
              <a:prstTxWarp prst="textNoShape">
                <a:avLst/>
              </a:prstTxWarp>
              <a:noAutofit/>
            </a:bodyPr>
            <a:lstStyle/>
            <a:p>
              <a:pPr defTabSz="699220" fontAlgn="base">
                <a:spcBef>
                  <a:spcPct val="0"/>
                </a:spcBef>
                <a:spcAft>
                  <a:spcPct val="0"/>
                </a:spcAft>
              </a:pPr>
              <a:r>
                <a:rPr lang="en-US" sz="2100" dirty="0">
                  <a:ln>
                    <a:solidFill>
                      <a:schemeClr val="bg1">
                        <a:alpha val="0"/>
                      </a:schemeClr>
                    </a:solidFill>
                  </a:ln>
                  <a:solidFill>
                    <a:schemeClr val="bg1"/>
                  </a:solidFill>
                  <a:latin typeface="+mj-lt"/>
                  <a:ea typeface="Segoe UI" pitchFamily="34" charset="0"/>
                  <a:cs typeface="Segoe UI" pitchFamily="34" charset="0"/>
                </a:rPr>
                <a:t>Managed Platform &amp; Infrastructure</a:t>
              </a:r>
            </a:p>
          </p:txBody>
        </p:sp>
        <p:sp>
          <p:nvSpPr>
            <p:cNvPr id="29" name="Rectangle 28"/>
            <p:cNvSpPr/>
            <p:nvPr/>
          </p:nvSpPr>
          <p:spPr bwMode="auto">
            <a:xfrm>
              <a:off x="273546"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34285" rIns="68570" bIns="34285" numCol="1" spcCol="0" rtlCol="0" fromWordArt="0" anchor="t" anchorCtr="0" forceAA="0" compatLnSpc="1">
              <a:prstTxWarp prst="textNoShape">
                <a:avLst/>
              </a:prstTxWarp>
              <a:noAutofit/>
            </a:bodyPr>
            <a:lstStyle/>
            <a:p>
              <a:pPr defTabSz="699220" fontAlgn="base">
                <a:spcBef>
                  <a:spcPts val="900"/>
                </a:spcBef>
                <a:spcAft>
                  <a:spcPct val="0"/>
                </a:spcAft>
                <a:tabLst>
                  <a:tab pos="514251" algn="l"/>
                </a:tabLst>
              </a:pPr>
              <a:r>
                <a:rPr lang="en-IN" sz="1350" dirty="0">
                  <a:ln>
                    <a:solidFill>
                      <a:schemeClr val="bg1">
                        <a:alpha val="0"/>
                      </a:schemeClr>
                    </a:solidFill>
                  </a:ln>
                  <a:solidFill>
                    <a:schemeClr val="tx1"/>
                  </a:solidFill>
                  <a:ea typeface="Segoe UI" pitchFamily="34" charset="0"/>
                  <a:cs typeface="Segoe UI" pitchFamily="34" charset="0"/>
                </a:rPr>
                <a:t>Fully managed (no patching of DB or OS)</a:t>
              </a:r>
            </a:p>
            <a:p>
              <a:pPr defTabSz="699220" fontAlgn="base">
                <a:spcBef>
                  <a:spcPts val="900"/>
                </a:spcBef>
                <a:spcAft>
                  <a:spcPct val="0"/>
                </a:spcAft>
              </a:pPr>
              <a:r>
                <a:rPr lang="en-IN" sz="1350" b="1" dirty="0">
                  <a:ln>
                    <a:solidFill>
                      <a:schemeClr val="bg1">
                        <a:alpha val="0"/>
                      </a:schemeClr>
                    </a:solidFill>
                  </a:ln>
                  <a:solidFill>
                    <a:schemeClr val="tx1"/>
                  </a:solidFill>
                  <a:ea typeface="Segoe UI" pitchFamily="34" charset="0"/>
                  <a:cs typeface="Segoe UI" pitchFamily="34" charset="0"/>
                </a:rPr>
                <a:t>Built in HA for Database 99.9% SLA</a:t>
              </a:r>
            </a:p>
            <a:p>
              <a:pPr defTabSz="699220" fontAlgn="base">
                <a:spcBef>
                  <a:spcPts val="900"/>
                </a:spcBef>
                <a:spcAft>
                  <a:spcPct val="0"/>
                </a:spcAft>
              </a:pPr>
              <a:r>
                <a:rPr lang="en-IN" sz="1350" dirty="0">
                  <a:ln>
                    <a:solidFill>
                      <a:schemeClr val="bg1">
                        <a:alpha val="0"/>
                      </a:schemeClr>
                    </a:solidFill>
                  </a:ln>
                  <a:solidFill>
                    <a:schemeClr val="tx1"/>
                  </a:solidFill>
                  <a:ea typeface="Segoe UI" pitchFamily="34" charset="0"/>
                  <a:cs typeface="Segoe UI" pitchFamily="34" charset="0"/>
                </a:rPr>
                <a:t>Simplified Azure Management Portal </a:t>
              </a:r>
            </a:p>
          </p:txBody>
        </p:sp>
        <p:sp>
          <p:nvSpPr>
            <p:cNvPr id="21" name="Oval 2"/>
            <p:cNvSpPr>
              <a:spLocks noChangeAspect="1"/>
            </p:cNvSpPr>
            <p:nvPr/>
          </p:nvSpPr>
          <p:spPr bwMode="auto">
            <a:xfrm>
              <a:off x="2262598" y="1526174"/>
              <a:ext cx="706337" cy="720871"/>
            </a:xfrm>
            <a:custGeom>
              <a:avLst/>
              <a:gdLst/>
              <a:ahLst/>
              <a:cxnLst/>
              <a:rect l="l" t="t" r="r" b="b"/>
              <a:pathLst>
                <a:path w="6400801" h="6400800">
                  <a:moveTo>
                    <a:pt x="2938779" y="4069139"/>
                  </a:moveTo>
                  <a:cubicBezTo>
                    <a:pt x="2956231" y="4067140"/>
                    <a:pt x="2974014" y="4067638"/>
                    <a:pt x="2991556" y="4070755"/>
                  </a:cubicBezTo>
                  <a:cubicBezTo>
                    <a:pt x="3014946" y="4074909"/>
                    <a:pt x="3037908" y="4083720"/>
                    <a:pt x="3059084" y="4097472"/>
                  </a:cubicBezTo>
                  <a:cubicBezTo>
                    <a:pt x="3143792" y="4152481"/>
                    <a:pt x="3167866" y="4265744"/>
                    <a:pt x="3112857" y="4350451"/>
                  </a:cubicBezTo>
                  <a:lnTo>
                    <a:pt x="2988352" y="4542172"/>
                  </a:lnTo>
                  <a:cubicBezTo>
                    <a:pt x="2933343" y="4626878"/>
                    <a:pt x="2820081" y="4650954"/>
                    <a:pt x="2735373" y="4595945"/>
                  </a:cubicBezTo>
                  <a:cubicBezTo>
                    <a:pt x="2650665" y="4540935"/>
                    <a:pt x="2626590" y="4427672"/>
                    <a:pt x="2681600" y="4342965"/>
                  </a:cubicBezTo>
                  <a:lnTo>
                    <a:pt x="2806105" y="4151244"/>
                  </a:lnTo>
                  <a:cubicBezTo>
                    <a:pt x="2837048" y="4103596"/>
                    <a:pt x="2886422" y="4075134"/>
                    <a:pt x="2938779" y="4069139"/>
                  </a:cubicBezTo>
                  <a:close/>
                  <a:moveTo>
                    <a:pt x="5599195" y="3955694"/>
                  </a:moveTo>
                  <a:lnTo>
                    <a:pt x="6310324" y="3955694"/>
                  </a:lnTo>
                  <a:cubicBezTo>
                    <a:pt x="5971594" y="5358821"/>
                    <a:pt x="4707682" y="6400800"/>
                    <a:pt x="3200402" y="6400800"/>
                  </a:cubicBezTo>
                  <a:cubicBezTo>
                    <a:pt x="1795855" y="6400800"/>
                    <a:pt x="602631" y="5496018"/>
                    <a:pt x="174768" y="4236478"/>
                  </a:cubicBezTo>
                  <a:lnTo>
                    <a:pt x="911006" y="4236478"/>
                  </a:lnTo>
                  <a:cubicBezTo>
                    <a:pt x="1303909" y="5108844"/>
                    <a:pt x="2181368" y="5715000"/>
                    <a:pt x="3200402" y="5715000"/>
                  </a:cubicBezTo>
                  <a:cubicBezTo>
                    <a:pt x="4325971" y="5715000"/>
                    <a:pt x="5278816" y="4975478"/>
                    <a:pt x="5599195" y="3955694"/>
                  </a:cubicBezTo>
                  <a:close/>
                  <a:moveTo>
                    <a:pt x="1486918" y="3748003"/>
                  </a:moveTo>
                  <a:cubicBezTo>
                    <a:pt x="1504370" y="3746005"/>
                    <a:pt x="1522154" y="3746503"/>
                    <a:pt x="1539696" y="3749619"/>
                  </a:cubicBezTo>
                  <a:cubicBezTo>
                    <a:pt x="1563086" y="3753774"/>
                    <a:pt x="1586048" y="3762584"/>
                    <a:pt x="1607224" y="3776337"/>
                  </a:cubicBezTo>
                  <a:cubicBezTo>
                    <a:pt x="1691932" y="3831346"/>
                    <a:pt x="1716006" y="3944609"/>
                    <a:pt x="1660997" y="4029316"/>
                  </a:cubicBezTo>
                  <a:lnTo>
                    <a:pt x="1536492" y="4221036"/>
                  </a:lnTo>
                  <a:cubicBezTo>
                    <a:pt x="1481483" y="4305744"/>
                    <a:pt x="1368220" y="4329819"/>
                    <a:pt x="1283513" y="4274809"/>
                  </a:cubicBezTo>
                  <a:cubicBezTo>
                    <a:pt x="1198805" y="4219799"/>
                    <a:pt x="1174730" y="4106537"/>
                    <a:pt x="1229740" y="4021829"/>
                  </a:cubicBezTo>
                  <a:lnTo>
                    <a:pt x="1354245" y="3830109"/>
                  </a:lnTo>
                  <a:cubicBezTo>
                    <a:pt x="1385188" y="3782461"/>
                    <a:pt x="1434563" y="3753997"/>
                    <a:pt x="1486918" y="3748003"/>
                  </a:cubicBezTo>
                  <a:close/>
                  <a:moveTo>
                    <a:pt x="2583225" y="3741166"/>
                  </a:moveTo>
                  <a:cubicBezTo>
                    <a:pt x="2600677" y="3739167"/>
                    <a:pt x="2618461" y="3739666"/>
                    <a:pt x="2636003" y="3742783"/>
                  </a:cubicBezTo>
                  <a:cubicBezTo>
                    <a:pt x="2659393" y="3746937"/>
                    <a:pt x="2682355" y="3755747"/>
                    <a:pt x="2703532" y="3769499"/>
                  </a:cubicBezTo>
                  <a:cubicBezTo>
                    <a:pt x="2788239" y="3824509"/>
                    <a:pt x="2812314" y="3937772"/>
                    <a:pt x="2757304" y="4022479"/>
                  </a:cubicBezTo>
                  <a:lnTo>
                    <a:pt x="2458493" y="4482607"/>
                  </a:lnTo>
                  <a:cubicBezTo>
                    <a:pt x="2403484" y="4567315"/>
                    <a:pt x="2290221" y="4591390"/>
                    <a:pt x="2205514" y="4536380"/>
                  </a:cubicBezTo>
                  <a:cubicBezTo>
                    <a:pt x="2120806" y="4481370"/>
                    <a:pt x="2096732" y="4368108"/>
                    <a:pt x="2151741" y="4283400"/>
                  </a:cubicBezTo>
                  <a:lnTo>
                    <a:pt x="2450552" y="3823272"/>
                  </a:lnTo>
                  <a:cubicBezTo>
                    <a:pt x="2481495" y="3775625"/>
                    <a:pt x="2530870" y="3747161"/>
                    <a:pt x="2583225" y="3741166"/>
                  </a:cubicBezTo>
                  <a:close/>
                  <a:moveTo>
                    <a:pt x="2180840" y="3483954"/>
                  </a:moveTo>
                  <a:cubicBezTo>
                    <a:pt x="2198293" y="3481957"/>
                    <a:pt x="2216075" y="3482455"/>
                    <a:pt x="2233618" y="3485571"/>
                  </a:cubicBezTo>
                  <a:cubicBezTo>
                    <a:pt x="2257008" y="3489726"/>
                    <a:pt x="2279970" y="3498537"/>
                    <a:pt x="2301147" y="3512288"/>
                  </a:cubicBezTo>
                  <a:cubicBezTo>
                    <a:pt x="2385854" y="3567298"/>
                    <a:pt x="2409929" y="3680560"/>
                    <a:pt x="2354918" y="3765268"/>
                  </a:cubicBezTo>
                  <a:lnTo>
                    <a:pt x="1956504" y="4378773"/>
                  </a:lnTo>
                  <a:cubicBezTo>
                    <a:pt x="1901495" y="4463479"/>
                    <a:pt x="1788232" y="4487555"/>
                    <a:pt x="1703524" y="4432545"/>
                  </a:cubicBezTo>
                  <a:cubicBezTo>
                    <a:pt x="1618818" y="4377535"/>
                    <a:pt x="1594743" y="4264272"/>
                    <a:pt x="1649752" y="4179565"/>
                  </a:cubicBezTo>
                  <a:lnTo>
                    <a:pt x="2048167" y="3566060"/>
                  </a:lnTo>
                  <a:cubicBezTo>
                    <a:pt x="2079109" y="3518413"/>
                    <a:pt x="2128484" y="3489950"/>
                    <a:pt x="2180840" y="3483954"/>
                  </a:cubicBezTo>
                  <a:close/>
                  <a:moveTo>
                    <a:pt x="1956920" y="2161748"/>
                  </a:moveTo>
                  <a:cubicBezTo>
                    <a:pt x="1979525" y="2163726"/>
                    <a:pt x="2001374" y="2174326"/>
                    <a:pt x="2017112" y="2193079"/>
                  </a:cubicBezTo>
                  <a:cubicBezTo>
                    <a:pt x="2046159" y="2227697"/>
                    <a:pt x="2044230" y="2277999"/>
                    <a:pt x="2013153" y="2309251"/>
                  </a:cubicBezTo>
                  <a:lnTo>
                    <a:pt x="2014245" y="2310464"/>
                  </a:lnTo>
                  <a:lnTo>
                    <a:pt x="2008427" y="2315176"/>
                  </a:lnTo>
                  <a:cubicBezTo>
                    <a:pt x="2007986" y="2316444"/>
                    <a:pt x="2007094" y="2317222"/>
                    <a:pt x="2006184" y="2317986"/>
                  </a:cubicBezTo>
                  <a:lnTo>
                    <a:pt x="1806882" y="2485219"/>
                  </a:lnTo>
                  <a:cubicBezTo>
                    <a:pt x="1704191" y="2599553"/>
                    <a:pt x="1697282" y="2774681"/>
                    <a:pt x="1797185" y="2898050"/>
                  </a:cubicBezTo>
                  <a:cubicBezTo>
                    <a:pt x="1908420" y="3035413"/>
                    <a:pt x="2109946" y="3056594"/>
                    <a:pt x="2247309" y="2945360"/>
                  </a:cubicBezTo>
                  <a:lnTo>
                    <a:pt x="2338616" y="2871422"/>
                  </a:lnTo>
                  <a:lnTo>
                    <a:pt x="2338630" y="2871437"/>
                  </a:lnTo>
                  <a:lnTo>
                    <a:pt x="2338945" y="2871156"/>
                  </a:lnTo>
                  <a:lnTo>
                    <a:pt x="2602621" y="2657635"/>
                  </a:lnTo>
                  <a:cubicBezTo>
                    <a:pt x="2608606" y="2652788"/>
                    <a:pt x="2614369" y="2647772"/>
                    <a:pt x="2618891" y="2641505"/>
                  </a:cubicBezTo>
                  <a:cubicBezTo>
                    <a:pt x="2716015" y="2580063"/>
                    <a:pt x="2827312" y="2544504"/>
                    <a:pt x="2944280" y="2540144"/>
                  </a:cubicBezTo>
                  <a:cubicBezTo>
                    <a:pt x="2997945" y="2538144"/>
                    <a:pt x="3049962" y="2542817"/>
                    <a:pt x="3099337" y="2555009"/>
                  </a:cubicBezTo>
                  <a:cubicBezTo>
                    <a:pt x="3099582" y="2554669"/>
                    <a:pt x="3099830" y="2554330"/>
                    <a:pt x="3099955" y="2553895"/>
                  </a:cubicBezTo>
                  <a:lnTo>
                    <a:pt x="3507123" y="2641827"/>
                  </a:lnTo>
                  <a:lnTo>
                    <a:pt x="3840287" y="2720589"/>
                  </a:lnTo>
                  <a:lnTo>
                    <a:pt x="3839574" y="2722689"/>
                  </a:lnTo>
                  <a:cubicBezTo>
                    <a:pt x="3918505" y="2742806"/>
                    <a:pt x="3992686" y="2774673"/>
                    <a:pt x="4059647" y="2818014"/>
                  </a:cubicBezTo>
                  <a:lnTo>
                    <a:pt x="4436081" y="3181533"/>
                  </a:lnTo>
                  <a:lnTo>
                    <a:pt x="4492118" y="3242741"/>
                  </a:lnTo>
                  <a:cubicBezTo>
                    <a:pt x="4502616" y="3245767"/>
                    <a:pt x="4510658" y="3252516"/>
                    <a:pt x="4518205" y="3260063"/>
                  </a:cubicBezTo>
                  <a:lnTo>
                    <a:pt x="5035468" y="3777326"/>
                  </a:lnTo>
                  <a:cubicBezTo>
                    <a:pt x="5106887" y="3848745"/>
                    <a:pt x="5106887" y="3964538"/>
                    <a:pt x="5035467" y="4035957"/>
                  </a:cubicBezTo>
                  <a:cubicBezTo>
                    <a:pt x="4964049" y="4107377"/>
                    <a:pt x="4848256" y="4107377"/>
                    <a:pt x="4776836" y="4035958"/>
                  </a:cubicBezTo>
                  <a:lnTo>
                    <a:pt x="4355415" y="3614535"/>
                  </a:lnTo>
                  <a:lnTo>
                    <a:pt x="4354368" y="3615620"/>
                  </a:lnTo>
                  <a:cubicBezTo>
                    <a:pt x="4331787" y="3604156"/>
                    <a:pt x="4303602" y="3608170"/>
                    <a:pt x="4284681" y="3627089"/>
                  </a:cubicBezTo>
                  <a:cubicBezTo>
                    <a:pt x="4267674" y="3644096"/>
                    <a:pt x="4262713" y="3668585"/>
                    <a:pt x="4272546" y="3688883"/>
                  </a:cubicBezTo>
                  <a:cubicBezTo>
                    <a:pt x="4293541" y="3697118"/>
                    <a:pt x="4312939" y="3710026"/>
                    <a:pt x="4329850" y="3726936"/>
                  </a:cubicBezTo>
                  <a:lnTo>
                    <a:pt x="4847114" y="4244199"/>
                  </a:lnTo>
                  <a:cubicBezTo>
                    <a:pt x="4918533" y="4315619"/>
                    <a:pt x="4918535" y="4431412"/>
                    <a:pt x="4847114" y="4502830"/>
                  </a:cubicBezTo>
                  <a:cubicBezTo>
                    <a:pt x="4775693" y="4574249"/>
                    <a:pt x="4659901" y="4574249"/>
                    <a:pt x="4588482" y="4502831"/>
                  </a:cubicBezTo>
                  <a:lnTo>
                    <a:pt x="4071219" y="3985568"/>
                  </a:lnTo>
                  <a:lnTo>
                    <a:pt x="4041024" y="3940095"/>
                  </a:lnTo>
                  <a:lnTo>
                    <a:pt x="4040360" y="3940782"/>
                  </a:lnTo>
                  <a:cubicBezTo>
                    <a:pt x="4017254" y="3924832"/>
                    <a:pt x="3985516" y="3927706"/>
                    <a:pt x="3964843" y="3948379"/>
                  </a:cubicBezTo>
                  <a:cubicBezTo>
                    <a:pt x="3944472" y="3968751"/>
                    <a:pt x="3941381" y="3999857"/>
                    <a:pt x="3957437" y="4022240"/>
                  </a:cubicBezTo>
                  <a:lnTo>
                    <a:pt x="4411220" y="4476023"/>
                  </a:lnTo>
                  <a:cubicBezTo>
                    <a:pt x="4482639" y="4547442"/>
                    <a:pt x="4482640" y="4663235"/>
                    <a:pt x="4411220" y="4734654"/>
                  </a:cubicBezTo>
                  <a:cubicBezTo>
                    <a:pt x="4339801" y="4806074"/>
                    <a:pt x="4224009" y="4806074"/>
                    <a:pt x="4152588" y="4734654"/>
                  </a:cubicBezTo>
                  <a:lnTo>
                    <a:pt x="3693759" y="4275824"/>
                  </a:lnTo>
                  <a:cubicBezTo>
                    <a:pt x="3674507" y="4266207"/>
                    <a:pt x="3651523" y="4271480"/>
                    <a:pt x="3635327" y="4287674"/>
                  </a:cubicBezTo>
                  <a:cubicBezTo>
                    <a:pt x="3616352" y="4306648"/>
                    <a:pt x="3612370" y="4334938"/>
                    <a:pt x="3624934" y="4356886"/>
                  </a:cubicBezTo>
                  <a:cubicBezTo>
                    <a:pt x="3635049" y="4359778"/>
                    <a:pt x="3642739" y="4366280"/>
                    <a:pt x="3649973" y="4373515"/>
                  </a:cubicBezTo>
                  <a:lnTo>
                    <a:pt x="3908605" y="4632146"/>
                  </a:lnTo>
                  <a:cubicBezTo>
                    <a:pt x="3980025" y="4703566"/>
                    <a:pt x="3980024" y="4819358"/>
                    <a:pt x="3908605" y="4890778"/>
                  </a:cubicBezTo>
                  <a:cubicBezTo>
                    <a:pt x="3837186" y="4962196"/>
                    <a:pt x="3721393" y="4962197"/>
                    <a:pt x="3649973" y="4890777"/>
                  </a:cubicBezTo>
                  <a:lnTo>
                    <a:pt x="3391342" y="4632145"/>
                  </a:lnTo>
                  <a:lnTo>
                    <a:pt x="3383755" y="4620718"/>
                  </a:lnTo>
                  <a:lnTo>
                    <a:pt x="3380889" y="4623684"/>
                  </a:lnTo>
                  <a:lnTo>
                    <a:pt x="3174745" y="4424613"/>
                  </a:lnTo>
                  <a:lnTo>
                    <a:pt x="3205723" y="4376911"/>
                  </a:lnTo>
                  <a:cubicBezTo>
                    <a:pt x="3288238" y="4249850"/>
                    <a:pt x="3252126" y="4079956"/>
                    <a:pt x="3125065" y="3997443"/>
                  </a:cubicBezTo>
                  <a:cubicBezTo>
                    <a:pt x="3050998" y="3949342"/>
                    <a:pt x="2962377" y="3941552"/>
                    <a:pt x="2885364" y="3969651"/>
                  </a:cubicBezTo>
                  <a:cubicBezTo>
                    <a:pt x="2904562" y="3864147"/>
                    <a:pt x="2860444" y="3752656"/>
                    <a:pt x="2764879" y="3690594"/>
                  </a:cubicBezTo>
                  <a:cubicBezTo>
                    <a:pt x="2675680" y="3632668"/>
                    <a:pt x="2565374" y="3633204"/>
                    <a:pt x="2479613" y="3683683"/>
                  </a:cubicBezTo>
                  <a:cubicBezTo>
                    <a:pt x="2491746" y="3584340"/>
                    <a:pt x="2447375" y="3482413"/>
                    <a:pt x="2357597" y="3424112"/>
                  </a:cubicBezTo>
                  <a:cubicBezTo>
                    <a:pt x="2230536" y="3341596"/>
                    <a:pt x="2060642" y="3377708"/>
                    <a:pt x="1978127" y="3504770"/>
                  </a:cubicBezTo>
                  <a:lnTo>
                    <a:pt x="1773143" y="3820415"/>
                  </a:lnTo>
                  <a:cubicBezTo>
                    <a:pt x="1771585" y="3822815"/>
                    <a:pt x="1770069" y="3825230"/>
                    <a:pt x="1769218" y="3828038"/>
                  </a:cubicBezTo>
                  <a:cubicBezTo>
                    <a:pt x="1752743" y="3768112"/>
                    <a:pt x="1714307" y="3714419"/>
                    <a:pt x="1658027" y="3677872"/>
                  </a:cubicBezTo>
                  <a:cubicBezTo>
                    <a:pt x="1530967" y="3595356"/>
                    <a:pt x="1361072" y="3631468"/>
                    <a:pt x="1278558" y="3758529"/>
                  </a:cubicBezTo>
                  <a:lnTo>
                    <a:pt x="1214041" y="3857878"/>
                  </a:lnTo>
                  <a:cubicBezTo>
                    <a:pt x="1129847" y="4012173"/>
                    <a:pt x="965736" y="4115631"/>
                    <a:pt x="777460" y="4115631"/>
                  </a:cubicBezTo>
                  <a:lnTo>
                    <a:pt x="770030" y="4114882"/>
                  </a:lnTo>
                  <a:lnTo>
                    <a:pt x="133314" y="4114882"/>
                  </a:lnTo>
                  <a:cubicBezTo>
                    <a:pt x="46334" y="3825273"/>
                    <a:pt x="0" y="3518249"/>
                    <a:pt x="0" y="3200402"/>
                  </a:cubicBezTo>
                  <a:cubicBezTo>
                    <a:pt x="-1" y="2981216"/>
                    <a:pt x="22034" y="2767175"/>
                    <a:pt x="64130" y="2560401"/>
                  </a:cubicBezTo>
                  <a:lnTo>
                    <a:pt x="1002249" y="2560400"/>
                  </a:lnTo>
                  <a:lnTo>
                    <a:pt x="1891037" y="2183134"/>
                  </a:lnTo>
                  <a:lnTo>
                    <a:pt x="1892205" y="2182154"/>
                  </a:lnTo>
                  <a:cubicBezTo>
                    <a:pt x="1910959" y="2166416"/>
                    <a:pt x="1934318" y="2159770"/>
                    <a:pt x="1956920" y="2161748"/>
                  </a:cubicBezTo>
                  <a:close/>
                  <a:moveTo>
                    <a:pt x="3656858" y="1633115"/>
                  </a:moveTo>
                  <a:cubicBezTo>
                    <a:pt x="3684170" y="1634110"/>
                    <a:pt x="3710479" y="1635996"/>
                    <a:pt x="3735468" y="1640302"/>
                  </a:cubicBezTo>
                  <a:cubicBezTo>
                    <a:pt x="3736801" y="1640168"/>
                    <a:pt x="3738134" y="1640167"/>
                    <a:pt x="3739468" y="1640167"/>
                  </a:cubicBezTo>
                  <a:cubicBezTo>
                    <a:pt x="4305222" y="1640169"/>
                    <a:pt x="4816641" y="1846440"/>
                    <a:pt x="5181704" y="2180522"/>
                  </a:cubicBezTo>
                  <a:lnTo>
                    <a:pt x="5182750" y="2177646"/>
                  </a:lnTo>
                  <a:cubicBezTo>
                    <a:pt x="5259259" y="2244293"/>
                    <a:pt x="5359072" y="2283923"/>
                    <a:pt x="5468110" y="2284801"/>
                  </a:cubicBezTo>
                  <a:lnTo>
                    <a:pt x="5467703" y="2285921"/>
                  </a:lnTo>
                  <a:lnTo>
                    <a:pt x="6267485" y="2285921"/>
                  </a:lnTo>
                  <a:cubicBezTo>
                    <a:pt x="6354465" y="2575530"/>
                    <a:pt x="6400801" y="2882555"/>
                    <a:pt x="6400801" y="3200402"/>
                  </a:cubicBezTo>
                  <a:cubicBezTo>
                    <a:pt x="6400800" y="3419588"/>
                    <a:pt x="6378766" y="3633626"/>
                    <a:pt x="6336672" y="3840401"/>
                  </a:cubicBezTo>
                  <a:lnTo>
                    <a:pt x="5704421" y="3840400"/>
                  </a:lnTo>
                  <a:lnTo>
                    <a:pt x="5517569" y="3840400"/>
                  </a:lnTo>
                  <a:cubicBezTo>
                    <a:pt x="5516068" y="3840851"/>
                    <a:pt x="5514564" y="3840855"/>
                    <a:pt x="5513058" y="3840856"/>
                  </a:cubicBezTo>
                  <a:cubicBezTo>
                    <a:pt x="5346942" y="3840856"/>
                    <a:pt x="5196620" y="3773228"/>
                    <a:pt x="5088259" y="3663870"/>
                  </a:cubicBezTo>
                  <a:lnTo>
                    <a:pt x="5088088" y="3664207"/>
                  </a:lnTo>
                  <a:lnTo>
                    <a:pt x="4240840" y="2816960"/>
                  </a:lnTo>
                  <a:cubicBezTo>
                    <a:pt x="4240396" y="2817661"/>
                    <a:pt x="4239784" y="2818172"/>
                    <a:pt x="4239171" y="2818678"/>
                  </a:cubicBezTo>
                  <a:cubicBezTo>
                    <a:pt x="4135954" y="2720312"/>
                    <a:pt x="4008137" y="2648478"/>
                    <a:pt x="3866360" y="2610767"/>
                  </a:cubicBezTo>
                  <a:lnTo>
                    <a:pt x="3866992" y="2608888"/>
                  </a:lnTo>
                  <a:lnTo>
                    <a:pt x="3535264" y="2526178"/>
                  </a:lnTo>
                  <a:lnTo>
                    <a:pt x="3130135" y="2432647"/>
                  </a:lnTo>
                  <a:cubicBezTo>
                    <a:pt x="3130024" y="2433039"/>
                    <a:pt x="3129793" y="2433339"/>
                    <a:pt x="3129562" y="2433637"/>
                  </a:cubicBezTo>
                  <a:cubicBezTo>
                    <a:pt x="3080383" y="2420910"/>
                    <a:pt x="3028848" y="2414912"/>
                    <a:pt x="2975908" y="2414912"/>
                  </a:cubicBezTo>
                  <a:cubicBezTo>
                    <a:pt x="2811943" y="2414912"/>
                    <a:pt x="2661415" y="2472455"/>
                    <a:pt x="2545396" y="2570876"/>
                  </a:cubicBezTo>
                  <a:lnTo>
                    <a:pt x="2543573" y="2569717"/>
                  </a:lnTo>
                  <a:lnTo>
                    <a:pt x="2193720" y="2853022"/>
                  </a:lnTo>
                  <a:cubicBezTo>
                    <a:pt x="2105416" y="2924529"/>
                    <a:pt x="1975860" y="2910914"/>
                    <a:pt x="1904353" y="2822609"/>
                  </a:cubicBezTo>
                  <a:cubicBezTo>
                    <a:pt x="1832844" y="2734303"/>
                    <a:pt x="1846461" y="2604750"/>
                    <a:pt x="1934767" y="2533243"/>
                  </a:cubicBezTo>
                  <a:lnTo>
                    <a:pt x="2350832" y="2196320"/>
                  </a:lnTo>
                  <a:lnTo>
                    <a:pt x="2704088" y="1899903"/>
                  </a:lnTo>
                  <a:cubicBezTo>
                    <a:pt x="2709938" y="1893802"/>
                    <a:pt x="2716509" y="1888323"/>
                    <a:pt x="2723713" y="1883435"/>
                  </a:cubicBezTo>
                  <a:lnTo>
                    <a:pt x="2732397" y="1876148"/>
                  </a:lnTo>
                  <a:lnTo>
                    <a:pt x="2741152" y="1870710"/>
                  </a:lnTo>
                  <a:cubicBezTo>
                    <a:pt x="2794071" y="1830023"/>
                    <a:pt x="2859630" y="1794650"/>
                    <a:pt x="2933347" y="1767819"/>
                  </a:cubicBezTo>
                  <a:lnTo>
                    <a:pt x="3001298" y="1748265"/>
                  </a:lnTo>
                  <a:cubicBezTo>
                    <a:pt x="3071697" y="1720366"/>
                    <a:pt x="3148660" y="1697120"/>
                    <a:pt x="3229866" y="1678372"/>
                  </a:cubicBezTo>
                  <a:cubicBezTo>
                    <a:pt x="3383705" y="1642856"/>
                    <a:pt x="3530928" y="1628523"/>
                    <a:pt x="3656858" y="1633115"/>
                  </a:cubicBezTo>
                  <a:close/>
                  <a:moveTo>
                    <a:pt x="3200402" y="0"/>
                  </a:moveTo>
                  <a:cubicBezTo>
                    <a:pt x="4604889" y="0"/>
                    <a:pt x="5798071" y="904705"/>
                    <a:pt x="6225978" y="2164162"/>
                  </a:cubicBezTo>
                  <a:lnTo>
                    <a:pt x="5489721" y="2164162"/>
                  </a:lnTo>
                  <a:cubicBezTo>
                    <a:pt x="5096787" y="1291881"/>
                    <a:pt x="4219373" y="685800"/>
                    <a:pt x="3200402" y="685800"/>
                  </a:cubicBezTo>
                  <a:cubicBezTo>
                    <a:pt x="2074893" y="685800"/>
                    <a:pt x="1122090" y="1425244"/>
                    <a:pt x="801668" y="2444946"/>
                  </a:cubicBezTo>
                  <a:lnTo>
                    <a:pt x="90517" y="2444946"/>
                  </a:lnTo>
                  <a:cubicBezTo>
                    <a:pt x="429306" y="1041901"/>
                    <a:pt x="1693180" y="0"/>
                    <a:pt x="3200402" y="0"/>
                  </a:cubicBezTo>
                  <a:close/>
                </a:path>
              </a:pathLst>
            </a:custGeom>
            <a:solidFill>
              <a:srgbClr val="FFFFFF"/>
            </a:solidFill>
            <a:ln w="9525" cap="flat" cmpd="sng" algn="ctr">
              <a:noFill/>
              <a:prstDash val="solid"/>
              <a:headEnd type="none" w="med" len="med"/>
              <a:tailEnd type="none" w="med" len="med"/>
            </a:ln>
            <a:effectLst/>
          </p:spPr>
          <p:txBody>
            <a:bodyPr vert="horz" wrap="square" lIns="68567" tIns="34283" rIns="68567" bIns="34283" numCol="1" rtlCol="0" anchor="ctr" anchorCtr="0" compatLnSpc="1">
              <a:prstTxWarp prst="textNoShape">
                <a:avLst/>
              </a:prstTxWarp>
            </a:bodyPr>
            <a:lstStyle/>
            <a:p>
              <a:pPr algn="ctr" defTabSz="685443" fontAlgn="base">
                <a:lnSpc>
                  <a:spcPct val="90000"/>
                </a:lnSpc>
                <a:spcBef>
                  <a:spcPct val="0"/>
                </a:spcBef>
                <a:spcAft>
                  <a:spcPct val="0"/>
                </a:spcAft>
                <a:defRPr/>
              </a:pPr>
              <a:endParaRPr lang="en-US" sz="1650" kern="0" dirty="0">
                <a:gradFill>
                  <a:gsLst>
                    <a:gs pos="0">
                      <a:srgbClr val="FFFFFF"/>
                    </a:gs>
                    <a:gs pos="100000">
                      <a:srgbClr val="FFFFFF"/>
                    </a:gs>
                  </a:gsLst>
                  <a:lin ang="5400000" scaled="0"/>
                </a:gradFill>
              </a:endParaRPr>
            </a:p>
          </p:txBody>
        </p:sp>
      </p:grpSp>
      <p:grpSp>
        <p:nvGrpSpPr>
          <p:cNvPr id="5" name="Group 4"/>
          <p:cNvGrpSpPr/>
          <p:nvPr/>
        </p:nvGrpSpPr>
        <p:grpSpPr>
          <a:xfrm>
            <a:off x="6809007" y="1051538"/>
            <a:ext cx="2146250" cy="3746366"/>
            <a:chOff x="9079099" y="1401763"/>
            <a:chExt cx="2862072" cy="4995862"/>
          </a:xfrm>
        </p:grpSpPr>
        <p:sp>
          <p:nvSpPr>
            <p:cNvPr id="26" name="Rectangle 25"/>
            <p:cNvSpPr/>
            <p:nvPr/>
          </p:nvSpPr>
          <p:spPr bwMode="auto">
            <a:xfrm>
              <a:off x="9079099" y="1401763"/>
              <a:ext cx="2862072" cy="1899376"/>
            </a:xfrm>
            <a:prstGeom prst="rect">
              <a:avLst/>
            </a:prstGeom>
            <a:solidFill>
              <a:srgbClr val="33C7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34285" rIns="68570" bIns="68570" numCol="1" spcCol="0" rtlCol="0" fromWordArt="0" anchor="b" anchorCtr="0" forceAA="0" compatLnSpc="1">
              <a:prstTxWarp prst="textNoShape">
                <a:avLst/>
              </a:prstTxWarp>
              <a:noAutofit/>
            </a:bodyPr>
            <a:lstStyle/>
            <a:p>
              <a:pPr defTabSz="699220" fontAlgn="base">
                <a:spcBef>
                  <a:spcPct val="0"/>
                </a:spcBef>
                <a:spcAft>
                  <a:spcPct val="0"/>
                </a:spcAft>
              </a:pPr>
              <a:r>
                <a:rPr lang="en-IN" sz="2100" dirty="0">
                  <a:ln>
                    <a:solidFill>
                      <a:schemeClr val="bg1">
                        <a:alpha val="0"/>
                      </a:schemeClr>
                    </a:solidFill>
                  </a:ln>
                  <a:solidFill>
                    <a:schemeClr val="bg1"/>
                  </a:solidFill>
                  <a:latin typeface="+mj-lt"/>
                  <a:ea typeface="Segoe UI" pitchFamily="34" charset="0"/>
                  <a:cs typeface="Segoe UI" pitchFamily="34" charset="0"/>
                </a:rPr>
                <a:t/>
              </a:r>
              <a:br>
                <a:rPr lang="en-IN" sz="2100" dirty="0">
                  <a:ln>
                    <a:solidFill>
                      <a:schemeClr val="bg1">
                        <a:alpha val="0"/>
                      </a:schemeClr>
                    </a:solidFill>
                  </a:ln>
                  <a:solidFill>
                    <a:schemeClr val="bg1"/>
                  </a:solidFill>
                  <a:latin typeface="+mj-lt"/>
                  <a:ea typeface="Segoe UI" pitchFamily="34" charset="0"/>
                  <a:cs typeface="Segoe UI" pitchFamily="34" charset="0"/>
                </a:rPr>
              </a:br>
              <a:r>
                <a:rPr lang="en-IN" sz="2100" dirty="0">
                  <a:ln>
                    <a:solidFill>
                      <a:schemeClr val="bg1">
                        <a:alpha val="0"/>
                      </a:schemeClr>
                    </a:solidFill>
                  </a:ln>
                  <a:solidFill>
                    <a:schemeClr val="bg1"/>
                  </a:solidFill>
                  <a:latin typeface="+mj-lt"/>
                  <a:ea typeface="Segoe UI" pitchFamily="34" charset="0"/>
                  <a:cs typeface="Segoe UI" pitchFamily="34" charset="0"/>
                </a:rPr>
                <a:t>Based on </a:t>
              </a:r>
              <a:br>
                <a:rPr lang="en-IN" sz="2100" dirty="0">
                  <a:ln>
                    <a:solidFill>
                      <a:schemeClr val="bg1">
                        <a:alpha val="0"/>
                      </a:schemeClr>
                    </a:solidFill>
                  </a:ln>
                  <a:solidFill>
                    <a:schemeClr val="bg1"/>
                  </a:solidFill>
                  <a:latin typeface="+mj-lt"/>
                  <a:ea typeface="Segoe UI" pitchFamily="34" charset="0"/>
                  <a:cs typeface="Segoe UI" pitchFamily="34" charset="0"/>
                </a:rPr>
              </a:br>
              <a:r>
                <a:rPr lang="en-IN" sz="2100" dirty="0">
                  <a:ln>
                    <a:solidFill>
                      <a:schemeClr val="bg1">
                        <a:alpha val="0"/>
                      </a:schemeClr>
                    </a:solidFill>
                  </a:ln>
                  <a:solidFill>
                    <a:schemeClr val="bg1"/>
                  </a:solidFill>
                  <a:latin typeface="+mj-lt"/>
                  <a:ea typeface="Segoe UI" pitchFamily="34" charset="0"/>
                  <a:cs typeface="Segoe UI" pitchFamily="34" charset="0"/>
                </a:rPr>
                <a:t>SQL Server Technology</a:t>
              </a:r>
            </a:p>
          </p:txBody>
        </p:sp>
        <p:sp>
          <p:nvSpPr>
            <p:cNvPr id="30" name="Rectangle 29"/>
            <p:cNvSpPr/>
            <p:nvPr/>
          </p:nvSpPr>
          <p:spPr bwMode="auto">
            <a:xfrm>
              <a:off x="9079099"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34285" rIns="68570" bIns="34285" numCol="1" spcCol="0" rtlCol="0" fromWordArt="0" anchor="t" anchorCtr="0" forceAA="0" compatLnSpc="1">
              <a:prstTxWarp prst="textNoShape">
                <a:avLst/>
              </a:prstTxWarp>
              <a:noAutofit/>
            </a:bodyPr>
            <a:lstStyle/>
            <a:p>
              <a:pPr defTabSz="699220" fontAlgn="base">
                <a:spcBef>
                  <a:spcPts val="900"/>
                </a:spcBef>
                <a:spcAft>
                  <a:spcPct val="0"/>
                </a:spcAft>
              </a:pPr>
              <a:r>
                <a:rPr lang="en-IN" sz="1350" dirty="0">
                  <a:ln>
                    <a:solidFill>
                      <a:schemeClr val="bg1">
                        <a:alpha val="0"/>
                      </a:schemeClr>
                    </a:solidFill>
                  </a:ln>
                  <a:solidFill>
                    <a:schemeClr val="tx1"/>
                  </a:solidFill>
                  <a:ea typeface="Segoe UI" pitchFamily="34" charset="0"/>
                  <a:cs typeface="Segoe UI" pitchFamily="34" charset="0"/>
                </a:rPr>
                <a:t>Common Architecture with SQL Server</a:t>
              </a:r>
            </a:p>
            <a:p>
              <a:pPr defTabSz="699220" fontAlgn="base">
                <a:spcBef>
                  <a:spcPts val="900"/>
                </a:spcBef>
                <a:spcAft>
                  <a:spcPct val="0"/>
                </a:spcAft>
              </a:pPr>
              <a:r>
                <a:rPr lang="en-IN" sz="1350" dirty="0">
                  <a:ln>
                    <a:solidFill>
                      <a:schemeClr val="bg1">
                        <a:alpha val="0"/>
                      </a:schemeClr>
                    </a:solidFill>
                  </a:ln>
                  <a:solidFill>
                    <a:schemeClr val="tx1"/>
                  </a:solidFill>
                  <a:ea typeface="Segoe UI" pitchFamily="34" charset="0"/>
                  <a:cs typeface="Segoe UI" pitchFamily="34" charset="0"/>
                </a:rPr>
                <a:t>Insights with SQL Reporting</a:t>
              </a:r>
            </a:p>
          </p:txBody>
        </p:sp>
        <p:grpSp>
          <p:nvGrpSpPr>
            <p:cNvPr id="31" name="Group 30"/>
            <p:cNvGrpSpPr/>
            <p:nvPr/>
          </p:nvGrpSpPr>
          <p:grpSpPr>
            <a:xfrm>
              <a:off x="11026770" y="1541196"/>
              <a:ext cx="731780" cy="604992"/>
              <a:chOff x="2459413" y="5035683"/>
              <a:chExt cx="1057935" cy="874640"/>
            </a:xfrm>
          </p:grpSpPr>
          <p:grpSp>
            <p:nvGrpSpPr>
              <p:cNvPr id="32" name="Group 31"/>
              <p:cNvGrpSpPr/>
              <p:nvPr>
                <p:custDataLst>
                  <p:tags r:id="rId4"/>
                </p:custDataLst>
              </p:nvPr>
            </p:nvGrpSpPr>
            <p:grpSpPr>
              <a:xfrm>
                <a:off x="2459413" y="5417945"/>
                <a:ext cx="1057935" cy="492378"/>
                <a:chOff x="6992524" y="2756683"/>
                <a:chExt cx="1444960" cy="672504"/>
              </a:xfrm>
              <a:solidFill>
                <a:schemeClr val="bg1"/>
              </a:solidFill>
            </p:grpSpPr>
            <p:sp>
              <p:nvSpPr>
                <p:cNvPr id="47" name="Freeform 46"/>
                <p:cNvSpPr/>
                <p:nvPr/>
              </p:nvSpPr>
              <p:spPr>
                <a:xfrm>
                  <a:off x="7358856" y="2765425"/>
                  <a:ext cx="828675" cy="376730"/>
                </a:xfrm>
                <a:custGeom>
                  <a:avLst/>
                  <a:gdLst>
                    <a:gd name="connsiteX0" fmla="*/ 226219 w 504825"/>
                    <a:gd name="connsiteY0" fmla="*/ 0 h 192882"/>
                    <a:gd name="connsiteX1" fmla="*/ 226219 w 504825"/>
                    <a:gd name="connsiteY1" fmla="*/ 61913 h 192882"/>
                    <a:gd name="connsiteX2" fmla="*/ 0 w 504825"/>
                    <a:gd name="connsiteY2" fmla="*/ 164307 h 192882"/>
                    <a:gd name="connsiteX3" fmla="*/ 235744 w 504825"/>
                    <a:gd name="connsiteY3" fmla="*/ 83344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26219 w 504825"/>
                    <a:gd name="connsiteY1" fmla="*/ 61913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30981 w 504825"/>
                    <a:gd name="connsiteY5" fmla="*/ 64294 h 192882"/>
                    <a:gd name="connsiteX6" fmla="*/ 226219 w 504825"/>
                    <a:gd name="connsiteY6" fmla="*/ 0 h 192882"/>
                    <a:gd name="connsiteX0" fmla="*/ 228514 w 504825"/>
                    <a:gd name="connsiteY0" fmla="*/ 0 h 218555"/>
                    <a:gd name="connsiteX1" fmla="*/ 219075 w 504825"/>
                    <a:gd name="connsiteY1" fmla="*/ 89968 h 218555"/>
                    <a:gd name="connsiteX2" fmla="*/ 0 w 504825"/>
                    <a:gd name="connsiteY2" fmla="*/ 189980 h 218555"/>
                    <a:gd name="connsiteX3" fmla="*/ 228601 w 504825"/>
                    <a:gd name="connsiteY3" fmla="*/ 97111 h 218555"/>
                    <a:gd name="connsiteX4" fmla="*/ 504825 w 504825"/>
                    <a:gd name="connsiteY4" fmla="*/ 218555 h 218555"/>
                    <a:gd name="connsiteX5" fmla="*/ 230981 w 504825"/>
                    <a:gd name="connsiteY5" fmla="*/ 89967 h 218555"/>
                    <a:gd name="connsiteX6" fmla="*/ 228514 w 504825"/>
                    <a:gd name="connsiteY6" fmla="*/ 0 h 218555"/>
                    <a:gd name="connsiteX0" fmla="*/ 229662 w 504825"/>
                    <a:gd name="connsiteY0" fmla="*/ 0 h 263483"/>
                    <a:gd name="connsiteX1" fmla="*/ 219075 w 504825"/>
                    <a:gd name="connsiteY1" fmla="*/ 134896 h 263483"/>
                    <a:gd name="connsiteX2" fmla="*/ 0 w 504825"/>
                    <a:gd name="connsiteY2" fmla="*/ 234908 h 263483"/>
                    <a:gd name="connsiteX3" fmla="*/ 228601 w 504825"/>
                    <a:gd name="connsiteY3" fmla="*/ 142039 h 263483"/>
                    <a:gd name="connsiteX4" fmla="*/ 504825 w 504825"/>
                    <a:gd name="connsiteY4" fmla="*/ 263483 h 263483"/>
                    <a:gd name="connsiteX5" fmla="*/ 230981 w 504825"/>
                    <a:gd name="connsiteY5" fmla="*/ 134895 h 263483"/>
                    <a:gd name="connsiteX6" fmla="*/ 229662 w 504825"/>
                    <a:gd name="connsiteY6" fmla="*/ 0 h 263483"/>
                    <a:gd name="connsiteX0" fmla="*/ 226221 w 504825"/>
                    <a:gd name="connsiteY0" fmla="*/ 0 h 263483"/>
                    <a:gd name="connsiteX1" fmla="*/ 219075 w 504825"/>
                    <a:gd name="connsiteY1" fmla="*/ 134896 h 263483"/>
                    <a:gd name="connsiteX2" fmla="*/ 0 w 504825"/>
                    <a:gd name="connsiteY2" fmla="*/ 234908 h 263483"/>
                    <a:gd name="connsiteX3" fmla="*/ 228601 w 504825"/>
                    <a:gd name="connsiteY3" fmla="*/ 142039 h 263483"/>
                    <a:gd name="connsiteX4" fmla="*/ 504825 w 504825"/>
                    <a:gd name="connsiteY4" fmla="*/ 263483 h 263483"/>
                    <a:gd name="connsiteX5" fmla="*/ 230981 w 504825"/>
                    <a:gd name="connsiteY5" fmla="*/ 134895 h 263483"/>
                    <a:gd name="connsiteX6" fmla="*/ 226221 w 504825"/>
                    <a:gd name="connsiteY6" fmla="*/ 0 h 263483"/>
                    <a:gd name="connsiteX0" fmla="*/ 298503 w 577107"/>
                    <a:gd name="connsiteY0" fmla="*/ 0 h 263483"/>
                    <a:gd name="connsiteX1" fmla="*/ 291357 w 577107"/>
                    <a:gd name="connsiteY1" fmla="*/ 134896 h 263483"/>
                    <a:gd name="connsiteX2" fmla="*/ 0 w 577107"/>
                    <a:gd name="connsiteY2" fmla="*/ 236513 h 263483"/>
                    <a:gd name="connsiteX3" fmla="*/ 300883 w 577107"/>
                    <a:gd name="connsiteY3" fmla="*/ 142039 h 263483"/>
                    <a:gd name="connsiteX4" fmla="*/ 577107 w 577107"/>
                    <a:gd name="connsiteY4" fmla="*/ 263483 h 263483"/>
                    <a:gd name="connsiteX5" fmla="*/ 303263 w 577107"/>
                    <a:gd name="connsiteY5" fmla="*/ 134895 h 263483"/>
                    <a:gd name="connsiteX6" fmla="*/ 298503 w 577107"/>
                    <a:gd name="connsiteY6" fmla="*/ 0 h 263483"/>
                    <a:gd name="connsiteX0" fmla="*/ 298503 w 653978"/>
                    <a:gd name="connsiteY0" fmla="*/ 0 h 252251"/>
                    <a:gd name="connsiteX1" fmla="*/ 291357 w 653978"/>
                    <a:gd name="connsiteY1" fmla="*/ 134896 h 252251"/>
                    <a:gd name="connsiteX2" fmla="*/ 0 w 653978"/>
                    <a:gd name="connsiteY2" fmla="*/ 236513 h 252251"/>
                    <a:gd name="connsiteX3" fmla="*/ 300883 w 653978"/>
                    <a:gd name="connsiteY3" fmla="*/ 142039 h 252251"/>
                    <a:gd name="connsiteX4" fmla="*/ 653978 w 653978"/>
                    <a:gd name="connsiteY4" fmla="*/ 252251 h 252251"/>
                    <a:gd name="connsiteX5" fmla="*/ 303263 w 653978"/>
                    <a:gd name="connsiteY5" fmla="*/ 134895 h 252251"/>
                    <a:gd name="connsiteX6" fmla="*/ 298503 w 653978"/>
                    <a:gd name="connsiteY6" fmla="*/ 0 h 252251"/>
                    <a:gd name="connsiteX0" fmla="*/ 298503 w 660862"/>
                    <a:gd name="connsiteY0" fmla="*/ 0 h 250646"/>
                    <a:gd name="connsiteX1" fmla="*/ 291357 w 660862"/>
                    <a:gd name="connsiteY1" fmla="*/ 134896 h 250646"/>
                    <a:gd name="connsiteX2" fmla="*/ 0 w 660862"/>
                    <a:gd name="connsiteY2" fmla="*/ 236513 h 250646"/>
                    <a:gd name="connsiteX3" fmla="*/ 300883 w 660862"/>
                    <a:gd name="connsiteY3" fmla="*/ 142039 h 250646"/>
                    <a:gd name="connsiteX4" fmla="*/ 660862 w 660862"/>
                    <a:gd name="connsiteY4" fmla="*/ 250646 h 250646"/>
                    <a:gd name="connsiteX5" fmla="*/ 303263 w 660862"/>
                    <a:gd name="connsiteY5" fmla="*/ 134895 h 250646"/>
                    <a:gd name="connsiteX6" fmla="*/ 298503 w 660862"/>
                    <a:gd name="connsiteY6" fmla="*/ 0 h 250646"/>
                    <a:gd name="connsiteX0" fmla="*/ 300797 w 663156"/>
                    <a:gd name="connsiteY0" fmla="*/ 0 h 250646"/>
                    <a:gd name="connsiteX1" fmla="*/ 293651 w 663156"/>
                    <a:gd name="connsiteY1" fmla="*/ 134896 h 250646"/>
                    <a:gd name="connsiteX2" fmla="*/ 0 w 663156"/>
                    <a:gd name="connsiteY2" fmla="*/ 230095 h 250646"/>
                    <a:gd name="connsiteX3" fmla="*/ 303177 w 663156"/>
                    <a:gd name="connsiteY3" fmla="*/ 142039 h 250646"/>
                    <a:gd name="connsiteX4" fmla="*/ 663156 w 663156"/>
                    <a:gd name="connsiteY4" fmla="*/ 250646 h 250646"/>
                    <a:gd name="connsiteX5" fmla="*/ 305557 w 663156"/>
                    <a:gd name="connsiteY5" fmla="*/ 134895 h 250646"/>
                    <a:gd name="connsiteX6" fmla="*/ 300797 w 663156"/>
                    <a:gd name="connsiteY6" fmla="*/ 0 h 250646"/>
                    <a:gd name="connsiteX0" fmla="*/ 300797 w 536185"/>
                    <a:gd name="connsiteY0" fmla="*/ 0 h 230095"/>
                    <a:gd name="connsiteX1" fmla="*/ 293651 w 536185"/>
                    <a:gd name="connsiteY1" fmla="*/ 134896 h 230095"/>
                    <a:gd name="connsiteX2" fmla="*/ 0 w 536185"/>
                    <a:gd name="connsiteY2" fmla="*/ 230095 h 230095"/>
                    <a:gd name="connsiteX3" fmla="*/ 303177 w 536185"/>
                    <a:gd name="connsiteY3" fmla="*/ 142039 h 230095"/>
                    <a:gd name="connsiteX4" fmla="*/ 536185 w 536185"/>
                    <a:gd name="connsiteY4" fmla="*/ 205718 h 230095"/>
                    <a:gd name="connsiteX5" fmla="*/ 305557 w 536185"/>
                    <a:gd name="connsiteY5" fmla="*/ 134895 h 230095"/>
                    <a:gd name="connsiteX6" fmla="*/ 300797 w 536185"/>
                    <a:gd name="connsiteY6" fmla="*/ 0 h 230095"/>
                    <a:gd name="connsiteX0" fmla="*/ 153939 w 389327"/>
                    <a:gd name="connsiteY0" fmla="*/ 0 h 205718"/>
                    <a:gd name="connsiteX1" fmla="*/ 146793 w 389327"/>
                    <a:gd name="connsiteY1" fmla="*/ 134896 h 205718"/>
                    <a:gd name="connsiteX2" fmla="*/ 0 w 389327"/>
                    <a:gd name="connsiteY2" fmla="*/ 180888 h 205718"/>
                    <a:gd name="connsiteX3" fmla="*/ 156319 w 389327"/>
                    <a:gd name="connsiteY3" fmla="*/ 142039 h 205718"/>
                    <a:gd name="connsiteX4" fmla="*/ 389327 w 389327"/>
                    <a:gd name="connsiteY4" fmla="*/ 205718 h 205718"/>
                    <a:gd name="connsiteX5" fmla="*/ 158699 w 389327"/>
                    <a:gd name="connsiteY5" fmla="*/ 134895 h 205718"/>
                    <a:gd name="connsiteX6" fmla="*/ 153939 w 389327"/>
                    <a:gd name="connsiteY6" fmla="*/ 0 h 205718"/>
                    <a:gd name="connsiteX0" fmla="*/ 163118 w 398506"/>
                    <a:gd name="connsiteY0" fmla="*/ 0 h 205718"/>
                    <a:gd name="connsiteX1" fmla="*/ 155972 w 398506"/>
                    <a:gd name="connsiteY1" fmla="*/ 134896 h 205718"/>
                    <a:gd name="connsiteX2" fmla="*/ 0 w 398506"/>
                    <a:gd name="connsiteY2" fmla="*/ 185167 h 205718"/>
                    <a:gd name="connsiteX3" fmla="*/ 165498 w 398506"/>
                    <a:gd name="connsiteY3" fmla="*/ 142039 h 205718"/>
                    <a:gd name="connsiteX4" fmla="*/ 398506 w 398506"/>
                    <a:gd name="connsiteY4" fmla="*/ 205718 h 205718"/>
                    <a:gd name="connsiteX5" fmla="*/ 167878 w 398506"/>
                    <a:gd name="connsiteY5" fmla="*/ 134895 h 205718"/>
                    <a:gd name="connsiteX6" fmla="*/ 163118 w 398506"/>
                    <a:gd name="connsiteY6" fmla="*/ 0 h 205718"/>
                    <a:gd name="connsiteX0" fmla="*/ 163118 w 433691"/>
                    <a:gd name="connsiteY0" fmla="*/ 0 h 205718"/>
                    <a:gd name="connsiteX1" fmla="*/ 155972 w 433691"/>
                    <a:gd name="connsiteY1" fmla="*/ 134896 h 205718"/>
                    <a:gd name="connsiteX2" fmla="*/ 0 w 433691"/>
                    <a:gd name="connsiteY2" fmla="*/ 185167 h 205718"/>
                    <a:gd name="connsiteX3" fmla="*/ 165498 w 433691"/>
                    <a:gd name="connsiteY3" fmla="*/ 142039 h 205718"/>
                    <a:gd name="connsiteX4" fmla="*/ 433691 w 433691"/>
                    <a:gd name="connsiteY4" fmla="*/ 205718 h 205718"/>
                    <a:gd name="connsiteX5" fmla="*/ 167878 w 433691"/>
                    <a:gd name="connsiteY5" fmla="*/ 134895 h 205718"/>
                    <a:gd name="connsiteX6" fmla="*/ 163118 w 433691"/>
                    <a:gd name="connsiteY6" fmla="*/ 0 h 205718"/>
                    <a:gd name="connsiteX0" fmla="*/ 163118 w 406155"/>
                    <a:gd name="connsiteY0" fmla="*/ 0 h 253855"/>
                    <a:gd name="connsiteX1" fmla="*/ 155972 w 406155"/>
                    <a:gd name="connsiteY1" fmla="*/ 134896 h 253855"/>
                    <a:gd name="connsiteX2" fmla="*/ 0 w 406155"/>
                    <a:gd name="connsiteY2" fmla="*/ 185167 h 253855"/>
                    <a:gd name="connsiteX3" fmla="*/ 165498 w 406155"/>
                    <a:gd name="connsiteY3" fmla="*/ 142039 h 253855"/>
                    <a:gd name="connsiteX4" fmla="*/ 406155 w 406155"/>
                    <a:gd name="connsiteY4" fmla="*/ 253855 h 253855"/>
                    <a:gd name="connsiteX5" fmla="*/ 167878 w 406155"/>
                    <a:gd name="connsiteY5" fmla="*/ 134895 h 253855"/>
                    <a:gd name="connsiteX6" fmla="*/ 163118 w 406155"/>
                    <a:gd name="connsiteY6" fmla="*/ 0 h 253855"/>
                    <a:gd name="connsiteX0" fmla="*/ 156234 w 399271"/>
                    <a:gd name="connsiteY0" fmla="*/ 0 h 253855"/>
                    <a:gd name="connsiteX1" fmla="*/ 149088 w 399271"/>
                    <a:gd name="connsiteY1" fmla="*/ 134896 h 253855"/>
                    <a:gd name="connsiteX2" fmla="*/ 0 w 399271"/>
                    <a:gd name="connsiteY2" fmla="*/ 214049 h 253855"/>
                    <a:gd name="connsiteX3" fmla="*/ 158614 w 399271"/>
                    <a:gd name="connsiteY3" fmla="*/ 142039 h 253855"/>
                    <a:gd name="connsiteX4" fmla="*/ 399271 w 399271"/>
                    <a:gd name="connsiteY4" fmla="*/ 253855 h 253855"/>
                    <a:gd name="connsiteX5" fmla="*/ 160994 w 399271"/>
                    <a:gd name="connsiteY5" fmla="*/ 134895 h 253855"/>
                    <a:gd name="connsiteX6" fmla="*/ 156234 w 399271"/>
                    <a:gd name="connsiteY6" fmla="*/ 0 h 253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9271" h="253855">
                      <a:moveTo>
                        <a:pt x="156234" y="0"/>
                      </a:moveTo>
                      <a:lnTo>
                        <a:pt x="149088" y="134896"/>
                      </a:lnTo>
                      <a:lnTo>
                        <a:pt x="0" y="214049"/>
                      </a:lnTo>
                      <a:lnTo>
                        <a:pt x="158614" y="142039"/>
                      </a:lnTo>
                      <a:lnTo>
                        <a:pt x="399271" y="253855"/>
                      </a:lnTo>
                      <a:lnTo>
                        <a:pt x="160994" y="134895"/>
                      </a:lnTo>
                      <a:cubicBezTo>
                        <a:pt x="160172" y="104906"/>
                        <a:pt x="157056" y="29989"/>
                        <a:pt x="156234" y="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chemeClr val="bg1">
                          <a:alpha val="0"/>
                        </a:schemeClr>
                      </a:solidFill>
                    </a:ln>
                  </a:endParaRPr>
                </a:p>
              </p:txBody>
            </p:sp>
            <p:sp>
              <p:nvSpPr>
                <p:cNvPr id="48" name="Freeform 47"/>
                <p:cNvSpPr/>
                <p:nvPr/>
              </p:nvSpPr>
              <p:spPr>
                <a:xfrm>
                  <a:off x="7021619" y="2756683"/>
                  <a:ext cx="1415865" cy="657140"/>
                </a:xfrm>
                <a:custGeom>
                  <a:avLst/>
                  <a:gdLst>
                    <a:gd name="connsiteX0" fmla="*/ 0 w 2000250"/>
                    <a:gd name="connsiteY0" fmla="*/ 333375 h 1347788"/>
                    <a:gd name="connsiteX1" fmla="*/ 895350 w 2000250"/>
                    <a:gd name="connsiteY1" fmla="*/ 0 h 1347788"/>
                    <a:gd name="connsiteX2" fmla="*/ 2000250 w 2000250"/>
                    <a:gd name="connsiteY2" fmla="*/ 357188 h 1347788"/>
                    <a:gd name="connsiteX3" fmla="*/ 1990725 w 2000250"/>
                    <a:gd name="connsiteY3" fmla="*/ 823913 h 1347788"/>
                    <a:gd name="connsiteX4" fmla="*/ 1147763 w 2000250"/>
                    <a:gd name="connsiteY4" fmla="*/ 1347788 h 1347788"/>
                    <a:gd name="connsiteX5" fmla="*/ 0 w 2000250"/>
                    <a:gd name="connsiteY5"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28825"/>
                    <a:gd name="connsiteY0" fmla="*/ 333375 h 1347788"/>
                    <a:gd name="connsiteX1" fmla="*/ 914400 w 2028825"/>
                    <a:gd name="connsiteY1" fmla="*/ 0 h 1347788"/>
                    <a:gd name="connsiteX2" fmla="*/ 2028825 w 2028825"/>
                    <a:gd name="connsiteY2" fmla="*/ 404813 h 1347788"/>
                    <a:gd name="connsiteX3" fmla="*/ 2009775 w 2028825"/>
                    <a:gd name="connsiteY3" fmla="*/ 823913 h 1347788"/>
                    <a:gd name="connsiteX4" fmla="*/ 1166813 w 2028825"/>
                    <a:gd name="connsiteY4" fmla="*/ 1347788 h 1347788"/>
                    <a:gd name="connsiteX5" fmla="*/ 0 w 2028825"/>
                    <a:gd name="connsiteY5" fmla="*/ 702186 h 1347788"/>
                    <a:gd name="connsiteX6" fmla="*/ 19050 w 2028825"/>
                    <a:gd name="connsiteY6" fmla="*/ 333375 h 1347788"/>
                    <a:gd name="connsiteX0" fmla="*/ 0 w 2050257"/>
                    <a:gd name="connsiteY0" fmla="*/ 330994 h 1347788"/>
                    <a:gd name="connsiteX1" fmla="*/ 935832 w 2050257"/>
                    <a:gd name="connsiteY1" fmla="*/ 0 h 1347788"/>
                    <a:gd name="connsiteX2" fmla="*/ 2050257 w 2050257"/>
                    <a:gd name="connsiteY2" fmla="*/ 404813 h 1347788"/>
                    <a:gd name="connsiteX3" fmla="*/ 2031207 w 2050257"/>
                    <a:gd name="connsiteY3" fmla="*/ 82391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38351 w 2050257"/>
                    <a:gd name="connsiteY3" fmla="*/ 76676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42140 w 2050257"/>
                    <a:gd name="connsiteY3" fmla="*/ 847539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80569"/>
                    <a:gd name="connsiteY0" fmla="*/ 287913 h 1347788"/>
                    <a:gd name="connsiteX1" fmla="*/ 966144 w 2080569"/>
                    <a:gd name="connsiteY1" fmla="*/ 0 h 1347788"/>
                    <a:gd name="connsiteX2" fmla="*/ 2080569 w 2080569"/>
                    <a:gd name="connsiteY2" fmla="*/ 404813 h 1347788"/>
                    <a:gd name="connsiteX3" fmla="*/ 2072452 w 2080569"/>
                    <a:gd name="connsiteY3" fmla="*/ 847539 h 1347788"/>
                    <a:gd name="connsiteX4" fmla="*/ 1218557 w 2080569"/>
                    <a:gd name="connsiteY4" fmla="*/ 1347788 h 1347788"/>
                    <a:gd name="connsiteX5" fmla="*/ 51744 w 2080569"/>
                    <a:gd name="connsiteY5" fmla="*/ 702186 h 1347788"/>
                    <a:gd name="connsiteX6" fmla="*/ 0 w 2080569"/>
                    <a:gd name="connsiteY6" fmla="*/ 287913 h 1347788"/>
                    <a:gd name="connsiteX0" fmla="*/ 0 w 2088147"/>
                    <a:gd name="connsiteY0" fmla="*/ 314839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59322 w 2088147"/>
                    <a:gd name="connsiteY5" fmla="*/ 702186 h 1347788"/>
                    <a:gd name="connsiteX6" fmla="*/ 0 w 2088147"/>
                    <a:gd name="connsiteY6" fmla="*/ 314839 h 1347788"/>
                    <a:gd name="connsiteX0" fmla="*/ 0 w 2088147"/>
                    <a:gd name="connsiteY0" fmla="*/ 277143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59322 w 2088147"/>
                    <a:gd name="connsiteY5" fmla="*/ 702186 h 1347788"/>
                    <a:gd name="connsiteX6" fmla="*/ 0 w 2088147"/>
                    <a:gd name="connsiteY6" fmla="*/ 277143 h 1347788"/>
                    <a:gd name="connsiteX0" fmla="*/ 5091 w 2093238"/>
                    <a:gd name="connsiteY0" fmla="*/ 277143 h 1347788"/>
                    <a:gd name="connsiteX1" fmla="*/ 978813 w 2093238"/>
                    <a:gd name="connsiteY1" fmla="*/ 0 h 1347788"/>
                    <a:gd name="connsiteX2" fmla="*/ 2093238 w 2093238"/>
                    <a:gd name="connsiteY2" fmla="*/ 404813 h 1347788"/>
                    <a:gd name="connsiteX3" fmla="*/ 2085121 w 2093238"/>
                    <a:gd name="connsiteY3" fmla="*/ 847539 h 1347788"/>
                    <a:gd name="connsiteX4" fmla="*/ 1231226 w 2093238"/>
                    <a:gd name="connsiteY4" fmla="*/ 1347788 h 1347788"/>
                    <a:gd name="connsiteX5" fmla="*/ 0 w 2093238"/>
                    <a:gd name="connsiteY5" fmla="*/ 669876 h 1347788"/>
                    <a:gd name="connsiteX6" fmla="*/ 5091 w 2093238"/>
                    <a:gd name="connsiteY6" fmla="*/ 277143 h 1347788"/>
                    <a:gd name="connsiteX0" fmla="*/ 0 w 2088147"/>
                    <a:gd name="connsiteY0" fmla="*/ 277143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77143 h 1347788"/>
                    <a:gd name="connsiteX0" fmla="*/ 0 w 2088147"/>
                    <a:gd name="connsiteY0" fmla="*/ 277143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77143 h 1347788"/>
                    <a:gd name="connsiteX0" fmla="*/ 0 w 2088147"/>
                    <a:gd name="connsiteY0" fmla="*/ 236756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36756 h 1347788"/>
                    <a:gd name="connsiteX0" fmla="*/ 0 w 2088147"/>
                    <a:gd name="connsiteY0" fmla="*/ 220601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20601 h 1347788"/>
                    <a:gd name="connsiteX0" fmla="*/ 0 w 2088147"/>
                    <a:gd name="connsiteY0" fmla="*/ 220601 h 1347788"/>
                    <a:gd name="connsiteX1" fmla="*/ 973722 w 2088147"/>
                    <a:gd name="connsiteY1" fmla="*/ 0 h 1347788"/>
                    <a:gd name="connsiteX2" fmla="*/ 2088147 w 2088147"/>
                    <a:gd name="connsiteY2" fmla="*/ 364424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20601 h 1347788"/>
                    <a:gd name="connsiteX0" fmla="*/ 0 w 2088147"/>
                    <a:gd name="connsiteY0" fmla="*/ 258296 h 1385483"/>
                    <a:gd name="connsiteX1" fmla="*/ 1030558 w 2088147"/>
                    <a:gd name="connsiteY1" fmla="*/ 0 h 1385483"/>
                    <a:gd name="connsiteX2" fmla="*/ 2088147 w 2088147"/>
                    <a:gd name="connsiteY2" fmla="*/ 402119 h 1385483"/>
                    <a:gd name="connsiteX3" fmla="*/ 2080030 w 2088147"/>
                    <a:gd name="connsiteY3" fmla="*/ 885234 h 1385483"/>
                    <a:gd name="connsiteX4" fmla="*/ 1226135 w 2088147"/>
                    <a:gd name="connsiteY4" fmla="*/ 1385483 h 1385483"/>
                    <a:gd name="connsiteX5" fmla="*/ 2487 w 2088147"/>
                    <a:gd name="connsiteY5" fmla="*/ 734496 h 1385483"/>
                    <a:gd name="connsiteX6" fmla="*/ 0 w 2088147"/>
                    <a:gd name="connsiteY6" fmla="*/ 258296 h 1385483"/>
                    <a:gd name="connsiteX0" fmla="*/ 0 w 2088147"/>
                    <a:gd name="connsiteY0" fmla="*/ 201754 h 1328941"/>
                    <a:gd name="connsiteX1" fmla="*/ 1030558 w 2088147"/>
                    <a:gd name="connsiteY1" fmla="*/ 0 h 1328941"/>
                    <a:gd name="connsiteX2" fmla="*/ 2088147 w 2088147"/>
                    <a:gd name="connsiteY2" fmla="*/ 345577 h 1328941"/>
                    <a:gd name="connsiteX3" fmla="*/ 2080030 w 2088147"/>
                    <a:gd name="connsiteY3" fmla="*/ 828692 h 1328941"/>
                    <a:gd name="connsiteX4" fmla="*/ 1226135 w 2088147"/>
                    <a:gd name="connsiteY4" fmla="*/ 1328941 h 1328941"/>
                    <a:gd name="connsiteX5" fmla="*/ 2487 w 2088147"/>
                    <a:gd name="connsiteY5" fmla="*/ 677954 h 1328941"/>
                    <a:gd name="connsiteX6" fmla="*/ 0 w 2088147"/>
                    <a:gd name="connsiteY6" fmla="*/ 201754 h 1328941"/>
                    <a:gd name="connsiteX0" fmla="*/ 0 w 2088147"/>
                    <a:gd name="connsiteY0" fmla="*/ 217909 h 1345096"/>
                    <a:gd name="connsiteX1" fmla="*/ 973723 w 2088147"/>
                    <a:gd name="connsiteY1" fmla="*/ 0 h 1345096"/>
                    <a:gd name="connsiteX2" fmla="*/ 2088147 w 2088147"/>
                    <a:gd name="connsiteY2" fmla="*/ 361732 h 1345096"/>
                    <a:gd name="connsiteX3" fmla="*/ 2080030 w 2088147"/>
                    <a:gd name="connsiteY3" fmla="*/ 844847 h 1345096"/>
                    <a:gd name="connsiteX4" fmla="*/ 1226135 w 2088147"/>
                    <a:gd name="connsiteY4" fmla="*/ 1345096 h 1345096"/>
                    <a:gd name="connsiteX5" fmla="*/ 2487 w 2088147"/>
                    <a:gd name="connsiteY5" fmla="*/ 694109 h 1345096"/>
                    <a:gd name="connsiteX6" fmla="*/ 0 w 2088147"/>
                    <a:gd name="connsiteY6" fmla="*/ 217909 h 1345096"/>
                    <a:gd name="connsiteX0" fmla="*/ 0 w 2088147"/>
                    <a:gd name="connsiteY0" fmla="*/ 242141 h 1369328"/>
                    <a:gd name="connsiteX1" fmla="*/ 1115811 w 2088147"/>
                    <a:gd name="connsiteY1" fmla="*/ 0 h 1369328"/>
                    <a:gd name="connsiteX2" fmla="*/ 2088147 w 2088147"/>
                    <a:gd name="connsiteY2" fmla="*/ 385964 h 1369328"/>
                    <a:gd name="connsiteX3" fmla="*/ 2080030 w 2088147"/>
                    <a:gd name="connsiteY3" fmla="*/ 869079 h 1369328"/>
                    <a:gd name="connsiteX4" fmla="*/ 1226135 w 2088147"/>
                    <a:gd name="connsiteY4" fmla="*/ 1369328 h 1369328"/>
                    <a:gd name="connsiteX5" fmla="*/ 2487 w 2088147"/>
                    <a:gd name="connsiteY5" fmla="*/ 718341 h 1369328"/>
                    <a:gd name="connsiteX6" fmla="*/ 0 w 2088147"/>
                    <a:gd name="connsiteY6" fmla="*/ 242141 h 1369328"/>
                    <a:gd name="connsiteX0" fmla="*/ 0 w 2088147"/>
                    <a:gd name="connsiteY0" fmla="*/ 250218 h 1377405"/>
                    <a:gd name="connsiteX1" fmla="*/ 1041925 w 2088147"/>
                    <a:gd name="connsiteY1" fmla="*/ 0 h 1377405"/>
                    <a:gd name="connsiteX2" fmla="*/ 2088147 w 2088147"/>
                    <a:gd name="connsiteY2" fmla="*/ 394041 h 1377405"/>
                    <a:gd name="connsiteX3" fmla="*/ 2080030 w 2088147"/>
                    <a:gd name="connsiteY3" fmla="*/ 877156 h 1377405"/>
                    <a:gd name="connsiteX4" fmla="*/ 1226135 w 2088147"/>
                    <a:gd name="connsiteY4" fmla="*/ 1377405 h 1377405"/>
                    <a:gd name="connsiteX5" fmla="*/ 2487 w 2088147"/>
                    <a:gd name="connsiteY5" fmla="*/ 726418 h 1377405"/>
                    <a:gd name="connsiteX6" fmla="*/ 0 w 2088147"/>
                    <a:gd name="connsiteY6" fmla="*/ 250218 h 137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8147" h="1377405">
                      <a:moveTo>
                        <a:pt x="0" y="250218"/>
                      </a:moveTo>
                      <a:lnTo>
                        <a:pt x="1041925" y="0"/>
                      </a:lnTo>
                      <a:lnTo>
                        <a:pt x="2088147" y="394041"/>
                      </a:lnTo>
                      <a:lnTo>
                        <a:pt x="2080030" y="877156"/>
                      </a:lnTo>
                      <a:cubicBezTo>
                        <a:pt x="1796661" y="1070831"/>
                        <a:pt x="1509504" y="1183730"/>
                        <a:pt x="1226135" y="1377405"/>
                      </a:cubicBezTo>
                      <a:cubicBezTo>
                        <a:pt x="1026110" y="1282854"/>
                        <a:pt x="169175" y="825732"/>
                        <a:pt x="2487" y="726418"/>
                      </a:cubicBezTo>
                      <a:lnTo>
                        <a:pt x="0" y="250218"/>
                      </a:ln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chemeClr val="bg1">
                          <a:alpha val="0"/>
                        </a:schemeClr>
                      </a:solidFill>
                    </a:ln>
                  </a:endParaRPr>
                </a:p>
              </p:txBody>
            </p:sp>
            <p:sp>
              <p:nvSpPr>
                <p:cNvPr id="49" name="Freeform 48"/>
                <p:cNvSpPr/>
                <p:nvPr/>
              </p:nvSpPr>
              <p:spPr>
                <a:xfrm>
                  <a:off x="7009510" y="2874423"/>
                  <a:ext cx="839338" cy="554764"/>
                </a:xfrm>
                <a:custGeom>
                  <a:avLst/>
                  <a:gdLst>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50232 w 1240510"/>
                    <a:gd name="connsiteY30" fmla="*/ 99764 h 1131852"/>
                    <a:gd name="connsiteX31" fmla="*/ 54244 w 1240510"/>
                    <a:gd name="connsiteY31" fmla="*/ 392645 h 1131852"/>
                    <a:gd name="connsiteX32" fmla="*/ 1190278 w 1240510"/>
                    <a:gd name="connsiteY32" fmla="*/ 1073922 h 1131852"/>
                    <a:gd name="connsiteX33" fmla="*/ 1191028 w 1240510"/>
                    <a:gd name="connsiteY33" fmla="*/ 690337 h 1131852"/>
                    <a:gd name="connsiteX34" fmla="*/ 50232 w 1240510"/>
                    <a:gd name="connsiteY34" fmla="*/ 99764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54244 w 1240510"/>
                    <a:gd name="connsiteY31" fmla="*/ 392645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42877 w 1240510"/>
                    <a:gd name="connsiteY31" fmla="*/ 371105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42877 w 1240510"/>
                    <a:gd name="connsiteY31" fmla="*/ 398030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90278 w 1240510"/>
                    <a:gd name="connsiteY32" fmla="*/ 1073922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82700 w 1240510"/>
                    <a:gd name="connsiteY32" fmla="*/ 1041613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86489 w 1240510"/>
                    <a:gd name="connsiteY32" fmla="*/ 1014687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110312"/>
                    <a:gd name="connsiteX1" fmla="*/ 1024916 w 1240510"/>
                    <a:gd name="connsiteY1" fmla="*/ 827351 h 1110312"/>
                    <a:gd name="connsiteX2" fmla="*/ 1015392 w 1240510"/>
                    <a:gd name="connsiteY2" fmla="*/ 894026 h 1110312"/>
                    <a:gd name="connsiteX3" fmla="*/ 679634 w 1240510"/>
                    <a:gd name="connsiteY3" fmla="*/ 720195 h 1110312"/>
                    <a:gd name="connsiteX4" fmla="*/ 674872 w 1240510"/>
                    <a:gd name="connsiteY4" fmla="*/ 653520 h 1110312"/>
                    <a:gd name="connsiteX5" fmla="*/ 674872 w 1240510"/>
                    <a:gd name="connsiteY5" fmla="*/ 557779 h 1110312"/>
                    <a:gd name="connsiteX6" fmla="*/ 1024916 w 1240510"/>
                    <a:gd name="connsiteY6" fmla="*/ 731610 h 1110312"/>
                    <a:gd name="connsiteX7" fmla="*/ 1015392 w 1240510"/>
                    <a:gd name="connsiteY7" fmla="*/ 798285 h 1110312"/>
                    <a:gd name="connsiteX8" fmla="*/ 679634 w 1240510"/>
                    <a:gd name="connsiteY8" fmla="*/ 624454 h 1110312"/>
                    <a:gd name="connsiteX9" fmla="*/ 674872 w 1240510"/>
                    <a:gd name="connsiteY9" fmla="*/ 557779 h 1110312"/>
                    <a:gd name="connsiteX10" fmla="*/ 674872 w 1240510"/>
                    <a:gd name="connsiteY10" fmla="*/ 470616 h 1110312"/>
                    <a:gd name="connsiteX11" fmla="*/ 1024916 w 1240510"/>
                    <a:gd name="connsiteY11" fmla="*/ 644447 h 1110312"/>
                    <a:gd name="connsiteX12" fmla="*/ 1015392 w 1240510"/>
                    <a:gd name="connsiteY12" fmla="*/ 711122 h 1110312"/>
                    <a:gd name="connsiteX13" fmla="*/ 679634 w 1240510"/>
                    <a:gd name="connsiteY13" fmla="*/ 537291 h 1110312"/>
                    <a:gd name="connsiteX14" fmla="*/ 674872 w 1240510"/>
                    <a:gd name="connsiteY14" fmla="*/ 470616 h 1110312"/>
                    <a:gd name="connsiteX15" fmla="*/ 148616 w 1240510"/>
                    <a:gd name="connsiteY15" fmla="*/ 354217 h 1110312"/>
                    <a:gd name="connsiteX16" fmla="*/ 229578 w 1240510"/>
                    <a:gd name="connsiteY16" fmla="*/ 392317 h 1110312"/>
                    <a:gd name="connsiteX17" fmla="*/ 220052 w 1240510"/>
                    <a:gd name="connsiteY17" fmla="*/ 454230 h 1110312"/>
                    <a:gd name="connsiteX18" fmla="*/ 162904 w 1240510"/>
                    <a:gd name="connsiteY18" fmla="*/ 420892 h 1110312"/>
                    <a:gd name="connsiteX19" fmla="*/ 148616 w 1240510"/>
                    <a:gd name="connsiteY19" fmla="*/ 354217 h 1110312"/>
                    <a:gd name="connsiteX20" fmla="*/ 148616 w 1240510"/>
                    <a:gd name="connsiteY20" fmla="*/ 277736 h 1110312"/>
                    <a:gd name="connsiteX21" fmla="*/ 229578 w 1240510"/>
                    <a:gd name="connsiteY21" fmla="*/ 315836 h 1110312"/>
                    <a:gd name="connsiteX22" fmla="*/ 220052 w 1240510"/>
                    <a:gd name="connsiteY22" fmla="*/ 377749 h 1110312"/>
                    <a:gd name="connsiteX23" fmla="*/ 162904 w 1240510"/>
                    <a:gd name="connsiteY23" fmla="*/ 344411 h 1110312"/>
                    <a:gd name="connsiteX24" fmla="*/ 148616 w 1240510"/>
                    <a:gd name="connsiteY24" fmla="*/ 277736 h 1110312"/>
                    <a:gd name="connsiteX25" fmla="*/ 148616 w 1240510"/>
                    <a:gd name="connsiteY25" fmla="*/ 199153 h 1110312"/>
                    <a:gd name="connsiteX26" fmla="*/ 229578 w 1240510"/>
                    <a:gd name="connsiteY26" fmla="*/ 237253 h 1110312"/>
                    <a:gd name="connsiteX27" fmla="*/ 220052 w 1240510"/>
                    <a:gd name="connsiteY27" fmla="*/ 299166 h 1110312"/>
                    <a:gd name="connsiteX28" fmla="*/ 162904 w 1240510"/>
                    <a:gd name="connsiteY28" fmla="*/ 265828 h 1110312"/>
                    <a:gd name="connsiteX29" fmla="*/ 148616 w 1240510"/>
                    <a:gd name="connsiteY29" fmla="*/ 199153 h 1110312"/>
                    <a:gd name="connsiteX30" fmla="*/ 46443 w 1240510"/>
                    <a:gd name="connsiteY30" fmla="*/ 51298 h 1110312"/>
                    <a:gd name="connsiteX31" fmla="*/ 42877 w 1240510"/>
                    <a:gd name="connsiteY31" fmla="*/ 398030 h 1110312"/>
                    <a:gd name="connsiteX32" fmla="*/ 1186489 w 1240510"/>
                    <a:gd name="connsiteY32" fmla="*/ 1014687 h 1110312"/>
                    <a:gd name="connsiteX33" fmla="*/ 1191028 w 1240510"/>
                    <a:gd name="connsiteY33" fmla="*/ 690337 h 1110312"/>
                    <a:gd name="connsiteX34" fmla="*/ 46443 w 1240510"/>
                    <a:gd name="connsiteY34" fmla="*/ 51298 h 1110312"/>
                    <a:gd name="connsiteX35" fmla="*/ 10837 w 1240510"/>
                    <a:gd name="connsiteY35" fmla="*/ 0 h 1110312"/>
                    <a:gd name="connsiteX36" fmla="*/ 1240510 w 1240510"/>
                    <a:gd name="connsiteY36" fmla="*/ 659613 h 1110312"/>
                    <a:gd name="connsiteX37" fmla="*/ 1237251 w 1240510"/>
                    <a:gd name="connsiteY37" fmla="*/ 1110312 h 1110312"/>
                    <a:gd name="connsiteX38" fmla="*/ 0 w 1240510"/>
                    <a:gd name="connsiteY38" fmla="*/ 412921 h 1110312"/>
                    <a:gd name="connsiteX39" fmla="*/ 10837 w 1240510"/>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186489 w 1237873"/>
                    <a:gd name="connsiteY32" fmla="*/ 1014687 h 1110312"/>
                    <a:gd name="connsiteX33" fmla="*/ 1191028 w 1237873"/>
                    <a:gd name="connsiteY33" fmla="*/ 69033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186489 w 1237873"/>
                    <a:gd name="connsiteY32" fmla="*/ 1014687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9223 w 1237873"/>
                    <a:gd name="connsiteY32" fmla="*/ 1036228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596339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29755 h 1110312"/>
                    <a:gd name="connsiteX34" fmla="*/ 46443 w 1237873"/>
                    <a:gd name="connsiteY34" fmla="*/ 51298 h 1110312"/>
                    <a:gd name="connsiteX35" fmla="*/ 10837 w 1237873"/>
                    <a:gd name="connsiteY35" fmla="*/ 0 h 1110312"/>
                    <a:gd name="connsiteX36" fmla="*/ 1236721 w 1237873"/>
                    <a:gd name="connsiteY36" fmla="*/ 596339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93907 h 1150699"/>
                    <a:gd name="connsiteX1" fmla="*/ 1024916 w 1237873"/>
                    <a:gd name="connsiteY1" fmla="*/ 867738 h 1150699"/>
                    <a:gd name="connsiteX2" fmla="*/ 1015392 w 1237873"/>
                    <a:gd name="connsiteY2" fmla="*/ 934413 h 1150699"/>
                    <a:gd name="connsiteX3" fmla="*/ 679634 w 1237873"/>
                    <a:gd name="connsiteY3" fmla="*/ 760582 h 1150699"/>
                    <a:gd name="connsiteX4" fmla="*/ 674872 w 1237873"/>
                    <a:gd name="connsiteY4" fmla="*/ 693907 h 1150699"/>
                    <a:gd name="connsiteX5" fmla="*/ 674872 w 1237873"/>
                    <a:gd name="connsiteY5" fmla="*/ 598166 h 1150699"/>
                    <a:gd name="connsiteX6" fmla="*/ 1024916 w 1237873"/>
                    <a:gd name="connsiteY6" fmla="*/ 771997 h 1150699"/>
                    <a:gd name="connsiteX7" fmla="*/ 1015392 w 1237873"/>
                    <a:gd name="connsiteY7" fmla="*/ 838672 h 1150699"/>
                    <a:gd name="connsiteX8" fmla="*/ 679634 w 1237873"/>
                    <a:gd name="connsiteY8" fmla="*/ 664841 h 1150699"/>
                    <a:gd name="connsiteX9" fmla="*/ 674872 w 1237873"/>
                    <a:gd name="connsiteY9" fmla="*/ 598166 h 1150699"/>
                    <a:gd name="connsiteX10" fmla="*/ 674872 w 1237873"/>
                    <a:gd name="connsiteY10" fmla="*/ 511003 h 1150699"/>
                    <a:gd name="connsiteX11" fmla="*/ 1024916 w 1237873"/>
                    <a:gd name="connsiteY11" fmla="*/ 684834 h 1150699"/>
                    <a:gd name="connsiteX12" fmla="*/ 1015392 w 1237873"/>
                    <a:gd name="connsiteY12" fmla="*/ 751509 h 1150699"/>
                    <a:gd name="connsiteX13" fmla="*/ 679634 w 1237873"/>
                    <a:gd name="connsiteY13" fmla="*/ 577678 h 1150699"/>
                    <a:gd name="connsiteX14" fmla="*/ 674872 w 1237873"/>
                    <a:gd name="connsiteY14" fmla="*/ 511003 h 1150699"/>
                    <a:gd name="connsiteX15" fmla="*/ 148616 w 1237873"/>
                    <a:gd name="connsiteY15" fmla="*/ 394604 h 1150699"/>
                    <a:gd name="connsiteX16" fmla="*/ 229578 w 1237873"/>
                    <a:gd name="connsiteY16" fmla="*/ 432704 h 1150699"/>
                    <a:gd name="connsiteX17" fmla="*/ 220052 w 1237873"/>
                    <a:gd name="connsiteY17" fmla="*/ 494617 h 1150699"/>
                    <a:gd name="connsiteX18" fmla="*/ 162904 w 1237873"/>
                    <a:gd name="connsiteY18" fmla="*/ 461279 h 1150699"/>
                    <a:gd name="connsiteX19" fmla="*/ 148616 w 1237873"/>
                    <a:gd name="connsiteY19" fmla="*/ 394604 h 1150699"/>
                    <a:gd name="connsiteX20" fmla="*/ 148616 w 1237873"/>
                    <a:gd name="connsiteY20" fmla="*/ 318123 h 1150699"/>
                    <a:gd name="connsiteX21" fmla="*/ 229578 w 1237873"/>
                    <a:gd name="connsiteY21" fmla="*/ 356223 h 1150699"/>
                    <a:gd name="connsiteX22" fmla="*/ 220052 w 1237873"/>
                    <a:gd name="connsiteY22" fmla="*/ 418136 h 1150699"/>
                    <a:gd name="connsiteX23" fmla="*/ 162904 w 1237873"/>
                    <a:gd name="connsiteY23" fmla="*/ 384798 h 1150699"/>
                    <a:gd name="connsiteX24" fmla="*/ 148616 w 1237873"/>
                    <a:gd name="connsiteY24" fmla="*/ 318123 h 1150699"/>
                    <a:gd name="connsiteX25" fmla="*/ 148616 w 1237873"/>
                    <a:gd name="connsiteY25" fmla="*/ 239540 h 1150699"/>
                    <a:gd name="connsiteX26" fmla="*/ 229578 w 1237873"/>
                    <a:gd name="connsiteY26" fmla="*/ 277640 h 1150699"/>
                    <a:gd name="connsiteX27" fmla="*/ 220052 w 1237873"/>
                    <a:gd name="connsiteY27" fmla="*/ 339553 h 1150699"/>
                    <a:gd name="connsiteX28" fmla="*/ 162904 w 1237873"/>
                    <a:gd name="connsiteY28" fmla="*/ 306215 h 1150699"/>
                    <a:gd name="connsiteX29" fmla="*/ 148616 w 1237873"/>
                    <a:gd name="connsiteY29" fmla="*/ 239540 h 1150699"/>
                    <a:gd name="connsiteX30" fmla="*/ 46443 w 1237873"/>
                    <a:gd name="connsiteY30" fmla="*/ 91685 h 1150699"/>
                    <a:gd name="connsiteX31" fmla="*/ 42877 w 1237873"/>
                    <a:gd name="connsiteY31" fmla="*/ 438417 h 1150699"/>
                    <a:gd name="connsiteX32" fmla="*/ 1205434 w 1237873"/>
                    <a:gd name="connsiteY32" fmla="*/ 1071230 h 1150699"/>
                    <a:gd name="connsiteX33" fmla="*/ 1206184 w 1237873"/>
                    <a:gd name="connsiteY33" fmla="*/ 670142 h 1150699"/>
                    <a:gd name="connsiteX34" fmla="*/ 46443 w 1237873"/>
                    <a:gd name="connsiteY34" fmla="*/ 91685 h 1150699"/>
                    <a:gd name="connsiteX35" fmla="*/ 10837 w 1237873"/>
                    <a:gd name="connsiteY35" fmla="*/ 0 h 1150699"/>
                    <a:gd name="connsiteX36" fmla="*/ 1236721 w 1237873"/>
                    <a:gd name="connsiteY36" fmla="*/ 636726 h 1150699"/>
                    <a:gd name="connsiteX37" fmla="*/ 1237251 w 1237873"/>
                    <a:gd name="connsiteY37" fmla="*/ 1150699 h 1150699"/>
                    <a:gd name="connsiteX38" fmla="*/ 0 w 1237873"/>
                    <a:gd name="connsiteY38" fmla="*/ 453308 h 1150699"/>
                    <a:gd name="connsiteX39" fmla="*/ 10837 w 1237873"/>
                    <a:gd name="connsiteY39" fmla="*/ 0 h 1150699"/>
                    <a:gd name="connsiteX0" fmla="*/ 674872 w 1237873"/>
                    <a:gd name="connsiteY0" fmla="*/ 706022 h 1162814"/>
                    <a:gd name="connsiteX1" fmla="*/ 1024916 w 1237873"/>
                    <a:gd name="connsiteY1" fmla="*/ 879853 h 1162814"/>
                    <a:gd name="connsiteX2" fmla="*/ 1015392 w 1237873"/>
                    <a:gd name="connsiteY2" fmla="*/ 946528 h 1162814"/>
                    <a:gd name="connsiteX3" fmla="*/ 679634 w 1237873"/>
                    <a:gd name="connsiteY3" fmla="*/ 772697 h 1162814"/>
                    <a:gd name="connsiteX4" fmla="*/ 674872 w 1237873"/>
                    <a:gd name="connsiteY4" fmla="*/ 706022 h 1162814"/>
                    <a:gd name="connsiteX5" fmla="*/ 674872 w 1237873"/>
                    <a:gd name="connsiteY5" fmla="*/ 610281 h 1162814"/>
                    <a:gd name="connsiteX6" fmla="*/ 1024916 w 1237873"/>
                    <a:gd name="connsiteY6" fmla="*/ 784112 h 1162814"/>
                    <a:gd name="connsiteX7" fmla="*/ 1015392 w 1237873"/>
                    <a:gd name="connsiteY7" fmla="*/ 850787 h 1162814"/>
                    <a:gd name="connsiteX8" fmla="*/ 679634 w 1237873"/>
                    <a:gd name="connsiteY8" fmla="*/ 676956 h 1162814"/>
                    <a:gd name="connsiteX9" fmla="*/ 674872 w 1237873"/>
                    <a:gd name="connsiteY9" fmla="*/ 610281 h 1162814"/>
                    <a:gd name="connsiteX10" fmla="*/ 674872 w 1237873"/>
                    <a:gd name="connsiteY10" fmla="*/ 523118 h 1162814"/>
                    <a:gd name="connsiteX11" fmla="*/ 1024916 w 1237873"/>
                    <a:gd name="connsiteY11" fmla="*/ 696949 h 1162814"/>
                    <a:gd name="connsiteX12" fmla="*/ 1015392 w 1237873"/>
                    <a:gd name="connsiteY12" fmla="*/ 763624 h 1162814"/>
                    <a:gd name="connsiteX13" fmla="*/ 679634 w 1237873"/>
                    <a:gd name="connsiteY13" fmla="*/ 589793 h 1162814"/>
                    <a:gd name="connsiteX14" fmla="*/ 674872 w 1237873"/>
                    <a:gd name="connsiteY14" fmla="*/ 523118 h 1162814"/>
                    <a:gd name="connsiteX15" fmla="*/ 148616 w 1237873"/>
                    <a:gd name="connsiteY15" fmla="*/ 406719 h 1162814"/>
                    <a:gd name="connsiteX16" fmla="*/ 229578 w 1237873"/>
                    <a:gd name="connsiteY16" fmla="*/ 444819 h 1162814"/>
                    <a:gd name="connsiteX17" fmla="*/ 220052 w 1237873"/>
                    <a:gd name="connsiteY17" fmla="*/ 506732 h 1162814"/>
                    <a:gd name="connsiteX18" fmla="*/ 162904 w 1237873"/>
                    <a:gd name="connsiteY18" fmla="*/ 473394 h 1162814"/>
                    <a:gd name="connsiteX19" fmla="*/ 148616 w 1237873"/>
                    <a:gd name="connsiteY19" fmla="*/ 406719 h 1162814"/>
                    <a:gd name="connsiteX20" fmla="*/ 148616 w 1237873"/>
                    <a:gd name="connsiteY20" fmla="*/ 330238 h 1162814"/>
                    <a:gd name="connsiteX21" fmla="*/ 229578 w 1237873"/>
                    <a:gd name="connsiteY21" fmla="*/ 368338 h 1162814"/>
                    <a:gd name="connsiteX22" fmla="*/ 220052 w 1237873"/>
                    <a:gd name="connsiteY22" fmla="*/ 430251 h 1162814"/>
                    <a:gd name="connsiteX23" fmla="*/ 162904 w 1237873"/>
                    <a:gd name="connsiteY23" fmla="*/ 396913 h 1162814"/>
                    <a:gd name="connsiteX24" fmla="*/ 148616 w 1237873"/>
                    <a:gd name="connsiteY24" fmla="*/ 330238 h 1162814"/>
                    <a:gd name="connsiteX25" fmla="*/ 148616 w 1237873"/>
                    <a:gd name="connsiteY25" fmla="*/ 251655 h 1162814"/>
                    <a:gd name="connsiteX26" fmla="*/ 229578 w 1237873"/>
                    <a:gd name="connsiteY26" fmla="*/ 289755 h 1162814"/>
                    <a:gd name="connsiteX27" fmla="*/ 220052 w 1237873"/>
                    <a:gd name="connsiteY27" fmla="*/ 351668 h 1162814"/>
                    <a:gd name="connsiteX28" fmla="*/ 162904 w 1237873"/>
                    <a:gd name="connsiteY28" fmla="*/ 318330 h 1162814"/>
                    <a:gd name="connsiteX29" fmla="*/ 148616 w 1237873"/>
                    <a:gd name="connsiteY29" fmla="*/ 251655 h 1162814"/>
                    <a:gd name="connsiteX30" fmla="*/ 46443 w 1237873"/>
                    <a:gd name="connsiteY30" fmla="*/ 103800 h 1162814"/>
                    <a:gd name="connsiteX31" fmla="*/ 42877 w 1237873"/>
                    <a:gd name="connsiteY31" fmla="*/ 450532 h 1162814"/>
                    <a:gd name="connsiteX32" fmla="*/ 1205434 w 1237873"/>
                    <a:gd name="connsiteY32" fmla="*/ 1083345 h 1162814"/>
                    <a:gd name="connsiteX33" fmla="*/ 1206184 w 1237873"/>
                    <a:gd name="connsiteY33" fmla="*/ 682257 h 1162814"/>
                    <a:gd name="connsiteX34" fmla="*/ 46443 w 1237873"/>
                    <a:gd name="connsiteY34" fmla="*/ 103800 h 1162814"/>
                    <a:gd name="connsiteX35" fmla="*/ 5153 w 1237873"/>
                    <a:gd name="connsiteY35" fmla="*/ 0 h 1162814"/>
                    <a:gd name="connsiteX36" fmla="*/ 1236721 w 1237873"/>
                    <a:gd name="connsiteY36" fmla="*/ 648841 h 1162814"/>
                    <a:gd name="connsiteX37" fmla="*/ 1237251 w 1237873"/>
                    <a:gd name="connsiteY37" fmla="*/ 1162814 h 1162814"/>
                    <a:gd name="connsiteX38" fmla="*/ 0 w 1237873"/>
                    <a:gd name="connsiteY38" fmla="*/ 465423 h 1162814"/>
                    <a:gd name="connsiteX39" fmla="*/ 5153 w 1237873"/>
                    <a:gd name="connsiteY39" fmla="*/ 0 h 1162814"/>
                    <a:gd name="connsiteX0" fmla="*/ 674872 w 1237873"/>
                    <a:gd name="connsiteY0" fmla="*/ 706022 h 1162814"/>
                    <a:gd name="connsiteX1" fmla="*/ 1024916 w 1237873"/>
                    <a:gd name="connsiteY1" fmla="*/ 879853 h 1162814"/>
                    <a:gd name="connsiteX2" fmla="*/ 1015392 w 1237873"/>
                    <a:gd name="connsiteY2" fmla="*/ 946528 h 1162814"/>
                    <a:gd name="connsiteX3" fmla="*/ 679634 w 1237873"/>
                    <a:gd name="connsiteY3" fmla="*/ 772697 h 1162814"/>
                    <a:gd name="connsiteX4" fmla="*/ 674872 w 1237873"/>
                    <a:gd name="connsiteY4" fmla="*/ 706022 h 1162814"/>
                    <a:gd name="connsiteX5" fmla="*/ 674872 w 1237873"/>
                    <a:gd name="connsiteY5" fmla="*/ 610281 h 1162814"/>
                    <a:gd name="connsiteX6" fmla="*/ 1024916 w 1237873"/>
                    <a:gd name="connsiteY6" fmla="*/ 784112 h 1162814"/>
                    <a:gd name="connsiteX7" fmla="*/ 1015392 w 1237873"/>
                    <a:gd name="connsiteY7" fmla="*/ 850787 h 1162814"/>
                    <a:gd name="connsiteX8" fmla="*/ 679634 w 1237873"/>
                    <a:gd name="connsiteY8" fmla="*/ 676956 h 1162814"/>
                    <a:gd name="connsiteX9" fmla="*/ 674872 w 1237873"/>
                    <a:gd name="connsiteY9" fmla="*/ 610281 h 1162814"/>
                    <a:gd name="connsiteX10" fmla="*/ 674872 w 1237873"/>
                    <a:gd name="connsiteY10" fmla="*/ 523118 h 1162814"/>
                    <a:gd name="connsiteX11" fmla="*/ 1024916 w 1237873"/>
                    <a:gd name="connsiteY11" fmla="*/ 696949 h 1162814"/>
                    <a:gd name="connsiteX12" fmla="*/ 1015392 w 1237873"/>
                    <a:gd name="connsiteY12" fmla="*/ 763624 h 1162814"/>
                    <a:gd name="connsiteX13" fmla="*/ 679634 w 1237873"/>
                    <a:gd name="connsiteY13" fmla="*/ 589793 h 1162814"/>
                    <a:gd name="connsiteX14" fmla="*/ 674872 w 1237873"/>
                    <a:gd name="connsiteY14" fmla="*/ 523118 h 1162814"/>
                    <a:gd name="connsiteX15" fmla="*/ 148616 w 1237873"/>
                    <a:gd name="connsiteY15" fmla="*/ 406719 h 1162814"/>
                    <a:gd name="connsiteX16" fmla="*/ 229578 w 1237873"/>
                    <a:gd name="connsiteY16" fmla="*/ 444819 h 1162814"/>
                    <a:gd name="connsiteX17" fmla="*/ 220052 w 1237873"/>
                    <a:gd name="connsiteY17" fmla="*/ 506732 h 1162814"/>
                    <a:gd name="connsiteX18" fmla="*/ 162904 w 1237873"/>
                    <a:gd name="connsiteY18" fmla="*/ 473394 h 1162814"/>
                    <a:gd name="connsiteX19" fmla="*/ 148616 w 1237873"/>
                    <a:gd name="connsiteY19" fmla="*/ 406719 h 1162814"/>
                    <a:gd name="connsiteX20" fmla="*/ 148616 w 1237873"/>
                    <a:gd name="connsiteY20" fmla="*/ 330238 h 1162814"/>
                    <a:gd name="connsiteX21" fmla="*/ 229578 w 1237873"/>
                    <a:gd name="connsiteY21" fmla="*/ 368338 h 1162814"/>
                    <a:gd name="connsiteX22" fmla="*/ 220052 w 1237873"/>
                    <a:gd name="connsiteY22" fmla="*/ 430251 h 1162814"/>
                    <a:gd name="connsiteX23" fmla="*/ 162904 w 1237873"/>
                    <a:gd name="connsiteY23" fmla="*/ 396913 h 1162814"/>
                    <a:gd name="connsiteX24" fmla="*/ 148616 w 1237873"/>
                    <a:gd name="connsiteY24" fmla="*/ 330238 h 1162814"/>
                    <a:gd name="connsiteX25" fmla="*/ 148616 w 1237873"/>
                    <a:gd name="connsiteY25" fmla="*/ 251655 h 1162814"/>
                    <a:gd name="connsiteX26" fmla="*/ 229578 w 1237873"/>
                    <a:gd name="connsiteY26" fmla="*/ 289755 h 1162814"/>
                    <a:gd name="connsiteX27" fmla="*/ 220052 w 1237873"/>
                    <a:gd name="connsiteY27" fmla="*/ 351668 h 1162814"/>
                    <a:gd name="connsiteX28" fmla="*/ 162904 w 1237873"/>
                    <a:gd name="connsiteY28" fmla="*/ 318330 h 1162814"/>
                    <a:gd name="connsiteX29" fmla="*/ 148616 w 1237873"/>
                    <a:gd name="connsiteY29" fmla="*/ 251655 h 1162814"/>
                    <a:gd name="connsiteX30" fmla="*/ 46443 w 1237873"/>
                    <a:gd name="connsiteY30" fmla="*/ 71490 h 1162814"/>
                    <a:gd name="connsiteX31" fmla="*/ 42877 w 1237873"/>
                    <a:gd name="connsiteY31" fmla="*/ 450532 h 1162814"/>
                    <a:gd name="connsiteX32" fmla="*/ 1205434 w 1237873"/>
                    <a:gd name="connsiteY32" fmla="*/ 1083345 h 1162814"/>
                    <a:gd name="connsiteX33" fmla="*/ 1206184 w 1237873"/>
                    <a:gd name="connsiteY33" fmla="*/ 682257 h 1162814"/>
                    <a:gd name="connsiteX34" fmla="*/ 46443 w 1237873"/>
                    <a:gd name="connsiteY34" fmla="*/ 71490 h 1162814"/>
                    <a:gd name="connsiteX35" fmla="*/ 5153 w 1237873"/>
                    <a:gd name="connsiteY35" fmla="*/ 0 h 1162814"/>
                    <a:gd name="connsiteX36" fmla="*/ 1236721 w 1237873"/>
                    <a:gd name="connsiteY36" fmla="*/ 648841 h 1162814"/>
                    <a:gd name="connsiteX37" fmla="*/ 1237251 w 1237873"/>
                    <a:gd name="connsiteY37" fmla="*/ 1162814 h 1162814"/>
                    <a:gd name="connsiteX38" fmla="*/ 0 w 1237873"/>
                    <a:gd name="connsiteY38" fmla="*/ 465423 h 1162814"/>
                    <a:gd name="connsiteX39" fmla="*/ 5153 w 1237873"/>
                    <a:gd name="connsiteY39" fmla="*/ 0 h 116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37873" h="1162814">
                      <a:moveTo>
                        <a:pt x="674872" y="706022"/>
                      </a:moveTo>
                      <a:lnTo>
                        <a:pt x="1024916" y="879853"/>
                      </a:lnTo>
                      <a:lnTo>
                        <a:pt x="1015392" y="946528"/>
                      </a:lnTo>
                      <a:lnTo>
                        <a:pt x="679634" y="772697"/>
                      </a:lnTo>
                      <a:lnTo>
                        <a:pt x="674872" y="706022"/>
                      </a:lnTo>
                      <a:close/>
                      <a:moveTo>
                        <a:pt x="674872" y="610281"/>
                      </a:moveTo>
                      <a:lnTo>
                        <a:pt x="1024916" y="784112"/>
                      </a:lnTo>
                      <a:lnTo>
                        <a:pt x="1015392" y="850787"/>
                      </a:lnTo>
                      <a:lnTo>
                        <a:pt x="679634" y="676956"/>
                      </a:lnTo>
                      <a:lnTo>
                        <a:pt x="674872" y="610281"/>
                      </a:lnTo>
                      <a:close/>
                      <a:moveTo>
                        <a:pt x="674872" y="523118"/>
                      </a:moveTo>
                      <a:lnTo>
                        <a:pt x="1024916" y="696949"/>
                      </a:lnTo>
                      <a:lnTo>
                        <a:pt x="1015392" y="763624"/>
                      </a:lnTo>
                      <a:lnTo>
                        <a:pt x="679634" y="589793"/>
                      </a:lnTo>
                      <a:lnTo>
                        <a:pt x="674872" y="523118"/>
                      </a:lnTo>
                      <a:close/>
                      <a:moveTo>
                        <a:pt x="148616" y="406719"/>
                      </a:moveTo>
                      <a:lnTo>
                        <a:pt x="229578" y="444819"/>
                      </a:lnTo>
                      <a:lnTo>
                        <a:pt x="220052" y="506732"/>
                      </a:lnTo>
                      <a:lnTo>
                        <a:pt x="162904" y="473394"/>
                      </a:lnTo>
                      <a:lnTo>
                        <a:pt x="148616" y="406719"/>
                      </a:lnTo>
                      <a:close/>
                      <a:moveTo>
                        <a:pt x="148616" y="330238"/>
                      </a:moveTo>
                      <a:lnTo>
                        <a:pt x="229578" y="368338"/>
                      </a:lnTo>
                      <a:lnTo>
                        <a:pt x="220052" y="430251"/>
                      </a:lnTo>
                      <a:lnTo>
                        <a:pt x="162904" y="396913"/>
                      </a:lnTo>
                      <a:lnTo>
                        <a:pt x="148616" y="330238"/>
                      </a:lnTo>
                      <a:close/>
                      <a:moveTo>
                        <a:pt x="148616" y="251655"/>
                      </a:moveTo>
                      <a:lnTo>
                        <a:pt x="229578" y="289755"/>
                      </a:lnTo>
                      <a:lnTo>
                        <a:pt x="220052" y="351668"/>
                      </a:lnTo>
                      <a:lnTo>
                        <a:pt x="162904" y="318330"/>
                      </a:lnTo>
                      <a:lnTo>
                        <a:pt x="148616" y="251655"/>
                      </a:lnTo>
                      <a:close/>
                      <a:moveTo>
                        <a:pt x="46443" y="71490"/>
                      </a:moveTo>
                      <a:cubicBezTo>
                        <a:pt x="47780" y="169117"/>
                        <a:pt x="41540" y="352905"/>
                        <a:pt x="42877" y="450532"/>
                      </a:cubicBezTo>
                      <a:lnTo>
                        <a:pt x="1205434" y="1083345"/>
                      </a:lnTo>
                      <a:cubicBezTo>
                        <a:pt x="1207272" y="949222"/>
                        <a:pt x="1204346" y="816380"/>
                        <a:pt x="1206184" y="682257"/>
                      </a:cubicBezTo>
                      <a:lnTo>
                        <a:pt x="46443" y="71490"/>
                      </a:lnTo>
                      <a:close/>
                      <a:moveTo>
                        <a:pt x="5153" y="0"/>
                      </a:moveTo>
                      <a:lnTo>
                        <a:pt x="1236721" y="648841"/>
                      </a:lnTo>
                      <a:cubicBezTo>
                        <a:pt x="1234371" y="820351"/>
                        <a:pt x="1239601" y="991304"/>
                        <a:pt x="1237251" y="1162814"/>
                      </a:cubicBezTo>
                      <a:lnTo>
                        <a:pt x="0" y="465423"/>
                      </a:lnTo>
                      <a:cubicBezTo>
                        <a:pt x="2349" y="338553"/>
                        <a:pt x="2804" y="126870"/>
                        <a:pt x="5153" y="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n>
                      <a:solidFill>
                        <a:schemeClr val="bg1">
                          <a:alpha val="0"/>
                        </a:schemeClr>
                      </a:solidFill>
                    </a:ln>
                  </a:endParaRPr>
                </a:p>
              </p:txBody>
            </p:sp>
            <p:sp>
              <p:nvSpPr>
                <p:cNvPr id="50" name="Freeform 49"/>
                <p:cNvSpPr/>
                <p:nvPr/>
              </p:nvSpPr>
              <p:spPr>
                <a:xfrm>
                  <a:off x="6992524" y="2967814"/>
                  <a:ext cx="108171" cy="177547"/>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chemeClr val="bg1">
                          <a:alpha val="0"/>
                        </a:schemeClr>
                      </a:solidFill>
                    </a:ln>
                  </a:endParaRPr>
                </a:p>
              </p:txBody>
            </p:sp>
            <p:sp>
              <p:nvSpPr>
                <p:cNvPr id="51" name="Freeform 50"/>
                <p:cNvSpPr/>
                <p:nvPr/>
              </p:nvSpPr>
              <p:spPr>
                <a:xfrm>
                  <a:off x="7660864" y="3213075"/>
                  <a:ext cx="117321" cy="192569"/>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chemeClr val="bg1">
                          <a:alpha val="0"/>
                        </a:schemeClr>
                      </a:solidFill>
                    </a:ln>
                  </a:endParaRPr>
                </a:p>
              </p:txBody>
            </p:sp>
            <p:sp>
              <p:nvSpPr>
                <p:cNvPr id="52" name="Freeform 51"/>
                <p:cNvSpPr/>
                <p:nvPr/>
              </p:nvSpPr>
              <p:spPr>
                <a:xfrm>
                  <a:off x="7846228" y="2948212"/>
                  <a:ext cx="588612" cy="472506"/>
                </a:xfrm>
                <a:custGeom>
                  <a:avLst/>
                  <a:gdLst>
                    <a:gd name="connsiteX0" fmla="*/ 0 w 404812"/>
                    <a:gd name="connsiteY0" fmla="*/ 285750 h 285750"/>
                    <a:gd name="connsiteX1" fmla="*/ 0 w 404812"/>
                    <a:gd name="connsiteY1" fmla="*/ 166688 h 285750"/>
                    <a:gd name="connsiteX2" fmla="*/ 404812 w 404812"/>
                    <a:gd name="connsiteY2" fmla="*/ 0 h 285750"/>
                    <a:gd name="connsiteX3" fmla="*/ 400050 w 404812"/>
                    <a:gd name="connsiteY3" fmla="*/ 90488 h 285750"/>
                    <a:gd name="connsiteX4" fmla="*/ 0 w 404812"/>
                    <a:gd name="connsiteY4" fmla="*/ 285750 h 285750"/>
                    <a:gd name="connsiteX0" fmla="*/ 0 w 404812"/>
                    <a:gd name="connsiteY0" fmla="*/ 285750 h 285750"/>
                    <a:gd name="connsiteX1" fmla="*/ 0 w 404812"/>
                    <a:gd name="connsiteY1" fmla="*/ 166688 h 285750"/>
                    <a:gd name="connsiteX2" fmla="*/ 404812 w 404812"/>
                    <a:gd name="connsiteY2" fmla="*/ 0 h 285750"/>
                    <a:gd name="connsiteX3" fmla="*/ 397669 w 404812"/>
                    <a:gd name="connsiteY3" fmla="*/ 104775 h 285750"/>
                    <a:gd name="connsiteX4" fmla="*/ 0 w 404812"/>
                    <a:gd name="connsiteY4" fmla="*/ 285750 h 285750"/>
                    <a:gd name="connsiteX0" fmla="*/ 0 w 404812"/>
                    <a:gd name="connsiteY0" fmla="*/ 305759 h 305759"/>
                    <a:gd name="connsiteX1" fmla="*/ 0 w 404812"/>
                    <a:gd name="connsiteY1" fmla="*/ 166688 h 305759"/>
                    <a:gd name="connsiteX2" fmla="*/ 404812 w 404812"/>
                    <a:gd name="connsiteY2" fmla="*/ 0 h 305759"/>
                    <a:gd name="connsiteX3" fmla="*/ 397669 w 404812"/>
                    <a:gd name="connsiteY3" fmla="*/ 104775 h 305759"/>
                    <a:gd name="connsiteX4" fmla="*/ 0 w 404812"/>
                    <a:gd name="connsiteY4" fmla="*/ 305759 h 305759"/>
                    <a:gd name="connsiteX0" fmla="*/ 0 w 404812"/>
                    <a:gd name="connsiteY0" fmla="*/ 305759 h 305759"/>
                    <a:gd name="connsiteX1" fmla="*/ 0 w 404812"/>
                    <a:gd name="connsiteY1" fmla="*/ 166688 h 305759"/>
                    <a:gd name="connsiteX2" fmla="*/ 404812 w 404812"/>
                    <a:gd name="connsiteY2" fmla="*/ 0 h 305759"/>
                    <a:gd name="connsiteX3" fmla="*/ 403005 w 404812"/>
                    <a:gd name="connsiteY3" fmla="*/ 108777 h 305759"/>
                    <a:gd name="connsiteX4" fmla="*/ 0 w 404812"/>
                    <a:gd name="connsiteY4" fmla="*/ 305759 h 305759"/>
                    <a:gd name="connsiteX0" fmla="*/ 0 w 408813"/>
                    <a:gd name="connsiteY0" fmla="*/ 311095 h 311095"/>
                    <a:gd name="connsiteX1" fmla="*/ 0 w 408813"/>
                    <a:gd name="connsiteY1" fmla="*/ 172024 h 311095"/>
                    <a:gd name="connsiteX2" fmla="*/ 408813 w 408813"/>
                    <a:gd name="connsiteY2" fmla="*/ 0 h 311095"/>
                    <a:gd name="connsiteX3" fmla="*/ 403005 w 408813"/>
                    <a:gd name="connsiteY3" fmla="*/ 114113 h 311095"/>
                    <a:gd name="connsiteX4" fmla="*/ 0 w 408813"/>
                    <a:gd name="connsiteY4" fmla="*/ 311095 h 311095"/>
                    <a:gd name="connsiteX0" fmla="*/ 0 w 408813"/>
                    <a:gd name="connsiteY0" fmla="*/ 308427 h 308427"/>
                    <a:gd name="connsiteX1" fmla="*/ 0 w 408813"/>
                    <a:gd name="connsiteY1" fmla="*/ 169356 h 308427"/>
                    <a:gd name="connsiteX2" fmla="*/ 408813 w 408813"/>
                    <a:gd name="connsiteY2" fmla="*/ 0 h 308427"/>
                    <a:gd name="connsiteX3" fmla="*/ 403005 w 408813"/>
                    <a:gd name="connsiteY3" fmla="*/ 111445 h 308427"/>
                    <a:gd name="connsiteX4" fmla="*/ 0 w 408813"/>
                    <a:gd name="connsiteY4" fmla="*/ 308427 h 308427"/>
                    <a:gd name="connsiteX0" fmla="*/ 0 w 403477"/>
                    <a:gd name="connsiteY0" fmla="*/ 307093 h 307093"/>
                    <a:gd name="connsiteX1" fmla="*/ 0 w 403477"/>
                    <a:gd name="connsiteY1" fmla="*/ 168022 h 307093"/>
                    <a:gd name="connsiteX2" fmla="*/ 403477 w 403477"/>
                    <a:gd name="connsiteY2" fmla="*/ 0 h 307093"/>
                    <a:gd name="connsiteX3" fmla="*/ 403005 w 403477"/>
                    <a:gd name="connsiteY3" fmla="*/ 110111 h 307093"/>
                    <a:gd name="connsiteX4" fmla="*/ 0 w 403477"/>
                    <a:gd name="connsiteY4" fmla="*/ 307093 h 307093"/>
                    <a:gd name="connsiteX0" fmla="*/ 0 w 407479"/>
                    <a:gd name="connsiteY0" fmla="*/ 309761 h 309761"/>
                    <a:gd name="connsiteX1" fmla="*/ 0 w 407479"/>
                    <a:gd name="connsiteY1" fmla="*/ 170690 h 309761"/>
                    <a:gd name="connsiteX2" fmla="*/ 407479 w 407479"/>
                    <a:gd name="connsiteY2" fmla="*/ 0 h 309761"/>
                    <a:gd name="connsiteX3" fmla="*/ 403005 w 407479"/>
                    <a:gd name="connsiteY3" fmla="*/ 112779 h 309761"/>
                    <a:gd name="connsiteX4" fmla="*/ 0 w 407479"/>
                    <a:gd name="connsiteY4" fmla="*/ 309761 h 309761"/>
                    <a:gd name="connsiteX0" fmla="*/ 0 w 407479"/>
                    <a:gd name="connsiteY0" fmla="*/ 309761 h 309761"/>
                    <a:gd name="connsiteX1" fmla="*/ 0 w 407479"/>
                    <a:gd name="connsiteY1" fmla="*/ 170690 h 309761"/>
                    <a:gd name="connsiteX2" fmla="*/ 407479 w 407479"/>
                    <a:gd name="connsiteY2" fmla="*/ 0 h 309761"/>
                    <a:gd name="connsiteX3" fmla="*/ 403005 w 407479"/>
                    <a:gd name="connsiteY3" fmla="*/ 135900 h 309761"/>
                    <a:gd name="connsiteX4" fmla="*/ 0 w 407479"/>
                    <a:gd name="connsiteY4" fmla="*/ 309761 h 309761"/>
                    <a:gd name="connsiteX0" fmla="*/ 0 w 407479"/>
                    <a:gd name="connsiteY0" fmla="*/ 309761 h 309761"/>
                    <a:gd name="connsiteX1" fmla="*/ 0 w 407479"/>
                    <a:gd name="connsiteY1" fmla="*/ 170690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09761 h 309761"/>
                    <a:gd name="connsiteX1" fmla="*/ 0 w 407479"/>
                    <a:gd name="connsiteY1" fmla="*/ 158240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09761 h 309761"/>
                    <a:gd name="connsiteX1" fmla="*/ 0 w 407479"/>
                    <a:gd name="connsiteY1" fmla="*/ 146235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27102 h 327102"/>
                    <a:gd name="connsiteX1" fmla="*/ 0 w 407479"/>
                    <a:gd name="connsiteY1" fmla="*/ 163576 h 327102"/>
                    <a:gd name="connsiteX2" fmla="*/ 407479 w 407479"/>
                    <a:gd name="connsiteY2" fmla="*/ 0 h 327102"/>
                    <a:gd name="connsiteX3" fmla="*/ 406562 w 407479"/>
                    <a:gd name="connsiteY3" fmla="*/ 158577 h 327102"/>
                    <a:gd name="connsiteX4" fmla="*/ 0 w 407479"/>
                    <a:gd name="connsiteY4" fmla="*/ 327102 h 32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479" h="327102">
                      <a:moveTo>
                        <a:pt x="0" y="327102"/>
                      </a:moveTo>
                      <a:lnTo>
                        <a:pt x="0" y="163576"/>
                      </a:lnTo>
                      <a:lnTo>
                        <a:pt x="407479" y="0"/>
                      </a:lnTo>
                      <a:cubicBezTo>
                        <a:pt x="406877" y="36259"/>
                        <a:pt x="407164" y="122318"/>
                        <a:pt x="406562" y="158577"/>
                      </a:cubicBezTo>
                      <a:lnTo>
                        <a:pt x="0" y="327102"/>
                      </a:ln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3" name="Group 32"/>
              <p:cNvGrpSpPr/>
              <p:nvPr>
                <p:custDataLst>
                  <p:tags r:id="rId5"/>
                </p:custDataLst>
              </p:nvPr>
            </p:nvGrpSpPr>
            <p:grpSpPr>
              <a:xfrm>
                <a:off x="2459413" y="5226814"/>
                <a:ext cx="1057935" cy="492378"/>
                <a:chOff x="6992524" y="2756683"/>
                <a:chExt cx="1444960" cy="672504"/>
              </a:xfrm>
              <a:solidFill>
                <a:schemeClr val="bg1"/>
              </a:solidFill>
            </p:grpSpPr>
            <p:sp>
              <p:nvSpPr>
                <p:cNvPr id="41" name="Freeform 40"/>
                <p:cNvSpPr/>
                <p:nvPr/>
              </p:nvSpPr>
              <p:spPr>
                <a:xfrm>
                  <a:off x="7358856" y="2765425"/>
                  <a:ext cx="828675" cy="376730"/>
                </a:xfrm>
                <a:custGeom>
                  <a:avLst/>
                  <a:gdLst>
                    <a:gd name="connsiteX0" fmla="*/ 226219 w 504825"/>
                    <a:gd name="connsiteY0" fmla="*/ 0 h 192882"/>
                    <a:gd name="connsiteX1" fmla="*/ 226219 w 504825"/>
                    <a:gd name="connsiteY1" fmla="*/ 61913 h 192882"/>
                    <a:gd name="connsiteX2" fmla="*/ 0 w 504825"/>
                    <a:gd name="connsiteY2" fmla="*/ 164307 h 192882"/>
                    <a:gd name="connsiteX3" fmla="*/ 235744 w 504825"/>
                    <a:gd name="connsiteY3" fmla="*/ 83344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26219 w 504825"/>
                    <a:gd name="connsiteY1" fmla="*/ 61913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30981 w 504825"/>
                    <a:gd name="connsiteY5" fmla="*/ 64294 h 192882"/>
                    <a:gd name="connsiteX6" fmla="*/ 226219 w 504825"/>
                    <a:gd name="connsiteY6" fmla="*/ 0 h 192882"/>
                    <a:gd name="connsiteX0" fmla="*/ 228514 w 504825"/>
                    <a:gd name="connsiteY0" fmla="*/ 0 h 218555"/>
                    <a:gd name="connsiteX1" fmla="*/ 219075 w 504825"/>
                    <a:gd name="connsiteY1" fmla="*/ 89968 h 218555"/>
                    <a:gd name="connsiteX2" fmla="*/ 0 w 504825"/>
                    <a:gd name="connsiteY2" fmla="*/ 189980 h 218555"/>
                    <a:gd name="connsiteX3" fmla="*/ 228601 w 504825"/>
                    <a:gd name="connsiteY3" fmla="*/ 97111 h 218555"/>
                    <a:gd name="connsiteX4" fmla="*/ 504825 w 504825"/>
                    <a:gd name="connsiteY4" fmla="*/ 218555 h 218555"/>
                    <a:gd name="connsiteX5" fmla="*/ 230981 w 504825"/>
                    <a:gd name="connsiteY5" fmla="*/ 89967 h 218555"/>
                    <a:gd name="connsiteX6" fmla="*/ 228514 w 504825"/>
                    <a:gd name="connsiteY6" fmla="*/ 0 h 218555"/>
                    <a:gd name="connsiteX0" fmla="*/ 229662 w 504825"/>
                    <a:gd name="connsiteY0" fmla="*/ 0 h 263483"/>
                    <a:gd name="connsiteX1" fmla="*/ 219075 w 504825"/>
                    <a:gd name="connsiteY1" fmla="*/ 134896 h 263483"/>
                    <a:gd name="connsiteX2" fmla="*/ 0 w 504825"/>
                    <a:gd name="connsiteY2" fmla="*/ 234908 h 263483"/>
                    <a:gd name="connsiteX3" fmla="*/ 228601 w 504825"/>
                    <a:gd name="connsiteY3" fmla="*/ 142039 h 263483"/>
                    <a:gd name="connsiteX4" fmla="*/ 504825 w 504825"/>
                    <a:gd name="connsiteY4" fmla="*/ 263483 h 263483"/>
                    <a:gd name="connsiteX5" fmla="*/ 230981 w 504825"/>
                    <a:gd name="connsiteY5" fmla="*/ 134895 h 263483"/>
                    <a:gd name="connsiteX6" fmla="*/ 229662 w 504825"/>
                    <a:gd name="connsiteY6" fmla="*/ 0 h 263483"/>
                    <a:gd name="connsiteX0" fmla="*/ 226221 w 504825"/>
                    <a:gd name="connsiteY0" fmla="*/ 0 h 263483"/>
                    <a:gd name="connsiteX1" fmla="*/ 219075 w 504825"/>
                    <a:gd name="connsiteY1" fmla="*/ 134896 h 263483"/>
                    <a:gd name="connsiteX2" fmla="*/ 0 w 504825"/>
                    <a:gd name="connsiteY2" fmla="*/ 234908 h 263483"/>
                    <a:gd name="connsiteX3" fmla="*/ 228601 w 504825"/>
                    <a:gd name="connsiteY3" fmla="*/ 142039 h 263483"/>
                    <a:gd name="connsiteX4" fmla="*/ 504825 w 504825"/>
                    <a:gd name="connsiteY4" fmla="*/ 263483 h 263483"/>
                    <a:gd name="connsiteX5" fmla="*/ 230981 w 504825"/>
                    <a:gd name="connsiteY5" fmla="*/ 134895 h 263483"/>
                    <a:gd name="connsiteX6" fmla="*/ 226221 w 504825"/>
                    <a:gd name="connsiteY6" fmla="*/ 0 h 263483"/>
                    <a:gd name="connsiteX0" fmla="*/ 298503 w 577107"/>
                    <a:gd name="connsiteY0" fmla="*/ 0 h 263483"/>
                    <a:gd name="connsiteX1" fmla="*/ 291357 w 577107"/>
                    <a:gd name="connsiteY1" fmla="*/ 134896 h 263483"/>
                    <a:gd name="connsiteX2" fmla="*/ 0 w 577107"/>
                    <a:gd name="connsiteY2" fmla="*/ 236513 h 263483"/>
                    <a:gd name="connsiteX3" fmla="*/ 300883 w 577107"/>
                    <a:gd name="connsiteY3" fmla="*/ 142039 h 263483"/>
                    <a:gd name="connsiteX4" fmla="*/ 577107 w 577107"/>
                    <a:gd name="connsiteY4" fmla="*/ 263483 h 263483"/>
                    <a:gd name="connsiteX5" fmla="*/ 303263 w 577107"/>
                    <a:gd name="connsiteY5" fmla="*/ 134895 h 263483"/>
                    <a:gd name="connsiteX6" fmla="*/ 298503 w 577107"/>
                    <a:gd name="connsiteY6" fmla="*/ 0 h 263483"/>
                    <a:gd name="connsiteX0" fmla="*/ 298503 w 653978"/>
                    <a:gd name="connsiteY0" fmla="*/ 0 h 252251"/>
                    <a:gd name="connsiteX1" fmla="*/ 291357 w 653978"/>
                    <a:gd name="connsiteY1" fmla="*/ 134896 h 252251"/>
                    <a:gd name="connsiteX2" fmla="*/ 0 w 653978"/>
                    <a:gd name="connsiteY2" fmla="*/ 236513 h 252251"/>
                    <a:gd name="connsiteX3" fmla="*/ 300883 w 653978"/>
                    <a:gd name="connsiteY3" fmla="*/ 142039 h 252251"/>
                    <a:gd name="connsiteX4" fmla="*/ 653978 w 653978"/>
                    <a:gd name="connsiteY4" fmla="*/ 252251 h 252251"/>
                    <a:gd name="connsiteX5" fmla="*/ 303263 w 653978"/>
                    <a:gd name="connsiteY5" fmla="*/ 134895 h 252251"/>
                    <a:gd name="connsiteX6" fmla="*/ 298503 w 653978"/>
                    <a:gd name="connsiteY6" fmla="*/ 0 h 252251"/>
                    <a:gd name="connsiteX0" fmla="*/ 298503 w 660862"/>
                    <a:gd name="connsiteY0" fmla="*/ 0 h 250646"/>
                    <a:gd name="connsiteX1" fmla="*/ 291357 w 660862"/>
                    <a:gd name="connsiteY1" fmla="*/ 134896 h 250646"/>
                    <a:gd name="connsiteX2" fmla="*/ 0 w 660862"/>
                    <a:gd name="connsiteY2" fmla="*/ 236513 h 250646"/>
                    <a:gd name="connsiteX3" fmla="*/ 300883 w 660862"/>
                    <a:gd name="connsiteY3" fmla="*/ 142039 h 250646"/>
                    <a:gd name="connsiteX4" fmla="*/ 660862 w 660862"/>
                    <a:gd name="connsiteY4" fmla="*/ 250646 h 250646"/>
                    <a:gd name="connsiteX5" fmla="*/ 303263 w 660862"/>
                    <a:gd name="connsiteY5" fmla="*/ 134895 h 250646"/>
                    <a:gd name="connsiteX6" fmla="*/ 298503 w 660862"/>
                    <a:gd name="connsiteY6" fmla="*/ 0 h 250646"/>
                    <a:gd name="connsiteX0" fmla="*/ 300797 w 663156"/>
                    <a:gd name="connsiteY0" fmla="*/ 0 h 250646"/>
                    <a:gd name="connsiteX1" fmla="*/ 293651 w 663156"/>
                    <a:gd name="connsiteY1" fmla="*/ 134896 h 250646"/>
                    <a:gd name="connsiteX2" fmla="*/ 0 w 663156"/>
                    <a:gd name="connsiteY2" fmla="*/ 230095 h 250646"/>
                    <a:gd name="connsiteX3" fmla="*/ 303177 w 663156"/>
                    <a:gd name="connsiteY3" fmla="*/ 142039 h 250646"/>
                    <a:gd name="connsiteX4" fmla="*/ 663156 w 663156"/>
                    <a:gd name="connsiteY4" fmla="*/ 250646 h 250646"/>
                    <a:gd name="connsiteX5" fmla="*/ 305557 w 663156"/>
                    <a:gd name="connsiteY5" fmla="*/ 134895 h 250646"/>
                    <a:gd name="connsiteX6" fmla="*/ 300797 w 663156"/>
                    <a:gd name="connsiteY6" fmla="*/ 0 h 250646"/>
                    <a:gd name="connsiteX0" fmla="*/ 300797 w 536185"/>
                    <a:gd name="connsiteY0" fmla="*/ 0 h 230095"/>
                    <a:gd name="connsiteX1" fmla="*/ 293651 w 536185"/>
                    <a:gd name="connsiteY1" fmla="*/ 134896 h 230095"/>
                    <a:gd name="connsiteX2" fmla="*/ 0 w 536185"/>
                    <a:gd name="connsiteY2" fmla="*/ 230095 h 230095"/>
                    <a:gd name="connsiteX3" fmla="*/ 303177 w 536185"/>
                    <a:gd name="connsiteY3" fmla="*/ 142039 h 230095"/>
                    <a:gd name="connsiteX4" fmla="*/ 536185 w 536185"/>
                    <a:gd name="connsiteY4" fmla="*/ 205718 h 230095"/>
                    <a:gd name="connsiteX5" fmla="*/ 305557 w 536185"/>
                    <a:gd name="connsiteY5" fmla="*/ 134895 h 230095"/>
                    <a:gd name="connsiteX6" fmla="*/ 300797 w 536185"/>
                    <a:gd name="connsiteY6" fmla="*/ 0 h 230095"/>
                    <a:gd name="connsiteX0" fmla="*/ 153939 w 389327"/>
                    <a:gd name="connsiteY0" fmla="*/ 0 h 205718"/>
                    <a:gd name="connsiteX1" fmla="*/ 146793 w 389327"/>
                    <a:gd name="connsiteY1" fmla="*/ 134896 h 205718"/>
                    <a:gd name="connsiteX2" fmla="*/ 0 w 389327"/>
                    <a:gd name="connsiteY2" fmla="*/ 180888 h 205718"/>
                    <a:gd name="connsiteX3" fmla="*/ 156319 w 389327"/>
                    <a:gd name="connsiteY3" fmla="*/ 142039 h 205718"/>
                    <a:gd name="connsiteX4" fmla="*/ 389327 w 389327"/>
                    <a:gd name="connsiteY4" fmla="*/ 205718 h 205718"/>
                    <a:gd name="connsiteX5" fmla="*/ 158699 w 389327"/>
                    <a:gd name="connsiteY5" fmla="*/ 134895 h 205718"/>
                    <a:gd name="connsiteX6" fmla="*/ 153939 w 389327"/>
                    <a:gd name="connsiteY6" fmla="*/ 0 h 205718"/>
                    <a:gd name="connsiteX0" fmla="*/ 163118 w 398506"/>
                    <a:gd name="connsiteY0" fmla="*/ 0 h 205718"/>
                    <a:gd name="connsiteX1" fmla="*/ 155972 w 398506"/>
                    <a:gd name="connsiteY1" fmla="*/ 134896 h 205718"/>
                    <a:gd name="connsiteX2" fmla="*/ 0 w 398506"/>
                    <a:gd name="connsiteY2" fmla="*/ 185167 h 205718"/>
                    <a:gd name="connsiteX3" fmla="*/ 165498 w 398506"/>
                    <a:gd name="connsiteY3" fmla="*/ 142039 h 205718"/>
                    <a:gd name="connsiteX4" fmla="*/ 398506 w 398506"/>
                    <a:gd name="connsiteY4" fmla="*/ 205718 h 205718"/>
                    <a:gd name="connsiteX5" fmla="*/ 167878 w 398506"/>
                    <a:gd name="connsiteY5" fmla="*/ 134895 h 205718"/>
                    <a:gd name="connsiteX6" fmla="*/ 163118 w 398506"/>
                    <a:gd name="connsiteY6" fmla="*/ 0 h 205718"/>
                    <a:gd name="connsiteX0" fmla="*/ 163118 w 433691"/>
                    <a:gd name="connsiteY0" fmla="*/ 0 h 205718"/>
                    <a:gd name="connsiteX1" fmla="*/ 155972 w 433691"/>
                    <a:gd name="connsiteY1" fmla="*/ 134896 h 205718"/>
                    <a:gd name="connsiteX2" fmla="*/ 0 w 433691"/>
                    <a:gd name="connsiteY2" fmla="*/ 185167 h 205718"/>
                    <a:gd name="connsiteX3" fmla="*/ 165498 w 433691"/>
                    <a:gd name="connsiteY3" fmla="*/ 142039 h 205718"/>
                    <a:gd name="connsiteX4" fmla="*/ 433691 w 433691"/>
                    <a:gd name="connsiteY4" fmla="*/ 205718 h 205718"/>
                    <a:gd name="connsiteX5" fmla="*/ 167878 w 433691"/>
                    <a:gd name="connsiteY5" fmla="*/ 134895 h 205718"/>
                    <a:gd name="connsiteX6" fmla="*/ 163118 w 433691"/>
                    <a:gd name="connsiteY6" fmla="*/ 0 h 205718"/>
                    <a:gd name="connsiteX0" fmla="*/ 163118 w 406155"/>
                    <a:gd name="connsiteY0" fmla="*/ 0 h 253855"/>
                    <a:gd name="connsiteX1" fmla="*/ 155972 w 406155"/>
                    <a:gd name="connsiteY1" fmla="*/ 134896 h 253855"/>
                    <a:gd name="connsiteX2" fmla="*/ 0 w 406155"/>
                    <a:gd name="connsiteY2" fmla="*/ 185167 h 253855"/>
                    <a:gd name="connsiteX3" fmla="*/ 165498 w 406155"/>
                    <a:gd name="connsiteY3" fmla="*/ 142039 h 253855"/>
                    <a:gd name="connsiteX4" fmla="*/ 406155 w 406155"/>
                    <a:gd name="connsiteY4" fmla="*/ 253855 h 253855"/>
                    <a:gd name="connsiteX5" fmla="*/ 167878 w 406155"/>
                    <a:gd name="connsiteY5" fmla="*/ 134895 h 253855"/>
                    <a:gd name="connsiteX6" fmla="*/ 163118 w 406155"/>
                    <a:gd name="connsiteY6" fmla="*/ 0 h 253855"/>
                    <a:gd name="connsiteX0" fmla="*/ 156234 w 399271"/>
                    <a:gd name="connsiteY0" fmla="*/ 0 h 253855"/>
                    <a:gd name="connsiteX1" fmla="*/ 149088 w 399271"/>
                    <a:gd name="connsiteY1" fmla="*/ 134896 h 253855"/>
                    <a:gd name="connsiteX2" fmla="*/ 0 w 399271"/>
                    <a:gd name="connsiteY2" fmla="*/ 214049 h 253855"/>
                    <a:gd name="connsiteX3" fmla="*/ 158614 w 399271"/>
                    <a:gd name="connsiteY3" fmla="*/ 142039 h 253855"/>
                    <a:gd name="connsiteX4" fmla="*/ 399271 w 399271"/>
                    <a:gd name="connsiteY4" fmla="*/ 253855 h 253855"/>
                    <a:gd name="connsiteX5" fmla="*/ 160994 w 399271"/>
                    <a:gd name="connsiteY5" fmla="*/ 134895 h 253855"/>
                    <a:gd name="connsiteX6" fmla="*/ 156234 w 399271"/>
                    <a:gd name="connsiteY6" fmla="*/ 0 h 253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9271" h="253855">
                      <a:moveTo>
                        <a:pt x="156234" y="0"/>
                      </a:moveTo>
                      <a:lnTo>
                        <a:pt x="149088" y="134896"/>
                      </a:lnTo>
                      <a:lnTo>
                        <a:pt x="0" y="214049"/>
                      </a:lnTo>
                      <a:lnTo>
                        <a:pt x="158614" y="142039"/>
                      </a:lnTo>
                      <a:lnTo>
                        <a:pt x="399271" y="253855"/>
                      </a:lnTo>
                      <a:lnTo>
                        <a:pt x="160994" y="134895"/>
                      </a:lnTo>
                      <a:cubicBezTo>
                        <a:pt x="160172" y="104906"/>
                        <a:pt x="157056" y="29989"/>
                        <a:pt x="156234" y="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chemeClr val="bg1">
                          <a:alpha val="0"/>
                        </a:schemeClr>
                      </a:solidFill>
                    </a:ln>
                  </a:endParaRPr>
                </a:p>
              </p:txBody>
            </p:sp>
            <p:sp>
              <p:nvSpPr>
                <p:cNvPr id="42" name="Freeform 41"/>
                <p:cNvSpPr/>
                <p:nvPr/>
              </p:nvSpPr>
              <p:spPr>
                <a:xfrm>
                  <a:off x="7021619" y="2756683"/>
                  <a:ext cx="1415865" cy="657140"/>
                </a:xfrm>
                <a:custGeom>
                  <a:avLst/>
                  <a:gdLst>
                    <a:gd name="connsiteX0" fmla="*/ 0 w 2000250"/>
                    <a:gd name="connsiteY0" fmla="*/ 333375 h 1347788"/>
                    <a:gd name="connsiteX1" fmla="*/ 895350 w 2000250"/>
                    <a:gd name="connsiteY1" fmla="*/ 0 h 1347788"/>
                    <a:gd name="connsiteX2" fmla="*/ 2000250 w 2000250"/>
                    <a:gd name="connsiteY2" fmla="*/ 357188 h 1347788"/>
                    <a:gd name="connsiteX3" fmla="*/ 1990725 w 2000250"/>
                    <a:gd name="connsiteY3" fmla="*/ 823913 h 1347788"/>
                    <a:gd name="connsiteX4" fmla="*/ 1147763 w 2000250"/>
                    <a:gd name="connsiteY4" fmla="*/ 1347788 h 1347788"/>
                    <a:gd name="connsiteX5" fmla="*/ 0 w 2000250"/>
                    <a:gd name="connsiteY5"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28825"/>
                    <a:gd name="connsiteY0" fmla="*/ 333375 h 1347788"/>
                    <a:gd name="connsiteX1" fmla="*/ 914400 w 2028825"/>
                    <a:gd name="connsiteY1" fmla="*/ 0 h 1347788"/>
                    <a:gd name="connsiteX2" fmla="*/ 2028825 w 2028825"/>
                    <a:gd name="connsiteY2" fmla="*/ 404813 h 1347788"/>
                    <a:gd name="connsiteX3" fmla="*/ 2009775 w 2028825"/>
                    <a:gd name="connsiteY3" fmla="*/ 823913 h 1347788"/>
                    <a:gd name="connsiteX4" fmla="*/ 1166813 w 2028825"/>
                    <a:gd name="connsiteY4" fmla="*/ 1347788 h 1347788"/>
                    <a:gd name="connsiteX5" fmla="*/ 0 w 2028825"/>
                    <a:gd name="connsiteY5" fmla="*/ 702186 h 1347788"/>
                    <a:gd name="connsiteX6" fmla="*/ 19050 w 2028825"/>
                    <a:gd name="connsiteY6" fmla="*/ 333375 h 1347788"/>
                    <a:gd name="connsiteX0" fmla="*/ 0 w 2050257"/>
                    <a:gd name="connsiteY0" fmla="*/ 330994 h 1347788"/>
                    <a:gd name="connsiteX1" fmla="*/ 935832 w 2050257"/>
                    <a:gd name="connsiteY1" fmla="*/ 0 h 1347788"/>
                    <a:gd name="connsiteX2" fmla="*/ 2050257 w 2050257"/>
                    <a:gd name="connsiteY2" fmla="*/ 404813 h 1347788"/>
                    <a:gd name="connsiteX3" fmla="*/ 2031207 w 2050257"/>
                    <a:gd name="connsiteY3" fmla="*/ 82391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38351 w 2050257"/>
                    <a:gd name="connsiteY3" fmla="*/ 76676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42140 w 2050257"/>
                    <a:gd name="connsiteY3" fmla="*/ 847539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80569"/>
                    <a:gd name="connsiteY0" fmla="*/ 287913 h 1347788"/>
                    <a:gd name="connsiteX1" fmla="*/ 966144 w 2080569"/>
                    <a:gd name="connsiteY1" fmla="*/ 0 h 1347788"/>
                    <a:gd name="connsiteX2" fmla="*/ 2080569 w 2080569"/>
                    <a:gd name="connsiteY2" fmla="*/ 404813 h 1347788"/>
                    <a:gd name="connsiteX3" fmla="*/ 2072452 w 2080569"/>
                    <a:gd name="connsiteY3" fmla="*/ 847539 h 1347788"/>
                    <a:gd name="connsiteX4" fmla="*/ 1218557 w 2080569"/>
                    <a:gd name="connsiteY4" fmla="*/ 1347788 h 1347788"/>
                    <a:gd name="connsiteX5" fmla="*/ 51744 w 2080569"/>
                    <a:gd name="connsiteY5" fmla="*/ 702186 h 1347788"/>
                    <a:gd name="connsiteX6" fmla="*/ 0 w 2080569"/>
                    <a:gd name="connsiteY6" fmla="*/ 287913 h 1347788"/>
                    <a:gd name="connsiteX0" fmla="*/ 0 w 2088147"/>
                    <a:gd name="connsiteY0" fmla="*/ 314839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59322 w 2088147"/>
                    <a:gd name="connsiteY5" fmla="*/ 702186 h 1347788"/>
                    <a:gd name="connsiteX6" fmla="*/ 0 w 2088147"/>
                    <a:gd name="connsiteY6" fmla="*/ 314839 h 1347788"/>
                    <a:gd name="connsiteX0" fmla="*/ 0 w 2088147"/>
                    <a:gd name="connsiteY0" fmla="*/ 277143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59322 w 2088147"/>
                    <a:gd name="connsiteY5" fmla="*/ 702186 h 1347788"/>
                    <a:gd name="connsiteX6" fmla="*/ 0 w 2088147"/>
                    <a:gd name="connsiteY6" fmla="*/ 277143 h 1347788"/>
                    <a:gd name="connsiteX0" fmla="*/ 5091 w 2093238"/>
                    <a:gd name="connsiteY0" fmla="*/ 277143 h 1347788"/>
                    <a:gd name="connsiteX1" fmla="*/ 978813 w 2093238"/>
                    <a:gd name="connsiteY1" fmla="*/ 0 h 1347788"/>
                    <a:gd name="connsiteX2" fmla="*/ 2093238 w 2093238"/>
                    <a:gd name="connsiteY2" fmla="*/ 404813 h 1347788"/>
                    <a:gd name="connsiteX3" fmla="*/ 2085121 w 2093238"/>
                    <a:gd name="connsiteY3" fmla="*/ 847539 h 1347788"/>
                    <a:gd name="connsiteX4" fmla="*/ 1231226 w 2093238"/>
                    <a:gd name="connsiteY4" fmla="*/ 1347788 h 1347788"/>
                    <a:gd name="connsiteX5" fmla="*/ 0 w 2093238"/>
                    <a:gd name="connsiteY5" fmla="*/ 669876 h 1347788"/>
                    <a:gd name="connsiteX6" fmla="*/ 5091 w 2093238"/>
                    <a:gd name="connsiteY6" fmla="*/ 277143 h 1347788"/>
                    <a:gd name="connsiteX0" fmla="*/ 0 w 2088147"/>
                    <a:gd name="connsiteY0" fmla="*/ 277143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77143 h 1347788"/>
                    <a:gd name="connsiteX0" fmla="*/ 0 w 2088147"/>
                    <a:gd name="connsiteY0" fmla="*/ 277143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77143 h 1347788"/>
                    <a:gd name="connsiteX0" fmla="*/ 0 w 2088147"/>
                    <a:gd name="connsiteY0" fmla="*/ 236756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36756 h 1347788"/>
                    <a:gd name="connsiteX0" fmla="*/ 0 w 2088147"/>
                    <a:gd name="connsiteY0" fmla="*/ 220601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20601 h 1347788"/>
                    <a:gd name="connsiteX0" fmla="*/ 0 w 2088147"/>
                    <a:gd name="connsiteY0" fmla="*/ 220601 h 1347788"/>
                    <a:gd name="connsiteX1" fmla="*/ 973722 w 2088147"/>
                    <a:gd name="connsiteY1" fmla="*/ 0 h 1347788"/>
                    <a:gd name="connsiteX2" fmla="*/ 2088147 w 2088147"/>
                    <a:gd name="connsiteY2" fmla="*/ 364424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20601 h 1347788"/>
                    <a:gd name="connsiteX0" fmla="*/ 0 w 2088147"/>
                    <a:gd name="connsiteY0" fmla="*/ 258296 h 1385483"/>
                    <a:gd name="connsiteX1" fmla="*/ 1030558 w 2088147"/>
                    <a:gd name="connsiteY1" fmla="*/ 0 h 1385483"/>
                    <a:gd name="connsiteX2" fmla="*/ 2088147 w 2088147"/>
                    <a:gd name="connsiteY2" fmla="*/ 402119 h 1385483"/>
                    <a:gd name="connsiteX3" fmla="*/ 2080030 w 2088147"/>
                    <a:gd name="connsiteY3" fmla="*/ 885234 h 1385483"/>
                    <a:gd name="connsiteX4" fmla="*/ 1226135 w 2088147"/>
                    <a:gd name="connsiteY4" fmla="*/ 1385483 h 1385483"/>
                    <a:gd name="connsiteX5" fmla="*/ 2487 w 2088147"/>
                    <a:gd name="connsiteY5" fmla="*/ 734496 h 1385483"/>
                    <a:gd name="connsiteX6" fmla="*/ 0 w 2088147"/>
                    <a:gd name="connsiteY6" fmla="*/ 258296 h 1385483"/>
                    <a:gd name="connsiteX0" fmla="*/ 0 w 2088147"/>
                    <a:gd name="connsiteY0" fmla="*/ 201754 h 1328941"/>
                    <a:gd name="connsiteX1" fmla="*/ 1030558 w 2088147"/>
                    <a:gd name="connsiteY1" fmla="*/ 0 h 1328941"/>
                    <a:gd name="connsiteX2" fmla="*/ 2088147 w 2088147"/>
                    <a:gd name="connsiteY2" fmla="*/ 345577 h 1328941"/>
                    <a:gd name="connsiteX3" fmla="*/ 2080030 w 2088147"/>
                    <a:gd name="connsiteY3" fmla="*/ 828692 h 1328941"/>
                    <a:gd name="connsiteX4" fmla="*/ 1226135 w 2088147"/>
                    <a:gd name="connsiteY4" fmla="*/ 1328941 h 1328941"/>
                    <a:gd name="connsiteX5" fmla="*/ 2487 w 2088147"/>
                    <a:gd name="connsiteY5" fmla="*/ 677954 h 1328941"/>
                    <a:gd name="connsiteX6" fmla="*/ 0 w 2088147"/>
                    <a:gd name="connsiteY6" fmla="*/ 201754 h 1328941"/>
                    <a:gd name="connsiteX0" fmla="*/ 0 w 2088147"/>
                    <a:gd name="connsiteY0" fmla="*/ 217909 h 1345096"/>
                    <a:gd name="connsiteX1" fmla="*/ 973723 w 2088147"/>
                    <a:gd name="connsiteY1" fmla="*/ 0 h 1345096"/>
                    <a:gd name="connsiteX2" fmla="*/ 2088147 w 2088147"/>
                    <a:gd name="connsiteY2" fmla="*/ 361732 h 1345096"/>
                    <a:gd name="connsiteX3" fmla="*/ 2080030 w 2088147"/>
                    <a:gd name="connsiteY3" fmla="*/ 844847 h 1345096"/>
                    <a:gd name="connsiteX4" fmla="*/ 1226135 w 2088147"/>
                    <a:gd name="connsiteY4" fmla="*/ 1345096 h 1345096"/>
                    <a:gd name="connsiteX5" fmla="*/ 2487 w 2088147"/>
                    <a:gd name="connsiteY5" fmla="*/ 694109 h 1345096"/>
                    <a:gd name="connsiteX6" fmla="*/ 0 w 2088147"/>
                    <a:gd name="connsiteY6" fmla="*/ 217909 h 1345096"/>
                    <a:gd name="connsiteX0" fmla="*/ 0 w 2088147"/>
                    <a:gd name="connsiteY0" fmla="*/ 242141 h 1369328"/>
                    <a:gd name="connsiteX1" fmla="*/ 1115811 w 2088147"/>
                    <a:gd name="connsiteY1" fmla="*/ 0 h 1369328"/>
                    <a:gd name="connsiteX2" fmla="*/ 2088147 w 2088147"/>
                    <a:gd name="connsiteY2" fmla="*/ 385964 h 1369328"/>
                    <a:gd name="connsiteX3" fmla="*/ 2080030 w 2088147"/>
                    <a:gd name="connsiteY3" fmla="*/ 869079 h 1369328"/>
                    <a:gd name="connsiteX4" fmla="*/ 1226135 w 2088147"/>
                    <a:gd name="connsiteY4" fmla="*/ 1369328 h 1369328"/>
                    <a:gd name="connsiteX5" fmla="*/ 2487 w 2088147"/>
                    <a:gd name="connsiteY5" fmla="*/ 718341 h 1369328"/>
                    <a:gd name="connsiteX6" fmla="*/ 0 w 2088147"/>
                    <a:gd name="connsiteY6" fmla="*/ 242141 h 1369328"/>
                    <a:gd name="connsiteX0" fmla="*/ 0 w 2088147"/>
                    <a:gd name="connsiteY0" fmla="*/ 250218 h 1377405"/>
                    <a:gd name="connsiteX1" fmla="*/ 1041925 w 2088147"/>
                    <a:gd name="connsiteY1" fmla="*/ 0 h 1377405"/>
                    <a:gd name="connsiteX2" fmla="*/ 2088147 w 2088147"/>
                    <a:gd name="connsiteY2" fmla="*/ 394041 h 1377405"/>
                    <a:gd name="connsiteX3" fmla="*/ 2080030 w 2088147"/>
                    <a:gd name="connsiteY3" fmla="*/ 877156 h 1377405"/>
                    <a:gd name="connsiteX4" fmla="*/ 1226135 w 2088147"/>
                    <a:gd name="connsiteY4" fmla="*/ 1377405 h 1377405"/>
                    <a:gd name="connsiteX5" fmla="*/ 2487 w 2088147"/>
                    <a:gd name="connsiteY5" fmla="*/ 726418 h 1377405"/>
                    <a:gd name="connsiteX6" fmla="*/ 0 w 2088147"/>
                    <a:gd name="connsiteY6" fmla="*/ 250218 h 137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8147" h="1377405">
                      <a:moveTo>
                        <a:pt x="0" y="250218"/>
                      </a:moveTo>
                      <a:lnTo>
                        <a:pt x="1041925" y="0"/>
                      </a:lnTo>
                      <a:lnTo>
                        <a:pt x="2088147" y="394041"/>
                      </a:lnTo>
                      <a:lnTo>
                        <a:pt x="2080030" y="877156"/>
                      </a:lnTo>
                      <a:cubicBezTo>
                        <a:pt x="1796661" y="1070831"/>
                        <a:pt x="1509504" y="1183730"/>
                        <a:pt x="1226135" y="1377405"/>
                      </a:cubicBezTo>
                      <a:cubicBezTo>
                        <a:pt x="1026110" y="1282854"/>
                        <a:pt x="169175" y="825732"/>
                        <a:pt x="2487" y="726418"/>
                      </a:cubicBezTo>
                      <a:lnTo>
                        <a:pt x="0" y="250218"/>
                      </a:ln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chemeClr val="bg1">
                          <a:alpha val="0"/>
                        </a:schemeClr>
                      </a:solidFill>
                    </a:ln>
                  </a:endParaRPr>
                </a:p>
              </p:txBody>
            </p:sp>
            <p:sp>
              <p:nvSpPr>
                <p:cNvPr id="43" name="Freeform 42"/>
                <p:cNvSpPr/>
                <p:nvPr/>
              </p:nvSpPr>
              <p:spPr>
                <a:xfrm>
                  <a:off x="7009510" y="2874423"/>
                  <a:ext cx="839338" cy="554764"/>
                </a:xfrm>
                <a:custGeom>
                  <a:avLst/>
                  <a:gdLst>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50232 w 1240510"/>
                    <a:gd name="connsiteY30" fmla="*/ 99764 h 1131852"/>
                    <a:gd name="connsiteX31" fmla="*/ 54244 w 1240510"/>
                    <a:gd name="connsiteY31" fmla="*/ 392645 h 1131852"/>
                    <a:gd name="connsiteX32" fmla="*/ 1190278 w 1240510"/>
                    <a:gd name="connsiteY32" fmla="*/ 1073922 h 1131852"/>
                    <a:gd name="connsiteX33" fmla="*/ 1191028 w 1240510"/>
                    <a:gd name="connsiteY33" fmla="*/ 690337 h 1131852"/>
                    <a:gd name="connsiteX34" fmla="*/ 50232 w 1240510"/>
                    <a:gd name="connsiteY34" fmla="*/ 99764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54244 w 1240510"/>
                    <a:gd name="connsiteY31" fmla="*/ 392645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42877 w 1240510"/>
                    <a:gd name="connsiteY31" fmla="*/ 371105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42877 w 1240510"/>
                    <a:gd name="connsiteY31" fmla="*/ 398030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90278 w 1240510"/>
                    <a:gd name="connsiteY32" fmla="*/ 1073922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82700 w 1240510"/>
                    <a:gd name="connsiteY32" fmla="*/ 1041613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86489 w 1240510"/>
                    <a:gd name="connsiteY32" fmla="*/ 1014687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110312"/>
                    <a:gd name="connsiteX1" fmla="*/ 1024916 w 1240510"/>
                    <a:gd name="connsiteY1" fmla="*/ 827351 h 1110312"/>
                    <a:gd name="connsiteX2" fmla="*/ 1015392 w 1240510"/>
                    <a:gd name="connsiteY2" fmla="*/ 894026 h 1110312"/>
                    <a:gd name="connsiteX3" fmla="*/ 679634 w 1240510"/>
                    <a:gd name="connsiteY3" fmla="*/ 720195 h 1110312"/>
                    <a:gd name="connsiteX4" fmla="*/ 674872 w 1240510"/>
                    <a:gd name="connsiteY4" fmla="*/ 653520 h 1110312"/>
                    <a:gd name="connsiteX5" fmla="*/ 674872 w 1240510"/>
                    <a:gd name="connsiteY5" fmla="*/ 557779 h 1110312"/>
                    <a:gd name="connsiteX6" fmla="*/ 1024916 w 1240510"/>
                    <a:gd name="connsiteY6" fmla="*/ 731610 h 1110312"/>
                    <a:gd name="connsiteX7" fmla="*/ 1015392 w 1240510"/>
                    <a:gd name="connsiteY7" fmla="*/ 798285 h 1110312"/>
                    <a:gd name="connsiteX8" fmla="*/ 679634 w 1240510"/>
                    <a:gd name="connsiteY8" fmla="*/ 624454 h 1110312"/>
                    <a:gd name="connsiteX9" fmla="*/ 674872 w 1240510"/>
                    <a:gd name="connsiteY9" fmla="*/ 557779 h 1110312"/>
                    <a:gd name="connsiteX10" fmla="*/ 674872 w 1240510"/>
                    <a:gd name="connsiteY10" fmla="*/ 470616 h 1110312"/>
                    <a:gd name="connsiteX11" fmla="*/ 1024916 w 1240510"/>
                    <a:gd name="connsiteY11" fmla="*/ 644447 h 1110312"/>
                    <a:gd name="connsiteX12" fmla="*/ 1015392 w 1240510"/>
                    <a:gd name="connsiteY12" fmla="*/ 711122 h 1110312"/>
                    <a:gd name="connsiteX13" fmla="*/ 679634 w 1240510"/>
                    <a:gd name="connsiteY13" fmla="*/ 537291 h 1110312"/>
                    <a:gd name="connsiteX14" fmla="*/ 674872 w 1240510"/>
                    <a:gd name="connsiteY14" fmla="*/ 470616 h 1110312"/>
                    <a:gd name="connsiteX15" fmla="*/ 148616 w 1240510"/>
                    <a:gd name="connsiteY15" fmla="*/ 354217 h 1110312"/>
                    <a:gd name="connsiteX16" fmla="*/ 229578 w 1240510"/>
                    <a:gd name="connsiteY16" fmla="*/ 392317 h 1110312"/>
                    <a:gd name="connsiteX17" fmla="*/ 220052 w 1240510"/>
                    <a:gd name="connsiteY17" fmla="*/ 454230 h 1110312"/>
                    <a:gd name="connsiteX18" fmla="*/ 162904 w 1240510"/>
                    <a:gd name="connsiteY18" fmla="*/ 420892 h 1110312"/>
                    <a:gd name="connsiteX19" fmla="*/ 148616 w 1240510"/>
                    <a:gd name="connsiteY19" fmla="*/ 354217 h 1110312"/>
                    <a:gd name="connsiteX20" fmla="*/ 148616 w 1240510"/>
                    <a:gd name="connsiteY20" fmla="*/ 277736 h 1110312"/>
                    <a:gd name="connsiteX21" fmla="*/ 229578 w 1240510"/>
                    <a:gd name="connsiteY21" fmla="*/ 315836 h 1110312"/>
                    <a:gd name="connsiteX22" fmla="*/ 220052 w 1240510"/>
                    <a:gd name="connsiteY22" fmla="*/ 377749 h 1110312"/>
                    <a:gd name="connsiteX23" fmla="*/ 162904 w 1240510"/>
                    <a:gd name="connsiteY23" fmla="*/ 344411 h 1110312"/>
                    <a:gd name="connsiteX24" fmla="*/ 148616 w 1240510"/>
                    <a:gd name="connsiteY24" fmla="*/ 277736 h 1110312"/>
                    <a:gd name="connsiteX25" fmla="*/ 148616 w 1240510"/>
                    <a:gd name="connsiteY25" fmla="*/ 199153 h 1110312"/>
                    <a:gd name="connsiteX26" fmla="*/ 229578 w 1240510"/>
                    <a:gd name="connsiteY26" fmla="*/ 237253 h 1110312"/>
                    <a:gd name="connsiteX27" fmla="*/ 220052 w 1240510"/>
                    <a:gd name="connsiteY27" fmla="*/ 299166 h 1110312"/>
                    <a:gd name="connsiteX28" fmla="*/ 162904 w 1240510"/>
                    <a:gd name="connsiteY28" fmla="*/ 265828 h 1110312"/>
                    <a:gd name="connsiteX29" fmla="*/ 148616 w 1240510"/>
                    <a:gd name="connsiteY29" fmla="*/ 199153 h 1110312"/>
                    <a:gd name="connsiteX30" fmla="*/ 46443 w 1240510"/>
                    <a:gd name="connsiteY30" fmla="*/ 51298 h 1110312"/>
                    <a:gd name="connsiteX31" fmla="*/ 42877 w 1240510"/>
                    <a:gd name="connsiteY31" fmla="*/ 398030 h 1110312"/>
                    <a:gd name="connsiteX32" fmla="*/ 1186489 w 1240510"/>
                    <a:gd name="connsiteY32" fmla="*/ 1014687 h 1110312"/>
                    <a:gd name="connsiteX33" fmla="*/ 1191028 w 1240510"/>
                    <a:gd name="connsiteY33" fmla="*/ 690337 h 1110312"/>
                    <a:gd name="connsiteX34" fmla="*/ 46443 w 1240510"/>
                    <a:gd name="connsiteY34" fmla="*/ 51298 h 1110312"/>
                    <a:gd name="connsiteX35" fmla="*/ 10837 w 1240510"/>
                    <a:gd name="connsiteY35" fmla="*/ 0 h 1110312"/>
                    <a:gd name="connsiteX36" fmla="*/ 1240510 w 1240510"/>
                    <a:gd name="connsiteY36" fmla="*/ 659613 h 1110312"/>
                    <a:gd name="connsiteX37" fmla="*/ 1237251 w 1240510"/>
                    <a:gd name="connsiteY37" fmla="*/ 1110312 h 1110312"/>
                    <a:gd name="connsiteX38" fmla="*/ 0 w 1240510"/>
                    <a:gd name="connsiteY38" fmla="*/ 412921 h 1110312"/>
                    <a:gd name="connsiteX39" fmla="*/ 10837 w 1240510"/>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186489 w 1237873"/>
                    <a:gd name="connsiteY32" fmla="*/ 1014687 h 1110312"/>
                    <a:gd name="connsiteX33" fmla="*/ 1191028 w 1237873"/>
                    <a:gd name="connsiteY33" fmla="*/ 69033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186489 w 1237873"/>
                    <a:gd name="connsiteY32" fmla="*/ 1014687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9223 w 1237873"/>
                    <a:gd name="connsiteY32" fmla="*/ 1036228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596339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29755 h 1110312"/>
                    <a:gd name="connsiteX34" fmla="*/ 46443 w 1237873"/>
                    <a:gd name="connsiteY34" fmla="*/ 51298 h 1110312"/>
                    <a:gd name="connsiteX35" fmla="*/ 10837 w 1237873"/>
                    <a:gd name="connsiteY35" fmla="*/ 0 h 1110312"/>
                    <a:gd name="connsiteX36" fmla="*/ 1236721 w 1237873"/>
                    <a:gd name="connsiteY36" fmla="*/ 596339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93907 h 1150699"/>
                    <a:gd name="connsiteX1" fmla="*/ 1024916 w 1237873"/>
                    <a:gd name="connsiteY1" fmla="*/ 867738 h 1150699"/>
                    <a:gd name="connsiteX2" fmla="*/ 1015392 w 1237873"/>
                    <a:gd name="connsiteY2" fmla="*/ 934413 h 1150699"/>
                    <a:gd name="connsiteX3" fmla="*/ 679634 w 1237873"/>
                    <a:gd name="connsiteY3" fmla="*/ 760582 h 1150699"/>
                    <a:gd name="connsiteX4" fmla="*/ 674872 w 1237873"/>
                    <a:gd name="connsiteY4" fmla="*/ 693907 h 1150699"/>
                    <a:gd name="connsiteX5" fmla="*/ 674872 w 1237873"/>
                    <a:gd name="connsiteY5" fmla="*/ 598166 h 1150699"/>
                    <a:gd name="connsiteX6" fmla="*/ 1024916 w 1237873"/>
                    <a:gd name="connsiteY6" fmla="*/ 771997 h 1150699"/>
                    <a:gd name="connsiteX7" fmla="*/ 1015392 w 1237873"/>
                    <a:gd name="connsiteY7" fmla="*/ 838672 h 1150699"/>
                    <a:gd name="connsiteX8" fmla="*/ 679634 w 1237873"/>
                    <a:gd name="connsiteY8" fmla="*/ 664841 h 1150699"/>
                    <a:gd name="connsiteX9" fmla="*/ 674872 w 1237873"/>
                    <a:gd name="connsiteY9" fmla="*/ 598166 h 1150699"/>
                    <a:gd name="connsiteX10" fmla="*/ 674872 w 1237873"/>
                    <a:gd name="connsiteY10" fmla="*/ 511003 h 1150699"/>
                    <a:gd name="connsiteX11" fmla="*/ 1024916 w 1237873"/>
                    <a:gd name="connsiteY11" fmla="*/ 684834 h 1150699"/>
                    <a:gd name="connsiteX12" fmla="*/ 1015392 w 1237873"/>
                    <a:gd name="connsiteY12" fmla="*/ 751509 h 1150699"/>
                    <a:gd name="connsiteX13" fmla="*/ 679634 w 1237873"/>
                    <a:gd name="connsiteY13" fmla="*/ 577678 h 1150699"/>
                    <a:gd name="connsiteX14" fmla="*/ 674872 w 1237873"/>
                    <a:gd name="connsiteY14" fmla="*/ 511003 h 1150699"/>
                    <a:gd name="connsiteX15" fmla="*/ 148616 w 1237873"/>
                    <a:gd name="connsiteY15" fmla="*/ 394604 h 1150699"/>
                    <a:gd name="connsiteX16" fmla="*/ 229578 w 1237873"/>
                    <a:gd name="connsiteY16" fmla="*/ 432704 h 1150699"/>
                    <a:gd name="connsiteX17" fmla="*/ 220052 w 1237873"/>
                    <a:gd name="connsiteY17" fmla="*/ 494617 h 1150699"/>
                    <a:gd name="connsiteX18" fmla="*/ 162904 w 1237873"/>
                    <a:gd name="connsiteY18" fmla="*/ 461279 h 1150699"/>
                    <a:gd name="connsiteX19" fmla="*/ 148616 w 1237873"/>
                    <a:gd name="connsiteY19" fmla="*/ 394604 h 1150699"/>
                    <a:gd name="connsiteX20" fmla="*/ 148616 w 1237873"/>
                    <a:gd name="connsiteY20" fmla="*/ 318123 h 1150699"/>
                    <a:gd name="connsiteX21" fmla="*/ 229578 w 1237873"/>
                    <a:gd name="connsiteY21" fmla="*/ 356223 h 1150699"/>
                    <a:gd name="connsiteX22" fmla="*/ 220052 w 1237873"/>
                    <a:gd name="connsiteY22" fmla="*/ 418136 h 1150699"/>
                    <a:gd name="connsiteX23" fmla="*/ 162904 w 1237873"/>
                    <a:gd name="connsiteY23" fmla="*/ 384798 h 1150699"/>
                    <a:gd name="connsiteX24" fmla="*/ 148616 w 1237873"/>
                    <a:gd name="connsiteY24" fmla="*/ 318123 h 1150699"/>
                    <a:gd name="connsiteX25" fmla="*/ 148616 w 1237873"/>
                    <a:gd name="connsiteY25" fmla="*/ 239540 h 1150699"/>
                    <a:gd name="connsiteX26" fmla="*/ 229578 w 1237873"/>
                    <a:gd name="connsiteY26" fmla="*/ 277640 h 1150699"/>
                    <a:gd name="connsiteX27" fmla="*/ 220052 w 1237873"/>
                    <a:gd name="connsiteY27" fmla="*/ 339553 h 1150699"/>
                    <a:gd name="connsiteX28" fmla="*/ 162904 w 1237873"/>
                    <a:gd name="connsiteY28" fmla="*/ 306215 h 1150699"/>
                    <a:gd name="connsiteX29" fmla="*/ 148616 w 1237873"/>
                    <a:gd name="connsiteY29" fmla="*/ 239540 h 1150699"/>
                    <a:gd name="connsiteX30" fmla="*/ 46443 w 1237873"/>
                    <a:gd name="connsiteY30" fmla="*/ 91685 h 1150699"/>
                    <a:gd name="connsiteX31" fmla="*/ 42877 w 1237873"/>
                    <a:gd name="connsiteY31" fmla="*/ 438417 h 1150699"/>
                    <a:gd name="connsiteX32" fmla="*/ 1205434 w 1237873"/>
                    <a:gd name="connsiteY32" fmla="*/ 1071230 h 1150699"/>
                    <a:gd name="connsiteX33" fmla="*/ 1206184 w 1237873"/>
                    <a:gd name="connsiteY33" fmla="*/ 670142 h 1150699"/>
                    <a:gd name="connsiteX34" fmla="*/ 46443 w 1237873"/>
                    <a:gd name="connsiteY34" fmla="*/ 91685 h 1150699"/>
                    <a:gd name="connsiteX35" fmla="*/ 10837 w 1237873"/>
                    <a:gd name="connsiteY35" fmla="*/ 0 h 1150699"/>
                    <a:gd name="connsiteX36" fmla="*/ 1236721 w 1237873"/>
                    <a:gd name="connsiteY36" fmla="*/ 636726 h 1150699"/>
                    <a:gd name="connsiteX37" fmla="*/ 1237251 w 1237873"/>
                    <a:gd name="connsiteY37" fmla="*/ 1150699 h 1150699"/>
                    <a:gd name="connsiteX38" fmla="*/ 0 w 1237873"/>
                    <a:gd name="connsiteY38" fmla="*/ 453308 h 1150699"/>
                    <a:gd name="connsiteX39" fmla="*/ 10837 w 1237873"/>
                    <a:gd name="connsiteY39" fmla="*/ 0 h 1150699"/>
                    <a:gd name="connsiteX0" fmla="*/ 674872 w 1237873"/>
                    <a:gd name="connsiteY0" fmla="*/ 706022 h 1162814"/>
                    <a:gd name="connsiteX1" fmla="*/ 1024916 w 1237873"/>
                    <a:gd name="connsiteY1" fmla="*/ 879853 h 1162814"/>
                    <a:gd name="connsiteX2" fmla="*/ 1015392 w 1237873"/>
                    <a:gd name="connsiteY2" fmla="*/ 946528 h 1162814"/>
                    <a:gd name="connsiteX3" fmla="*/ 679634 w 1237873"/>
                    <a:gd name="connsiteY3" fmla="*/ 772697 h 1162814"/>
                    <a:gd name="connsiteX4" fmla="*/ 674872 w 1237873"/>
                    <a:gd name="connsiteY4" fmla="*/ 706022 h 1162814"/>
                    <a:gd name="connsiteX5" fmla="*/ 674872 w 1237873"/>
                    <a:gd name="connsiteY5" fmla="*/ 610281 h 1162814"/>
                    <a:gd name="connsiteX6" fmla="*/ 1024916 w 1237873"/>
                    <a:gd name="connsiteY6" fmla="*/ 784112 h 1162814"/>
                    <a:gd name="connsiteX7" fmla="*/ 1015392 w 1237873"/>
                    <a:gd name="connsiteY7" fmla="*/ 850787 h 1162814"/>
                    <a:gd name="connsiteX8" fmla="*/ 679634 w 1237873"/>
                    <a:gd name="connsiteY8" fmla="*/ 676956 h 1162814"/>
                    <a:gd name="connsiteX9" fmla="*/ 674872 w 1237873"/>
                    <a:gd name="connsiteY9" fmla="*/ 610281 h 1162814"/>
                    <a:gd name="connsiteX10" fmla="*/ 674872 w 1237873"/>
                    <a:gd name="connsiteY10" fmla="*/ 523118 h 1162814"/>
                    <a:gd name="connsiteX11" fmla="*/ 1024916 w 1237873"/>
                    <a:gd name="connsiteY11" fmla="*/ 696949 h 1162814"/>
                    <a:gd name="connsiteX12" fmla="*/ 1015392 w 1237873"/>
                    <a:gd name="connsiteY12" fmla="*/ 763624 h 1162814"/>
                    <a:gd name="connsiteX13" fmla="*/ 679634 w 1237873"/>
                    <a:gd name="connsiteY13" fmla="*/ 589793 h 1162814"/>
                    <a:gd name="connsiteX14" fmla="*/ 674872 w 1237873"/>
                    <a:gd name="connsiteY14" fmla="*/ 523118 h 1162814"/>
                    <a:gd name="connsiteX15" fmla="*/ 148616 w 1237873"/>
                    <a:gd name="connsiteY15" fmla="*/ 406719 h 1162814"/>
                    <a:gd name="connsiteX16" fmla="*/ 229578 w 1237873"/>
                    <a:gd name="connsiteY16" fmla="*/ 444819 h 1162814"/>
                    <a:gd name="connsiteX17" fmla="*/ 220052 w 1237873"/>
                    <a:gd name="connsiteY17" fmla="*/ 506732 h 1162814"/>
                    <a:gd name="connsiteX18" fmla="*/ 162904 w 1237873"/>
                    <a:gd name="connsiteY18" fmla="*/ 473394 h 1162814"/>
                    <a:gd name="connsiteX19" fmla="*/ 148616 w 1237873"/>
                    <a:gd name="connsiteY19" fmla="*/ 406719 h 1162814"/>
                    <a:gd name="connsiteX20" fmla="*/ 148616 w 1237873"/>
                    <a:gd name="connsiteY20" fmla="*/ 330238 h 1162814"/>
                    <a:gd name="connsiteX21" fmla="*/ 229578 w 1237873"/>
                    <a:gd name="connsiteY21" fmla="*/ 368338 h 1162814"/>
                    <a:gd name="connsiteX22" fmla="*/ 220052 w 1237873"/>
                    <a:gd name="connsiteY22" fmla="*/ 430251 h 1162814"/>
                    <a:gd name="connsiteX23" fmla="*/ 162904 w 1237873"/>
                    <a:gd name="connsiteY23" fmla="*/ 396913 h 1162814"/>
                    <a:gd name="connsiteX24" fmla="*/ 148616 w 1237873"/>
                    <a:gd name="connsiteY24" fmla="*/ 330238 h 1162814"/>
                    <a:gd name="connsiteX25" fmla="*/ 148616 w 1237873"/>
                    <a:gd name="connsiteY25" fmla="*/ 251655 h 1162814"/>
                    <a:gd name="connsiteX26" fmla="*/ 229578 w 1237873"/>
                    <a:gd name="connsiteY26" fmla="*/ 289755 h 1162814"/>
                    <a:gd name="connsiteX27" fmla="*/ 220052 w 1237873"/>
                    <a:gd name="connsiteY27" fmla="*/ 351668 h 1162814"/>
                    <a:gd name="connsiteX28" fmla="*/ 162904 w 1237873"/>
                    <a:gd name="connsiteY28" fmla="*/ 318330 h 1162814"/>
                    <a:gd name="connsiteX29" fmla="*/ 148616 w 1237873"/>
                    <a:gd name="connsiteY29" fmla="*/ 251655 h 1162814"/>
                    <a:gd name="connsiteX30" fmla="*/ 46443 w 1237873"/>
                    <a:gd name="connsiteY30" fmla="*/ 103800 h 1162814"/>
                    <a:gd name="connsiteX31" fmla="*/ 42877 w 1237873"/>
                    <a:gd name="connsiteY31" fmla="*/ 450532 h 1162814"/>
                    <a:gd name="connsiteX32" fmla="*/ 1205434 w 1237873"/>
                    <a:gd name="connsiteY32" fmla="*/ 1083345 h 1162814"/>
                    <a:gd name="connsiteX33" fmla="*/ 1206184 w 1237873"/>
                    <a:gd name="connsiteY33" fmla="*/ 682257 h 1162814"/>
                    <a:gd name="connsiteX34" fmla="*/ 46443 w 1237873"/>
                    <a:gd name="connsiteY34" fmla="*/ 103800 h 1162814"/>
                    <a:gd name="connsiteX35" fmla="*/ 5153 w 1237873"/>
                    <a:gd name="connsiteY35" fmla="*/ 0 h 1162814"/>
                    <a:gd name="connsiteX36" fmla="*/ 1236721 w 1237873"/>
                    <a:gd name="connsiteY36" fmla="*/ 648841 h 1162814"/>
                    <a:gd name="connsiteX37" fmla="*/ 1237251 w 1237873"/>
                    <a:gd name="connsiteY37" fmla="*/ 1162814 h 1162814"/>
                    <a:gd name="connsiteX38" fmla="*/ 0 w 1237873"/>
                    <a:gd name="connsiteY38" fmla="*/ 465423 h 1162814"/>
                    <a:gd name="connsiteX39" fmla="*/ 5153 w 1237873"/>
                    <a:gd name="connsiteY39" fmla="*/ 0 h 1162814"/>
                    <a:gd name="connsiteX0" fmla="*/ 674872 w 1237873"/>
                    <a:gd name="connsiteY0" fmla="*/ 706022 h 1162814"/>
                    <a:gd name="connsiteX1" fmla="*/ 1024916 w 1237873"/>
                    <a:gd name="connsiteY1" fmla="*/ 879853 h 1162814"/>
                    <a:gd name="connsiteX2" fmla="*/ 1015392 w 1237873"/>
                    <a:gd name="connsiteY2" fmla="*/ 946528 h 1162814"/>
                    <a:gd name="connsiteX3" fmla="*/ 679634 w 1237873"/>
                    <a:gd name="connsiteY3" fmla="*/ 772697 h 1162814"/>
                    <a:gd name="connsiteX4" fmla="*/ 674872 w 1237873"/>
                    <a:gd name="connsiteY4" fmla="*/ 706022 h 1162814"/>
                    <a:gd name="connsiteX5" fmla="*/ 674872 w 1237873"/>
                    <a:gd name="connsiteY5" fmla="*/ 610281 h 1162814"/>
                    <a:gd name="connsiteX6" fmla="*/ 1024916 w 1237873"/>
                    <a:gd name="connsiteY6" fmla="*/ 784112 h 1162814"/>
                    <a:gd name="connsiteX7" fmla="*/ 1015392 w 1237873"/>
                    <a:gd name="connsiteY7" fmla="*/ 850787 h 1162814"/>
                    <a:gd name="connsiteX8" fmla="*/ 679634 w 1237873"/>
                    <a:gd name="connsiteY8" fmla="*/ 676956 h 1162814"/>
                    <a:gd name="connsiteX9" fmla="*/ 674872 w 1237873"/>
                    <a:gd name="connsiteY9" fmla="*/ 610281 h 1162814"/>
                    <a:gd name="connsiteX10" fmla="*/ 674872 w 1237873"/>
                    <a:gd name="connsiteY10" fmla="*/ 523118 h 1162814"/>
                    <a:gd name="connsiteX11" fmla="*/ 1024916 w 1237873"/>
                    <a:gd name="connsiteY11" fmla="*/ 696949 h 1162814"/>
                    <a:gd name="connsiteX12" fmla="*/ 1015392 w 1237873"/>
                    <a:gd name="connsiteY12" fmla="*/ 763624 h 1162814"/>
                    <a:gd name="connsiteX13" fmla="*/ 679634 w 1237873"/>
                    <a:gd name="connsiteY13" fmla="*/ 589793 h 1162814"/>
                    <a:gd name="connsiteX14" fmla="*/ 674872 w 1237873"/>
                    <a:gd name="connsiteY14" fmla="*/ 523118 h 1162814"/>
                    <a:gd name="connsiteX15" fmla="*/ 148616 w 1237873"/>
                    <a:gd name="connsiteY15" fmla="*/ 406719 h 1162814"/>
                    <a:gd name="connsiteX16" fmla="*/ 229578 w 1237873"/>
                    <a:gd name="connsiteY16" fmla="*/ 444819 h 1162814"/>
                    <a:gd name="connsiteX17" fmla="*/ 220052 w 1237873"/>
                    <a:gd name="connsiteY17" fmla="*/ 506732 h 1162814"/>
                    <a:gd name="connsiteX18" fmla="*/ 162904 w 1237873"/>
                    <a:gd name="connsiteY18" fmla="*/ 473394 h 1162814"/>
                    <a:gd name="connsiteX19" fmla="*/ 148616 w 1237873"/>
                    <a:gd name="connsiteY19" fmla="*/ 406719 h 1162814"/>
                    <a:gd name="connsiteX20" fmla="*/ 148616 w 1237873"/>
                    <a:gd name="connsiteY20" fmla="*/ 330238 h 1162814"/>
                    <a:gd name="connsiteX21" fmla="*/ 229578 w 1237873"/>
                    <a:gd name="connsiteY21" fmla="*/ 368338 h 1162814"/>
                    <a:gd name="connsiteX22" fmla="*/ 220052 w 1237873"/>
                    <a:gd name="connsiteY22" fmla="*/ 430251 h 1162814"/>
                    <a:gd name="connsiteX23" fmla="*/ 162904 w 1237873"/>
                    <a:gd name="connsiteY23" fmla="*/ 396913 h 1162814"/>
                    <a:gd name="connsiteX24" fmla="*/ 148616 w 1237873"/>
                    <a:gd name="connsiteY24" fmla="*/ 330238 h 1162814"/>
                    <a:gd name="connsiteX25" fmla="*/ 148616 w 1237873"/>
                    <a:gd name="connsiteY25" fmla="*/ 251655 h 1162814"/>
                    <a:gd name="connsiteX26" fmla="*/ 229578 w 1237873"/>
                    <a:gd name="connsiteY26" fmla="*/ 289755 h 1162814"/>
                    <a:gd name="connsiteX27" fmla="*/ 220052 w 1237873"/>
                    <a:gd name="connsiteY27" fmla="*/ 351668 h 1162814"/>
                    <a:gd name="connsiteX28" fmla="*/ 162904 w 1237873"/>
                    <a:gd name="connsiteY28" fmla="*/ 318330 h 1162814"/>
                    <a:gd name="connsiteX29" fmla="*/ 148616 w 1237873"/>
                    <a:gd name="connsiteY29" fmla="*/ 251655 h 1162814"/>
                    <a:gd name="connsiteX30" fmla="*/ 46443 w 1237873"/>
                    <a:gd name="connsiteY30" fmla="*/ 71490 h 1162814"/>
                    <a:gd name="connsiteX31" fmla="*/ 42877 w 1237873"/>
                    <a:gd name="connsiteY31" fmla="*/ 450532 h 1162814"/>
                    <a:gd name="connsiteX32" fmla="*/ 1205434 w 1237873"/>
                    <a:gd name="connsiteY32" fmla="*/ 1083345 h 1162814"/>
                    <a:gd name="connsiteX33" fmla="*/ 1206184 w 1237873"/>
                    <a:gd name="connsiteY33" fmla="*/ 682257 h 1162814"/>
                    <a:gd name="connsiteX34" fmla="*/ 46443 w 1237873"/>
                    <a:gd name="connsiteY34" fmla="*/ 71490 h 1162814"/>
                    <a:gd name="connsiteX35" fmla="*/ 5153 w 1237873"/>
                    <a:gd name="connsiteY35" fmla="*/ 0 h 1162814"/>
                    <a:gd name="connsiteX36" fmla="*/ 1236721 w 1237873"/>
                    <a:gd name="connsiteY36" fmla="*/ 648841 h 1162814"/>
                    <a:gd name="connsiteX37" fmla="*/ 1237251 w 1237873"/>
                    <a:gd name="connsiteY37" fmla="*/ 1162814 h 1162814"/>
                    <a:gd name="connsiteX38" fmla="*/ 0 w 1237873"/>
                    <a:gd name="connsiteY38" fmla="*/ 465423 h 1162814"/>
                    <a:gd name="connsiteX39" fmla="*/ 5153 w 1237873"/>
                    <a:gd name="connsiteY39" fmla="*/ 0 h 116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37873" h="1162814">
                      <a:moveTo>
                        <a:pt x="674872" y="706022"/>
                      </a:moveTo>
                      <a:lnTo>
                        <a:pt x="1024916" y="879853"/>
                      </a:lnTo>
                      <a:lnTo>
                        <a:pt x="1015392" y="946528"/>
                      </a:lnTo>
                      <a:lnTo>
                        <a:pt x="679634" y="772697"/>
                      </a:lnTo>
                      <a:lnTo>
                        <a:pt x="674872" y="706022"/>
                      </a:lnTo>
                      <a:close/>
                      <a:moveTo>
                        <a:pt x="674872" y="610281"/>
                      </a:moveTo>
                      <a:lnTo>
                        <a:pt x="1024916" y="784112"/>
                      </a:lnTo>
                      <a:lnTo>
                        <a:pt x="1015392" y="850787"/>
                      </a:lnTo>
                      <a:lnTo>
                        <a:pt x="679634" y="676956"/>
                      </a:lnTo>
                      <a:lnTo>
                        <a:pt x="674872" y="610281"/>
                      </a:lnTo>
                      <a:close/>
                      <a:moveTo>
                        <a:pt x="674872" y="523118"/>
                      </a:moveTo>
                      <a:lnTo>
                        <a:pt x="1024916" y="696949"/>
                      </a:lnTo>
                      <a:lnTo>
                        <a:pt x="1015392" y="763624"/>
                      </a:lnTo>
                      <a:lnTo>
                        <a:pt x="679634" y="589793"/>
                      </a:lnTo>
                      <a:lnTo>
                        <a:pt x="674872" y="523118"/>
                      </a:lnTo>
                      <a:close/>
                      <a:moveTo>
                        <a:pt x="148616" y="406719"/>
                      </a:moveTo>
                      <a:lnTo>
                        <a:pt x="229578" y="444819"/>
                      </a:lnTo>
                      <a:lnTo>
                        <a:pt x="220052" y="506732"/>
                      </a:lnTo>
                      <a:lnTo>
                        <a:pt x="162904" y="473394"/>
                      </a:lnTo>
                      <a:lnTo>
                        <a:pt x="148616" y="406719"/>
                      </a:lnTo>
                      <a:close/>
                      <a:moveTo>
                        <a:pt x="148616" y="330238"/>
                      </a:moveTo>
                      <a:lnTo>
                        <a:pt x="229578" y="368338"/>
                      </a:lnTo>
                      <a:lnTo>
                        <a:pt x="220052" y="430251"/>
                      </a:lnTo>
                      <a:lnTo>
                        <a:pt x="162904" y="396913"/>
                      </a:lnTo>
                      <a:lnTo>
                        <a:pt x="148616" y="330238"/>
                      </a:lnTo>
                      <a:close/>
                      <a:moveTo>
                        <a:pt x="148616" y="251655"/>
                      </a:moveTo>
                      <a:lnTo>
                        <a:pt x="229578" y="289755"/>
                      </a:lnTo>
                      <a:lnTo>
                        <a:pt x="220052" y="351668"/>
                      </a:lnTo>
                      <a:lnTo>
                        <a:pt x="162904" y="318330"/>
                      </a:lnTo>
                      <a:lnTo>
                        <a:pt x="148616" y="251655"/>
                      </a:lnTo>
                      <a:close/>
                      <a:moveTo>
                        <a:pt x="46443" y="71490"/>
                      </a:moveTo>
                      <a:cubicBezTo>
                        <a:pt x="47780" y="169117"/>
                        <a:pt x="41540" y="352905"/>
                        <a:pt x="42877" y="450532"/>
                      </a:cubicBezTo>
                      <a:lnTo>
                        <a:pt x="1205434" y="1083345"/>
                      </a:lnTo>
                      <a:cubicBezTo>
                        <a:pt x="1207272" y="949222"/>
                        <a:pt x="1204346" y="816380"/>
                        <a:pt x="1206184" y="682257"/>
                      </a:cubicBezTo>
                      <a:lnTo>
                        <a:pt x="46443" y="71490"/>
                      </a:lnTo>
                      <a:close/>
                      <a:moveTo>
                        <a:pt x="5153" y="0"/>
                      </a:moveTo>
                      <a:lnTo>
                        <a:pt x="1236721" y="648841"/>
                      </a:lnTo>
                      <a:cubicBezTo>
                        <a:pt x="1234371" y="820351"/>
                        <a:pt x="1239601" y="991304"/>
                        <a:pt x="1237251" y="1162814"/>
                      </a:cubicBezTo>
                      <a:lnTo>
                        <a:pt x="0" y="465423"/>
                      </a:lnTo>
                      <a:cubicBezTo>
                        <a:pt x="2349" y="338553"/>
                        <a:pt x="2804" y="126870"/>
                        <a:pt x="5153" y="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n>
                      <a:solidFill>
                        <a:schemeClr val="bg1">
                          <a:alpha val="0"/>
                        </a:schemeClr>
                      </a:solidFill>
                    </a:ln>
                  </a:endParaRPr>
                </a:p>
              </p:txBody>
            </p:sp>
            <p:sp>
              <p:nvSpPr>
                <p:cNvPr id="44" name="Freeform 43"/>
                <p:cNvSpPr/>
                <p:nvPr/>
              </p:nvSpPr>
              <p:spPr>
                <a:xfrm>
                  <a:off x="6992524" y="2967814"/>
                  <a:ext cx="108171" cy="177547"/>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chemeClr val="bg1">
                          <a:alpha val="0"/>
                        </a:schemeClr>
                      </a:solidFill>
                    </a:ln>
                  </a:endParaRPr>
                </a:p>
              </p:txBody>
            </p:sp>
            <p:sp>
              <p:nvSpPr>
                <p:cNvPr id="45" name="Freeform 44"/>
                <p:cNvSpPr/>
                <p:nvPr/>
              </p:nvSpPr>
              <p:spPr>
                <a:xfrm>
                  <a:off x="7660864" y="3213075"/>
                  <a:ext cx="117321" cy="192569"/>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chemeClr val="bg1">
                          <a:alpha val="0"/>
                        </a:schemeClr>
                      </a:solidFill>
                    </a:ln>
                  </a:endParaRPr>
                </a:p>
              </p:txBody>
            </p:sp>
            <p:sp>
              <p:nvSpPr>
                <p:cNvPr id="46" name="Freeform 45"/>
                <p:cNvSpPr/>
                <p:nvPr/>
              </p:nvSpPr>
              <p:spPr>
                <a:xfrm>
                  <a:off x="7846228" y="2948212"/>
                  <a:ext cx="588612" cy="472506"/>
                </a:xfrm>
                <a:custGeom>
                  <a:avLst/>
                  <a:gdLst>
                    <a:gd name="connsiteX0" fmla="*/ 0 w 404812"/>
                    <a:gd name="connsiteY0" fmla="*/ 285750 h 285750"/>
                    <a:gd name="connsiteX1" fmla="*/ 0 w 404812"/>
                    <a:gd name="connsiteY1" fmla="*/ 166688 h 285750"/>
                    <a:gd name="connsiteX2" fmla="*/ 404812 w 404812"/>
                    <a:gd name="connsiteY2" fmla="*/ 0 h 285750"/>
                    <a:gd name="connsiteX3" fmla="*/ 400050 w 404812"/>
                    <a:gd name="connsiteY3" fmla="*/ 90488 h 285750"/>
                    <a:gd name="connsiteX4" fmla="*/ 0 w 404812"/>
                    <a:gd name="connsiteY4" fmla="*/ 285750 h 285750"/>
                    <a:gd name="connsiteX0" fmla="*/ 0 w 404812"/>
                    <a:gd name="connsiteY0" fmla="*/ 285750 h 285750"/>
                    <a:gd name="connsiteX1" fmla="*/ 0 w 404812"/>
                    <a:gd name="connsiteY1" fmla="*/ 166688 h 285750"/>
                    <a:gd name="connsiteX2" fmla="*/ 404812 w 404812"/>
                    <a:gd name="connsiteY2" fmla="*/ 0 h 285750"/>
                    <a:gd name="connsiteX3" fmla="*/ 397669 w 404812"/>
                    <a:gd name="connsiteY3" fmla="*/ 104775 h 285750"/>
                    <a:gd name="connsiteX4" fmla="*/ 0 w 404812"/>
                    <a:gd name="connsiteY4" fmla="*/ 285750 h 285750"/>
                    <a:gd name="connsiteX0" fmla="*/ 0 w 404812"/>
                    <a:gd name="connsiteY0" fmla="*/ 305759 h 305759"/>
                    <a:gd name="connsiteX1" fmla="*/ 0 w 404812"/>
                    <a:gd name="connsiteY1" fmla="*/ 166688 h 305759"/>
                    <a:gd name="connsiteX2" fmla="*/ 404812 w 404812"/>
                    <a:gd name="connsiteY2" fmla="*/ 0 h 305759"/>
                    <a:gd name="connsiteX3" fmla="*/ 397669 w 404812"/>
                    <a:gd name="connsiteY3" fmla="*/ 104775 h 305759"/>
                    <a:gd name="connsiteX4" fmla="*/ 0 w 404812"/>
                    <a:gd name="connsiteY4" fmla="*/ 305759 h 305759"/>
                    <a:gd name="connsiteX0" fmla="*/ 0 w 404812"/>
                    <a:gd name="connsiteY0" fmla="*/ 305759 h 305759"/>
                    <a:gd name="connsiteX1" fmla="*/ 0 w 404812"/>
                    <a:gd name="connsiteY1" fmla="*/ 166688 h 305759"/>
                    <a:gd name="connsiteX2" fmla="*/ 404812 w 404812"/>
                    <a:gd name="connsiteY2" fmla="*/ 0 h 305759"/>
                    <a:gd name="connsiteX3" fmla="*/ 403005 w 404812"/>
                    <a:gd name="connsiteY3" fmla="*/ 108777 h 305759"/>
                    <a:gd name="connsiteX4" fmla="*/ 0 w 404812"/>
                    <a:gd name="connsiteY4" fmla="*/ 305759 h 305759"/>
                    <a:gd name="connsiteX0" fmla="*/ 0 w 408813"/>
                    <a:gd name="connsiteY0" fmla="*/ 311095 h 311095"/>
                    <a:gd name="connsiteX1" fmla="*/ 0 w 408813"/>
                    <a:gd name="connsiteY1" fmla="*/ 172024 h 311095"/>
                    <a:gd name="connsiteX2" fmla="*/ 408813 w 408813"/>
                    <a:gd name="connsiteY2" fmla="*/ 0 h 311095"/>
                    <a:gd name="connsiteX3" fmla="*/ 403005 w 408813"/>
                    <a:gd name="connsiteY3" fmla="*/ 114113 h 311095"/>
                    <a:gd name="connsiteX4" fmla="*/ 0 w 408813"/>
                    <a:gd name="connsiteY4" fmla="*/ 311095 h 311095"/>
                    <a:gd name="connsiteX0" fmla="*/ 0 w 408813"/>
                    <a:gd name="connsiteY0" fmla="*/ 308427 h 308427"/>
                    <a:gd name="connsiteX1" fmla="*/ 0 w 408813"/>
                    <a:gd name="connsiteY1" fmla="*/ 169356 h 308427"/>
                    <a:gd name="connsiteX2" fmla="*/ 408813 w 408813"/>
                    <a:gd name="connsiteY2" fmla="*/ 0 h 308427"/>
                    <a:gd name="connsiteX3" fmla="*/ 403005 w 408813"/>
                    <a:gd name="connsiteY3" fmla="*/ 111445 h 308427"/>
                    <a:gd name="connsiteX4" fmla="*/ 0 w 408813"/>
                    <a:gd name="connsiteY4" fmla="*/ 308427 h 308427"/>
                    <a:gd name="connsiteX0" fmla="*/ 0 w 403477"/>
                    <a:gd name="connsiteY0" fmla="*/ 307093 h 307093"/>
                    <a:gd name="connsiteX1" fmla="*/ 0 w 403477"/>
                    <a:gd name="connsiteY1" fmla="*/ 168022 h 307093"/>
                    <a:gd name="connsiteX2" fmla="*/ 403477 w 403477"/>
                    <a:gd name="connsiteY2" fmla="*/ 0 h 307093"/>
                    <a:gd name="connsiteX3" fmla="*/ 403005 w 403477"/>
                    <a:gd name="connsiteY3" fmla="*/ 110111 h 307093"/>
                    <a:gd name="connsiteX4" fmla="*/ 0 w 403477"/>
                    <a:gd name="connsiteY4" fmla="*/ 307093 h 307093"/>
                    <a:gd name="connsiteX0" fmla="*/ 0 w 407479"/>
                    <a:gd name="connsiteY0" fmla="*/ 309761 h 309761"/>
                    <a:gd name="connsiteX1" fmla="*/ 0 w 407479"/>
                    <a:gd name="connsiteY1" fmla="*/ 170690 h 309761"/>
                    <a:gd name="connsiteX2" fmla="*/ 407479 w 407479"/>
                    <a:gd name="connsiteY2" fmla="*/ 0 h 309761"/>
                    <a:gd name="connsiteX3" fmla="*/ 403005 w 407479"/>
                    <a:gd name="connsiteY3" fmla="*/ 112779 h 309761"/>
                    <a:gd name="connsiteX4" fmla="*/ 0 w 407479"/>
                    <a:gd name="connsiteY4" fmla="*/ 309761 h 309761"/>
                    <a:gd name="connsiteX0" fmla="*/ 0 w 407479"/>
                    <a:gd name="connsiteY0" fmla="*/ 309761 h 309761"/>
                    <a:gd name="connsiteX1" fmla="*/ 0 w 407479"/>
                    <a:gd name="connsiteY1" fmla="*/ 170690 h 309761"/>
                    <a:gd name="connsiteX2" fmla="*/ 407479 w 407479"/>
                    <a:gd name="connsiteY2" fmla="*/ 0 h 309761"/>
                    <a:gd name="connsiteX3" fmla="*/ 403005 w 407479"/>
                    <a:gd name="connsiteY3" fmla="*/ 135900 h 309761"/>
                    <a:gd name="connsiteX4" fmla="*/ 0 w 407479"/>
                    <a:gd name="connsiteY4" fmla="*/ 309761 h 309761"/>
                    <a:gd name="connsiteX0" fmla="*/ 0 w 407479"/>
                    <a:gd name="connsiteY0" fmla="*/ 309761 h 309761"/>
                    <a:gd name="connsiteX1" fmla="*/ 0 w 407479"/>
                    <a:gd name="connsiteY1" fmla="*/ 170690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09761 h 309761"/>
                    <a:gd name="connsiteX1" fmla="*/ 0 w 407479"/>
                    <a:gd name="connsiteY1" fmla="*/ 158240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09761 h 309761"/>
                    <a:gd name="connsiteX1" fmla="*/ 0 w 407479"/>
                    <a:gd name="connsiteY1" fmla="*/ 146235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27102 h 327102"/>
                    <a:gd name="connsiteX1" fmla="*/ 0 w 407479"/>
                    <a:gd name="connsiteY1" fmla="*/ 163576 h 327102"/>
                    <a:gd name="connsiteX2" fmla="*/ 407479 w 407479"/>
                    <a:gd name="connsiteY2" fmla="*/ 0 h 327102"/>
                    <a:gd name="connsiteX3" fmla="*/ 406562 w 407479"/>
                    <a:gd name="connsiteY3" fmla="*/ 158577 h 327102"/>
                    <a:gd name="connsiteX4" fmla="*/ 0 w 407479"/>
                    <a:gd name="connsiteY4" fmla="*/ 327102 h 32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479" h="327102">
                      <a:moveTo>
                        <a:pt x="0" y="327102"/>
                      </a:moveTo>
                      <a:lnTo>
                        <a:pt x="0" y="163576"/>
                      </a:lnTo>
                      <a:lnTo>
                        <a:pt x="407479" y="0"/>
                      </a:lnTo>
                      <a:cubicBezTo>
                        <a:pt x="406877" y="36259"/>
                        <a:pt x="407164" y="122318"/>
                        <a:pt x="406562" y="158577"/>
                      </a:cubicBezTo>
                      <a:lnTo>
                        <a:pt x="0" y="327102"/>
                      </a:ln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4" name="Group 33"/>
              <p:cNvGrpSpPr/>
              <p:nvPr>
                <p:custDataLst>
                  <p:tags r:id="rId6"/>
                </p:custDataLst>
              </p:nvPr>
            </p:nvGrpSpPr>
            <p:grpSpPr>
              <a:xfrm>
                <a:off x="2459413" y="5035683"/>
                <a:ext cx="1057935" cy="492378"/>
                <a:chOff x="6992524" y="2756683"/>
                <a:chExt cx="1444960" cy="672504"/>
              </a:xfrm>
              <a:solidFill>
                <a:schemeClr val="bg1"/>
              </a:solidFill>
            </p:grpSpPr>
            <p:sp>
              <p:nvSpPr>
                <p:cNvPr id="35" name="Freeform 34"/>
                <p:cNvSpPr/>
                <p:nvPr/>
              </p:nvSpPr>
              <p:spPr>
                <a:xfrm>
                  <a:off x="7358856" y="2765425"/>
                  <a:ext cx="828675" cy="376730"/>
                </a:xfrm>
                <a:custGeom>
                  <a:avLst/>
                  <a:gdLst>
                    <a:gd name="connsiteX0" fmla="*/ 226219 w 504825"/>
                    <a:gd name="connsiteY0" fmla="*/ 0 h 192882"/>
                    <a:gd name="connsiteX1" fmla="*/ 226219 w 504825"/>
                    <a:gd name="connsiteY1" fmla="*/ 61913 h 192882"/>
                    <a:gd name="connsiteX2" fmla="*/ 0 w 504825"/>
                    <a:gd name="connsiteY2" fmla="*/ 164307 h 192882"/>
                    <a:gd name="connsiteX3" fmla="*/ 235744 w 504825"/>
                    <a:gd name="connsiteY3" fmla="*/ 83344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26219 w 504825"/>
                    <a:gd name="connsiteY1" fmla="*/ 61913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42887 w 504825"/>
                    <a:gd name="connsiteY5" fmla="*/ 64294 h 192882"/>
                    <a:gd name="connsiteX6" fmla="*/ 226219 w 504825"/>
                    <a:gd name="connsiteY6" fmla="*/ 0 h 192882"/>
                    <a:gd name="connsiteX0" fmla="*/ 226219 w 504825"/>
                    <a:gd name="connsiteY0" fmla="*/ 0 h 192882"/>
                    <a:gd name="connsiteX1" fmla="*/ 219075 w 504825"/>
                    <a:gd name="connsiteY1" fmla="*/ 64295 h 192882"/>
                    <a:gd name="connsiteX2" fmla="*/ 0 w 504825"/>
                    <a:gd name="connsiteY2" fmla="*/ 164307 h 192882"/>
                    <a:gd name="connsiteX3" fmla="*/ 228601 w 504825"/>
                    <a:gd name="connsiteY3" fmla="*/ 71438 h 192882"/>
                    <a:gd name="connsiteX4" fmla="*/ 504825 w 504825"/>
                    <a:gd name="connsiteY4" fmla="*/ 192882 h 192882"/>
                    <a:gd name="connsiteX5" fmla="*/ 230981 w 504825"/>
                    <a:gd name="connsiteY5" fmla="*/ 64294 h 192882"/>
                    <a:gd name="connsiteX6" fmla="*/ 226219 w 504825"/>
                    <a:gd name="connsiteY6" fmla="*/ 0 h 192882"/>
                    <a:gd name="connsiteX0" fmla="*/ 228514 w 504825"/>
                    <a:gd name="connsiteY0" fmla="*/ 0 h 218555"/>
                    <a:gd name="connsiteX1" fmla="*/ 219075 w 504825"/>
                    <a:gd name="connsiteY1" fmla="*/ 89968 h 218555"/>
                    <a:gd name="connsiteX2" fmla="*/ 0 w 504825"/>
                    <a:gd name="connsiteY2" fmla="*/ 189980 h 218555"/>
                    <a:gd name="connsiteX3" fmla="*/ 228601 w 504825"/>
                    <a:gd name="connsiteY3" fmla="*/ 97111 h 218555"/>
                    <a:gd name="connsiteX4" fmla="*/ 504825 w 504825"/>
                    <a:gd name="connsiteY4" fmla="*/ 218555 h 218555"/>
                    <a:gd name="connsiteX5" fmla="*/ 230981 w 504825"/>
                    <a:gd name="connsiteY5" fmla="*/ 89967 h 218555"/>
                    <a:gd name="connsiteX6" fmla="*/ 228514 w 504825"/>
                    <a:gd name="connsiteY6" fmla="*/ 0 h 218555"/>
                    <a:gd name="connsiteX0" fmla="*/ 229662 w 504825"/>
                    <a:gd name="connsiteY0" fmla="*/ 0 h 263483"/>
                    <a:gd name="connsiteX1" fmla="*/ 219075 w 504825"/>
                    <a:gd name="connsiteY1" fmla="*/ 134896 h 263483"/>
                    <a:gd name="connsiteX2" fmla="*/ 0 w 504825"/>
                    <a:gd name="connsiteY2" fmla="*/ 234908 h 263483"/>
                    <a:gd name="connsiteX3" fmla="*/ 228601 w 504825"/>
                    <a:gd name="connsiteY3" fmla="*/ 142039 h 263483"/>
                    <a:gd name="connsiteX4" fmla="*/ 504825 w 504825"/>
                    <a:gd name="connsiteY4" fmla="*/ 263483 h 263483"/>
                    <a:gd name="connsiteX5" fmla="*/ 230981 w 504825"/>
                    <a:gd name="connsiteY5" fmla="*/ 134895 h 263483"/>
                    <a:gd name="connsiteX6" fmla="*/ 229662 w 504825"/>
                    <a:gd name="connsiteY6" fmla="*/ 0 h 263483"/>
                    <a:gd name="connsiteX0" fmla="*/ 226221 w 504825"/>
                    <a:gd name="connsiteY0" fmla="*/ 0 h 263483"/>
                    <a:gd name="connsiteX1" fmla="*/ 219075 w 504825"/>
                    <a:gd name="connsiteY1" fmla="*/ 134896 h 263483"/>
                    <a:gd name="connsiteX2" fmla="*/ 0 w 504825"/>
                    <a:gd name="connsiteY2" fmla="*/ 234908 h 263483"/>
                    <a:gd name="connsiteX3" fmla="*/ 228601 w 504825"/>
                    <a:gd name="connsiteY3" fmla="*/ 142039 h 263483"/>
                    <a:gd name="connsiteX4" fmla="*/ 504825 w 504825"/>
                    <a:gd name="connsiteY4" fmla="*/ 263483 h 263483"/>
                    <a:gd name="connsiteX5" fmla="*/ 230981 w 504825"/>
                    <a:gd name="connsiteY5" fmla="*/ 134895 h 263483"/>
                    <a:gd name="connsiteX6" fmla="*/ 226221 w 504825"/>
                    <a:gd name="connsiteY6" fmla="*/ 0 h 263483"/>
                    <a:gd name="connsiteX0" fmla="*/ 298503 w 577107"/>
                    <a:gd name="connsiteY0" fmla="*/ 0 h 263483"/>
                    <a:gd name="connsiteX1" fmla="*/ 291357 w 577107"/>
                    <a:gd name="connsiteY1" fmla="*/ 134896 h 263483"/>
                    <a:gd name="connsiteX2" fmla="*/ 0 w 577107"/>
                    <a:gd name="connsiteY2" fmla="*/ 236513 h 263483"/>
                    <a:gd name="connsiteX3" fmla="*/ 300883 w 577107"/>
                    <a:gd name="connsiteY3" fmla="*/ 142039 h 263483"/>
                    <a:gd name="connsiteX4" fmla="*/ 577107 w 577107"/>
                    <a:gd name="connsiteY4" fmla="*/ 263483 h 263483"/>
                    <a:gd name="connsiteX5" fmla="*/ 303263 w 577107"/>
                    <a:gd name="connsiteY5" fmla="*/ 134895 h 263483"/>
                    <a:gd name="connsiteX6" fmla="*/ 298503 w 577107"/>
                    <a:gd name="connsiteY6" fmla="*/ 0 h 263483"/>
                    <a:gd name="connsiteX0" fmla="*/ 298503 w 653978"/>
                    <a:gd name="connsiteY0" fmla="*/ 0 h 252251"/>
                    <a:gd name="connsiteX1" fmla="*/ 291357 w 653978"/>
                    <a:gd name="connsiteY1" fmla="*/ 134896 h 252251"/>
                    <a:gd name="connsiteX2" fmla="*/ 0 w 653978"/>
                    <a:gd name="connsiteY2" fmla="*/ 236513 h 252251"/>
                    <a:gd name="connsiteX3" fmla="*/ 300883 w 653978"/>
                    <a:gd name="connsiteY3" fmla="*/ 142039 h 252251"/>
                    <a:gd name="connsiteX4" fmla="*/ 653978 w 653978"/>
                    <a:gd name="connsiteY4" fmla="*/ 252251 h 252251"/>
                    <a:gd name="connsiteX5" fmla="*/ 303263 w 653978"/>
                    <a:gd name="connsiteY5" fmla="*/ 134895 h 252251"/>
                    <a:gd name="connsiteX6" fmla="*/ 298503 w 653978"/>
                    <a:gd name="connsiteY6" fmla="*/ 0 h 252251"/>
                    <a:gd name="connsiteX0" fmla="*/ 298503 w 660862"/>
                    <a:gd name="connsiteY0" fmla="*/ 0 h 250646"/>
                    <a:gd name="connsiteX1" fmla="*/ 291357 w 660862"/>
                    <a:gd name="connsiteY1" fmla="*/ 134896 h 250646"/>
                    <a:gd name="connsiteX2" fmla="*/ 0 w 660862"/>
                    <a:gd name="connsiteY2" fmla="*/ 236513 h 250646"/>
                    <a:gd name="connsiteX3" fmla="*/ 300883 w 660862"/>
                    <a:gd name="connsiteY3" fmla="*/ 142039 h 250646"/>
                    <a:gd name="connsiteX4" fmla="*/ 660862 w 660862"/>
                    <a:gd name="connsiteY4" fmla="*/ 250646 h 250646"/>
                    <a:gd name="connsiteX5" fmla="*/ 303263 w 660862"/>
                    <a:gd name="connsiteY5" fmla="*/ 134895 h 250646"/>
                    <a:gd name="connsiteX6" fmla="*/ 298503 w 660862"/>
                    <a:gd name="connsiteY6" fmla="*/ 0 h 250646"/>
                    <a:gd name="connsiteX0" fmla="*/ 300797 w 663156"/>
                    <a:gd name="connsiteY0" fmla="*/ 0 h 250646"/>
                    <a:gd name="connsiteX1" fmla="*/ 293651 w 663156"/>
                    <a:gd name="connsiteY1" fmla="*/ 134896 h 250646"/>
                    <a:gd name="connsiteX2" fmla="*/ 0 w 663156"/>
                    <a:gd name="connsiteY2" fmla="*/ 230095 h 250646"/>
                    <a:gd name="connsiteX3" fmla="*/ 303177 w 663156"/>
                    <a:gd name="connsiteY3" fmla="*/ 142039 h 250646"/>
                    <a:gd name="connsiteX4" fmla="*/ 663156 w 663156"/>
                    <a:gd name="connsiteY4" fmla="*/ 250646 h 250646"/>
                    <a:gd name="connsiteX5" fmla="*/ 305557 w 663156"/>
                    <a:gd name="connsiteY5" fmla="*/ 134895 h 250646"/>
                    <a:gd name="connsiteX6" fmla="*/ 300797 w 663156"/>
                    <a:gd name="connsiteY6" fmla="*/ 0 h 250646"/>
                    <a:gd name="connsiteX0" fmla="*/ 300797 w 536185"/>
                    <a:gd name="connsiteY0" fmla="*/ 0 h 230095"/>
                    <a:gd name="connsiteX1" fmla="*/ 293651 w 536185"/>
                    <a:gd name="connsiteY1" fmla="*/ 134896 h 230095"/>
                    <a:gd name="connsiteX2" fmla="*/ 0 w 536185"/>
                    <a:gd name="connsiteY2" fmla="*/ 230095 h 230095"/>
                    <a:gd name="connsiteX3" fmla="*/ 303177 w 536185"/>
                    <a:gd name="connsiteY3" fmla="*/ 142039 h 230095"/>
                    <a:gd name="connsiteX4" fmla="*/ 536185 w 536185"/>
                    <a:gd name="connsiteY4" fmla="*/ 205718 h 230095"/>
                    <a:gd name="connsiteX5" fmla="*/ 305557 w 536185"/>
                    <a:gd name="connsiteY5" fmla="*/ 134895 h 230095"/>
                    <a:gd name="connsiteX6" fmla="*/ 300797 w 536185"/>
                    <a:gd name="connsiteY6" fmla="*/ 0 h 230095"/>
                    <a:gd name="connsiteX0" fmla="*/ 153939 w 389327"/>
                    <a:gd name="connsiteY0" fmla="*/ 0 h 205718"/>
                    <a:gd name="connsiteX1" fmla="*/ 146793 w 389327"/>
                    <a:gd name="connsiteY1" fmla="*/ 134896 h 205718"/>
                    <a:gd name="connsiteX2" fmla="*/ 0 w 389327"/>
                    <a:gd name="connsiteY2" fmla="*/ 180888 h 205718"/>
                    <a:gd name="connsiteX3" fmla="*/ 156319 w 389327"/>
                    <a:gd name="connsiteY3" fmla="*/ 142039 h 205718"/>
                    <a:gd name="connsiteX4" fmla="*/ 389327 w 389327"/>
                    <a:gd name="connsiteY4" fmla="*/ 205718 h 205718"/>
                    <a:gd name="connsiteX5" fmla="*/ 158699 w 389327"/>
                    <a:gd name="connsiteY5" fmla="*/ 134895 h 205718"/>
                    <a:gd name="connsiteX6" fmla="*/ 153939 w 389327"/>
                    <a:gd name="connsiteY6" fmla="*/ 0 h 205718"/>
                    <a:gd name="connsiteX0" fmla="*/ 163118 w 398506"/>
                    <a:gd name="connsiteY0" fmla="*/ 0 h 205718"/>
                    <a:gd name="connsiteX1" fmla="*/ 155972 w 398506"/>
                    <a:gd name="connsiteY1" fmla="*/ 134896 h 205718"/>
                    <a:gd name="connsiteX2" fmla="*/ 0 w 398506"/>
                    <a:gd name="connsiteY2" fmla="*/ 185167 h 205718"/>
                    <a:gd name="connsiteX3" fmla="*/ 165498 w 398506"/>
                    <a:gd name="connsiteY3" fmla="*/ 142039 h 205718"/>
                    <a:gd name="connsiteX4" fmla="*/ 398506 w 398506"/>
                    <a:gd name="connsiteY4" fmla="*/ 205718 h 205718"/>
                    <a:gd name="connsiteX5" fmla="*/ 167878 w 398506"/>
                    <a:gd name="connsiteY5" fmla="*/ 134895 h 205718"/>
                    <a:gd name="connsiteX6" fmla="*/ 163118 w 398506"/>
                    <a:gd name="connsiteY6" fmla="*/ 0 h 205718"/>
                    <a:gd name="connsiteX0" fmla="*/ 163118 w 433691"/>
                    <a:gd name="connsiteY0" fmla="*/ 0 h 205718"/>
                    <a:gd name="connsiteX1" fmla="*/ 155972 w 433691"/>
                    <a:gd name="connsiteY1" fmla="*/ 134896 h 205718"/>
                    <a:gd name="connsiteX2" fmla="*/ 0 w 433691"/>
                    <a:gd name="connsiteY2" fmla="*/ 185167 h 205718"/>
                    <a:gd name="connsiteX3" fmla="*/ 165498 w 433691"/>
                    <a:gd name="connsiteY3" fmla="*/ 142039 h 205718"/>
                    <a:gd name="connsiteX4" fmla="*/ 433691 w 433691"/>
                    <a:gd name="connsiteY4" fmla="*/ 205718 h 205718"/>
                    <a:gd name="connsiteX5" fmla="*/ 167878 w 433691"/>
                    <a:gd name="connsiteY5" fmla="*/ 134895 h 205718"/>
                    <a:gd name="connsiteX6" fmla="*/ 163118 w 433691"/>
                    <a:gd name="connsiteY6" fmla="*/ 0 h 205718"/>
                    <a:gd name="connsiteX0" fmla="*/ 163118 w 406155"/>
                    <a:gd name="connsiteY0" fmla="*/ 0 h 253855"/>
                    <a:gd name="connsiteX1" fmla="*/ 155972 w 406155"/>
                    <a:gd name="connsiteY1" fmla="*/ 134896 h 253855"/>
                    <a:gd name="connsiteX2" fmla="*/ 0 w 406155"/>
                    <a:gd name="connsiteY2" fmla="*/ 185167 h 253855"/>
                    <a:gd name="connsiteX3" fmla="*/ 165498 w 406155"/>
                    <a:gd name="connsiteY3" fmla="*/ 142039 h 253855"/>
                    <a:gd name="connsiteX4" fmla="*/ 406155 w 406155"/>
                    <a:gd name="connsiteY4" fmla="*/ 253855 h 253855"/>
                    <a:gd name="connsiteX5" fmla="*/ 167878 w 406155"/>
                    <a:gd name="connsiteY5" fmla="*/ 134895 h 253855"/>
                    <a:gd name="connsiteX6" fmla="*/ 163118 w 406155"/>
                    <a:gd name="connsiteY6" fmla="*/ 0 h 253855"/>
                    <a:gd name="connsiteX0" fmla="*/ 156234 w 399271"/>
                    <a:gd name="connsiteY0" fmla="*/ 0 h 253855"/>
                    <a:gd name="connsiteX1" fmla="*/ 149088 w 399271"/>
                    <a:gd name="connsiteY1" fmla="*/ 134896 h 253855"/>
                    <a:gd name="connsiteX2" fmla="*/ 0 w 399271"/>
                    <a:gd name="connsiteY2" fmla="*/ 214049 h 253855"/>
                    <a:gd name="connsiteX3" fmla="*/ 158614 w 399271"/>
                    <a:gd name="connsiteY3" fmla="*/ 142039 h 253855"/>
                    <a:gd name="connsiteX4" fmla="*/ 399271 w 399271"/>
                    <a:gd name="connsiteY4" fmla="*/ 253855 h 253855"/>
                    <a:gd name="connsiteX5" fmla="*/ 160994 w 399271"/>
                    <a:gd name="connsiteY5" fmla="*/ 134895 h 253855"/>
                    <a:gd name="connsiteX6" fmla="*/ 156234 w 399271"/>
                    <a:gd name="connsiteY6" fmla="*/ 0 h 253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9271" h="253855">
                      <a:moveTo>
                        <a:pt x="156234" y="0"/>
                      </a:moveTo>
                      <a:lnTo>
                        <a:pt x="149088" y="134896"/>
                      </a:lnTo>
                      <a:lnTo>
                        <a:pt x="0" y="214049"/>
                      </a:lnTo>
                      <a:lnTo>
                        <a:pt x="158614" y="142039"/>
                      </a:lnTo>
                      <a:lnTo>
                        <a:pt x="399271" y="253855"/>
                      </a:lnTo>
                      <a:lnTo>
                        <a:pt x="160994" y="134895"/>
                      </a:lnTo>
                      <a:cubicBezTo>
                        <a:pt x="160172" y="104906"/>
                        <a:pt x="157056" y="29989"/>
                        <a:pt x="156234" y="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chemeClr val="bg1">
                          <a:alpha val="0"/>
                        </a:schemeClr>
                      </a:solidFill>
                    </a:ln>
                  </a:endParaRPr>
                </a:p>
              </p:txBody>
            </p:sp>
            <p:sp>
              <p:nvSpPr>
                <p:cNvPr id="36" name="Freeform 35"/>
                <p:cNvSpPr/>
                <p:nvPr/>
              </p:nvSpPr>
              <p:spPr>
                <a:xfrm>
                  <a:off x="7021619" y="2756683"/>
                  <a:ext cx="1415865" cy="657140"/>
                </a:xfrm>
                <a:custGeom>
                  <a:avLst/>
                  <a:gdLst>
                    <a:gd name="connsiteX0" fmla="*/ 0 w 2000250"/>
                    <a:gd name="connsiteY0" fmla="*/ 333375 h 1347788"/>
                    <a:gd name="connsiteX1" fmla="*/ 895350 w 2000250"/>
                    <a:gd name="connsiteY1" fmla="*/ 0 h 1347788"/>
                    <a:gd name="connsiteX2" fmla="*/ 2000250 w 2000250"/>
                    <a:gd name="connsiteY2" fmla="*/ 357188 h 1347788"/>
                    <a:gd name="connsiteX3" fmla="*/ 1990725 w 2000250"/>
                    <a:gd name="connsiteY3" fmla="*/ 823913 h 1347788"/>
                    <a:gd name="connsiteX4" fmla="*/ 1147763 w 2000250"/>
                    <a:gd name="connsiteY4" fmla="*/ 1347788 h 1347788"/>
                    <a:gd name="connsiteX5" fmla="*/ 0 w 2000250"/>
                    <a:gd name="connsiteY5"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19300"/>
                    <a:gd name="connsiteY0" fmla="*/ 333375 h 1347788"/>
                    <a:gd name="connsiteX1" fmla="*/ 914400 w 2019300"/>
                    <a:gd name="connsiteY1" fmla="*/ 0 h 1347788"/>
                    <a:gd name="connsiteX2" fmla="*/ 2019300 w 2019300"/>
                    <a:gd name="connsiteY2" fmla="*/ 357188 h 1347788"/>
                    <a:gd name="connsiteX3" fmla="*/ 2009775 w 2019300"/>
                    <a:gd name="connsiteY3" fmla="*/ 823913 h 1347788"/>
                    <a:gd name="connsiteX4" fmla="*/ 1166813 w 2019300"/>
                    <a:gd name="connsiteY4" fmla="*/ 1347788 h 1347788"/>
                    <a:gd name="connsiteX5" fmla="*/ 0 w 2019300"/>
                    <a:gd name="connsiteY5" fmla="*/ 702186 h 1347788"/>
                    <a:gd name="connsiteX6" fmla="*/ 19050 w 2019300"/>
                    <a:gd name="connsiteY6" fmla="*/ 333375 h 1347788"/>
                    <a:gd name="connsiteX0" fmla="*/ 19050 w 2028825"/>
                    <a:gd name="connsiteY0" fmla="*/ 333375 h 1347788"/>
                    <a:gd name="connsiteX1" fmla="*/ 914400 w 2028825"/>
                    <a:gd name="connsiteY1" fmla="*/ 0 h 1347788"/>
                    <a:gd name="connsiteX2" fmla="*/ 2028825 w 2028825"/>
                    <a:gd name="connsiteY2" fmla="*/ 404813 h 1347788"/>
                    <a:gd name="connsiteX3" fmla="*/ 2009775 w 2028825"/>
                    <a:gd name="connsiteY3" fmla="*/ 823913 h 1347788"/>
                    <a:gd name="connsiteX4" fmla="*/ 1166813 w 2028825"/>
                    <a:gd name="connsiteY4" fmla="*/ 1347788 h 1347788"/>
                    <a:gd name="connsiteX5" fmla="*/ 0 w 2028825"/>
                    <a:gd name="connsiteY5" fmla="*/ 702186 h 1347788"/>
                    <a:gd name="connsiteX6" fmla="*/ 19050 w 2028825"/>
                    <a:gd name="connsiteY6" fmla="*/ 333375 h 1347788"/>
                    <a:gd name="connsiteX0" fmla="*/ 0 w 2050257"/>
                    <a:gd name="connsiteY0" fmla="*/ 330994 h 1347788"/>
                    <a:gd name="connsiteX1" fmla="*/ 935832 w 2050257"/>
                    <a:gd name="connsiteY1" fmla="*/ 0 h 1347788"/>
                    <a:gd name="connsiteX2" fmla="*/ 2050257 w 2050257"/>
                    <a:gd name="connsiteY2" fmla="*/ 404813 h 1347788"/>
                    <a:gd name="connsiteX3" fmla="*/ 2031207 w 2050257"/>
                    <a:gd name="connsiteY3" fmla="*/ 82391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38351 w 2050257"/>
                    <a:gd name="connsiteY3" fmla="*/ 766763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50257"/>
                    <a:gd name="connsiteY0" fmla="*/ 330994 h 1347788"/>
                    <a:gd name="connsiteX1" fmla="*/ 935832 w 2050257"/>
                    <a:gd name="connsiteY1" fmla="*/ 0 h 1347788"/>
                    <a:gd name="connsiteX2" fmla="*/ 2050257 w 2050257"/>
                    <a:gd name="connsiteY2" fmla="*/ 404813 h 1347788"/>
                    <a:gd name="connsiteX3" fmla="*/ 2042140 w 2050257"/>
                    <a:gd name="connsiteY3" fmla="*/ 847539 h 1347788"/>
                    <a:gd name="connsiteX4" fmla="*/ 1188245 w 2050257"/>
                    <a:gd name="connsiteY4" fmla="*/ 1347788 h 1347788"/>
                    <a:gd name="connsiteX5" fmla="*/ 21432 w 2050257"/>
                    <a:gd name="connsiteY5" fmla="*/ 702186 h 1347788"/>
                    <a:gd name="connsiteX6" fmla="*/ 0 w 2050257"/>
                    <a:gd name="connsiteY6" fmla="*/ 330994 h 1347788"/>
                    <a:gd name="connsiteX0" fmla="*/ 0 w 2080569"/>
                    <a:gd name="connsiteY0" fmla="*/ 287913 h 1347788"/>
                    <a:gd name="connsiteX1" fmla="*/ 966144 w 2080569"/>
                    <a:gd name="connsiteY1" fmla="*/ 0 h 1347788"/>
                    <a:gd name="connsiteX2" fmla="*/ 2080569 w 2080569"/>
                    <a:gd name="connsiteY2" fmla="*/ 404813 h 1347788"/>
                    <a:gd name="connsiteX3" fmla="*/ 2072452 w 2080569"/>
                    <a:gd name="connsiteY3" fmla="*/ 847539 h 1347788"/>
                    <a:gd name="connsiteX4" fmla="*/ 1218557 w 2080569"/>
                    <a:gd name="connsiteY4" fmla="*/ 1347788 h 1347788"/>
                    <a:gd name="connsiteX5" fmla="*/ 51744 w 2080569"/>
                    <a:gd name="connsiteY5" fmla="*/ 702186 h 1347788"/>
                    <a:gd name="connsiteX6" fmla="*/ 0 w 2080569"/>
                    <a:gd name="connsiteY6" fmla="*/ 287913 h 1347788"/>
                    <a:gd name="connsiteX0" fmla="*/ 0 w 2088147"/>
                    <a:gd name="connsiteY0" fmla="*/ 314839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59322 w 2088147"/>
                    <a:gd name="connsiteY5" fmla="*/ 702186 h 1347788"/>
                    <a:gd name="connsiteX6" fmla="*/ 0 w 2088147"/>
                    <a:gd name="connsiteY6" fmla="*/ 314839 h 1347788"/>
                    <a:gd name="connsiteX0" fmla="*/ 0 w 2088147"/>
                    <a:gd name="connsiteY0" fmla="*/ 277143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59322 w 2088147"/>
                    <a:gd name="connsiteY5" fmla="*/ 702186 h 1347788"/>
                    <a:gd name="connsiteX6" fmla="*/ 0 w 2088147"/>
                    <a:gd name="connsiteY6" fmla="*/ 277143 h 1347788"/>
                    <a:gd name="connsiteX0" fmla="*/ 5091 w 2093238"/>
                    <a:gd name="connsiteY0" fmla="*/ 277143 h 1347788"/>
                    <a:gd name="connsiteX1" fmla="*/ 978813 w 2093238"/>
                    <a:gd name="connsiteY1" fmla="*/ 0 h 1347788"/>
                    <a:gd name="connsiteX2" fmla="*/ 2093238 w 2093238"/>
                    <a:gd name="connsiteY2" fmla="*/ 404813 h 1347788"/>
                    <a:gd name="connsiteX3" fmla="*/ 2085121 w 2093238"/>
                    <a:gd name="connsiteY3" fmla="*/ 847539 h 1347788"/>
                    <a:gd name="connsiteX4" fmla="*/ 1231226 w 2093238"/>
                    <a:gd name="connsiteY4" fmla="*/ 1347788 h 1347788"/>
                    <a:gd name="connsiteX5" fmla="*/ 0 w 2093238"/>
                    <a:gd name="connsiteY5" fmla="*/ 669876 h 1347788"/>
                    <a:gd name="connsiteX6" fmla="*/ 5091 w 2093238"/>
                    <a:gd name="connsiteY6" fmla="*/ 277143 h 1347788"/>
                    <a:gd name="connsiteX0" fmla="*/ 0 w 2088147"/>
                    <a:gd name="connsiteY0" fmla="*/ 277143 h 1347788"/>
                    <a:gd name="connsiteX1" fmla="*/ 973722 w 2088147"/>
                    <a:gd name="connsiteY1" fmla="*/ 0 h 1347788"/>
                    <a:gd name="connsiteX2" fmla="*/ 2088147 w 2088147"/>
                    <a:gd name="connsiteY2" fmla="*/ 404813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77143 h 1347788"/>
                    <a:gd name="connsiteX0" fmla="*/ 0 w 2088147"/>
                    <a:gd name="connsiteY0" fmla="*/ 277143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77143 h 1347788"/>
                    <a:gd name="connsiteX0" fmla="*/ 0 w 2088147"/>
                    <a:gd name="connsiteY0" fmla="*/ 236756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36756 h 1347788"/>
                    <a:gd name="connsiteX0" fmla="*/ 0 w 2088147"/>
                    <a:gd name="connsiteY0" fmla="*/ 220601 h 1347788"/>
                    <a:gd name="connsiteX1" fmla="*/ 973722 w 2088147"/>
                    <a:gd name="connsiteY1" fmla="*/ 0 h 1347788"/>
                    <a:gd name="connsiteX2" fmla="*/ 2088147 w 2088147"/>
                    <a:gd name="connsiteY2" fmla="*/ 380579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20601 h 1347788"/>
                    <a:gd name="connsiteX0" fmla="*/ 0 w 2088147"/>
                    <a:gd name="connsiteY0" fmla="*/ 220601 h 1347788"/>
                    <a:gd name="connsiteX1" fmla="*/ 973722 w 2088147"/>
                    <a:gd name="connsiteY1" fmla="*/ 0 h 1347788"/>
                    <a:gd name="connsiteX2" fmla="*/ 2088147 w 2088147"/>
                    <a:gd name="connsiteY2" fmla="*/ 364424 h 1347788"/>
                    <a:gd name="connsiteX3" fmla="*/ 2080030 w 2088147"/>
                    <a:gd name="connsiteY3" fmla="*/ 847539 h 1347788"/>
                    <a:gd name="connsiteX4" fmla="*/ 1226135 w 2088147"/>
                    <a:gd name="connsiteY4" fmla="*/ 1347788 h 1347788"/>
                    <a:gd name="connsiteX5" fmla="*/ 2487 w 2088147"/>
                    <a:gd name="connsiteY5" fmla="*/ 696801 h 1347788"/>
                    <a:gd name="connsiteX6" fmla="*/ 0 w 2088147"/>
                    <a:gd name="connsiteY6" fmla="*/ 220601 h 1347788"/>
                    <a:gd name="connsiteX0" fmla="*/ 0 w 2088147"/>
                    <a:gd name="connsiteY0" fmla="*/ 258296 h 1385483"/>
                    <a:gd name="connsiteX1" fmla="*/ 1030558 w 2088147"/>
                    <a:gd name="connsiteY1" fmla="*/ 0 h 1385483"/>
                    <a:gd name="connsiteX2" fmla="*/ 2088147 w 2088147"/>
                    <a:gd name="connsiteY2" fmla="*/ 402119 h 1385483"/>
                    <a:gd name="connsiteX3" fmla="*/ 2080030 w 2088147"/>
                    <a:gd name="connsiteY3" fmla="*/ 885234 h 1385483"/>
                    <a:gd name="connsiteX4" fmla="*/ 1226135 w 2088147"/>
                    <a:gd name="connsiteY4" fmla="*/ 1385483 h 1385483"/>
                    <a:gd name="connsiteX5" fmla="*/ 2487 w 2088147"/>
                    <a:gd name="connsiteY5" fmla="*/ 734496 h 1385483"/>
                    <a:gd name="connsiteX6" fmla="*/ 0 w 2088147"/>
                    <a:gd name="connsiteY6" fmla="*/ 258296 h 1385483"/>
                    <a:gd name="connsiteX0" fmla="*/ 0 w 2088147"/>
                    <a:gd name="connsiteY0" fmla="*/ 201754 h 1328941"/>
                    <a:gd name="connsiteX1" fmla="*/ 1030558 w 2088147"/>
                    <a:gd name="connsiteY1" fmla="*/ 0 h 1328941"/>
                    <a:gd name="connsiteX2" fmla="*/ 2088147 w 2088147"/>
                    <a:gd name="connsiteY2" fmla="*/ 345577 h 1328941"/>
                    <a:gd name="connsiteX3" fmla="*/ 2080030 w 2088147"/>
                    <a:gd name="connsiteY3" fmla="*/ 828692 h 1328941"/>
                    <a:gd name="connsiteX4" fmla="*/ 1226135 w 2088147"/>
                    <a:gd name="connsiteY4" fmla="*/ 1328941 h 1328941"/>
                    <a:gd name="connsiteX5" fmla="*/ 2487 w 2088147"/>
                    <a:gd name="connsiteY5" fmla="*/ 677954 h 1328941"/>
                    <a:gd name="connsiteX6" fmla="*/ 0 w 2088147"/>
                    <a:gd name="connsiteY6" fmla="*/ 201754 h 1328941"/>
                    <a:gd name="connsiteX0" fmla="*/ 0 w 2088147"/>
                    <a:gd name="connsiteY0" fmla="*/ 217909 h 1345096"/>
                    <a:gd name="connsiteX1" fmla="*/ 973723 w 2088147"/>
                    <a:gd name="connsiteY1" fmla="*/ 0 h 1345096"/>
                    <a:gd name="connsiteX2" fmla="*/ 2088147 w 2088147"/>
                    <a:gd name="connsiteY2" fmla="*/ 361732 h 1345096"/>
                    <a:gd name="connsiteX3" fmla="*/ 2080030 w 2088147"/>
                    <a:gd name="connsiteY3" fmla="*/ 844847 h 1345096"/>
                    <a:gd name="connsiteX4" fmla="*/ 1226135 w 2088147"/>
                    <a:gd name="connsiteY4" fmla="*/ 1345096 h 1345096"/>
                    <a:gd name="connsiteX5" fmla="*/ 2487 w 2088147"/>
                    <a:gd name="connsiteY5" fmla="*/ 694109 h 1345096"/>
                    <a:gd name="connsiteX6" fmla="*/ 0 w 2088147"/>
                    <a:gd name="connsiteY6" fmla="*/ 217909 h 1345096"/>
                    <a:gd name="connsiteX0" fmla="*/ 0 w 2088147"/>
                    <a:gd name="connsiteY0" fmla="*/ 242141 h 1369328"/>
                    <a:gd name="connsiteX1" fmla="*/ 1115811 w 2088147"/>
                    <a:gd name="connsiteY1" fmla="*/ 0 h 1369328"/>
                    <a:gd name="connsiteX2" fmla="*/ 2088147 w 2088147"/>
                    <a:gd name="connsiteY2" fmla="*/ 385964 h 1369328"/>
                    <a:gd name="connsiteX3" fmla="*/ 2080030 w 2088147"/>
                    <a:gd name="connsiteY3" fmla="*/ 869079 h 1369328"/>
                    <a:gd name="connsiteX4" fmla="*/ 1226135 w 2088147"/>
                    <a:gd name="connsiteY4" fmla="*/ 1369328 h 1369328"/>
                    <a:gd name="connsiteX5" fmla="*/ 2487 w 2088147"/>
                    <a:gd name="connsiteY5" fmla="*/ 718341 h 1369328"/>
                    <a:gd name="connsiteX6" fmla="*/ 0 w 2088147"/>
                    <a:gd name="connsiteY6" fmla="*/ 242141 h 1369328"/>
                    <a:gd name="connsiteX0" fmla="*/ 0 w 2088147"/>
                    <a:gd name="connsiteY0" fmla="*/ 250218 h 1377405"/>
                    <a:gd name="connsiteX1" fmla="*/ 1041925 w 2088147"/>
                    <a:gd name="connsiteY1" fmla="*/ 0 h 1377405"/>
                    <a:gd name="connsiteX2" fmla="*/ 2088147 w 2088147"/>
                    <a:gd name="connsiteY2" fmla="*/ 394041 h 1377405"/>
                    <a:gd name="connsiteX3" fmla="*/ 2080030 w 2088147"/>
                    <a:gd name="connsiteY3" fmla="*/ 877156 h 1377405"/>
                    <a:gd name="connsiteX4" fmla="*/ 1226135 w 2088147"/>
                    <a:gd name="connsiteY4" fmla="*/ 1377405 h 1377405"/>
                    <a:gd name="connsiteX5" fmla="*/ 2487 w 2088147"/>
                    <a:gd name="connsiteY5" fmla="*/ 726418 h 1377405"/>
                    <a:gd name="connsiteX6" fmla="*/ 0 w 2088147"/>
                    <a:gd name="connsiteY6" fmla="*/ 250218 h 137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8147" h="1377405">
                      <a:moveTo>
                        <a:pt x="0" y="250218"/>
                      </a:moveTo>
                      <a:lnTo>
                        <a:pt x="1041925" y="0"/>
                      </a:lnTo>
                      <a:lnTo>
                        <a:pt x="2088147" y="394041"/>
                      </a:lnTo>
                      <a:lnTo>
                        <a:pt x="2080030" y="877156"/>
                      </a:lnTo>
                      <a:cubicBezTo>
                        <a:pt x="1796661" y="1070831"/>
                        <a:pt x="1509504" y="1183730"/>
                        <a:pt x="1226135" y="1377405"/>
                      </a:cubicBezTo>
                      <a:cubicBezTo>
                        <a:pt x="1026110" y="1282854"/>
                        <a:pt x="169175" y="825732"/>
                        <a:pt x="2487" y="726418"/>
                      </a:cubicBezTo>
                      <a:lnTo>
                        <a:pt x="0" y="250218"/>
                      </a:ln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chemeClr val="bg1">
                          <a:alpha val="0"/>
                        </a:schemeClr>
                      </a:solidFill>
                    </a:ln>
                  </a:endParaRPr>
                </a:p>
              </p:txBody>
            </p:sp>
            <p:sp>
              <p:nvSpPr>
                <p:cNvPr id="37" name="Freeform 36"/>
                <p:cNvSpPr/>
                <p:nvPr/>
              </p:nvSpPr>
              <p:spPr>
                <a:xfrm>
                  <a:off x="7009510" y="2874423"/>
                  <a:ext cx="839338" cy="554764"/>
                </a:xfrm>
                <a:custGeom>
                  <a:avLst/>
                  <a:gdLst>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50232 w 1240510"/>
                    <a:gd name="connsiteY30" fmla="*/ 99764 h 1131852"/>
                    <a:gd name="connsiteX31" fmla="*/ 54244 w 1240510"/>
                    <a:gd name="connsiteY31" fmla="*/ 392645 h 1131852"/>
                    <a:gd name="connsiteX32" fmla="*/ 1190278 w 1240510"/>
                    <a:gd name="connsiteY32" fmla="*/ 1073922 h 1131852"/>
                    <a:gd name="connsiteX33" fmla="*/ 1191028 w 1240510"/>
                    <a:gd name="connsiteY33" fmla="*/ 690337 h 1131852"/>
                    <a:gd name="connsiteX34" fmla="*/ 50232 w 1240510"/>
                    <a:gd name="connsiteY34" fmla="*/ 99764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54244 w 1240510"/>
                    <a:gd name="connsiteY31" fmla="*/ 392645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42877 w 1240510"/>
                    <a:gd name="connsiteY31" fmla="*/ 371105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131852"/>
                    <a:gd name="connsiteX1" fmla="*/ 1024916 w 1240510"/>
                    <a:gd name="connsiteY1" fmla="*/ 827351 h 1131852"/>
                    <a:gd name="connsiteX2" fmla="*/ 1015392 w 1240510"/>
                    <a:gd name="connsiteY2" fmla="*/ 894026 h 1131852"/>
                    <a:gd name="connsiteX3" fmla="*/ 679634 w 1240510"/>
                    <a:gd name="connsiteY3" fmla="*/ 720195 h 1131852"/>
                    <a:gd name="connsiteX4" fmla="*/ 674872 w 1240510"/>
                    <a:gd name="connsiteY4" fmla="*/ 653520 h 1131852"/>
                    <a:gd name="connsiteX5" fmla="*/ 674872 w 1240510"/>
                    <a:gd name="connsiteY5" fmla="*/ 557779 h 1131852"/>
                    <a:gd name="connsiteX6" fmla="*/ 1024916 w 1240510"/>
                    <a:gd name="connsiteY6" fmla="*/ 731610 h 1131852"/>
                    <a:gd name="connsiteX7" fmla="*/ 1015392 w 1240510"/>
                    <a:gd name="connsiteY7" fmla="*/ 798285 h 1131852"/>
                    <a:gd name="connsiteX8" fmla="*/ 679634 w 1240510"/>
                    <a:gd name="connsiteY8" fmla="*/ 624454 h 1131852"/>
                    <a:gd name="connsiteX9" fmla="*/ 674872 w 1240510"/>
                    <a:gd name="connsiteY9" fmla="*/ 557779 h 1131852"/>
                    <a:gd name="connsiteX10" fmla="*/ 674872 w 1240510"/>
                    <a:gd name="connsiteY10" fmla="*/ 470616 h 1131852"/>
                    <a:gd name="connsiteX11" fmla="*/ 1024916 w 1240510"/>
                    <a:gd name="connsiteY11" fmla="*/ 644447 h 1131852"/>
                    <a:gd name="connsiteX12" fmla="*/ 1015392 w 1240510"/>
                    <a:gd name="connsiteY12" fmla="*/ 711122 h 1131852"/>
                    <a:gd name="connsiteX13" fmla="*/ 679634 w 1240510"/>
                    <a:gd name="connsiteY13" fmla="*/ 537291 h 1131852"/>
                    <a:gd name="connsiteX14" fmla="*/ 674872 w 1240510"/>
                    <a:gd name="connsiteY14" fmla="*/ 470616 h 1131852"/>
                    <a:gd name="connsiteX15" fmla="*/ 148616 w 1240510"/>
                    <a:gd name="connsiteY15" fmla="*/ 354217 h 1131852"/>
                    <a:gd name="connsiteX16" fmla="*/ 229578 w 1240510"/>
                    <a:gd name="connsiteY16" fmla="*/ 392317 h 1131852"/>
                    <a:gd name="connsiteX17" fmla="*/ 220052 w 1240510"/>
                    <a:gd name="connsiteY17" fmla="*/ 454230 h 1131852"/>
                    <a:gd name="connsiteX18" fmla="*/ 162904 w 1240510"/>
                    <a:gd name="connsiteY18" fmla="*/ 420892 h 1131852"/>
                    <a:gd name="connsiteX19" fmla="*/ 148616 w 1240510"/>
                    <a:gd name="connsiteY19" fmla="*/ 354217 h 1131852"/>
                    <a:gd name="connsiteX20" fmla="*/ 148616 w 1240510"/>
                    <a:gd name="connsiteY20" fmla="*/ 277736 h 1131852"/>
                    <a:gd name="connsiteX21" fmla="*/ 229578 w 1240510"/>
                    <a:gd name="connsiteY21" fmla="*/ 315836 h 1131852"/>
                    <a:gd name="connsiteX22" fmla="*/ 220052 w 1240510"/>
                    <a:gd name="connsiteY22" fmla="*/ 377749 h 1131852"/>
                    <a:gd name="connsiteX23" fmla="*/ 162904 w 1240510"/>
                    <a:gd name="connsiteY23" fmla="*/ 344411 h 1131852"/>
                    <a:gd name="connsiteX24" fmla="*/ 148616 w 1240510"/>
                    <a:gd name="connsiteY24" fmla="*/ 277736 h 1131852"/>
                    <a:gd name="connsiteX25" fmla="*/ 148616 w 1240510"/>
                    <a:gd name="connsiteY25" fmla="*/ 199153 h 1131852"/>
                    <a:gd name="connsiteX26" fmla="*/ 229578 w 1240510"/>
                    <a:gd name="connsiteY26" fmla="*/ 237253 h 1131852"/>
                    <a:gd name="connsiteX27" fmla="*/ 220052 w 1240510"/>
                    <a:gd name="connsiteY27" fmla="*/ 299166 h 1131852"/>
                    <a:gd name="connsiteX28" fmla="*/ 162904 w 1240510"/>
                    <a:gd name="connsiteY28" fmla="*/ 265828 h 1131852"/>
                    <a:gd name="connsiteX29" fmla="*/ 148616 w 1240510"/>
                    <a:gd name="connsiteY29" fmla="*/ 199153 h 1131852"/>
                    <a:gd name="connsiteX30" fmla="*/ 46443 w 1240510"/>
                    <a:gd name="connsiteY30" fmla="*/ 51298 h 1131852"/>
                    <a:gd name="connsiteX31" fmla="*/ 42877 w 1240510"/>
                    <a:gd name="connsiteY31" fmla="*/ 398030 h 1131852"/>
                    <a:gd name="connsiteX32" fmla="*/ 1190278 w 1240510"/>
                    <a:gd name="connsiteY32" fmla="*/ 1073922 h 1131852"/>
                    <a:gd name="connsiteX33" fmla="*/ 1191028 w 1240510"/>
                    <a:gd name="connsiteY33" fmla="*/ 690337 h 1131852"/>
                    <a:gd name="connsiteX34" fmla="*/ 46443 w 1240510"/>
                    <a:gd name="connsiteY34" fmla="*/ 51298 h 1131852"/>
                    <a:gd name="connsiteX35" fmla="*/ 10837 w 1240510"/>
                    <a:gd name="connsiteY35" fmla="*/ 0 h 1131852"/>
                    <a:gd name="connsiteX36" fmla="*/ 1240510 w 1240510"/>
                    <a:gd name="connsiteY36" fmla="*/ 659613 h 1131852"/>
                    <a:gd name="connsiteX37" fmla="*/ 1233462 w 1240510"/>
                    <a:gd name="connsiteY37" fmla="*/ 1131852 h 1131852"/>
                    <a:gd name="connsiteX38" fmla="*/ 0 w 1240510"/>
                    <a:gd name="connsiteY38" fmla="*/ 412921 h 1131852"/>
                    <a:gd name="connsiteX39" fmla="*/ 10837 w 1240510"/>
                    <a:gd name="connsiteY39" fmla="*/ 0 h 113185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90278 w 1240510"/>
                    <a:gd name="connsiteY32" fmla="*/ 1073922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82700 w 1240510"/>
                    <a:gd name="connsiteY32" fmla="*/ 1041613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099542"/>
                    <a:gd name="connsiteX1" fmla="*/ 1024916 w 1240510"/>
                    <a:gd name="connsiteY1" fmla="*/ 827351 h 1099542"/>
                    <a:gd name="connsiteX2" fmla="*/ 1015392 w 1240510"/>
                    <a:gd name="connsiteY2" fmla="*/ 894026 h 1099542"/>
                    <a:gd name="connsiteX3" fmla="*/ 679634 w 1240510"/>
                    <a:gd name="connsiteY3" fmla="*/ 720195 h 1099542"/>
                    <a:gd name="connsiteX4" fmla="*/ 674872 w 1240510"/>
                    <a:gd name="connsiteY4" fmla="*/ 653520 h 1099542"/>
                    <a:gd name="connsiteX5" fmla="*/ 674872 w 1240510"/>
                    <a:gd name="connsiteY5" fmla="*/ 557779 h 1099542"/>
                    <a:gd name="connsiteX6" fmla="*/ 1024916 w 1240510"/>
                    <a:gd name="connsiteY6" fmla="*/ 731610 h 1099542"/>
                    <a:gd name="connsiteX7" fmla="*/ 1015392 w 1240510"/>
                    <a:gd name="connsiteY7" fmla="*/ 798285 h 1099542"/>
                    <a:gd name="connsiteX8" fmla="*/ 679634 w 1240510"/>
                    <a:gd name="connsiteY8" fmla="*/ 624454 h 1099542"/>
                    <a:gd name="connsiteX9" fmla="*/ 674872 w 1240510"/>
                    <a:gd name="connsiteY9" fmla="*/ 557779 h 1099542"/>
                    <a:gd name="connsiteX10" fmla="*/ 674872 w 1240510"/>
                    <a:gd name="connsiteY10" fmla="*/ 470616 h 1099542"/>
                    <a:gd name="connsiteX11" fmla="*/ 1024916 w 1240510"/>
                    <a:gd name="connsiteY11" fmla="*/ 644447 h 1099542"/>
                    <a:gd name="connsiteX12" fmla="*/ 1015392 w 1240510"/>
                    <a:gd name="connsiteY12" fmla="*/ 711122 h 1099542"/>
                    <a:gd name="connsiteX13" fmla="*/ 679634 w 1240510"/>
                    <a:gd name="connsiteY13" fmla="*/ 537291 h 1099542"/>
                    <a:gd name="connsiteX14" fmla="*/ 674872 w 1240510"/>
                    <a:gd name="connsiteY14" fmla="*/ 470616 h 1099542"/>
                    <a:gd name="connsiteX15" fmla="*/ 148616 w 1240510"/>
                    <a:gd name="connsiteY15" fmla="*/ 354217 h 1099542"/>
                    <a:gd name="connsiteX16" fmla="*/ 229578 w 1240510"/>
                    <a:gd name="connsiteY16" fmla="*/ 392317 h 1099542"/>
                    <a:gd name="connsiteX17" fmla="*/ 220052 w 1240510"/>
                    <a:gd name="connsiteY17" fmla="*/ 454230 h 1099542"/>
                    <a:gd name="connsiteX18" fmla="*/ 162904 w 1240510"/>
                    <a:gd name="connsiteY18" fmla="*/ 420892 h 1099542"/>
                    <a:gd name="connsiteX19" fmla="*/ 148616 w 1240510"/>
                    <a:gd name="connsiteY19" fmla="*/ 354217 h 1099542"/>
                    <a:gd name="connsiteX20" fmla="*/ 148616 w 1240510"/>
                    <a:gd name="connsiteY20" fmla="*/ 277736 h 1099542"/>
                    <a:gd name="connsiteX21" fmla="*/ 229578 w 1240510"/>
                    <a:gd name="connsiteY21" fmla="*/ 315836 h 1099542"/>
                    <a:gd name="connsiteX22" fmla="*/ 220052 w 1240510"/>
                    <a:gd name="connsiteY22" fmla="*/ 377749 h 1099542"/>
                    <a:gd name="connsiteX23" fmla="*/ 162904 w 1240510"/>
                    <a:gd name="connsiteY23" fmla="*/ 344411 h 1099542"/>
                    <a:gd name="connsiteX24" fmla="*/ 148616 w 1240510"/>
                    <a:gd name="connsiteY24" fmla="*/ 277736 h 1099542"/>
                    <a:gd name="connsiteX25" fmla="*/ 148616 w 1240510"/>
                    <a:gd name="connsiteY25" fmla="*/ 199153 h 1099542"/>
                    <a:gd name="connsiteX26" fmla="*/ 229578 w 1240510"/>
                    <a:gd name="connsiteY26" fmla="*/ 237253 h 1099542"/>
                    <a:gd name="connsiteX27" fmla="*/ 220052 w 1240510"/>
                    <a:gd name="connsiteY27" fmla="*/ 299166 h 1099542"/>
                    <a:gd name="connsiteX28" fmla="*/ 162904 w 1240510"/>
                    <a:gd name="connsiteY28" fmla="*/ 265828 h 1099542"/>
                    <a:gd name="connsiteX29" fmla="*/ 148616 w 1240510"/>
                    <a:gd name="connsiteY29" fmla="*/ 199153 h 1099542"/>
                    <a:gd name="connsiteX30" fmla="*/ 46443 w 1240510"/>
                    <a:gd name="connsiteY30" fmla="*/ 51298 h 1099542"/>
                    <a:gd name="connsiteX31" fmla="*/ 42877 w 1240510"/>
                    <a:gd name="connsiteY31" fmla="*/ 398030 h 1099542"/>
                    <a:gd name="connsiteX32" fmla="*/ 1186489 w 1240510"/>
                    <a:gd name="connsiteY32" fmla="*/ 1014687 h 1099542"/>
                    <a:gd name="connsiteX33" fmla="*/ 1191028 w 1240510"/>
                    <a:gd name="connsiteY33" fmla="*/ 690337 h 1099542"/>
                    <a:gd name="connsiteX34" fmla="*/ 46443 w 1240510"/>
                    <a:gd name="connsiteY34" fmla="*/ 51298 h 1099542"/>
                    <a:gd name="connsiteX35" fmla="*/ 10837 w 1240510"/>
                    <a:gd name="connsiteY35" fmla="*/ 0 h 1099542"/>
                    <a:gd name="connsiteX36" fmla="*/ 1240510 w 1240510"/>
                    <a:gd name="connsiteY36" fmla="*/ 659613 h 1099542"/>
                    <a:gd name="connsiteX37" fmla="*/ 1233462 w 1240510"/>
                    <a:gd name="connsiteY37" fmla="*/ 1099542 h 1099542"/>
                    <a:gd name="connsiteX38" fmla="*/ 0 w 1240510"/>
                    <a:gd name="connsiteY38" fmla="*/ 412921 h 1099542"/>
                    <a:gd name="connsiteX39" fmla="*/ 10837 w 1240510"/>
                    <a:gd name="connsiteY39" fmla="*/ 0 h 1099542"/>
                    <a:gd name="connsiteX0" fmla="*/ 674872 w 1240510"/>
                    <a:gd name="connsiteY0" fmla="*/ 653520 h 1110312"/>
                    <a:gd name="connsiteX1" fmla="*/ 1024916 w 1240510"/>
                    <a:gd name="connsiteY1" fmla="*/ 827351 h 1110312"/>
                    <a:gd name="connsiteX2" fmla="*/ 1015392 w 1240510"/>
                    <a:gd name="connsiteY2" fmla="*/ 894026 h 1110312"/>
                    <a:gd name="connsiteX3" fmla="*/ 679634 w 1240510"/>
                    <a:gd name="connsiteY3" fmla="*/ 720195 h 1110312"/>
                    <a:gd name="connsiteX4" fmla="*/ 674872 w 1240510"/>
                    <a:gd name="connsiteY4" fmla="*/ 653520 h 1110312"/>
                    <a:gd name="connsiteX5" fmla="*/ 674872 w 1240510"/>
                    <a:gd name="connsiteY5" fmla="*/ 557779 h 1110312"/>
                    <a:gd name="connsiteX6" fmla="*/ 1024916 w 1240510"/>
                    <a:gd name="connsiteY6" fmla="*/ 731610 h 1110312"/>
                    <a:gd name="connsiteX7" fmla="*/ 1015392 w 1240510"/>
                    <a:gd name="connsiteY7" fmla="*/ 798285 h 1110312"/>
                    <a:gd name="connsiteX8" fmla="*/ 679634 w 1240510"/>
                    <a:gd name="connsiteY8" fmla="*/ 624454 h 1110312"/>
                    <a:gd name="connsiteX9" fmla="*/ 674872 w 1240510"/>
                    <a:gd name="connsiteY9" fmla="*/ 557779 h 1110312"/>
                    <a:gd name="connsiteX10" fmla="*/ 674872 w 1240510"/>
                    <a:gd name="connsiteY10" fmla="*/ 470616 h 1110312"/>
                    <a:gd name="connsiteX11" fmla="*/ 1024916 w 1240510"/>
                    <a:gd name="connsiteY11" fmla="*/ 644447 h 1110312"/>
                    <a:gd name="connsiteX12" fmla="*/ 1015392 w 1240510"/>
                    <a:gd name="connsiteY12" fmla="*/ 711122 h 1110312"/>
                    <a:gd name="connsiteX13" fmla="*/ 679634 w 1240510"/>
                    <a:gd name="connsiteY13" fmla="*/ 537291 h 1110312"/>
                    <a:gd name="connsiteX14" fmla="*/ 674872 w 1240510"/>
                    <a:gd name="connsiteY14" fmla="*/ 470616 h 1110312"/>
                    <a:gd name="connsiteX15" fmla="*/ 148616 w 1240510"/>
                    <a:gd name="connsiteY15" fmla="*/ 354217 h 1110312"/>
                    <a:gd name="connsiteX16" fmla="*/ 229578 w 1240510"/>
                    <a:gd name="connsiteY16" fmla="*/ 392317 h 1110312"/>
                    <a:gd name="connsiteX17" fmla="*/ 220052 w 1240510"/>
                    <a:gd name="connsiteY17" fmla="*/ 454230 h 1110312"/>
                    <a:gd name="connsiteX18" fmla="*/ 162904 w 1240510"/>
                    <a:gd name="connsiteY18" fmla="*/ 420892 h 1110312"/>
                    <a:gd name="connsiteX19" fmla="*/ 148616 w 1240510"/>
                    <a:gd name="connsiteY19" fmla="*/ 354217 h 1110312"/>
                    <a:gd name="connsiteX20" fmla="*/ 148616 w 1240510"/>
                    <a:gd name="connsiteY20" fmla="*/ 277736 h 1110312"/>
                    <a:gd name="connsiteX21" fmla="*/ 229578 w 1240510"/>
                    <a:gd name="connsiteY21" fmla="*/ 315836 h 1110312"/>
                    <a:gd name="connsiteX22" fmla="*/ 220052 w 1240510"/>
                    <a:gd name="connsiteY22" fmla="*/ 377749 h 1110312"/>
                    <a:gd name="connsiteX23" fmla="*/ 162904 w 1240510"/>
                    <a:gd name="connsiteY23" fmla="*/ 344411 h 1110312"/>
                    <a:gd name="connsiteX24" fmla="*/ 148616 w 1240510"/>
                    <a:gd name="connsiteY24" fmla="*/ 277736 h 1110312"/>
                    <a:gd name="connsiteX25" fmla="*/ 148616 w 1240510"/>
                    <a:gd name="connsiteY25" fmla="*/ 199153 h 1110312"/>
                    <a:gd name="connsiteX26" fmla="*/ 229578 w 1240510"/>
                    <a:gd name="connsiteY26" fmla="*/ 237253 h 1110312"/>
                    <a:gd name="connsiteX27" fmla="*/ 220052 w 1240510"/>
                    <a:gd name="connsiteY27" fmla="*/ 299166 h 1110312"/>
                    <a:gd name="connsiteX28" fmla="*/ 162904 w 1240510"/>
                    <a:gd name="connsiteY28" fmla="*/ 265828 h 1110312"/>
                    <a:gd name="connsiteX29" fmla="*/ 148616 w 1240510"/>
                    <a:gd name="connsiteY29" fmla="*/ 199153 h 1110312"/>
                    <a:gd name="connsiteX30" fmla="*/ 46443 w 1240510"/>
                    <a:gd name="connsiteY30" fmla="*/ 51298 h 1110312"/>
                    <a:gd name="connsiteX31" fmla="*/ 42877 w 1240510"/>
                    <a:gd name="connsiteY31" fmla="*/ 398030 h 1110312"/>
                    <a:gd name="connsiteX32" fmla="*/ 1186489 w 1240510"/>
                    <a:gd name="connsiteY32" fmla="*/ 1014687 h 1110312"/>
                    <a:gd name="connsiteX33" fmla="*/ 1191028 w 1240510"/>
                    <a:gd name="connsiteY33" fmla="*/ 690337 h 1110312"/>
                    <a:gd name="connsiteX34" fmla="*/ 46443 w 1240510"/>
                    <a:gd name="connsiteY34" fmla="*/ 51298 h 1110312"/>
                    <a:gd name="connsiteX35" fmla="*/ 10837 w 1240510"/>
                    <a:gd name="connsiteY35" fmla="*/ 0 h 1110312"/>
                    <a:gd name="connsiteX36" fmla="*/ 1240510 w 1240510"/>
                    <a:gd name="connsiteY36" fmla="*/ 659613 h 1110312"/>
                    <a:gd name="connsiteX37" fmla="*/ 1237251 w 1240510"/>
                    <a:gd name="connsiteY37" fmla="*/ 1110312 h 1110312"/>
                    <a:gd name="connsiteX38" fmla="*/ 0 w 1240510"/>
                    <a:gd name="connsiteY38" fmla="*/ 412921 h 1110312"/>
                    <a:gd name="connsiteX39" fmla="*/ 10837 w 1240510"/>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186489 w 1237873"/>
                    <a:gd name="connsiteY32" fmla="*/ 1014687 h 1110312"/>
                    <a:gd name="connsiteX33" fmla="*/ 1191028 w 1237873"/>
                    <a:gd name="connsiteY33" fmla="*/ 69033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186489 w 1237873"/>
                    <a:gd name="connsiteY32" fmla="*/ 1014687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9223 w 1237873"/>
                    <a:gd name="connsiteY32" fmla="*/ 1036228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632688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58027 h 1110312"/>
                    <a:gd name="connsiteX34" fmla="*/ 46443 w 1237873"/>
                    <a:gd name="connsiteY34" fmla="*/ 51298 h 1110312"/>
                    <a:gd name="connsiteX35" fmla="*/ 10837 w 1237873"/>
                    <a:gd name="connsiteY35" fmla="*/ 0 h 1110312"/>
                    <a:gd name="connsiteX36" fmla="*/ 1236721 w 1237873"/>
                    <a:gd name="connsiteY36" fmla="*/ 596339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53520 h 1110312"/>
                    <a:gd name="connsiteX1" fmla="*/ 1024916 w 1237873"/>
                    <a:gd name="connsiteY1" fmla="*/ 827351 h 1110312"/>
                    <a:gd name="connsiteX2" fmla="*/ 1015392 w 1237873"/>
                    <a:gd name="connsiteY2" fmla="*/ 894026 h 1110312"/>
                    <a:gd name="connsiteX3" fmla="*/ 679634 w 1237873"/>
                    <a:gd name="connsiteY3" fmla="*/ 720195 h 1110312"/>
                    <a:gd name="connsiteX4" fmla="*/ 674872 w 1237873"/>
                    <a:gd name="connsiteY4" fmla="*/ 653520 h 1110312"/>
                    <a:gd name="connsiteX5" fmla="*/ 674872 w 1237873"/>
                    <a:gd name="connsiteY5" fmla="*/ 557779 h 1110312"/>
                    <a:gd name="connsiteX6" fmla="*/ 1024916 w 1237873"/>
                    <a:gd name="connsiteY6" fmla="*/ 731610 h 1110312"/>
                    <a:gd name="connsiteX7" fmla="*/ 1015392 w 1237873"/>
                    <a:gd name="connsiteY7" fmla="*/ 798285 h 1110312"/>
                    <a:gd name="connsiteX8" fmla="*/ 679634 w 1237873"/>
                    <a:gd name="connsiteY8" fmla="*/ 624454 h 1110312"/>
                    <a:gd name="connsiteX9" fmla="*/ 674872 w 1237873"/>
                    <a:gd name="connsiteY9" fmla="*/ 557779 h 1110312"/>
                    <a:gd name="connsiteX10" fmla="*/ 674872 w 1237873"/>
                    <a:gd name="connsiteY10" fmla="*/ 470616 h 1110312"/>
                    <a:gd name="connsiteX11" fmla="*/ 1024916 w 1237873"/>
                    <a:gd name="connsiteY11" fmla="*/ 644447 h 1110312"/>
                    <a:gd name="connsiteX12" fmla="*/ 1015392 w 1237873"/>
                    <a:gd name="connsiteY12" fmla="*/ 711122 h 1110312"/>
                    <a:gd name="connsiteX13" fmla="*/ 679634 w 1237873"/>
                    <a:gd name="connsiteY13" fmla="*/ 537291 h 1110312"/>
                    <a:gd name="connsiteX14" fmla="*/ 674872 w 1237873"/>
                    <a:gd name="connsiteY14" fmla="*/ 470616 h 1110312"/>
                    <a:gd name="connsiteX15" fmla="*/ 148616 w 1237873"/>
                    <a:gd name="connsiteY15" fmla="*/ 354217 h 1110312"/>
                    <a:gd name="connsiteX16" fmla="*/ 229578 w 1237873"/>
                    <a:gd name="connsiteY16" fmla="*/ 392317 h 1110312"/>
                    <a:gd name="connsiteX17" fmla="*/ 220052 w 1237873"/>
                    <a:gd name="connsiteY17" fmla="*/ 454230 h 1110312"/>
                    <a:gd name="connsiteX18" fmla="*/ 162904 w 1237873"/>
                    <a:gd name="connsiteY18" fmla="*/ 420892 h 1110312"/>
                    <a:gd name="connsiteX19" fmla="*/ 148616 w 1237873"/>
                    <a:gd name="connsiteY19" fmla="*/ 354217 h 1110312"/>
                    <a:gd name="connsiteX20" fmla="*/ 148616 w 1237873"/>
                    <a:gd name="connsiteY20" fmla="*/ 277736 h 1110312"/>
                    <a:gd name="connsiteX21" fmla="*/ 229578 w 1237873"/>
                    <a:gd name="connsiteY21" fmla="*/ 315836 h 1110312"/>
                    <a:gd name="connsiteX22" fmla="*/ 220052 w 1237873"/>
                    <a:gd name="connsiteY22" fmla="*/ 377749 h 1110312"/>
                    <a:gd name="connsiteX23" fmla="*/ 162904 w 1237873"/>
                    <a:gd name="connsiteY23" fmla="*/ 344411 h 1110312"/>
                    <a:gd name="connsiteX24" fmla="*/ 148616 w 1237873"/>
                    <a:gd name="connsiteY24" fmla="*/ 277736 h 1110312"/>
                    <a:gd name="connsiteX25" fmla="*/ 148616 w 1237873"/>
                    <a:gd name="connsiteY25" fmla="*/ 199153 h 1110312"/>
                    <a:gd name="connsiteX26" fmla="*/ 229578 w 1237873"/>
                    <a:gd name="connsiteY26" fmla="*/ 237253 h 1110312"/>
                    <a:gd name="connsiteX27" fmla="*/ 220052 w 1237873"/>
                    <a:gd name="connsiteY27" fmla="*/ 299166 h 1110312"/>
                    <a:gd name="connsiteX28" fmla="*/ 162904 w 1237873"/>
                    <a:gd name="connsiteY28" fmla="*/ 265828 h 1110312"/>
                    <a:gd name="connsiteX29" fmla="*/ 148616 w 1237873"/>
                    <a:gd name="connsiteY29" fmla="*/ 199153 h 1110312"/>
                    <a:gd name="connsiteX30" fmla="*/ 46443 w 1237873"/>
                    <a:gd name="connsiteY30" fmla="*/ 51298 h 1110312"/>
                    <a:gd name="connsiteX31" fmla="*/ 42877 w 1237873"/>
                    <a:gd name="connsiteY31" fmla="*/ 398030 h 1110312"/>
                    <a:gd name="connsiteX32" fmla="*/ 1205434 w 1237873"/>
                    <a:gd name="connsiteY32" fmla="*/ 1030843 h 1110312"/>
                    <a:gd name="connsiteX33" fmla="*/ 1206184 w 1237873"/>
                    <a:gd name="connsiteY33" fmla="*/ 629755 h 1110312"/>
                    <a:gd name="connsiteX34" fmla="*/ 46443 w 1237873"/>
                    <a:gd name="connsiteY34" fmla="*/ 51298 h 1110312"/>
                    <a:gd name="connsiteX35" fmla="*/ 10837 w 1237873"/>
                    <a:gd name="connsiteY35" fmla="*/ 0 h 1110312"/>
                    <a:gd name="connsiteX36" fmla="*/ 1236721 w 1237873"/>
                    <a:gd name="connsiteY36" fmla="*/ 596339 h 1110312"/>
                    <a:gd name="connsiteX37" fmla="*/ 1237251 w 1237873"/>
                    <a:gd name="connsiteY37" fmla="*/ 1110312 h 1110312"/>
                    <a:gd name="connsiteX38" fmla="*/ 0 w 1237873"/>
                    <a:gd name="connsiteY38" fmla="*/ 412921 h 1110312"/>
                    <a:gd name="connsiteX39" fmla="*/ 10837 w 1237873"/>
                    <a:gd name="connsiteY39" fmla="*/ 0 h 1110312"/>
                    <a:gd name="connsiteX0" fmla="*/ 674872 w 1237873"/>
                    <a:gd name="connsiteY0" fmla="*/ 693907 h 1150699"/>
                    <a:gd name="connsiteX1" fmla="*/ 1024916 w 1237873"/>
                    <a:gd name="connsiteY1" fmla="*/ 867738 h 1150699"/>
                    <a:gd name="connsiteX2" fmla="*/ 1015392 w 1237873"/>
                    <a:gd name="connsiteY2" fmla="*/ 934413 h 1150699"/>
                    <a:gd name="connsiteX3" fmla="*/ 679634 w 1237873"/>
                    <a:gd name="connsiteY3" fmla="*/ 760582 h 1150699"/>
                    <a:gd name="connsiteX4" fmla="*/ 674872 w 1237873"/>
                    <a:gd name="connsiteY4" fmla="*/ 693907 h 1150699"/>
                    <a:gd name="connsiteX5" fmla="*/ 674872 w 1237873"/>
                    <a:gd name="connsiteY5" fmla="*/ 598166 h 1150699"/>
                    <a:gd name="connsiteX6" fmla="*/ 1024916 w 1237873"/>
                    <a:gd name="connsiteY6" fmla="*/ 771997 h 1150699"/>
                    <a:gd name="connsiteX7" fmla="*/ 1015392 w 1237873"/>
                    <a:gd name="connsiteY7" fmla="*/ 838672 h 1150699"/>
                    <a:gd name="connsiteX8" fmla="*/ 679634 w 1237873"/>
                    <a:gd name="connsiteY8" fmla="*/ 664841 h 1150699"/>
                    <a:gd name="connsiteX9" fmla="*/ 674872 w 1237873"/>
                    <a:gd name="connsiteY9" fmla="*/ 598166 h 1150699"/>
                    <a:gd name="connsiteX10" fmla="*/ 674872 w 1237873"/>
                    <a:gd name="connsiteY10" fmla="*/ 511003 h 1150699"/>
                    <a:gd name="connsiteX11" fmla="*/ 1024916 w 1237873"/>
                    <a:gd name="connsiteY11" fmla="*/ 684834 h 1150699"/>
                    <a:gd name="connsiteX12" fmla="*/ 1015392 w 1237873"/>
                    <a:gd name="connsiteY12" fmla="*/ 751509 h 1150699"/>
                    <a:gd name="connsiteX13" fmla="*/ 679634 w 1237873"/>
                    <a:gd name="connsiteY13" fmla="*/ 577678 h 1150699"/>
                    <a:gd name="connsiteX14" fmla="*/ 674872 w 1237873"/>
                    <a:gd name="connsiteY14" fmla="*/ 511003 h 1150699"/>
                    <a:gd name="connsiteX15" fmla="*/ 148616 w 1237873"/>
                    <a:gd name="connsiteY15" fmla="*/ 394604 h 1150699"/>
                    <a:gd name="connsiteX16" fmla="*/ 229578 w 1237873"/>
                    <a:gd name="connsiteY16" fmla="*/ 432704 h 1150699"/>
                    <a:gd name="connsiteX17" fmla="*/ 220052 w 1237873"/>
                    <a:gd name="connsiteY17" fmla="*/ 494617 h 1150699"/>
                    <a:gd name="connsiteX18" fmla="*/ 162904 w 1237873"/>
                    <a:gd name="connsiteY18" fmla="*/ 461279 h 1150699"/>
                    <a:gd name="connsiteX19" fmla="*/ 148616 w 1237873"/>
                    <a:gd name="connsiteY19" fmla="*/ 394604 h 1150699"/>
                    <a:gd name="connsiteX20" fmla="*/ 148616 w 1237873"/>
                    <a:gd name="connsiteY20" fmla="*/ 318123 h 1150699"/>
                    <a:gd name="connsiteX21" fmla="*/ 229578 w 1237873"/>
                    <a:gd name="connsiteY21" fmla="*/ 356223 h 1150699"/>
                    <a:gd name="connsiteX22" fmla="*/ 220052 w 1237873"/>
                    <a:gd name="connsiteY22" fmla="*/ 418136 h 1150699"/>
                    <a:gd name="connsiteX23" fmla="*/ 162904 w 1237873"/>
                    <a:gd name="connsiteY23" fmla="*/ 384798 h 1150699"/>
                    <a:gd name="connsiteX24" fmla="*/ 148616 w 1237873"/>
                    <a:gd name="connsiteY24" fmla="*/ 318123 h 1150699"/>
                    <a:gd name="connsiteX25" fmla="*/ 148616 w 1237873"/>
                    <a:gd name="connsiteY25" fmla="*/ 239540 h 1150699"/>
                    <a:gd name="connsiteX26" fmla="*/ 229578 w 1237873"/>
                    <a:gd name="connsiteY26" fmla="*/ 277640 h 1150699"/>
                    <a:gd name="connsiteX27" fmla="*/ 220052 w 1237873"/>
                    <a:gd name="connsiteY27" fmla="*/ 339553 h 1150699"/>
                    <a:gd name="connsiteX28" fmla="*/ 162904 w 1237873"/>
                    <a:gd name="connsiteY28" fmla="*/ 306215 h 1150699"/>
                    <a:gd name="connsiteX29" fmla="*/ 148616 w 1237873"/>
                    <a:gd name="connsiteY29" fmla="*/ 239540 h 1150699"/>
                    <a:gd name="connsiteX30" fmla="*/ 46443 w 1237873"/>
                    <a:gd name="connsiteY30" fmla="*/ 91685 h 1150699"/>
                    <a:gd name="connsiteX31" fmla="*/ 42877 w 1237873"/>
                    <a:gd name="connsiteY31" fmla="*/ 438417 h 1150699"/>
                    <a:gd name="connsiteX32" fmla="*/ 1205434 w 1237873"/>
                    <a:gd name="connsiteY32" fmla="*/ 1071230 h 1150699"/>
                    <a:gd name="connsiteX33" fmla="*/ 1206184 w 1237873"/>
                    <a:gd name="connsiteY33" fmla="*/ 670142 h 1150699"/>
                    <a:gd name="connsiteX34" fmla="*/ 46443 w 1237873"/>
                    <a:gd name="connsiteY34" fmla="*/ 91685 h 1150699"/>
                    <a:gd name="connsiteX35" fmla="*/ 10837 w 1237873"/>
                    <a:gd name="connsiteY35" fmla="*/ 0 h 1150699"/>
                    <a:gd name="connsiteX36" fmla="*/ 1236721 w 1237873"/>
                    <a:gd name="connsiteY36" fmla="*/ 636726 h 1150699"/>
                    <a:gd name="connsiteX37" fmla="*/ 1237251 w 1237873"/>
                    <a:gd name="connsiteY37" fmla="*/ 1150699 h 1150699"/>
                    <a:gd name="connsiteX38" fmla="*/ 0 w 1237873"/>
                    <a:gd name="connsiteY38" fmla="*/ 453308 h 1150699"/>
                    <a:gd name="connsiteX39" fmla="*/ 10837 w 1237873"/>
                    <a:gd name="connsiteY39" fmla="*/ 0 h 1150699"/>
                    <a:gd name="connsiteX0" fmla="*/ 674872 w 1237873"/>
                    <a:gd name="connsiteY0" fmla="*/ 706022 h 1162814"/>
                    <a:gd name="connsiteX1" fmla="*/ 1024916 w 1237873"/>
                    <a:gd name="connsiteY1" fmla="*/ 879853 h 1162814"/>
                    <a:gd name="connsiteX2" fmla="*/ 1015392 w 1237873"/>
                    <a:gd name="connsiteY2" fmla="*/ 946528 h 1162814"/>
                    <a:gd name="connsiteX3" fmla="*/ 679634 w 1237873"/>
                    <a:gd name="connsiteY3" fmla="*/ 772697 h 1162814"/>
                    <a:gd name="connsiteX4" fmla="*/ 674872 w 1237873"/>
                    <a:gd name="connsiteY4" fmla="*/ 706022 h 1162814"/>
                    <a:gd name="connsiteX5" fmla="*/ 674872 w 1237873"/>
                    <a:gd name="connsiteY5" fmla="*/ 610281 h 1162814"/>
                    <a:gd name="connsiteX6" fmla="*/ 1024916 w 1237873"/>
                    <a:gd name="connsiteY6" fmla="*/ 784112 h 1162814"/>
                    <a:gd name="connsiteX7" fmla="*/ 1015392 w 1237873"/>
                    <a:gd name="connsiteY7" fmla="*/ 850787 h 1162814"/>
                    <a:gd name="connsiteX8" fmla="*/ 679634 w 1237873"/>
                    <a:gd name="connsiteY8" fmla="*/ 676956 h 1162814"/>
                    <a:gd name="connsiteX9" fmla="*/ 674872 w 1237873"/>
                    <a:gd name="connsiteY9" fmla="*/ 610281 h 1162814"/>
                    <a:gd name="connsiteX10" fmla="*/ 674872 w 1237873"/>
                    <a:gd name="connsiteY10" fmla="*/ 523118 h 1162814"/>
                    <a:gd name="connsiteX11" fmla="*/ 1024916 w 1237873"/>
                    <a:gd name="connsiteY11" fmla="*/ 696949 h 1162814"/>
                    <a:gd name="connsiteX12" fmla="*/ 1015392 w 1237873"/>
                    <a:gd name="connsiteY12" fmla="*/ 763624 h 1162814"/>
                    <a:gd name="connsiteX13" fmla="*/ 679634 w 1237873"/>
                    <a:gd name="connsiteY13" fmla="*/ 589793 h 1162814"/>
                    <a:gd name="connsiteX14" fmla="*/ 674872 w 1237873"/>
                    <a:gd name="connsiteY14" fmla="*/ 523118 h 1162814"/>
                    <a:gd name="connsiteX15" fmla="*/ 148616 w 1237873"/>
                    <a:gd name="connsiteY15" fmla="*/ 406719 h 1162814"/>
                    <a:gd name="connsiteX16" fmla="*/ 229578 w 1237873"/>
                    <a:gd name="connsiteY16" fmla="*/ 444819 h 1162814"/>
                    <a:gd name="connsiteX17" fmla="*/ 220052 w 1237873"/>
                    <a:gd name="connsiteY17" fmla="*/ 506732 h 1162814"/>
                    <a:gd name="connsiteX18" fmla="*/ 162904 w 1237873"/>
                    <a:gd name="connsiteY18" fmla="*/ 473394 h 1162814"/>
                    <a:gd name="connsiteX19" fmla="*/ 148616 w 1237873"/>
                    <a:gd name="connsiteY19" fmla="*/ 406719 h 1162814"/>
                    <a:gd name="connsiteX20" fmla="*/ 148616 w 1237873"/>
                    <a:gd name="connsiteY20" fmla="*/ 330238 h 1162814"/>
                    <a:gd name="connsiteX21" fmla="*/ 229578 w 1237873"/>
                    <a:gd name="connsiteY21" fmla="*/ 368338 h 1162814"/>
                    <a:gd name="connsiteX22" fmla="*/ 220052 w 1237873"/>
                    <a:gd name="connsiteY22" fmla="*/ 430251 h 1162814"/>
                    <a:gd name="connsiteX23" fmla="*/ 162904 w 1237873"/>
                    <a:gd name="connsiteY23" fmla="*/ 396913 h 1162814"/>
                    <a:gd name="connsiteX24" fmla="*/ 148616 w 1237873"/>
                    <a:gd name="connsiteY24" fmla="*/ 330238 h 1162814"/>
                    <a:gd name="connsiteX25" fmla="*/ 148616 w 1237873"/>
                    <a:gd name="connsiteY25" fmla="*/ 251655 h 1162814"/>
                    <a:gd name="connsiteX26" fmla="*/ 229578 w 1237873"/>
                    <a:gd name="connsiteY26" fmla="*/ 289755 h 1162814"/>
                    <a:gd name="connsiteX27" fmla="*/ 220052 w 1237873"/>
                    <a:gd name="connsiteY27" fmla="*/ 351668 h 1162814"/>
                    <a:gd name="connsiteX28" fmla="*/ 162904 w 1237873"/>
                    <a:gd name="connsiteY28" fmla="*/ 318330 h 1162814"/>
                    <a:gd name="connsiteX29" fmla="*/ 148616 w 1237873"/>
                    <a:gd name="connsiteY29" fmla="*/ 251655 h 1162814"/>
                    <a:gd name="connsiteX30" fmla="*/ 46443 w 1237873"/>
                    <a:gd name="connsiteY30" fmla="*/ 103800 h 1162814"/>
                    <a:gd name="connsiteX31" fmla="*/ 42877 w 1237873"/>
                    <a:gd name="connsiteY31" fmla="*/ 450532 h 1162814"/>
                    <a:gd name="connsiteX32" fmla="*/ 1205434 w 1237873"/>
                    <a:gd name="connsiteY32" fmla="*/ 1083345 h 1162814"/>
                    <a:gd name="connsiteX33" fmla="*/ 1206184 w 1237873"/>
                    <a:gd name="connsiteY33" fmla="*/ 682257 h 1162814"/>
                    <a:gd name="connsiteX34" fmla="*/ 46443 w 1237873"/>
                    <a:gd name="connsiteY34" fmla="*/ 103800 h 1162814"/>
                    <a:gd name="connsiteX35" fmla="*/ 5153 w 1237873"/>
                    <a:gd name="connsiteY35" fmla="*/ 0 h 1162814"/>
                    <a:gd name="connsiteX36" fmla="*/ 1236721 w 1237873"/>
                    <a:gd name="connsiteY36" fmla="*/ 648841 h 1162814"/>
                    <a:gd name="connsiteX37" fmla="*/ 1237251 w 1237873"/>
                    <a:gd name="connsiteY37" fmla="*/ 1162814 h 1162814"/>
                    <a:gd name="connsiteX38" fmla="*/ 0 w 1237873"/>
                    <a:gd name="connsiteY38" fmla="*/ 465423 h 1162814"/>
                    <a:gd name="connsiteX39" fmla="*/ 5153 w 1237873"/>
                    <a:gd name="connsiteY39" fmla="*/ 0 h 1162814"/>
                    <a:gd name="connsiteX0" fmla="*/ 674872 w 1237873"/>
                    <a:gd name="connsiteY0" fmla="*/ 706022 h 1162814"/>
                    <a:gd name="connsiteX1" fmla="*/ 1024916 w 1237873"/>
                    <a:gd name="connsiteY1" fmla="*/ 879853 h 1162814"/>
                    <a:gd name="connsiteX2" fmla="*/ 1015392 w 1237873"/>
                    <a:gd name="connsiteY2" fmla="*/ 946528 h 1162814"/>
                    <a:gd name="connsiteX3" fmla="*/ 679634 w 1237873"/>
                    <a:gd name="connsiteY3" fmla="*/ 772697 h 1162814"/>
                    <a:gd name="connsiteX4" fmla="*/ 674872 w 1237873"/>
                    <a:gd name="connsiteY4" fmla="*/ 706022 h 1162814"/>
                    <a:gd name="connsiteX5" fmla="*/ 674872 w 1237873"/>
                    <a:gd name="connsiteY5" fmla="*/ 610281 h 1162814"/>
                    <a:gd name="connsiteX6" fmla="*/ 1024916 w 1237873"/>
                    <a:gd name="connsiteY6" fmla="*/ 784112 h 1162814"/>
                    <a:gd name="connsiteX7" fmla="*/ 1015392 w 1237873"/>
                    <a:gd name="connsiteY7" fmla="*/ 850787 h 1162814"/>
                    <a:gd name="connsiteX8" fmla="*/ 679634 w 1237873"/>
                    <a:gd name="connsiteY8" fmla="*/ 676956 h 1162814"/>
                    <a:gd name="connsiteX9" fmla="*/ 674872 w 1237873"/>
                    <a:gd name="connsiteY9" fmla="*/ 610281 h 1162814"/>
                    <a:gd name="connsiteX10" fmla="*/ 674872 w 1237873"/>
                    <a:gd name="connsiteY10" fmla="*/ 523118 h 1162814"/>
                    <a:gd name="connsiteX11" fmla="*/ 1024916 w 1237873"/>
                    <a:gd name="connsiteY11" fmla="*/ 696949 h 1162814"/>
                    <a:gd name="connsiteX12" fmla="*/ 1015392 w 1237873"/>
                    <a:gd name="connsiteY12" fmla="*/ 763624 h 1162814"/>
                    <a:gd name="connsiteX13" fmla="*/ 679634 w 1237873"/>
                    <a:gd name="connsiteY13" fmla="*/ 589793 h 1162814"/>
                    <a:gd name="connsiteX14" fmla="*/ 674872 w 1237873"/>
                    <a:gd name="connsiteY14" fmla="*/ 523118 h 1162814"/>
                    <a:gd name="connsiteX15" fmla="*/ 148616 w 1237873"/>
                    <a:gd name="connsiteY15" fmla="*/ 406719 h 1162814"/>
                    <a:gd name="connsiteX16" fmla="*/ 229578 w 1237873"/>
                    <a:gd name="connsiteY16" fmla="*/ 444819 h 1162814"/>
                    <a:gd name="connsiteX17" fmla="*/ 220052 w 1237873"/>
                    <a:gd name="connsiteY17" fmla="*/ 506732 h 1162814"/>
                    <a:gd name="connsiteX18" fmla="*/ 162904 w 1237873"/>
                    <a:gd name="connsiteY18" fmla="*/ 473394 h 1162814"/>
                    <a:gd name="connsiteX19" fmla="*/ 148616 w 1237873"/>
                    <a:gd name="connsiteY19" fmla="*/ 406719 h 1162814"/>
                    <a:gd name="connsiteX20" fmla="*/ 148616 w 1237873"/>
                    <a:gd name="connsiteY20" fmla="*/ 330238 h 1162814"/>
                    <a:gd name="connsiteX21" fmla="*/ 229578 w 1237873"/>
                    <a:gd name="connsiteY21" fmla="*/ 368338 h 1162814"/>
                    <a:gd name="connsiteX22" fmla="*/ 220052 w 1237873"/>
                    <a:gd name="connsiteY22" fmla="*/ 430251 h 1162814"/>
                    <a:gd name="connsiteX23" fmla="*/ 162904 w 1237873"/>
                    <a:gd name="connsiteY23" fmla="*/ 396913 h 1162814"/>
                    <a:gd name="connsiteX24" fmla="*/ 148616 w 1237873"/>
                    <a:gd name="connsiteY24" fmla="*/ 330238 h 1162814"/>
                    <a:gd name="connsiteX25" fmla="*/ 148616 w 1237873"/>
                    <a:gd name="connsiteY25" fmla="*/ 251655 h 1162814"/>
                    <a:gd name="connsiteX26" fmla="*/ 229578 w 1237873"/>
                    <a:gd name="connsiteY26" fmla="*/ 289755 h 1162814"/>
                    <a:gd name="connsiteX27" fmla="*/ 220052 w 1237873"/>
                    <a:gd name="connsiteY27" fmla="*/ 351668 h 1162814"/>
                    <a:gd name="connsiteX28" fmla="*/ 162904 w 1237873"/>
                    <a:gd name="connsiteY28" fmla="*/ 318330 h 1162814"/>
                    <a:gd name="connsiteX29" fmla="*/ 148616 w 1237873"/>
                    <a:gd name="connsiteY29" fmla="*/ 251655 h 1162814"/>
                    <a:gd name="connsiteX30" fmla="*/ 46443 w 1237873"/>
                    <a:gd name="connsiteY30" fmla="*/ 71490 h 1162814"/>
                    <a:gd name="connsiteX31" fmla="*/ 42877 w 1237873"/>
                    <a:gd name="connsiteY31" fmla="*/ 450532 h 1162814"/>
                    <a:gd name="connsiteX32" fmla="*/ 1205434 w 1237873"/>
                    <a:gd name="connsiteY32" fmla="*/ 1083345 h 1162814"/>
                    <a:gd name="connsiteX33" fmla="*/ 1206184 w 1237873"/>
                    <a:gd name="connsiteY33" fmla="*/ 682257 h 1162814"/>
                    <a:gd name="connsiteX34" fmla="*/ 46443 w 1237873"/>
                    <a:gd name="connsiteY34" fmla="*/ 71490 h 1162814"/>
                    <a:gd name="connsiteX35" fmla="*/ 5153 w 1237873"/>
                    <a:gd name="connsiteY35" fmla="*/ 0 h 1162814"/>
                    <a:gd name="connsiteX36" fmla="*/ 1236721 w 1237873"/>
                    <a:gd name="connsiteY36" fmla="*/ 648841 h 1162814"/>
                    <a:gd name="connsiteX37" fmla="*/ 1237251 w 1237873"/>
                    <a:gd name="connsiteY37" fmla="*/ 1162814 h 1162814"/>
                    <a:gd name="connsiteX38" fmla="*/ 0 w 1237873"/>
                    <a:gd name="connsiteY38" fmla="*/ 465423 h 1162814"/>
                    <a:gd name="connsiteX39" fmla="*/ 5153 w 1237873"/>
                    <a:gd name="connsiteY39" fmla="*/ 0 h 116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37873" h="1162814">
                      <a:moveTo>
                        <a:pt x="674872" y="706022"/>
                      </a:moveTo>
                      <a:lnTo>
                        <a:pt x="1024916" y="879853"/>
                      </a:lnTo>
                      <a:lnTo>
                        <a:pt x="1015392" y="946528"/>
                      </a:lnTo>
                      <a:lnTo>
                        <a:pt x="679634" y="772697"/>
                      </a:lnTo>
                      <a:lnTo>
                        <a:pt x="674872" y="706022"/>
                      </a:lnTo>
                      <a:close/>
                      <a:moveTo>
                        <a:pt x="674872" y="610281"/>
                      </a:moveTo>
                      <a:lnTo>
                        <a:pt x="1024916" y="784112"/>
                      </a:lnTo>
                      <a:lnTo>
                        <a:pt x="1015392" y="850787"/>
                      </a:lnTo>
                      <a:lnTo>
                        <a:pt x="679634" y="676956"/>
                      </a:lnTo>
                      <a:lnTo>
                        <a:pt x="674872" y="610281"/>
                      </a:lnTo>
                      <a:close/>
                      <a:moveTo>
                        <a:pt x="674872" y="523118"/>
                      </a:moveTo>
                      <a:lnTo>
                        <a:pt x="1024916" y="696949"/>
                      </a:lnTo>
                      <a:lnTo>
                        <a:pt x="1015392" y="763624"/>
                      </a:lnTo>
                      <a:lnTo>
                        <a:pt x="679634" y="589793"/>
                      </a:lnTo>
                      <a:lnTo>
                        <a:pt x="674872" y="523118"/>
                      </a:lnTo>
                      <a:close/>
                      <a:moveTo>
                        <a:pt x="148616" y="406719"/>
                      </a:moveTo>
                      <a:lnTo>
                        <a:pt x="229578" y="444819"/>
                      </a:lnTo>
                      <a:lnTo>
                        <a:pt x="220052" y="506732"/>
                      </a:lnTo>
                      <a:lnTo>
                        <a:pt x="162904" y="473394"/>
                      </a:lnTo>
                      <a:lnTo>
                        <a:pt x="148616" y="406719"/>
                      </a:lnTo>
                      <a:close/>
                      <a:moveTo>
                        <a:pt x="148616" y="330238"/>
                      </a:moveTo>
                      <a:lnTo>
                        <a:pt x="229578" y="368338"/>
                      </a:lnTo>
                      <a:lnTo>
                        <a:pt x="220052" y="430251"/>
                      </a:lnTo>
                      <a:lnTo>
                        <a:pt x="162904" y="396913"/>
                      </a:lnTo>
                      <a:lnTo>
                        <a:pt x="148616" y="330238"/>
                      </a:lnTo>
                      <a:close/>
                      <a:moveTo>
                        <a:pt x="148616" y="251655"/>
                      </a:moveTo>
                      <a:lnTo>
                        <a:pt x="229578" y="289755"/>
                      </a:lnTo>
                      <a:lnTo>
                        <a:pt x="220052" y="351668"/>
                      </a:lnTo>
                      <a:lnTo>
                        <a:pt x="162904" y="318330"/>
                      </a:lnTo>
                      <a:lnTo>
                        <a:pt x="148616" y="251655"/>
                      </a:lnTo>
                      <a:close/>
                      <a:moveTo>
                        <a:pt x="46443" y="71490"/>
                      </a:moveTo>
                      <a:cubicBezTo>
                        <a:pt x="47780" y="169117"/>
                        <a:pt x="41540" y="352905"/>
                        <a:pt x="42877" y="450532"/>
                      </a:cubicBezTo>
                      <a:lnTo>
                        <a:pt x="1205434" y="1083345"/>
                      </a:lnTo>
                      <a:cubicBezTo>
                        <a:pt x="1207272" y="949222"/>
                        <a:pt x="1204346" y="816380"/>
                        <a:pt x="1206184" y="682257"/>
                      </a:cubicBezTo>
                      <a:lnTo>
                        <a:pt x="46443" y="71490"/>
                      </a:lnTo>
                      <a:close/>
                      <a:moveTo>
                        <a:pt x="5153" y="0"/>
                      </a:moveTo>
                      <a:lnTo>
                        <a:pt x="1236721" y="648841"/>
                      </a:lnTo>
                      <a:cubicBezTo>
                        <a:pt x="1234371" y="820351"/>
                        <a:pt x="1239601" y="991304"/>
                        <a:pt x="1237251" y="1162814"/>
                      </a:cubicBezTo>
                      <a:lnTo>
                        <a:pt x="0" y="465423"/>
                      </a:lnTo>
                      <a:cubicBezTo>
                        <a:pt x="2349" y="338553"/>
                        <a:pt x="2804" y="126870"/>
                        <a:pt x="5153" y="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n>
                      <a:solidFill>
                        <a:schemeClr val="bg1">
                          <a:alpha val="0"/>
                        </a:schemeClr>
                      </a:solidFill>
                    </a:ln>
                  </a:endParaRPr>
                </a:p>
              </p:txBody>
            </p:sp>
            <p:sp>
              <p:nvSpPr>
                <p:cNvPr id="38" name="Freeform 37"/>
                <p:cNvSpPr/>
                <p:nvPr/>
              </p:nvSpPr>
              <p:spPr>
                <a:xfrm>
                  <a:off x="6992524" y="2967814"/>
                  <a:ext cx="108171" cy="177547"/>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chemeClr val="bg1">
                          <a:alpha val="0"/>
                        </a:schemeClr>
                      </a:solidFill>
                    </a:ln>
                  </a:endParaRPr>
                </a:p>
              </p:txBody>
            </p:sp>
            <p:sp>
              <p:nvSpPr>
                <p:cNvPr id="39" name="Freeform 38"/>
                <p:cNvSpPr/>
                <p:nvPr/>
              </p:nvSpPr>
              <p:spPr>
                <a:xfrm>
                  <a:off x="7660864" y="3213075"/>
                  <a:ext cx="117321" cy="192569"/>
                </a:xfrm>
                <a:custGeom>
                  <a:avLst/>
                  <a:gdLst>
                    <a:gd name="connsiteX0" fmla="*/ 107950 w 152400"/>
                    <a:gd name="connsiteY0" fmla="*/ 0 h 349250"/>
                    <a:gd name="connsiteX1" fmla="*/ 0 w 152400"/>
                    <a:gd name="connsiteY1" fmla="*/ 50800 h 349250"/>
                    <a:gd name="connsiteX2" fmla="*/ 0 w 152400"/>
                    <a:gd name="connsiteY2" fmla="*/ 349250 h 349250"/>
                    <a:gd name="connsiteX3" fmla="*/ 146050 w 152400"/>
                    <a:gd name="connsiteY3" fmla="*/ 266700 h 349250"/>
                    <a:gd name="connsiteX4" fmla="*/ 152400 w 152400"/>
                    <a:gd name="connsiteY4" fmla="*/ 209550 h 349250"/>
                    <a:gd name="connsiteX5" fmla="*/ 38100 w 152400"/>
                    <a:gd name="connsiteY5" fmla="*/ 285750 h 349250"/>
                    <a:gd name="connsiteX6" fmla="*/ 38100 w 152400"/>
                    <a:gd name="connsiteY6" fmla="*/ 101600 h 349250"/>
                    <a:gd name="connsiteX7" fmla="*/ 107950 w 152400"/>
                    <a:gd name="connsiteY7" fmla="*/ 69850 h 349250"/>
                    <a:gd name="connsiteX8" fmla="*/ 107950 w 152400"/>
                    <a:gd name="connsiteY8" fmla="*/ 0 h 349250"/>
                    <a:gd name="connsiteX0" fmla="*/ 107950 w 146050"/>
                    <a:gd name="connsiteY0" fmla="*/ 0 h 349250"/>
                    <a:gd name="connsiteX1" fmla="*/ 0 w 146050"/>
                    <a:gd name="connsiteY1" fmla="*/ 50800 h 349250"/>
                    <a:gd name="connsiteX2" fmla="*/ 0 w 146050"/>
                    <a:gd name="connsiteY2" fmla="*/ 349250 h 349250"/>
                    <a:gd name="connsiteX3" fmla="*/ 146050 w 146050"/>
                    <a:gd name="connsiteY3" fmla="*/ 266700 h 349250"/>
                    <a:gd name="connsiteX4" fmla="*/ 123825 w 146050"/>
                    <a:gd name="connsiteY4" fmla="*/ 230981 h 349250"/>
                    <a:gd name="connsiteX5" fmla="*/ 38100 w 146050"/>
                    <a:gd name="connsiteY5" fmla="*/ 285750 h 349250"/>
                    <a:gd name="connsiteX6" fmla="*/ 38100 w 146050"/>
                    <a:gd name="connsiteY6" fmla="*/ 101600 h 349250"/>
                    <a:gd name="connsiteX7" fmla="*/ 107950 w 146050"/>
                    <a:gd name="connsiteY7" fmla="*/ 69850 h 349250"/>
                    <a:gd name="connsiteX8" fmla="*/ 107950 w 146050"/>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88131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0 h 349250"/>
                    <a:gd name="connsiteX1" fmla="*/ 0 w 124619"/>
                    <a:gd name="connsiteY1" fmla="*/ 50800 h 349250"/>
                    <a:gd name="connsiteX2" fmla="*/ 0 w 124619"/>
                    <a:gd name="connsiteY2" fmla="*/ 349250 h 349250"/>
                    <a:gd name="connsiteX3" fmla="*/ 124619 w 124619"/>
                    <a:gd name="connsiteY3" fmla="*/ 278606 h 349250"/>
                    <a:gd name="connsiteX4" fmla="*/ 123825 w 124619"/>
                    <a:gd name="connsiteY4" fmla="*/ 230981 h 349250"/>
                    <a:gd name="connsiteX5" fmla="*/ 38100 w 124619"/>
                    <a:gd name="connsiteY5" fmla="*/ 285750 h 349250"/>
                    <a:gd name="connsiteX6" fmla="*/ 38100 w 124619"/>
                    <a:gd name="connsiteY6" fmla="*/ 101600 h 349250"/>
                    <a:gd name="connsiteX7" fmla="*/ 107950 w 124619"/>
                    <a:gd name="connsiteY7" fmla="*/ 69850 h 349250"/>
                    <a:gd name="connsiteX8" fmla="*/ 107950 w 124619"/>
                    <a:gd name="connsiteY8" fmla="*/ 0 h 349250"/>
                    <a:gd name="connsiteX0" fmla="*/ 107950 w 124619"/>
                    <a:gd name="connsiteY0" fmla="*/ 1577 h 350827"/>
                    <a:gd name="connsiteX1" fmla="*/ 0 w 124619"/>
                    <a:gd name="connsiteY1" fmla="*/ 52377 h 350827"/>
                    <a:gd name="connsiteX2" fmla="*/ 0 w 124619"/>
                    <a:gd name="connsiteY2" fmla="*/ 350827 h 350827"/>
                    <a:gd name="connsiteX3" fmla="*/ 124619 w 124619"/>
                    <a:gd name="connsiteY3" fmla="*/ 280183 h 350827"/>
                    <a:gd name="connsiteX4" fmla="*/ 123825 w 124619"/>
                    <a:gd name="connsiteY4" fmla="*/ 232558 h 350827"/>
                    <a:gd name="connsiteX5" fmla="*/ 38100 w 124619"/>
                    <a:gd name="connsiteY5" fmla="*/ 287327 h 350827"/>
                    <a:gd name="connsiteX6" fmla="*/ 38100 w 124619"/>
                    <a:gd name="connsiteY6" fmla="*/ 103177 h 350827"/>
                    <a:gd name="connsiteX7" fmla="*/ 107950 w 124619"/>
                    <a:gd name="connsiteY7" fmla="*/ 71427 h 350827"/>
                    <a:gd name="connsiteX8" fmla="*/ 107950 w 124619"/>
                    <a:gd name="connsiteY8" fmla="*/ 1577 h 350827"/>
                    <a:gd name="connsiteX0" fmla="*/ 107950 w 127415"/>
                    <a:gd name="connsiteY0" fmla="*/ 1450 h 350700"/>
                    <a:gd name="connsiteX1" fmla="*/ 0 w 127415"/>
                    <a:gd name="connsiteY1" fmla="*/ 52250 h 350700"/>
                    <a:gd name="connsiteX2" fmla="*/ 0 w 127415"/>
                    <a:gd name="connsiteY2" fmla="*/ 350700 h 350700"/>
                    <a:gd name="connsiteX3" fmla="*/ 124619 w 127415"/>
                    <a:gd name="connsiteY3" fmla="*/ 280056 h 350700"/>
                    <a:gd name="connsiteX4" fmla="*/ 123825 w 127415"/>
                    <a:gd name="connsiteY4" fmla="*/ 232431 h 350700"/>
                    <a:gd name="connsiteX5" fmla="*/ 38100 w 127415"/>
                    <a:gd name="connsiteY5" fmla="*/ 287200 h 350700"/>
                    <a:gd name="connsiteX6" fmla="*/ 38100 w 127415"/>
                    <a:gd name="connsiteY6" fmla="*/ 103050 h 350700"/>
                    <a:gd name="connsiteX7" fmla="*/ 107950 w 127415"/>
                    <a:gd name="connsiteY7" fmla="*/ 71300 h 350700"/>
                    <a:gd name="connsiteX8" fmla="*/ 107950 w 127415"/>
                    <a:gd name="connsiteY8" fmla="*/ 1450 h 350700"/>
                    <a:gd name="connsiteX0" fmla="*/ 107950 w 135126"/>
                    <a:gd name="connsiteY0" fmla="*/ 1450 h 350700"/>
                    <a:gd name="connsiteX1" fmla="*/ 0 w 135126"/>
                    <a:gd name="connsiteY1" fmla="*/ 52250 h 350700"/>
                    <a:gd name="connsiteX2" fmla="*/ 0 w 135126"/>
                    <a:gd name="connsiteY2" fmla="*/ 350700 h 350700"/>
                    <a:gd name="connsiteX3" fmla="*/ 124619 w 135126"/>
                    <a:gd name="connsiteY3" fmla="*/ 280056 h 350700"/>
                    <a:gd name="connsiteX4" fmla="*/ 123825 w 135126"/>
                    <a:gd name="connsiteY4" fmla="*/ 232431 h 350700"/>
                    <a:gd name="connsiteX5" fmla="*/ 38100 w 135126"/>
                    <a:gd name="connsiteY5" fmla="*/ 287200 h 350700"/>
                    <a:gd name="connsiteX6" fmla="*/ 38100 w 135126"/>
                    <a:gd name="connsiteY6" fmla="*/ 103050 h 350700"/>
                    <a:gd name="connsiteX7" fmla="*/ 107950 w 135126"/>
                    <a:gd name="connsiteY7" fmla="*/ 71300 h 350700"/>
                    <a:gd name="connsiteX8" fmla="*/ 107950 w 135126"/>
                    <a:gd name="connsiteY8" fmla="*/ 1450 h 350700"/>
                    <a:gd name="connsiteX0" fmla="*/ 107950 w 150337"/>
                    <a:gd name="connsiteY0" fmla="*/ 1450 h 350700"/>
                    <a:gd name="connsiteX1" fmla="*/ 0 w 150337"/>
                    <a:gd name="connsiteY1" fmla="*/ 52250 h 350700"/>
                    <a:gd name="connsiteX2" fmla="*/ 0 w 150337"/>
                    <a:gd name="connsiteY2" fmla="*/ 350700 h 350700"/>
                    <a:gd name="connsiteX3" fmla="*/ 124619 w 150337"/>
                    <a:gd name="connsiteY3" fmla="*/ 280056 h 350700"/>
                    <a:gd name="connsiteX4" fmla="*/ 123825 w 150337"/>
                    <a:gd name="connsiteY4" fmla="*/ 232431 h 350700"/>
                    <a:gd name="connsiteX5" fmla="*/ 38100 w 150337"/>
                    <a:gd name="connsiteY5" fmla="*/ 287200 h 350700"/>
                    <a:gd name="connsiteX6" fmla="*/ 38100 w 150337"/>
                    <a:gd name="connsiteY6" fmla="*/ 103050 h 350700"/>
                    <a:gd name="connsiteX7" fmla="*/ 107950 w 150337"/>
                    <a:gd name="connsiteY7" fmla="*/ 71300 h 350700"/>
                    <a:gd name="connsiteX8" fmla="*/ 107950 w 150337"/>
                    <a:gd name="connsiteY8" fmla="*/ 1450 h 35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37" h="350700">
                      <a:moveTo>
                        <a:pt x="107950" y="1450"/>
                      </a:moveTo>
                      <a:lnTo>
                        <a:pt x="0" y="52250"/>
                      </a:lnTo>
                      <a:lnTo>
                        <a:pt x="0" y="350700"/>
                      </a:lnTo>
                      <a:lnTo>
                        <a:pt x="124619" y="280056"/>
                      </a:lnTo>
                      <a:cubicBezTo>
                        <a:pt x="167802" y="254799"/>
                        <a:pt x="148917" y="214239"/>
                        <a:pt x="123825" y="232431"/>
                      </a:cubicBezTo>
                      <a:lnTo>
                        <a:pt x="38100" y="287200"/>
                      </a:lnTo>
                      <a:lnTo>
                        <a:pt x="38100" y="103050"/>
                      </a:lnTo>
                      <a:lnTo>
                        <a:pt x="107950" y="71300"/>
                      </a:lnTo>
                      <a:cubicBezTo>
                        <a:pt x="136916" y="54224"/>
                        <a:pt x="130708" y="-10439"/>
                        <a:pt x="107950" y="1450"/>
                      </a:cubicBez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chemeClr val="bg1">
                          <a:alpha val="0"/>
                        </a:schemeClr>
                      </a:solidFill>
                    </a:ln>
                  </a:endParaRPr>
                </a:p>
              </p:txBody>
            </p:sp>
            <p:sp>
              <p:nvSpPr>
                <p:cNvPr id="40" name="Freeform 39"/>
                <p:cNvSpPr/>
                <p:nvPr/>
              </p:nvSpPr>
              <p:spPr>
                <a:xfrm>
                  <a:off x="7846228" y="2948212"/>
                  <a:ext cx="588612" cy="472506"/>
                </a:xfrm>
                <a:custGeom>
                  <a:avLst/>
                  <a:gdLst>
                    <a:gd name="connsiteX0" fmla="*/ 0 w 404812"/>
                    <a:gd name="connsiteY0" fmla="*/ 285750 h 285750"/>
                    <a:gd name="connsiteX1" fmla="*/ 0 w 404812"/>
                    <a:gd name="connsiteY1" fmla="*/ 166688 h 285750"/>
                    <a:gd name="connsiteX2" fmla="*/ 404812 w 404812"/>
                    <a:gd name="connsiteY2" fmla="*/ 0 h 285750"/>
                    <a:gd name="connsiteX3" fmla="*/ 400050 w 404812"/>
                    <a:gd name="connsiteY3" fmla="*/ 90488 h 285750"/>
                    <a:gd name="connsiteX4" fmla="*/ 0 w 404812"/>
                    <a:gd name="connsiteY4" fmla="*/ 285750 h 285750"/>
                    <a:gd name="connsiteX0" fmla="*/ 0 w 404812"/>
                    <a:gd name="connsiteY0" fmla="*/ 285750 h 285750"/>
                    <a:gd name="connsiteX1" fmla="*/ 0 w 404812"/>
                    <a:gd name="connsiteY1" fmla="*/ 166688 h 285750"/>
                    <a:gd name="connsiteX2" fmla="*/ 404812 w 404812"/>
                    <a:gd name="connsiteY2" fmla="*/ 0 h 285750"/>
                    <a:gd name="connsiteX3" fmla="*/ 397669 w 404812"/>
                    <a:gd name="connsiteY3" fmla="*/ 104775 h 285750"/>
                    <a:gd name="connsiteX4" fmla="*/ 0 w 404812"/>
                    <a:gd name="connsiteY4" fmla="*/ 285750 h 285750"/>
                    <a:gd name="connsiteX0" fmla="*/ 0 w 404812"/>
                    <a:gd name="connsiteY0" fmla="*/ 305759 h 305759"/>
                    <a:gd name="connsiteX1" fmla="*/ 0 w 404812"/>
                    <a:gd name="connsiteY1" fmla="*/ 166688 h 305759"/>
                    <a:gd name="connsiteX2" fmla="*/ 404812 w 404812"/>
                    <a:gd name="connsiteY2" fmla="*/ 0 h 305759"/>
                    <a:gd name="connsiteX3" fmla="*/ 397669 w 404812"/>
                    <a:gd name="connsiteY3" fmla="*/ 104775 h 305759"/>
                    <a:gd name="connsiteX4" fmla="*/ 0 w 404812"/>
                    <a:gd name="connsiteY4" fmla="*/ 305759 h 305759"/>
                    <a:gd name="connsiteX0" fmla="*/ 0 w 404812"/>
                    <a:gd name="connsiteY0" fmla="*/ 305759 h 305759"/>
                    <a:gd name="connsiteX1" fmla="*/ 0 w 404812"/>
                    <a:gd name="connsiteY1" fmla="*/ 166688 h 305759"/>
                    <a:gd name="connsiteX2" fmla="*/ 404812 w 404812"/>
                    <a:gd name="connsiteY2" fmla="*/ 0 h 305759"/>
                    <a:gd name="connsiteX3" fmla="*/ 403005 w 404812"/>
                    <a:gd name="connsiteY3" fmla="*/ 108777 h 305759"/>
                    <a:gd name="connsiteX4" fmla="*/ 0 w 404812"/>
                    <a:gd name="connsiteY4" fmla="*/ 305759 h 305759"/>
                    <a:gd name="connsiteX0" fmla="*/ 0 w 408813"/>
                    <a:gd name="connsiteY0" fmla="*/ 311095 h 311095"/>
                    <a:gd name="connsiteX1" fmla="*/ 0 w 408813"/>
                    <a:gd name="connsiteY1" fmla="*/ 172024 h 311095"/>
                    <a:gd name="connsiteX2" fmla="*/ 408813 w 408813"/>
                    <a:gd name="connsiteY2" fmla="*/ 0 h 311095"/>
                    <a:gd name="connsiteX3" fmla="*/ 403005 w 408813"/>
                    <a:gd name="connsiteY3" fmla="*/ 114113 h 311095"/>
                    <a:gd name="connsiteX4" fmla="*/ 0 w 408813"/>
                    <a:gd name="connsiteY4" fmla="*/ 311095 h 311095"/>
                    <a:gd name="connsiteX0" fmla="*/ 0 w 408813"/>
                    <a:gd name="connsiteY0" fmla="*/ 308427 h 308427"/>
                    <a:gd name="connsiteX1" fmla="*/ 0 w 408813"/>
                    <a:gd name="connsiteY1" fmla="*/ 169356 h 308427"/>
                    <a:gd name="connsiteX2" fmla="*/ 408813 w 408813"/>
                    <a:gd name="connsiteY2" fmla="*/ 0 h 308427"/>
                    <a:gd name="connsiteX3" fmla="*/ 403005 w 408813"/>
                    <a:gd name="connsiteY3" fmla="*/ 111445 h 308427"/>
                    <a:gd name="connsiteX4" fmla="*/ 0 w 408813"/>
                    <a:gd name="connsiteY4" fmla="*/ 308427 h 308427"/>
                    <a:gd name="connsiteX0" fmla="*/ 0 w 403477"/>
                    <a:gd name="connsiteY0" fmla="*/ 307093 h 307093"/>
                    <a:gd name="connsiteX1" fmla="*/ 0 w 403477"/>
                    <a:gd name="connsiteY1" fmla="*/ 168022 h 307093"/>
                    <a:gd name="connsiteX2" fmla="*/ 403477 w 403477"/>
                    <a:gd name="connsiteY2" fmla="*/ 0 h 307093"/>
                    <a:gd name="connsiteX3" fmla="*/ 403005 w 403477"/>
                    <a:gd name="connsiteY3" fmla="*/ 110111 h 307093"/>
                    <a:gd name="connsiteX4" fmla="*/ 0 w 403477"/>
                    <a:gd name="connsiteY4" fmla="*/ 307093 h 307093"/>
                    <a:gd name="connsiteX0" fmla="*/ 0 w 407479"/>
                    <a:gd name="connsiteY0" fmla="*/ 309761 h 309761"/>
                    <a:gd name="connsiteX1" fmla="*/ 0 w 407479"/>
                    <a:gd name="connsiteY1" fmla="*/ 170690 h 309761"/>
                    <a:gd name="connsiteX2" fmla="*/ 407479 w 407479"/>
                    <a:gd name="connsiteY2" fmla="*/ 0 h 309761"/>
                    <a:gd name="connsiteX3" fmla="*/ 403005 w 407479"/>
                    <a:gd name="connsiteY3" fmla="*/ 112779 h 309761"/>
                    <a:gd name="connsiteX4" fmla="*/ 0 w 407479"/>
                    <a:gd name="connsiteY4" fmla="*/ 309761 h 309761"/>
                    <a:gd name="connsiteX0" fmla="*/ 0 w 407479"/>
                    <a:gd name="connsiteY0" fmla="*/ 309761 h 309761"/>
                    <a:gd name="connsiteX1" fmla="*/ 0 w 407479"/>
                    <a:gd name="connsiteY1" fmla="*/ 170690 h 309761"/>
                    <a:gd name="connsiteX2" fmla="*/ 407479 w 407479"/>
                    <a:gd name="connsiteY2" fmla="*/ 0 h 309761"/>
                    <a:gd name="connsiteX3" fmla="*/ 403005 w 407479"/>
                    <a:gd name="connsiteY3" fmla="*/ 135900 h 309761"/>
                    <a:gd name="connsiteX4" fmla="*/ 0 w 407479"/>
                    <a:gd name="connsiteY4" fmla="*/ 309761 h 309761"/>
                    <a:gd name="connsiteX0" fmla="*/ 0 w 407479"/>
                    <a:gd name="connsiteY0" fmla="*/ 309761 h 309761"/>
                    <a:gd name="connsiteX1" fmla="*/ 0 w 407479"/>
                    <a:gd name="connsiteY1" fmla="*/ 170690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09761 h 309761"/>
                    <a:gd name="connsiteX1" fmla="*/ 0 w 407479"/>
                    <a:gd name="connsiteY1" fmla="*/ 158240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09761 h 309761"/>
                    <a:gd name="connsiteX1" fmla="*/ 0 w 407479"/>
                    <a:gd name="connsiteY1" fmla="*/ 146235 h 309761"/>
                    <a:gd name="connsiteX2" fmla="*/ 407479 w 407479"/>
                    <a:gd name="connsiteY2" fmla="*/ 0 h 309761"/>
                    <a:gd name="connsiteX3" fmla="*/ 406562 w 407479"/>
                    <a:gd name="connsiteY3" fmla="*/ 141236 h 309761"/>
                    <a:gd name="connsiteX4" fmla="*/ 0 w 407479"/>
                    <a:gd name="connsiteY4" fmla="*/ 309761 h 309761"/>
                    <a:gd name="connsiteX0" fmla="*/ 0 w 407479"/>
                    <a:gd name="connsiteY0" fmla="*/ 327102 h 327102"/>
                    <a:gd name="connsiteX1" fmla="*/ 0 w 407479"/>
                    <a:gd name="connsiteY1" fmla="*/ 163576 h 327102"/>
                    <a:gd name="connsiteX2" fmla="*/ 407479 w 407479"/>
                    <a:gd name="connsiteY2" fmla="*/ 0 h 327102"/>
                    <a:gd name="connsiteX3" fmla="*/ 406562 w 407479"/>
                    <a:gd name="connsiteY3" fmla="*/ 158577 h 327102"/>
                    <a:gd name="connsiteX4" fmla="*/ 0 w 407479"/>
                    <a:gd name="connsiteY4" fmla="*/ 327102 h 32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479" h="327102">
                      <a:moveTo>
                        <a:pt x="0" y="327102"/>
                      </a:moveTo>
                      <a:lnTo>
                        <a:pt x="0" y="163576"/>
                      </a:lnTo>
                      <a:lnTo>
                        <a:pt x="407479" y="0"/>
                      </a:lnTo>
                      <a:cubicBezTo>
                        <a:pt x="406877" y="36259"/>
                        <a:pt x="407164" y="122318"/>
                        <a:pt x="406562" y="158577"/>
                      </a:cubicBezTo>
                      <a:lnTo>
                        <a:pt x="0" y="327102"/>
                      </a:lnTo>
                      <a:close/>
                    </a:path>
                  </a:pathLst>
                </a:custGeom>
                <a:grpFill/>
                <a:ln w="6350">
                  <a:solidFill>
                    <a:srgbClr val="33C7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nvGrpSpPr>
          <p:cNvPr id="12" name="Group 11"/>
          <p:cNvGrpSpPr/>
          <p:nvPr/>
        </p:nvGrpSpPr>
        <p:grpSpPr>
          <a:xfrm>
            <a:off x="2406854" y="1048836"/>
            <a:ext cx="2146250" cy="3749068"/>
            <a:chOff x="3217924" y="1398158"/>
            <a:chExt cx="2862072" cy="4999467"/>
          </a:xfrm>
        </p:grpSpPr>
        <p:sp>
          <p:nvSpPr>
            <p:cNvPr id="24" name="Rectangle 23"/>
            <p:cNvSpPr/>
            <p:nvPr/>
          </p:nvSpPr>
          <p:spPr bwMode="auto">
            <a:xfrm>
              <a:off x="3217924" y="1398158"/>
              <a:ext cx="2862072" cy="18993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34285" rIns="68570" bIns="68570" numCol="1" spcCol="0" rtlCol="0" fromWordArt="0" anchor="b" anchorCtr="0" forceAA="0" compatLnSpc="1">
              <a:prstTxWarp prst="textNoShape">
                <a:avLst/>
              </a:prstTxWarp>
              <a:noAutofit/>
            </a:bodyPr>
            <a:lstStyle/>
            <a:p>
              <a:pPr defTabSz="699220" fontAlgn="base">
                <a:spcBef>
                  <a:spcPct val="0"/>
                </a:spcBef>
                <a:spcAft>
                  <a:spcPct val="0"/>
                </a:spcAft>
              </a:pPr>
              <a:r>
                <a:rPr lang="en-US" sz="2100" dirty="0">
                  <a:ln>
                    <a:solidFill>
                      <a:schemeClr val="bg1">
                        <a:alpha val="0"/>
                      </a:schemeClr>
                    </a:solidFill>
                  </a:ln>
                  <a:solidFill>
                    <a:schemeClr val="bg1"/>
                  </a:solidFill>
                  <a:latin typeface="+mj-lt"/>
                  <a:ea typeface="Segoe UI" pitchFamily="34" charset="0"/>
                  <a:cs typeface="Segoe UI" pitchFamily="34" charset="0"/>
                </a:rPr>
                <a:t>Dynamic Scalability </a:t>
              </a:r>
            </a:p>
          </p:txBody>
        </p:sp>
        <p:sp>
          <p:nvSpPr>
            <p:cNvPr id="28" name="Rectangle 27"/>
            <p:cNvSpPr/>
            <p:nvPr/>
          </p:nvSpPr>
          <p:spPr bwMode="auto">
            <a:xfrm>
              <a:off x="3217924"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34285" rIns="68570" bIns="34285" numCol="1" spcCol="0" rtlCol="0" fromWordArt="0" anchor="t" anchorCtr="0" forceAA="0" compatLnSpc="1">
              <a:prstTxWarp prst="textNoShape">
                <a:avLst/>
              </a:prstTxWarp>
              <a:noAutofit/>
            </a:bodyPr>
            <a:lstStyle/>
            <a:p>
              <a:pPr defTabSz="699220" fontAlgn="base">
                <a:spcBef>
                  <a:spcPts val="900"/>
                </a:spcBef>
                <a:spcAft>
                  <a:spcPct val="0"/>
                </a:spcAft>
              </a:pPr>
              <a:r>
                <a:rPr lang="en-IN" sz="1350" b="1" dirty="0">
                  <a:ln>
                    <a:solidFill>
                      <a:schemeClr val="bg1">
                        <a:alpha val="0"/>
                      </a:schemeClr>
                    </a:solidFill>
                  </a:ln>
                  <a:solidFill>
                    <a:schemeClr val="tx1"/>
                  </a:solidFill>
                  <a:ea typeface="Segoe UI" pitchFamily="34" charset="0"/>
                  <a:cs typeface="Segoe UI" pitchFamily="34" charset="0"/>
                </a:rPr>
                <a:t>Scale Out</a:t>
              </a:r>
            </a:p>
            <a:p>
              <a:pPr defTabSz="699220" fontAlgn="base">
                <a:spcBef>
                  <a:spcPts val="900"/>
                </a:spcBef>
                <a:spcAft>
                  <a:spcPct val="0"/>
                </a:spcAft>
              </a:pPr>
              <a:r>
                <a:rPr lang="en-IN" sz="1350" dirty="0">
                  <a:ln>
                    <a:solidFill>
                      <a:schemeClr val="bg1">
                        <a:alpha val="0"/>
                      </a:schemeClr>
                    </a:solidFill>
                  </a:ln>
                  <a:solidFill>
                    <a:schemeClr val="tx1"/>
                  </a:solidFill>
                  <a:ea typeface="Segoe UI" pitchFamily="34" charset="0"/>
                  <a:cs typeface="Segoe UI" pitchFamily="34" charset="0"/>
                </a:rPr>
                <a:t>Scale via Azure Management Portal</a:t>
              </a:r>
            </a:p>
          </p:txBody>
        </p:sp>
        <p:grpSp>
          <p:nvGrpSpPr>
            <p:cNvPr id="11" name="Group 10"/>
            <p:cNvGrpSpPr/>
            <p:nvPr/>
          </p:nvGrpSpPr>
          <p:grpSpPr>
            <a:xfrm>
              <a:off x="4955383" y="1589682"/>
              <a:ext cx="939686" cy="727038"/>
              <a:chOff x="4955383" y="1589682"/>
              <a:chExt cx="939686" cy="727038"/>
            </a:xfrm>
          </p:grpSpPr>
          <p:sp>
            <p:nvSpPr>
              <p:cNvPr id="72" name="Freeform 71"/>
              <p:cNvSpPr/>
              <p:nvPr/>
            </p:nvSpPr>
            <p:spPr bwMode="auto">
              <a:xfrm>
                <a:off x="5172977" y="1763114"/>
                <a:ext cx="712109" cy="464894"/>
              </a:xfrm>
              <a:custGeom>
                <a:avLst/>
                <a:gdLst>
                  <a:gd name="connsiteX0" fmla="*/ 982980 w 2735580"/>
                  <a:gd name="connsiteY0" fmla="*/ 0 h 1775460"/>
                  <a:gd name="connsiteX1" fmla="*/ 2712720 w 2735580"/>
                  <a:gd name="connsiteY1" fmla="*/ 495300 h 1775460"/>
                  <a:gd name="connsiteX2" fmla="*/ 2735580 w 2735580"/>
                  <a:gd name="connsiteY2" fmla="*/ 1394460 h 1775460"/>
                  <a:gd name="connsiteX3" fmla="*/ 2164080 w 2735580"/>
                  <a:gd name="connsiteY3" fmla="*/ 1615440 h 1775460"/>
                  <a:gd name="connsiteX4" fmla="*/ 1356360 w 2735580"/>
                  <a:gd name="connsiteY4" fmla="*/ 1775460 h 1775460"/>
                  <a:gd name="connsiteX5" fmla="*/ 152400 w 2735580"/>
                  <a:gd name="connsiteY5" fmla="*/ 1485900 h 1775460"/>
                  <a:gd name="connsiteX6" fmla="*/ 0 w 2735580"/>
                  <a:gd name="connsiteY6" fmla="*/ 571500 h 1775460"/>
                  <a:gd name="connsiteX7" fmla="*/ 982980 w 2735580"/>
                  <a:gd name="connsiteY7" fmla="*/ 0 h 1775460"/>
                  <a:gd name="connsiteX0" fmla="*/ 982980 w 2735580"/>
                  <a:gd name="connsiteY0" fmla="*/ 198997 h 1974457"/>
                  <a:gd name="connsiteX1" fmla="*/ 2712720 w 2735580"/>
                  <a:gd name="connsiteY1" fmla="*/ 694297 h 1974457"/>
                  <a:gd name="connsiteX2" fmla="*/ 2735580 w 2735580"/>
                  <a:gd name="connsiteY2" fmla="*/ 1593457 h 1974457"/>
                  <a:gd name="connsiteX3" fmla="*/ 2164080 w 2735580"/>
                  <a:gd name="connsiteY3" fmla="*/ 1814437 h 1974457"/>
                  <a:gd name="connsiteX4" fmla="*/ 1356360 w 2735580"/>
                  <a:gd name="connsiteY4" fmla="*/ 1974457 h 1974457"/>
                  <a:gd name="connsiteX5" fmla="*/ 152400 w 2735580"/>
                  <a:gd name="connsiteY5" fmla="*/ 1684897 h 1974457"/>
                  <a:gd name="connsiteX6" fmla="*/ 0 w 2735580"/>
                  <a:gd name="connsiteY6" fmla="*/ 770497 h 1974457"/>
                  <a:gd name="connsiteX7" fmla="*/ 982980 w 2735580"/>
                  <a:gd name="connsiteY7" fmla="*/ 198997 h 1974457"/>
                  <a:gd name="connsiteX0" fmla="*/ 1028864 w 2781464"/>
                  <a:gd name="connsiteY0" fmla="*/ 211861 h 1987321"/>
                  <a:gd name="connsiteX1" fmla="*/ 2758604 w 2781464"/>
                  <a:gd name="connsiteY1" fmla="*/ 707161 h 1987321"/>
                  <a:gd name="connsiteX2" fmla="*/ 2781464 w 2781464"/>
                  <a:gd name="connsiteY2" fmla="*/ 1606321 h 1987321"/>
                  <a:gd name="connsiteX3" fmla="*/ 2209964 w 2781464"/>
                  <a:gd name="connsiteY3" fmla="*/ 1827301 h 1987321"/>
                  <a:gd name="connsiteX4" fmla="*/ 1402244 w 2781464"/>
                  <a:gd name="connsiteY4" fmla="*/ 1987321 h 1987321"/>
                  <a:gd name="connsiteX5" fmla="*/ 198284 w 2781464"/>
                  <a:gd name="connsiteY5" fmla="*/ 1697761 h 1987321"/>
                  <a:gd name="connsiteX6" fmla="*/ 45884 w 2781464"/>
                  <a:gd name="connsiteY6" fmla="*/ 783361 h 1987321"/>
                  <a:gd name="connsiteX7" fmla="*/ 1028864 w 2781464"/>
                  <a:gd name="connsiteY7" fmla="*/ 211861 h 1987321"/>
                  <a:gd name="connsiteX0" fmla="*/ 1022219 w 2774819"/>
                  <a:gd name="connsiteY0" fmla="*/ 215060 h 1990520"/>
                  <a:gd name="connsiteX1" fmla="*/ 2751959 w 2774819"/>
                  <a:gd name="connsiteY1" fmla="*/ 710360 h 1990520"/>
                  <a:gd name="connsiteX2" fmla="*/ 2774819 w 2774819"/>
                  <a:gd name="connsiteY2" fmla="*/ 1609520 h 1990520"/>
                  <a:gd name="connsiteX3" fmla="*/ 2203319 w 2774819"/>
                  <a:gd name="connsiteY3" fmla="*/ 1830500 h 1990520"/>
                  <a:gd name="connsiteX4" fmla="*/ 1395599 w 2774819"/>
                  <a:gd name="connsiteY4" fmla="*/ 1990520 h 1990520"/>
                  <a:gd name="connsiteX5" fmla="*/ 191639 w 2774819"/>
                  <a:gd name="connsiteY5" fmla="*/ 1700960 h 1990520"/>
                  <a:gd name="connsiteX6" fmla="*/ 39239 w 2774819"/>
                  <a:gd name="connsiteY6" fmla="*/ 786560 h 1990520"/>
                  <a:gd name="connsiteX7" fmla="*/ 1022219 w 2774819"/>
                  <a:gd name="connsiteY7" fmla="*/ 215060 h 1990520"/>
                  <a:gd name="connsiteX0" fmla="*/ 1034170 w 2786770"/>
                  <a:gd name="connsiteY0" fmla="*/ 230584 h 2006044"/>
                  <a:gd name="connsiteX1" fmla="*/ 2763910 w 2786770"/>
                  <a:gd name="connsiteY1" fmla="*/ 725884 h 2006044"/>
                  <a:gd name="connsiteX2" fmla="*/ 2786770 w 2786770"/>
                  <a:gd name="connsiteY2" fmla="*/ 1625044 h 2006044"/>
                  <a:gd name="connsiteX3" fmla="*/ 2215270 w 2786770"/>
                  <a:gd name="connsiteY3" fmla="*/ 1846024 h 2006044"/>
                  <a:gd name="connsiteX4" fmla="*/ 1407550 w 2786770"/>
                  <a:gd name="connsiteY4" fmla="*/ 2006044 h 2006044"/>
                  <a:gd name="connsiteX5" fmla="*/ 203590 w 2786770"/>
                  <a:gd name="connsiteY5" fmla="*/ 1716484 h 2006044"/>
                  <a:gd name="connsiteX6" fmla="*/ 51190 w 2786770"/>
                  <a:gd name="connsiteY6" fmla="*/ 802084 h 2006044"/>
                  <a:gd name="connsiteX7" fmla="*/ 1034170 w 2786770"/>
                  <a:gd name="connsiteY7" fmla="*/ 230584 h 2006044"/>
                  <a:gd name="connsiteX0" fmla="*/ 1033745 w 2786345"/>
                  <a:gd name="connsiteY0" fmla="*/ 204508 h 1979968"/>
                  <a:gd name="connsiteX1" fmla="*/ 2763485 w 2786345"/>
                  <a:gd name="connsiteY1" fmla="*/ 699808 h 1979968"/>
                  <a:gd name="connsiteX2" fmla="*/ 2786345 w 2786345"/>
                  <a:gd name="connsiteY2" fmla="*/ 1598968 h 1979968"/>
                  <a:gd name="connsiteX3" fmla="*/ 2214845 w 2786345"/>
                  <a:gd name="connsiteY3" fmla="*/ 1819948 h 1979968"/>
                  <a:gd name="connsiteX4" fmla="*/ 1407125 w 2786345"/>
                  <a:gd name="connsiteY4" fmla="*/ 1979968 h 1979968"/>
                  <a:gd name="connsiteX5" fmla="*/ 203165 w 2786345"/>
                  <a:gd name="connsiteY5" fmla="*/ 1690408 h 1979968"/>
                  <a:gd name="connsiteX6" fmla="*/ 50765 w 2786345"/>
                  <a:gd name="connsiteY6" fmla="*/ 776008 h 1979968"/>
                  <a:gd name="connsiteX7" fmla="*/ 1033745 w 2786345"/>
                  <a:gd name="connsiteY7" fmla="*/ 204508 h 1979968"/>
                  <a:gd name="connsiteX0" fmla="*/ 1435086 w 3187686"/>
                  <a:gd name="connsiteY0" fmla="*/ 204508 h 1979968"/>
                  <a:gd name="connsiteX1" fmla="*/ 3164826 w 3187686"/>
                  <a:gd name="connsiteY1" fmla="*/ 699808 h 1979968"/>
                  <a:gd name="connsiteX2" fmla="*/ 3187686 w 3187686"/>
                  <a:gd name="connsiteY2" fmla="*/ 1598968 h 1979968"/>
                  <a:gd name="connsiteX3" fmla="*/ 2616186 w 3187686"/>
                  <a:gd name="connsiteY3" fmla="*/ 1819948 h 1979968"/>
                  <a:gd name="connsiteX4" fmla="*/ 1808466 w 3187686"/>
                  <a:gd name="connsiteY4" fmla="*/ 1979968 h 1979968"/>
                  <a:gd name="connsiteX5" fmla="*/ 604506 w 3187686"/>
                  <a:gd name="connsiteY5" fmla="*/ 1690408 h 1979968"/>
                  <a:gd name="connsiteX6" fmla="*/ 452106 w 3187686"/>
                  <a:gd name="connsiteY6" fmla="*/ 776008 h 1979968"/>
                  <a:gd name="connsiteX7" fmla="*/ 1435086 w 3187686"/>
                  <a:gd name="connsiteY7" fmla="*/ 204508 h 1979968"/>
                  <a:gd name="connsiteX0" fmla="*/ 1558748 w 3311348"/>
                  <a:gd name="connsiteY0" fmla="*/ 204508 h 1979968"/>
                  <a:gd name="connsiteX1" fmla="*/ 3288488 w 3311348"/>
                  <a:gd name="connsiteY1" fmla="*/ 699808 h 1979968"/>
                  <a:gd name="connsiteX2" fmla="*/ 3311348 w 3311348"/>
                  <a:gd name="connsiteY2" fmla="*/ 1598968 h 1979968"/>
                  <a:gd name="connsiteX3" fmla="*/ 2739848 w 3311348"/>
                  <a:gd name="connsiteY3" fmla="*/ 1819948 h 1979968"/>
                  <a:gd name="connsiteX4" fmla="*/ 1932128 w 3311348"/>
                  <a:gd name="connsiteY4" fmla="*/ 1979968 h 1979968"/>
                  <a:gd name="connsiteX5" fmla="*/ 728168 w 3311348"/>
                  <a:gd name="connsiteY5" fmla="*/ 1690408 h 1979968"/>
                  <a:gd name="connsiteX6" fmla="*/ 575768 w 3311348"/>
                  <a:gd name="connsiteY6" fmla="*/ 776008 h 1979968"/>
                  <a:gd name="connsiteX7" fmla="*/ 1558748 w 3311348"/>
                  <a:gd name="connsiteY7" fmla="*/ 204508 h 1979968"/>
                  <a:gd name="connsiteX0" fmla="*/ 1525623 w 3278223"/>
                  <a:gd name="connsiteY0" fmla="*/ 204508 h 1979968"/>
                  <a:gd name="connsiteX1" fmla="*/ 3255363 w 3278223"/>
                  <a:gd name="connsiteY1" fmla="*/ 699808 h 1979968"/>
                  <a:gd name="connsiteX2" fmla="*/ 3278223 w 3278223"/>
                  <a:gd name="connsiteY2" fmla="*/ 1598968 h 1979968"/>
                  <a:gd name="connsiteX3" fmla="*/ 2706723 w 3278223"/>
                  <a:gd name="connsiteY3" fmla="*/ 1819948 h 1979968"/>
                  <a:gd name="connsiteX4" fmla="*/ 1899003 w 3278223"/>
                  <a:gd name="connsiteY4" fmla="*/ 1979968 h 1979968"/>
                  <a:gd name="connsiteX5" fmla="*/ 695043 w 3278223"/>
                  <a:gd name="connsiteY5" fmla="*/ 1690408 h 1979968"/>
                  <a:gd name="connsiteX6" fmla="*/ 542643 w 3278223"/>
                  <a:gd name="connsiteY6" fmla="*/ 776008 h 1979968"/>
                  <a:gd name="connsiteX7" fmla="*/ 1525623 w 3278223"/>
                  <a:gd name="connsiteY7" fmla="*/ 204508 h 1979968"/>
                  <a:gd name="connsiteX0" fmla="*/ 1472866 w 3225466"/>
                  <a:gd name="connsiteY0" fmla="*/ 204508 h 1979968"/>
                  <a:gd name="connsiteX1" fmla="*/ 3202606 w 3225466"/>
                  <a:gd name="connsiteY1" fmla="*/ 699808 h 1979968"/>
                  <a:gd name="connsiteX2" fmla="*/ 3225466 w 3225466"/>
                  <a:gd name="connsiteY2" fmla="*/ 1598968 h 1979968"/>
                  <a:gd name="connsiteX3" fmla="*/ 2653966 w 3225466"/>
                  <a:gd name="connsiteY3" fmla="*/ 1819948 h 1979968"/>
                  <a:gd name="connsiteX4" fmla="*/ 1846246 w 3225466"/>
                  <a:gd name="connsiteY4" fmla="*/ 1979968 h 1979968"/>
                  <a:gd name="connsiteX5" fmla="*/ 642286 w 3225466"/>
                  <a:gd name="connsiteY5" fmla="*/ 1690408 h 1979968"/>
                  <a:gd name="connsiteX6" fmla="*/ 489886 w 3225466"/>
                  <a:gd name="connsiteY6" fmla="*/ 776008 h 1979968"/>
                  <a:gd name="connsiteX7" fmla="*/ 1472866 w 3225466"/>
                  <a:gd name="connsiteY7" fmla="*/ 204508 h 1979968"/>
                  <a:gd name="connsiteX0" fmla="*/ 1523936 w 3276536"/>
                  <a:gd name="connsiteY0" fmla="*/ 204508 h 1979968"/>
                  <a:gd name="connsiteX1" fmla="*/ 3253676 w 3276536"/>
                  <a:gd name="connsiteY1" fmla="*/ 699808 h 1979968"/>
                  <a:gd name="connsiteX2" fmla="*/ 3276536 w 3276536"/>
                  <a:gd name="connsiteY2" fmla="*/ 1598968 h 1979968"/>
                  <a:gd name="connsiteX3" fmla="*/ 2705036 w 3276536"/>
                  <a:gd name="connsiteY3" fmla="*/ 1819948 h 1979968"/>
                  <a:gd name="connsiteX4" fmla="*/ 1897316 w 3276536"/>
                  <a:gd name="connsiteY4" fmla="*/ 1979968 h 1979968"/>
                  <a:gd name="connsiteX5" fmla="*/ 693356 w 3276536"/>
                  <a:gd name="connsiteY5" fmla="*/ 1690408 h 1979968"/>
                  <a:gd name="connsiteX6" fmla="*/ 540956 w 3276536"/>
                  <a:gd name="connsiteY6" fmla="*/ 776008 h 1979968"/>
                  <a:gd name="connsiteX7" fmla="*/ 1523936 w 3276536"/>
                  <a:gd name="connsiteY7" fmla="*/ 204508 h 1979968"/>
                  <a:gd name="connsiteX0" fmla="*/ 1523936 w 3276536"/>
                  <a:gd name="connsiteY0" fmla="*/ 204508 h 2211379"/>
                  <a:gd name="connsiteX1" fmla="*/ 3253676 w 3276536"/>
                  <a:gd name="connsiteY1" fmla="*/ 699808 h 2211379"/>
                  <a:gd name="connsiteX2" fmla="*/ 3276536 w 3276536"/>
                  <a:gd name="connsiteY2" fmla="*/ 1598968 h 2211379"/>
                  <a:gd name="connsiteX3" fmla="*/ 2705036 w 3276536"/>
                  <a:gd name="connsiteY3" fmla="*/ 1819948 h 2211379"/>
                  <a:gd name="connsiteX4" fmla="*/ 1897316 w 3276536"/>
                  <a:gd name="connsiteY4" fmla="*/ 1979968 h 2211379"/>
                  <a:gd name="connsiteX5" fmla="*/ 693356 w 3276536"/>
                  <a:gd name="connsiteY5" fmla="*/ 1690408 h 2211379"/>
                  <a:gd name="connsiteX6" fmla="*/ 540956 w 3276536"/>
                  <a:gd name="connsiteY6" fmla="*/ 776008 h 2211379"/>
                  <a:gd name="connsiteX7" fmla="*/ 1523936 w 3276536"/>
                  <a:gd name="connsiteY7" fmla="*/ 204508 h 2211379"/>
                  <a:gd name="connsiteX0" fmla="*/ 1523936 w 3276536"/>
                  <a:gd name="connsiteY0" fmla="*/ 204508 h 2307909"/>
                  <a:gd name="connsiteX1" fmla="*/ 3253676 w 3276536"/>
                  <a:gd name="connsiteY1" fmla="*/ 699808 h 2307909"/>
                  <a:gd name="connsiteX2" fmla="*/ 3276536 w 3276536"/>
                  <a:gd name="connsiteY2" fmla="*/ 1598968 h 2307909"/>
                  <a:gd name="connsiteX3" fmla="*/ 2705036 w 3276536"/>
                  <a:gd name="connsiteY3" fmla="*/ 1819948 h 2307909"/>
                  <a:gd name="connsiteX4" fmla="*/ 1897316 w 3276536"/>
                  <a:gd name="connsiteY4" fmla="*/ 1979968 h 2307909"/>
                  <a:gd name="connsiteX5" fmla="*/ 693356 w 3276536"/>
                  <a:gd name="connsiteY5" fmla="*/ 1690408 h 2307909"/>
                  <a:gd name="connsiteX6" fmla="*/ 540956 w 3276536"/>
                  <a:gd name="connsiteY6" fmla="*/ 776008 h 2307909"/>
                  <a:gd name="connsiteX7" fmla="*/ 1523936 w 3276536"/>
                  <a:gd name="connsiteY7" fmla="*/ 204508 h 2307909"/>
                  <a:gd name="connsiteX0" fmla="*/ 1523936 w 3276536"/>
                  <a:gd name="connsiteY0" fmla="*/ 204508 h 2218102"/>
                  <a:gd name="connsiteX1" fmla="*/ 3253676 w 3276536"/>
                  <a:gd name="connsiteY1" fmla="*/ 699808 h 2218102"/>
                  <a:gd name="connsiteX2" fmla="*/ 3276536 w 3276536"/>
                  <a:gd name="connsiteY2" fmla="*/ 1598968 h 2218102"/>
                  <a:gd name="connsiteX3" fmla="*/ 2705036 w 3276536"/>
                  <a:gd name="connsiteY3" fmla="*/ 1819948 h 2218102"/>
                  <a:gd name="connsiteX4" fmla="*/ 1897316 w 3276536"/>
                  <a:gd name="connsiteY4" fmla="*/ 1979968 h 2218102"/>
                  <a:gd name="connsiteX5" fmla="*/ 693356 w 3276536"/>
                  <a:gd name="connsiteY5" fmla="*/ 1690408 h 2218102"/>
                  <a:gd name="connsiteX6" fmla="*/ 540956 w 3276536"/>
                  <a:gd name="connsiteY6" fmla="*/ 776008 h 2218102"/>
                  <a:gd name="connsiteX7" fmla="*/ 1523936 w 3276536"/>
                  <a:gd name="connsiteY7" fmla="*/ 204508 h 2218102"/>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276536"/>
                  <a:gd name="connsiteY0" fmla="*/ 204508 h 2244106"/>
                  <a:gd name="connsiteX1" fmla="*/ 3253676 w 3276536"/>
                  <a:gd name="connsiteY1" fmla="*/ 699808 h 2244106"/>
                  <a:gd name="connsiteX2" fmla="*/ 3276536 w 3276536"/>
                  <a:gd name="connsiteY2" fmla="*/ 1598968 h 2244106"/>
                  <a:gd name="connsiteX3" fmla="*/ 2705036 w 3276536"/>
                  <a:gd name="connsiteY3" fmla="*/ 1819948 h 2244106"/>
                  <a:gd name="connsiteX4" fmla="*/ 1897316 w 3276536"/>
                  <a:gd name="connsiteY4" fmla="*/ 1979968 h 2244106"/>
                  <a:gd name="connsiteX5" fmla="*/ 693356 w 3276536"/>
                  <a:gd name="connsiteY5" fmla="*/ 1690408 h 2244106"/>
                  <a:gd name="connsiteX6" fmla="*/ 540956 w 3276536"/>
                  <a:gd name="connsiteY6" fmla="*/ 776008 h 2244106"/>
                  <a:gd name="connsiteX7" fmla="*/ 1523936 w 3276536"/>
                  <a:gd name="connsiteY7" fmla="*/ 204508 h 2244106"/>
                  <a:gd name="connsiteX0" fmla="*/ 1523936 w 3661818"/>
                  <a:gd name="connsiteY0" fmla="*/ 204508 h 2244106"/>
                  <a:gd name="connsiteX1" fmla="*/ 3253676 w 3661818"/>
                  <a:gd name="connsiteY1" fmla="*/ 699808 h 2244106"/>
                  <a:gd name="connsiteX2" fmla="*/ 3276536 w 3661818"/>
                  <a:gd name="connsiteY2" fmla="*/ 1598968 h 2244106"/>
                  <a:gd name="connsiteX3" fmla="*/ 2705036 w 3661818"/>
                  <a:gd name="connsiteY3" fmla="*/ 1819948 h 2244106"/>
                  <a:gd name="connsiteX4" fmla="*/ 1897316 w 3661818"/>
                  <a:gd name="connsiteY4" fmla="*/ 1979968 h 2244106"/>
                  <a:gd name="connsiteX5" fmla="*/ 693356 w 3661818"/>
                  <a:gd name="connsiteY5" fmla="*/ 1690408 h 2244106"/>
                  <a:gd name="connsiteX6" fmla="*/ 540956 w 3661818"/>
                  <a:gd name="connsiteY6" fmla="*/ 776008 h 2244106"/>
                  <a:gd name="connsiteX7" fmla="*/ 1523936 w 366181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204508 h 2244106"/>
                  <a:gd name="connsiteX1" fmla="*/ 3253676 w 3880928"/>
                  <a:gd name="connsiteY1" fmla="*/ 699808 h 2244106"/>
                  <a:gd name="connsiteX2" fmla="*/ 3276536 w 3880928"/>
                  <a:gd name="connsiteY2" fmla="*/ 1598968 h 2244106"/>
                  <a:gd name="connsiteX3" fmla="*/ 2705036 w 3880928"/>
                  <a:gd name="connsiteY3" fmla="*/ 1819948 h 2244106"/>
                  <a:gd name="connsiteX4" fmla="*/ 1897316 w 3880928"/>
                  <a:gd name="connsiteY4" fmla="*/ 1979968 h 2244106"/>
                  <a:gd name="connsiteX5" fmla="*/ 693356 w 3880928"/>
                  <a:gd name="connsiteY5" fmla="*/ 1690408 h 2244106"/>
                  <a:gd name="connsiteX6" fmla="*/ 540956 w 3880928"/>
                  <a:gd name="connsiteY6" fmla="*/ 776008 h 2244106"/>
                  <a:gd name="connsiteX7" fmla="*/ 1523936 w 3880928"/>
                  <a:gd name="connsiteY7" fmla="*/ 204508 h 2244106"/>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 name="connsiteX0" fmla="*/ 1523936 w 3880928"/>
                  <a:gd name="connsiteY0" fmla="*/ 494034 h 2533632"/>
                  <a:gd name="connsiteX1" fmla="*/ 3253676 w 3880928"/>
                  <a:gd name="connsiteY1" fmla="*/ 989334 h 2533632"/>
                  <a:gd name="connsiteX2" fmla="*/ 3276536 w 3880928"/>
                  <a:gd name="connsiteY2" fmla="*/ 1888494 h 2533632"/>
                  <a:gd name="connsiteX3" fmla="*/ 2705036 w 3880928"/>
                  <a:gd name="connsiteY3" fmla="*/ 2109474 h 2533632"/>
                  <a:gd name="connsiteX4" fmla="*/ 1897316 w 3880928"/>
                  <a:gd name="connsiteY4" fmla="*/ 2269494 h 2533632"/>
                  <a:gd name="connsiteX5" fmla="*/ 693356 w 3880928"/>
                  <a:gd name="connsiteY5" fmla="*/ 1979934 h 2533632"/>
                  <a:gd name="connsiteX6" fmla="*/ 540956 w 3880928"/>
                  <a:gd name="connsiteY6" fmla="*/ 1065534 h 2533632"/>
                  <a:gd name="connsiteX7" fmla="*/ 1523936 w 3880928"/>
                  <a:gd name="connsiteY7" fmla="*/ 494034 h 253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0928" h="2533632">
                    <a:moveTo>
                      <a:pt x="1523936" y="494034"/>
                    </a:moveTo>
                    <a:cubicBezTo>
                      <a:pt x="2062416" y="-430526"/>
                      <a:pt x="3332416" y="62234"/>
                      <a:pt x="3253676" y="989334"/>
                    </a:cubicBezTo>
                    <a:cubicBezTo>
                      <a:pt x="4015676" y="778514"/>
                      <a:pt x="4152836" y="1985014"/>
                      <a:pt x="3276536" y="1888494"/>
                    </a:cubicBezTo>
                    <a:cubicBezTo>
                      <a:pt x="3223196" y="2099314"/>
                      <a:pt x="3002216" y="2302514"/>
                      <a:pt x="2705036" y="2109474"/>
                    </a:cubicBezTo>
                    <a:cubicBezTo>
                      <a:pt x="2611056" y="2353314"/>
                      <a:pt x="2296096" y="2642874"/>
                      <a:pt x="1897316" y="2269494"/>
                    </a:cubicBezTo>
                    <a:cubicBezTo>
                      <a:pt x="1739836" y="2553974"/>
                      <a:pt x="927036" y="2785114"/>
                      <a:pt x="693356" y="1979934"/>
                    </a:cubicBezTo>
                    <a:cubicBezTo>
                      <a:pt x="-43244" y="2299974"/>
                      <a:pt x="-337884" y="1057914"/>
                      <a:pt x="540956" y="1065534"/>
                    </a:cubicBezTo>
                    <a:cubicBezTo>
                      <a:pt x="304736" y="669294"/>
                      <a:pt x="937196" y="-69846"/>
                      <a:pt x="1523936" y="49403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34285" rIns="34285" bIns="68570" numCol="1" spcCol="0" rtlCol="0" fromWordArt="0" anchor="b" anchorCtr="0" forceAA="0" compatLnSpc="1">
                <a:prstTxWarp prst="textNoShape">
                  <a:avLst/>
                </a:prstTxWarp>
                <a:noAutofit/>
              </a:bodyPr>
              <a:lstStyle/>
              <a:p>
                <a:pPr algn="ctr" defTabSz="685443" fontAlgn="base">
                  <a:spcBef>
                    <a:spcPct val="0"/>
                  </a:spcBef>
                  <a:spcAft>
                    <a:spcPct val="0"/>
                  </a:spcAft>
                </a:pPr>
                <a:endParaRPr lang="en-US" sz="1350" spc="-38" dirty="0" err="1">
                  <a:solidFill>
                    <a:schemeClr val="tx1"/>
                  </a:solidFill>
                  <a:latin typeface="Segoe UI" pitchFamily="34" charset="0"/>
                  <a:ea typeface="Segoe UI" pitchFamily="34" charset="0"/>
                  <a:cs typeface="Segoe UI" pitchFamily="34" charset="0"/>
                </a:endParaRPr>
              </a:p>
            </p:txBody>
          </p:sp>
          <p:grpSp>
            <p:nvGrpSpPr>
              <p:cNvPr id="74" name="Group 73"/>
              <p:cNvGrpSpPr/>
              <p:nvPr/>
            </p:nvGrpSpPr>
            <p:grpSpPr>
              <a:xfrm>
                <a:off x="5621691" y="2065039"/>
                <a:ext cx="273378" cy="251681"/>
                <a:chOff x="8064003" y="5042849"/>
                <a:chExt cx="307938" cy="283499"/>
              </a:xfrm>
              <a:solidFill>
                <a:schemeClr val="bg1"/>
              </a:solidFill>
            </p:grpSpPr>
            <p:sp>
              <p:nvSpPr>
                <p:cNvPr id="80" name="Round Same Side Corner Rectangle 24"/>
                <p:cNvSpPr/>
                <p:nvPr/>
              </p:nvSpPr>
              <p:spPr bwMode="auto">
                <a:xfrm>
                  <a:off x="8064003" y="5042849"/>
                  <a:ext cx="307938" cy="37987"/>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solidFill>
                  <a:schemeClr val="bg1"/>
                </a:solidFill>
                <a:ln w="3175">
                  <a:solidFill>
                    <a:schemeClr val="accent2"/>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67" tIns="34283" rIns="68567" bIns="34283" numCol="1" rtlCol="0" anchor="ctr" anchorCtr="0" compatLnSpc="1">
                  <a:prstTxWarp prst="textNoShape">
                    <a:avLst/>
                  </a:prstTxWarp>
                </a:bodyPr>
                <a:lstStyle/>
                <a:p>
                  <a:pPr algn="ctr" defTabSz="685443"/>
                  <a:endParaRPr lang="en-US" sz="3000" dirty="0">
                    <a:solidFill>
                      <a:schemeClr val="accent2"/>
                    </a:solidFill>
                    <a:latin typeface="Segoe UI Light" pitchFamily="34" charset="0"/>
                  </a:endParaRPr>
                </a:p>
              </p:txBody>
            </p:sp>
            <p:sp>
              <p:nvSpPr>
                <p:cNvPr id="81" name="Rounded Rectangle 80"/>
                <p:cNvSpPr/>
                <p:nvPr/>
              </p:nvSpPr>
              <p:spPr bwMode="auto">
                <a:xfrm>
                  <a:off x="8065194" y="5080550"/>
                  <a:ext cx="305556" cy="245798"/>
                </a:xfrm>
                <a:prstGeom prst="roundRect">
                  <a:avLst>
                    <a:gd name="adj" fmla="val 10854"/>
                  </a:avLst>
                </a:prstGeom>
                <a:solidFill>
                  <a:schemeClr val="bg1"/>
                </a:solidFill>
                <a:ln w="31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34285" rIns="68570" bIns="34285" numCol="1" spcCol="0" rtlCol="0" fromWordArt="0" anchor="t" anchorCtr="0" forceAA="0" compatLnSpc="1">
                  <a:prstTxWarp prst="textNoShape">
                    <a:avLst/>
                  </a:prstTxWarp>
                  <a:noAutofit/>
                </a:bodyPr>
                <a:lstStyle/>
                <a:p>
                  <a:pPr algn="ctr" defTabSz="699220" fontAlgn="base">
                    <a:spcBef>
                      <a:spcPct val="0"/>
                    </a:spcBef>
                    <a:spcAft>
                      <a:spcPct val="0"/>
                    </a:spcAft>
                  </a:pPr>
                  <a:endParaRPr lang="en-US" dirty="0" err="1">
                    <a:ln>
                      <a:solidFill>
                        <a:schemeClr val="bg1">
                          <a:alpha val="0"/>
                        </a:schemeClr>
                      </a:solidFill>
                    </a:ln>
                    <a:solidFill>
                      <a:schemeClr val="bg1"/>
                    </a:solidFill>
                    <a:ea typeface="Segoe UI" pitchFamily="34" charset="0"/>
                    <a:cs typeface="Segoe UI" pitchFamily="34" charset="0"/>
                  </a:endParaRPr>
                </a:p>
              </p:txBody>
            </p:sp>
          </p:grpSp>
          <p:grpSp>
            <p:nvGrpSpPr>
              <p:cNvPr id="75" name="Group 74"/>
              <p:cNvGrpSpPr/>
              <p:nvPr/>
            </p:nvGrpSpPr>
            <p:grpSpPr>
              <a:xfrm>
                <a:off x="5669160" y="2132162"/>
                <a:ext cx="178440" cy="145813"/>
                <a:chOff x="6687758" y="5407181"/>
                <a:chExt cx="200998" cy="164247"/>
              </a:xfrm>
            </p:grpSpPr>
            <p:grpSp>
              <p:nvGrpSpPr>
                <p:cNvPr id="76" name="Group 75"/>
                <p:cNvGrpSpPr/>
                <p:nvPr/>
              </p:nvGrpSpPr>
              <p:grpSpPr>
                <a:xfrm>
                  <a:off x="6687758" y="5407181"/>
                  <a:ext cx="200998" cy="164247"/>
                  <a:chOff x="6681975" y="5416705"/>
                  <a:chExt cx="200998" cy="164247"/>
                </a:xfrm>
              </p:grpSpPr>
              <p:sp>
                <p:nvSpPr>
                  <p:cNvPr id="78" name="Freeform 86"/>
                  <p:cNvSpPr>
                    <a:spLocks noEditPoints="1"/>
                  </p:cNvSpPr>
                  <p:nvPr/>
                </p:nvSpPr>
                <p:spPr bwMode="black">
                  <a:xfrm rot="16200000">
                    <a:off x="6747364" y="5445343"/>
                    <a:ext cx="135235" cy="13598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2"/>
                  </a:solidFill>
                  <a:ln>
                    <a:noFill/>
                  </a:ln>
                  <a:extLst/>
                </p:spPr>
                <p:txBody>
                  <a:bodyPr vert="horz" wrap="square" lIns="68570" tIns="34285" rIns="68570" bIns="34285" numCol="1" anchor="t" anchorCtr="0" compatLnSpc="1">
                    <a:prstTxWarp prst="textNoShape">
                      <a:avLst/>
                    </a:prstTxWarp>
                  </a:bodyPr>
                  <a:lstStyle/>
                  <a:p>
                    <a:endParaRPr lang="en-US" sz="1200"/>
                  </a:p>
                </p:txBody>
              </p:sp>
              <p:sp>
                <p:nvSpPr>
                  <p:cNvPr id="79" name="Freeform 88"/>
                  <p:cNvSpPr>
                    <a:spLocks noEditPoints="1"/>
                  </p:cNvSpPr>
                  <p:nvPr/>
                </p:nvSpPr>
                <p:spPr bwMode="black">
                  <a:xfrm rot="16200000">
                    <a:off x="6684611" y="5414069"/>
                    <a:ext cx="68597" cy="73870"/>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2"/>
                  </a:solidFill>
                  <a:ln>
                    <a:noFill/>
                  </a:ln>
                  <a:extLst/>
                </p:spPr>
                <p:txBody>
                  <a:bodyPr vert="horz" wrap="square" lIns="68570" tIns="34285" rIns="68570" bIns="34285" numCol="1" anchor="t" anchorCtr="0" compatLnSpc="1">
                    <a:prstTxWarp prst="textNoShape">
                      <a:avLst/>
                    </a:prstTxWarp>
                  </a:bodyPr>
                  <a:lstStyle/>
                  <a:p>
                    <a:endParaRPr lang="en-US" sz="1200"/>
                  </a:p>
                </p:txBody>
              </p:sp>
            </p:grpSp>
            <p:sp>
              <p:nvSpPr>
                <p:cNvPr id="77" name="Oval 87"/>
                <p:cNvSpPr>
                  <a:spLocks noChangeArrowheads="1"/>
                </p:cNvSpPr>
                <p:nvPr/>
              </p:nvSpPr>
              <p:spPr bwMode="black">
                <a:xfrm rot="16200000">
                  <a:off x="6808221" y="5491269"/>
                  <a:ext cx="25087" cy="25080"/>
                </a:xfrm>
                <a:prstGeom prst="ellipse">
                  <a:avLst/>
                </a:prstGeom>
                <a:solidFill>
                  <a:schemeClr val="accent2"/>
                </a:solidFill>
                <a:ln>
                  <a:noFill/>
                </a:ln>
                <a:extLst/>
              </p:spPr>
              <p:txBody>
                <a:bodyPr vert="horz" wrap="square" lIns="68570" tIns="34285" rIns="68570" bIns="34285" numCol="1" anchor="t" anchorCtr="0" compatLnSpc="1">
                  <a:prstTxWarp prst="textNoShape">
                    <a:avLst/>
                  </a:prstTxWarp>
                </a:bodyPr>
                <a:lstStyle/>
                <a:p>
                  <a:endParaRPr lang="en-US" sz="1200"/>
                </a:p>
              </p:txBody>
            </p:sp>
          </p:grpSp>
          <p:grpSp>
            <p:nvGrpSpPr>
              <p:cNvPr id="92" name="Group 91"/>
              <p:cNvGrpSpPr/>
              <p:nvPr/>
            </p:nvGrpSpPr>
            <p:grpSpPr>
              <a:xfrm>
                <a:off x="4955383" y="1589682"/>
                <a:ext cx="444344" cy="457200"/>
                <a:chOff x="4955383" y="1589682"/>
                <a:chExt cx="444344" cy="457200"/>
              </a:xfrm>
            </p:grpSpPr>
            <p:sp>
              <p:nvSpPr>
                <p:cNvPr id="93" name="Freeform 92"/>
                <p:cNvSpPr/>
                <p:nvPr/>
              </p:nvSpPr>
              <p:spPr>
                <a:xfrm>
                  <a:off x="5041748" y="1645158"/>
                  <a:ext cx="357979" cy="306580"/>
                </a:xfrm>
                <a:custGeom>
                  <a:avLst/>
                  <a:gdLst>
                    <a:gd name="connsiteX0" fmla="*/ 0 w 2484120"/>
                    <a:gd name="connsiteY0" fmla="*/ 1958340 h 1958340"/>
                    <a:gd name="connsiteX1" fmla="*/ 289560 w 2484120"/>
                    <a:gd name="connsiteY1" fmla="*/ 1363980 h 1958340"/>
                    <a:gd name="connsiteX2" fmla="*/ 601980 w 2484120"/>
                    <a:gd name="connsiteY2" fmla="*/ 1958340 h 1958340"/>
                    <a:gd name="connsiteX3" fmla="*/ 739140 w 2484120"/>
                    <a:gd name="connsiteY3" fmla="*/ 769620 h 1958340"/>
                    <a:gd name="connsiteX4" fmla="*/ 1196340 w 2484120"/>
                    <a:gd name="connsiteY4" fmla="*/ 1013460 h 1958340"/>
                    <a:gd name="connsiteX5" fmla="*/ 1379220 w 2484120"/>
                    <a:gd name="connsiteY5" fmla="*/ 403860 h 1958340"/>
                    <a:gd name="connsiteX6" fmla="*/ 1737360 w 2484120"/>
                    <a:gd name="connsiteY6" fmla="*/ 533400 h 1958340"/>
                    <a:gd name="connsiteX7" fmla="*/ 2065020 w 2484120"/>
                    <a:gd name="connsiteY7" fmla="*/ 0 h 1958340"/>
                    <a:gd name="connsiteX8" fmla="*/ 2484120 w 2484120"/>
                    <a:gd name="connsiteY8" fmla="*/ 403860 h 1958340"/>
                    <a:gd name="connsiteX0" fmla="*/ 0 w 2065020"/>
                    <a:gd name="connsiteY0" fmla="*/ 1958340 h 1958340"/>
                    <a:gd name="connsiteX1" fmla="*/ 289560 w 2065020"/>
                    <a:gd name="connsiteY1" fmla="*/ 1363980 h 1958340"/>
                    <a:gd name="connsiteX2" fmla="*/ 601980 w 2065020"/>
                    <a:gd name="connsiteY2" fmla="*/ 1958340 h 1958340"/>
                    <a:gd name="connsiteX3" fmla="*/ 739140 w 2065020"/>
                    <a:gd name="connsiteY3" fmla="*/ 769620 h 1958340"/>
                    <a:gd name="connsiteX4" fmla="*/ 1196340 w 2065020"/>
                    <a:gd name="connsiteY4" fmla="*/ 1013460 h 1958340"/>
                    <a:gd name="connsiteX5" fmla="*/ 1379220 w 2065020"/>
                    <a:gd name="connsiteY5" fmla="*/ 403860 h 1958340"/>
                    <a:gd name="connsiteX6" fmla="*/ 1737360 w 2065020"/>
                    <a:gd name="connsiteY6" fmla="*/ 533400 h 1958340"/>
                    <a:gd name="connsiteX7" fmla="*/ 2065020 w 2065020"/>
                    <a:gd name="connsiteY7" fmla="*/ 0 h 1958340"/>
                    <a:gd name="connsiteX0" fmla="*/ 0 w 2065020"/>
                    <a:gd name="connsiteY0" fmla="*/ 1988786 h 1988786"/>
                    <a:gd name="connsiteX1" fmla="*/ 289560 w 2065020"/>
                    <a:gd name="connsiteY1" fmla="*/ 1394426 h 1988786"/>
                    <a:gd name="connsiteX2" fmla="*/ 601980 w 2065020"/>
                    <a:gd name="connsiteY2" fmla="*/ 1988786 h 1988786"/>
                    <a:gd name="connsiteX3" fmla="*/ 739140 w 2065020"/>
                    <a:gd name="connsiteY3" fmla="*/ 800066 h 1988786"/>
                    <a:gd name="connsiteX4" fmla="*/ 1196340 w 2065020"/>
                    <a:gd name="connsiteY4" fmla="*/ 1043906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289560 w 2065020"/>
                    <a:gd name="connsiteY1" fmla="*/ 1394426 h 1988786"/>
                    <a:gd name="connsiteX2" fmla="*/ 601980 w 2065020"/>
                    <a:gd name="connsiteY2" fmla="*/ 1988786 h 1988786"/>
                    <a:gd name="connsiteX3" fmla="*/ 739140 w 2065020"/>
                    <a:gd name="connsiteY3" fmla="*/ 800066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289560 w 2065020"/>
                    <a:gd name="connsiteY1" fmla="*/ 1394426 h 1988786"/>
                    <a:gd name="connsiteX2" fmla="*/ 601980 w 2065020"/>
                    <a:gd name="connsiteY2" fmla="*/ 1988786 h 1988786"/>
                    <a:gd name="connsiteX3" fmla="*/ 731309 w 2065020"/>
                    <a:gd name="connsiteY3" fmla="*/ 7394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289560 w 2065020"/>
                    <a:gd name="connsiteY1" fmla="*/ 1394426 h 1988786"/>
                    <a:gd name="connsiteX2" fmla="*/ 601980 w 2065020"/>
                    <a:gd name="connsiteY2" fmla="*/ 1988786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22698 w 2065020"/>
                    <a:gd name="connsiteY1" fmla="*/ 1404526 h 1988786"/>
                    <a:gd name="connsiteX2" fmla="*/ 601980 w 2065020"/>
                    <a:gd name="connsiteY2" fmla="*/ 1988786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22698 w 2065020"/>
                    <a:gd name="connsiteY1" fmla="*/ 1404526 h 1988786"/>
                    <a:gd name="connsiteX2" fmla="*/ 601980 w 2065020"/>
                    <a:gd name="connsiteY2" fmla="*/ 1867584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22698 w 2065020"/>
                    <a:gd name="connsiteY1" fmla="*/ 1404526 h 1988786"/>
                    <a:gd name="connsiteX2" fmla="*/ 594149 w 2065020"/>
                    <a:gd name="connsiteY2" fmla="*/ 1766583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22698 w 2065020"/>
                    <a:gd name="connsiteY1" fmla="*/ 1404526 h 1988786"/>
                    <a:gd name="connsiteX2" fmla="*/ 601980 w 2065020"/>
                    <a:gd name="connsiteY2" fmla="*/ 1806983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2065020"/>
                    <a:gd name="connsiteY0" fmla="*/ 1988786 h 1988786"/>
                    <a:gd name="connsiteX1" fmla="*/ 414865 w 2065020"/>
                    <a:gd name="connsiteY1" fmla="*/ 1434827 h 1988786"/>
                    <a:gd name="connsiteX2" fmla="*/ 601980 w 2065020"/>
                    <a:gd name="connsiteY2" fmla="*/ 1806983 h 1988786"/>
                    <a:gd name="connsiteX3" fmla="*/ 731309 w 2065020"/>
                    <a:gd name="connsiteY3" fmla="*/ 769764 h 1988786"/>
                    <a:gd name="connsiteX4" fmla="*/ 1157182 w 2065020"/>
                    <a:gd name="connsiteY4" fmla="*/ 771202 h 1988786"/>
                    <a:gd name="connsiteX5" fmla="*/ 1512358 w 2065020"/>
                    <a:gd name="connsiteY5" fmla="*/ 0 h 1988786"/>
                    <a:gd name="connsiteX6" fmla="*/ 1737360 w 2065020"/>
                    <a:gd name="connsiteY6" fmla="*/ 563846 h 1988786"/>
                    <a:gd name="connsiteX7" fmla="*/ 2065020 w 2065020"/>
                    <a:gd name="connsiteY7" fmla="*/ 30446 h 1988786"/>
                    <a:gd name="connsiteX0" fmla="*/ 0 w 1737360"/>
                    <a:gd name="connsiteY0" fmla="*/ 1988786 h 1988786"/>
                    <a:gd name="connsiteX1" fmla="*/ 414865 w 1737360"/>
                    <a:gd name="connsiteY1" fmla="*/ 1434827 h 1988786"/>
                    <a:gd name="connsiteX2" fmla="*/ 601980 w 1737360"/>
                    <a:gd name="connsiteY2" fmla="*/ 1806983 h 1988786"/>
                    <a:gd name="connsiteX3" fmla="*/ 731309 w 1737360"/>
                    <a:gd name="connsiteY3" fmla="*/ 769764 h 1988786"/>
                    <a:gd name="connsiteX4" fmla="*/ 1157182 w 1737360"/>
                    <a:gd name="connsiteY4" fmla="*/ 771202 h 1988786"/>
                    <a:gd name="connsiteX5" fmla="*/ 1512358 w 1737360"/>
                    <a:gd name="connsiteY5" fmla="*/ 0 h 1988786"/>
                    <a:gd name="connsiteX6" fmla="*/ 1737360 w 1737360"/>
                    <a:gd name="connsiteY6" fmla="*/ 563846 h 1988786"/>
                    <a:gd name="connsiteX0" fmla="*/ 0 w 1753023"/>
                    <a:gd name="connsiteY0" fmla="*/ 1988786 h 1988786"/>
                    <a:gd name="connsiteX1" fmla="*/ 414865 w 1753023"/>
                    <a:gd name="connsiteY1" fmla="*/ 1434827 h 1988786"/>
                    <a:gd name="connsiteX2" fmla="*/ 601980 w 1753023"/>
                    <a:gd name="connsiteY2" fmla="*/ 1806983 h 1988786"/>
                    <a:gd name="connsiteX3" fmla="*/ 731309 w 1753023"/>
                    <a:gd name="connsiteY3" fmla="*/ 769764 h 1988786"/>
                    <a:gd name="connsiteX4" fmla="*/ 1157182 w 1753023"/>
                    <a:gd name="connsiteY4" fmla="*/ 771202 h 1988786"/>
                    <a:gd name="connsiteX5" fmla="*/ 1512358 w 1753023"/>
                    <a:gd name="connsiteY5" fmla="*/ 0 h 1988786"/>
                    <a:gd name="connsiteX6" fmla="*/ 1753023 w 1753023"/>
                    <a:gd name="connsiteY6" fmla="*/ 816350 h 1988786"/>
                    <a:gd name="connsiteX0" fmla="*/ 0 w 1753023"/>
                    <a:gd name="connsiteY0" fmla="*/ 1877685 h 1877685"/>
                    <a:gd name="connsiteX1" fmla="*/ 414865 w 1753023"/>
                    <a:gd name="connsiteY1" fmla="*/ 1323726 h 1877685"/>
                    <a:gd name="connsiteX2" fmla="*/ 601980 w 1753023"/>
                    <a:gd name="connsiteY2" fmla="*/ 1695882 h 1877685"/>
                    <a:gd name="connsiteX3" fmla="*/ 731309 w 1753023"/>
                    <a:gd name="connsiteY3" fmla="*/ 658663 h 1877685"/>
                    <a:gd name="connsiteX4" fmla="*/ 1157182 w 1753023"/>
                    <a:gd name="connsiteY4" fmla="*/ 660101 h 1877685"/>
                    <a:gd name="connsiteX5" fmla="*/ 1496695 w 1753023"/>
                    <a:gd name="connsiteY5" fmla="*/ 0 h 1877685"/>
                    <a:gd name="connsiteX6" fmla="*/ 1753023 w 1753023"/>
                    <a:gd name="connsiteY6" fmla="*/ 705249 h 1877685"/>
                    <a:gd name="connsiteX0" fmla="*/ 0 w 1753023"/>
                    <a:gd name="connsiteY0" fmla="*/ 1847386 h 1847386"/>
                    <a:gd name="connsiteX1" fmla="*/ 414865 w 1753023"/>
                    <a:gd name="connsiteY1" fmla="*/ 1293427 h 1847386"/>
                    <a:gd name="connsiteX2" fmla="*/ 601980 w 1753023"/>
                    <a:gd name="connsiteY2" fmla="*/ 1665583 h 1847386"/>
                    <a:gd name="connsiteX3" fmla="*/ 731309 w 1753023"/>
                    <a:gd name="connsiteY3" fmla="*/ 628364 h 1847386"/>
                    <a:gd name="connsiteX4" fmla="*/ 1157182 w 1753023"/>
                    <a:gd name="connsiteY4" fmla="*/ 629802 h 1847386"/>
                    <a:gd name="connsiteX5" fmla="*/ 1512358 w 1753023"/>
                    <a:gd name="connsiteY5" fmla="*/ 0 h 1847386"/>
                    <a:gd name="connsiteX6" fmla="*/ 1753023 w 1753023"/>
                    <a:gd name="connsiteY6" fmla="*/ 674950 h 1847386"/>
                    <a:gd name="connsiteX0" fmla="*/ 0 w 1666876"/>
                    <a:gd name="connsiteY0" fmla="*/ 1736283 h 1736283"/>
                    <a:gd name="connsiteX1" fmla="*/ 328718 w 1666876"/>
                    <a:gd name="connsiteY1" fmla="*/ 1293427 h 1736283"/>
                    <a:gd name="connsiteX2" fmla="*/ 515833 w 1666876"/>
                    <a:gd name="connsiteY2" fmla="*/ 1665583 h 1736283"/>
                    <a:gd name="connsiteX3" fmla="*/ 645162 w 1666876"/>
                    <a:gd name="connsiteY3" fmla="*/ 628364 h 1736283"/>
                    <a:gd name="connsiteX4" fmla="*/ 1071035 w 1666876"/>
                    <a:gd name="connsiteY4" fmla="*/ 629802 h 1736283"/>
                    <a:gd name="connsiteX5" fmla="*/ 1426211 w 1666876"/>
                    <a:gd name="connsiteY5" fmla="*/ 0 h 1736283"/>
                    <a:gd name="connsiteX6" fmla="*/ 1666876 w 1666876"/>
                    <a:gd name="connsiteY6" fmla="*/ 674950 h 1736283"/>
                    <a:gd name="connsiteX0" fmla="*/ 0 w 1635550"/>
                    <a:gd name="connsiteY0" fmla="*/ 1700932 h 1700932"/>
                    <a:gd name="connsiteX1" fmla="*/ 297392 w 1635550"/>
                    <a:gd name="connsiteY1" fmla="*/ 1293427 h 1700932"/>
                    <a:gd name="connsiteX2" fmla="*/ 484507 w 1635550"/>
                    <a:gd name="connsiteY2" fmla="*/ 1665583 h 1700932"/>
                    <a:gd name="connsiteX3" fmla="*/ 613836 w 1635550"/>
                    <a:gd name="connsiteY3" fmla="*/ 628364 h 1700932"/>
                    <a:gd name="connsiteX4" fmla="*/ 1039709 w 1635550"/>
                    <a:gd name="connsiteY4" fmla="*/ 629802 h 1700932"/>
                    <a:gd name="connsiteX5" fmla="*/ 1394885 w 1635550"/>
                    <a:gd name="connsiteY5" fmla="*/ 0 h 1700932"/>
                    <a:gd name="connsiteX6" fmla="*/ 1635550 w 1635550"/>
                    <a:gd name="connsiteY6" fmla="*/ 674950 h 1700932"/>
                    <a:gd name="connsiteX0" fmla="*/ 0 w 1635550"/>
                    <a:gd name="connsiteY0" fmla="*/ 1700932 h 1700932"/>
                    <a:gd name="connsiteX1" fmla="*/ 313056 w 1635550"/>
                    <a:gd name="connsiteY1" fmla="*/ 1308576 h 1700932"/>
                    <a:gd name="connsiteX2" fmla="*/ 484507 w 1635550"/>
                    <a:gd name="connsiteY2" fmla="*/ 1665583 h 1700932"/>
                    <a:gd name="connsiteX3" fmla="*/ 613836 w 1635550"/>
                    <a:gd name="connsiteY3" fmla="*/ 628364 h 1700932"/>
                    <a:gd name="connsiteX4" fmla="*/ 1039709 w 1635550"/>
                    <a:gd name="connsiteY4" fmla="*/ 629802 h 1700932"/>
                    <a:gd name="connsiteX5" fmla="*/ 1394885 w 1635550"/>
                    <a:gd name="connsiteY5" fmla="*/ 0 h 1700932"/>
                    <a:gd name="connsiteX6" fmla="*/ 1635550 w 1635550"/>
                    <a:gd name="connsiteY6" fmla="*/ 674950 h 170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5550" h="1700932">
                      <a:moveTo>
                        <a:pt x="0" y="1700932"/>
                      </a:moveTo>
                      <a:lnTo>
                        <a:pt x="313056" y="1308576"/>
                      </a:lnTo>
                      <a:lnTo>
                        <a:pt x="484507" y="1665583"/>
                      </a:lnTo>
                      <a:lnTo>
                        <a:pt x="613836" y="628364"/>
                      </a:lnTo>
                      <a:lnTo>
                        <a:pt x="1039709" y="629802"/>
                      </a:lnTo>
                      <a:lnTo>
                        <a:pt x="1394885" y="0"/>
                      </a:lnTo>
                      <a:lnTo>
                        <a:pt x="1635550" y="674950"/>
                      </a:lnTo>
                    </a:path>
                  </a:pathLst>
                </a:custGeom>
                <a:noFill/>
                <a:ln w="38100" cap="sq">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solidFill>
                      <a:prstClr val="black"/>
                    </a:solidFill>
                  </a:endParaRPr>
                </a:p>
              </p:txBody>
            </p:sp>
            <p:sp>
              <p:nvSpPr>
                <p:cNvPr id="94" name="Rectangle 6"/>
                <p:cNvSpPr/>
                <p:nvPr/>
              </p:nvSpPr>
              <p:spPr bwMode="auto">
                <a:xfrm>
                  <a:off x="4955383" y="1589682"/>
                  <a:ext cx="378568" cy="457200"/>
                </a:xfrm>
                <a:custGeom>
                  <a:avLst/>
                  <a:gdLst/>
                  <a:ahLst/>
                  <a:cxnLst/>
                  <a:rect l="l" t="t" r="r" b="b"/>
                  <a:pathLst>
                    <a:path w="378568" h="457200">
                      <a:moveTo>
                        <a:pt x="0" y="0"/>
                      </a:moveTo>
                      <a:lnTo>
                        <a:pt x="37468" y="0"/>
                      </a:lnTo>
                      <a:lnTo>
                        <a:pt x="37468" y="420624"/>
                      </a:lnTo>
                      <a:lnTo>
                        <a:pt x="378568" y="420624"/>
                      </a:lnTo>
                      <a:lnTo>
                        <a:pt x="378568" y="457200"/>
                      </a:lnTo>
                      <a:lnTo>
                        <a:pt x="37468" y="457200"/>
                      </a:lnTo>
                      <a:lnTo>
                        <a:pt x="12808" y="457200"/>
                      </a:lnTo>
                      <a:lnTo>
                        <a:pt x="0" y="457200"/>
                      </a:lnTo>
                      <a:close/>
                    </a:path>
                  </a:pathLst>
                </a:custGeom>
                <a:solidFill>
                  <a:schemeClr val="bg1"/>
                </a:solidFill>
                <a:ln w="31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34285" rIns="68570" bIns="34285" numCol="1" spcCol="0" rtlCol="0" fromWordArt="0" anchor="t" anchorCtr="0" forceAA="0" compatLnSpc="1">
                  <a:prstTxWarp prst="textNoShape">
                    <a:avLst/>
                  </a:prstTxWarp>
                  <a:noAutofit/>
                </a:bodyPr>
                <a:lstStyle/>
                <a:p>
                  <a:pPr algn="ctr" defTabSz="699220" fontAlgn="base">
                    <a:spcBef>
                      <a:spcPct val="0"/>
                    </a:spcBef>
                    <a:spcAft>
                      <a:spcPct val="0"/>
                    </a:spcAft>
                  </a:pPr>
                  <a:endParaRPr lang="en-US" dirty="0" err="1">
                    <a:ln>
                      <a:solidFill>
                        <a:schemeClr val="bg1">
                          <a:alpha val="0"/>
                        </a:schemeClr>
                      </a:solidFill>
                    </a:ln>
                    <a:solidFill>
                      <a:schemeClr val="bg1"/>
                    </a:solidFill>
                    <a:ea typeface="Segoe UI" pitchFamily="34" charset="0"/>
                    <a:cs typeface="Segoe UI" pitchFamily="34" charset="0"/>
                  </a:endParaRPr>
                </a:p>
              </p:txBody>
            </p:sp>
          </p:grpSp>
        </p:grpSp>
      </p:grpSp>
      <p:grpSp>
        <p:nvGrpSpPr>
          <p:cNvPr id="2" name="Group 1"/>
          <p:cNvGrpSpPr/>
          <p:nvPr/>
        </p:nvGrpSpPr>
        <p:grpSpPr>
          <a:xfrm>
            <a:off x="4607931" y="1051538"/>
            <a:ext cx="2154677" cy="3746366"/>
            <a:chOff x="6143907" y="1402051"/>
            <a:chExt cx="2872903" cy="4995154"/>
          </a:xfrm>
        </p:grpSpPr>
        <p:sp>
          <p:nvSpPr>
            <p:cNvPr id="4" name="Rectangle 3"/>
            <p:cNvSpPr/>
            <p:nvPr/>
          </p:nvSpPr>
          <p:spPr bwMode="auto">
            <a:xfrm>
              <a:off x="6143907" y="1402051"/>
              <a:ext cx="2861666" cy="18991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34285" rIns="68570" bIns="68570" numCol="1" spcCol="0" rtlCol="0" fromWordArt="0" anchor="b" anchorCtr="0" forceAA="0" compatLnSpc="1">
              <a:prstTxWarp prst="textNoShape">
                <a:avLst/>
              </a:prstTxWarp>
              <a:noAutofit/>
            </a:bodyPr>
            <a:lstStyle/>
            <a:p>
              <a:pPr defTabSz="699220" fontAlgn="base">
                <a:spcBef>
                  <a:spcPct val="0"/>
                </a:spcBef>
                <a:spcAft>
                  <a:spcPct val="0"/>
                </a:spcAft>
              </a:pPr>
              <a:r>
                <a:rPr lang="en-IN" sz="2100" dirty="0">
                  <a:ln>
                    <a:solidFill>
                      <a:schemeClr val="bg1">
                        <a:alpha val="0"/>
                      </a:schemeClr>
                    </a:solidFill>
                  </a:ln>
                  <a:solidFill>
                    <a:schemeClr val="bg1"/>
                  </a:solidFill>
                  <a:latin typeface="+mj-lt"/>
                  <a:ea typeface="Segoe UI" pitchFamily="34" charset="0"/>
                  <a:cs typeface="Segoe UI" pitchFamily="34" charset="0"/>
                </a:rPr>
                <a:t>Fast &amp; Flexible Platform</a:t>
              </a:r>
            </a:p>
          </p:txBody>
        </p:sp>
        <p:sp>
          <p:nvSpPr>
            <p:cNvPr id="27" name="Rectangle 26"/>
            <p:cNvSpPr/>
            <p:nvPr/>
          </p:nvSpPr>
          <p:spPr bwMode="auto">
            <a:xfrm>
              <a:off x="6155144" y="3363143"/>
              <a:ext cx="2861666" cy="30340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34285" rIns="68570" bIns="34285" numCol="1" spcCol="0" rtlCol="0" fromWordArt="0" anchor="t" anchorCtr="0" forceAA="0" compatLnSpc="1">
              <a:prstTxWarp prst="textNoShape">
                <a:avLst/>
              </a:prstTxWarp>
              <a:noAutofit/>
            </a:bodyPr>
            <a:lstStyle/>
            <a:p>
              <a:pPr defTabSz="699220" fontAlgn="base">
                <a:spcBef>
                  <a:spcPts val="900"/>
                </a:spcBef>
                <a:spcAft>
                  <a:spcPct val="0"/>
                </a:spcAft>
              </a:pPr>
              <a:r>
                <a:rPr lang="en-IN" sz="1350" dirty="0">
                  <a:ln>
                    <a:solidFill>
                      <a:schemeClr val="bg1">
                        <a:alpha val="0"/>
                      </a:schemeClr>
                    </a:solidFill>
                  </a:ln>
                  <a:solidFill>
                    <a:schemeClr val="tx1"/>
                  </a:solidFill>
                  <a:ea typeface="Segoe UI" pitchFamily="34" charset="0"/>
                  <a:cs typeface="Segoe UI" pitchFamily="34" charset="0"/>
                </a:rPr>
                <a:t>Rapid Application Development</a:t>
              </a:r>
            </a:p>
            <a:p>
              <a:pPr defTabSz="699220" fontAlgn="base">
                <a:spcBef>
                  <a:spcPts val="900"/>
                </a:spcBef>
                <a:spcAft>
                  <a:spcPct val="0"/>
                </a:spcAft>
              </a:pPr>
              <a:r>
                <a:rPr lang="en-IN" sz="1350" b="1" dirty="0">
                  <a:ln>
                    <a:solidFill>
                      <a:schemeClr val="bg1">
                        <a:alpha val="0"/>
                      </a:schemeClr>
                    </a:solidFill>
                  </a:ln>
                  <a:solidFill>
                    <a:schemeClr val="tx2"/>
                  </a:solidFill>
                  <a:ea typeface="Segoe UI" pitchFamily="34" charset="0"/>
                  <a:cs typeface="Segoe UI" pitchFamily="34" charset="0"/>
                </a:rPr>
                <a:t>Easy Database Portability</a:t>
              </a:r>
            </a:p>
            <a:p>
              <a:pPr defTabSz="699220" fontAlgn="base">
                <a:spcBef>
                  <a:spcPts val="900"/>
                </a:spcBef>
                <a:spcAft>
                  <a:spcPct val="0"/>
                </a:spcAft>
              </a:pPr>
              <a:r>
                <a:rPr lang="en-IN" sz="1350" dirty="0">
                  <a:ln>
                    <a:solidFill>
                      <a:schemeClr val="bg1">
                        <a:alpha val="0"/>
                      </a:schemeClr>
                    </a:solidFill>
                  </a:ln>
                  <a:solidFill>
                    <a:schemeClr val="tx1"/>
                  </a:solidFill>
                  <a:ea typeface="Segoe UI" pitchFamily="34" charset="0"/>
                  <a:cs typeface="Segoe UI" pitchFamily="34" charset="0"/>
                </a:rPr>
                <a:t>Familiar Development Tools</a:t>
              </a:r>
            </a:p>
            <a:p>
              <a:pPr defTabSz="699220" fontAlgn="base">
                <a:spcBef>
                  <a:spcPts val="900"/>
                </a:spcBef>
                <a:spcAft>
                  <a:spcPct val="0"/>
                </a:spcAft>
              </a:pPr>
              <a:r>
                <a:rPr lang="en-IN" sz="1350" dirty="0">
                  <a:ln>
                    <a:solidFill>
                      <a:schemeClr val="bg1">
                        <a:alpha val="0"/>
                      </a:schemeClr>
                    </a:solidFill>
                  </a:ln>
                  <a:solidFill>
                    <a:schemeClr val="tx1"/>
                  </a:solidFill>
                  <a:ea typeface="Segoe UI" pitchFamily="34" charset="0"/>
                  <a:cs typeface="Segoe UI" pitchFamily="34" charset="0"/>
                </a:rPr>
                <a:t>Choice of Platform</a:t>
              </a:r>
            </a:p>
          </p:txBody>
        </p:sp>
        <p:grpSp>
          <p:nvGrpSpPr>
            <p:cNvPr id="54" name="Group 53"/>
            <p:cNvGrpSpPr/>
            <p:nvPr/>
          </p:nvGrpSpPr>
          <p:grpSpPr>
            <a:xfrm>
              <a:off x="8184021" y="1582558"/>
              <a:ext cx="649876" cy="590599"/>
              <a:chOff x="6795243" y="1533104"/>
              <a:chExt cx="1199134" cy="1089759"/>
            </a:xfrm>
            <a:solidFill>
              <a:schemeClr val="bg1"/>
            </a:solidFill>
          </p:grpSpPr>
          <p:grpSp>
            <p:nvGrpSpPr>
              <p:cNvPr id="55" name="Group 54"/>
              <p:cNvGrpSpPr/>
              <p:nvPr/>
            </p:nvGrpSpPr>
            <p:grpSpPr>
              <a:xfrm>
                <a:off x="6795243" y="1533104"/>
                <a:ext cx="1199134" cy="1089759"/>
                <a:chOff x="6759019" y="2673261"/>
                <a:chExt cx="2978870" cy="2707164"/>
              </a:xfrm>
              <a:grpFill/>
            </p:grpSpPr>
            <p:sp>
              <p:nvSpPr>
                <p:cNvPr id="59" name="Round Same Side Corner Rectangle 24"/>
                <p:cNvSpPr/>
                <p:nvPr/>
              </p:nvSpPr>
              <p:spPr bwMode="auto">
                <a:xfrm>
                  <a:off x="6759019" y="2673261"/>
                  <a:ext cx="2978870" cy="367475"/>
                </a:xfrm>
                <a:custGeom>
                  <a:avLst/>
                  <a:gdLst/>
                  <a:ahLst/>
                  <a:cxnLst/>
                  <a:rect l="l" t="t" r="r" b="b"/>
                  <a:pathLst>
                    <a:path w="2978870" h="367475">
                      <a:moveTo>
                        <a:pt x="2215797" y="171532"/>
                      </a:moveTo>
                      <a:lnTo>
                        <a:pt x="2215797" y="194591"/>
                      </a:lnTo>
                      <a:lnTo>
                        <a:pt x="2350501" y="194591"/>
                      </a:lnTo>
                      <a:lnTo>
                        <a:pt x="2350501" y="171532"/>
                      </a:lnTo>
                      <a:close/>
                      <a:moveTo>
                        <a:pt x="2415257" y="84395"/>
                      </a:moveTo>
                      <a:lnTo>
                        <a:pt x="2504657" y="84395"/>
                      </a:lnTo>
                      <a:lnTo>
                        <a:pt x="2504657" y="174124"/>
                      </a:lnTo>
                      <a:lnTo>
                        <a:pt x="2415257" y="174124"/>
                      </a:lnTo>
                      <a:close/>
                      <a:moveTo>
                        <a:pt x="2394626" y="63928"/>
                      </a:moveTo>
                      <a:lnTo>
                        <a:pt x="2394626" y="194591"/>
                      </a:lnTo>
                      <a:lnTo>
                        <a:pt x="2525288" y="194591"/>
                      </a:lnTo>
                      <a:lnTo>
                        <a:pt x="2525288" y="63928"/>
                      </a:lnTo>
                      <a:close/>
                      <a:moveTo>
                        <a:pt x="2579907" y="61914"/>
                      </a:moveTo>
                      <a:lnTo>
                        <a:pt x="2641028" y="128359"/>
                      </a:lnTo>
                      <a:lnTo>
                        <a:pt x="2580103" y="194591"/>
                      </a:lnTo>
                      <a:lnTo>
                        <a:pt x="2615359" y="194591"/>
                      </a:lnTo>
                      <a:lnTo>
                        <a:pt x="2658657" y="147522"/>
                      </a:lnTo>
                      <a:lnTo>
                        <a:pt x="2701954" y="194591"/>
                      </a:lnTo>
                      <a:lnTo>
                        <a:pt x="2737210" y="194591"/>
                      </a:lnTo>
                      <a:lnTo>
                        <a:pt x="2676285" y="128359"/>
                      </a:lnTo>
                      <a:lnTo>
                        <a:pt x="2737406" y="61914"/>
                      </a:lnTo>
                      <a:lnTo>
                        <a:pt x="2702150" y="61914"/>
                      </a:lnTo>
                      <a:lnTo>
                        <a:pt x="2658657" y="109196"/>
                      </a:lnTo>
                      <a:lnTo>
                        <a:pt x="2615164" y="61914"/>
                      </a:lnTo>
                      <a:close/>
                      <a:moveTo>
                        <a:pt x="142516" y="0"/>
                      </a:moveTo>
                      <a:lnTo>
                        <a:pt x="2836354" y="0"/>
                      </a:lnTo>
                      <a:cubicBezTo>
                        <a:pt x="2915063" y="0"/>
                        <a:pt x="2978870" y="63807"/>
                        <a:pt x="2978870" y="142516"/>
                      </a:cubicBezTo>
                      <a:lnTo>
                        <a:pt x="2978870" y="367475"/>
                      </a:lnTo>
                      <a:cubicBezTo>
                        <a:pt x="2931876" y="302273"/>
                        <a:pt x="2855153" y="260271"/>
                        <a:pt x="2768620" y="260271"/>
                      </a:cubicBezTo>
                      <a:lnTo>
                        <a:pt x="210250" y="260271"/>
                      </a:lnTo>
                      <a:cubicBezTo>
                        <a:pt x="123717" y="260271"/>
                        <a:pt x="46994" y="302273"/>
                        <a:pt x="0" y="367475"/>
                      </a:cubicBezTo>
                      <a:lnTo>
                        <a:pt x="0" y="142516"/>
                      </a:lnTo>
                      <a:cubicBezTo>
                        <a:pt x="0" y="63807"/>
                        <a:pt x="63807" y="0"/>
                        <a:pt x="142516"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67" tIns="34283" rIns="68567" bIns="34283" numCol="1" rtlCol="0" anchor="ctr" anchorCtr="0" compatLnSpc="1">
                  <a:prstTxWarp prst="textNoShape">
                    <a:avLst/>
                  </a:prstTxWarp>
                </a:bodyPr>
                <a:lstStyle/>
                <a:p>
                  <a:pPr algn="ctr" defTabSz="685443"/>
                  <a:endParaRPr lang="en-US" sz="3000" dirty="0">
                    <a:solidFill>
                      <a:schemeClr val="accent2"/>
                    </a:solidFill>
                    <a:latin typeface="Segoe UI Light" pitchFamily="34" charset="0"/>
                  </a:endParaRPr>
                </a:p>
              </p:txBody>
            </p:sp>
            <p:sp>
              <p:nvSpPr>
                <p:cNvPr id="60" name="Rounded Rectangle 8"/>
                <p:cNvSpPr/>
                <p:nvPr/>
              </p:nvSpPr>
              <p:spPr bwMode="auto">
                <a:xfrm>
                  <a:off x="6759019" y="2995443"/>
                  <a:ext cx="2978870" cy="2384982"/>
                </a:xfrm>
                <a:custGeom>
                  <a:avLst/>
                  <a:gdLst/>
                  <a:ahLst/>
                  <a:cxnLst/>
                  <a:rect l="l" t="t" r="r" b="b"/>
                  <a:pathLst>
                    <a:path w="2978870" h="2384982">
                      <a:moveTo>
                        <a:pt x="351958" y="124689"/>
                      </a:moveTo>
                      <a:cubicBezTo>
                        <a:pt x="243589" y="124689"/>
                        <a:pt x="155739" y="212539"/>
                        <a:pt x="155739" y="320908"/>
                      </a:cubicBezTo>
                      <a:lnTo>
                        <a:pt x="155739" y="2064074"/>
                      </a:lnTo>
                      <a:cubicBezTo>
                        <a:pt x="155739" y="2172443"/>
                        <a:pt x="243589" y="2260293"/>
                        <a:pt x="351958" y="2260293"/>
                      </a:cubicBezTo>
                      <a:lnTo>
                        <a:pt x="2626912" y="2260293"/>
                      </a:lnTo>
                      <a:cubicBezTo>
                        <a:pt x="2735281" y="2260293"/>
                        <a:pt x="2823131" y="2172443"/>
                        <a:pt x="2823131" y="2064074"/>
                      </a:cubicBezTo>
                      <a:lnTo>
                        <a:pt x="2823131" y="320908"/>
                      </a:lnTo>
                      <a:cubicBezTo>
                        <a:pt x="2823131" y="212539"/>
                        <a:pt x="2735281" y="124689"/>
                        <a:pt x="2626912" y="124689"/>
                      </a:cubicBezTo>
                      <a:close/>
                      <a:moveTo>
                        <a:pt x="261680" y="0"/>
                      </a:moveTo>
                      <a:lnTo>
                        <a:pt x="2717190" y="0"/>
                      </a:lnTo>
                      <a:cubicBezTo>
                        <a:pt x="2861712" y="0"/>
                        <a:pt x="2978870" y="117158"/>
                        <a:pt x="2978870" y="261680"/>
                      </a:cubicBezTo>
                      <a:lnTo>
                        <a:pt x="2978870" y="2123302"/>
                      </a:lnTo>
                      <a:cubicBezTo>
                        <a:pt x="2978870" y="2267824"/>
                        <a:pt x="2861712" y="2384982"/>
                        <a:pt x="2717190" y="2384982"/>
                      </a:cubicBezTo>
                      <a:lnTo>
                        <a:pt x="261680" y="2384982"/>
                      </a:lnTo>
                      <a:cubicBezTo>
                        <a:pt x="117158" y="2384982"/>
                        <a:pt x="0" y="2267824"/>
                        <a:pt x="0" y="2123302"/>
                      </a:cubicBezTo>
                      <a:lnTo>
                        <a:pt x="0" y="261680"/>
                      </a:lnTo>
                      <a:cubicBezTo>
                        <a:pt x="0" y="117158"/>
                        <a:pt x="117158" y="0"/>
                        <a:pt x="261680" y="0"/>
                      </a:cubicBezTo>
                      <a:close/>
                    </a:path>
                  </a:pathLst>
                </a:cu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8567" tIns="34283" rIns="68567" bIns="34283" numCol="1" rtlCol="0" anchor="ctr" anchorCtr="0" compatLnSpc="1">
                  <a:prstTxWarp prst="textNoShape">
                    <a:avLst/>
                  </a:prstTxWarp>
                </a:bodyPr>
                <a:lstStyle/>
                <a:p>
                  <a:pPr algn="ctr" defTabSz="685443"/>
                  <a:endParaRPr lang="en-US" sz="3000" dirty="0">
                    <a:solidFill>
                      <a:schemeClr val="accent2"/>
                    </a:solidFill>
                    <a:latin typeface="Segoe UI Light" pitchFamily="34" charset="0"/>
                  </a:endParaRPr>
                </a:p>
              </p:txBody>
            </p:sp>
          </p:grpSp>
          <p:sp>
            <p:nvSpPr>
              <p:cNvPr id="56" name="Freeform 86"/>
              <p:cNvSpPr>
                <a:spLocks noEditPoints="1"/>
              </p:cNvSpPr>
              <p:nvPr/>
            </p:nvSpPr>
            <p:spPr bwMode="black">
              <a:xfrm rot="16200000">
                <a:off x="7282225" y="1975375"/>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endParaRPr lang="en-US" sz="1200" dirty="0"/>
              </a:p>
            </p:txBody>
          </p:sp>
          <p:sp>
            <p:nvSpPr>
              <p:cNvPr id="57" name="Oval 87"/>
              <p:cNvSpPr>
                <a:spLocks noChangeArrowheads="1"/>
              </p:cNvSpPr>
              <p:nvPr/>
            </p:nvSpPr>
            <p:spPr bwMode="black">
              <a:xfrm rot="16200000">
                <a:off x="7505842" y="2191306"/>
                <a:ext cx="97691" cy="976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endParaRPr lang="en-US" sz="1200" dirty="0"/>
              </a:p>
            </p:txBody>
          </p:sp>
          <p:sp>
            <p:nvSpPr>
              <p:cNvPr id="58" name="Freeform 88"/>
              <p:cNvSpPr>
                <a:spLocks noEditPoints="1"/>
              </p:cNvSpPr>
              <p:nvPr/>
            </p:nvSpPr>
            <p:spPr bwMode="black">
              <a:xfrm rot="16200000">
                <a:off x="7037860" y="1853593"/>
                <a:ext cx="267123" cy="28765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endParaRPr lang="en-US" sz="1200" dirty="0"/>
              </a:p>
            </p:txBody>
          </p:sp>
        </p:grpSp>
      </p:grpSp>
    </p:spTree>
    <p:extLst>
      <p:ext uri="{BB962C8B-B14F-4D97-AF65-F5344CB8AC3E}">
        <p14:creationId xmlns:p14="http://schemas.microsoft.com/office/powerpoint/2010/main" val="2436735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anim calcmode="lin" valueType="num">
                                      <p:cBhvr>
                                        <p:cTn id="20" dur="500" fill="hold"/>
                                        <p:tgtEl>
                                          <p:spTgt spid="2"/>
                                        </p:tgtEl>
                                        <p:attrNameLst>
                                          <p:attrName>ppt_x</p:attrName>
                                        </p:attrNameLst>
                                      </p:cBhvr>
                                      <p:tavLst>
                                        <p:tav tm="0">
                                          <p:val>
                                            <p:strVal val="#ppt_x"/>
                                          </p:val>
                                        </p:tav>
                                        <p:tav tm="100000">
                                          <p:val>
                                            <p:strVal val="#ppt_x"/>
                                          </p:val>
                                        </p:tav>
                                      </p:tavLst>
                                    </p:anim>
                                    <p:anim calcmode="lin" valueType="num">
                                      <p:cBhvr>
                                        <p:cTn id="21" dur="5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mtClean="0"/>
              <a:t>Create the database in Windows Azure SQL</a:t>
            </a:r>
          </a:p>
          <a:p>
            <a:r>
              <a:rPr lang="en-US" smtClean="0"/>
              <a:t>Use SQL Server Management Studio to migrate the DB contents</a:t>
            </a:r>
          </a:p>
          <a:p>
            <a:pPr lvl="1"/>
            <a:r>
              <a:rPr lang="en-US" smtClean="0"/>
              <a:t>This automates the process of exporting the data to a local bacpac and importing it to the cloud DB</a:t>
            </a:r>
          </a:p>
          <a:p>
            <a:r>
              <a:rPr lang="en-US" smtClean="0"/>
              <a:t>Verify the Windows Azure SQL DB</a:t>
            </a:r>
          </a:p>
          <a:p>
            <a:r>
              <a:rPr lang="en-US" smtClean="0"/>
              <a:t>Update connection strings to point to the new DB</a:t>
            </a:r>
            <a:endParaRPr lang="en-US" dirty="0"/>
          </a:p>
        </p:txBody>
      </p:sp>
      <p:sp>
        <p:nvSpPr>
          <p:cNvPr id="2" name="Title 1"/>
          <p:cNvSpPr>
            <a:spLocks noGrp="1"/>
          </p:cNvSpPr>
          <p:nvPr>
            <p:ph type="title"/>
          </p:nvPr>
        </p:nvSpPr>
        <p:spPr/>
        <p:txBody>
          <a:bodyPr/>
          <a:lstStyle/>
          <a:p>
            <a:r>
              <a:rPr lang="en-US" smtClean="0"/>
              <a:t>Move on-prem SQL to Azure SQL</a:t>
            </a:r>
            <a:endParaRPr lang="en-US" dirty="0"/>
          </a:p>
        </p:txBody>
      </p:sp>
    </p:spTree>
    <p:extLst>
      <p:ext uri="{BB962C8B-B14F-4D97-AF65-F5344CB8AC3E}">
        <p14:creationId xmlns:p14="http://schemas.microsoft.com/office/powerpoint/2010/main" val="386631288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201929" y="1047750"/>
            <a:ext cx="8740142" cy="2895600"/>
          </a:xfrm>
          <a:prstGeom prst="rect">
            <a:avLst/>
          </a:prstGeom>
        </p:spPr>
        <p:txBody>
          <a:bodyPr/>
          <a:lstStyle>
            <a:lvl1pPr algn="ctr" defTabSz="914166" rtl="0" eaLnBrk="1" latinLnBrk="0" hangingPunct="1">
              <a:spcBef>
                <a:spcPct val="0"/>
              </a:spcBef>
              <a:buNone/>
              <a:defRPr sz="4400" kern="1200">
                <a:solidFill>
                  <a:schemeClr val="tx1"/>
                </a:solidFill>
                <a:latin typeface="+mj-lt"/>
                <a:ea typeface="+mj-ea"/>
                <a:cs typeface="+mj-cs"/>
              </a:defRPr>
            </a:lvl1pPr>
          </a:lstStyle>
          <a:p>
            <a:pPr algn="l"/>
            <a:r>
              <a:rPr lang="en-US" sz="5300" dirty="0" smtClean="0">
                <a:solidFill>
                  <a:srgbClr val="2C75A2"/>
                </a:solidFill>
                <a:latin typeface="Segoe UI Light" pitchFamily="34" charset="0"/>
              </a:rPr>
              <a:t>Demo</a:t>
            </a:r>
          </a:p>
          <a:p>
            <a:pPr algn="l"/>
            <a:r>
              <a:rPr lang="en-US" sz="5300" dirty="0">
                <a:solidFill>
                  <a:srgbClr val="2C75A2"/>
                </a:solidFill>
                <a:latin typeface="Segoe UI Light" pitchFamily="34" charset="0"/>
              </a:rPr>
              <a:t>Windows Azure </a:t>
            </a:r>
            <a:r>
              <a:rPr lang="en-US" sz="5300" dirty="0" smtClean="0">
                <a:solidFill>
                  <a:srgbClr val="2C75A2"/>
                </a:solidFill>
                <a:latin typeface="Segoe UI Light" pitchFamily="34" charset="0"/>
              </a:rPr>
              <a:t>SQL</a:t>
            </a:r>
            <a:endParaRPr lang="en-US" sz="5300" dirty="0">
              <a:solidFill>
                <a:srgbClr val="2C75A2"/>
              </a:solidFill>
              <a:latin typeface="Segoe UI Light" pitchFamily="34" charset="0"/>
            </a:endParaRPr>
          </a:p>
          <a:p>
            <a:pPr algn="l"/>
            <a:endParaRPr lang="en-US" sz="2600" dirty="0" smtClean="0">
              <a:solidFill>
                <a:srgbClr val="2C75A2"/>
              </a:solidFill>
              <a:latin typeface="Segoe UI Light" pitchFamily="34" charset="0"/>
            </a:endParaRPr>
          </a:p>
          <a:p>
            <a:pPr algn="l"/>
            <a:endParaRPr lang="en-US" sz="2600" dirty="0">
              <a:solidFill>
                <a:srgbClr val="2C75A2"/>
              </a:solidFill>
              <a:latin typeface="Segoe UI Light" pitchFamily="34" charset="0"/>
            </a:endParaRPr>
          </a:p>
          <a:p>
            <a:pPr algn="l"/>
            <a:endParaRPr lang="en-US" sz="2600" dirty="0" smtClean="0">
              <a:solidFill>
                <a:srgbClr val="2C75A2"/>
              </a:solidFill>
              <a:latin typeface="Segoe UI Light" pitchFamily="34" charset="0"/>
            </a:endParaRPr>
          </a:p>
          <a:p>
            <a:pPr algn="l"/>
            <a:endParaRPr lang="en-US" sz="2600" dirty="0" smtClean="0">
              <a:solidFill>
                <a:srgbClr val="2C75A2"/>
              </a:solidFill>
              <a:latin typeface="Segoe" pitchFamily="34" charset="0"/>
            </a:endParaRPr>
          </a:p>
          <a:p>
            <a:pPr algn="l"/>
            <a:r>
              <a:rPr lang="en-US" sz="2400" dirty="0" smtClean="0">
                <a:solidFill>
                  <a:srgbClr val="2C75A2"/>
                </a:solidFill>
                <a:latin typeface="Segoe" pitchFamily="34" charset="0"/>
              </a:rPr>
              <a:t>Name</a:t>
            </a:r>
            <a:endParaRPr lang="en-US" sz="2400" dirty="0">
              <a:solidFill>
                <a:srgbClr val="2C75A2"/>
              </a:solidFill>
              <a:latin typeface="Segoe" pitchFamily="34" charset="0"/>
            </a:endParaRPr>
          </a:p>
          <a:p>
            <a:pPr algn="l"/>
            <a:endParaRPr lang="en-US" sz="5300" dirty="0">
              <a:solidFill>
                <a:srgbClr val="2C75A2"/>
              </a:solidFill>
              <a:latin typeface="Segoe UI Light" pitchFamily="34" charset="0"/>
            </a:endParaRPr>
          </a:p>
        </p:txBody>
      </p:sp>
    </p:spTree>
    <p:extLst>
      <p:ext uri="{BB962C8B-B14F-4D97-AF65-F5344CB8AC3E}">
        <p14:creationId xmlns:p14="http://schemas.microsoft.com/office/powerpoint/2010/main" val="1295476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563688"/>
            <a:ext cx="8740775" cy="1346200"/>
          </a:xfrm>
          <a:prstGeom prst="rect">
            <a:avLst/>
          </a:prstGeom>
        </p:spPr>
        <p:txBody>
          <a:bodyPr/>
          <a:lstStyle/>
          <a:p>
            <a:r>
              <a:rPr lang="en-US" sz="6000" dirty="0" smtClean="0">
                <a:solidFill>
                  <a:schemeClr val="bg1"/>
                </a:solidFill>
                <a:latin typeface="Segoe UI Light" pitchFamily="34" charset="0"/>
              </a:rPr>
              <a:t>Windows Azure Web Sites</a:t>
            </a:r>
            <a:endParaRPr lang="en-US" sz="6000" dirty="0">
              <a:solidFill>
                <a:schemeClr val="bg1"/>
              </a:solidFill>
              <a:latin typeface="Segoe UI Light" pitchFamily="34" charset="0"/>
            </a:endParaRPr>
          </a:p>
        </p:txBody>
      </p:sp>
    </p:spTree>
    <p:extLst>
      <p:ext uri="{BB962C8B-B14F-4D97-AF65-F5344CB8AC3E}">
        <p14:creationId xmlns:p14="http://schemas.microsoft.com/office/powerpoint/2010/main" val="2682132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3834084" y="422023"/>
            <a:ext cx="1192274" cy="1192274"/>
          </a:xfrm>
          <a:prstGeom prst="rect">
            <a:avLst/>
          </a:prstGeom>
          <a:effectLst>
            <a:outerShdw blurRad="50800" dist="50800" dir="5400000" algn="ctr" rotWithShape="0">
              <a:schemeClr val="bg1">
                <a:alpha val="13000"/>
              </a:schemeClr>
            </a:outerShdw>
          </a:effectLst>
        </p:spPr>
      </p:pic>
      <p:sp>
        <p:nvSpPr>
          <p:cNvPr id="7" name="Rectangle 6"/>
          <p:cNvSpPr/>
          <p:nvPr/>
        </p:nvSpPr>
        <p:spPr bwMode="auto">
          <a:xfrm>
            <a:off x="1" y="1625853"/>
            <a:ext cx="9144000" cy="731298"/>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590" tIns="0" rIns="89590" bIns="0" numCol="1" rtlCol="0" anchor="ctr" anchorCtr="0" compatLnSpc="1">
            <a:prstTxWarp prst="textNoShape">
              <a:avLst/>
            </a:prstTxWarp>
          </a:bodyPr>
          <a:lstStyle/>
          <a:p>
            <a:pPr algn="ctr" fontAlgn="base">
              <a:spcBef>
                <a:spcPct val="0"/>
              </a:spcBef>
              <a:spcAft>
                <a:spcPct val="0"/>
              </a:spcAft>
              <a:buClr>
                <a:srgbClr val="FFFF99"/>
              </a:buClr>
              <a:buSzPct val="120000"/>
              <a:defRPr/>
            </a:pPr>
            <a:r>
              <a:rPr lang="en-US" altLang="zh-CN" sz="4412" spc="-74" dirty="0">
                <a:ln w="3175">
                  <a:noFill/>
                </a:ln>
                <a:solidFill>
                  <a:schemeClr val="tx1"/>
                </a:solidFill>
                <a:latin typeface="+mj-lt"/>
                <a:cs typeface="Arial" charset="0"/>
              </a:rPr>
              <a:t>PaaS for the Modern Web</a:t>
            </a:r>
          </a:p>
        </p:txBody>
      </p:sp>
      <p:sp>
        <p:nvSpPr>
          <p:cNvPr id="8" name="Rectangle 7"/>
          <p:cNvSpPr/>
          <p:nvPr/>
        </p:nvSpPr>
        <p:spPr bwMode="auto">
          <a:xfrm>
            <a:off x="1342401" y="2347967"/>
            <a:ext cx="6259418" cy="39218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590" tIns="0" rIns="89590" bIns="0" numCol="1" rtlCol="0" anchor="t" anchorCtr="0" compatLnSpc="1">
            <a:prstTxWarp prst="textNoShape">
              <a:avLst/>
            </a:prstTxWarp>
          </a:bodyPr>
          <a:lstStyle/>
          <a:p>
            <a:pPr algn="ctr" fontAlgn="base">
              <a:spcBef>
                <a:spcPct val="0"/>
              </a:spcBef>
              <a:spcAft>
                <a:spcPct val="0"/>
              </a:spcAft>
              <a:buClr>
                <a:srgbClr val="FFFF99"/>
              </a:buClr>
              <a:buSzPct val="120000"/>
              <a:defRPr/>
            </a:pPr>
            <a:r>
              <a:rPr lang="en-US" sz="1765" spc="-74" dirty="0">
                <a:ln w="3175">
                  <a:noFill/>
                </a:ln>
                <a:solidFill>
                  <a:schemeClr val="tx1"/>
                </a:solidFill>
                <a:ea typeface="Segoe UI" pitchFamily="34" charset="0"/>
                <a:cs typeface="Segoe UI" pitchFamily="34" charset="0"/>
              </a:rPr>
              <a:t>A powerful self service platform for developers</a:t>
            </a:r>
          </a:p>
          <a:p>
            <a:pPr algn="ctr" fontAlgn="base">
              <a:spcBef>
                <a:spcPct val="0"/>
              </a:spcBef>
              <a:spcAft>
                <a:spcPct val="0"/>
              </a:spcAft>
              <a:buClr>
                <a:srgbClr val="FFFF99"/>
              </a:buClr>
              <a:buSzPct val="120000"/>
              <a:defRPr/>
            </a:pPr>
            <a:r>
              <a:rPr lang="en-US" sz="1765" spc="-74" dirty="0">
                <a:ln w="3175">
                  <a:noFill/>
                </a:ln>
                <a:solidFill>
                  <a:schemeClr val="tx1"/>
                </a:solidFill>
                <a:ea typeface="Segoe UI" pitchFamily="34" charset="0"/>
                <a:cs typeface="Segoe UI" pitchFamily="34" charset="0"/>
              </a:rPr>
              <a:t>A flexible hosting solution for IT</a:t>
            </a:r>
          </a:p>
        </p:txBody>
      </p:sp>
      <p:grpSp>
        <p:nvGrpSpPr>
          <p:cNvPr id="9" name="Group 8"/>
          <p:cNvGrpSpPr/>
          <p:nvPr/>
        </p:nvGrpSpPr>
        <p:grpSpPr>
          <a:xfrm>
            <a:off x="608891" y="3155214"/>
            <a:ext cx="2626643" cy="1184033"/>
            <a:chOff x="828134" y="4017434"/>
            <a:chExt cx="3275013" cy="2220686"/>
          </a:xfrm>
          <a:solidFill>
            <a:schemeClr val="accent1"/>
          </a:solidFill>
        </p:grpSpPr>
        <p:sp>
          <p:nvSpPr>
            <p:cNvPr id="10" name="Rectangle 9"/>
            <p:cNvSpPr/>
            <p:nvPr/>
          </p:nvSpPr>
          <p:spPr bwMode="auto">
            <a:xfrm>
              <a:off x="828134" y="4017434"/>
              <a:ext cx="3275013" cy="222068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6" tIns="33616" rIns="33616" bIns="33616" numCol="1" spcCol="0" rtlCol="0" fromWordArt="0" anchor="ctr" anchorCtr="0" forceAA="0" compatLnSpc="1">
              <a:prstTxWarp prst="textNoShape">
                <a:avLst/>
              </a:prstTxWarp>
              <a:noAutofit/>
            </a:bodyPr>
            <a:lstStyle/>
            <a:p>
              <a:pPr algn="ctr" defTabSz="672068" fontAlgn="base">
                <a:spcBef>
                  <a:spcPct val="0"/>
                </a:spcBef>
                <a:spcAft>
                  <a:spcPct val="0"/>
                </a:spcAft>
              </a:pPr>
              <a:endParaRPr lang="en-US" sz="1029"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831503" y="4017434"/>
              <a:ext cx="2924068" cy="750509"/>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590" tIns="0" rIns="89590"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2353" spc="-74" dirty="0">
                  <a:ln w="3175">
                    <a:noFill/>
                  </a:ln>
                  <a:solidFill>
                    <a:srgbClr val="FFFFFF"/>
                  </a:solidFill>
                  <a:latin typeface="+mj-lt"/>
                  <a:cs typeface="Arial" charset="0"/>
                </a:rPr>
                <a:t>Flexible</a:t>
              </a:r>
              <a:endParaRPr lang="en-US" altLang="zh-CN" sz="2353" spc="-74" dirty="0">
                <a:ln w="3175">
                  <a:noFill/>
                </a:ln>
                <a:solidFill>
                  <a:srgbClr val="FFFFFF"/>
                </a:solidFill>
                <a:latin typeface="+mj-lt"/>
                <a:cs typeface="Arial" charset="0"/>
              </a:endParaRPr>
            </a:p>
          </p:txBody>
        </p:sp>
        <p:sp>
          <p:nvSpPr>
            <p:cNvPr id="12" name="Rectangle 11"/>
            <p:cNvSpPr/>
            <p:nvPr/>
          </p:nvSpPr>
          <p:spPr bwMode="auto">
            <a:xfrm>
              <a:off x="828134" y="4789885"/>
              <a:ext cx="313530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590" tIns="0" rIns="89590"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029" spc="-74" dirty="0">
                  <a:ln w="3175">
                    <a:noFill/>
                  </a:ln>
                  <a:solidFill>
                    <a:srgbClr val="FFFFFF"/>
                  </a:solidFill>
                  <a:ea typeface="Segoe UI" pitchFamily="34" charset="0"/>
                  <a:cs typeface="Segoe UI" pitchFamily="34" charset="0"/>
                </a:rPr>
                <a:t>Web hosting your way with choice of language, framework, database and platform</a:t>
              </a:r>
              <a:endParaRPr lang="en-US" altLang="zh-CN" sz="1029" spc="-74" dirty="0">
                <a:ln w="3175">
                  <a:noFill/>
                </a:ln>
                <a:solidFill>
                  <a:srgbClr val="FFFFFF"/>
                </a:solidFill>
                <a:ea typeface="Segoe UI" pitchFamily="34" charset="0"/>
                <a:cs typeface="Segoe UI" pitchFamily="34" charset="0"/>
              </a:endParaRPr>
            </a:p>
          </p:txBody>
        </p:sp>
      </p:grpSp>
      <p:grpSp>
        <p:nvGrpSpPr>
          <p:cNvPr id="13" name="Group 12"/>
          <p:cNvGrpSpPr/>
          <p:nvPr/>
        </p:nvGrpSpPr>
        <p:grpSpPr>
          <a:xfrm>
            <a:off x="3276970" y="3155214"/>
            <a:ext cx="2619825" cy="1184033"/>
            <a:chOff x="4456906" y="4017434"/>
            <a:chExt cx="3275013" cy="2220686"/>
          </a:xfrm>
          <a:solidFill>
            <a:schemeClr val="accent1">
              <a:lumMod val="60000"/>
              <a:lumOff val="40000"/>
            </a:schemeClr>
          </a:solidFill>
        </p:grpSpPr>
        <p:sp>
          <p:nvSpPr>
            <p:cNvPr id="14" name="Rectangle 13"/>
            <p:cNvSpPr/>
            <p:nvPr/>
          </p:nvSpPr>
          <p:spPr bwMode="auto">
            <a:xfrm>
              <a:off x="4456906" y="4017434"/>
              <a:ext cx="3275013" cy="222068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6" tIns="33616" rIns="33616" bIns="33616" numCol="1" spcCol="0" rtlCol="0" fromWordArt="0" anchor="ctr" anchorCtr="0" forceAA="0" compatLnSpc="1">
              <a:prstTxWarp prst="textNoShape">
                <a:avLst/>
              </a:prstTxWarp>
              <a:noAutofit/>
            </a:bodyPr>
            <a:lstStyle/>
            <a:p>
              <a:pPr algn="ctr" defTabSz="672068" fontAlgn="base">
                <a:spcBef>
                  <a:spcPct val="0"/>
                </a:spcBef>
                <a:spcAft>
                  <a:spcPct val="0"/>
                </a:spcAft>
              </a:pPr>
              <a:endParaRPr lang="en-US" sz="1029"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4459840" y="4028320"/>
              <a:ext cx="2583217" cy="728737"/>
            </a:xfrm>
            <a:prstGeom prst="rect">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590" tIns="0" rIns="89590"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2353" spc="-74" dirty="0">
                  <a:ln w="3175">
                    <a:noFill/>
                  </a:ln>
                  <a:solidFill>
                    <a:srgbClr val="FFFFFF"/>
                  </a:solidFill>
                  <a:latin typeface="+mj-lt"/>
                  <a:cs typeface="Arial" charset="0"/>
                </a:rPr>
                <a:t>Scalable</a:t>
              </a:r>
              <a:endParaRPr lang="en-US" altLang="zh-CN" sz="2353" spc="-74" dirty="0">
                <a:ln w="3175">
                  <a:noFill/>
                </a:ln>
                <a:solidFill>
                  <a:srgbClr val="FFFFFF"/>
                </a:solidFill>
                <a:latin typeface="+mj-lt"/>
                <a:cs typeface="Arial" charset="0"/>
              </a:endParaRPr>
            </a:p>
          </p:txBody>
        </p:sp>
        <p:sp>
          <p:nvSpPr>
            <p:cNvPr id="16" name="Rectangle 15"/>
            <p:cNvSpPr/>
            <p:nvPr/>
          </p:nvSpPr>
          <p:spPr bwMode="auto">
            <a:xfrm>
              <a:off x="4460728" y="4803043"/>
              <a:ext cx="3207595" cy="1426293"/>
            </a:xfrm>
            <a:prstGeom prst="rect">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590" tIns="0" rIns="89590"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029" spc="-74" dirty="0">
                  <a:ln w="3175">
                    <a:noFill/>
                  </a:ln>
                  <a:solidFill>
                    <a:srgbClr val="FFFFFF"/>
                  </a:solidFill>
                  <a:ea typeface="Segoe UI" pitchFamily="34" charset="0"/>
                  <a:cs typeface="Segoe UI" pitchFamily="34" charset="0"/>
                </a:rPr>
                <a:t>Scale out or up in seconds on a load balanced, always up to date global infrastructure</a:t>
              </a:r>
            </a:p>
          </p:txBody>
        </p:sp>
      </p:grpSp>
      <p:grpSp>
        <p:nvGrpSpPr>
          <p:cNvPr id="17" name="Group 16"/>
          <p:cNvGrpSpPr/>
          <p:nvPr/>
        </p:nvGrpSpPr>
        <p:grpSpPr>
          <a:xfrm>
            <a:off x="5945048" y="3155215"/>
            <a:ext cx="2444928" cy="1204826"/>
            <a:chOff x="8085678" y="4017434"/>
            <a:chExt cx="3325272" cy="2259686"/>
          </a:xfrm>
          <a:solidFill>
            <a:schemeClr val="bg1">
              <a:lumMod val="10000"/>
            </a:schemeClr>
          </a:solidFill>
        </p:grpSpPr>
        <p:sp>
          <p:nvSpPr>
            <p:cNvPr id="18" name="Rectangle 17"/>
            <p:cNvSpPr/>
            <p:nvPr/>
          </p:nvSpPr>
          <p:spPr bwMode="auto">
            <a:xfrm>
              <a:off x="8085678" y="4017434"/>
              <a:ext cx="3325272" cy="222068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6" tIns="33616" rIns="33616" bIns="33616" numCol="1" spcCol="0" rtlCol="0" fromWordArt="0" anchor="ctr" anchorCtr="0" forceAA="0" compatLnSpc="1">
              <a:prstTxWarp prst="textNoShape">
                <a:avLst/>
              </a:prstTxWarp>
              <a:noAutofit/>
            </a:bodyPr>
            <a:lstStyle/>
            <a:p>
              <a:pPr algn="ctr" defTabSz="672068" fontAlgn="base">
                <a:spcBef>
                  <a:spcPct val="0"/>
                </a:spcBef>
                <a:spcAft>
                  <a:spcPct val="0"/>
                </a:spcAft>
              </a:pPr>
              <a:endParaRPr lang="en-US" sz="1029"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8085678" y="4850827"/>
              <a:ext cx="3306222"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590" tIns="0" rIns="89590"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029" spc="-74" dirty="0">
                  <a:ln w="3175">
                    <a:noFill/>
                  </a:ln>
                  <a:solidFill>
                    <a:srgbClr val="FFFFFF"/>
                  </a:solidFill>
                  <a:ea typeface="Segoe UI" pitchFamily="34" charset="0"/>
                  <a:cs typeface="Segoe UI" pitchFamily="34" charset="0"/>
                </a:rPr>
                <a:t>Enterprise Grade Availability with support for SSL and AD authentication</a:t>
              </a:r>
            </a:p>
          </p:txBody>
        </p:sp>
      </p:grpSp>
      <p:sp>
        <p:nvSpPr>
          <p:cNvPr id="21" name="Rectangle 20"/>
          <p:cNvSpPr/>
          <p:nvPr/>
        </p:nvSpPr>
        <p:spPr bwMode="auto">
          <a:xfrm>
            <a:off x="5932024" y="3155215"/>
            <a:ext cx="1899327" cy="38300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590" tIns="0" rIns="89590"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2353" spc="-74" dirty="0">
                <a:ln w="3175">
                  <a:noFill/>
                </a:ln>
                <a:solidFill>
                  <a:srgbClr val="FFFFFF"/>
                </a:solidFill>
                <a:latin typeface="+mj-lt"/>
                <a:cs typeface="Arial" charset="0"/>
              </a:rPr>
              <a:t>Secure</a:t>
            </a:r>
            <a:endParaRPr lang="en-US" altLang="zh-CN" sz="2941" spc="-74" dirty="0">
              <a:ln w="3175">
                <a:noFill/>
              </a:ln>
              <a:solidFill>
                <a:srgbClr val="FFFFFF"/>
              </a:solidFill>
              <a:latin typeface="+mj-lt"/>
              <a:cs typeface="Arial" charset="0"/>
            </a:endParaRPr>
          </a:p>
        </p:txBody>
      </p:sp>
      <p:sp>
        <p:nvSpPr>
          <p:cNvPr id="22" name="Rectangle 21"/>
          <p:cNvSpPr/>
          <p:nvPr/>
        </p:nvSpPr>
        <p:spPr>
          <a:xfrm>
            <a:off x="3230212" y="39021"/>
            <a:ext cx="2407975" cy="499880"/>
          </a:xfrm>
          <a:prstGeom prst="rect">
            <a:avLst/>
          </a:prstGeom>
        </p:spPr>
        <p:txBody>
          <a:bodyPr wrap="square">
            <a:spAutoFit/>
          </a:bodyPr>
          <a:lstStyle/>
          <a:p>
            <a:pPr algn="ctr"/>
            <a:r>
              <a:rPr lang="en-US" sz="1324" dirty="0">
                <a:solidFill>
                  <a:srgbClr val="FFFFFF"/>
                </a:solidFill>
              </a:rPr>
              <a:t>WINDOWS AZURE WEBSITES</a:t>
            </a:r>
            <a:br>
              <a:rPr lang="en-US" sz="1324" dirty="0">
                <a:solidFill>
                  <a:srgbClr val="FFFFFF"/>
                </a:solidFill>
              </a:rPr>
            </a:br>
            <a:endParaRPr lang="en-US" sz="1324" dirty="0">
              <a:solidFill>
                <a:srgbClr val="FFFFFF"/>
              </a:solidFill>
            </a:endParaRPr>
          </a:p>
        </p:txBody>
      </p:sp>
      <p:sp>
        <p:nvSpPr>
          <p:cNvPr id="2" name="Rectangle 1"/>
          <p:cNvSpPr/>
          <p:nvPr/>
        </p:nvSpPr>
        <p:spPr>
          <a:xfrm>
            <a:off x="608892" y="4418678"/>
            <a:ext cx="7744132" cy="499880"/>
          </a:xfrm>
          <a:prstGeom prst="rect">
            <a:avLst/>
          </a:prstGeom>
        </p:spPr>
        <p:txBody>
          <a:bodyPr wrap="square">
            <a:spAutoFit/>
          </a:bodyPr>
          <a:lstStyle/>
          <a:p>
            <a:r>
              <a:rPr lang="en-US" sz="1324" dirty="0">
                <a:ln w="3175">
                  <a:noFill/>
                </a:ln>
                <a:latin typeface="Segoe UI" panose="020B0502040204020203" pitchFamily="34" charset="0"/>
                <a:cs typeface="Segoe UI" panose="020B0502040204020203" pitchFamily="34" charset="0"/>
              </a:rPr>
              <a:t>Windows Azure Websites is a scalable, secure and flexible platform for building powerful </a:t>
            </a:r>
            <a:br>
              <a:rPr lang="en-US" sz="1324" dirty="0">
                <a:ln w="3175">
                  <a:noFill/>
                </a:ln>
                <a:latin typeface="Segoe UI" panose="020B0502040204020203" pitchFamily="34" charset="0"/>
                <a:cs typeface="Segoe UI" panose="020B0502040204020203" pitchFamily="34" charset="0"/>
              </a:rPr>
            </a:br>
            <a:r>
              <a:rPr lang="en-US" sz="1324" dirty="0">
                <a:ln w="3175">
                  <a:noFill/>
                </a:ln>
                <a:latin typeface="Segoe UI" panose="020B0502040204020203" pitchFamily="34" charset="0"/>
                <a:cs typeface="Segoe UI" panose="020B0502040204020203" pitchFamily="34" charset="0"/>
              </a:rPr>
              <a:t>web applications to run your business, drive your brand or reach new customers.</a:t>
            </a:r>
          </a:p>
        </p:txBody>
      </p:sp>
    </p:spTree>
    <p:extLst>
      <p:ext uri="{BB962C8B-B14F-4D97-AF65-F5344CB8AC3E}">
        <p14:creationId xmlns:p14="http://schemas.microsoft.com/office/powerpoint/2010/main" val="2996250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Why use Windows Azure web sites</a:t>
            </a:r>
            <a:endParaRPr lang="en-US" dirty="0"/>
          </a:p>
        </p:txBody>
      </p:sp>
      <p:sp>
        <p:nvSpPr>
          <p:cNvPr id="38" name="Rectangle 37"/>
          <p:cNvSpPr/>
          <p:nvPr/>
        </p:nvSpPr>
        <p:spPr bwMode="auto">
          <a:xfrm>
            <a:off x="352192" y="1051179"/>
            <a:ext cx="8591388" cy="6120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571" tIns="67232" rIns="107571" bIns="67232" numCol="1" spcCol="0" rtlCol="0" fromWordArt="0" anchor="ctr" anchorCtr="0" forceAA="0" compatLnSpc="1">
            <a:prstTxWarp prst="textNoShape">
              <a:avLst/>
            </a:prstTxWarp>
            <a:noAutofit/>
          </a:bodyPr>
          <a:lstStyle/>
          <a:p>
            <a:pPr defTabSz="672068" fontAlgn="base">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Ready for business.</a:t>
            </a:r>
          </a:p>
        </p:txBody>
      </p:sp>
      <p:sp>
        <p:nvSpPr>
          <p:cNvPr id="39" name="Rectangle 38"/>
          <p:cNvSpPr/>
          <p:nvPr/>
        </p:nvSpPr>
        <p:spPr bwMode="auto">
          <a:xfrm>
            <a:off x="352188" y="1723013"/>
            <a:ext cx="8591388" cy="612016"/>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571" tIns="67232" rIns="107571" bIns="67232" numCol="1" spcCol="0" rtlCol="0" fromWordArt="0" anchor="ctr" anchorCtr="0" forceAA="0" compatLnSpc="1">
            <a:prstTxWarp prst="textNoShape">
              <a:avLst/>
            </a:prstTxWarp>
            <a:noAutofit/>
          </a:bodyPr>
          <a:lstStyle/>
          <a:p>
            <a:pPr defTabSz="672068" fontAlgn="base">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Web scale, world wide.</a:t>
            </a:r>
          </a:p>
        </p:txBody>
      </p:sp>
      <p:sp>
        <p:nvSpPr>
          <p:cNvPr id="40" name="Rectangle 39"/>
          <p:cNvSpPr/>
          <p:nvPr/>
        </p:nvSpPr>
        <p:spPr bwMode="auto">
          <a:xfrm>
            <a:off x="352188" y="2394847"/>
            <a:ext cx="8591388" cy="612016"/>
          </a:xfrm>
          <a:prstGeom prst="rect">
            <a:avLst/>
          </a:prstGeom>
          <a:solidFill>
            <a:schemeClr val="bg1">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571" tIns="67232" rIns="107571" bIns="67232" numCol="1" spcCol="0" rtlCol="0" fromWordArt="0" anchor="ctr" anchorCtr="0" forceAA="0" compatLnSpc="1">
            <a:prstTxWarp prst="textNoShape">
              <a:avLst/>
            </a:prstTxWarp>
            <a:noAutofit/>
          </a:bodyPr>
          <a:lstStyle/>
          <a:p>
            <a:pPr defTabSz="672068" fontAlgn="base">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Best Visual Studio experience.</a:t>
            </a:r>
          </a:p>
        </p:txBody>
      </p:sp>
      <p:sp>
        <p:nvSpPr>
          <p:cNvPr id="41" name="Rectangle 40"/>
          <p:cNvSpPr/>
          <p:nvPr/>
        </p:nvSpPr>
        <p:spPr bwMode="auto">
          <a:xfrm>
            <a:off x="352188" y="3066681"/>
            <a:ext cx="8591388" cy="612016"/>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571" tIns="67232" rIns="107571" bIns="67232" numCol="1" spcCol="0" rtlCol="0" fromWordArt="0" anchor="ctr" anchorCtr="0" forceAA="0" compatLnSpc="1">
            <a:prstTxWarp prst="textNoShape">
              <a:avLst/>
            </a:prstTxWarp>
            <a:noAutofit/>
          </a:bodyPr>
          <a:lstStyle/>
          <a:p>
            <a:pPr defTabSz="672068" fontAlgn="base">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Faster to market.</a:t>
            </a:r>
          </a:p>
        </p:txBody>
      </p:sp>
      <p:sp>
        <p:nvSpPr>
          <p:cNvPr id="42" name="Rectangle 41"/>
          <p:cNvSpPr/>
          <p:nvPr/>
        </p:nvSpPr>
        <p:spPr bwMode="auto">
          <a:xfrm>
            <a:off x="352188" y="3738515"/>
            <a:ext cx="8591388" cy="61201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571" tIns="67232" rIns="107571" bIns="67232" numCol="1" spcCol="0" rtlCol="0" fromWordArt="0" anchor="ctr" anchorCtr="0" forceAA="0" compatLnSpc="1">
            <a:prstTxWarp prst="textNoShape">
              <a:avLst/>
            </a:prstTxWarp>
            <a:noAutofit/>
          </a:bodyPr>
          <a:lstStyle/>
          <a:p>
            <a:pPr defTabSz="672068" fontAlgn="base">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Open and flexible.</a:t>
            </a:r>
          </a:p>
        </p:txBody>
      </p:sp>
    </p:spTree>
    <p:extLst>
      <p:ext uri="{BB962C8B-B14F-4D97-AF65-F5344CB8AC3E}">
        <p14:creationId xmlns:p14="http://schemas.microsoft.com/office/powerpoint/2010/main" val="2418156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1+#ppt_w/2"/>
                                          </p:val>
                                        </p:tav>
                                        <p:tav tm="100000">
                                          <p:val>
                                            <p:strVal val="#ppt_x"/>
                                          </p:val>
                                        </p:tav>
                                      </p:tavLst>
                                    </p:anim>
                                    <p:anim calcmode="lin" valueType="num">
                                      <p:cBhvr additive="base">
                                        <p:cTn id="8" dur="750" fill="hold"/>
                                        <p:tgtEl>
                                          <p:spTgt spid="3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3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750" fill="hold"/>
                                        <p:tgtEl>
                                          <p:spTgt spid="40"/>
                                        </p:tgtEl>
                                        <p:attrNameLst>
                                          <p:attrName>ppt_x</p:attrName>
                                        </p:attrNameLst>
                                      </p:cBhvr>
                                      <p:tavLst>
                                        <p:tav tm="0">
                                          <p:val>
                                            <p:strVal val="1+#ppt_w/2"/>
                                          </p:val>
                                        </p:tav>
                                        <p:tav tm="100000">
                                          <p:val>
                                            <p:strVal val="#ppt_x"/>
                                          </p:val>
                                        </p:tav>
                                      </p:tavLst>
                                    </p:anim>
                                    <p:anim calcmode="lin" valueType="num">
                                      <p:cBhvr additive="base">
                                        <p:cTn id="16" dur="750" fill="hold"/>
                                        <p:tgtEl>
                                          <p:spTgt spid="40"/>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80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750" fill="hold"/>
                                        <p:tgtEl>
                                          <p:spTgt spid="41"/>
                                        </p:tgtEl>
                                        <p:attrNameLst>
                                          <p:attrName>ppt_x</p:attrName>
                                        </p:attrNameLst>
                                      </p:cBhvr>
                                      <p:tavLst>
                                        <p:tav tm="0">
                                          <p:val>
                                            <p:strVal val="1+#ppt_w/2"/>
                                          </p:val>
                                        </p:tav>
                                        <p:tav tm="100000">
                                          <p:val>
                                            <p:strVal val="#ppt_x"/>
                                          </p:val>
                                        </p:tav>
                                      </p:tavLst>
                                    </p:anim>
                                    <p:anim calcmode="lin" valueType="num">
                                      <p:cBhvr additive="base">
                                        <p:cTn id="20" dur="750" fill="hold"/>
                                        <p:tgtEl>
                                          <p:spTgt spid="41"/>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100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750" fill="hold"/>
                                        <p:tgtEl>
                                          <p:spTgt spid="42"/>
                                        </p:tgtEl>
                                        <p:attrNameLst>
                                          <p:attrName>ppt_x</p:attrName>
                                        </p:attrNameLst>
                                      </p:cBhvr>
                                      <p:tavLst>
                                        <p:tav tm="0">
                                          <p:val>
                                            <p:strVal val="1+#ppt_w/2"/>
                                          </p:val>
                                        </p:tav>
                                        <p:tav tm="100000">
                                          <p:val>
                                            <p:strVal val="#ppt_x"/>
                                          </p:val>
                                        </p:tav>
                                      </p:tavLst>
                                    </p:anim>
                                    <p:anim calcmode="lin" valueType="num">
                                      <p:cBhvr additive="base">
                                        <p:cTn id="24" dur="75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Ready for business</a:t>
            </a:r>
            <a:endParaRPr lang="en-US" dirty="0"/>
          </a:p>
        </p:txBody>
      </p:sp>
      <p:sp>
        <p:nvSpPr>
          <p:cNvPr id="9" name="Rectangle 8"/>
          <p:cNvSpPr/>
          <p:nvPr/>
        </p:nvSpPr>
        <p:spPr bwMode="auto">
          <a:xfrm>
            <a:off x="1350474" y="1563273"/>
            <a:ext cx="2117804" cy="21178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indent="-210091">
              <a:spcAft>
                <a:spcPts val="588"/>
              </a:spcAft>
              <a:defRPr/>
            </a:pPr>
            <a:r>
              <a:rPr lang="en-US" sz="2353" dirty="0">
                <a:solidFill>
                  <a:srgbClr val="EFEFEF">
                    <a:alpha val="99000"/>
                  </a:srgbClr>
                </a:solidFill>
                <a:latin typeface="Segoe UI Light"/>
              </a:rPr>
              <a:t>Enterprise grade.</a:t>
            </a:r>
          </a:p>
        </p:txBody>
      </p:sp>
      <p:sp>
        <p:nvSpPr>
          <p:cNvPr id="10" name="Rectangle 9"/>
          <p:cNvSpPr/>
          <p:nvPr/>
        </p:nvSpPr>
        <p:spPr bwMode="auto">
          <a:xfrm>
            <a:off x="3512017" y="1563273"/>
            <a:ext cx="2117804" cy="2117804"/>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indent="-210091">
              <a:spcAft>
                <a:spcPts val="588"/>
              </a:spcAft>
              <a:defRPr/>
            </a:pPr>
            <a:r>
              <a:rPr lang="en-US" sz="2353" dirty="0">
                <a:solidFill>
                  <a:srgbClr val="EFEFEF">
                    <a:alpha val="99000"/>
                  </a:srgbClr>
                </a:solidFill>
                <a:latin typeface="Segoe UI Light"/>
              </a:rPr>
              <a:t>Secure </a:t>
            </a:r>
            <a:br>
              <a:rPr lang="en-US" sz="2353" dirty="0">
                <a:solidFill>
                  <a:srgbClr val="EFEFEF">
                    <a:alpha val="99000"/>
                  </a:srgbClr>
                </a:solidFill>
                <a:latin typeface="Segoe UI Light"/>
              </a:rPr>
            </a:br>
            <a:r>
              <a:rPr lang="en-US" sz="2353" dirty="0">
                <a:solidFill>
                  <a:srgbClr val="EFEFEF">
                    <a:alpha val="99000"/>
                  </a:srgbClr>
                </a:solidFill>
                <a:latin typeface="Segoe UI Light"/>
              </a:rPr>
              <a:t>with SSL.</a:t>
            </a:r>
          </a:p>
        </p:txBody>
      </p:sp>
      <p:sp>
        <p:nvSpPr>
          <p:cNvPr id="11" name="Rectangle 10"/>
          <p:cNvSpPr/>
          <p:nvPr/>
        </p:nvSpPr>
        <p:spPr bwMode="auto">
          <a:xfrm>
            <a:off x="5684403" y="1563273"/>
            <a:ext cx="2117804" cy="2117804"/>
          </a:xfrm>
          <a:prstGeom prst="rect">
            <a:avLst/>
          </a:prstGeom>
          <a:solidFill>
            <a:schemeClr val="bg1">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indent="-210091">
              <a:spcAft>
                <a:spcPts val="588"/>
              </a:spcAft>
              <a:defRPr/>
            </a:pPr>
            <a:r>
              <a:rPr lang="en-US" sz="2353" dirty="0">
                <a:solidFill>
                  <a:srgbClr val="EFEFEF">
                    <a:alpha val="99000"/>
                  </a:srgbClr>
                </a:solidFill>
                <a:latin typeface="Segoe UI Light"/>
              </a:rPr>
              <a:t>Access </a:t>
            </a:r>
            <a:br>
              <a:rPr lang="en-US" sz="2353" dirty="0">
                <a:solidFill>
                  <a:srgbClr val="EFEFEF">
                    <a:alpha val="99000"/>
                  </a:srgbClr>
                </a:solidFill>
                <a:latin typeface="Segoe UI Light"/>
              </a:rPr>
            </a:br>
            <a:r>
              <a:rPr lang="en-US" sz="2353" dirty="0">
                <a:solidFill>
                  <a:srgbClr val="EFEFEF">
                    <a:alpha val="99000"/>
                  </a:srgbClr>
                </a:solidFill>
                <a:latin typeface="Segoe UI Light"/>
              </a:rPr>
              <a:t>to other </a:t>
            </a:r>
            <a:br>
              <a:rPr lang="en-US" sz="2353" dirty="0">
                <a:solidFill>
                  <a:srgbClr val="EFEFEF">
                    <a:alpha val="99000"/>
                  </a:srgbClr>
                </a:solidFill>
                <a:latin typeface="Segoe UI Light"/>
              </a:rPr>
            </a:br>
            <a:r>
              <a:rPr lang="en-US" sz="2353" dirty="0">
                <a:solidFill>
                  <a:srgbClr val="EFEFEF">
                    <a:alpha val="99000"/>
                  </a:srgbClr>
                </a:solidFill>
                <a:latin typeface="Segoe UI Light"/>
              </a:rPr>
              <a:t>Azure services.</a:t>
            </a:r>
          </a:p>
        </p:txBody>
      </p:sp>
      <p:sp>
        <p:nvSpPr>
          <p:cNvPr id="20" name="Freeform 651"/>
          <p:cNvSpPr>
            <a:spLocks noChangeAspect="1" noEditPoints="1"/>
          </p:cNvSpPr>
          <p:nvPr/>
        </p:nvSpPr>
        <p:spPr bwMode="auto">
          <a:xfrm>
            <a:off x="2773315" y="1769343"/>
            <a:ext cx="424733" cy="892982"/>
          </a:xfrm>
          <a:custGeom>
            <a:avLst/>
            <a:gdLst>
              <a:gd name="T0" fmla="*/ 190 w 190"/>
              <a:gd name="T1" fmla="*/ 96 h 400"/>
              <a:gd name="T2" fmla="*/ 179 w 190"/>
              <a:gd name="T3" fmla="*/ 79 h 400"/>
              <a:gd name="T4" fmla="*/ 185 w 190"/>
              <a:gd name="T5" fmla="*/ 66 h 400"/>
              <a:gd name="T6" fmla="*/ 166 w 190"/>
              <a:gd name="T7" fmla="*/ 48 h 400"/>
              <a:gd name="T8" fmla="*/ 168 w 190"/>
              <a:gd name="T9" fmla="*/ 41 h 400"/>
              <a:gd name="T10" fmla="*/ 150 w 190"/>
              <a:gd name="T11" fmla="*/ 23 h 400"/>
              <a:gd name="T12" fmla="*/ 143 w 190"/>
              <a:gd name="T13" fmla="*/ 24 h 400"/>
              <a:gd name="T14" fmla="*/ 125 w 190"/>
              <a:gd name="T15" fmla="*/ 6 h 400"/>
              <a:gd name="T16" fmla="*/ 112 w 190"/>
              <a:gd name="T17" fmla="*/ 11 h 400"/>
              <a:gd name="T18" fmla="*/ 95 w 190"/>
              <a:gd name="T19" fmla="*/ 0 h 400"/>
              <a:gd name="T20" fmla="*/ 78 w 190"/>
              <a:gd name="T21" fmla="*/ 11 h 400"/>
              <a:gd name="T22" fmla="*/ 65 w 190"/>
              <a:gd name="T23" fmla="*/ 6 h 400"/>
              <a:gd name="T24" fmla="*/ 47 w 190"/>
              <a:gd name="T25" fmla="*/ 24 h 400"/>
              <a:gd name="T26" fmla="*/ 40 w 190"/>
              <a:gd name="T27" fmla="*/ 23 h 400"/>
              <a:gd name="T28" fmla="*/ 22 w 190"/>
              <a:gd name="T29" fmla="*/ 41 h 400"/>
              <a:gd name="T30" fmla="*/ 24 w 190"/>
              <a:gd name="T31" fmla="*/ 48 h 400"/>
              <a:gd name="T32" fmla="*/ 5 w 190"/>
              <a:gd name="T33" fmla="*/ 66 h 400"/>
              <a:gd name="T34" fmla="*/ 11 w 190"/>
              <a:gd name="T35" fmla="*/ 79 h 400"/>
              <a:gd name="T36" fmla="*/ 0 w 190"/>
              <a:gd name="T37" fmla="*/ 96 h 400"/>
              <a:gd name="T38" fmla="*/ 0 w 190"/>
              <a:gd name="T39" fmla="*/ 96 h 400"/>
              <a:gd name="T40" fmla="*/ 0 w 190"/>
              <a:gd name="T41" fmla="*/ 96 h 400"/>
              <a:gd name="T42" fmla="*/ 0 w 190"/>
              <a:gd name="T43" fmla="*/ 96 h 400"/>
              <a:gd name="T44" fmla="*/ 0 w 190"/>
              <a:gd name="T45" fmla="*/ 96 h 400"/>
              <a:gd name="T46" fmla="*/ 11 w 190"/>
              <a:gd name="T47" fmla="*/ 112 h 400"/>
              <a:gd name="T48" fmla="*/ 5 w 190"/>
              <a:gd name="T49" fmla="*/ 125 h 400"/>
              <a:gd name="T50" fmla="*/ 24 w 190"/>
              <a:gd name="T51" fmla="*/ 143 h 400"/>
              <a:gd name="T52" fmla="*/ 22 w 190"/>
              <a:gd name="T53" fmla="*/ 150 h 400"/>
              <a:gd name="T54" fmla="*/ 40 w 190"/>
              <a:gd name="T55" fmla="*/ 168 h 400"/>
              <a:gd name="T56" fmla="*/ 47 w 190"/>
              <a:gd name="T57" fmla="*/ 167 h 400"/>
              <a:gd name="T58" fmla="*/ 60 w 190"/>
              <a:gd name="T59" fmla="*/ 184 h 400"/>
              <a:gd name="T60" fmla="*/ 14 w 190"/>
              <a:gd name="T61" fmla="*/ 389 h 400"/>
              <a:gd name="T62" fmla="*/ 45 w 190"/>
              <a:gd name="T63" fmla="*/ 368 h 400"/>
              <a:gd name="T64" fmla="*/ 65 w 190"/>
              <a:gd name="T65" fmla="*/ 400 h 400"/>
              <a:gd name="T66" fmla="*/ 95 w 190"/>
              <a:gd name="T67" fmla="*/ 266 h 400"/>
              <a:gd name="T68" fmla="*/ 125 w 190"/>
              <a:gd name="T69" fmla="*/ 400 h 400"/>
              <a:gd name="T70" fmla="*/ 145 w 190"/>
              <a:gd name="T71" fmla="*/ 368 h 400"/>
              <a:gd name="T72" fmla="*/ 176 w 190"/>
              <a:gd name="T73" fmla="*/ 389 h 400"/>
              <a:gd name="T74" fmla="*/ 130 w 190"/>
              <a:gd name="T75" fmla="*/ 184 h 400"/>
              <a:gd name="T76" fmla="*/ 143 w 190"/>
              <a:gd name="T77" fmla="*/ 167 h 400"/>
              <a:gd name="T78" fmla="*/ 150 w 190"/>
              <a:gd name="T79" fmla="*/ 168 h 400"/>
              <a:gd name="T80" fmla="*/ 168 w 190"/>
              <a:gd name="T81" fmla="*/ 150 h 400"/>
              <a:gd name="T82" fmla="*/ 166 w 190"/>
              <a:gd name="T83" fmla="*/ 143 h 400"/>
              <a:gd name="T84" fmla="*/ 185 w 190"/>
              <a:gd name="T85" fmla="*/ 125 h 400"/>
              <a:gd name="T86" fmla="*/ 179 w 190"/>
              <a:gd name="T87" fmla="*/ 112 h 400"/>
              <a:gd name="T88" fmla="*/ 190 w 190"/>
              <a:gd name="T89" fmla="*/ 96 h 400"/>
              <a:gd name="T90" fmla="*/ 95 w 190"/>
              <a:gd name="T91" fmla="*/ 155 h 400"/>
              <a:gd name="T92" fmla="*/ 36 w 190"/>
              <a:gd name="T93" fmla="*/ 96 h 400"/>
              <a:gd name="T94" fmla="*/ 95 w 190"/>
              <a:gd name="T95" fmla="*/ 36 h 400"/>
              <a:gd name="T96" fmla="*/ 154 w 190"/>
              <a:gd name="T97" fmla="*/ 96 h 400"/>
              <a:gd name="T98" fmla="*/ 95 w 190"/>
              <a:gd name="T99" fmla="*/ 15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 h="400">
                <a:moveTo>
                  <a:pt x="190" y="96"/>
                </a:moveTo>
                <a:cubicBezTo>
                  <a:pt x="190" y="88"/>
                  <a:pt x="186" y="82"/>
                  <a:pt x="179" y="79"/>
                </a:cubicBezTo>
                <a:cubicBezTo>
                  <a:pt x="183" y="75"/>
                  <a:pt x="185" y="71"/>
                  <a:pt x="185" y="66"/>
                </a:cubicBezTo>
                <a:cubicBezTo>
                  <a:pt x="185" y="56"/>
                  <a:pt x="176" y="48"/>
                  <a:pt x="166" y="48"/>
                </a:cubicBezTo>
                <a:cubicBezTo>
                  <a:pt x="167" y="46"/>
                  <a:pt x="168" y="43"/>
                  <a:pt x="168" y="41"/>
                </a:cubicBezTo>
                <a:cubicBezTo>
                  <a:pt x="168" y="31"/>
                  <a:pt x="160" y="23"/>
                  <a:pt x="150" y="23"/>
                </a:cubicBezTo>
                <a:cubicBezTo>
                  <a:pt x="147" y="23"/>
                  <a:pt x="145" y="23"/>
                  <a:pt x="143" y="24"/>
                </a:cubicBezTo>
                <a:cubicBezTo>
                  <a:pt x="143" y="14"/>
                  <a:pt x="135" y="6"/>
                  <a:pt x="125" y="6"/>
                </a:cubicBezTo>
                <a:cubicBezTo>
                  <a:pt x="120" y="6"/>
                  <a:pt x="115" y="8"/>
                  <a:pt x="112" y="11"/>
                </a:cubicBezTo>
                <a:cubicBezTo>
                  <a:pt x="109" y="5"/>
                  <a:pt x="103" y="0"/>
                  <a:pt x="95" y="0"/>
                </a:cubicBezTo>
                <a:cubicBezTo>
                  <a:pt x="87" y="0"/>
                  <a:pt x="81" y="5"/>
                  <a:pt x="78" y="11"/>
                </a:cubicBezTo>
                <a:cubicBezTo>
                  <a:pt x="75" y="8"/>
                  <a:pt x="70" y="6"/>
                  <a:pt x="65" y="6"/>
                </a:cubicBezTo>
                <a:cubicBezTo>
                  <a:pt x="55" y="6"/>
                  <a:pt x="47" y="14"/>
                  <a:pt x="47" y="24"/>
                </a:cubicBezTo>
                <a:cubicBezTo>
                  <a:pt x="45" y="23"/>
                  <a:pt x="43" y="23"/>
                  <a:pt x="40" y="23"/>
                </a:cubicBezTo>
                <a:cubicBezTo>
                  <a:pt x="30" y="23"/>
                  <a:pt x="22" y="31"/>
                  <a:pt x="22" y="41"/>
                </a:cubicBezTo>
                <a:cubicBezTo>
                  <a:pt x="22" y="43"/>
                  <a:pt x="23" y="46"/>
                  <a:pt x="24" y="48"/>
                </a:cubicBezTo>
                <a:cubicBezTo>
                  <a:pt x="14" y="48"/>
                  <a:pt x="5" y="56"/>
                  <a:pt x="5" y="66"/>
                </a:cubicBezTo>
                <a:cubicBezTo>
                  <a:pt x="5" y="71"/>
                  <a:pt x="7" y="75"/>
                  <a:pt x="11" y="79"/>
                </a:cubicBezTo>
                <a:cubicBezTo>
                  <a:pt x="4" y="82"/>
                  <a:pt x="0" y="88"/>
                  <a:pt x="0" y="96"/>
                </a:cubicBezTo>
                <a:cubicBezTo>
                  <a:pt x="0" y="96"/>
                  <a:pt x="0" y="96"/>
                  <a:pt x="0" y="96"/>
                </a:cubicBezTo>
                <a:cubicBezTo>
                  <a:pt x="0" y="96"/>
                  <a:pt x="0" y="96"/>
                  <a:pt x="0" y="96"/>
                </a:cubicBezTo>
                <a:cubicBezTo>
                  <a:pt x="0" y="96"/>
                  <a:pt x="0" y="96"/>
                  <a:pt x="0" y="96"/>
                </a:cubicBezTo>
                <a:cubicBezTo>
                  <a:pt x="0" y="96"/>
                  <a:pt x="0" y="96"/>
                  <a:pt x="0" y="96"/>
                </a:cubicBezTo>
                <a:cubicBezTo>
                  <a:pt x="0" y="103"/>
                  <a:pt x="4" y="110"/>
                  <a:pt x="11" y="112"/>
                </a:cubicBezTo>
                <a:cubicBezTo>
                  <a:pt x="7" y="116"/>
                  <a:pt x="5" y="120"/>
                  <a:pt x="5" y="125"/>
                </a:cubicBezTo>
                <a:cubicBezTo>
                  <a:pt x="5" y="135"/>
                  <a:pt x="14" y="143"/>
                  <a:pt x="24" y="143"/>
                </a:cubicBezTo>
                <a:cubicBezTo>
                  <a:pt x="23" y="145"/>
                  <a:pt x="22" y="148"/>
                  <a:pt x="22" y="150"/>
                </a:cubicBezTo>
                <a:cubicBezTo>
                  <a:pt x="22" y="160"/>
                  <a:pt x="30" y="168"/>
                  <a:pt x="40" y="168"/>
                </a:cubicBezTo>
                <a:cubicBezTo>
                  <a:pt x="43" y="168"/>
                  <a:pt x="45" y="168"/>
                  <a:pt x="47" y="167"/>
                </a:cubicBezTo>
                <a:cubicBezTo>
                  <a:pt x="47" y="175"/>
                  <a:pt x="53" y="182"/>
                  <a:pt x="60" y="184"/>
                </a:cubicBezTo>
                <a:cubicBezTo>
                  <a:pt x="14" y="389"/>
                  <a:pt x="14" y="389"/>
                  <a:pt x="14" y="389"/>
                </a:cubicBezTo>
                <a:cubicBezTo>
                  <a:pt x="45" y="368"/>
                  <a:pt x="45" y="368"/>
                  <a:pt x="45" y="368"/>
                </a:cubicBezTo>
                <a:cubicBezTo>
                  <a:pt x="65" y="400"/>
                  <a:pt x="65" y="400"/>
                  <a:pt x="65" y="400"/>
                </a:cubicBezTo>
                <a:cubicBezTo>
                  <a:pt x="95" y="266"/>
                  <a:pt x="95" y="266"/>
                  <a:pt x="95" y="266"/>
                </a:cubicBezTo>
                <a:cubicBezTo>
                  <a:pt x="125" y="400"/>
                  <a:pt x="125" y="400"/>
                  <a:pt x="125" y="400"/>
                </a:cubicBezTo>
                <a:cubicBezTo>
                  <a:pt x="145" y="368"/>
                  <a:pt x="145" y="368"/>
                  <a:pt x="145" y="368"/>
                </a:cubicBezTo>
                <a:cubicBezTo>
                  <a:pt x="176" y="389"/>
                  <a:pt x="176" y="389"/>
                  <a:pt x="176" y="389"/>
                </a:cubicBezTo>
                <a:cubicBezTo>
                  <a:pt x="130" y="184"/>
                  <a:pt x="130" y="184"/>
                  <a:pt x="130" y="184"/>
                </a:cubicBezTo>
                <a:cubicBezTo>
                  <a:pt x="137" y="182"/>
                  <a:pt x="143" y="175"/>
                  <a:pt x="143" y="167"/>
                </a:cubicBezTo>
                <a:cubicBezTo>
                  <a:pt x="145" y="168"/>
                  <a:pt x="147" y="168"/>
                  <a:pt x="150" y="168"/>
                </a:cubicBezTo>
                <a:cubicBezTo>
                  <a:pt x="160" y="168"/>
                  <a:pt x="168" y="160"/>
                  <a:pt x="168" y="150"/>
                </a:cubicBezTo>
                <a:cubicBezTo>
                  <a:pt x="168" y="148"/>
                  <a:pt x="167" y="145"/>
                  <a:pt x="166" y="143"/>
                </a:cubicBezTo>
                <a:cubicBezTo>
                  <a:pt x="176" y="143"/>
                  <a:pt x="185" y="135"/>
                  <a:pt x="185" y="125"/>
                </a:cubicBezTo>
                <a:cubicBezTo>
                  <a:pt x="185" y="120"/>
                  <a:pt x="183" y="116"/>
                  <a:pt x="179" y="112"/>
                </a:cubicBezTo>
                <a:cubicBezTo>
                  <a:pt x="186" y="110"/>
                  <a:pt x="190" y="103"/>
                  <a:pt x="190" y="96"/>
                </a:cubicBezTo>
                <a:close/>
                <a:moveTo>
                  <a:pt x="95" y="155"/>
                </a:moveTo>
                <a:cubicBezTo>
                  <a:pt x="62" y="155"/>
                  <a:pt x="36" y="128"/>
                  <a:pt x="36" y="96"/>
                </a:cubicBezTo>
                <a:cubicBezTo>
                  <a:pt x="36" y="63"/>
                  <a:pt x="62" y="36"/>
                  <a:pt x="95" y="36"/>
                </a:cubicBezTo>
                <a:cubicBezTo>
                  <a:pt x="128" y="36"/>
                  <a:pt x="154" y="63"/>
                  <a:pt x="154" y="96"/>
                </a:cubicBezTo>
                <a:cubicBezTo>
                  <a:pt x="154" y="128"/>
                  <a:pt x="128" y="155"/>
                  <a:pt x="95" y="155"/>
                </a:cubicBezTo>
                <a:close/>
              </a:path>
            </a:pathLst>
          </a:custGeom>
          <a:solidFill>
            <a:srgbClr val="FFFFFF"/>
          </a:solidFill>
          <a:ln>
            <a:noFill/>
          </a:ln>
          <a:extLst/>
        </p:spPr>
        <p:txBody>
          <a:bodyPr vert="horz" wrap="square" lIns="67232" tIns="33616" rIns="67232" bIns="33616" numCol="1" anchor="t" anchorCtr="0" compatLnSpc="1">
            <a:prstTxWarp prst="textNoShape">
              <a:avLst/>
            </a:prstTxWarp>
          </a:bodyPr>
          <a:lstStyle/>
          <a:p>
            <a:pPr defTabSz="672263"/>
            <a:endParaRPr lang="en-US" sz="1324" dirty="0">
              <a:solidFill>
                <a:srgbClr val="FFFFFF"/>
              </a:solidFill>
            </a:endParaRPr>
          </a:p>
        </p:txBody>
      </p:sp>
      <p:sp>
        <p:nvSpPr>
          <p:cNvPr id="21" name="Freeform 18"/>
          <p:cNvSpPr>
            <a:spLocks noChangeAspect="1" noEditPoints="1"/>
          </p:cNvSpPr>
          <p:nvPr/>
        </p:nvSpPr>
        <p:spPr bwMode="black">
          <a:xfrm>
            <a:off x="4755046" y="1798765"/>
            <a:ext cx="686367" cy="770109"/>
          </a:xfrm>
          <a:custGeom>
            <a:avLst/>
            <a:gdLst>
              <a:gd name="T0" fmla="*/ 977 w 983"/>
              <a:gd name="T1" fmla="*/ 759 h 1105"/>
              <a:gd name="T2" fmla="*/ 931 w 983"/>
              <a:gd name="T3" fmla="*/ 1067 h 1105"/>
              <a:gd name="T4" fmla="*/ 736 w 983"/>
              <a:gd name="T5" fmla="*/ 1062 h 1105"/>
              <a:gd name="T6" fmla="*/ 700 w 983"/>
              <a:gd name="T7" fmla="*/ 867 h 1105"/>
              <a:gd name="T8" fmla="*/ 777 w 983"/>
              <a:gd name="T9" fmla="*/ 966 h 1105"/>
              <a:gd name="T10" fmla="*/ 834 w 983"/>
              <a:gd name="T11" fmla="*/ 1026 h 1105"/>
              <a:gd name="T12" fmla="*/ 894 w 983"/>
              <a:gd name="T13" fmla="*/ 969 h 1105"/>
              <a:gd name="T14" fmla="*/ 898 w 983"/>
              <a:gd name="T15" fmla="*/ 788 h 1105"/>
              <a:gd name="T16" fmla="*/ 882 w 983"/>
              <a:gd name="T17" fmla="*/ 715 h 1105"/>
              <a:gd name="T18" fmla="*/ 821 w 983"/>
              <a:gd name="T19" fmla="*/ 701 h 1105"/>
              <a:gd name="T20" fmla="*/ 844 w 983"/>
              <a:gd name="T21" fmla="*/ 618 h 1105"/>
              <a:gd name="T22" fmla="*/ 944 w 983"/>
              <a:gd name="T23" fmla="*/ 458 h 1105"/>
              <a:gd name="T24" fmla="*/ 750 w 983"/>
              <a:gd name="T25" fmla="*/ 453 h 1105"/>
              <a:gd name="T26" fmla="*/ 707 w 983"/>
              <a:gd name="T27" fmla="*/ 550 h 1105"/>
              <a:gd name="T28" fmla="*/ 740 w 983"/>
              <a:gd name="T29" fmla="*/ 860 h 1105"/>
              <a:gd name="T30" fmla="*/ 857 w 983"/>
              <a:gd name="T31" fmla="*/ 900 h 1105"/>
              <a:gd name="T32" fmla="*/ 839 w 983"/>
              <a:gd name="T33" fmla="*/ 823 h 1105"/>
              <a:gd name="T34" fmla="*/ 781 w 983"/>
              <a:gd name="T35" fmla="*/ 764 h 1105"/>
              <a:gd name="T36" fmla="*/ 785 w 983"/>
              <a:gd name="T37" fmla="*/ 591 h 1105"/>
              <a:gd name="T38" fmla="*/ 804 w 983"/>
              <a:gd name="T39" fmla="*/ 511 h 1105"/>
              <a:gd name="T40" fmla="*/ 887 w 983"/>
              <a:gd name="T41" fmla="*/ 512 h 1105"/>
              <a:gd name="T42" fmla="*/ 902 w 983"/>
              <a:gd name="T43" fmla="*/ 586 h 1105"/>
              <a:gd name="T44" fmla="*/ 982 w 983"/>
              <a:gd name="T45" fmla="*/ 556 h 1105"/>
              <a:gd name="T46" fmla="*/ 543 w 983"/>
              <a:gd name="T47" fmla="*/ 902 h 1105"/>
              <a:gd name="T48" fmla="*/ 55 w 983"/>
              <a:gd name="T49" fmla="*/ 620 h 1105"/>
              <a:gd name="T50" fmla="*/ 27 w 983"/>
              <a:gd name="T51" fmla="*/ 170 h 1105"/>
              <a:gd name="T52" fmla="*/ 0 w 983"/>
              <a:gd name="T53" fmla="*/ 620 h 1105"/>
              <a:gd name="T54" fmla="*/ 541 w 983"/>
              <a:gd name="T55" fmla="*/ 957 h 1105"/>
              <a:gd name="T56" fmla="*/ 569 w 983"/>
              <a:gd name="T57" fmla="*/ 930 h 1105"/>
              <a:gd name="T58" fmla="*/ 193 w 983"/>
              <a:gd name="T59" fmla="*/ 498 h 1105"/>
              <a:gd name="T60" fmla="*/ 540 w 983"/>
              <a:gd name="T61" fmla="*/ 602 h 1105"/>
              <a:gd name="T62" fmla="*/ 661 w 983"/>
              <a:gd name="T63" fmla="*/ 641 h 1105"/>
              <a:gd name="T64" fmla="*/ 221 w 983"/>
              <a:gd name="T65" fmla="*/ 585 h 1105"/>
              <a:gd name="T66" fmla="*/ 193 w 983"/>
              <a:gd name="T67" fmla="*/ 620 h 1105"/>
              <a:gd name="T68" fmla="*/ 660 w 983"/>
              <a:gd name="T69" fmla="*/ 757 h 1105"/>
              <a:gd name="T70" fmla="*/ 659 w 983"/>
              <a:gd name="T71" fmla="*/ 837 h 1105"/>
              <a:gd name="T72" fmla="*/ 165 w 983"/>
              <a:gd name="T73" fmla="*/ 733 h 1105"/>
              <a:gd name="T74" fmla="*/ 114 w 983"/>
              <a:gd name="T75" fmla="*/ 199 h 1105"/>
              <a:gd name="T76" fmla="*/ 270 w 983"/>
              <a:gd name="T77" fmla="*/ 39 h 1105"/>
              <a:gd name="T78" fmla="*/ 916 w 983"/>
              <a:gd name="T79" fmla="*/ 91 h 1105"/>
              <a:gd name="T80" fmla="*/ 972 w 983"/>
              <a:gd name="T81" fmla="*/ 395 h 1105"/>
              <a:gd name="T82" fmla="*/ 894 w 983"/>
              <a:gd name="T83" fmla="*/ 368 h 1105"/>
              <a:gd name="T84" fmla="*/ 892 w 983"/>
              <a:gd name="T85" fmla="*/ 284 h 1105"/>
              <a:gd name="T86" fmla="*/ 544 w 983"/>
              <a:gd name="T87" fmla="*/ 366 h 1105"/>
              <a:gd name="T88" fmla="*/ 193 w 983"/>
              <a:gd name="T89" fmla="*/ 281 h 1105"/>
              <a:gd name="T90" fmla="*/ 542 w 983"/>
              <a:gd name="T91" fmla="*/ 456 h 1105"/>
              <a:gd name="T92" fmla="*/ 676 w 983"/>
              <a:gd name="T93" fmla="*/ 493 h 1105"/>
              <a:gd name="T94" fmla="*/ 222 w 983"/>
              <a:gd name="T95" fmla="*/ 440 h 1105"/>
              <a:gd name="T96" fmla="*/ 193 w 983"/>
              <a:gd name="T97" fmla="*/ 498 h 1105"/>
              <a:gd name="T98" fmla="*/ 544 w 983"/>
              <a:gd name="T99" fmla="*/ 319 h 1105"/>
              <a:gd name="T100" fmla="*/ 544 w 983"/>
              <a:gd name="T101" fmla="*/ 79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83" h="1105">
                <a:moveTo>
                  <a:pt x="940" y="661"/>
                </a:moveTo>
                <a:cubicBezTo>
                  <a:pt x="964" y="686"/>
                  <a:pt x="978" y="721"/>
                  <a:pt x="977" y="759"/>
                </a:cubicBezTo>
                <a:cubicBezTo>
                  <a:pt x="977" y="759"/>
                  <a:pt x="977" y="759"/>
                  <a:pt x="973" y="971"/>
                </a:cubicBezTo>
                <a:cubicBezTo>
                  <a:pt x="972" y="1009"/>
                  <a:pt x="956" y="1042"/>
                  <a:pt x="931" y="1067"/>
                </a:cubicBezTo>
                <a:cubicBezTo>
                  <a:pt x="905" y="1091"/>
                  <a:pt x="870" y="1105"/>
                  <a:pt x="832" y="1105"/>
                </a:cubicBezTo>
                <a:cubicBezTo>
                  <a:pt x="795" y="1104"/>
                  <a:pt x="760" y="1088"/>
                  <a:pt x="736" y="1062"/>
                </a:cubicBezTo>
                <a:cubicBezTo>
                  <a:pt x="711" y="1037"/>
                  <a:pt x="697" y="1002"/>
                  <a:pt x="698" y="965"/>
                </a:cubicBezTo>
                <a:cubicBezTo>
                  <a:pt x="698" y="965"/>
                  <a:pt x="698" y="965"/>
                  <a:pt x="700" y="867"/>
                </a:cubicBezTo>
                <a:cubicBezTo>
                  <a:pt x="710" y="889"/>
                  <a:pt x="731" y="918"/>
                  <a:pt x="778" y="934"/>
                </a:cubicBezTo>
                <a:cubicBezTo>
                  <a:pt x="778" y="934"/>
                  <a:pt x="778" y="934"/>
                  <a:pt x="777" y="966"/>
                </a:cubicBezTo>
                <a:cubicBezTo>
                  <a:pt x="776" y="982"/>
                  <a:pt x="783" y="997"/>
                  <a:pt x="793" y="1008"/>
                </a:cubicBezTo>
                <a:cubicBezTo>
                  <a:pt x="804" y="1019"/>
                  <a:pt x="818" y="1025"/>
                  <a:pt x="834" y="1026"/>
                </a:cubicBezTo>
                <a:cubicBezTo>
                  <a:pt x="850" y="1026"/>
                  <a:pt x="865" y="1020"/>
                  <a:pt x="876" y="1009"/>
                </a:cubicBezTo>
                <a:cubicBezTo>
                  <a:pt x="887" y="999"/>
                  <a:pt x="893" y="985"/>
                  <a:pt x="894" y="969"/>
                </a:cubicBezTo>
                <a:cubicBezTo>
                  <a:pt x="894" y="969"/>
                  <a:pt x="894" y="969"/>
                  <a:pt x="895" y="928"/>
                </a:cubicBezTo>
                <a:cubicBezTo>
                  <a:pt x="895" y="928"/>
                  <a:pt x="895" y="928"/>
                  <a:pt x="898" y="788"/>
                </a:cubicBezTo>
                <a:cubicBezTo>
                  <a:pt x="898" y="788"/>
                  <a:pt x="898" y="788"/>
                  <a:pt x="899" y="757"/>
                </a:cubicBezTo>
                <a:cubicBezTo>
                  <a:pt x="899" y="741"/>
                  <a:pt x="892" y="726"/>
                  <a:pt x="882" y="715"/>
                </a:cubicBezTo>
                <a:cubicBezTo>
                  <a:pt x="872" y="705"/>
                  <a:pt x="858" y="697"/>
                  <a:pt x="841" y="697"/>
                </a:cubicBezTo>
                <a:cubicBezTo>
                  <a:pt x="834" y="697"/>
                  <a:pt x="828" y="699"/>
                  <a:pt x="821" y="701"/>
                </a:cubicBezTo>
                <a:cubicBezTo>
                  <a:pt x="821" y="701"/>
                  <a:pt x="821" y="701"/>
                  <a:pt x="823" y="620"/>
                </a:cubicBezTo>
                <a:cubicBezTo>
                  <a:pt x="829" y="619"/>
                  <a:pt x="836" y="618"/>
                  <a:pt x="844" y="618"/>
                </a:cubicBezTo>
                <a:cubicBezTo>
                  <a:pt x="881" y="619"/>
                  <a:pt x="916" y="636"/>
                  <a:pt x="940" y="661"/>
                </a:cubicBezTo>
                <a:close/>
                <a:moveTo>
                  <a:pt x="944" y="458"/>
                </a:moveTo>
                <a:cubicBezTo>
                  <a:pt x="920" y="432"/>
                  <a:pt x="885" y="416"/>
                  <a:pt x="848" y="416"/>
                </a:cubicBezTo>
                <a:cubicBezTo>
                  <a:pt x="810" y="415"/>
                  <a:pt x="775" y="429"/>
                  <a:pt x="750" y="453"/>
                </a:cubicBezTo>
                <a:cubicBezTo>
                  <a:pt x="750" y="454"/>
                  <a:pt x="750" y="454"/>
                  <a:pt x="750" y="454"/>
                </a:cubicBezTo>
                <a:cubicBezTo>
                  <a:pt x="724" y="478"/>
                  <a:pt x="708" y="512"/>
                  <a:pt x="707" y="550"/>
                </a:cubicBezTo>
                <a:cubicBezTo>
                  <a:pt x="703" y="761"/>
                  <a:pt x="703" y="761"/>
                  <a:pt x="703" y="761"/>
                </a:cubicBezTo>
                <a:cubicBezTo>
                  <a:pt x="702" y="800"/>
                  <a:pt x="716" y="834"/>
                  <a:pt x="740" y="860"/>
                </a:cubicBezTo>
                <a:cubicBezTo>
                  <a:pt x="765" y="885"/>
                  <a:pt x="799" y="901"/>
                  <a:pt x="837" y="902"/>
                </a:cubicBezTo>
                <a:cubicBezTo>
                  <a:pt x="844" y="902"/>
                  <a:pt x="851" y="901"/>
                  <a:pt x="857" y="900"/>
                </a:cubicBezTo>
                <a:cubicBezTo>
                  <a:pt x="860" y="819"/>
                  <a:pt x="860" y="819"/>
                  <a:pt x="860" y="819"/>
                </a:cubicBezTo>
                <a:cubicBezTo>
                  <a:pt x="853" y="821"/>
                  <a:pt x="846" y="823"/>
                  <a:pt x="839" y="823"/>
                </a:cubicBezTo>
                <a:cubicBezTo>
                  <a:pt x="823" y="823"/>
                  <a:pt x="808" y="816"/>
                  <a:pt x="798" y="805"/>
                </a:cubicBezTo>
                <a:cubicBezTo>
                  <a:pt x="787" y="794"/>
                  <a:pt x="781" y="780"/>
                  <a:pt x="781" y="764"/>
                </a:cubicBezTo>
                <a:cubicBezTo>
                  <a:pt x="785" y="596"/>
                  <a:pt x="785" y="596"/>
                  <a:pt x="785" y="596"/>
                </a:cubicBezTo>
                <a:cubicBezTo>
                  <a:pt x="785" y="591"/>
                  <a:pt x="785" y="591"/>
                  <a:pt x="785" y="591"/>
                </a:cubicBezTo>
                <a:cubicBezTo>
                  <a:pt x="786" y="552"/>
                  <a:pt x="786" y="552"/>
                  <a:pt x="786" y="552"/>
                </a:cubicBezTo>
                <a:cubicBezTo>
                  <a:pt x="787" y="536"/>
                  <a:pt x="793" y="521"/>
                  <a:pt x="804" y="511"/>
                </a:cubicBezTo>
                <a:cubicBezTo>
                  <a:pt x="816" y="500"/>
                  <a:pt x="830" y="494"/>
                  <a:pt x="846" y="494"/>
                </a:cubicBezTo>
                <a:cubicBezTo>
                  <a:pt x="862" y="495"/>
                  <a:pt x="876" y="501"/>
                  <a:pt x="887" y="512"/>
                </a:cubicBezTo>
                <a:cubicBezTo>
                  <a:pt x="897" y="524"/>
                  <a:pt x="904" y="538"/>
                  <a:pt x="903" y="554"/>
                </a:cubicBezTo>
                <a:cubicBezTo>
                  <a:pt x="902" y="586"/>
                  <a:pt x="902" y="586"/>
                  <a:pt x="902" y="586"/>
                </a:cubicBezTo>
                <a:cubicBezTo>
                  <a:pt x="949" y="602"/>
                  <a:pt x="970" y="632"/>
                  <a:pt x="980" y="654"/>
                </a:cubicBezTo>
                <a:cubicBezTo>
                  <a:pt x="982" y="556"/>
                  <a:pt x="982" y="556"/>
                  <a:pt x="982" y="556"/>
                </a:cubicBezTo>
                <a:cubicBezTo>
                  <a:pt x="983" y="518"/>
                  <a:pt x="969" y="483"/>
                  <a:pt x="944" y="458"/>
                </a:cubicBezTo>
                <a:close/>
                <a:moveTo>
                  <a:pt x="543" y="902"/>
                </a:moveTo>
                <a:cubicBezTo>
                  <a:pt x="376" y="899"/>
                  <a:pt x="228" y="869"/>
                  <a:pt x="123" y="774"/>
                </a:cubicBezTo>
                <a:cubicBezTo>
                  <a:pt x="88" y="740"/>
                  <a:pt x="55" y="688"/>
                  <a:pt x="55" y="620"/>
                </a:cubicBezTo>
                <a:cubicBezTo>
                  <a:pt x="55" y="197"/>
                  <a:pt x="55" y="197"/>
                  <a:pt x="55" y="197"/>
                </a:cubicBezTo>
                <a:cubicBezTo>
                  <a:pt x="55" y="182"/>
                  <a:pt x="42" y="170"/>
                  <a:pt x="27" y="170"/>
                </a:cubicBezTo>
                <a:cubicBezTo>
                  <a:pt x="13" y="170"/>
                  <a:pt x="0" y="182"/>
                  <a:pt x="0" y="197"/>
                </a:cubicBezTo>
                <a:cubicBezTo>
                  <a:pt x="0" y="620"/>
                  <a:pt x="0" y="620"/>
                  <a:pt x="0" y="620"/>
                </a:cubicBezTo>
                <a:cubicBezTo>
                  <a:pt x="1" y="706"/>
                  <a:pt x="42" y="773"/>
                  <a:pt x="86" y="814"/>
                </a:cubicBezTo>
                <a:cubicBezTo>
                  <a:pt x="207" y="924"/>
                  <a:pt x="370" y="954"/>
                  <a:pt x="541" y="957"/>
                </a:cubicBezTo>
                <a:cubicBezTo>
                  <a:pt x="542" y="957"/>
                  <a:pt x="542" y="957"/>
                  <a:pt x="542" y="957"/>
                </a:cubicBezTo>
                <a:cubicBezTo>
                  <a:pt x="556" y="957"/>
                  <a:pt x="569" y="945"/>
                  <a:pt x="569" y="930"/>
                </a:cubicBezTo>
                <a:cubicBezTo>
                  <a:pt x="569" y="915"/>
                  <a:pt x="558" y="902"/>
                  <a:pt x="543" y="902"/>
                </a:cubicBezTo>
                <a:close/>
                <a:moveTo>
                  <a:pt x="193" y="498"/>
                </a:moveTo>
                <a:cubicBezTo>
                  <a:pt x="193" y="498"/>
                  <a:pt x="193" y="498"/>
                  <a:pt x="193" y="498"/>
                </a:cubicBezTo>
                <a:cubicBezTo>
                  <a:pt x="217" y="556"/>
                  <a:pt x="363" y="602"/>
                  <a:pt x="540" y="602"/>
                </a:cubicBezTo>
                <a:cubicBezTo>
                  <a:pt x="583" y="602"/>
                  <a:pt x="624" y="599"/>
                  <a:pt x="662" y="594"/>
                </a:cubicBezTo>
                <a:cubicBezTo>
                  <a:pt x="661" y="641"/>
                  <a:pt x="661" y="641"/>
                  <a:pt x="661" y="641"/>
                </a:cubicBezTo>
                <a:cubicBezTo>
                  <a:pt x="623" y="646"/>
                  <a:pt x="583" y="648"/>
                  <a:pt x="540" y="648"/>
                </a:cubicBezTo>
                <a:cubicBezTo>
                  <a:pt x="408" y="648"/>
                  <a:pt x="293" y="626"/>
                  <a:pt x="221" y="585"/>
                </a:cubicBezTo>
                <a:cubicBezTo>
                  <a:pt x="211" y="580"/>
                  <a:pt x="202" y="574"/>
                  <a:pt x="193" y="567"/>
                </a:cubicBezTo>
                <a:cubicBezTo>
                  <a:pt x="193" y="582"/>
                  <a:pt x="193" y="599"/>
                  <a:pt x="193" y="620"/>
                </a:cubicBezTo>
                <a:cubicBezTo>
                  <a:pt x="193" y="700"/>
                  <a:pt x="350" y="765"/>
                  <a:pt x="544" y="765"/>
                </a:cubicBezTo>
                <a:cubicBezTo>
                  <a:pt x="584" y="765"/>
                  <a:pt x="624" y="763"/>
                  <a:pt x="660" y="757"/>
                </a:cubicBezTo>
                <a:cubicBezTo>
                  <a:pt x="660" y="757"/>
                  <a:pt x="660" y="757"/>
                  <a:pt x="660" y="760"/>
                </a:cubicBezTo>
                <a:cubicBezTo>
                  <a:pt x="659" y="837"/>
                  <a:pt x="659" y="837"/>
                  <a:pt x="659" y="837"/>
                </a:cubicBezTo>
                <a:cubicBezTo>
                  <a:pt x="623" y="842"/>
                  <a:pt x="583" y="844"/>
                  <a:pt x="544" y="844"/>
                </a:cubicBezTo>
                <a:cubicBezTo>
                  <a:pt x="384" y="842"/>
                  <a:pt x="249" y="811"/>
                  <a:pt x="165" y="733"/>
                </a:cubicBezTo>
                <a:cubicBezTo>
                  <a:pt x="137" y="707"/>
                  <a:pt x="114" y="668"/>
                  <a:pt x="114" y="620"/>
                </a:cubicBezTo>
                <a:cubicBezTo>
                  <a:pt x="114" y="620"/>
                  <a:pt x="114" y="620"/>
                  <a:pt x="114" y="199"/>
                </a:cubicBezTo>
                <a:cubicBezTo>
                  <a:pt x="114" y="149"/>
                  <a:pt x="143" y="112"/>
                  <a:pt x="171" y="91"/>
                </a:cubicBezTo>
                <a:cubicBezTo>
                  <a:pt x="199" y="68"/>
                  <a:pt x="232" y="52"/>
                  <a:pt x="270" y="39"/>
                </a:cubicBezTo>
                <a:cubicBezTo>
                  <a:pt x="344" y="14"/>
                  <a:pt x="439" y="0"/>
                  <a:pt x="544" y="0"/>
                </a:cubicBezTo>
                <a:cubicBezTo>
                  <a:pt x="700" y="2"/>
                  <a:pt x="831" y="26"/>
                  <a:pt x="916" y="91"/>
                </a:cubicBezTo>
                <a:cubicBezTo>
                  <a:pt x="944" y="112"/>
                  <a:pt x="972" y="149"/>
                  <a:pt x="972" y="199"/>
                </a:cubicBezTo>
                <a:cubicBezTo>
                  <a:pt x="972" y="199"/>
                  <a:pt x="972" y="199"/>
                  <a:pt x="972" y="395"/>
                </a:cubicBezTo>
                <a:cubicBezTo>
                  <a:pt x="971" y="394"/>
                  <a:pt x="969" y="394"/>
                  <a:pt x="968" y="394"/>
                </a:cubicBezTo>
                <a:cubicBezTo>
                  <a:pt x="945" y="380"/>
                  <a:pt x="920" y="372"/>
                  <a:pt x="894" y="368"/>
                </a:cubicBezTo>
                <a:cubicBezTo>
                  <a:pt x="894" y="368"/>
                  <a:pt x="894" y="368"/>
                  <a:pt x="894" y="281"/>
                </a:cubicBezTo>
                <a:cubicBezTo>
                  <a:pt x="893" y="282"/>
                  <a:pt x="892" y="283"/>
                  <a:pt x="892" y="284"/>
                </a:cubicBezTo>
                <a:cubicBezTo>
                  <a:pt x="868" y="302"/>
                  <a:pt x="839" y="316"/>
                  <a:pt x="804" y="328"/>
                </a:cubicBezTo>
                <a:cubicBezTo>
                  <a:pt x="735" y="352"/>
                  <a:pt x="644" y="366"/>
                  <a:pt x="544" y="366"/>
                </a:cubicBezTo>
                <a:cubicBezTo>
                  <a:pt x="411" y="365"/>
                  <a:pt x="296" y="343"/>
                  <a:pt x="223" y="303"/>
                </a:cubicBezTo>
                <a:cubicBezTo>
                  <a:pt x="212" y="296"/>
                  <a:pt x="202" y="289"/>
                  <a:pt x="193" y="281"/>
                </a:cubicBezTo>
                <a:cubicBezTo>
                  <a:pt x="193" y="281"/>
                  <a:pt x="193" y="281"/>
                  <a:pt x="193" y="348"/>
                </a:cubicBezTo>
                <a:cubicBezTo>
                  <a:pt x="211" y="408"/>
                  <a:pt x="361" y="456"/>
                  <a:pt x="542" y="456"/>
                </a:cubicBezTo>
                <a:cubicBezTo>
                  <a:pt x="601" y="456"/>
                  <a:pt x="657" y="450"/>
                  <a:pt x="706" y="441"/>
                </a:cubicBezTo>
                <a:cubicBezTo>
                  <a:pt x="694" y="457"/>
                  <a:pt x="684" y="475"/>
                  <a:pt x="676" y="493"/>
                </a:cubicBezTo>
                <a:cubicBezTo>
                  <a:pt x="635" y="499"/>
                  <a:pt x="589" y="502"/>
                  <a:pt x="542" y="502"/>
                </a:cubicBezTo>
                <a:cubicBezTo>
                  <a:pt x="410" y="502"/>
                  <a:pt x="295" y="480"/>
                  <a:pt x="222" y="440"/>
                </a:cubicBezTo>
                <a:cubicBezTo>
                  <a:pt x="212" y="433"/>
                  <a:pt x="202" y="427"/>
                  <a:pt x="193" y="420"/>
                </a:cubicBezTo>
                <a:cubicBezTo>
                  <a:pt x="193" y="426"/>
                  <a:pt x="193" y="446"/>
                  <a:pt x="193" y="498"/>
                </a:cubicBezTo>
                <a:close/>
                <a:moveTo>
                  <a:pt x="193" y="199"/>
                </a:moveTo>
                <a:cubicBezTo>
                  <a:pt x="193" y="265"/>
                  <a:pt x="350" y="319"/>
                  <a:pt x="544" y="319"/>
                </a:cubicBezTo>
                <a:cubicBezTo>
                  <a:pt x="736" y="319"/>
                  <a:pt x="894" y="265"/>
                  <a:pt x="894" y="199"/>
                </a:cubicBezTo>
                <a:cubicBezTo>
                  <a:pt x="894" y="132"/>
                  <a:pt x="736" y="79"/>
                  <a:pt x="544" y="79"/>
                </a:cubicBezTo>
                <a:cubicBezTo>
                  <a:pt x="350" y="79"/>
                  <a:pt x="193" y="132"/>
                  <a:pt x="193" y="1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290"/>
            <a:endParaRPr lang="en-US" sz="1324" dirty="0">
              <a:solidFill>
                <a:prstClr val="black"/>
              </a:solidFill>
            </a:endParaRPr>
          </a:p>
        </p:txBody>
      </p:sp>
      <p:pic>
        <p:nvPicPr>
          <p:cNvPr id="22" name="Picture 21"/>
          <p:cNvPicPr>
            <a:picLocks noChangeAspect="1"/>
          </p:cNvPicPr>
          <p:nvPr/>
        </p:nvPicPr>
        <p:blipFill>
          <a:blip r:embed="rId3"/>
          <a:stretch>
            <a:fillRect/>
          </a:stretch>
        </p:blipFill>
        <p:spPr>
          <a:xfrm>
            <a:off x="6940948" y="1855881"/>
            <a:ext cx="707023" cy="655879"/>
          </a:xfrm>
          <a:prstGeom prst="rect">
            <a:avLst/>
          </a:prstGeom>
        </p:spPr>
      </p:pic>
    </p:spTree>
    <p:extLst>
      <p:ext uri="{BB962C8B-B14F-4D97-AF65-F5344CB8AC3E}">
        <p14:creationId xmlns:p14="http://schemas.microsoft.com/office/powerpoint/2010/main" val="1528908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01929" y="891882"/>
            <a:ext cx="8740142" cy="3228889"/>
          </a:xfrm>
        </p:spPr>
        <p:txBody>
          <a:bodyPr/>
          <a:lstStyle/>
          <a:p>
            <a:r>
              <a:rPr lang="en-US" strike="sngStrike" dirty="0" smtClean="0"/>
              <a:t>Improve architecture, maintainability, and quality</a:t>
            </a:r>
          </a:p>
          <a:p>
            <a:pPr lvl="1"/>
            <a:r>
              <a:rPr lang="en-US" strike="sngStrike" dirty="0" smtClean="0"/>
              <a:t>Adopt a services architecture</a:t>
            </a:r>
          </a:p>
          <a:p>
            <a:r>
              <a:rPr lang="en-US" dirty="0" smtClean="0"/>
              <a:t>Improve accessibility, scalability, and operations</a:t>
            </a:r>
          </a:p>
          <a:p>
            <a:pPr lvl="1"/>
            <a:r>
              <a:rPr lang="en-US" dirty="0" smtClean="0"/>
              <a:t>Move to the cloud</a:t>
            </a:r>
          </a:p>
          <a:p>
            <a:r>
              <a:rPr lang="en-US" dirty="0" smtClean="0"/>
              <a:t>Update the user experience</a:t>
            </a:r>
          </a:p>
          <a:p>
            <a:pPr lvl="1"/>
            <a:r>
              <a:rPr lang="en-US" dirty="0" smtClean="0"/>
              <a:t>Build a more modern-looking user experience</a:t>
            </a:r>
          </a:p>
          <a:p>
            <a:r>
              <a:rPr lang="en-US" dirty="0" smtClean="0"/>
              <a:t>Expand device support</a:t>
            </a:r>
          </a:p>
          <a:p>
            <a:pPr lvl="1"/>
            <a:r>
              <a:rPr lang="en-US"/>
              <a:t>Companion apps for Windows Store and Windows Phone</a:t>
            </a:r>
            <a:endParaRPr lang="en-US" dirty="0"/>
          </a:p>
        </p:txBody>
      </p:sp>
      <p:sp>
        <p:nvSpPr>
          <p:cNvPr id="2" name="Title 1"/>
          <p:cNvSpPr>
            <a:spLocks noGrp="1"/>
          </p:cNvSpPr>
          <p:nvPr>
            <p:ph type="title"/>
          </p:nvPr>
        </p:nvSpPr>
        <p:spPr/>
        <p:txBody>
          <a:bodyPr/>
          <a:lstStyle/>
          <a:p>
            <a:r>
              <a:rPr lang="en-US" dirty="0" smtClean="0"/>
              <a:t>Expense reporting backlog</a:t>
            </a:r>
            <a:endParaRPr lang="en-US" dirty="0"/>
          </a:p>
        </p:txBody>
      </p:sp>
    </p:spTree>
    <p:extLst>
      <p:ext uri="{BB962C8B-B14F-4D97-AF65-F5344CB8AC3E}">
        <p14:creationId xmlns:p14="http://schemas.microsoft.com/office/powerpoint/2010/main" val="293160980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scale, world wide</a:t>
            </a:r>
            <a:endParaRPr lang="en-US" dirty="0"/>
          </a:p>
        </p:txBody>
      </p:sp>
      <p:sp>
        <p:nvSpPr>
          <p:cNvPr id="9" name="Rectangle 8"/>
          <p:cNvSpPr/>
          <p:nvPr/>
        </p:nvSpPr>
        <p:spPr bwMode="auto">
          <a:xfrm>
            <a:off x="238072" y="1563273"/>
            <a:ext cx="2117804" cy="21178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a:spcAft>
                <a:spcPts val="588"/>
              </a:spcAft>
              <a:defRPr/>
            </a:pPr>
            <a:r>
              <a:rPr lang="en-US" sz="2353" dirty="0">
                <a:solidFill>
                  <a:schemeClr val="bg1">
                    <a:alpha val="99000"/>
                  </a:schemeClr>
                </a:solidFill>
                <a:latin typeface="+mj-lt"/>
              </a:rPr>
              <a:t>Load balanced</a:t>
            </a:r>
          </a:p>
        </p:txBody>
      </p:sp>
      <p:sp>
        <p:nvSpPr>
          <p:cNvPr id="10" name="Rectangle 9"/>
          <p:cNvSpPr/>
          <p:nvPr/>
        </p:nvSpPr>
        <p:spPr bwMode="auto">
          <a:xfrm>
            <a:off x="2399614" y="1563273"/>
            <a:ext cx="2117804" cy="2117804"/>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a:spcAft>
                <a:spcPts val="588"/>
              </a:spcAft>
              <a:defRPr/>
            </a:pPr>
            <a:r>
              <a:rPr lang="en-US" sz="2353" dirty="0">
                <a:solidFill>
                  <a:schemeClr val="bg1">
                    <a:alpha val="99000"/>
                  </a:schemeClr>
                </a:solidFill>
                <a:latin typeface="+mj-lt"/>
              </a:rPr>
              <a:t>Always up </a:t>
            </a:r>
            <a:br>
              <a:rPr lang="en-US" sz="2353" dirty="0">
                <a:solidFill>
                  <a:schemeClr val="bg1">
                    <a:alpha val="99000"/>
                  </a:schemeClr>
                </a:solidFill>
                <a:latin typeface="+mj-lt"/>
              </a:rPr>
            </a:br>
            <a:r>
              <a:rPr lang="en-US" sz="2353" dirty="0">
                <a:solidFill>
                  <a:schemeClr val="bg1">
                    <a:alpha val="99000"/>
                  </a:schemeClr>
                </a:solidFill>
                <a:latin typeface="+mj-lt"/>
              </a:rPr>
              <a:t>to date</a:t>
            </a:r>
          </a:p>
        </p:txBody>
      </p:sp>
      <p:sp>
        <p:nvSpPr>
          <p:cNvPr id="11" name="Rectangle 10"/>
          <p:cNvSpPr/>
          <p:nvPr/>
        </p:nvSpPr>
        <p:spPr bwMode="auto">
          <a:xfrm>
            <a:off x="4572001" y="1563273"/>
            <a:ext cx="2117804" cy="2117804"/>
          </a:xfrm>
          <a:prstGeom prst="rect">
            <a:avLst/>
          </a:prstGeom>
          <a:solidFill>
            <a:schemeClr val="bg1">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a:spcAft>
                <a:spcPts val="588"/>
              </a:spcAft>
              <a:defRPr/>
            </a:pPr>
            <a:r>
              <a:rPr lang="en-US" sz="2353" dirty="0">
                <a:solidFill>
                  <a:schemeClr val="bg1">
                    <a:alpha val="99000"/>
                  </a:schemeClr>
                </a:solidFill>
                <a:latin typeface="+mj-lt"/>
              </a:rPr>
              <a:t>Easily scale</a:t>
            </a:r>
          </a:p>
        </p:txBody>
      </p:sp>
      <p:sp>
        <p:nvSpPr>
          <p:cNvPr id="12" name="Rectangle 11"/>
          <p:cNvSpPr/>
          <p:nvPr/>
        </p:nvSpPr>
        <p:spPr bwMode="auto">
          <a:xfrm>
            <a:off x="6744387" y="1563273"/>
            <a:ext cx="2117804" cy="21178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defTabSz="685443" fontAlgn="base">
              <a:spcBef>
                <a:spcPct val="0"/>
              </a:spcBef>
              <a:spcAft>
                <a:spcPct val="0"/>
              </a:spcAft>
            </a:pPr>
            <a:r>
              <a:rPr lang="en-US" sz="2353" dirty="0">
                <a:solidFill>
                  <a:schemeClr val="bg1">
                    <a:alpha val="99000"/>
                  </a:schemeClr>
                </a:solidFill>
                <a:latin typeface="+mj-lt"/>
              </a:rPr>
              <a:t>Economical</a:t>
            </a:r>
          </a:p>
        </p:txBody>
      </p:sp>
      <p:sp>
        <p:nvSpPr>
          <p:cNvPr id="15" name="Freeform 30"/>
          <p:cNvSpPr>
            <a:spLocks noEditPoints="1"/>
          </p:cNvSpPr>
          <p:nvPr/>
        </p:nvSpPr>
        <p:spPr bwMode="auto">
          <a:xfrm>
            <a:off x="7826147" y="1876728"/>
            <a:ext cx="732045" cy="630825"/>
          </a:xfrm>
          <a:custGeom>
            <a:avLst/>
            <a:gdLst>
              <a:gd name="T0" fmla="*/ 1430 w 2018"/>
              <a:gd name="T1" fmla="*/ 563 h 1739"/>
              <a:gd name="T2" fmla="*/ 1306 w 2018"/>
              <a:gd name="T3" fmla="*/ 576 h 1739"/>
              <a:gd name="T4" fmla="*/ 1307 w 2018"/>
              <a:gd name="T5" fmla="*/ 588 h 1739"/>
              <a:gd name="T6" fmla="*/ 852 w 2018"/>
              <a:gd name="T7" fmla="*/ 1256 h 1739"/>
              <a:gd name="T8" fmla="*/ 1430 w 2018"/>
              <a:gd name="T9" fmla="*/ 1739 h 1739"/>
              <a:gd name="T10" fmla="*/ 2018 w 2018"/>
              <a:gd name="T11" fmla="*/ 1151 h 1739"/>
              <a:gd name="T12" fmla="*/ 1430 w 2018"/>
              <a:gd name="T13" fmla="*/ 563 h 1739"/>
              <a:gd name="T14" fmla="*/ 1474 w 2018"/>
              <a:gd name="T15" fmla="*/ 1405 h 1739"/>
              <a:gd name="T16" fmla="*/ 1474 w 2018"/>
              <a:gd name="T17" fmla="*/ 1489 h 1739"/>
              <a:gd name="T18" fmla="*/ 1379 w 2018"/>
              <a:gd name="T19" fmla="*/ 1489 h 1739"/>
              <a:gd name="T20" fmla="*/ 1379 w 2018"/>
              <a:gd name="T21" fmla="*/ 1412 h 1739"/>
              <a:gd name="T22" fmla="*/ 1232 w 2018"/>
              <a:gd name="T23" fmla="*/ 1377 h 1739"/>
              <a:gd name="T24" fmla="*/ 1259 w 2018"/>
              <a:gd name="T25" fmla="*/ 1261 h 1739"/>
              <a:gd name="T26" fmla="*/ 1405 w 2018"/>
              <a:gd name="T27" fmla="*/ 1298 h 1739"/>
              <a:gd name="T28" fmla="*/ 1476 w 2018"/>
              <a:gd name="T29" fmla="*/ 1260 h 1739"/>
              <a:gd name="T30" fmla="*/ 1390 w 2018"/>
              <a:gd name="T31" fmla="*/ 1199 h 1739"/>
              <a:gd name="T32" fmla="*/ 1236 w 2018"/>
              <a:gd name="T33" fmla="*/ 1043 h 1739"/>
              <a:gd name="T34" fmla="*/ 1383 w 2018"/>
              <a:gd name="T35" fmla="*/ 888 h 1739"/>
              <a:gd name="T36" fmla="*/ 1383 w 2018"/>
              <a:gd name="T37" fmla="*/ 812 h 1739"/>
              <a:gd name="T38" fmla="*/ 1478 w 2018"/>
              <a:gd name="T39" fmla="*/ 812 h 1739"/>
              <a:gd name="T40" fmla="*/ 1478 w 2018"/>
              <a:gd name="T41" fmla="*/ 882 h 1739"/>
              <a:gd name="T42" fmla="*/ 1604 w 2018"/>
              <a:gd name="T43" fmla="*/ 908 h 1739"/>
              <a:gd name="T44" fmla="*/ 1577 w 2018"/>
              <a:gd name="T45" fmla="*/ 1019 h 1739"/>
              <a:gd name="T46" fmla="*/ 1451 w 2018"/>
              <a:gd name="T47" fmla="*/ 991 h 1739"/>
              <a:gd name="T48" fmla="*/ 1387 w 2018"/>
              <a:gd name="T49" fmla="*/ 1027 h 1739"/>
              <a:gd name="T50" fmla="*/ 1486 w 2018"/>
              <a:gd name="T51" fmla="*/ 1088 h 1739"/>
              <a:gd name="T52" fmla="*/ 1629 w 2018"/>
              <a:gd name="T53" fmla="*/ 1245 h 1739"/>
              <a:gd name="T54" fmla="*/ 1474 w 2018"/>
              <a:gd name="T55" fmla="*/ 1405 h 1739"/>
              <a:gd name="T56" fmla="*/ 1176 w 2018"/>
              <a:gd name="T57" fmla="*/ 620 h 1739"/>
              <a:gd name="T58" fmla="*/ 1176 w 2018"/>
              <a:gd name="T59" fmla="*/ 588 h 1739"/>
              <a:gd name="T60" fmla="*/ 588 w 2018"/>
              <a:gd name="T61" fmla="*/ 0 h 1739"/>
              <a:gd name="T62" fmla="*/ 0 w 2018"/>
              <a:gd name="T63" fmla="*/ 588 h 1739"/>
              <a:gd name="T64" fmla="*/ 588 w 2018"/>
              <a:gd name="T65" fmla="*/ 1176 h 1739"/>
              <a:gd name="T66" fmla="*/ 843 w 2018"/>
              <a:gd name="T67" fmla="*/ 1118 h 1739"/>
              <a:gd name="T68" fmla="*/ 1176 w 2018"/>
              <a:gd name="T69" fmla="*/ 620 h 1739"/>
              <a:gd name="T70" fmla="*/ 871 w 2018"/>
              <a:gd name="T71" fmla="*/ 969 h 1739"/>
              <a:gd name="T72" fmla="*/ 588 w 2018"/>
              <a:gd name="T73" fmla="*/ 1062 h 1739"/>
              <a:gd name="T74" fmla="*/ 114 w 2018"/>
              <a:gd name="T75" fmla="*/ 588 h 1739"/>
              <a:gd name="T76" fmla="*/ 588 w 2018"/>
              <a:gd name="T77" fmla="*/ 114 h 1739"/>
              <a:gd name="T78" fmla="*/ 1063 w 2018"/>
              <a:gd name="T79" fmla="*/ 588 h 1739"/>
              <a:gd name="T80" fmla="*/ 1049 w 2018"/>
              <a:gd name="T81" fmla="*/ 703 h 1739"/>
              <a:gd name="T82" fmla="*/ 871 w 2018"/>
              <a:gd name="T83" fmla="*/ 969 h 1739"/>
              <a:gd name="T84" fmla="*/ 787 w 2018"/>
              <a:gd name="T85" fmla="*/ 683 h 1739"/>
              <a:gd name="T86" fmla="*/ 632 w 2018"/>
              <a:gd name="T87" fmla="*/ 842 h 1739"/>
              <a:gd name="T88" fmla="*/ 632 w 2018"/>
              <a:gd name="T89" fmla="*/ 927 h 1739"/>
              <a:gd name="T90" fmla="*/ 537 w 2018"/>
              <a:gd name="T91" fmla="*/ 927 h 1739"/>
              <a:gd name="T92" fmla="*/ 537 w 2018"/>
              <a:gd name="T93" fmla="*/ 849 h 1739"/>
              <a:gd name="T94" fmla="*/ 390 w 2018"/>
              <a:gd name="T95" fmla="*/ 814 h 1739"/>
              <a:gd name="T96" fmla="*/ 417 w 2018"/>
              <a:gd name="T97" fmla="*/ 699 h 1739"/>
              <a:gd name="T98" fmla="*/ 563 w 2018"/>
              <a:gd name="T99" fmla="*/ 735 h 1739"/>
              <a:gd name="T100" fmla="*/ 635 w 2018"/>
              <a:gd name="T101" fmla="*/ 697 h 1739"/>
              <a:gd name="T102" fmla="*/ 548 w 2018"/>
              <a:gd name="T103" fmla="*/ 636 h 1739"/>
              <a:gd name="T104" fmla="*/ 394 w 2018"/>
              <a:gd name="T105" fmla="*/ 481 h 1739"/>
              <a:gd name="T106" fmla="*/ 541 w 2018"/>
              <a:gd name="T107" fmla="*/ 326 h 1739"/>
              <a:gd name="T108" fmla="*/ 541 w 2018"/>
              <a:gd name="T109" fmla="*/ 249 h 1739"/>
              <a:gd name="T110" fmla="*/ 636 w 2018"/>
              <a:gd name="T111" fmla="*/ 249 h 1739"/>
              <a:gd name="T112" fmla="*/ 636 w 2018"/>
              <a:gd name="T113" fmla="*/ 319 h 1739"/>
              <a:gd name="T114" fmla="*/ 762 w 2018"/>
              <a:gd name="T115" fmla="*/ 346 h 1739"/>
              <a:gd name="T116" fmla="*/ 735 w 2018"/>
              <a:gd name="T117" fmla="*/ 456 h 1739"/>
              <a:gd name="T118" fmla="*/ 610 w 2018"/>
              <a:gd name="T119" fmla="*/ 428 h 1739"/>
              <a:gd name="T120" fmla="*/ 546 w 2018"/>
              <a:gd name="T121" fmla="*/ 464 h 1739"/>
              <a:gd name="T122" fmla="*/ 644 w 2018"/>
              <a:gd name="T123" fmla="*/ 526 h 1739"/>
              <a:gd name="T124" fmla="*/ 787 w 2018"/>
              <a:gd name="T125" fmla="*/ 683 h 1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18" h="1739">
                <a:moveTo>
                  <a:pt x="1430" y="563"/>
                </a:moveTo>
                <a:cubicBezTo>
                  <a:pt x="1388" y="563"/>
                  <a:pt x="1346" y="567"/>
                  <a:pt x="1306" y="576"/>
                </a:cubicBezTo>
                <a:cubicBezTo>
                  <a:pt x="1307" y="580"/>
                  <a:pt x="1307" y="584"/>
                  <a:pt x="1307" y="588"/>
                </a:cubicBezTo>
                <a:cubicBezTo>
                  <a:pt x="1307" y="892"/>
                  <a:pt x="1118" y="1151"/>
                  <a:pt x="852" y="1256"/>
                </a:cubicBezTo>
                <a:cubicBezTo>
                  <a:pt x="902" y="1531"/>
                  <a:pt x="1142" y="1739"/>
                  <a:pt x="1430" y="1739"/>
                </a:cubicBezTo>
                <a:cubicBezTo>
                  <a:pt x="1755" y="1739"/>
                  <a:pt x="2018" y="1475"/>
                  <a:pt x="2018" y="1151"/>
                </a:cubicBezTo>
                <a:cubicBezTo>
                  <a:pt x="2018" y="826"/>
                  <a:pt x="1755" y="563"/>
                  <a:pt x="1430" y="563"/>
                </a:cubicBezTo>
                <a:close/>
                <a:moveTo>
                  <a:pt x="1474" y="1405"/>
                </a:moveTo>
                <a:cubicBezTo>
                  <a:pt x="1474" y="1489"/>
                  <a:pt x="1474" y="1489"/>
                  <a:pt x="1474" y="1489"/>
                </a:cubicBezTo>
                <a:cubicBezTo>
                  <a:pt x="1379" y="1489"/>
                  <a:pt x="1379" y="1489"/>
                  <a:pt x="1379" y="1489"/>
                </a:cubicBezTo>
                <a:cubicBezTo>
                  <a:pt x="1379" y="1412"/>
                  <a:pt x="1379" y="1412"/>
                  <a:pt x="1379" y="1412"/>
                </a:cubicBezTo>
                <a:cubicBezTo>
                  <a:pt x="1321" y="1410"/>
                  <a:pt x="1264" y="1394"/>
                  <a:pt x="1232" y="1377"/>
                </a:cubicBezTo>
                <a:cubicBezTo>
                  <a:pt x="1259" y="1261"/>
                  <a:pt x="1259" y="1261"/>
                  <a:pt x="1259" y="1261"/>
                </a:cubicBezTo>
                <a:cubicBezTo>
                  <a:pt x="1297" y="1280"/>
                  <a:pt x="1348" y="1298"/>
                  <a:pt x="1405" y="1298"/>
                </a:cubicBezTo>
                <a:cubicBezTo>
                  <a:pt x="1447" y="1298"/>
                  <a:pt x="1476" y="1286"/>
                  <a:pt x="1476" y="1260"/>
                </a:cubicBezTo>
                <a:cubicBezTo>
                  <a:pt x="1476" y="1234"/>
                  <a:pt x="1452" y="1218"/>
                  <a:pt x="1390" y="1199"/>
                </a:cubicBezTo>
                <a:cubicBezTo>
                  <a:pt x="1300" y="1170"/>
                  <a:pt x="1236" y="1127"/>
                  <a:pt x="1236" y="1043"/>
                </a:cubicBezTo>
                <a:cubicBezTo>
                  <a:pt x="1236" y="967"/>
                  <a:pt x="1288" y="907"/>
                  <a:pt x="1383" y="888"/>
                </a:cubicBezTo>
                <a:cubicBezTo>
                  <a:pt x="1383" y="812"/>
                  <a:pt x="1383" y="812"/>
                  <a:pt x="1383" y="812"/>
                </a:cubicBezTo>
                <a:cubicBezTo>
                  <a:pt x="1478" y="812"/>
                  <a:pt x="1478" y="812"/>
                  <a:pt x="1478" y="812"/>
                </a:cubicBezTo>
                <a:cubicBezTo>
                  <a:pt x="1478" y="882"/>
                  <a:pt x="1478" y="882"/>
                  <a:pt x="1478" y="882"/>
                </a:cubicBezTo>
                <a:cubicBezTo>
                  <a:pt x="1536" y="884"/>
                  <a:pt x="1575" y="896"/>
                  <a:pt x="1604" y="908"/>
                </a:cubicBezTo>
                <a:cubicBezTo>
                  <a:pt x="1577" y="1019"/>
                  <a:pt x="1577" y="1019"/>
                  <a:pt x="1577" y="1019"/>
                </a:cubicBezTo>
                <a:cubicBezTo>
                  <a:pt x="1555" y="1010"/>
                  <a:pt x="1515" y="991"/>
                  <a:pt x="1451" y="991"/>
                </a:cubicBezTo>
                <a:cubicBezTo>
                  <a:pt x="1402" y="991"/>
                  <a:pt x="1387" y="1008"/>
                  <a:pt x="1387" y="1027"/>
                </a:cubicBezTo>
                <a:cubicBezTo>
                  <a:pt x="1387" y="1047"/>
                  <a:pt x="1416" y="1063"/>
                  <a:pt x="1486" y="1088"/>
                </a:cubicBezTo>
                <a:cubicBezTo>
                  <a:pt x="1590" y="1122"/>
                  <a:pt x="1629" y="1170"/>
                  <a:pt x="1629" y="1245"/>
                </a:cubicBezTo>
                <a:cubicBezTo>
                  <a:pt x="1629" y="1323"/>
                  <a:pt x="1574" y="1387"/>
                  <a:pt x="1474" y="1405"/>
                </a:cubicBezTo>
                <a:close/>
                <a:moveTo>
                  <a:pt x="1176" y="620"/>
                </a:moveTo>
                <a:cubicBezTo>
                  <a:pt x="1176" y="610"/>
                  <a:pt x="1176" y="599"/>
                  <a:pt x="1176" y="588"/>
                </a:cubicBezTo>
                <a:cubicBezTo>
                  <a:pt x="1176" y="263"/>
                  <a:pt x="913" y="0"/>
                  <a:pt x="588" y="0"/>
                </a:cubicBezTo>
                <a:cubicBezTo>
                  <a:pt x="264" y="0"/>
                  <a:pt x="0" y="263"/>
                  <a:pt x="0" y="588"/>
                </a:cubicBezTo>
                <a:cubicBezTo>
                  <a:pt x="0" y="913"/>
                  <a:pt x="264" y="1176"/>
                  <a:pt x="588" y="1176"/>
                </a:cubicBezTo>
                <a:cubicBezTo>
                  <a:pt x="680" y="1176"/>
                  <a:pt x="766" y="1155"/>
                  <a:pt x="843" y="1118"/>
                </a:cubicBezTo>
                <a:cubicBezTo>
                  <a:pt x="1031" y="1028"/>
                  <a:pt x="1164" y="840"/>
                  <a:pt x="1176" y="620"/>
                </a:cubicBezTo>
                <a:close/>
                <a:moveTo>
                  <a:pt x="871" y="969"/>
                </a:moveTo>
                <a:cubicBezTo>
                  <a:pt x="792" y="1028"/>
                  <a:pt x="694" y="1062"/>
                  <a:pt x="588" y="1062"/>
                </a:cubicBezTo>
                <a:cubicBezTo>
                  <a:pt x="326" y="1062"/>
                  <a:pt x="114" y="850"/>
                  <a:pt x="114" y="588"/>
                </a:cubicBezTo>
                <a:cubicBezTo>
                  <a:pt x="114" y="326"/>
                  <a:pt x="326" y="114"/>
                  <a:pt x="588" y="114"/>
                </a:cubicBezTo>
                <a:cubicBezTo>
                  <a:pt x="850" y="114"/>
                  <a:pt x="1063" y="326"/>
                  <a:pt x="1063" y="588"/>
                </a:cubicBezTo>
                <a:cubicBezTo>
                  <a:pt x="1063" y="628"/>
                  <a:pt x="1058" y="666"/>
                  <a:pt x="1049" y="703"/>
                </a:cubicBezTo>
                <a:cubicBezTo>
                  <a:pt x="1022" y="811"/>
                  <a:pt x="958" y="905"/>
                  <a:pt x="871" y="969"/>
                </a:cubicBezTo>
                <a:close/>
                <a:moveTo>
                  <a:pt x="787" y="683"/>
                </a:moveTo>
                <a:cubicBezTo>
                  <a:pt x="787" y="760"/>
                  <a:pt x="732" y="824"/>
                  <a:pt x="632" y="842"/>
                </a:cubicBezTo>
                <a:cubicBezTo>
                  <a:pt x="632" y="927"/>
                  <a:pt x="632" y="927"/>
                  <a:pt x="632" y="927"/>
                </a:cubicBezTo>
                <a:cubicBezTo>
                  <a:pt x="537" y="927"/>
                  <a:pt x="537" y="927"/>
                  <a:pt x="537" y="927"/>
                </a:cubicBezTo>
                <a:cubicBezTo>
                  <a:pt x="537" y="849"/>
                  <a:pt x="537" y="849"/>
                  <a:pt x="537" y="849"/>
                </a:cubicBezTo>
                <a:cubicBezTo>
                  <a:pt x="479" y="847"/>
                  <a:pt x="422" y="831"/>
                  <a:pt x="390" y="814"/>
                </a:cubicBezTo>
                <a:cubicBezTo>
                  <a:pt x="417" y="699"/>
                  <a:pt x="417" y="699"/>
                  <a:pt x="417" y="699"/>
                </a:cubicBezTo>
                <a:cubicBezTo>
                  <a:pt x="455" y="717"/>
                  <a:pt x="506" y="735"/>
                  <a:pt x="563" y="735"/>
                </a:cubicBezTo>
                <a:cubicBezTo>
                  <a:pt x="605" y="735"/>
                  <a:pt x="635" y="724"/>
                  <a:pt x="635" y="697"/>
                </a:cubicBezTo>
                <a:cubicBezTo>
                  <a:pt x="635" y="671"/>
                  <a:pt x="610" y="655"/>
                  <a:pt x="548" y="636"/>
                </a:cubicBezTo>
                <a:cubicBezTo>
                  <a:pt x="458" y="607"/>
                  <a:pt x="394" y="565"/>
                  <a:pt x="394" y="481"/>
                </a:cubicBezTo>
                <a:cubicBezTo>
                  <a:pt x="394" y="405"/>
                  <a:pt x="446" y="345"/>
                  <a:pt x="541" y="326"/>
                </a:cubicBezTo>
                <a:cubicBezTo>
                  <a:pt x="541" y="249"/>
                  <a:pt x="541" y="249"/>
                  <a:pt x="541" y="249"/>
                </a:cubicBezTo>
                <a:cubicBezTo>
                  <a:pt x="636" y="249"/>
                  <a:pt x="636" y="249"/>
                  <a:pt x="636" y="249"/>
                </a:cubicBezTo>
                <a:cubicBezTo>
                  <a:pt x="636" y="319"/>
                  <a:pt x="636" y="319"/>
                  <a:pt x="636" y="319"/>
                </a:cubicBezTo>
                <a:cubicBezTo>
                  <a:pt x="694" y="322"/>
                  <a:pt x="733" y="333"/>
                  <a:pt x="762" y="346"/>
                </a:cubicBezTo>
                <a:cubicBezTo>
                  <a:pt x="735" y="456"/>
                  <a:pt x="735" y="456"/>
                  <a:pt x="735" y="456"/>
                </a:cubicBezTo>
                <a:cubicBezTo>
                  <a:pt x="713" y="447"/>
                  <a:pt x="673" y="428"/>
                  <a:pt x="610" y="428"/>
                </a:cubicBezTo>
                <a:cubicBezTo>
                  <a:pt x="561" y="428"/>
                  <a:pt x="546" y="446"/>
                  <a:pt x="546" y="464"/>
                </a:cubicBezTo>
                <a:cubicBezTo>
                  <a:pt x="546" y="485"/>
                  <a:pt x="574" y="501"/>
                  <a:pt x="644" y="526"/>
                </a:cubicBezTo>
                <a:cubicBezTo>
                  <a:pt x="749" y="560"/>
                  <a:pt x="787" y="607"/>
                  <a:pt x="787" y="683"/>
                </a:cubicBezTo>
                <a:close/>
              </a:path>
            </a:pathLst>
          </a:custGeom>
          <a:solidFill>
            <a:schemeClr val="bg1"/>
          </a:solidFill>
          <a:ln>
            <a:noFill/>
          </a:ln>
        </p:spPr>
        <p:txBody>
          <a:bodyPr vert="horz" wrap="square" lIns="67232" tIns="33616" rIns="67232" bIns="33616" numCol="1" anchor="t" anchorCtr="0" compatLnSpc="1">
            <a:prstTxWarp prst="textNoShape">
              <a:avLst/>
            </a:prstTxWarp>
          </a:bodyPr>
          <a:lstStyle/>
          <a:p>
            <a:endParaRPr lang="en-US" sz="1324">
              <a:solidFill>
                <a:srgbClr val="000000"/>
              </a:solidFill>
            </a:endParaRPr>
          </a:p>
        </p:txBody>
      </p:sp>
      <p:grpSp>
        <p:nvGrpSpPr>
          <p:cNvPr id="43" name="Group 42"/>
          <p:cNvGrpSpPr/>
          <p:nvPr/>
        </p:nvGrpSpPr>
        <p:grpSpPr>
          <a:xfrm>
            <a:off x="5825420" y="1882018"/>
            <a:ext cx="585098" cy="593174"/>
            <a:chOff x="5868362" y="4039186"/>
            <a:chExt cx="1459737" cy="1479887"/>
          </a:xfrm>
        </p:grpSpPr>
        <p:sp>
          <p:nvSpPr>
            <p:cNvPr id="39" name="Freeform 426"/>
            <p:cNvSpPr>
              <a:spLocks/>
            </p:cNvSpPr>
            <p:nvPr/>
          </p:nvSpPr>
          <p:spPr bwMode="auto">
            <a:xfrm>
              <a:off x="5868362" y="4039186"/>
              <a:ext cx="671658" cy="68061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67232" tIns="33616" rIns="67232" bIns="33616" numCol="1" anchor="t" anchorCtr="0" compatLnSpc="1">
              <a:prstTxWarp prst="textNoShape">
                <a:avLst/>
              </a:prstTxWarp>
            </a:bodyPr>
            <a:lstStyle/>
            <a:p>
              <a:endParaRPr lang="en-US" sz="1324"/>
            </a:p>
          </p:txBody>
        </p:sp>
        <p:sp>
          <p:nvSpPr>
            <p:cNvPr id="40" name="Freeform 427"/>
            <p:cNvSpPr>
              <a:spLocks/>
            </p:cNvSpPr>
            <p:nvPr/>
          </p:nvSpPr>
          <p:spPr bwMode="auto">
            <a:xfrm>
              <a:off x="6656441" y="4039186"/>
              <a:ext cx="671658" cy="68061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67232" tIns="33616" rIns="67232" bIns="33616" numCol="1" anchor="t" anchorCtr="0" compatLnSpc="1">
              <a:prstTxWarp prst="textNoShape">
                <a:avLst/>
              </a:prstTxWarp>
            </a:bodyPr>
            <a:lstStyle/>
            <a:p>
              <a:endParaRPr lang="en-US" sz="1324"/>
            </a:p>
          </p:txBody>
        </p:sp>
        <p:sp>
          <p:nvSpPr>
            <p:cNvPr id="41" name="Freeform 428"/>
            <p:cNvSpPr>
              <a:spLocks/>
            </p:cNvSpPr>
            <p:nvPr/>
          </p:nvSpPr>
          <p:spPr bwMode="auto">
            <a:xfrm>
              <a:off x="5868362" y="4836220"/>
              <a:ext cx="671658" cy="682853"/>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67232" tIns="33616" rIns="67232" bIns="33616" numCol="1" anchor="t" anchorCtr="0" compatLnSpc="1">
              <a:prstTxWarp prst="textNoShape">
                <a:avLst/>
              </a:prstTxWarp>
            </a:bodyPr>
            <a:lstStyle/>
            <a:p>
              <a:endParaRPr lang="en-US" sz="1324"/>
            </a:p>
          </p:txBody>
        </p:sp>
        <p:sp>
          <p:nvSpPr>
            <p:cNvPr id="42" name="Freeform 429"/>
            <p:cNvSpPr>
              <a:spLocks/>
            </p:cNvSpPr>
            <p:nvPr/>
          </p:nvSpPr>
          <p:spPr bwMode="auto">
            <a:xfrm>
              <a:off x="6656441" y="4836220"/>
              <a:ext cx="671658" cy="682853"/>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67232" tIns="33616" rIns="67232" bIns="33616" numCol="1" anchor="t" anchorCtr="0" compatLnSpc="1">
              <a:prstTxWarp prst="textNoShape">
                <a:avLst/>
              </a:prstTxWarp>
            </a:bodyPr>
            <a:lstStyle/>
            <a:p>
              <a:endParaRPr lang="en-US" sz="1324"/>
            </a:p>
          </p:txBody>
        </p:sp>
      </p:grpSp>
      <p:sp>
        <p:nvSpPr>
          <p:cNvPr id="44" name="Freeform 5"/>
          <p:cNvSpPr>
            <a:spLocks noChangeAspect="1"/>
          </p:cNvSpPr>
          <p:nvPr/>
        </p:nvSpPr>
        <p:spPr bwMode="auto">
          <a:xfrm rot="5400000">
            <a:off x="1409536" y="1783353"/>
            <a:ext cx="660707" cy="790503"/>
          </a:xfrm>
          <a:custGeom>
            <a:avLst/>
            <a:gdLst>
              <a:gd name="T0" fmla="*/ 789 w 789"/>
              <a:gd name="T1" fmla="*/ 276 h 944"/>
              <a:gd name="T2" fmla="*/ 789 w 789"/>
              <a:gd name="T3" fmla="*/ 0 h 944"/>
              <a:gd name="T4" fmla="*/ 513 w 789"/>
              <a:gd name="T5" fmla="*/ 0 h 944"/>
              <a:gd name="T6" fmla="*/ 513 w 789"/>
              <a:gd name="T7" fmla="*/ 113 h 944"/>
              <a:gd name="T8" fmla="*/ 418 w 789"/>
              <a:gd name="T9" fmla="*/ 113 h 944"/>
              <a:gd name="T10" fmla="*/ 418 w 789"/>
              <a:gd name="T11" fmla="*/ 4 h 944"/>
              <a:gd name="T12" fmla="*/ 371 w 789"/>
              <a:gd name="T13" fmla="*/ 4 h 944"/>
              <a:gd name="T14" fmla="*/ 371 w 789"/>
              <a:gd name="T15" fmla="*/ 451 h 944"/>
              <a:gd name="T16" fmla="*/ 277 w 789"/>
              <a:gd name="T17" fmla="*/ 451 h 944"/>
              <a:gd name="T18" fmla="*/ 277 w 789"/>
              <a:gd name="T19" fmla="*/ 335 h 944"/>
              <a:gd name="T20" fmla="*/ 0 w 789"/>
              <a:gd name="T21" fmla="*/ 335 h 944"/>
              <a:gd name="T22" fmla="*/ 0 w 789"/>
              <a:gd name="T23" fmla="*/ 611 h 944"/>
              <a:gd name="T24" fmla="*/ 277 w 789"/>
              <a:gd name="T25" fmla="*/ 611 h 944"/>
              <a:gd name="T26" fmla="*/ 277 w 789"/>
              <a:gd name="T27" fmla="*/ 498 h 944"/>
              <a:gd name="T28" fmla="*/ 371 w 789"/>
              <a:gd name="T29" fmla="*/ 498 h 944"/>
              <a:gd name="T30" fmla="*/ 371 w 789"/>
              <a:gd name="T31" fmla="*/ 944 h 944"/>
              <a:gd name="T32" fmla="*/ 418 w 789"/>
              <a:gd name="T33" fmla="*/ 944 h 944"/>
              <a:gd name="T34" fmla="*/ 418 w 789"/>
              <a:gd name="T35" fmla="*/ 831 h 944"/>
              <a:gd name="T36" fmla="*/ 513 w 789"/>
              <a:gd name="T37" fmla="*/ 831 h 944"/>
              <a:gd name="T38" fmla="*/ 513 w 789"/>
              <a:gd name="T39" fmla="*/ 944 h 944"/>
              <a:gd name="T40" fmla="*/ 789 w 789"/>
              <a:gd name="T41" fmla="*/ 944 h 944"/>
              <a:gd name="T42" fmla="*/ 789 w 789"/>
              <a:gd name="T43" fmla="*/ 668 h 944"/>
              <a:gd name="T44" fmla="*/ 513 w 789"/>
              <a:gd name="T45" fmla="*/ 668 h 944"/>
              <a:gd name="T46" fmla="*/ 513 w 789"/>
              <a:gd name="T47" fmla="*/ 781 h 944"/>
              <a:gd name="T48" fmla="*/ 418 w 789"/>
              <a:gd name="T49" fmla="*/ 781 h 944"/>
              <a:gd name="T50" fmla="*/ 418 w 789"/>
              <a:gd name="T51" fmla="*/ 163 h 944"/>
              <a:gd name="T52" fmla="*/ 513 w 789"/>
              <a:gd name="T53" fmla="*/ 163 h 944"/>
              <a:gd name="T54" fmla="*/ 513 w 789"/>
              <a:gd name="T55" fmla="*/ 276 h 944"/>
              <a:gd name="T56" fmla="*/ 789 w 789"/>
              <a:gd name="T57" fmla="*/ 27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89" h="944">
                <a:moveTo>
                  <a:pt x="789" y="276"/>
                </a:moveTo>
                <a:lnTo>
                  <a:pt x="789" y="0"/>
                </a:lnTo>
                <a:lnTo>
                  <a:pt x="513" y="0"/>
                </a:lnTo>
                <a:lnTo>
                  <a:pt x="513" y="113"/>
                </a:lnTo>
                <a:lnTo>
                  <a:pt x="418" y="113"/>
                </a:lnTo>
                <a:lnTo>
                  <a:pt x="418" y="4"/>
                </a:lnTo>
                <a:lnTo>
                  <a:pt x="371" y="4"/>
                </a:lnTo>
                <a:lnTo>
                  <a:pt x="371" y="451"/>
                </a:lnTo>
                <a:lnTo>
                  <a:pt x="277" y="451"/>
                </a:lnTo>
                <a:lnTo>
                  <a:pt x="277" y="335"/>
                </a:lnTo>
                <a:lnTo>
                  <a:pt x="0" y="335"/>
                </a:lnTo>
                <a:lnTo>
                  <a:pt x="0" y="611"/>
                </a:lnTo>
                <a:lnTo>
                  <a:pt x="277" y="611"/>
                </a:lnTo>
                <a:lnTo>
                  <a:pt x="277" y="498"/>
                </a:lnTo>
                <a:lnTo>
                  <a:pt x="371" y="498"/>
                </a:lnTo>
                <a:lnTo>
                  <a:pt x="371" y="944"/>
                </a:lnTo>
                <a:lnTo>
                  <a:pt x="418" y="944"/>
                </a:lnTo>
                <a:lnTo>
                  <a:pt x="418" y="831"/>
                </a:lnTo>
                <a:lnTo>
                  <a:pt x="513" y="831"/>
                </a:lnTo>
                <a:lnTo>
                  <a:pt x="513" y="944"/>
                </a:lnTo>
                <a:lnTo>
                  <a:pt x="789" y="944"/>
                </a:lnTo>
                <a:lnTo>
                  <a:pt x="789" y="668"/>
                </a:lnTo>
                <a:lnTo>
                  <a:pt x="513" y="668"/>
                </a:lnTo>
                <a:lnTo>
                  <a:pt x="513" y="781"/>
                </a:lnTo>
                <a:lnTo>
                  <a:pt x="418" y="781"/>
                </a:lnTo>
                <a:lnTo>
                  <a:pt x="418" y="163"/>
                </a:lnTo>
                <a:lnTo>
                  <a:pt x="513" y="163"/>
                </a:lnTo>
                <a:lnTo>
                  <a:pt x="513" y="276"/>
                </a:lnTo>
                <a:lnTo>
                  <a:pt x="789" y="276"/>
                </a:lnTo>
                <a:close/>
              </a:path>
            </a:pathLst>
          </a:custGeom>
          <a:solidFill>
            <a:schemeClr val="bg1"/>
          </a:solidFill>
          <a:ln>
            <a:noFill/>
          </a:ln>
        </p:spPr>
        <p:txBody>
          <a:bodyPr vert="horz" wrap="square" lIns="67232" tIns="33616" rIns="67232" bIns="33616" numCol="1" anchor="t" anchorCtr="0" compatLnSpc="1">
            <a:prstTxWarp prst="textNoShape">
              <a:avLst/>
            </a:prstTxWarp>
          </a:bodyPr>
          <a:lstStyle/>
          <a:p>
            <a:pPr defTabSz="672263"/>
            <a:endParaRPr lang="en-US" sz="1324">
              <a:solidFill>
                <a:srgbClr val="FFFFFF"/>
              </a:solidFill>
            </a:endParaRPr>
          </a:p>
        </p:txBody>
      </p:sp>
      <p:grpSp>
        <p:nvGrpSpPr>
          <p:cNvPr id="45" name="Group 46"/>
          <p:cNvGrpSpPr>
            <a:grpSpLocks noChangeAspect="1"/>
          </p:cNvGrpSpPr>
          <p:nvPr/>
        </p:nvGrpSpPr>
        <p:grpSpPr bwMode="auto">
          <a:xfrm>
            <a:off x="3614756" y="1793627"/>
            <a:ext cx="663106" cy="769953"/>
            <a:chOff x="16287" y="-405"/>
            <a:chExt cx="813" cy="944"/>
          </a:xfrm>
          <a:solidFill>
            <a:srgbClr val="FFFFFF"/>
          </a:solidFill>
        </p:grpSpPr>
        <p:sp>
          <p:nvSpPr>
            <p:cNvPr id="46" name="Freeform 47"/>
            <p:cNvSpPr>
              <a:spLocks noEditPoints="1"/>
            </p:cNvSpPr>
            <p:nvPr/>
          </p:nvSpPr>
          <p:spPr bwMode="auto">
            <a:xfrm>
              <a:off x="16287" y="-89"/>
              <a:ext cx="813" cy="628"/>
            </a:xfrm>
            <a:custGeom>
              <a:avLst/>
              <a:gdLst>
                <a:gd name="T0" fmla="*/ 0 w 344"/>
                <a:gd name="T1" fmla="*/ 237 h 266"/>
                <a:gd name="T2" fmla="*/ 320 w 344"/>
                <a:gd name="T3" fmla="*/ 266 h 266"/>
                <a:gd name="T4" fmla="*/ 344 w 344"/>
                <a:gd name="T5" fmla="*/ 0 h 266"/>
                <a:gd name="T6" fmla="*/ 84 w 344"/>
                <a:gd name="T7" fmla="*/ 242 h 266"/>
                <a:gd name="T8" fmla="*/ 22 w 344"/>
                <a:gd name="T9" fmla="*/ 180 h 266"/>
                <a:gd name="T10" fmla="*/ 84 w 344"/>
                <a:gd name="T11" fmla="*/ 242 h 266"/>
                <a:gd name="T12" fmla="*/ 22 w 344"/>
                <a:gd name="T13" fmla="*/ 164 h 266"/>
                <a:gd name="T14" fmla="*/ 84 w 344"/>
                <a:gd name="T15" fmla="*/ 101 h 266"/>
                <a:gd name="T16" fmla="*/ 84 w 344"/>
                <a:gd name="T17" fmla="*/ 86 h 266"/>
                <a:gd name="T18" fmla="*/ 22 w 344"/>
                <a:gd name="T19" fmla="*/ 23 h 266"/>
                <a:gd name="T20" fmla="*/ 84 w 344"/>
                <a:gd name="T21" fmla="*/ 86 h 266"/>
                <a:gd name="T22" fmla="*/ 100 w 344"/>
                <a:gd name="T23" fmla="*/ 242 h 266"/>
                <a:gd name="T24" fmla="*/ 163 w 344"/>
                <a:gd name="T25" fmla="*/ 180 h 266"/>
                <a:gd name="T26" fmla="*/ 163 w 344"/>
                <a:gd name="T27" fmla="*/ 164 h 266"/>
                <a:gd name="T28" fmla="*/ 100 w 344"/>
                <a:gd name="T29" fmla="*/ 101 h 266"/>
                <a:gd name="T30" fmla="*/ 163 w 344"/>
                <a:gd name="T31" fmla="*/ 164 h 266"/>
                <a:gd name="T32" fmla="*/ 100 w 344"/>
                <a:gd name="T33" fmla="*/ 86 h 266"/>
                <a:gd name="T34" fmla="*/ 163 w 344"/>
                <a:gd name="T35" fmla="*/ 23 h 266"/>
                <a:gd name="T36" fmla="*/ 241 w 344"/>
                <a:gd name="T37" fmla="*/ 242 h 266"/>
                <a:gd name="T38" fmla="*/ 179 w 344"/>
                <a:gd name="T39" fmla="*/ 180 h 266"/>
                <a:gd name="T40" fmla="*/ 241 w 344"/>
                <a:gd name="T41" fmla="*/ 242 h 266"/>
                <a:gd name="T42" fmla="*/ 179 w 344"/>
                <a:gd name="T43" fmla="*/ 164 h 266"/>
                <a:gd name="T44" fmla="*/ 241 w 344"/>
                <a:gd name="T45" fmla="*/ 101 h 266"/>
                <a:gd name="T46" fmla="*/ 241 w 344"/>
                <a:gd name="T47" fmla="*/ 86 h 266"/>
                <a:gd name="T48" fmla="*/ 179 w 344"/>
                <a:gd name="T49" fmla="*/ 23 h 266"/>
                <a:gd name="T50" fmla="*/ 241 w 344"/>
                <a:gd name="T51" fmla="*/ 86 h 266"/>
                <a:gd name="T52" fmla="*/ 257 w 344"/>
                <a:gd name="T53" fmla="*/ 242 h 266"/>
                <a:gd name="T54" fmla="*/ 320 w 344"/>
                <a:gd name="T55" fmla="*/ 180 h 266"/>
                <a:gd name="T56" fmla="*/ 320 w 344"/>
                <a:gd name="T57" fmla="*/ 164 h 266"/>
                <a:gd name="T58" fmla="*/ 257 w 344"/>
                <a:gd name="T59" fmla="*/ 101 h 266"/>
                <a:gd name="T60" fmla="*/ 320 w 344"/>
                <a:gd name="T61" fmla="*/ 164 h 266"/>
                <a:gd name="T62" fmla="*/ 257 w 344"/>
                <a:gd name="T63" fmla="*/ 86 h 266"/>
                <a:gd name="T64" fmla="*/ 320 w 344"/>
                <a:gd name="T65" fmla="*/ 2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4" h="266">
                  <a:moveTo>
                    <a:pt x="0" y="0"/>
                  </a:moveTo>
                  <a:cubicBezTo>
                    <a:pt x="0" y="237"/>
                    <a:pt x="0" y="237"/>
                    <a:pt x="0" y="237"/>
                  </a:cubicBezTo>
                  <a:cubicBezTo>
                    <a:pt x="0" y="253"/>
                    <a:pt x="11" y="266"/>
                    <a:pt x="24" y="266"/>
                  </a:cubicBezTo>
                  <a:cubicBezTo>
                    <a:pt x="320" y="266"/>
                    <a:pt x="320" y="266"/>
                    <a:pt x="320" y="266"/>
                  </a:cubicBezTo>
                  <a:cubicBezTo>
                    <a:pt x="333" y="266"/>
                    <a:pt x="344" y="253"/>
                    <a:pt x="344" y="237"/>
                  </a:cubicBezTo>
                  <a:cubicBezTo>
                    <a:pt x="344" y="0"/>
                    <a:pt x="344" y="0"/>
                    <a:pt x="344" y="0"/>
                  </a:cubicBezTo>
                  <a:lnTo>
                    <a:pt x="0" y="0"/>
                  </a:lnTo>
                  <a:close/>
                  <a:moveTo>
                    <a:pt x="84" y="242"/>
                  </a:moveTo>
                  <a:cubicBezTo>
                    <a:pt x="22" y="242"/>
                    <a:pt x="22" y="242"/>
                    <a:pt x="22" y="242"/>
                  </a:cubicBezTo>
                  <a:cubicBezTo>
                    <a:pt x="22" y="180"/>
                    <a:pt x="22" y="180"/>
                    <a:pt x="22" y="180"/>
                  </a:cubicBezTo>
                  <a:cubicBezTo>
                    <a:pt x="84" y="180"/>
                    <a:pt x="84" y="180"/>
                    <a:pt x="84" y="180"/>
                  </a:cubicBezTo>
                  <a:lnTo>
                    <a:pt x="84" y="242"/>
                  </a:lnTo>
                  <a:close/>
                  <a:moveTo>
                    <a:pt x="84" y="164"/>
                  </a:moveTo>
                  <a:cubicBezTo>
                    <a:pt x="22" y="164"/>
                    <a:pt x="22" y="164"/>
                    <a:pt x="22" y="164"/>
                  </a:cubicBezTo>
                  <a:cubicBezTo>
                    <a:pt x="22" y="101"/>
                    <a:pt x="22" y="101"/>
                    <a:pt x="22" y="101"/>
                  </a:cubicBezTo>
                  <a:cubicBezTo>
                    <a:pt x="84" y="101"/>
                    <a:pt x="84" y="101"/>
                    <a:pt x="84" y="101"/>
                  </a:cubicBezTo>
                  <a:lnTo>
                    <a:pt x="84" y="164"/>
                  </a:lnTo>
                  <a:close/>
                  <a:moveTo>
                    <a:pt x="84" y="86"/>
                  </a:moveTo>
                  <a:cubicBezTo>
                    <a:pt x="22" y="86"/>
                    <a:pt x="22" y="86"/>
                    <a:pt x="22" y="86"/>
                  </a:cubicBezTo>
                  <a:cubicBezTo>
                    <a:pt x="22" y="23"/>
                    <a:pt x="22" y="23"/>
                    <a:pt x="22" y="23"/>
                  </a:cubicBezTo>
                  <a:cubicBezTo>
                    <a:pt x="84" y="23"/>
                    <a:pt x="84" y="23"/>
                    <a:pt x="84" y="23"/>
                  </a:cubicBezTo>
                  <a:lnTo>
                    <a:pt x="84" y="86"/>
                  </a:lnTo>
                  <a:close/>
                  <a:moveTo>
                    <a:pt x="163" y="242"/>
                  </a:moveTo>
                  <a:cubicBezTo>
                    <a:pt x="100" y="242"/>
                    <a:pt x="100" y="242"/>
                    <a:pt x="100" y="242"/>
                  </a:cubicBezTo>
                  <a:cubicBezTo>
                    <a:pt x="100" y="180"/>
                    <a:pt x="100" y="180"/>
                    <a:pt x="100" y="180"/>
                  </a:cubicBezTo>
                  <a:cubicBezTo>
                    <a:pt x="163" y="180"/>
                    <a:pt x="163" y="180"/>
                    <a:pt x="163" y="180"/>
                  </a:cubicBezTo>
                  <a:cubicBezTo>
                    <a:pt x="163" y="242"/>
                    <a:pt x="163" y="242"/>
                    <a:pt x="163" y="242"/>
                  </a:cubicBezTo>
                  <a:close/>
                  <a:moveTo>
                    <a:pt x="163" y="164"/>
                  </a:moveTo>
                  <a:cubicBezTo>
                    <a:pt x="100" y="164"/>
                    <a:pt x="100" y="164"/>
                    <a:pt x="100" y="164"/>
                  </a:cubicBezTo>
                  <a:cubicBezTo>
                    <a:pt x="100" y="101"/>
                    <a:pt x="100" y="101"/>
                    <a:pt x="100" y="101"/>
                  </a:cubicBezTo>
                  <a:cubicBezTo>
                    <a:pt x="163" y="101"/>
                    <a:pt x="163" y="101"/>
                    <a:pt x="163" y="101"/>
                  </a:cubicBezTo>
                  <a:cubicBezTo>
                    <a:pt x="163" y="164"/>
                    <a:pt x="163" y="164"/>
                    <a:pt x="163" y="164"/>
                  </a:cubicBezTo>
                  <a:close/>
                  <a:moveTo>
                    <a:pt x="163" y="86"/>
                  </a:moveTo>
                  <a:cubicBezTo>
                    <a:pt x="100" y="86"/>
                    <a:pt x="100" y="86"/>
                    <a:pt x="100" y="86"/>
                  </a:cubicBezTo>
                  <a:cubicBezTo>
                    <a:pt x="100" y="23"/>
                    <a:pt x="100" y="23"/>
                    <a:pt x="100" y="23"/>
                  </a:cubicBezTo>
                  <a:cubicBezTo>
                    <a:pt x="163" y="23"/>
                    <a:pt x="163" y="23"/>
                    <a:pt x="163" y="23"/>
                  </a:cubicBezTo>
                  <a:cubicBezTo>
                    <a:pt x="163" y="86"/>
                    <a:pt x="163" y="86"/>
                    <a:pt x="163" y="86"/>
                  </a:cubicBezTo>
                  <a:close/>
                  <a:moveTo>
                    <a:pt x="241" y="242"/>
                  </a:moveTo>
                  <a:cubicBezTo>
                    <a:pt x="179" y="242"/>
                    <a:pt x="179" y="242"/>
                    <a:pt x="179" y="242"/>
                  </a:cubicBezTo>
                  <a:cubicBezTo>
                    <a:pt x="179" y="180"/>
                    <a:pt x="179" y="180"/>
                    <a:pt x="179" y="180"/>
                  </a:cubicBezTo>
                  <a:cubicBezTo>
                    <a:pt x="241" y="180"/>
                    <a:pt x="241" y="180"/>
                    <a:pt x="241" y="180"/>
                  </a:cubicBezTo>
                  <a:lnTo>
                    <a:pt x="241" y="242"/>
                  </a:lnTo>
                  <a:close/>
                  <a:moveTo>
                    <a:pt x="241" y="164"/>
                  </a:moveTo>
                  <a:cubicBezTo>
                    <a:pt x="179" y="164"/>
                    <a:pt x="179" y="164"/>
                    <a:pt x="179" y="164"/>
                  </a:cubicBezTo>
                  <a:cubicBezTo>
                    <a:pt x="179" y="101"/>
                    <a:pt x="179" y="101"/>
                    <a:pt x="179" y="101"/>
                  </a:cubicBezTo>
                  <a:cubicBezTo>
                    <a:pt x="241" y="101"/>
                    <a:pt x="241" y="101"/>
                    <a:pt x="241" y="101"/>
                  </a:cubicBezTo>
                  <a:lnTo>
                    <a:pt x="241" y="164"/>
                  </a:lnTo>
                  <a:close/>
                  <a:moveTo>
                    <a:pt x="241" y="86"/>
                  </a:moveTo>
                  <a:cubicBezTo>
                    <a:pt x="179" y="86"/>
                    <a:pt x="179" y="86"/>
                    <a:pt x="179" y="86"/>
                  </a:cubicBezTo>
                  <a:cubicBezTo>
                    <a:pt x="179" y="23"/>
                    <a:pt x="179" y="23"/>
                    <a:pt x="179" y="23"/>
                  </a:cubicBezTo>
                  <a:cubicBezTo>
                    <a:pt x="241" y="23"/>
                    <a:pt x="241" y="23"/>
                    <a:pt x="241" y="23"/>
                  </a:cubicBezTo>
                  <a:lnTo>
                    <a:pt x="241" y="86"/>
                  </a:lnTo>
                  <a:close/>
                  <a:moveTo>
                    <a:pt x="320" y="242"/>
                  </a:moveTo>
                  <a:cubicBezTo>
                    <a:pt x="257" y="242"/>
                    <a:pt x="257" y="242"/>
                    <a:pt x="257" y="242"/>
                  </a:cubicBezTo>
                  <a:cubicBezTo>
                    <a:pt x="257" y="180"/>
                    <a:pt x="257" y="180"/>
                    <a:pt x="257" y="180"/>
                  </a:cubicBezTo>
                  <a:cubicBezTo>
                    <a:pt x="320" y="180"/>
                    <a:pt x="320" y="180"/>
                    <a:pt x="320" y="180"/>
                  </a:cubicBezTo>
                  <a:cubicBezTo>
                    <a:pt x="320" y="180"/>
                    <a:pt x="320" y="242"/>
                    <a:pt x="320" y="242"/>
                  </a:cubicBezTo>
                  <a:close/>
                  <a:moveTo>
                    <a:pt x="320" y="164"/>
                  </a:moveTo>
                  <a:cubicBezTo>
                    <a:pt x="257" y="164"/>
                    <a:pt x="257" y="164"/>
                    <a:pt x="257" y="164"/>
                  </a:cubicBezTo>
                  <a:cubicBezTo>
                    <a:pt x="257" y="101"/>
                    <a:pt x="257" y="101"/>
                    <a:pt x="257" y="101"/>
                  </a:cubicBezTo>
                  <a:cubicBezTo>
                    <a:pt x="320" y="101"/>
                    <a:pt x="320" y="101"/>
                    <a:pt x="320" y="101"/>
                  </a:cubicBezTo>
                  <a:cubicBezTo>
                    <a:pt x="320" y="101"/>
                    <a:pt x="320" y="164"/>
                    <a:pt x="320" y="164"/>
                  </a:cubicBezTo>
                  <a:close/>
                  <a:moveTo>
                    <a:pt x="320" y="86"/>
                  </a:moveTo>
                  <a:cubicBezTo>
                    <a:pt x="257" y="86"/>
                    <a:pt x="257" y="86"/>
                    <a:pt x="257" y="86"/>
                  </a:cubicBezTo>
                  <a:cubicBezTo>
                    <a:pt x="257" y="23"/>
                    <a:pt x="257" y="23"/>
                    <a:pt x="257" y="23"/>
                  </a:cubicBezTo>
                  <a:cubicBezTo>
                    <a:pt x="320" y="23"/>
                    <a:pt x="320" y="23"/>
                    <a:pt x="320" y="23"/>
                  </a:cubicBezTo>
                  <a:cubicBezTo>
                    <a:pt x="320" y="23"/>
                    <a:pt x="320" y="86"/>
                    <a:pt x="3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263"/>
              <a:endParaRPr lang="en-US" sz="1324">
                <a:solidFill>
                  <a:srgbClr val="FFFFFF"/>
                </a:solidFill>
              </a:endParaRPr>
            </a:p>
          </p:txBody>
        </p:sp>
        <p:sp>
          <p:nvSpPr>
            <p:cNvPr id="47" name="Freeform 48"/>
            <p:cNvSpPr>
              <a:spLocks noEditPoints="1"/>
            </p:cNvSpPr>
            <p:nvPr/>
          </p:nvSpPr>
          <p:spPr bwMode="auto">
            <a:xfrm>
              <a:off x="16287" y="-405"/>
              <a:ext cx="813" cy="288"/>
            </a:xfrm>
            <a:custGeom>
              <a:avLst/>
              <a:gdLst>
                <a:gd name="T0" fmla="*/ 320 w 344"/>
                <a:gd name="T1" fmla="*/ 51 h 122"/>
                <a:gd name="T2" fmla="*/ 261 w 344"/>
                <a:gd name="T3" fmla="*/ 51 h 122"/>
                <a:gd name="T4" fmla="*/ 261 w 344"/>
                <a:gd name="T5" fmla="*/ 15 h 122"/>
                <a:gd name="T6" fmla="*/ 249 w 344"/>
                <a:gd name="T7" fmla="*/ 0 h 122"/>
                <a:gd name="T8" fmla="*/ 237 w 344"/>
                <a:gd name="T9" fmla="*/ 15 h 122"/>
                <a:gd name="T10" fmla="*/ 237 w 344"/>
                <a:gd name="T11" fmla="*/ 51 h 122"/>
                <a:gd name="T12" fmla="*/ 104 w 344"/>
                <a:gd name="T13" fmla="*/ 51 h 122"/>
                <a:gd name="T14" fmla="*/ 104 w 344"/>
                <a:gd name="T15" fmla="*/ 15 h 122"/>
                <a:gd name="T16" fmla="*/ 92 w 344"/>
                <a:gd name="T17" fmla="*/ 0 h 122"/>
                <a:gd name="T18" fmla="*/ 80 w 344"/>
                <a:gd name="T19" fmla="*/ 15 h 122"/>
                <a:gd name="T20" fmla="*/ 80 w 344"/>
                <a:gd name="T21" fmla="*/ 51 h 122"/>
                <a:gd name="T22" fmla="*/ 24 w 344"/>
                <a:gd name="T23" fmla="*/ 51 h 122"/>
                <a:gd name="T24" fmla="*/ 0 w 344"/>
                <a:gd name="T25" fmla="*/ 80 h 122"/>
                <a:gd name="T26" fmla="*/ 0 w 344"/>
                <a:gd name="T27" fmla="*/ 122 h 122"/>
                <a:gd name="T28" fmla="*/ 344 w 344"/>
                <a:gd name="T29" fmla="*/ 122 h 122"/>
                <a:gd name="T30" fmla="*/ 344 w 344"/>
                <a:gd name="T31" fmla="*/ 80 h 122"/>
                <a:gd name="T32" fmla="*/ 320 w 344"/>
                <a:gd name="T33" fmla="*/ 51 h 122"/>
                <a:gd name="T34" fmla="*/ 92 w 344"/>
                <a:gd name="T35" fmla="*/ 106 h 122"/>
                <a:gd name="T36" fmla="*/ 70 w 344"/>
                <a:gd name="T37" fmla="*/ 83 h 122"/>
                <a:gd name="T38" fmla="*/ 80 w 344"/>
                <a:gd name="T39" fmla="*/ 64 h 122"/>
                <a:gd name="T40" fmla="*/ 80 w 344"/>
                <a:gd name="T41" fmla="*/ 75 h 122"/>
                <a:gd name="T42" fmla="*/ 92 w 344"/>
                <a:gd name="T43" fmla="*/ 90 h 122"/>
                <a:gd name="T44" fmla="*/ 104 w 344"/>
                <a:gd name="T45" fmla="*/ 75 h 122"/>
                <a:gd name="T46" fmla="*/ 104 w 344"/>
                <a:gd name="T47" fmla="*/ 64 h 122"/>
                <a:gd name="T48" fmla="*/ 115 w 344"/>
                <a:gd name="T49" fmla="*/ 83 h 122"/>
                <a:gd name="T50" fmla="*/ 92 w 344"/>
                <a:gd name="T51" fmla="*/ 106 h 122"/>
                <a:gd name="T52" fmla="*/ 249 w 344"/>
                <a:gd name="T53" fmla="*/ 106 h 122"/>
                <a:gd name="T54" fmla="*/ 227 w 344"/>
                <a:gd name="T55" fmla="*/ 83 h 122"/>
                <a:gd name="T56" fmla="*/ 237 w 344"/>
                <a:gd name="T57" fmla="*/ 64 h 122"/>
                <a:gd name="T58" fmla="*/ 237 w 344"/>
                <a:gd name="T59" fmla="*/ 75 h 122"/>
                <a:gd name="T60" fmla="*/ 249 w 344"/>
                <a:gd name="T61" fmla="*/ 90 h 122"/>
                <a:gd name="T62" fmla="*/ 261 w 344"/>
                <a:gd name="T63" fmla="*/ 75 h 122"/>
                <a:gd name="T64" fmla="*/ 261 w 344"/>
                <a:gd name="T65" fmla="*/ 64 h 122"/>
                <a:gd name="T66" fmla="*/ 272 w 344"/>
                <a:gd name="T67" fmla="*/ 83 h 122"/>
                <a:gd name="T68" fmla="*/ 249 w 344"/>
                <a:gd name="T69"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122">
                  <a:moveTo>
                    <a:pt x="320" y="51"/>
                  </a:moveTo>
                  <a:cubicBezTo>
                    <a:pt x="261" y="51"/>
                    <a:pt x="261" y="51"/>
                    <a:pt x="261" y="51"/>
                  </a:cubicBezTo>
                  <a:cubicBezTo>
                    <a:pt x="261" y="15"/>
                    <a:pt x="261" y="15"/>
                    <a:pt x="261" y="15"/>
                  </a:cubicBezTo>
                  <a:cubicBezTo>
                    <a:pt x="261" y="7"/>
                    <a:pt x="256" y="0"/>
                    <a:pt x="249" y="0"/>
                  </a:cubicBezTo>
                  <a:cubicBezTo>
                    <a:pt x="242" y="0"/>
                    <a:pt x="237" y="7"/>
                    <a:pt x="237" y="15"/>
                  </a:cubicBezTo>
                  <a:cubicBezTo>
                    <a:pt x="237" y="51"/>
                    <a:pt x="237" y="51"/>
                    <a:pt x="237" y="51"/>
                  </a:cubicBezTo>
                  <a:cubicBezTo>
                    <a:pt x="104" y="51"/>
                    <a:pt x="104" y="51"/>
                    <a:pt x="104" y="51"/>
                  </a:cubicBezTo>
                  <a:cubicBezTo>
                    <a:pt x="104" y="15"/>
                    <a:pt x="104" y="15"/>
                    <a:pt x="104" y="15"/>
                  </a:cubicBezTo>
                  <a:cubicBezTo>
                    <a:pt x="104" y="7"/>
                    <a:pt x="99" y="0"/>
                    <a:pt x="92" y="0"/>
                  </a:cubicBezTo>
                  <a:cubicBezTo>
                    <a:pt x="85" y="0"/>
                    <a:pt x="80" y="7"/>
                    <a:pt x="80" y="15"/>
                  </a:cubicBezTo>
                  <a:cubicBezTo>
                    <a:pt x="80" y="51"/>
                    <a:pt x="80" y="51"/>
                    <a:pt x="80" y="51"/>
                  </a:cubicBezTo>
                  <a:cubicBezTo>
                    <a:pt x="24" y="51"/>
                    <a:pt x="24" y="51"/>
                    <a:pt x="24" y="51"/>
                  </a:cubicBezTo>
                  <a:cubicBezTo>
                    <a:pt x="11" y="51"/>
                    <a:pt x="0" y="64"/>
                    <a:pt x="0" y="80"/>
                  </a:cubicBezTo>
                  <a:cubicBezTo>
                    <a:pt x="0" y="122"/>
                    <a:pt x="0" y="122"/>
                    <a:pt x="0" y="122"/>
                  </a:cubicBezTo>
                  <a:cubicBezTo>
                    <a:pt x="344" y="122"/>
                    <a:pt x="344" y="122"/>
                    <a:pt x="344" y="122"/>
                  </a:cubicBezTo>
                  <a:cubicBezTo>
                    <a:pt x="344" y="80"/>
                    <a:pt x="344" y="80"/>
                    <a:pt x="344" y="80"/>
                  </a:cubicBezTo>
                  <a:cubicBezTo>
                    <a:pt x="344" y="64"/>
                    <a:pt x="333" y="51"/>
                    <a:pt x="320" y="51"/>
                  </a:cubicBezTo>
                  <a:close/>
                  <a:moveTo>
                    <a:pt x="92" y="106"/>
                  </a:moveTo>
                  <a:cubicBezTo>
                    <a:pt x="80" y="106"/>
                    <a:pt x="70" y="96"/>
                    <a:pt x="70" y="83"/>
                  </a:cubicBezTo>
                  <a:cubicBezTo>
                    <a:pt x="70" y="75"/>
                    <a:pt x="74" y="68"/>
                    <a:pt x="80" y="64"/>
                  </a:cubicBezTo>
                  <a:cubicBezTo>
                    <a:pt x="80" y="75"/>
                    <a:pt x="80" y="75"/>
                    <a:pt x="80" y="75"/>
                  </a:cubicBezTo>
                  <a:cubicBezTo>
                    <a:pt x="80" y="83"/>
                    <a:pt x="85" y="90"/>
                    <a:pt x="92" y="90"/>
                  </a:cubicBezTo>
                  <a:cubicBezTo>
                    <a:pt x="99" y="90"/>
                    <a:pt x="104" y="83"/>
                    <a:pt x="104" y="75"/>
                  </a:cubicBezTo>
                  <a:cubicBezTo>
                    <a:pt x="104" y="64"/>
                    <a:pt x="104" y="64"/>
                    <a:pt x="104" y="64"/>
                  </a:cubicBezTo>
                  <a:cubicBezTo>
                    <a:pt x="111" y="68"/>
                    <a:pt x="115" y="75"/>
                    <a:pt x="115" y="83"/>
                  </a:cubicBezTo>
                  <a:cubicBezTo>
                    <a:pt x="115" y="96"/>
                    <a:pt x="105" y="106"/>
                    <a:pt x="92" y="106"/>
                  </a:cubicBezTo>
                  <a:close/>
                  <a:moveTo>
                    <a:pt x="249" y="106"/>
                  </a:moveTo>
                  <a:cubicBezTo>
                    <a:pt x="237" y="106"/>
                    <a:pt x="227" y="96"/>
                    <a:pt x="227" y="83"/>
                  </a:cubicBezTo>
                  <a:cubicBezTo>
                    <a:pt x="227" y="75"/>
                    <a:pt x="231" y="68"/>
                    <a:pt x="237" y="64"/>
                  </a:cubicBezTo>
                  <a:cubicBezTo>
                    <a:pt x="237" y="75"/>
                    <a:pt x="237" y="75"/>
                    <a:pt x="237" y="75"/>
                  </a:cubicBezTo>
                  <a:cubicBezTo>
                    <a:pt x="237" y="83"/>
                    <a:pt x="242" y="90"/>
                    <a:pt x="249" y="90"/>
                  </a:cubicBezTo>
                  <a:cubicBezTo>
                    <a:pt x="256" y="90"/>
                    <a:pt x="261" y="83"/>
                    <a:pt x="261" y="75"/>
                  </a:cubicBezTo>
                  <a:cubicBezTo>
                    <a:pt x="261" y="64"/>
                    <a:pt x="261" y="64"/>
                    <a:pt x="261" y="64"/>
                  </a:cubicBezTo>
                  <a:cubicBezTo>
                    <a:pt x="268" y="68"/>
                    <a:pt x="272" y="75"/>
                    <a:pt x="272" y="83"/>
                  </a:cubicBezTo>
                  <a:cubicBezTo>
                    <a:pt x="272" y="96"/>
                    <a:pt x="262" y="106"/>
                    <a:pt x="249"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263"/>
              <a:endParaRPr lang="en-US" sz="1324">
                <a:solidFill>
                  <a:srgbClr val="FFFFFF"/>
                </a:solidFill>
              </a:endParaRPr>
            </a:p>
          </p:txBody>
        </p:sp>
      </p:grpSp>
    </p:spTree>
    <p:extLst>
      <p:ext uri="{BB962C8B-B14F-4D97-AF65-F5344CB8AC3E}">
        <p14:creationId xmlns:p14="http://schemas.microsoft.com/office/powerpoint/2010/main" val="1330504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Best Visual Studio experience</a:t>
            </a:r>
            <a:endParaRPr lang="en-US" dirty="0"/>
          </a:p>
        </p:txBody>
      </p:sp>
      <p:sp>
        <p:nvSpPr>
          <p:cNvPr id="9" name="Rectangle 8"/>
          <p:cNvSpPr/>
          <p:nvPr/>
        </p:nvSpPr>
        <p:spPr bwMode="auto">
          <a:xfrm>
            <a:off x="1351556" y="1585450"/>
            <a:ext cx="2117804" cy="21178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indent="-210091">
              <a:spcAft>
                <a:spcPts val="588"/>
              </a:spcAft>
              <a:defRPr/>
            </a:pPr>
            <a:r>
              <a:rPr lang="en-US" sz="2353" dirty="0">
                <a:solidFill>
                  <a:srgbClr val="EFEFEF">
                    <a:alpha val="99000"/>
                  </a:srgbClr>
                </a:solidFill>
                <a:latin typeface="Segoe UI Light"/>
              </a:rPr>
              <a:t>Move existing ASP.NET websites.</a:t>
            </a:r>
          </a:p>
        </p:txBody>
      </p:sp>
      <p:sp>
        <p:nvSpPr>
          <p:cNvPr id="10" name="Rectangle 9"/>
          <p:cNvSpPr/>
          <p:nvPr/>
        </p:nvSpPr>
        <p:spPr bwMode="auto">
          <a:xfrm>
            <a:off x="3513099" y="1585450"/>
            <a:ext cx="2117804" cy="2117804"/>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indent="-210091">
              <a:spcAft>
                <a:spcPts val="588"/>
              </a:spcAft>
              <a:defRPr/>
            </a:pPr>
            <a:r>
              <a:rPr lang="en-US" sz="2353" dirty="0">
                <a:solidFill>
                  <a:srgbClr val="EFEFEF">
                    <a:alpha val="99000"/>
                  </a:srgbClr>
                </a:solidFill>
                <a:latin typeface="Segoe UI Light"/>
              </a:rPr>
              <a:t>Deploy and manage in Visual Studio.</a:t>
            </a:r>
          </a:p>
        </p:txBody>
      </p:sp>
      <p:sp>
        <p:nvSpPr>
          <p:cNvPr id="11" name="Rectangle 10"/>
          <p:cNvSpPr/>
          <p:nvPr/>
        </p:nvSpPr>
        <p:spPr bwMode="auto">
          <a:xfrm>
            <a:off x="5685485" y="1585450"/>
            <a:ext cx="2117804" cy="2117804"/>
          </a:xfrm>
          <a:prstGeom prst="rect">
            <a:avLst/>
          </a:prstGeom>
          <a:solidFill>
            <a:schemeClr val="bg1">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indent="-210091">
              <a:spcAft>
                <a:spcPts val="588"/>
              </a:spcAft>
              <a:defRPr/>
            </a:pPr>
            <a:r>
              <a:rPr lang="en-US" sz="2353" dirty="0">
                <a:solidFill>
                  <a:srgbClr val="EFEFEF">
                    <a:alpha val="99000"/>
                  </a:srgbClr>
                </a:solidFill>
                <a:latin typeface="Segoe UI Light"/>
              </a:rPr>
              <a:t>Team Foundation Services integration.</a:t>
            </a:r>
          </a:p>
        </p:txBody>
      </p:sp>
      <p:sp>
        <p:nvSpPr>
          <p:cNvPr id="13" name="Freeform 35"/>
          <p:cNvSpPr>
            <a:spLocks noChangeAspect="1" noEditPoints="1"/>
          </p:cNvSpPr>
          <p:nvPr/>
        </p:nvSpPr>
        <p:spPr bwMode="black">
          <a:xfrm>
            <a:off x="6849247" y="1825382"/>
            <a:ext cx="674621" cy="683118"/>
          </a:xfrm>
          <a:custGeom>
            <a:avLst/>
            <a:gdLst>
              <a:gd name="T0" fmla="*/ 189 w 296"/>
              <a:gd name="T1" fmla="*/ 136 h 300"/>
              <a:gd name="T2" fmla="*/ 202 w 296"/>
              <a:gd name="T3" fmla="*/ 132 h 300"/>
              <a:gd name="T4" fmla="*/ 206 w 296"/>
              <a:gd name="T5" fmla="*/ 128 h 300"/>
              <a:gd name="T6" fmla="*/ 210 w 296"/>
              <a:gd name="T7" fmla="*/ 116 h 300"/>
              <a:gd name="T8" fmla="*/ 214 w 296"/>
              <a:gd name="T9" fmla="*/ 120 h 300"/>
              <a:gd name="T10" fmla="*/ 227 w 296"/>
              <a:gd name="T11" fmla="*/ 99 h 300"/>
              <a:gd name="T12" fmla="*/ 185 w 296"/>
              <a:gd name="T13" fmla="*/ 205 h 300"/>
              <a:gd name="T14" fmla="*/ 189 w 296"/>
              <a:gd name="T15" fmla="*/ 210 h 300"/>
              <a:gd name="T16" fmla="*/ 202 w 296"/>
              <a:gd name="T17" fmla="*/ 214 h 300"/>
              <a:gd name="T18" fmla="*/ 197 w 296"/>
              <a:gd name="T19" fmla="*/ 218 h 300"/>
              <a:gd name="T20" fmla="*/ 218 w 296"/>
              <a:gd name="T21" fmla="*/ 230 h 300"/>
              <a:gd name="T22" fmla="*/ 222 w 296"/>
              <a:gd name="T23" fmla="*/ 243 h 300"/>
              <a:gd name="T24" fmla="*/ 227 w 296"/>
              <a:gd name="T25" fmla="*/ 247 h 300"/>
              <a:gd name="T26" fmla="*/ 111 w 296"/>
              <a:gd name="T27" fmla="*/ 205 h 300"/>
              <a:gd name="T28" fmla="*/ 107 w 296"/>
              <a:gd name="T29" fmla="*/ 201 h 300"/>
              <a:gd name="T30" fmla="*/ 94 w 296"/>
              <a:gd name="T31" fmla="*/ 222 h 300"/>
              <a:gd name="T32" fmla="*/ 82 w 296"/>
              <a:gd name="T33" fmla="*/ 226 h 300"/>
              <a:gd name="T34" fmla="*/ 77 w 296"/>
              <a:gd name="T35" fmla="*/ 230 h 300"/>
              <a:gd name="T36" fmla="*/ 73 w 296"/>
              <a:gd name="T37" fmla="*/ 243 h 300"/>
              <a:gd name="T38" fmla="*/ 69 w 296"/>
              <a:gd name="T39" fmla="*/ 239 h 300"/>
              <a:gd name="T40" fmla="*/ 102 w 296"/>
              <a:gd name="T41" fmla="*/ 141 h 300"/>
              <a:gd name="T42" fmla="*/ 98 w 296"/>
              <a:gd name="T43" fmla="*/ 128 h 300"/>
              <a:gd name="T44" fmla="*/ 94 w 296"/>
              <a:gd name="T45" fmla="*/ 124 h 300"/>
              <a:gd name="T46" fmla="*/ 82 w 296"/>
              <a:gd name="T47" fmla="*/ 120 h 300"/>
              <a:gd name="T48" fmla="*/ 86 w 296"/>
              <a:gd name="T49" fmla="*/ 116 h 300"/>
              <a:gd name="T50" fmla="*/ 65 w 296"/>
              <a:gd name="T51" fmla="*/ 103 h 300"/>
              <a:gd name="T52" fmla="*/ 72 w 296"/>
              <a:gd name="T53" fmla="*/ 64 h 300"/>
              <a:gd name="T54" fmla="*/ 5 w 296"/>
              <a:gd name="T55" fmla="*/ 89 h 300"/>
              <a:gd name="T56" fmla="*/ 23 w 296"/>
              <a:gd name="T57" fmla="*/ 48 h 300"/>
              <a:gd name="T58" fmla="*/ 72 w 296"/>
              <a:gd name="T59" fmla="*/ 64 h 300"/>
              <a:gd name="T60" fmla="*/ 36 w 296"/>
              <a:gd name="T61" fmla="*/ 0 h 300"/>
              <a:gd name="T62" fmla="*/ 296 w 296"/>
              <a:gd name="T63" fmla="*/ 64 h 300"/>
              <a:gd name="T64" fmla="*/ 229 w 296"/>
              <a:gd name="T65" fmla="*/ 89 h 300"/>
              <a:gd name="T66" fmla="*/ 247 w 296"/>
              <a:gd name="T67" fmla="*/ 48 h 300"/>
              <a:gd name="T68" fmla="*/ 296 w 296"/>
              <a:gd name="T69" fmla="*/ 64 h 300"/>
              <a:gd name="T70" fmla="*/ 260 w 296"/>
              <a:gd name="T71" fmla="*/ 0 h 300"/>
              <a:gd name="T72" fmla="*/ 296 w 296"/>
              <a:gd name="T73" fmla="*/ 275 h 300"/>
              <a:gd name="T74" fmla="*/ 229 w 296"/>
              <a:gd name="T75" fmla="*/ 300 h 300"/>
              <a:gd name="T76" fmla="*/ 247 w 296"/>
              <a:gd name="T77" fmla="*/ 259 h 300"/>
              <a:gd name="T78" fmla="*/ 296 w 296"/>
              <a:gd name="T79" fmla="*/ 275 h 300"/>
              <a:gd name="T80" fmla="*/ 260 w 296"/>
              <a:gd name="T81" fmla="*/ 211 h 300"/>
              <a:gd name="T82" fmla="*/ 72 w 296"/>
              <a:gd name="T83" fmla="*/ 275 h 300"/>
              <a:gd name="T84" fmla="*/ 5 w 296"/>
              <a:gd name="T85" fmla="*/ 300 h 300"/>
              <a:gd name="T86" fmla="*/ 23 w 296"/>
              <a:gd name="T87" fmla="*/ 259 h 300"/>
              <a:gd name="T88" fmla="*/ 72 w 296"/>
              <a:gd name="T89" fmla="*/ 275 h 300"/>
              <a:gd name="T90" fmla="*/ 36 w 296"/>
              <a:gd name="T91" fmla="*/ 211 h 300"/>
              <a:gd name="T92" fmla="*/ 125 w 296"/>
              <a:gd name="T93" fmla="*/ 116 h 300"/>
              <a:gd name="T94" fmla="*/ 147 w 296"/>
              <a:gd name="T95" fmla="*/ 145 h 300"/>
              <a:gd name="T96" fmla="*/ 150 w 296"/>
              <a:gd name="T97" fmla="*/ 176 h 300"/>
              <a:gd name="T98" fmla="*/ 190 w 296"/>
              <a:gd name="T99" fmla="*/ 164 h 300"/>
              <a:gd name="T100" fmla="*/ 110 w 296"/>
              <a:gd name="T101" fmla="*/ 194 h 300"/>
              <a:gd name="T102" fmla="*/ 131 w 296"/>
              <a:gd name="T103" fmla="*/ 145 h 300"/>
              <a:gd name="T104" fmla="*/ 145 w 296"/>
              <a:gd name="T105" fmla="*/ 156 h 300"/>
              <a:gd name="T106" fmla="*/ 144 w 296"/>
              <a:gd name="T107" fmla="*/ 150 h 300"/>
              <a:gd name="T108" fmla="*/ 147 w 296"/>
              <a:gd name="T109" fmla="*/ 150 h 300"/>
              <a:gd name="T110" fmla="*/ 149 w 296"/>
              <a:gd name="T111" fmla="*/ 15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00">
                <a:moveTo>
                  <a:pt x="189" y="145"/>
                </a:moveTo>
                <a:cubicBezTo>
                  <a:pt x="185" y="141"/>
                  <a:pt x="185" y="141"/>
                  <a:pt x="185" y="141"/>
                </a:cubicBezTo>
                <a:cubicBezTo>
                  <a:pt x="189" y="136"/>
                  <a:pt x="189" y="136"/>
                  <a:pt x="189" y="136"/>
                </a:cubicBezTo>
                <a:cubicBezTo>
                  <a:pt x="193" y="141"/>
                  <a:pt x="193" y="141"/>
                  <a:pt x="193" y="141"/>
                </a:cubicBezTo>
                <a:cubicBezTo>
                  <a:pt x="189" y="145"/>
                  <a:pt x="189" y="145"/>
                  <a:pt x="189" y="145"/>
                </a:cubicBezTo>
                <a:close/>
                <a:moveTo>
                  <a:pt x="202" y="132"/>
                </a:moveTo>
                <a:cubicBezTo>
                  <a:pt x="197" y="128"/>
                  <a:pt x="197" y="128"/>
                  <a:pt x="197" y="128"/>
                </a:cubicBezTo>
                <a:cubicBezTo>
                  <a:pt x="202" y="124"/>
                  <a:pt x="202" y="124"/>
                  <a:pt x="202" y="124"/>
                </a:cubicBezTo>
                <a:cubicBezTo>
                  <a:pt x="206" y="128"/>
                  <a:pt x="206" y="128"/>
                  <a:pt x="206" y="128"/>
                </a:cubicBezTo>
                <a:cubicBezTo>
                  <a:pt x="202" y="132"/>
                  <a:pt x="202" y="132"/>
                  <a:pt x="202" y="132"/>
                </a:cubicBezTo>
                <a:close/>
                <a:moveTo>
                  <a:pt x="214" y="120"/>
                </a:moveTo>
                <a:cubicBezTo>
                  <a:pt x="210" y="116"/>
                  <a:pt x="210" y="116"/>
                  <a:pt x="210" y="116"/>
                </a:cubicBezTo>
                <a:cubicBezTo>
                  <a:pt x="214" y="111"/>
                  <a:pt x="214" y="111"/>
                  <a:pt x="214" y="111"/>
                </a:cubicBezTo>
                <a:cubicBezTo>
                  <a:pt x="218" y="116"/>
                  <a:pt x="218" y="116"/>
                  <a:pt x="218" y="116"/>
                </a:cubicBezTo>
                <a:cubicBezTo>
                  <a:pt x="214" y="120"/>
                  <a:pt x="214" y="120"/>
                  <a:pt x="214" y="120"/>
                </a:cubicBezTo>
                <a:close/>
                <a:moveTo>
                  <a:pt x="227" y="107"/>
                </a:moveTo>
                <a:cubicBezTo>
                  <a:pt x="222" y="103"/>
                  <a:pt x="222" y="103"/>
                  <a:pt x="222" y="103"/>
                </a:cubicBezTo>
                <a:cubicBezTo>
                  <a:pt x="227" y="99"/>
                  <a:pt x="227" y="99"/>
                  <a:pt x="227" y="99"/>
                </a:cubicBezTo>
                <a:cubicBezTo>
                  <a:pt x="231" y="103"/>
                  <a:pt x="231" y="103"/>
                  <a:pt x="231" y="103"/>
                </a:cubicBezTo>
                <a:cubicBezTo>
                  <a:pt x="227" y="107"/>
                  <a:pt x="227" y="107"/>
                  <a:pt x="227" y="107"/>
                </a:cubicBezTo>
                <a:close/>
                <a:moveTo>
                  <a:pt x="185" y="205"/>
                </a:moveTo>
                <a:cubicBezTo>
                  <a:pt x="189" y="201"/>
                  <a:pt x="189" y="201"/>
                  <a:pt x="189" y="201"/>
                </a:cubicBezTo>
                <a:cubicBezTo>
                  <a:pt x="193" y="205"/>
                  <a:pt x="193" y="205"/>
                  <a:pt x="193" y="205"/>
                </a:cubicBezTo>
                <a:cubicBezTo>
                  <a:pt x="189" y="210"/>
                  <a:pt x="189" y="210"/>
                  <a:pt x="189" y="210"/>
                </a:cubicBezTo>
                <a:cubicBezTo>
                  <a:pt x="185" y="205"/>
                  <a:pt x="185" y="205"/>
                  <a:pt x="185" y="205"/>
                </a:cubicBezTo>
                <a:close/>
                <a:moveTo>
                  <a:pt x="197" y="218"/>
                </a:moveTo>
                <a:cubicBezTo>
                  <a:pt x="202" y="214"/>
                  <a:pt x="202" y="214"/>
                  <a:pt x="202" y="214"/>
                </a:cubicBezTo>
                <a:cubicBezTo>
                  <a:pt x="206" y="218"/>
                  <a:pt x="206" y="218"/>
                  <a:pt x="206" y="218"/>
                </a:cubicBezTo>
                <a:cubicBezTo>
                  <a:pt x="202" y="222"/>
                  <a:pt x="202" y="222"/>
                  <a:pt x="202" y="222"/>
                </a:cubicBezTo>
                <a:cubicBezTo>
                  <a:pt x="197" y="218"/>
                  <a:pt x="197" y="218"/>
                  <a:pt x="197" y="218"/>
                </a:cubicBezTo>
                <a:close/>
                <a:moveTo>
                  <a:pt x="210" y="230"/>
                </a:moveTo>
                <a:cubicBezTo>
                  <a:pt x="214" y="226"/>
                  <a:pt x="214" y="226"/>
                  <a:pt x="214" y="226"/>
                </a:cubicBezTo>
                <a:cubicBezTo>
                  <a:pt x="218" y="230"/>
                  <a:pt x="218" y="230"/>
                  <a:pt x="218" y="230"/>
                </a:cubicBezTo>
                <a:cubicBezTo>
                  <a:pt x="214" y="235"/>
                  <a:pt x="214" y="235"/>
                  <a:pt x="214" y="235"/>
                </a:cubicBezTo>
                <a:cubicBezTo>
                  <a:pt x="210" y="230"/>
                  <a:pt x="210" y="230"/>
                  <a:pt x="210" y="230"/>
                </a:cubicBezTo>
                <a:close/>
                <a:moveTo>
                  <a:pt x="222" y="243"/>
                </a:moveTo>
                <a:cubicBezTo>
                  <a:pt x="227" y="239"/>
                  <a:pt x="227" y="239"/>
                  <a:pt x="227" y="239"/>
                </a:cubicBezTo>
                <a:cubicBezTo>
                  <a:pt x="231" y="243"/>
                  <a:pt x="231" y="243"/>
                  <a:pt x="231" y="243"/>
                </a:cubicBezTo>
                <a:cubicBezTo>
                  <a:pt x="227" y="247"/>
                  <a:pt x="227" y="247"/>
                  <a:pt x="227" y="247"/>
                </a:cubicBezTo>
                <a:cubicBezTo>
                  <a:pt x="222" y="243"/>
                  <a:pt x="222" y="243"/>
                  <a:pt x="222" y="243"/>
                </a:cubicBezTo>
                <a:close/>
                <a:moveTo>
                  <a:pt x="107" y="201"/>
                </a:moveTo>
                <a:cubicBezTo>
                  <a:pt x="111" y="205"/>
                  <a:pt x="111" y="205"/>
                  <a:pt x="111" y="205"/>
                </a:cubicBezTo>
                <a:cubicBezTo>
                  <a:pt x="107" y="210"/>
                  <a:pt x="107" y="210"/>
                  <a:pt x="107" y="210"/>
                </a:cubicBezTo>
                <a:cubicBezTo>
                  <a:pt x="102" y="205"/>
                  <a:pt x="102" y="205"/>
                  <a:pt x="102" y="205"/>
                </a:cubicBezTo>
                <a:cubicBezTo>
                  <a:pt x="107" y="201"/>
                  <a:pt x="107" y="201"/>
                  <a:pt x="107" y="201"/>
                </a:cubicBezTo>
                <a:close/>
                <a:moveTo>
                  <a:pt x="94" y="214"/>
                </a:moveTo>
                <a:cubicBezTo>
                  <a:pt x="98" y="218"/>
                  <a:pt x="98" y="218"/>
                  <a:pt x="98" y="218"/>
                </a:cubicBezTo>
                <a:cubicBezTo>
                  <a:pt x="94" y="222"/>
                  <a:pt x="94" y="222"/>
                  <a:pt x="94" y="222"/>
                </a:cubicBezTo>
                <a:cubicBezTo>
                  <a:pt x="90" y="218"/>
                  <a:pt x="90" y="218"/>
                  <a:pt x="90" y="218"/>
                </a:cubicBezTo>
                <a:cubicBezTo>
                  <a:pt x="94" y="214"/>
                  <a:pt x="94" y="214"/>
                  <a:pt x="94" y="214"/>
                </a:cubicBezTo>
                <a:close/>
                <a:moveTo>
                  <a:pt x="82" y="226"/>
                </a:moveTo>
                <a:cubicBezTo>
                  <a:pt x="86" y="230"/>
                  <a:pt x="86" y="230"/>
                  <a:pt x="86" y="230"/>
                </a:cubicBezTo>
                <a:cubicBezTo>
                  <a:pt x="82" y="235"/>
                  <a:pt x="82" y="235"/>
                  <a:pt x="82" y="235"/>
                </a:cubicBezTo>
                <a:cubicBezTo>
                  <a:pt x="77" y="230"/>
                  <a:pt x="77" y="230"/>
                  <a:pt x="77" y="230"/>
                </a:cubicBezTo>
                <a:cubicBezTo>
                  <a:pt x="82" y="226"/>
                  <a:pt x="82" y="226"/>
                  <a:pt x="82" y="226"/>
                </a:cubicBezTo>
                <a:close/>
                <a:moveTo>
                  <a:pt x="69" y="239"/>
                </a:moveTo>
                <a:cubicBezTo>
                  <a:pt x="73" y="243"/>
                  <a:pt x="73" y="243"/>
                  <a:pt x="73" y="243"/>
                </a:cubicBezTo>
                <a:cubicBezTo>
                  <a:pt x="69" y="247"/>
                  <a:pt x="69" y="247"/>
                  <a:pt x="69" y="247"/>
                </a:cubicBezTo>
                <a:cubicBezTo>
                  <a:pt x="65" y="243"/>
                  <a:pt x="65" y="243"/>
                  <a:pt x="65" y="243"/>
                </a:cubicBezTo>
                <a:cubicBezTo>
                  <a:pt x="69" y="239"/>
                  <a:pt x="69" y="239"/>
                  <a:pt x="69" y="239"/>
                </a:cubicBezTo>
                <a:close/>
                <a:moveTo>
                  <a:pt x="111" y="141"/>
                </a:moveTo>
                <a:cubicBezTo>
                  <a:pt x="107" y="145"/>
                  <a:pt x="107" y="145"/>
                  <a:pt x="107" y="145"/>
                </a:cubicBezTo>
                <a:cubicBezTo>
                  <a:pt x="102" y="141"/>
                  <a:pt x="102" y="141"/>
                  <a:pt x="102" y="141"/>
                </a:cubicBezTo>
                <a:cubicBezTo>
                  <a:pt x="107" y="136"/>
                  <a:pt x="107" y="136"/>
                  <a:pt x="107" y="136"/>
                </a:cubicBezTo>
                <a:cubicBezTo>
                  <a:pt x="111" y="141"/>
                  <a:pt x="111" y="141"/>
                  <a:pt x="111" y="141"/>
                </a:cubicBezTo>
                <a:close/>
                <a:moveTo>
                  <a:pt x="98" y="128"/>
                </a:moveTo>
                <a:cubicBezTo>
                  <a:pt x="94" y="132"/>
                  <a:pt x="94" y="132"/>
                  <a:pt x="94" y="132"/>
                </a:cubicBezTo>
                <a:cubicBezTo>
                  <a:pt x="90" y="128"/>
                  <a:pt x="90" y="128"/>
                  <a:pt x="90" y="128"/>
                </a:cubicBezTo>
                <a:cubicBezTo>
                  <a:pt x="94" y="124"/>
                  <a:pt x="94" y="124"/>
                  <a:pt x="94" y="124"/>
                </a:cubicBezTo>
                <a:cubicBezTo>
                  <a:pt x="98" y="128"/>
                  <a:pt x="98" y="128"/>
                  <a:pt x="98" y="128"/>
                </a:cubicBezTo>
                <a:close/>
                <a:moveTo>
                  <a:pt x="86" y="116"/>
                </a:moveTo>
                <a:cubicBezTo>
                  <a:pt x="82" y="120"/>
                  <a:pt x="82" y="120"/>
                  <a:pt x="82" y="120"/>
                </a:cubicBezTo>
                <a:cubicBezTo>
                  <a:pt x="77" y="116"/>
                  <a:pt x="77" y="116"/>
                  <a:pt x="77" y="116"/>
                </a:cubicBezTo>
                <a:cubicBezTo>
                  <a:pt x="82" y="111"/>
                  <a:pt x="82" y="111"/>
                  <a:pt x="82" y="111"/>
                </a:cubicBezTo>
                <a:cubicBezTo>
                  <a:pt x="86" y="116"/>
                  <a:pt x="86" y="116"/>
                  <a:pt x="86" y="116"/>
                </a:cubicBezTo>
                <a:close/>
                <a:moveTo>
                  <a:pt x="73" y="103"/>
                </a:moveTo>
                <a:cubicBezTo>
                  <a:pt x="69" y="107"/>
                  <a:pt x="69" y="107"/>
                  <a:pt x="69" y="107"/>
                </a:cubicBezTo>
                <a:cubicBezTo>
                  <a:pt x="65" y="103"/>
                  <a:pt x="65" y="103"/>
                  <a:pt x="65" y="103"/>
                </a:cubicBezTo>
                <a:cubicBezTo>
                  <a:pt x="69" y="99"/>
                  <a:pt x="69" y="99"/>
                  <a:pt x="69" y="99"/>
                </a:cubicBezTo>
                <a:cubicBezTo>
                  <a:pt x="73" y="103"/>
                  <a:pt x="73" y="103"/>
                  <a:pt x="73" y="103"/>
                </a:cubicBezTo>
                <a:close/>
                <a:moveTo>
                  <a:pt x="72" y="64"/>
                </a:moveTo>
                <a:cubicBezTo>
                  <a:pt x="72" y="74"/>
                  <a:pt x="72" y="74"/>
                  <a:pt x="72" y="74"/>
                </a:cubicBezTo>
                <a:cubicBezTo>
                  <a:pt x="72" y="89"/>
                  <a:pt x="72" y="89"/>
                  <a:pt x="67" y="89"/>
                </a:cubicBezTo>
                <a:cubicBezTo>
                  <a:pt x="5" y="89"/>
                  <a:pt x="5" y="89"/>
                  <a:pt x="5" y="89"/>
                </a:cubicBezTo>
                <a:cubicBezTo>
                  <a:pt x="0" y="89"/>
                  <a:pt x="0" y="89"/>
                  <a:pt x="0" y="74"/>
                </a:cubicBezTo>
                <a:cubicBezTo>
                  <a:pt x="0" y="64"/>
                  <a:pt x="0" y="64"/>
                  <a:pt x="0" y="64"/>
                </a:cubicBezTo>
                <a:cubicBezTo>
                  <a:pt x="0" y="53"/>
                  <a:pt x="12" y="51"/>
                  <a:pt x="23" y="48"/>
                </a:cubicBezTo>
                <a:cubicBezTo>
                  <a:pt x="27" y="52"/>
                  <a:pt x="32" y="54"/>
                  <a:pt x="36" y="54"/>
                </a:cubicBezTo>
                <a:cubicBezTo>
                  <a:pt x="40" y="54"/>
                  <a:pt x="45" y="52"/>
                  <a:pt x="49" y="48"/>
                </a:cubicBezTo>
                <a:cubicBezTo>
                  <a:pt x="59" y="51"/>
                  <a:pt x="72" y="53"/>
                  <a:pt x="72" y="64"/>
                </a:cubicBezTo>
                <a:close/>
                <a:moveTo>
                  <a:pt x="36" y="48"/>
                </a:moveTo>
                <a:cubicBezTo>
                  <a:pt x="42" y="48"/>
                  <a:pt x="54" y="37"/>
                  <a:pt x="54" y="24"/>
                </a:cubicBezTo>
                <a:cubicBezTo>
                  <a:pt x="54" y="11"/>
                  <a:pt x="49" y="0"/>
                  <a:pt x="36" y="0"/>
                </a:cubicBezTo>
                <a:cubicBezTo>
                  <a:pt x="23" y="0"/>
                  <a:pt x="18" y="11"/>
                  <a:pt x="18" y="24"/>
                </a:cubicBezTo>
                <a:cubicBezTo>
                  <a:pt x="18" y="37"/>
                  <a:pt x="30" y="48"/>
                  <a:pt x="36" y="48"/>
                </a:cubicBezTo>
                <a:close/>
                <a:moveTo>
                  <a:pt x="296" y="64"/>
                </a:moveTo>
                <a:cubicBezTo>
                  <a:pt x="296" y="74"/>
                  <a:pt x="296" y="74"/>
                  <a:pt x="296" y="74"/>
                </a:cubicBezTo>
                <a:cubicBezTo>
                  <a:pt x="296" y="89"/>
                  <a:pt x="296" y="89"/>
                  <a:pt x="290" y="89"/>
                </a:cubicBezTo>
                <a:cubicBezTo>
                  <a:pt x="229" y="89"/>
                  <a:pt x="229" y="89"/>
                  <a:pt x="229" y="89"/>
                </a:cubicBezTo>
                <a:cubicBezTo>
                  <a:pt x="224" y="89"/>
                  <a:pt x="224" y="89"/>
                  <a:pt x="224" y="74"/>
                </a:cubicBezTo>
                <a:cubicBezTo>
                  <a:pt x="224" y="64"/>
                  <a:pt x="224" y="64"/>
                  <a:pt x="224" y="64"/>
                </a:cubicBezTo>
                <a:cubicBezTo>
                  <a:pt x="224" y="53"/>
                  <a:pt x="236" y="51"/>
                  <a:pt x="247" y="48"/>
                </a:cubicBezTo>
                <a:cubicBezTo>
                  <a:pt x="251" y="52"/>
                  <a:pt x="256" y="54"/>
                  <a:pt x="260" y="54"/>
                </a:cubicBezTo>
                <a:cubicBezTo>
                  <a:pt x="263" y="54"/>
                  <a:pt x="268" y="52"/>
                  <a:pt x="273" y="48"/>
                </a:cubicBezTo>
                <a:cubicBezTo>
                  <a:pt x="283" y="51"/>
                  <a:pt x="296" y="53"/>
                  <a:pt x="296" y="64"/>
                </a:cubicBezTo>
                <a:close/>
                <a:moveTo>
                  <a:pt x="260" y="48"/>
                </a:moveTo>
                <a:cubicBezTo>
                  <a:pt x="266" y="48"/>
                  <a:pt x="278" y="37"/>
                  <a:pt x="278" y="24"/>
                </a:cubicBezTo>
                <a:cubicBezTo>
                  <a:pt x="278" y="11"/>
                  <a:pt x="273" y="0"/>
                  <a:pt x="260" y="0"/>
                </a:cubicBezTo>
                <a:cubicBezTo>
                  <a:pt x="246" y="0"/>
                  <a:pt x="241" y="11"/>
                  <a:pt x="241" y="24"/>
                </a:cubicBezTo>
                <a:cubicBezTo>
                  <a:pt x="241" y="37"/>
                  <a:pt x="254" y="48"/>
                  <a:pt x="260" y="48"/>
                </a:cubicBezTo>
                <a:close/>
                <a:moveTo>
                  <a:pt x="296" y="275"/>
                </a:moveTo>
                <a:cubicBezTo>
                  <a:pt x="296" y="285"/>
                  <a:pt x="296" y="285"/>
                  <a:pt x="296" y="285"/>
                </a:cubicBezTo>
                <a:cubicBezTo>
                  <a:pt x="296" y="300"/>
                  <a:pt x="296" y="300"/>
                  <a:pt x="290" y="300"/>
                </a:cubicBezTo>
                <a:cubicBezTo>
                  <a:pt x="229" y="300"/>
                  <a:pt x="229" y="300"/>
                  <a:pt x="229" y="300"/>
                </a:cubicBezTo>
                <a:cubicBezTo>
                  <a:pt x="224" y="300"/>
                  <a:pt x="224" y="300"/>
                  <a:pt x="224" y="285"/>
                </a:cubicBezTo>
                <a:cubicBezTo>
                  <a:pt x="224" y="275"/>
                  <a:pt x="224" y="275"/>
                  <a:pt x="224" y="275"/>
                </a:cubicBezTo>
                <a:cubicBezTo>
                  <a:pt x="224" y="264"/>
                  <a:pt x="236" y="263"/>
                  <a:pt x="247" y="259"/>
                </a:cubicBezTo>
                <a:cubicBezTo>
                  <a:pt x="251" y="263"/>
                  <a:pt x="256" y="265"/>
                  <a:pt x="260" y="265"/>
                </a:cubicBezTo>
                <a:cubicBezTo>
                  <a:pt x="264" y="265"/>
                  <a:pt x="268" y="263"/>
                  <a:pt x="273" y="259"/>
                </a:cubicBezTo>
                <a:cubicBezTo>
                  <a:pt x="283" y="263"/>
                  <a:pt x="296" y="264"/>
                  <a:pt x="296" y="275"/>
                </a:cubicBezTo>
                <a:close/>
                <a:moveTo>
                  <a:pt x="260" y="259"/>
                </a:moveTo>
                <a:cubicBezTo>
                  <a:pt x="266" y="259"/>
                  <a:pt x="278" y="248"/>
                  <a:pt x="278" y="235"/>
                </a:cubicBezTo>
                <a:cubicBezTo>
                  <a:pt x="278" y="222"/>
                  <a:pt x="273" y="211"/>
                  <a:pt x="260" y="211"/>
                </a:cubicBezTo>
                <a:cubicBezTo>
                  <a:pt x="246" y="211"/>
                  <a:pt x="241" y="222"/>
                  <a:pt x="241" y="235"/>
                </a:cubicBezTo>
                <a:cubicBezTo>
                  <a:pt x="241" y="248"/>
                  <a:pt x="254" y="259"/>
                  <a:pt x="260" y="259"/>
                </a:cubicBezTo>
                <a:close/>
                <a:moveTo>
                  <a:pt x="72" y="275"/>
                </a:moveTo>
                <a:cubicBezTo>
                  <a:pt x="72" y="285"/>
                  <a:pt x="72" y="285"/>
                  <a:pt x="72" y="285"/>
                </a:cubicBezTo>
                <a:cubicBezTo>
                  <a:pt x="72" y="300"/>
                  <a:pt x="72" y="300"/>
                  <a:pt x="67" y="300"/>
                </a:cubicBezTo>
                <a:cubicBezTo>
                  <a:pt x="5" y="300"/>
                  <a:pt x="5" y="300"/>
                  <a:pt x="5" y="300"/>
                </a:cubicBezTo>
                <a:cubicBezTo>
                  <a:pt x="0" y="300"/>
                  <a:pt x="0" y="300"/>
                  <a:pt x="0" y="285"/>
                </a:cubicBezTo>
                <a:cubicBezTo>
                  <a:pt x="0" y="275"/>
                  <a:pt x="0" y="275"/>
                  <a:pt x="0" y="275"/>
                </a:cubicBezTo>
                <a:cubicBezTo>
                  <a:pt x="0" y="264"/>
                  <a:pt x="12" y="263"/>
                  <a:pt x="23" y="259"/>
                </a:cubicBezTo>
                <a:cubicBezTo>
                  <a:pt x="27" y="263"/>
                  <a:pt x="32" y="265"/>
                  <a:pt x="36" y="265"/>
                </a:cubicBezTo>
                <a:cubicBezTo>
                  <a:pt x="40" y="265"/>
                  <a:pt x="45" y="263"/>
                  <a:pt x="49" y="259"/>
                </a:cubicBezTo>
                <a:cubicBezTo>
                  <a:pt x="59" y="263"/>
                  <a:pt x="72" y="264"/>
                  <a:pt x="72" y="275"/>
                </a:cubicBezTo>
                <a:close/>
                <a:moveTo>
                  <a:pt x="36" y="259"/>
                </a:moveTo>
                <a:cubicBezTo>
                  <a:pt x="42" y="259"/>
                  <a:pt x="54" y="248"/>
                  <a:pt x="54" y="235"/>
                </a:cubicBezTo>
                <a:cubicBezTo>
                  <a:pt x="54" y="222"/>
                  <a:pt x="49" y="211"/>
                  <a:pt x="36" y="211"/>
                </a:cubicBezTo>
                <a:cubicBezTo>
                  <a:pt x="23" y="211"/>
                  <a:pt x="18" y="222"/>
                  <a:pt x="18" y="235"/>
                </a:cubicBezTo>
                <a:cubicBezTo>
                  <a:pt x="18" y="248"/>
                  <a:pt x="30" y="259"/>
                  <a:pt x="36" y="259"/>
                </a:cubicBezTo>
                <a:close/>
                <a:moveTo>
                  <a:pt x="125" y="116"/>
                </a:moveTo>
                <a:cubicBezTo>
                  <a:pt x="125" y="100"/>
                  <a:pt x="131" y="87"/>
                  <a:pt x="147" y="87"/>
                </a:cubicBezTo>
                <a:cubicBezTo>
                  <a:pt x="163" y="87"/>
                  <a:pt x="169" y="100"/>
                  <a:pt x="169" y="116"/>
                </a:cubicBezTo>
                <a:cubicBezTo>
                  <a:pt x="169" y="132"/>
                  <a:pt x="154" y="145"/>
                  <a:pt x="147" y="145"/>
                </a:cubicBezTo>
                <a:cubicBezTo>
                  <a:pt x="140" y="145"/>
                  <a:pt x="125" y="132"/>
                  <a:pt x="125" y="116"/>
                </a:cubicBezTo>
                <a:close/>
                <a:moveTo>
                  <a:pt x="148" y="156"/>
                </a:moveTo>
                <a:cubicBezTo>
                  <a:pt x="150" y="176"/>
                  <a:pt x="150" y="176"/>
                  <a:pt x="150" y="176"/>
                </a:cubicBezTo>
                <a:cubicBezTo>
                  <a:pt x="153" y="168"/>
                  <a:pt x="155" y="159"/>
                  <a:pt x="159" y="151"/>
                </a:cubicBezTo>
                <a:cubicBezTo>
                  <a:pt x="159" y="150"/>
                  <a:pt x="159" y="150"/>
                  <a:pt x="162" y="145"/>
                </a:cubicBezTo>
                <a:cubicBezTo>
                  <a:pt x="174" y="149"/>
                  <a:pt x="190" y="151"/>
                  <a:pt x="190" y="164"/>
                </a:cubicBezTo>
                <a:cubicBezTo>
                  <a:pt x="190" y="176"/>
                  <a:pt x="190" y="176"/>
                  <a:pt x="190" y="176"/>
                </a:cubicBezTo>
                <a:cubicBezTo>
                  <a:pt x="190" y="194"/>
                  <a:pt x="190" y="194"/>
                  <a:pt x="183" y="194"/>
                </a:cubicBezTo>
                <a:cubicBezTo>
                  <a:pt x="110" y="194"/>
                  <a:pt x="110" y="194"/>
                  <a:pt x="110" y="194"/>
                </a:cubicBezTo>
                <a:cubicBezTo>
                  <a:pt x="104" y="194"/>
                  <a:pt x="104" y="194"/>
                  <a:pt x="104" y="176"/>
                </a:cubicBezTo>
                <a:cubicBezTo>
                  <a:pt x="104" y="164"/>
                  <a:pt x="104" y="164"/>
                  <a:pt x="104" y="164"/>
                </a:cubicBezTo>
                <a:cubicBezTo>
                  <a:pt x="104" y="151"/>
                  <a:pt x="118" y="149"/>
                  <a:pt x="131" y="145"/>
                </a:cubicBezTo>
                <a:cubicBezTo>
                  <a:pt x="134" y="150"/>
                  <a:pt x="134" y="150"/>
                  <a:pt x="135" y="151"/>
                </a:cubicBezTo>
                <a:cubicBezTo>
                  <a:pt x="138" y="159"/>
                  <a:pt x="141" y="168"/>
                  <a:pt x="143" y="176"/>
                </a:cubicBezTo>
                <a:cubicBezTo>
                  <a:pt x="145" y="156"/>
                  <a:pt x="145" y="156"/>
                  <a:pt x="145" y="156"/>
                </a:cubicBezTo>
                <a:cubicBezTo>
                  <a:pt x="145" y="155"/>
                  <a:pt x="145" y="155"/>
                  <a:pt x="145" y="155"/>
                </a:cubicBezTo>
                <a:cubicBezTo>
                  <a:pt x="141" y="149"/>
                  <a:pt x="141" y="149"/>
                  <a:pt x="141" y="149"/>
                </a:cubicBezTo>
                <a:cubicBezTo>
                  <a:pt x="144" y="150"/>
                  <a:pt x="144" y="150"/>
                  <a:pt x="144" y="150"/>
                </a:cubicBezTo>
                <a:cubicBezTo>
                  <a:pt x="145" y="150"/>
                  <a:pt x="145" y="150"/>
                  <a:pt x="146" y="150"/>
                </a:cubicBezTo>
                <a:cubicBezTo>
                  <a:pt x="146" y="150"/>
                  <a:pt x="146" y="150"/>
                  <a:pt x="147" y="150"/>
                </a:cubicBezTo>
                <a:cubicBezTo>
                  <a:pt x="147" y="150"/>
                  <a:pt x="147" y="150"/>
                  <a:pt x="147" y="150"/>
                </a:cubicBezTo>
                <a:cubicBezTo>
                  <a:pt x="149" y="150"/>
                  <a:pt x="149" y="150"/>
                  <a:pt x="149" y="150"/>
                </a:cubicBezTo>
                <a:cubicBezTo>
                  <a:pt x="152" y="149"/>
                  <a:pt x="152" y="149"/>
                  <a:pt x="152" y="149"/>
                </a:cubicBezTo>
                <a:cubicBezTo>
                  <a:pt x="149" y="155"/>
                  <a:pt x="149" y="155"/>
                  <a:pt x="149" y="155"/>
                </a:cubicBezTo>
                <a:lnTo>
                  <a:pt x="148" y="156"/>
                </a:lnTo>
                <a:close/>
              </a:path>
            </a:pathLst>
          </a:custGeom>
          <a:solidFill>
            <a:srgbClr val="FFFFFF"/>
          </a:solidFill>
          <a:ln>
            <a:noFill/>
          </a:ln>
        </p:spPr>
        <p:txBody>
          <a:bodyPr vert="horz" wrap="square" lIns="60515" tIns="30258" rIns="60515" bIns="30258" numCol="1" anchor="t" anchorCtr="0" compatLnSpc="1">
            <a:prstTxWarp prst="textNoShape">
              <a:avLst/>
            </a:prstTxWarp>
          </a:bodyPr>
          <a:lstStyle/>
          <a:p>
            <a:pPr defTabSz="672290"/>
            <a:endParaRPr lang="en-US" sz="1176">
              <a:solidFill>
                <a:prstClr val="black"/>
              </a:solidFill>
            </a:endParaRPr>
          </a:p>
        </p:txBody>
      </p:sp>
      <p:sp>
        <p:nvSpPr>
          <p:cNvPr id="16" name="Freeform 14"/>
          <p:cNvSpPr>
            <a:spLocks noEditPoints="1"/>
          </p:cNvSpPr>
          <p:nvPr/>
        </p:nvSpPr>
        <p:spPr bwMode="black">
          <a:xfrm>
            <a:off x="2591229" y="1738389"/>
            <a:ext cx="728345" cy="728155"/>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0" tIns="30258" rIns="60515" bIns="30258" numCol="1" anchor="t" anchorCtr="0" compatLnSpc="1">
            <a:prstTxWarp prst="textNoShape">
              <a:avLst/>
            </a:prstTxWarp>
          </a:bodyPr>
          <a:lstStyle/>
          <a:p>
            <a:pPr algn="ctr" defTabSz="672263"/>
            <a:endParaRPr lang="en-US" sz="1176">
              <a:gradFill>
                <a:gsLst>
                  <a:gs pos="0">
                    <a:srgbClr val="FFFFFF"/>
                  </a:gs>
                  <a:gs pos="100000">
                    <a:srgbClr val="FFFFFF"/>
                  </a:gs>
                </a:gsLst>
                <a:lin ang="5400000" scaled="0"/>
              </a:gradFill>
            </a:endParaRPr>
          </a:p>
        </p:txBody>
      </p:sp>
      <p:sp>
        <p:nvSpPr>
          <p:cNvPr id="17" name="Freeform 6"/>
          <p:cNvSpPr>
            <a:spLocks noChangeAspect="1" noEditPoints="1"/>
          </p:cNvSpPr>
          <p:nvPr/>
        </p:nvSpPr>
        <p:spPr bwMode="black">
          <a:xfrm>
            <a:off x="4642035" y="1768493"/>
            <a:ext cx="811217" cy="701711"/>
          </a:xfrm>
          <a:custGeom>
            <a:avLst/>
            <a:gdLst>
              <a:gd name="T0" fmla="*/ 572 w 780"/>
              <a:gd name="T1" fmla="*/ 322 h 676"/>
              <a:gd name="T2" fmla="*/ 615 w 780"/>
              <a:gd name="T3" fmla="*/ 322 h 676"/>
              <a:gd name="T4" fmla="*/ 117 w 780"/>
              <a:gd name="T5" fmla="*/ 322 h 676"/>
              <a:gd name="T6" fmla="*/ 159 w 780"/>
              <a:gd name="T7" fmla="*/ 322 h 676"/>
              <a:gd name="T8" fmla="*/ 276 w 780"/>
              <a:gd name="T9" fmla="*/ 190 h 676"/>
              <a:gd name="T10" fmla="*/ 288 w 780"/>
              <a:gd name="T11" fmla="*/ 209 h 676"/>
              <a:gd name="T12" fmla="*/ 455 w 780"/>
              <a:gd name="T13" fmla="*/ 205 h 676"/>
              <a:gd name="T14" fmla="*/ 485 w 780"/>
              <a:gd name="T15" fmla="*/ 173 h 676"/>
              <a:gd name="T16" fmla="*/ 288 w 780"/>
              <a:gd name="T17" fmla="*/ 460 h 676"/>
              <a:gd name="T18" fmla="*/ 288 w 780"/>
              <a:gd name="T19" fmla="*/ 460 h 676"/>
              <a:gd name="T20" fmla="*/ 265 w 780"/>
              <a:gd name="T21" fmla="*/ 496 h 676"/>
              <a:gd name="T22" fmla="*/ 485 w 780"/>
              <a:gd name="T23" fmla="*/ 496 h 676"/>
              <a:gd name="T24" fmla="*/ 463 w 780"/>
              <a:gd name="T25" fmla="*/ 460 h 676"/>
              <a:gd name="T26" fmla="*/ 545 w 780"/>
              <a:gd name="T27" fmla="*/ 341 h 676"/>
              <a:gd name="T28" fmla="*/ 319 w 780"/>
              <a:gd name="T29" fmla="*/ 250 h 676"/>
              <a:gd name="T30" fmla="*/ 261 w 780"/>
              <a:gd name="T31" fmla="*/ 379 h 676"/>
              <a:gd name="T32" fmla="*/ 437 w 780"/>
              <a:gd name="T33" fmla="*/ 423 h 676"/>
              <a:gd name="T34" fmla="*/ 297 w 780"/>
              <a:gd name="T35" fmla="*/ 78 h 676"/>
              <a:gd name="T36" fmla="*/ 177 w 780"/>
              <a:gd name="T37" fmla="*/ 0 h 676"/>
              <a:gd name="T38" fmla="*/ 279 w 780"/>
              <a:gd name="T39" fmla="*/ 11 h 676"/>
              <a:gd name="T40" fmla="*/ 279 w 780"/>
              <a:gd name="T41" fmla="*/ 85 h 676"/>
              <a:gd name="T42" fmla="*/ 324 w 780"/>
              <a:gd name="T43" fmla="*/ 140 h 676"/>
              <a:gd name="T44" fmla="*/ 157 w 780"/>
              <a:gd name="T45" fmla="*/ 105 h 676"/>
              <a:gd name="T46" fmla="*/ 542 w 780"/>
              <a:gd name="T47" fmla="*/ 8 h 676"/>
              <a:gd name="T48" fmla="*/ 419 w 780"/>
              <a:gd name="T49" fmla="*/ 98 h 676"/>
              <a:gd name="T50" fmla="*/ 551 w 780"/>
              <a:gd name="T51" fmla="*/ 98 h 676"/>
              <a:gd name="T52" fmla="*/ 432 w 780"/>
              <a:gd name="T53" fmla="*/ 98 h 676"/>
              <a:gd name="T54" fmla="*/ 530 w 780"/>
              <a:gd name="T55" fmla="*/ 143 h 676"/>
              <a:gd name="T56" fmla="*/ 463 w 780"/>
              <a:gd name="T57" fmla="*/ 129 h 676"/>
              <a:gd name="T58" fmla="*/ 528 w 780"/>
              <a:gd name="T59" fmla="*/ 147 h 676"/>
              <a:gd name="T60" fmla="*/ 639 w 780"/>
              <a:gd name="T61" fmla="*/ 147 h 676"/>
              <a:gd name="T62" fmla="*/ 639 w 780"/>
              <a:gd name="T63" fmla="*/ 8 h 676"/>
              <a:gd name="T64" fmla="*/ 613 w 780"/>
              <a:gd name="T65" fmla="*/ 137 h 676"/>
              <a:gd name="T66" fmla="*/ 22 w 780"/>
              <a:gd name="T67" fmla="*/ 413 h 676"/>
              <a:gd name="T68" fmla="*/ 85 w 780"/>
              <a:gd name="T69" fmla="*/ 387 h 676"/>
              <a:gd name="T70" fmla="*/ 13 w 780"/>
              <a:gd name="T71" fmla="*/ 288 h 676"/>
              <a:gd name="T72" fmla="*/ 546 w 780"/>
              <a:gd name="T73" fmla="*/ 519 h 676"/>
              <a:gd name="T74" fmla="*/ 478 w 780"/>
              <a:gd name="T75" fmla="*/ 542 h 676"/>
              <a:gd name="T76" fmla="*/ 488 w 780"/>
              <a:gd name="T77" fmla="*/ 541 h 676"/>
              <a:gd name="T78" fmla="*/ 763 w 780"/>
              <a:gd name="T79" fmla="*/ 413 h 676"/>
              <a:gd name="T80" fmla="*/ 763 w 780"/>
              <a:gd name="T81" fmla="*/ 251 h 676"/>
              <a:gd name="T82" fmla="*/ 679 w 780"/>
              <a:gd name="T83" fmla="*/ 261 h 676"/>
              <a:gd name="T84" fmla="*/ 770 w 780"/>
              <a:gd name="T85" fmla="*/ 378 h 676"/>
              <a:gd name="T86" fmla="*/ 695 w 780"/>
              <a:gd name="T87" fmla="*/ 397 h 676"/>
              <a:gd name="T88" fmla="*/ 737 w 780"/>
              <a:gd name="T89" fmla="*/ 397 h 676"/>
              <a:gd name="T90" fmla="*/ 716 w 780"/>
              <a:gd name="T91" fmla="*/ 397 h 676"/>
              <a:gd name="T92" fmla="*/ 250 w 780"/>
              <a:gd name="T93" fmla="*/ 504 h 676"/>
              <a:gd name="T94" fmla="*/ 179 w 780"/>
              <a:gd name="T95" fmla="*/ 524 h 676"/>
              <a:gd name="T96" fmla="*/ 187 w 780"/>
              <a:gd name="T97" fmla="*/ 676 h 676"/>
              <a:gd name="T98" fmla="*/ 253 w 780"/>
              <a:gd name="T99" fmla="*/ 527 h 676"/>
              <a:gd name="T100" fmla="*/ 196 w 780"/>
              <a:gd name="T101" fmla="*/ 642 h 676"/>
              <a:gd name="T102" fmla="*/ 253 w 780"/>
              <a:gd name="T103" fmla="*/ 626 h 676"/>
              <a:gd name="T104" fmla="*/ 249 w 780"/>
              <a:gd name="T105" fmla="*/ 630 h 676"/>
              <a:gd name="T106" fmla="*/ 191 w 780"/>
              <a:gd name="T107" fmla="*/ 604 h 676"/>
              <a:gd name="T108" fmla="*/ 246 w 780"/>
              <a:gd name="T109" fmla="*/ 54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0" h="676">
                <a:moveTo>
                  <a:pt x="572" y="322"/>
                </a:moveTo>
                <a:cubicBezTo>
                  <a:pt x="594" y="322"/>
                  <a:pt x="594" y="322"/>
                  <a:pt x="594" y="322"/>
                </a:cubicBezTo>
                <a:cubicBezTo>
                  <a:pt x="594" y="331"/>
                  <a:pt x="594" y="331"/>
                  <a:pt x="594" y="331"/>
                </a:cubicBezTo>
                <a:cubicBezTo>
                  <a:pt x="572" y="331"/>
                  <a:pt x="572" y="331"/>
                  <a:pt x="572" y="331"/>
                </a:cubicBezTo>
                <a:cubicBezTo>
                  <a:pt x="572" y="322"/>
                  <a:pt x="572" y="322"/>
                  <a:pt x="572" y="322"/>
                </a:cubicBezTo>
                <a:close/>
                <a:moveTo>
                  <a:pt x="615" y="322"/>
                </a:moveTo>
                <a:cubicBezTo>
                  <a:pt x="615" y="331"/>
                  <a:pt x="615" y="331"/>
                  <a:pt x="615" y="331"/>
                </a:cubicBezTo>
                <a:cubicBezTo>
                  <a:pt x="636" y="331"/>
                  <a:pt x="636" y="331"/>
                  <a:pt x="636" y="331"/>
                </a:cubicBezTo>
                <a:cubicBezTo>
                  <a:pt x="636" y="322"/>
                  <a:pt x="636" y="322"/>
                  <a:pt x="636" y="322"/>
                </a:cubicBezTo>
                <a:cubicBezTo>
                  <a:pt x="615" y="322"/>
                  <a:pt x="615" y="322"/>
                  <a:pt x="615" y="322"/>
                </a:cubicBezTo>
                <a:close/>
                <a:moveTo>
                  <a:pt x="117" y="322"/>
                </a:moveTo>
                <a:cubicBezTo>
                  <a:pt x="117" y="331"/>
                  <a:pt x="117" y="331"/>
                  <a:pt x="117" y="331"/>
                </a:cubicBezTo>
                <a:cubicBezTo>
                  <a:pt x="138" y="331"/>
                  <a:pt x="138" y="331"/>
                  <a:pt x="138" y="331"/>
                </a:cubicBezTo>
                <a:cubicBezTo>
                  <a:pt x="138" y="322"/>
                  <a:pt x="138" y="322"/>
                  <a:pt x="138" y="322"/>
                </a:cubicBezTo>
                <a:cubicBezTo>
                  <a:pt x="117" y="322"/>
                  <a:pt x="117" y="322"/>
                  <a:pt x="117" y="322"/>
                </a:cubicBezTo>
                <a:close/>
                <a:moveTo>
                  <a:pt x="159" y="322"/>
                </a:moveTo>
                <a:cubicBezTo>
                  <a:pt x="159" y="331"/>
                  <a:pt x="159" y="331"/>
                  <a:pt x="159" y="331"/>
                </a:cubicBezTo>
                <a:cubicBezTo>
                  <a:pt x="182" y="331"/>
                  <a:pt x="182" y="331"/>
                  <a:pt x="182" y="331"/>
                </a:cubicBezTo>
                <a:cubicBezTo>
                  <a:pt x="182" y="322"/>
                  <a:pt x="182" y="322"/>
                  <a:pt x="182" y="322"/>
                </a:cubicBezTo>
                <a:cubicBezTo>
                  <a:pt x="159" y="322"/>
                  <a:pt x="159" y="322"/>
                  <a:pt x="159" y="322"/>
                </a:cubicBezTo>
                <a:close/>
                <a:moveTo>
                  <a:pt x="276" y="190"/>
                </a:moveTo>
                <a:cubicBezTo>
                  <a:pt x="285" y="186"/>
                  <a:pt x="285" y="186"/>
                  <a:pt x="285" y="186"/>
                </a:cubicBezTo>
                <a:cubicBezTo>
                  <a:pt x="273" y="168"/>
                  <a:pt x="273" y="168"/>
                  <a:pt x="273" y="168"/>
                </a:cubicBezTo>
                <a:cubicBezTo>
                  <a:pt x="265" y="173"/>
                  <a:pt x="265" y="173"/>
                  <a:pt x="265" y="173"/>
                </a:cubicBezTo>
                <a:cubicBezTo>
                  <a:pt x="276" y="190"/>
                  <a:pt x="276" y="190"/>
                  <a:pt x="276" y="190"/>
                </a:cubicBezTo>
                <a:cubicBezTo>
                  <a:pt x="276" y="190"/>
                  <a:pt x="276" y="190"/>
                  <a:pt x="276" y="190"/>
                </a:cubicBezTo>
                <a:close/>
                <a:moveTo>
                  <a:pt x="298" y="227"/>
                </a:moveTo>
                <a:cubicBezTo>
                  <a:pt x="306" y="223"/>
                  <a:pt x="306" y="223"/>
                  <a:pt x="306" y="223"/>
                </a:cubicBezTo>
                <a:cubicBezTo>
                  <a:pt x="295" y="205"/>
                  <a:pt x="295" y="205"/>
                  <a:pt x="295" y="205"/>
                </a:cubicBezTo>
                <a:cubicBezTo>
                  <a:pt x="288" y="209"/>
                  <a:pt x="288" y="209"/>
                  <a:pt x="288" y="209"/>
                </a:cubicBezTo>
                <a:cubicBezTo>
                  <a:pt x="298" y="227"/>
                  <a:pt x="298" y="227"/>
                  <a:pt x="298" y="227"/>
                </a:cubicBezTo>
                <a:cubicBezTo>
                  <a:pt x="298" y="227"/>
                  <a:pt x="298" y="227"/>
                  <a:pt x="298" y="227"/>
                </a:cubicBezTo>
                <a:close/>
                <a:moveTo>
                  <a:pt x="452" y="227"/>
                </a:moveTo>
                <a:cubicBezTo>
                  <a:pt x="463" y="209"/>
                  <a:pt x="463" y="209"/>
                  <a:pt x="463" y="209"/>
                </a:cubicBezTo>
                <a:cubicBezTo>
                  <a:pt x="455" y="205"/>
                  <a:pt x="455" y="205"/>
                  <a:pt x="455" y="205"/>
                </a:cubicBezTo>
                <a:cubicBezTo>
                  <a:pt x="445" y="223"/>
                  <a:pt x="445" y="223"/>
                  <a:pt x="445" y="223"/>
                </a:cubicBezTo>
                <a:cubicBezTo>
                  <a:pt x="452" y="227"/>
                  <a:pt x="452" y="227"/>
                  <a:pt x="452" y="227"/>
                </a:cubicBezTo>
                <a:cubicBezTo>
                  <a:pt x="452" y="227"/>
                  <a:pt x="452" y="227"/>
                  <a:pt x="452" y="227"/>
                </a:cubicBezTo>
                <a:close/>
                <a:moveTo>
                  <a:pt x="475" y="190"/>
                </a:moveTo>
                <a:cubicBezTo>
                  <a:pt x="485" y="173"/>
                  <a:pt x="485" y="173"/>
                  <a:pt x="485" y="173"/>
                </a:cubicBezTo>
                <a:cubicBezTo>
                  <a:pt x="478" y="168"/>
                  <a:pt x="478" y="168"/>
                  <a:pt x="478" y="168"/>
                </a:cubicBezTo>
                <a:cubicBezTo>
                  <a:pt x="467" y="186"/>
                  <a:pt x="467" y="186"/>
                  <a:pt x="467" y="186"/>
                </a:cubicBezTo>
                <a:cubicBezTo>
                  <a:pt x="475" y="190"/>
                  <a:pt x="475" y="190"/>
                  <a:pt x="475" y="190"/>
                </a:cubicBezTo>
                <a:cubicBezTo>
                  <a:pt x="475" y="190"/>
                  <a:pt x="475" y="190"/>
                  <a:pt x="475" y="190"/>
                </a:cubicBezTo>
                <a:close/>
                <a:moveTo>
                  <a:pt x="288" y="460"/>
                </a:moveTo>
                <a:cubicBezTo>
                  <a:pt x="295" y="464"/>
                  <a:pt x="295" y="464"/>
                  <a:pt x="295" y="464"/>
                </a:cubicBezTo>
                <a:cubicBezTo>
                  <a:pt x="306" y="445"/>
                  <a:pt x="306" y="445"/>
                  <a:pt x="306" y="445"/>
                </a:cubicBezTo>
                <a:cubicBezTo>
                  <a:pt x="298" y="441"/>
                  <a:pt x="298" y="441"/>
                  <a:pt x="298" y="441"/>
                </a:cubicBezTo>
                <a:cubicBezTo>
                  <a:pt x="288" y="460"/>
                  <a:pt x="288" y="460"/>
                  <a:pt x="288" y="460"/>
                </a:cubicBezTo>
                <a:cubicBezTo>
                  <a:pt x="288" y="460"/>
                  <a:pt x="288" y="460"/>
                  <a:pt x="288" y="460"/>
                </a:cubicBezTo>
                <a:close/>
                <a:moveTo>
                  <a:pt x="265" y="496"/>
                </a:moveTo>
                <a:cubicBezTo>
                  <a:pt x="273" y="501"/>
                  <a:pt x="273" y="501"/>
                  <a:pt x="273" y="501"/>
                </a:cubicBezTo>
                <a:cubicBezTo>
                  <a:pt x="285" y="482"/>
                  <a:pt x="285" y="482"/>
                  <a:pt x="285" y="482"/>
                </a:cubicBezTo>
                <a:cubicBezTo>
                  <a:pt x="276" y="477"/>
                  <a:pt x="276" y="477"/>
                  <a:pt x="276" y="477"/>
                </a:cubicBezTo>
                <a:cubicBezTo>
                  <a:pt x="265" y="496"/>
                  <a:pt x="265" y="496"/>
                  <a:pt x="265" y="496"/>
                </a:cubicBezTo>
                <a:cubicBezTo>
                  <a:pt x="265" y="496"/>
                  <a:pt x="265" y="496"/>
                  <a:pt x="265" y="496"/>
                </a:cubicBezTo>
                <a:close/>
                <a:moveTo>
                  <a:pt x="475" y="477"/>
                </a:moveTo>
                <a:cubicBezTo>
                  <a:pt x="467" y="482"/>
                  <a:pt x="467" y="482"/>
                  <a:pt x="467" y="482"/>
                </a:cubicBezTo>
                <a:cubicBezTo>
                  <a:pt x="478" y="501"/>
                  <a:pt x="478" y="501"/>
                  <a:pt x="478" y="501"/>
                </a:cubicBezTo>
                <a:cubicBezTo>
                  <a:pt x="485" y="496"/>
                  <a:pt x="485" y="496"/>
                  <a:pt x="485" y="496"/>
                </a:cubicBezTo>
                <a:cubicBezTo>
                  <a:pt x="475" y="477"/>
                  <a:pt x="475" y="477"/>
                  <a:pt x="475" y="477"/>
                </a:cubicBezTo>
                <a:cubicBezTo>
                  <a:pt x="475" y="477"/>
                  <a:pt x="475" y="477"/>
                  <a:pt x="475" y="477"/>
                </a:cubicBezTo>
                <a:close/>
                <a:moveTo>
                  <a:pt x="445" y="445"/>
                </a:moveTo>
                <a:cubicBezTo>
                  <a:pt x="455" y="464"/>
                  <a:pt x="455" y="464"/>
                  <a:pt x="455" y="464"/>
                </a:cubicBezTo>
                <a:cubicBezTo>
                  <a:pt x="463" y="460"/>
                  <a:pt x="463" y="460"/>
                  <a:pt x="463" y="460"/>
                </a:cubicBezTo>
                <a:cubicBezTo>
                  <a:pt x="452" y="441"/>
                  <a:pt x="452" y="441"/>
                  <a:pt x="452" y="441"/>
                </a:cubicBezTo>
                <a:cubicBezTo>
                  <a:pt x="445" y="445"/>
                  <a:pt x="445" y="445"/>
                  <a:pt x="445" y="445"/>
                </a:cubicBezTo>
                <a:cubicBezTo>
                  <a:pt x="445" y="445"/>
                  <a:pt x="445" y="445"/>
                  <a:pt x="445" y="445"/>
                </a:cubicBezTo>
                <a:close/>
                <a:moveTo>
                  <a:pt x="494" y="392"/>
                </a:moveTo>
                <a:cubicBezTo>
                  <a:pt x="522" y="392"/>
                  <a:pt x="545" y="369"/>
                  <a:pt x="545" y="341"/>
                </a:cubicBezTo>
                <a:cubicBezTo>
                  <a:pt x="545" y="312"/>
                  <a:pt x="522" y="289"/>
                  <a:pt x="494" y="289"/>
                </a:cubicBezTo>
                <a:cubicBezTo>
                  <a:pt x="491" y="289"/>
                  <a:pt x="488" y="289"/>
                  <a:pt x="486" y="290"/>
                </a:cubicBezTo>
                <a:cubicBezTo>
                  <a:pt x="475" y="259"/>
                  <a:pt x="446" y="238"/>
                  <a:pt x="411" y="238"/>
                </a:cubicBezTo>
                <a:cubicBezTo>
                  <a:pt x="389" y="238"/>
                  <a:pt x="369" y="247"/>
                  <a:pt x="354" y="262"/>
                </a:cubicBezTo>
                <a:cubicBezTo>
                  <a:pt x="345" y="255"/>
                  <a:pt x="332" y="250"/>
                  <a:pt x="319" y="250"/>
                </a:cubicBezTo>
                <a:cubicBezTo>
                  <a:pt x="286" y="250"/>
                  <a:pt x="260" y="274"/>
                  <a:pt x="256" y="305"/>
                </a:cubicBezTo>
                <a:cubicBezTo>
                  <a:pt x="253" y="304"/>
                  <a:pt x="249" y="304"/>
                  <a:pt x="246" y="304"/>
                </a:cubicBezTo>
                <a:cubicBezTo>
                  <a:pt x="224" y="304"/>
                  <a:pt x="207" y="321"/>
                  <a:pt x="207" y="343"/>
                </a:cubicBezTo>
                <a:cubicBezTo>
                  <a:pt x="207" y="364"/>
                  <a:pt x="224" y="382"/>
                  <a:pt x="246" y="382"/>
                </a:cubicBezTo>
                <a:cubicBezTo>
                  <a:pt x="251" y="382"/>
                  <a:pt x="256" y="381"/>
                  <a:pt x="261" y="379"/>
                </a:cubicBezTo>
                <a:cubicBezTo>
                  <a:pt x="264" y="400"/>
                  <a:pt x="282" y="416"/>
                  <a:pt x="304" y="416"/>
                </a:cubicBezTo>
                <a:cubicBezTo>
                  <a:pt x="314" y="416"/>
                  <a:pt x="323" y="413"/>
                  <a:pt x="330" y="407"/>
                </a:cubicBezTo>
                <a:cubicBezTo>
                  <a:pt x="338" y="424"/>
                  <a:pt x="354" y="435"/>
                  <a:pt x="374" y="435"/>
                </a:cubicBezTo>
                <a:cubicBezTo>
                  <a:pt x="390" y="435"/>
                  <a:pt x="404" y="427"/>
                  <a:pt x="412" y="415"/>
                </a:cubicBezTo>
                <a:cubicBezTo>
                  <a:pt x="419" y="420"/>
                  <a:pt x="428" y="423"/>
                  <a:pt x="437" y="423"/>
                </a:cubicBezTo>
                <a:cubicBezTo>
                  <a:pt x="457" y="423"/>
                  <a:pt x="474" y="408"/>
                  <a:pt x="477" y="388"/>
                </a:cubicBezTo>
                <a:cubicBezTo>
                  <a:pt x="481" y="390"/>
                  <a:pt x="488" y="392"/>
                  <a:pt x="494" y="392"/>
                </a:cubicBezTo>
                <a:moveTo>
                  <a:pt x="279" y="0"/>
                </a:moveTo>
                <a:cubicBezTo>
                  <a:pt x="288" y="0"/>
                  <a:pt x="297" y="8"/>
                  <a:pt x="297" y="19"/>
                </a:cubicBezTo>
                <a:cubicBezTo>
                  <a:pt x="297" y="19"/>
                  <a:pt x="297" y="19"/>
                  <a:pt x="297" y="78"/>
                </a:cubicBezTo>
                <a:cubicBezTo>
                  <a:pt x="297" y="88"/>
                  <a:pt x="288" y="96"/>
                  <a:pt x="279" y="96"/>
                </a:cubicBezTo>
                <a:cubicBezTo>
                  <a:pt x="279" y="96"/>
                  <a:pt x="279" y="96"/>
                  <a:pt x="177" y="96"/>
                </a:cubicBezTo>
                <a:cubicBezTo>
                  <a:pt x="167" y="96"/>
                  <a:pt x="159" y="88"/>
                  <a:pt x="159" y="78"/>
                </a:cubicBezTo>
                <a:cubicBezTo>
                  <a:pt x="159" y="78"/>
                  <a:pt x="159" y="78"/>
                  <a:pt x="159" y="19"/>
                </a:cubicBezTo>
                <a:cubicBezTo>
                  <a:pt x="159" y="8"/>
                  <a:pt x="167" y="0"/>
                  <a:pt x="177" y="0"/>
                </a:cubicBezTo>
                <a:cubicBezTo>
                  <a:pt x="177" y="0"/>
                  <a:pt x="177" y="0"/>
                  <a:pt x="279" y="0"/>
                </a:cubicBezTo>
                <a:moveTo>
                  <a:pt x="286" y="78"/>
                </a:moveTo>
                <a:cubicBezTo>
                  <a:pt x="286" y="78"/>
                  <a:pt x="286" y="78"/>
                  <a:pt x="286" y="78"/>
                </a:cubicBezTo>
                <a:cubicBezTo>
                  <a:pt x="286" y="19"/>
                  <a:pt x="286" y="19"/>
                  <a:pt x="286" y="19"/>
                </a:cubicBezTo>
                <a:cubicBezTo>
                  <a:pt x="286" y="15"/>
                  <a:pt x="283" y="11"/>
                  <a:pt x="279" y="11"/>
                </a:cubicBezTo>
                <a:cubicBezTo>
                  <a:pt x="279" y="11"/>
                  <a:pt x="279" y="11"/>
                  <a:pt x="177" y="11"/>
                </a:cubicBezTo>
                <a:cubicBezTo>
                  <a:pt x="173" y="11"/>
                  <a:pt x="169" y="15"/>
                  <a:pt x="169" y="19"/>
                </a:cubicBezTo>
                <a:cubicBezTo>
                  <a:pt x="169" y="19"/>
                  <a:pt x="169" y="19"/>
                  <a:pt x="169" y="78"/>
                </a:cubicBezTo>
                <a:cubicBezTo>
                  <a:pt x="169" y="82"/>
                  <a:pt x="173" y="85"/>
                  <a:pt x="177" y="85"/>
                </a:cubicBezTo>
                <a:cubicBezTo>
                  <a:pt x="177" y="85"/>
                  <a:pt x="177" y="85"/>
                  <a:pt x="279" y="85"/>
                </a:cubicBezTo>
                <a:cubicBezTo>
                  <a:pt x="283" y="85"/>
                  <a:pt x="286" y="82"/>
                  <a:pt x="286" y="78"/>
                </a:cubicBezTo>
                <a:close/>
                <a:moveTo>
                  <a:pt x="137" y="147"/>
                </a:moveTo>
                <a:cubicBezTo>
                  <a:pt x="319" y="147"/>
                  <a:pt x="319" y="147"/>
                  <a:pt x="319" y="147"/>
                </a:cubicBezTo>
                <a:cubicBezTo>
                  <a:pt x="322" y="147"/>
                  <a:pt x="324" y="145"/>
                  <a:pt x="324" y="142"/>
                </a:cubicBezTo>
                <a:cubicBezTo>
                  <a:pt x="324" y="140"/>
                  <a:pt x="324" y="140"/>
                  <a:pt x="324" y="140"/>
                </a:cubicBezTo>
                <a:cubicBezTo>
                  <a:pt x="324" y="137"/>
                  <a:pt x="322" y="133"/>
                  <a:pt x="321" y="131"/>
                </a:cubicBezTo>
                <a:cubicBezTo>
                  <a:pt x="299" y="105"/>
                  <a:pt x="299" y="105"/>
                  <a:pt x="299" y="105"/>
                </a:cubicBezTo>
                <a:cubicBezTo>
                  <a:pt x="297" y="103"/>
                  <a:pt x="294" y="102"/>
                  <a:pt x="291" y="102"/>
                </a:cubicBezTo>
                <a:cubicBezTo>
                  <a:pt x="165" y="102"/>
                  <a:pt x="165" y="102"/>
                  <a:pt x="165" y="102"/>
                </a:cubicBezTo>
                <a:cubicBezTo>
                  <a:pt x="162" y="102"/>
                  <a:pt x="159" y="103"/>
                  <a:pt x="157" y="105"/>
                </a:cubicBezTo>
                <a:cubicBezTo>
                  <a:pt x="135" y="131"/>
                  <a:pt x="135" y="131"/>
                  <a:pt x="135" y="131"/>
                </a:cubicBezTo>
                <a:cubicBezTo>
                  <a:pt x="134" y="133"/>
                  <a:pt x="132" y="137"/>
                  <a:pt x="132" y="140"/>
                </a:cubicBezTo>
                <a:cubicBezTo>
                  <a:pt x="132" y="142"/>
                  <a:pt x="132" y="142"/>
                  <a:pt x="132" y="142"/>
                </a:cubicBezTo>
                <a:cubicBezTo>
                  <a:pt x="132" y="145"/>
                  <a:pt x="134" y="147"/>
                  <a:pt x="137" y="147"/>
                </a:cubicBezTo>
                <a:moveTo>
                  <a:pt x="542" y="8"/>
                </a:moveTo>
                <a:cubicBezTo>
                  <a:pt x="553" y="8"/>
                  <a:pt x="563" y="17"/>
                  <a:pt x="563" y="29"/>
                </a:cubicBezTo>
                <a:cubicBezTo>
                  <a:pt x="563" y="29"/>
                  <a:pt x="563" y="29"/>
                  <a:pt x="563" y="98"/>
                </a:cubicBezTo>
                <a:cubicBezTo>
                  <a:pt x="563" y="110"/>
                  <a:pt x="553" y="120"/>
                  <a:pt x="542" y="120"/>
                </a:cubicBezTo>
                <a:cubicBezTo>
                  <a:pt x="542" y="120"/>
                  <a:pt x="542" y="120"/>
                  <a:pt x="441" y="120"/>
                </a:cubicBezTo>
                <a:cubicBezTo>
                  <a:pt x="429" y="120"/>
                  <a:pt x="419" y="110"/>
                  <a:pt x="419" y="98"/>
                </a:cubicBezTo>
                <a:cubicBezTo>
                  <a:pt x="419" y="98"/>
                  <a:pt x="419" y="98"/>
                  <a:pt x="419" y="29"/>
                </a:cubicBezTo>
                <a:cubicBezTo>
                  <a:pt x="419" y="17"/>
                  <a:pt x="429" y="8"/>
                  <a:pt x="441" y="8"/>
                </a:cubicBezTo>
                <a:cubicBezTo>
                  <a:pt x="441" y="8"/>
                  <a:pt x="441" y="8"/>
                  <a:pt x="542" y="8"/>
                </a:cubicBezTo>
                <a:moveTo>
                  <a:pt x="551" y="98"/>
                </a:moveTo>
                <a:cubicBezTo>
                  <a:pt x="551" y="98"/>
                  <a:pt x="551" y="98"/>
                  <a:pt x="551" y="98"/>
                </a:cubicBezTo>
                <a:cubicBezTo>
                  <a:pt x="551" y="29"/>
                  <a:pt x="551" y="29"/>
                  <a:pt x="551" y="29"/>
                </a:cubicBezTo>
                <a:cubicBezTo>
                  <a:pt x="551" y="24"/>
                  <a:pt x="546" y="20"/>
                  <a:pt x="542" y="20"/>
                </a:cubicBezTo>
                <a:cubicBezTo>
                  <a:pt x="542" y="20"/>
                  <a:pt x="542" y="20"/>
                  <a:pt x="441" y="20"/>
                </a:cubicBezTo>
                <a:cubicBezTo>
                  <a:pt x="436" y="20"/>
                  <a:pt x="432" y="24"/>
                  <a:pt x="432" y="29"/>
                </a:cubicBezTo>
                <a:cubicBezTo>
                  <a:pt x="432" y="29"/>
                  <a:pt x="432" y="29"/>
                  <a:pt x="432" y="98"/>
                </a:cubicBezTo>
                <a:cubicBezTo>
                  <a:pt x="432" y="103"/>
                  <a:pt x="436" y="107"/>
                  <a:pt x="441" y="107"/>
                </a:cubicBezTo>
                <a:cubicBezTo>
                  <a:pt x="441" y="107"/>
                  <a:pt x="441" y="107"/>
                  <a:pt x="542" y="107"/>
                </a:cubicBezTo>
                <a:cubicBezTo>
                  <a:pt x="546" y="107"/>
                  <a:pt x="551" y="103"/>
                  <a:pt x="551" y="98"/>
                </a:cubicBezTo>
                <a:close/>
                <a:moveTo>
                  <a:pt x="530" y="145"/>
                </a:moveTo>
                <a:cubicBezTo>
                  <a:pt x="530" y="143"/>
                  <a:pt x="530" y="143"/>
                  <a:pt x="530" y="143"/>
                </a:cubicBezTo>
                <a:cubicBezTo>
                  <a:pt x="530" y="143"/>
                  <a:pt x="529" y="141"/>
                  <a:pt x="529" y="140"/>
                </a:cubicBezTo>
                <a:cubicBezTo>
                  <a:pt x="519" y="129"/>
                  <a:pt x="519" y="129"/>
                  <a:pt x="519" y="129"/>
                </a:cubicBezTo>
                <a:cubicBezTo>
                  <a:pt x="518" y="128"/>
                  <a:pt x="517" y="127"/>
                  <a:pt x="516" y="127"/>
                </a:cubicBezTo>
                <a:cubicBezTo>
                  <a:pt x="467" y="127"/>
                  <a:pt x="467" y="127"/>
                  <a:pt x="467" y="127"/>
                </a:cubicBezTo>
                <a:cubicBezTo>
                  <a:pt x="466" y="127"/>
                  <a:pt x="464" y="128"/>
                  <a:pt x="463" y="129"/>
                </a:cubicBezTo>
                <a:cubicBezTo>
                  <a:pt x="454" y="140"/>
                  <a:pt x="454" y="140"/>
                  <a:pt x="454" y="140"/>
                </a:cubicBezTo>
                <a:cubicBezTo>
                  <a:pt x="453" y="141"/>
                  <a:pt x="452" y="143"/>
                  <a:pt x="452" y="143"/>
                </a:cubicBezTo>
                <a:cubicBezTo>
                  <a:pt x="452" y="145"/>
                  <a:pt x="452" y="145"/>
                  <a:pt x="452" y="145"/>
                </a:cubicBezTo>
                <a:cubicBezTo>
                  <a:pt x="452" y="145"/>
                  <a:pt x="453" y="147"/>
                  <a:pt x="454" y="147"/>
                </a:cubicBezTo>
                <a:cubicBezTo>
                  <a:pt x="528" y="147"/>
                  <a:pt x="528" y="147"/>
                  <a:pt x="528" y="147"/>
                </a:cubicBezTo>
                <a:cubicBezTo>
                  <a:pt x="529" y="147"/>
                  <a:pt x="530" y="145"/>
                  <a:pt x="530" y="145"/>
                </a:cubicBezTo>
                <a:moveTo>
                  <a:pt x="639" y="8"/>
                </a:moveTo>
                <a:cubicBezTo>
                  <a:pt x="644" y="8"/>
                  <a:pt x="648" y="12"/>
                  <a:pt x="648" y="17"/>
                </a:cubicBezTo>
                <a:cubicBezTo>
                  <a:pt x="648" y="17"/>
                  <a:pt x="648" y="17"/>
                  <a:pt x="648" y="137"/>
                </a:cubicBezTo>
                <a:cubicBezTo>
                  <a:pt x="648" y="143"/>
                  <a:pt x="644" y="147"/>
                  <a:pt x="639" y="147"/>
                </a:cubicBezTo>
                <a:cubicBezTo>
                  <a:pt x="639" y="147"/>
                  <a:pt x="639" y="147"/>
                  <a:pt x="586" y="147"/>
                </a:cubicBezTo>
                <a:cubicBezTo>
                  <a:pt x="581" y="147"/>
                  <a:pt x="577" y="143"/>
                  <a:pt x="577" y="137"/>
                </a:cubicBezTo>
                <a:cubicBezTo>
                  <a:pt x="577" y="137"/>
                  <a:pt x="577" y="137"/>
                  <a:pt x="577" y="17"/>
                </a:cubicBezTo>
                <a:cubicBezTo>
                  <a:pt x="577" y="12"/>
                  <a:pt x="581" y="8"/>
                  <a:pt x="586" y="8"/>
                </a:cubicBezTo>
                <a:cubicBezTo>
                  <a:pt x="586" y="8"/>
                  <a:pt x="586" y="8"/>
                  <a:pt x="639" y="8"/>
                </a:cubicBezTo>
                <a:moveTo>
                  <a:pt x="613" y="137"/>
                </a:moveTo>
                <a:cubicBezTo>
                  <a:pt x="617" y="137"/>
                  <a:pt x="620" y="133"/>
                  <a:pt x="620" y="129"/>
                </a:cubicBezTo>
                <a:cubicBezTo>
                  <a:pt x="620" y="124"/>
                  <a:pt x="617" y="120"/>
                  <a:pt x="613" y="120"/>
                </a:cubicBezTo>
                <a:cubicBezTo>
                  <a:pt x="608" y="120"/>
                  <a:pt x="604" y="124"/>
                  <a:pt x="604" y="129"/>
                </a:cubicBezTo>
                <a:cubicBezTo>
                  <a:pt x="604" y="133"/>
                  <a:pt x="608" y="137"/>
                  <a:pt x="613" y="137"/>
                </a:cubicBezTo>
                <a:moveTo>
                  <a:pt x="76" y="263"/>
                </a:moveTo>
                <a:cubicBezTo>
                  <a:pt x="88" y="263"/>
                  <a:pt x="98" y="272"/>
                  <a:pt x="98" y="284"/>
                </a:cubicBezTo>
                <a:cubicBezTo>
                  <a:pt x="98" y="284"/>
                  <a:pt x="98" y="284"/>
                  <a:pt x="98" y="391"/>
                </a:cubicBezTo>
                <a:cubicBezTo>
                  <a:pt x="98" y="403"/>
                  <a:pt x="88" y="413"/>
                  <a:pt x="76" y="413"/>
                </a:cubicBezTo>
                <a:cubicBezTo>
                  <a:pt x="76" y="413"/>
                  <a:pt x="76" y="413"/>
                  <a:pt x="22" y="413"/>
                </a:cubicBezTo>
                <a:cubicBezTo>
                  <a:pt x="10" y="413"/>
                  <a:pt x="0" y="403"/>
                  <a:pt x="0" y="391"/>
                </a:cubicBezTo>
                <a:cubicBezTo>
                  <a:pt x="0" y="391"/>
                  <a:pt x="0" y="391"/>
                  <a:pt x="0" y="284"/>
                </a:cubicBezTo>
                <a:cubicBezTo>
                  <a:pt x="0" y="272"/>
                  <a:pt x="10" y="263"/>
                  <a:pt x="22" y="263"/>
                </a:cubicBezTo>
                <a:cubicBezTo>
                  <a:pt x="22" y="263"/>
                  <a:pt x="22" y="263"/>
                  <a:pt x="76" y="263"/>
                </a:cubicBezTo>
                <a:moveTo>
                  <a:pt x="85" y="387"/>
                </a:moveTo>
                <a:cubicBezTo>
                  <a:pt x="85" y="387"/>
                  <a:pt x="85" y="387"/>
                  <a:pt x="85" y="387"/>
                </a:cubicBezTo>
                <a:cubicBezTo>
                  <a:pt x="85" y="288"/>
                  <a:pt x="85" y="288"/>
                  <a:pt x="85" y="288"/>
                </a:cubicBezTo>
                <a:cubicBezTo>
                  <a:pt x="85" y="281"/>
                  <a:pt x="81" y="276"/>
                  <a:pt x="76" y="276"/>
                </a:cubicBezTo>
                <a:cubicBezTo>
                  <a:pt x="76" y="276"/>
                  <a:pt x="76" y="276"/>
                  <a:pt x="22" y="276"/>
                </a:cubicBezTo>
                <a:cubicBezTo>
                  <a:pt x="17" y="276"/>
                  <a:pt x="13" y="281"/>
                  <a:pt x="13" y="288"/>
                </a:cubicBezTo>
                <a:cubicBezTo>
                  <a:pt x="13" y="288"/>
                  <a:pt x="13" y="288"/>
                  <a:pt x="13" y="387"/>
                </a:cubicBezTo>
                <a:cubicBezTo>
                  <a:pt x="13" y="394"/>
                  <a:pt x="17" y="399"/>
                  <a:pt x="22" y="399"/>
                </a:cubicBezTo>
                <a:cubicBezTo>
                  <a:pt x="22" y="399"/>
                  <a:pt x="22" y="399"/>
                  <a:pt x="76" y="399"/>
                </a:cubicBezTo>
                <a:cubicBezTo>
                  <a:pt x="81" y="399"/>
                  <a:pt x="85" y="394"/>
                  <a:pt x="85" y="387"/>
                </a:cubicBezTo>
                <a:close/>
                <a:moveTo>
                  <a:pt x="546" y="519"/>
                </a:moveTo>
                <a:cubicBezTo>
                  <a:pt x="571" y="519"/>
                  <a:pt x="614" y="524"/>
                  <a:pt x="614" y="542"/>
                </a:cubicBezTo>
                <a:cubicBezTo>
                  <a:pt x="614" y="542"/>
                  <a:pt x="614" y="542"/>
                  <a:pt x="614" y="654"/>
                </a:cubicBezTo>
                <a:cubicBezTo>
                  <a:pt x="614" y="672"/>
                  <a:pt x="571" y="676"/>
                  <a:pt x="546" y="676"/>
                </a:cubicBezTo>
                <a:cubicBezTo>
                  <a:pt x="521" y="676"/>
                  <a:pt x="478" y="672"/>
                  <a:pt x="478" y="654"/>
                </a:cubicBezTo>
                <a:cubicBezTo>
                  <a:pt x="478" y="654"/>
                  <a:pt x="478" y="654"/>
                  <a:pt x="478" y="542"/>
                </a:cubicBezTo>
                <a:cubicBezTo>
                  <a:pt x="478" y="524"/>
                  <a:pt x="521" y="519"/>
                  <a:pt x="546" y="519"/>
                </a:cubicBezTo>
                <a:moveTo>
                  <a:pt x="546" y="557"/>
                </a:moveTo>
                <a:cubicBezTo>
                  <a:pt x="577" y="557"/>
                  <a:pt x="604" y="550"/>
                  <a:pt x="604" y="541"/>
                </a:cubicBezTo>
                <a:cubicBezTo>
                  <a:pt x="604" y="533"/>
                  <a:pt x="577" y="526"/>
                  <a:pt x="546" y="526"/>
                </a:cubicBezTo>
                <a:cubicBezTo>
                  <a:pt x="514" y="526"/>
                  <a:pt x="488" y="533"/>
                  <a:pt x="488" y="541"/>
                </a:cubicBezTo>
                <a:cubicBezTo>
                  <a:pt x="488" y="550"/>
                  <a:pt x="514" y="557"/>
                  <a:pt x="546" y="557"/>
                </a:cubicBezTo>
                <a:moveTo>
                  <a:pt x="763" y="251"/>
                </a:moveTo>
                <a:cubicBezTo>
                  <a:pt x="772" y="251"/>
                  <a:pt x="780" y="259"/>
                  <a:pt x="780" y="269"/>
                </a:cubicBezTo>
                <a:cubicBezTo>
                  <a:pt x="780" y="269"/>
                  <a:pt x="780" y="269"/>
                  <a:pt x="780" y="396"/>
                </a:cubicBezTo>
                <a:cubicBezTo>
                  <a:pt x="780" y="405"/>
                  <a:pt x="772" y="413"/>
                  <a:pt x="763" y="413"/>
                </a:cubicBezTo>
                <a:cubicBezTo>
                  <a:pt x="763" y="413"/>
                  <a:pt x="763" y="413"/>
                  <a:pt x="679" y="413"/>
                </a:cubicBezTo>
                <a:cubicBezTo>
                  <a:pt x="669" y="413"/>
                  <a:pt x="662" y="405"/>
                  <a:pt x="662" y="396"/>
                </a:cubicBezTo>
                <a:cubicBezTo>
                  <a:pt x="662" y="396"/>
                  <a:pt x="662" y="396"/>
                  <a:pt x="662" y="269"/>
                </a:cubicBezTo>
                <a:cubicBezTo>
                  <a:pt x="662" y="259"/>
                  <a:pt x="669" y="251"/>
                  <a:pt x="679" y="251"/>
                </a:cubicBezTo>
                <a:cubicBezTo>
                  <a:pt x="679" y="251"/>
                  <a:pt x="679" y="251"/>
                  <a:pt x="763" y="251"/>
                </a:cubicBezTo>
                <a:moveTo>
                  <a:pt x="770" y="378"/>
                </a:moveTo>
                <a:cubicBezTo>
                  <a:pt x="770" y="378"/>
                  <a:pt x="770" y="378"/>
                  <a:pt x="770" y="378"/>
                </a:cubicBezTo>
                <a:cubicBezTo>
                  <a:pt x="770" y="269"/>
                  <a:pt x="770" y="269"/>
                  <a:pt x="770" y="269"/>
                </a:cubicBezTo>
                <a:cubicBezTo>
                  <a:pt x="770" y="265"/>
                  <a:pt x="767" y="261"/>
                  <a:pt x="763" y="261"/>
                </a:cubicBezTo>
                <a:cubicBezTo>
                  <a:pt x="763" y="261"/>
                  <a:pt x="763" y="261"/>
                  <a:pt x="679" y="261"/>
                </a:cubicBezTo>
                <a:cubicBezTo>
                  <a:pt x="675" y="261"/>
                  <a:pt x="672" y="265"/>
                  <a:pt x="672" y="269"/>
                </a:cubicBezTo>
                <a:cubicBezTo>
                  <a:pt x="672" y="269"/>
                  <a:pt x="672" y="269"/>
                  <a:pt x="672" y="378"/>
                </a:cubicBezTo>
                <a:cubicBezTo>
                  <a:pt x="672" y="381"/>
                  <a:pt x="675" y="385"/>
                  <a:pt x="679" y="385"/>
                </a:cubicBezTo>
                <a:cubicBezTo>
                  <a:pt x="679" y="385"/>
                  <a:pt x="679" y="385"/>
                  <a:pt x="763" y="385"/>
                </a:cubicBezTo>
                <a:cubicBezTo>
                  <a:pt x="767" y="385"/>
                  <a:pt x="770" y="381"/>
                  <a:pt x="770" y="378"/>
                </a:cubicBezTo>
                <a:close/>
                <a:moveTo>
                  <a:pt x="695" y="397"/>
                </a:moveTo>
                <a:cubicBezTo>
                  <a:pt x="695" y="399"/>
                  <a:pt x="697" y="401"/>
                  <a:pt x="699" y="401"/>
                </a:cubicBezTo>
                <a:cubicBezTo>
                  <a:pt x="702" y="401"/>
                  <a:pt x="704" y="399"/>
                  <a:pt x="704" y="397"/>
                </a:cubicBezTo>
                <a:cubicBezTo>
                  <a:pt x="704" y="394"/>
                  <a:pt x="702" y="392"/>
                  <a:pt x="699" y="392"/>
                </a:cubicBezTo>
                <a:cubicBezTo>
                  <a:pt x="697" y="392"/>
                  <a:pt x="695" y="394"/>
                  <a:pt x="695" y="397"/>
                </a:cubicBezTo>
                <a:close/>
                <a:moveTo>
                  <a:pt x="737" y="397"/>
                </a:moveTo>
                <a:cubicBezTo>
                  <a:pt x="737" y="399"/>
                  <a:pt x="739" y="401"/>
                  <a:pt x="742" y="401"/>
                </a:cubicBezTo>
                <a:cubicBezTo>
                  <a:pt x="745" y="401"/>
                  <a:pt x="747" y="399"/>
                  <a:pt x="747" y="397"/>
                </a:cubicBezTo>
                <a:cubicBezTo>
                  <a:pt x="747" y="394"/>
                  <a:pt x="745" y="392"/>
                  <a:pt x="742" y="392"/>
                </a:cubicBezTo>
                <a:cubicBezTo>
                  <a:pt x="739" y="392"/>
                  <a:pt x="737" y="394"/>
                  <a:pt x="737" y="397"/>
                </a:cubicBezTo>
                <a:close/>
                <a:moveTo>
                  <a:pt x="716" y="397"/>
                </a:moveTo>
                <a:cubicBezTo>
                  <a:pt x="716" y="399"/>
                  <a:pt x="718" y="401"/>
                  <a:pt x="721" y="401"/>
                </a:cubicBezTo>
                <a:cubicBezTo>
                  <a:pt x="724" y="401"/>
                  <a:pt x="726" y="399"/>
                  <a:pt x="726" y="397"/>
                </a:cubicBezTo>
                <a:cubicBezTo>
                  <a:pt x="726" y="394"/>
                  <a:pt x="724" y="392"/>
                  <a:pt x="721" y="392"/>
                </a:cubicBezTo>
                <a:cubicBezTo>
                  <a:pt x="718" y="392"/>
                  <a:pt x="716" y="394"/>
                  <a:pt x="716" y="397"/>
                </a:cubicBezTo>
                <a:close/>
                <a:moveTo>
                  <a:pt x="179" y="524"/>
                </a:moveTo>
                <a:cubicBezTo>
                  <a:pt x="181" y="522"/>
                  <a:pt x="185" y="521"/>
                  <a:pt x="188" y="521"/>
                </a:cubicBezTo>
                <a:cubicBezTo>
                  <a:pt x="252" y="521"/>
                  <a:pt x="252" y="521"/>
                  <a:pt x="252" y="521"/>
                </a:cubicBezTo>
                <a:cubicBezTo>
                  <a:pt x="255" y="521"/>
                  <a:pt x="257" y="522"/>
                  <a:pt x="259" y="522"/>
                </a:cubicBezTo>
                <a:cubicBezTo>
                  <a:pt x="250" y="504"/>
                  <a:pt x="250" y="504"/>
                  <a:pt x="250" y="504"/>
                </a:cubicBezTo>
                <a:cubicBezTo>
                  <a:pt x="248" y="499"/>
                  <a:pt x="240" y="494"/>
                  <a:pt x="234" y="494"/>
                </a:cubicBezTo>
                <a:cubicBezTo>
                  <a:pt x="205" y="494"/>
                  <a:pt x="205" y="494"/>
                  <a:pt x="205" y="494"/>
                </a:cubicBezTo>
                <a:cubicBezTo>
                  <a:pt x="199" y="494"/>
                  <a:pt x="192" y="499"/>
                  <a:pt x="189" y="504"/>
                </a:cubicBezTo>
                <a:cubicBezTo>
                  <a:pt x="179" y="524"/>
                  <a:pt x="179" y="524"/>
                  <a:pt x="179" y="524"/>
                </a:cubicBezTo>
                <a:cubicBezTo>
                  <a:pt x="179" y="524"/>
                  <a:pt x="179" y="524"/>
                  <a:pt x="179" y="524"/>
                </a:cubicBezTo>
                <a:close/>
                <a:moveTo>
                  <a:pt x="258" y="528"/>
                </a:moveTo>
                <a:cubicBezTo>
                  <a:pt x="262" y="530"/>
                  <a:pt x="264" y="534"/>
                  <a:pt x="264" y="539"/>
                </a:cubicBezTo>
                <a:cubicBezTo>
                  <a:pt x="264" y="539"/>
                  <a:pt x="264" y="539"/>
                  <a:pt x="264" y="665"/>
                </a:cubicBezTo>
                <a:cubicBezTo>
                  <a:pt x="264" y="671"/>
                  <a:pt x="259" y="676"/>
                  <a:pt x="253" y="676"/>
                </a:cubicBezTo>
                <a:cubicBezTo>
                  <a:pt x="253" y="676"/>
                  <a:pt x="253" y="676"/>
                  <a:pt x="187" y="676"/>
                </a:cubicBezTo>
                <a:cubicBezTo>
                  <a:pt x="181" y="676"/>
                  <a:pt x="176" y="671"/>
                  <a:pt x="176" y="665"/>
                </a:cubicBezTo>
                <a:cubicBezTo>
                  <a:pt x="176" y="665"/>
                  <a:pt x="176" y="665"/>
                  <a:pt x="176" y="539"/>
                </a:cubicBezTo>
                <a:cubicBezTo>
                  <a:pt x="176" y="534"/>
                  <a:pt x="178" y="530"/>
                  <a:pt x="182" y="528"/>
                </a:cubicBezTo>
                <a:cubicBezTo>
                  <a:pt x="183" y="527"/>
                  <a:pt x="185" y="527"/>
                  <a:pt x="187" y="527"/>
                </a:cubicBezTo>
                <a:cubicBezTo>
                  <a:pt x="187" y="527"/>
                  <a:pt x="187" y="527"/>
                  <a:pt x="253" y="527"/>
                </a:cubicBezTo>
                <a:cubicBezTo>
                  <a:pt x="255" y="527"/>
                  <a:pt x="256" y="527"/>
                  <a:pt x="258" y="528"/>
                </a:cubicBezTo>
                <a:moveTo>
                  <a:pt x="249" y="651"/>
                </a:moveTo>
                <a:cubicBezTo>
                  <a:pt x="251" y="651"/>
                  <a:pt x="253" y="649"/>
                  <a:pt x="253" y="647"/>
                </a:cubicBezTo>
                <a:cubicBezTo>
                  <a:pt x="253" y="644"/>
                  <a:pt x="251" y="642"/>
                  <a:pt x="249" y="642"/>
                </a:cubicBezTo>
                <a:cubicBezTo>
                  <a:pt x="249" y="642"/>
                  <a:pt x="249" y="642"/>
                  <a:pt x="196" y="642"/>
                </a:cubicBezTo>
                <a:cubicBezTo>
                  <a:pt x="193" y="642"/>
                  <a:pt x="191" y="644"/>
                  <a:pt x="191" y="647"/>
                </a:cubicBezTo>
                <a:cubicBezTo>
                  <a:pt x="191" y="649"/>
                  <a:pt x="193" y="651"/>
                  <a:pt x="196" y="651"/>
                </a:cubicBezTo>
                <a:cubicBezTo>
                  <a:pt x="196" y="651"/>
                  <a:pt x="196" y="651"/>
                  <a:pt x="249" y="651"/>
                </a:cubicBezTo>
                <a:moveTo>
                  <a:pt x="249" y="630"/>
                </a:moveTo>
                <a:cubicBezTo>
                  <a:pt x="251" y="630"/>
                  <a:pt x="253" y="628"/>
                  <a:pt x="253" y="626"/>
                </a:cubicBezTo>
                <a:cubicBezTo>
                  <a:pt x="253" y="623"/>
                  <a:pt x="251" y="621"/>
                  <a:pt x="249" y="621"/>
                </a:cubicBezTo>
                <a:cubicBezTo>
                  <a:pt x="249" y="621"/>
                  <a:pt x="249" y="621"/>
                  <a:pt x="196" y="621"/>
                </a:cubicBezTo>
                <a:cubicBezTo>
                  <a:pt x="193" y="621"/>
                  <a:pt x="191" y="623"/>
                  <a:pt x="191" y="626"/>
                </a:cubicBezTo>
                <a:cubicBezTo>
                  <a:pt x="191" y="628"/>
                  <a:pt x="193" y="630"/>
                  <a:pt x="196" y="630"/>
                </a:cubicBezTo>
                <a:cubicBezTo>
                  <a:pt x="196" y="630"/>
                  <a:pt x="196" y="630"/>
                  <a:pt x="249" y="630"/>
                </a:cubicBezTo>
                <a:moveTo>
                  <a:pt x="249" y="609"/>
                </a:moveTo>
                <a:cubicBezTo>
                  <a:pt x="251" y="609"/>
                  <a:pt x="253" y="607"/>
                  <a:pt x="253" y="604"/>
                </a:cubicBezTo>
                <a:cubicBezTo>
                  <a:pt x="253" y="602"/>
                  <a:pt x="251" y="600"/>
                  <a:pt x="249" y="600"/>
                </a:cubicBezTo>
                <a:cubicBezTo>
                  <a:pt x="249" y="600"/>
                  <a:pt x="249" y="600"/>
                  <a:pt x="196" y="600"/>
                </a:cubicBezTo>
                <a:cubicBezTo>
                  <a:pt x="193" y="600"/>
                  <a:pt x="191" y="602"/>
                  <a:pt x="191" y="604"/>
                </a:cubicBezTo>
                <a:cubicBezTo>
                  <a:pt x="191" y="607"/>
                  <a:pt x="193" y="609"/>
                  <a:pt x="196" y="609"/>
                </a:cubicBezTo>
                <a:cubicBezTo>
                  <a:pt x="196" y="609"/>
                  <a:pt x="196" y="609"/>
                  <a:pt x="249" y="609"/>
                </a:cubicBezTo>
                <a:moveTo>
                  <a:pt x="246" y="554"/>
                </a:moveTo>
                <a:cubicBezTo>
                  <a:pt x="250" y="554"/>
                  <a:pt x="253" y="552"/>
                  <a:pt x="253" y="548"/>
                </a:cubicBezTo>
                <a:cubicBezTo>
                  <a:pt x="253" y="545"/>
                  <a:pt x="250" y="542"/>
                  <a:pt x="246" y="542"/>
                </a:cubicBezTo>
                <a:cubicBezTo>
                  <a:pt x="243" y="542"/>
                  <a:pt x="240" y="545"/>
                  <a:pt x="240" y="548"/>
                </a:cubicBezTo>
                <a:cubicBezTo>
                  <a:pt x="240" y="552"/>
                  <a:pt x="243" y="554"/>
                  <a:pt x="246" y="55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290"/>
            <a:endParaRPr lang="en-US" sz="1324">
              <a:solidFill>
                <a:prstClr val="black"/>
              </a:solidFill>
            </a:endParaRPr>
          </a:p>
        </p:txBody>
      </p:sp>
    </p:spTree>
    <p:extLst>
      <p:ext uri="{BB962C8B-B14F-4D97-AF65-F5344CB8AC3E}">
        <p14:creationId xmlns:p14="http://schemas.microsoft.com/office/powerpoint/2010/main" val="42850492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Faster to market </a:t>
            </a:r>
            <a:endParaRPr lang="en-US" dirty="0"/>
          </a:p>
        </p:txBody>
      </p:sp>
      <p:sp>
        <p:nvSpPr>
          <p:cNvPr id="9" name="Rectangle 8"/>
          <p:cNvSpPr/>
          <p:nvPr/>
        </p:nvSpPr>
        <p:spPr bwMode="auto">
          <a:xfrm>
            <a:off x="238072" y="1563273"/>
            <a:ext cx="2117804" cy="21178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indent="-210091">
              <a:spcAft>
                <a:spcPts val="588"/>
              </a:spcAft>
              <a:defRPr/>
            </a:pPr>
            <a:r>
              <a:rPr lang="en-US" sz="2353" dirty="0">
                <a:solidFill>
                  <a:srgbClr val="EFEFEF">
                    <a:alpha val="99000"/>
                  </a:srgbClr>
                </a:solidFill>
                <a:latin typeface="Segoe UI Light"/>
              </a:rPr>
              <a:t>Create in minutes.</a:t>
            </a:r>
          </a:p>
        </p:txBody>
      </p:sp>
      <p:sp>
        <p:nvSpPr>
          <p:cNvPr id="10" name="Rectangle 9"/>
          <p:cNvSpPr/>
          <p:nvPr/>
        </p:nvSpPr>
        <p:spPr bwMode="auto">
          <a:xfrm>
            <a:off x="2399614" y="1563273"/>
            <a:ext cx="2117804" cy="2117804"/>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indent="-210091">
              <a:spcAft>
                <a:spcPts val="588"/>
              </a:spcAft>
              <a:defRPr/>
            </a:pPr>
            <a:r>
              <a:rPr lang="en-US" sz="2353" dirty="0">
                <a:solidFill>
                  <a:srgbClr val="EFEFEF">
                    <a:alpha val="99000"/>
                  </a:srgbClr>
                </a:solidFill>
                <a:latin typeface="Segoe UI Light"/>
              </a:rPr>
              <a:t>Use favorite tools.</a:t>
            </a:r>
          </a:p>
        </p:txBody>
      </p:sp>
      <p:sp>
        <p:nvSpPr>
          <p:cNvPr id="11" name="Rectangle 10"/>
          <p:cNvSpPr/>
          <p:nvPr/>
        </p:nvSpPr>
        <p:spPr bwMode="auto">
          <a:xfrm>
            <a:off x="4572001" y="1563273"/>
            <a:ext cx="2117804" cy="2117804"/>
          </a:xfrm>
          <a:prstGeom prst="rect">
            <a:avLst/>
          </a:prstGeom>
          <a:solidFill>
            <a:schemeClr val="bg1">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indent="-210091">
              <a:spcAft>
                <a:spcPts val="588"/>
              </a:spcAft>
              <a:defRPr/>
            </a:pPr>
            <a:r>
              <a:rPr lang="en-US" sz="2353" dirty="0">
                <a:solidFill>
                  <a:srgbClr val="EFEFEF">
                    <a:alpha val="99000"/>
                  </a:srgbClr>
                </a:solidFill>
                <a:latin typeface="Segoe UI Light"/>
              </a:rPr>
              <a:t>Flexible deployment frameworks.</a:t>
            </a:r>
          </a:p>
        </p:txBody>
      </p:sp>
      <p:sp>
        <p:nvSpPr>
          <p:cNvPr id="12" name="Rectangle 11"/>
          <p:cNvSpPr/>
          <p:nvPr/>
        </p:nvSpPr>
        <p:spPr bwMode="auto">
          <a:xfrm>
            <a:off x="6744387" y="1563273"/>
            <a:ext cx="2117804" cy="21178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indent="-210091">
              <a:spcAft>
                <a:spcPts val="588"/>
              </a:spcAft>
              <a:defRPr/>
            </a:pPr>
            <a:r>
              <a:rPr lang="en-US" sz="2353" dirty="0">
                <a:solidFill>
                  <a:srgbClr val="EFEFEF">
                    <a:alpha val="99000"/>
                  </a:srgbClr>
                </a:solidFill>
                <a:latin typeface="Segoe UI Light"/>
              </a:rPr>
              <a:t>Continuous delivery.</a:t>
            </a:r>
          </a:p>
        </p:txBody>
      </p:sp>
      <p:sp>
        <p:nvSpPr>
          <p:cNvPr id="16" name="Freeform 58"/>
          <p:cNvSpPr>
            <a:spLocks noEditPoints="1"/>
          </p:cNvSpPr>
          <p:nvPr/>
        </p:nvSpPr>
        <p:spPr bwMode="black">
          <a:xfrm>
            <a:off x="7787691" y="1735281"/>
            <a:ext cx="856349" cy="91784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0515" tIns="30258" rIns="60515" bIns="30258" numCol="1" anchor="t" anchorCtr="0" compatLnSpc="1">
            <a:prstTxWarp prst="textNoShape">
              <a:avLst/>
            </a:prstTxWarp>
          </a:bodyPr>
          <a:lstStyle/>
          <a:p>
            <a:endParaRPr lang="en-US" sz="1176"/>
          </a:p>
        </p:txBody>
      </p:sp>
      <p:sp>
        <p:nvSpPr>
          <p:cNvPr id="17" name="Freeform 125"/>
          <p:cNvSpPr>
            <a:spLocks noEditPoints="1"/>
          </p:cNvSpPr>
          <p:nvPr/>
        </p:nvSpPr>
        <p:spPr bwMode="black">
          <a:xfrm>
            <a:off x="1524391" y="1709175"/>
            <a:ext cx="652449" cy="898392"/>
          </a:xfrm>
          <a:custGeom>
            <a:avLst/>
            <a:gdLst>
              <a:gd name="T0" fmla="*/ 447 w 867"/>
              <a:gd name="T1" fmla="*/ 1019 h 1194"/>
              <a:gd name="T2" fmla="*/ 494 w 867"/>
              <a:gd name="T3" fmla="*/ 180 h 1194"/>
              <a:gd name="T4" fmla="*/ 292 w 867"/>
              <a:gd name="T5" fmla="*/ 541 h 1194"/>
              <a:gd name="T6" fmla="*/ 433 w 867"/>
              <a:gd name="T7" fmla="*/ 408 h 1194"/>
              <a:gd name="T8" fmla="*/ 413 w 867"/>
              <a:gd name="T9" fmla="*/ 804 h 1194"/>
              <a:gd name="T10" fmla="*/ 174 w 867"/>
              <a:gd name="T11" fmla="*/ 773 h 1194"/>
              <a:gd name="T12" fmla="*/ 552 w 867"/>
              <a:gd name="T13" fmla="*/ 528 h 1194"/>
              <a:gd name="T14" fmla="*/ 277 w 867"/>
              <a:gd name="T15" fmla="*/ 1057 h 1194"/>
              <a:gd name="T16" fmla="*/ 693 w 867"/>
              <a:gd name="T17" fmla="*/ 773 h 1194"/>
              <a:gd name="T18" fmla="*/ 447 w 867"/>
              <a:gd name="T19" fmla="*/ 1019 h 1194"/>
              <a:gd name="T20" fmla="*/ 447 w 867"/>
              <a:gd name="T21" fmla="*/ 500 h 1194"/>
              <a:gd name="T22" fmla="*/ 552 w 867"/>
              <a:gd name="T23" fmla="*/ 991 h 1194"/>
              <a:gd name="T24" fmla="*/ 202 w 867"/>
              <a:gd name="T25" fmla="*/ 641 h 1194"/>
              <a:gd name="T26" fmla="*/ 717 w 867"/>
              <a:gd name="T27" fmla="*/ 939 h 1194"/>
              <a:gd name="T28" fmla="*/ 315 w 867"/>
              <a:gd name="T29" fmla="*/ 528 h 1194"/>
              <a:gd name="T30" fmla="*/ 665 w 867"/>
              <a:gd name="T31" fmla="*/ 641 h 1194"/>
              <a:gd name="T32" fmla="*/ 432 w 867"/>
              <a:gd name="T33" fmla="*/ 517 h 1194"/>
              <a:gd name="T34" fmla="*/ 150 w 867"/>
              <a:gd name="T35" fmla="*/ 939 h 1194"/>
              <a:gd name="T36" fmla="*/ 575 w 867"/>
              <a:gd name="T37" fmla="*/ 541 h 1194"/>
              <a:gd name="T38" fmla="*/ 315 w 867"/>
              <a:gd name="T39" fmla="*/ 991 h 1194"/>
              <a:gd name="T40" fmla="*/ 433 w 867"/>
              <a:gd name="T41" fmla="*/ 1112 h 1194"/>
              <a:gd name="T42" fmla="*/ 457 w 867"/>
              <a:gd name="T43" fmla="*/ 847 h 1194"/>
              <a:gd name="T44" fmla="*/ 98 w 867"/>
              <a:gd name="T45" fmla="*/ 747 h 1194"/>
              <a:gd name="T46" fmla="*/ 590 w 867"/>
              <a:gd name="T47" fmla="*/ 1057 h 1194"/>
              <a:gd name="T48" fmla="*/ 215 w 867"/>
              <a:gd name="T49" fmla="*/ 619 h 1194"/>
              <a:gd name="T50" fmla="*/ 769 w 867"/>
              <a:gd name="T51" fmla="*/ 747 h 1194"/>
              <a:gd name="T52" fmla="*/ 420 w 867"/>
              <a:gd name="T53" fmla="*/ 1095 h 1194"/>
              <a:gd name="T54" fmla="*/ 420 w 867"/>
              <a:gd name="T55" fmla="*/ 425 h 1194"/>
              <a:gd name="T56" fmla="*/ 454 w 867"/>
              <a:gd name="T57" fmla="*/ 804 h 1194"/>
              <a:gd name="T58" fmla="*/ 215 w 867"/>
              <a:gd name="T59" fmla="*/ 901 h 1194"/>
              <a:gd name="T60" fmla="*/ 665 w 867"/>
              <a:gd name="T61" fmla="*/ 878 h 1194"/>
              <a:gd name="T62" fmla="*/ 255 w 867"/>
              <a:gd name="T63" fmla="*/ 476 h 1194"/>
              <a:gd name="T64" fmla="*/ 433 w 867"/>
              <a:gd name="T65" fmla="*/ 1155 h 1194"/>
              <a:gd name="T66" fmla="*/ 292 w 867"/>
              <a:gd name="T67" fmla="*/ 541 h 1194"/>
              <a:gd name="T68" fmla="*/ 652 w 867"/>
              <a:gd name="T69" fmla="*/ 619 h 1194"/>
              <a:gd name="T70" fmla="*/ 447 w 867"/>
              <a:gd name="T71" fmla="*/ 713 h 1194"/>
              <a:gd name="T72" fmla="*/ 137 w 867"/>
              <a:gd name="T73" fmla="*/ 916 h 1194"/>
              <a:gd name="T74" fmla="*/ 717 w 867"/>
              <a:gd name="T75" fmla="*/ 939 h 1194"/>
              <a:gd name="T76" fmla="*/ 277 w 867"/>
              <a:gd name="T77" fmla="*/ 1057 h 1194"/>
              <a:gd name="T78" fmla="*/ 786 w 867"/>
              <a:gd name="T79" fmla="*/ 760 h 1194"/>
              <a:gd name="T80" fmla="*/ 410 w 867"/>
              <a:gd name="T81" fmla="*/ 847 h 1194"/>
              <a:gd name="T82" fmla="*/ 174 w 867"/>
              <a:gd name="T83" fmla="*/ 747 h 1194"/>
              <a:gd name="T84" fmla="*/ 575 w 867"/>
              <a:gd name="T85" fmla="*/ 541 h 1194"/>
              <a:gd name="T86" fmla="*/ 202 w 867"/>
              <a:gd name="T87" fmla="*/ 641 h 1194"/>
              <a:gd name="T88" fmla="*/ 769 w 867"/>
              <a:gd name="T89" fmla="*/ 773 h 1194"/>
              <a:gd name="T90" fmla="*/ 420 w 867"/>
              <a:gd name="T91" fmla="*/ 1019 h 1194"/>
              <a:gd name="T92" fmla="*/ 447 w 867"/>
              <a:gd name="T93" fmla="*/ 425 h 1194"/>
              <a:gd name="T94" fmla="*/ 590 w 867"/>
              <a:gd name="T95" fmla="*/ 1057 h 1194"/>
              <a:gd name="T96" fmla="*/ 150 w 867"/>
              <a:gd name="T97" fmla="*/ 939 h 1194"/>
              <a:gd name="T98" fmla="*/ 730 w 867"/>
              <a:gd name="T99" fmla="*/ 916 h 1194"/>
              <a:gd name="T100" fmla="*/ 277 w 867"/>
              <a:gd name="T101" fmla="*/ 463 h 1194"/>
              <a:gd name="T102" fmla="*/ 730 w 867"/>
              <a:gd name="T103" fmla="*/ 603 h 1194"/>
              <a:gd name="T104" fmla="*/ 419 w 867"/>
              <a:gd name="T105" fmla="*/ 713 h 1194"/>
              <a:gd name="T106" fmla="*/ 98 w 867"/>
              <a:gd name="T107" fmla="*/ 747 h 1194"/>
              <a:gd name="T108" fmla="*/ 612 w 867"/>
              <a:gd name="T109" fmla="*/ 476 h 1194"/>
              <a:gd name="T110" fmla="*/ 292 w 867"/>
              <a:gd name="T111" fmla="*/ 978 h 1194"/>
              <a:gd name="T112" fmla="*/ 81 w 867"/>
              <a:gd name="T113" fmla="*/ 760 h 1194"/>
              <a:gd name="T114" fmla="*/ 454 w 867"/>
              <a:gd name="T115" fmla="*/ 804 h 1194"/>
              <a:gd name="T116" fmla="*/ 420 w 867"/>
              <a:gd name="T117" fmla="*/ 425 h 1194"/>
              <a:gd name="T118" fmla="*/ 612 w 867"/>
              <a:gd name="T119" fmla="*/ 1043 h 1194"/>
              <a:gd name="T120" fmla="*/ 150 w 867"/>
              <a:gd name="T121" fmla="*/ 581 h 1194"/>
              <a:gd name="T122" fmla="*/ 693 w 867"/>
              <a:gd name="T123" fmla="*/ 747 h 1194"/>
              <a:gd name="T124" fmla="*/ 447 w 867"/>
              <a:gd name="T125" fmla="*/ 1095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7" h="1194">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398" y="135"/>
                </a:moveTo>
                <a:cubicBezTo>
                  <a:pt x="398" y="290"/>
                  <a:pt x="398" y="290"/>
                  <a:pt x="398" y="290"/>
                </a:cubicBezTo>
                <a:cubicBezTo>
                  <a:pt x="469" y="290"/>
                  <a:pt x="469" y="290"/>
                  <a:pt x="469" y="290"/>
                </a:cubicBezTo>
                <a:cubicBezTo>
                  <a:pt x="469" y="135"/>
                  <a:pt x="469" y="135"/>
                  <a:pt x="469" y="135"/>
                </a:cubicBezTo>
                <a:lnTo>
                  <a:pt x="398" y="135"/>
                </a:lnTo>
                <a:close/>
                <a:moveTo>
                  <a:pt x="433" y="0"/>
                </a:moveTo>
                <a:cubicBezTo>
                  <a:pt x="368" y="0"/>
                  <a:pt x="314" y="54"/>
                  <a:pt x="314" y="119"/>
                </a:cubicBezTo>
                <a:cubicBezTo>
                  <a:pt x="314" y="163"/>
                  <a:pt x="338" y="201"/>
                  <a:pt x="373" y="222"/>
                </a:cubicBezTo>
                <a:cubicBezTo>
                  <a:pt x="373" y="180"/>
                  <a:pt x="373" y="180"/>
                  <a:pt x="373" y="180"/>
                </a:cubicBezTo>
                <a:cubicBezTo>
                  <a:pt x="357" y="164"/>
                  <a:pt x="348" y="143"/>
                  <a:pt x="348" y="119"/>
                </a:cubicBezTo>
                <a:cubicBezTo>
                  <a:pt x="348" y="72"/>
                  <a:pt x="386" y="34"/>
                  <a:pt x="433" y="34"/>
                </a:cubicBezTo>
                <a:cubicBezTo>
                  <a:pt x="481" y="34"/>
                  <a:pt x="519" y="72"/>
                  <a:pt x="519" y="119"/>
                </a:cubicBezTo>
                <a:cubicBezTo>
                  <a:pt x="519" y="143"/>
                  <a:pt x="510" y="164"/>
                  <a:pt x="494" y="180"/>
                </a:cubicBezTo>
                <a:cubicBezTo>
                  <a:pt x="494" y="222"/>
                  <a:pt x="494" y="222"/>
                  <a:pt x="494" y="222"/>
                </a:cubicBezTo>
                <a:cubicBezTo>
                  <a:pt x="529" y="201"/>
                  <a:pt x="553" y="163"/>
                  <a:pt x="553" y="119"/>
                </a:cubicBezTo>
                <a:cubicBezTo>
                  <a:pt x="553" y="54"/>
                  <a:pt x="499" y="0"/>
                  <a:pt x="433" y="0"/>
                </a:cubicBezTo>
                <a:close/>
                <a:moveTo>
                  <a:pt x="725" y="277"/>
                </a:moveTo>
                <a:cubicBezTo>
                  <a:pt x="672" y="353"/>
                  <a:pt x="672" y="353"/>
                  <a:pt x="672" y="353"/>
                </a:cubicBezTo>
                <a:cubicBezTo>
                  <a:pt x="730" y="393"/>
                  <a:pt x="730" y="393"/>
                  <a:pt x="730" y="393"/>
                </a:cubicBezTo>
                <a:cubicBezTo>
                  <a:pt x="783" y="317"/>
                  <a:pt x="783" y="317"/>
                  <a:pt x="783" y="317"/>
                </a:cubicBezTo>
                <a:lnTo>
                  <a:pt x="725" y="277"/>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326"/>
                </a:moveTo>
                <a:cubicBezTo>
                  <a:pt x="195" y="326"/>
                  <a:pt x="0" y="521"/>
                  <a:pt x="0" y="760"/>
                </a:cubicBezTo>
                <a:cubicBezTo>
                  <a:pt x="0" y="999"/>
                  <a:pt x="195" y="1194"/>
                  <a:pt x="433" y="1194"/>
                </a:cubicBezTo>
                <a:cubicBezTo>
                  <a:pt x="672" y="1194"/>
                  <a:pt x="867" y="999"/>
                  <a:pt x="867" y="760"/>
                </a:cubicBezTo>
                <a:cubicBezTo>
                  <a:pt x="867" y="521"/>
                  <a:pt x="672" y="326"/>
                  <a:pt x="433" y="326"/>
                </a:cubicBezTo>
                <a:close/>
                <a:moveTo>
                  <a:pt x="433" y="1155"/>
                </a:moveTo>
                <a:cubicBezTo>
                  <a:pt x="216" y="1155"/>
                  <a:pt x="39" y="977"/>
                  <a:pt x="39" y="760"/>
                </a:cubicBezTo>
                <a:cubicBezTo>
                  <a:pt x="39" y="542"/>
                  <a:pt x="216" y="365"/>
                  <a:pt x="433" y="365"/>
                </a:cubicBezTo>
                <a:cubicBezTo>
                  <a:pt x="651" y="365"/>
                  <a:pt x="828" y="542"/>
                  <a:pt x="828" y="760"/>
                </a:cubicBezTo>
                <a:cubicBezTo>
                  <a:pt x="828" y="977"/>
                  <a:pt x="651" y="1155"/>
                  <a:pt x="433" y="1155"/>
                </a:cubicBez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moveTo>
                  <a:pt x="433" y="408"/>
                </a:moveTo>
                <a:cubicBezTo>
                  <a:pt x="240" y="408"/>
                  <a:pt x="81" y="566"/>
                  <a:pt x="81" y="760"/>
                </a:cubicBezTo>
                <a:cubicBezTo>
                  <a:pt x="81" y="954"/>
                  <a:pt x="240" y="1112"/>
                  <a:pt x="433" y="1112"/>
                </a:cubicBezTo>
                <a:cubicBezTo>
                  <a:pt x="627" y="1112"/>
                  <a:pt x="786" y="954"/>
                  <a:pt x="786" y="760"/>
                </a:cubicBezTo>
                <a:cubicBezTo>
                  <a:pt x="786" y="566"/>
                  <a:pt x="627" y="408"/>
                  <a:pt x="433" y="408"/>
                </a:cubicBezTo>
                <a:close/>
                <a:moveTo>
                  <a:pt x="717" y="581"/>
                </a:moveTo>
                <a:cubicBezTo>
                  <a:pt x="730" y="603"/>
                  <a:pt x="730" y="603"/>
                  <a:pt x="730" y="603"/>
                </a:cubicBezTo>
                <a:cubicBezTo>
                  <a:pt x="665" y="641"/>
                  <a:pt x="665" y="641"/>
                  <a:pt x="665" y="641"/>
                </a:cubicBezTo>
                <a:cubicBezTo>
                  <a:pt x="652" y="619"/>
                  <a:pt x="652" y="619"/>
                  <a:pt x="652" y="619"/>
                </a:cubicBezTo>
                <a:lnTo>
                  <a:pt x="717" y="581"/>
                </a:lnTo>
                <a:close/>
                <a:moveTo>
                  <a:pt x="420" y="425"/>
                </a:moveTo>
                <a:cubicBezTo>
                  <a:pt x="447" y="425"/>
                  <a:pt x="447" y="425"/>
                  <a:pt x="447" y="425"/>
                </a:cubicBezTo>
                <a:cubicBezTo>
                  <a:pt x="447" y="500"/>
                  <a:pt x="447" y="500"/>
                  <a:pt x="447" y="500"/>
                </a:cubicBezTo>
                <a:cubicBezTo>
                  <a:pt x="420" y="500"/>
                  <a:pt x="420" y="500"/>
                  <a:pt x="420" y="500"/>
                </a:cubicBezTo>
                <a:lnTo>
                  <a:pt x="420" y="425"/>
                </a:lnTo>
                <a:close/>
                <a:moveTo>
                  <a:pt x="98" y="747"/>
                </a:moveTo>
                <a:cubicBezTo>
                  <a:pt x="174" y="747"/>
                  <a:pt x="174" y="747"/>
                  <a:pt x="174" y="747"/>
                </a:cubicBezTo>
                <a:cubicBezTo>
                  <a:pt x="174" y="773"/>
                  <a:pt x="174" y="773"/>
                  <a:pt x="174" y="773"/>
                </a:cubicBezTo>
                <a:cubicBezTo>
                  <a:pt x="98" y="773"/>
                  <a:pt x="98" y="773"/>
                  <a:pt x="98" y="773"/>
                </a:cubicBezTo>
                <a:lnTo>
                  <a:pt x="98" y="747"/>
                </a:lnTo>
                <a:close/>
                <a:moveTo>
                  <a:pt x="150" y="939"/>
                </a:moveTo>
                <a:cubicBezTo>
                  <a:pt x="137" y="916"/>
                  <a:pt x="137" y="916"/>
                  <a:pt x="137" y="916"/>
                </a:cubicBezTo>
                <a:cubicBezTo>
                  <a:pt x="202" y="878"/>
                  <a:pt x="202" y="878"/>
                  <a:pt x="202" y="878"/>
                </a:cubicBezTo>
                <a:cubicBezTo>
                  <a:pt x="215" y="901"/>
                  <a:pt x="215" y="901"/>
                  <a:pt x="215" y="901"/>
                </a:cubicBezTo>
                <a:lnTo>
                  <a:pt x="150" y="939"/>
                </a:lnTo>
                <a:close/>
                <a:moveTo>
                  <a:pt x="202" y="641"/>
                </a:moveTo>
                <a:cubicBezTo>
                  <a:pt x="137" y="603"/>
                  <a:pt x="137" y="603"/>
                  <a:pt x="137" y="603"/>
                </a:cubicBezTo>
                <a:cubicBezTo>
                  <a:pt x="150" y="581"/>
                  <a:pt x="150" y="581"/>
                  <a:pt x="150" y="581"/>
                </a:cubicBezTo>
                <a:cubicBezTo>
                  <a:pt x="215" y="619"/>
                  <a:pt x="215" y="619"/>
                  <a:pt x="215" y="619"/>
                </a:cubicBezTo>
                <a:lnTo>
                  <a:pt x="202" y="641"/>
                </a:lnTo>
                <a:close/>
                <a:moveTo>
                  <a:pt x="277" y="1057"/>
                </a:moveTo>
                <a:cubicBezTo>
                  <a:pt x="255" y="1043"/>
                  <a:pt x="255" y="1043"/>
                  <a:pt x="255" y="1043"/>
                </a:cubicBezTo>
                <a:cubicBezTo>
                  <a:pt x="292" y="978"/>
                  <a:pt x="292" y="978"/>
                  <a:pt x="292" y="978"/>
                </a:cubicBezTo>
                <a:cubicBezTo>
                  <a:pt x="315" y="991"/>
                  <a:pt x="315" y="991"/>
                  <a:pt x="315" y="991"/>
                </a:cubicBezTo>
                <a:lnTo>
                  <a:pt x="277" y="1057"/>
                </a:lnTo>
                <a:close/>
                <a:moveTo>
                  <a:pt x="292" y="541"/>
                </a:moveTo>
                <a:cubicBezTo>
                  <a:pt x="255" y="476"/>
                  <a:pt x="255" y="476"/>
                  <a:pt x="255" y="476"/>
                </a:cubicBezTo>
                <a:cubicBezTo>
                  <a:pt x="277" y="463"/>
                  <a:pt x="277" y="463"/>
                  <a:pt x="277" y="463"/>
                </a:cubicBezTo>
                <a:cubicBezTo>
                  <a:pt x="315" y="528"/>
                  <a:pt x="315" y="528"/>
                  <a:pt x="315" y="528"/>
                </a:cubicBezTo>
                <a:lnTo>
                  <a:pt x="292" y="541"/>
                </a:lnTo>
                <a:close/>
                <a:moveTo>
                  <a:pt x="447" y="1095"/>
                </a:moveTo>
                <a:cubicBezTo>
                  <a:pt x="420" y="1095"/>
                  <a:pt x="420" y="1095"/>
                  <a:pt x="420" y="1095"/>
                </a:cubicBezTo>
                <a:cubicBezTo>
                  <a:pt x="420" y="1019"/>
                  <a:pt x="420" y="1019"/>
                  <a:pt x="420" y="1019"/>
                </a:cubicBezTo>
                <a:cubicBezTo>
                  <a:pt x="447" y="1019"/>
                  <a:pt x="447" y="1019"/>
                  <a:pt x="447" y="1019"/>
                </a:cubicBezTo>
                <a:lnTo>
                  <a:pt x="447" y="1095"/>
                </a:lnTo>
                <a:close/>
                <a:moveTo>
                  <a:pt x="454" y="804"/>
                </a:moveTo>
                <a:cubicBezTo>
                  <a:pt x="457" y="847"/>
                  <a:pt x="457" y="847"/>
                  <a:pt x="457" y="847"/>
                </a:cubicBezTo>
                <a:cubicBezTo>
                  <a:pt x="410" y="847"/>
                  <a:pt x="410" y="847"/>
                  <a:pt x="410" y="847"/>
                </a:cubicBezTo>
                <a:cubicBezTo>
                  <a:pt x="413" y="804"/>
                  <a:pt x="413" y="804"/>
                  <a:pt x="413" y="804"/>
                </a:cubicBezTo>
                <a:cubicBezTo>
                  <a:pt x="396" y="796"/>
                  <a:pt x="384" y="779"/>
                  <a:pt x="384" y="760"/>
                </a:cubicBezTo>
                <a:cubicBezTo>
                  <a:pt x="384" y="738"/>
                  <a:pt x="399" y="719"/>
                  <a:pt x="419" y="713"/>
                </a:cubicBezTo>
                <a:cubicBezTo>
                  <a:pt x="432" y="517"/>
                  <a:pt x="432" y="517"/>
                  <a:pt x="432" y="517"/>
                </a:cubicBezTo>
                <a:cubicBezTo>
                  <a:pt x="447" y="713"/>
                  <a:pt x="447" y="713"/>
                  <a:pt x="447" y="713"/>
                </a:cubicBezTo>
                <a:cubicBezTo>
                  <a:pt x="467" y="719"/>
                  <a:pt x="482" y="738"/>
                  <a:pt x="482" y="760"/>
                </a:cubicBezTo>
                <a:cubicBezTo>
                  <a:pt x="482" y="779"/>
                  <a:pt x="471" y="796"/>
                  <a:pt x="454" y="804"/>
                </a:cubicBezTo>
                <a:close/>
                <a:moveTo>
                  <a:pt x="590" y="1057"/>
                </a:moveTo>
                <a:cubicBezTo>
                  <a:pt x="552" y="991"/>
                  <a:pt x="552" y="991"/>
                  <a:pt x="552" y="991"/>
                </a:cubicBezTo>
                <a:cubicBezTo>
                  <a:pt x="575" y="978"/>
                  <a:pt x="575" y="978"/>
                  <a:pt x="575" y="978"/>
                </a:cubicBezTo>
                <a:cubicBezTo>
                  <a:pt x="612" y="1043"/>
                  <a:pt x="612" y="1043"/>
                  <a:pt x="612" y="1043"/>
                </a:cubicBezTo>
                <a:lnTo>
                  <a:pt x="590" y="1057"/>
                </a:lnTo>
                <a:close/>
                <a:moveTo>
                  <a:pt x="575" y="541"/>
                </a:moveTo>
                <a:cubicBezTo>
                  <a:pt x="552" y="528"/>
                  <a:pt x="552" y="528"/>
                  <a:pt x="552" y="528"/>
                </a:cubicBezTo>
                <a:cubicBezTo>
                  <a:pt x="590" y="463"/>
                  <a:pt x="590" y="463"/>
                  <a:pt x="590" y="463"/>
                </a:cubicBezTo>
                <a:cubicBezTo>
                  <a:pt x="612" y="476"/>
                  <a:pt x="612" y="476"/>
                  <a:pt x="612" y="476"/>
                </a:cubicBezTo>
                <a:lnTo>
                  <a:pt x="575" y="541"/>
                </a:lnTo>
                <a:close/>
                <a:moveTo>
                  <a:pt x="717" y="939"/>
                </a:moveTo>
                <a:cubicBezTo>
                  <a:pt x="652" y="901"/>
                  <a:pt x="652" y="901"/>
                  <a:pt x="652" y="901"/>
                </a:cubicBezTo>
                <a:cubicBezTo>
                  <a:pt x="665" y="878"/>
                  <a:pt x="665" y="878"/>
                  <a:pt x="665" y="878"/>
                </a:cubicBezTo>
                <a:cubicBezTo>
                  <a:pt x="730" y="916"/>
                  <a:pt x="730" y="916"/>
                  <a:pt x="730" y="916"/>
                </a:cubicBezTo>
                <a:lnTo>
                  <a:pt x="717" y="939"/>
                </a:lnTo>
                <a:close/>
                <a:moveTo>
                  <a:pt x="693" y="773"/>
                </a:moveTo>
                <a:cubicBezTo>
                  <a:pt x="693" y="747"/>
                  <a:pt x="693" y="747"/>
                  <a:pt x="693" y="747"/>
                </a:cubicBezTo>
                <a:cubicBezTo>
                  <a:pt x="769" y="747"/>
                  <a:pt x="769" y="747"/>
                  <a:pt x="769" y="747"/>
                </a:cubicBezTo>
                <a:cubicBezTo>
                  <a:pt x="769" y="773"/>
                  <a:pt x="769" y="773"/>
                  <a:pt x="769" y="773"/>
                </a:cubicBezTo>
                <a:lnTo>
                  <a:pt x="693" y="7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290"/>
            <a:endParaRPr lang="en-US" sz="1324">
              <a:solidFill>
                <a:prstClr val="black"/>
              </a:solidFill>
            </a:endParaRPr>
          </a:p>
        </p:txBody>
      </p:sp>
      <p:sp>
        <p:nvSpPr>
          <p:cNvPr id="18" name="Freeform 17"/>
          <p:cNvSpPr>
            <a:spLocks noEditPoints="1"/>
          </p:cNvSpPr>
          <p:nvPr/>
        </p:nvSpPr>
        <p:spPr bwMode="auto">
          <a:xfrm>
            <a:off x="3465952" y="1891262"/>
            <a:ext cx="842481" cy="757302"/>
          </a:xfrm>
          <a:custGeom>
            <a:avLst/>
            <a:gdLst>
              <a:gd name="T0" fmla="*/ 112 w 268"/>
              <a:gd name="T1" fmla="*/ 130 h 241"/>
              <a:gd name="T2" fmla="*/ 112 w 268"/>
              <a:gd name="T3" fmla="*/ 78 h 241"/>
              <a:gd name="T4" fmla="*/ 134 w 268"/>
              <a:gd name="T5" fmla="*/ 78 h 241"/>
              <a:gd name="T6" fmla="*/ 134 w 268"/>
              <a:gd name="T7" fmla="*/ 130 h 241"/>
              <a:gd name="T8" fmla="*/ 112 w 268"/>
              <a:gd name="T9" fmla="*/ 130 h 241"/>
              <a:gd name="T10" fmla="*/ 103 w 268"/>
              <a:gd name="T11" fmla="*/ 102 h 241"/>
              <a:gd name="T12" fmla="*/ 0 w 268"/>
              <a:gd name="T13" fmla="*/ 102 h 241"/>
              <a:gd name="T14" fmla="*/ 0 w 268"/>
              <a:gd name="T15" fmla="*/ 38 h 241"/>
              <a:gd name="T16" fmla="*/ 63 w 268"/>
              <a:gd name="T17" fmla="*/ 38 h 241"/>
              <a:gd name="T18" fmla="*/ 63 w 268"/>
              <a:gd name="T19" fmla="*/ 22 h 241"/>
              <a:gd name="T20" fmla="*/ 86 w 268"/>
              <a:gd name="T21" fmla="*/ 0 h 241"/>
              <a:gd name="T22" fmla="*/ 170 w 268"/>
              <a:gd name="T23" fmla="*/ 0 h 241"/>
              <a:gd name="T24" fmla="*/ 192 w 268"/>
              <a:gd name="T25" fmla="*/ 22 h 241"/>
              <a:gd name="T26" fmla="*/ 192 w 268"/>
              <a:gd name="T27" fmla="*/ 38 h 241"/>
              <a:gd name="T28" fmla="*/ 255 w 268"/>
              <a:gd name="T29" fmla="*/ 38 h 241"/>
              <a:gd name="T30" fmla="*/ 255 w 268"/>
              <a:gd name="T31" fmla="*/ 102 h 241"/>
              <a:gd name="T32" fmla="*/ 234 w 268"/>
              <a:gd name="T33" fmla="*/ 102 h 241"/>
              <a:gd name="T34" fmla="*/ 233 w 268"/>
              <a:gd name="T35" fmla="*/ 76 h 241"/>
              <a:gd name="T36" fmla="*/ 210 w 268"/>
              <a:gd name="T37" fmla="*/ 54 h 241"/>
              <a:gd name="T38" fmla="*/ 192 w 268"/>
              <a:gd name="T39" fmla="*/ 48 h 241"/>
              <a:gd name="T40" fmla="*/ 206 w 268"/>
              <a:gd name="T41" fmla="*/ 83 h 241"/>
              <a:gd name="T42" fmla="*/ 186 w 268"/>
              <a:gd name="T43" fmla="*/ 91 h 241"/>
              <a:gd name="T44" fmla="*/ 172 w 268"/>
              <a:gd name="T45" fmla="*/ 56 h 241"/>
              <a:gd name="T46" fmla="*/ 163 w 268"/>
              <a:gd name="T47" fmla="*/ 73 h 241"/>
              <a:gd name="T48" fmla="*/ 160 w 268"/>
              <a:gd name="T49" fmla="*/ 102 h 241"/>
              <a:gd name="T50" fmla="*/ 142 w 268"/>
              <a:gd name="T51" fmla="*/ 102 h 241"/>
              <a:gd name="T52" fmla="*/ 142 w 268"/>
              <a:gd name="T53" fmla="*/ 70 h 241"/>
              <a:gd name="T54" fmla="*/ 103 w 268"/>
              <a:gd name="T55" fmla="*/ 70 h 241"/>
              <a:gd name="T56" fmla="*/ 103 w 268"/>
              <a:gd name="T57" fmla="*/ 102 h 241"/>
              <a:gd name="T58" fmla="*/ 79 w 268"/>
              <a:gd name="T59" fmla="*/ 38 h 241"/>
              <a:gd name="T60" fmla="*/ 176 w 268"/>
              <a:gd name="T61" fmla="*/ 38 h 241"/>
              <a:gd name="T62" fmla="*/ 176 w 268"/>
              <a:gd name="T63" fmla="*/ 22 h 241"/>
              <a:gd name="T64" fmla="*/ 170 w 268"/>
              <a:gd name="T65" fmla="*/ 16 h 241"/>
              <a:gd name="T66" fmla="*/ 86 w 268"/>
              <a:gd name="T67" fmla="*/ 16 h 241"/>
              <a:gd name="T68" fmla="*/ 79 w 268"/>
              <a:gd name="T69" fmla="*/ 22 h 241"/>
              <a:gd name="T70" fmla="*/ 79 w 268"/>
              <a:gd name="T71" fmla="*/ 38 h 241"/>
              <a:gd name="T72" fmla="*/ 255 w 268"/>
              <a:gd name="T73" fmla="*/ 172 h 241"/>
              <a:gd name="T74" fmla="*/ 255 w 268"/>
              <a:gd name="T75" fmla="*/ 112 h 241"/>
              <a:gd name="T76" fmla="*/ 232 w 268"/>
              <a:gd name="T77" fmla="*/ 112 h 241"/>
              <a:gd name="T78" fmla="*/ 255 w 268"/>
              <a:gd name="T79" fmla="*/ 172 h 241"/>
              <a:gd name="T80" fmla="*/ 166 w 268"/>
              <a:gd name="T81" fmla="*/ 112 h 241"/>
              <a:gd name="T82" fmla="*/ 142 w 268"/>
              <a:gd name="T83" fmla="*/ 112 h 241"/>
              <a:gd name="T84" fmla="*/ 142 w 268"/>
              <a:gd name="T85" fmla="*/ 139 h 241"/>
              <a:gd name="T86" fmla="*/ 103 w 268"/>
              <a:gd name="T87" fmla="*/ 139 h 241"/>
              <a:gd name="T88" fmla="*/ 103 w 268"/>
              <a:gd name="T89" fmla="*/ 112 h 241"/>
              <a:gd name="T90" fmla="*/ 0 w 268"/>
              <a:gd name="T91" fmla="*/ 112 h 241"/>
              <a:gd name="T92" fmla="*/ 0 w 268"/>
              <a:gd name="T93" fmla="*/ 203 h 241"/>
              <a:gd name="T94" fmla="*/ 216 w 268"/>
              <a:gd name="T95" fmla="*/ 203 h 241"/>
              <a:gd name="T96" fmla="*/ 186 w 268"/>
              <a:gd name="T97" fmla="*/ 127 h 241"/>
              <a:gd name="T98" fmla="*/ 166 w 268"/>
              <a:gd name="T99" fmla="*/ 112 h 241"/>
              <a:gd name="T100" fmla="*/ 266 w 268"/>
              <a:gd name="T101" fmla="*/ 222 h 241"/>
              <a:gd name="T102" fmla="*/ 221 w 268"/>
              <a:gd name="T103" fmla="*/ 108 h 241"/>
              <a:gd name="T104" fmla="*/ 225 w 268"/>
              <a:gd name="T105" fmla="*/ 79 h 241"/>
              <a:gd name="T106" fmla="*/ 207 w 268"/>
              <a:gd name="T107" fmla="*/ 62 h 241"/>
              <a:gd name="T108" fmla="*/ 217 w 268"/>
              <a:gd name="T109" fmla="*/ 88 h 241"/>
              <a:gd name="T110" fmla="*/ 181 w 268"/>
              <a:gd name="T111" fmla="*/ 103 h 241"/>
              <a:gd name="T112" fmla="*/ 171 w 268"/>
              <a:gd name="T113" fmla="*/ 77 h 241"/>
              <a:gd name="T114" fmla="*/ 170 w 268"/>
              <a:gd name="T115" fmla="*/ 101 h 241"/>
              <a:gd name="T116" fmla="*/ 192 w 268"/>
              <a:gd name="T117" fmla="*/ 120 h 241"/>
              <a:gd name="T118" fmla="*/ 238 w 268"/>
              <a:gd name="T119" fmla="*/ 233 h 241"/>
              <a:gd name="T120" fmla="*/ 250 w 268"/>
              <a:gd name="T121" fmla="*/ 239 h 241"/>
              <a:gd name="T122" fmla="*/ 261 w 268"/>
              <a:gd name="T123" fmla="*/ 235 h 241"/>
              <a:gd name="T124" fmla="*/ 266 w 268"/>
              <a:gd name="T125" fmla="*/ 222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8" h="241">
                <a:moveTo>
                  <a:pt x="112" y="130"/>
                </a:moveTo>
                <a:cubicBezTo>
                  <a:pt x="112" y="78"/>
                  <a:pt x="112" y="78"/>
                  <a:pt x="112" y="78"/>
                </a:cubicBezTo>
                <a:cubicBezTo>
                  <a:pt x="134" y="78"/>
                  <a:pt x="134" y="78"/>
                  <a:pt x="134" y="78"/>
                </a:cubicBezTo>
                <a:cubicBezTo>
                  <a:pt x="134" y="130"/>
                  <a:pt x="134" y="130"/>
                  <a:pt x="134" y="130"/>
                </a:cubicBezTo>
                <a:lnTo>
                  <a:pt x="112" y="130"/>
                </a:lnTo>
                <a:close/>
                <a:moveTo>
                  <a:pt x="103" y="102"/>
                </a:moveTo>
                <a:cubicBezTo>
                  <a:pt x="0" y="102"/>
                  <a:pt x="0" y="102"/>
                  <a:pt x="0" y="102"/>
                </a:cubicBezTo>
                <a:cubicBezTo>
                  <a:pt x="0" y="38"/>
                  <a:pt x="0" y="38"/>
                  <a:pt x="0" y="38"/>
                </a:cubicBezTo>
                <a:cubicBezTo>
                  <a:pt x="63" y="38"/>
                  <a:pt x="63" y="38"/>
                  <a:pt x="63" y="38"/>
                </a:cubicBezTo>
                <a:cubicBezTo>
                  <a:pt x="63" y="22"/>
                  <a:pt x="63" y="22"/>
                  <a:pt x="63" y="22"/>
                </a:cubicBezTo>
                <a:cubicBezTo>
                  <a:pt x="63" y="10"/>
                  <a:pt x="73" y="0"/>
                  <a:pt x="86" y="0"/>
                </a:cubicBezTo>
                <a:cubicBezTo>
                  <a:pt x="170" y="0"/>
                  <a:pt x="170" y="0"/>
                  <a:pt x="170" y="0"/>
                </a:cubicBezTo>
                <a:cubicBezTo>
                  <a:pt x="182" y="0"/>
                  <a:pt x="192" y="10"/>
                  <a:pt x="192" y="22"/>
                </a:cubicBezTo>
                <a:cubicBezTo>
                  <a:pt x="192" y="38"/>
                  <a:pt x="192" y="38"/>
                  <a:pt x="192" y="38"/>
                </a:cubicBezTo>
                <a:cubicBezTo>
                  <a:pt x="255" y="38"/>
                  <a:pt x="255" y="38"/>
                  <a:pt x="255" y="38"/>
                </a:cubicBezTo>
                <a:cubicBezTo>
                  <a:pt x="255" y="102"/>
                  <a:pt x="255" y="102"/>
                  <a:pt x="255" y="102"/>
                </a:cubicBezTo>
                <a:cubicBezTo>
                  <a:pt x="234" y="102"/>
                  <a:pt x="234" y="102"/>
                  <a:pt x="234" y="102"/>
                </a:cubicBezTo>
                <a:cubicBezTo>
                  <a:pt x="236" y="93"/>
                  <a:pt x="236" y="84"/>
                  <a:pt x="233" y="76"/>
                </a:cubicBezTo>
                <a:cubicBezTo>
                  <a:pt x="229" y="66"/>
                  <a:pt x="220" y="58"/>
                  <a:pt x="210" y="54"/>
                </a:cubicBezTo>
                <a:cubicBezTo>
                  <a:pt x="192" y="48"/>
                  <a:pt x="192" y="48"/>
                  <a:pt x="192" y="48"/>
                </a:cubicBezTo>
                <a:cubicBezTo>
                  <a:pt x="206" y="83"/>
                  <a:pt x="206" y="83"/>
                  <a:pt x="206" y="83"/>
                </a:cubicBezTo>
                <a:cubicBezTo>
                  <a:pt x="186" y="91"/>
                  <a:pt x="186" y="91"/>
                  <a:pt x="186" y="91"/>
                </a:cubicBezTo>
                <a:cubicBezTo>
                  <a:pt x="172" y="56"/>
                  <a:pt x="172" y="56"/>
                  <a:pt x="172" y="56"/>
                </a:cubicBezTo>
                <a:cubicBezTo>
                  <a:pt x="163" y="73"/>
                  <a:pt x="163" y="73"/>
                  <a:pt x="163" y="73"/>
                </a:cubicBezTo>
                <a:cubicBezTo>
                  <a:pt x="158" y="82"/>
                  <a:pt x="158" y="92"/>
                  <a:pt x="160" y="102"/>
                </a:cubicBezTo>
                <a:cubicBezTo>
                  <a:pt x="142" y="102"/>
                  <a:pt x="142" y="102"/>
                  <a:pt x="142" y="102"/>
                </a:cubicBezTo>
                <a:cubicBezTo>
                  <a:pt x="142" y="70"/>
                  <a:pt x="142" y="70"/>
                  <a:pt x="142" y="70"/>
                </a:cubicBezTo>
                <a:cubicBezTo>
                  <a:pt x="103" y="70"/>
                  <a:pt x="103" y="70"/>
                  <a:pt x="103" y="70"/>
                </a:cubicBezTo>
                <a:lnTo>
                  <a:pt x="103" y="102"/>
                </a:lnTo>
                <a:close/>
                <a:moveTo>
                  <a:pt x="79" y="38"/>
                </a:moveTo>
                <a:cubicBezTo>
                  <a:pt x="176" y="38"/>
                  <a:pt x="176" y="38"/>
                  <a:pt x="176" y="38"/>
                </a:cubicBezTo>
                <a:cubicBezTo>
                  <a:pt x="176" y="22"/>
                  <a:pt x="176" y="22"/>
                  <a:pt x="176" y="22"/>
                </a:cubicBezTo>
                <a:cubicBezTo>
                  <a:pt x="176" y="19"/>
                  <a:pt x="173" y="16"/>
                  <a:pt x="170" y="16"/>
                </a:cubicBezTo>
                <a:cubicBezTo>
                  <a:pt x="86" y="16"/>
                  <a:pt x="86" y="16"/>
                  <a:pt x="86" y="16"/>
                </a:cubicBezTo>
                <a:cubicBezTo>
                  <a:pt x="82" y="16"/>
                  <a:pt x="79" y="19"/>
                  <a:pt x="79" y="22"/>
                </a:cubicBezTo>
                <a:lnTo>
                  <a:pt x="79" y="38"/>
                </a:lnTo>
                <a:close/>
                <a:moveTo>
                  <a:pt x="255" y="172"/>
                </a:moveTo>
                <a:cubicBezTo>
                  <a:pt x="255" y="112"/>
                  <a:pt x="255" y="112"/>
                  <a:pt x="255" y="112"/>
                </a:cubicBezTo>
                <a:cubicBezTo>
                  <a:pt x="232" y="112"/>
                  <a:pt x="232" y="112"/>
                  <a:pt x="232" y="112"/>
                </a:cubicBezTo>
                <a:lnTo>
                  <a:pt x="255" y="172"/>
                </a:lnTo>
                <a:close/>
                <a:moveTo>
                  <a:pt x="166" y="112"/>
                </a:moveTo>
                <a:cubicBezTo>
                  <a:pt x="142" y="112"/>
                  <a:pt x="142" y="112"/>
                  <a:pt x="142" y="112"/>
                </a:cubicBezTo>
                <a:cubicBezTo>
                  <a:pt x="142" y="139"/>
                  <a:pt x="142" y="139"/>
                  <a:pt x="142" y="139"/>
                </a:cubicBezTo>
                <a:cubicBezTo>
                  <a:pt x="103" y="139"/>
                  <a:pt x="103" y="139"/>
                  <a:pt x="103" y="139"/>
                </a:cubicBezTo>
                <a:cubicBezTo>
                  <a:pt x="103" y="112"/>
                  <a:pt x="103" y="112"/>
                  <a:pt x="103" y="112"/>
                </a:cubicBezTo>
                <a:cubicBezTo>
                  <a:pt x="0" y="112"/>
                  <a:pt x="0" y="112"/>
                  <a:pt x="0" y="112"/>
                </a:cubicBezTo>
                <a:cubicBezTo>
                  <a:pt x="0" y="203"/>
                  <a:pt x="0" y="203"/>
                  <a:pt x="0" y="203"/>
                </a:cubicBezTo>
                <a:cubicBezTo>
                  <a:pt x="216" y="203"/>
                  <a:pt x="216" y="203"/>
                  <a:pt x="216" y="203"/>
                </a:cubicBezTo>
                <a:cubicBezTo>
                  <a:pt x="186" y="127"/>
                  <a:pt x="186" y="127"/>
                  <a:pt x="186" y="127"/>
                </a:cubicBezTo>
                <a:cubicBezTo>
                  <a:pt x="178" y="124"/>
                  <a:pt x="171" y="119"/>
                  <a:pt x="166" y="112"/>
                </a:cubicBezTo>
                <a:close/>
                <a:moveTo>
                  <a:pt x="266" y="222"/>
                </a:moveTo>
                <a:cubicBezTo>
                  <a:pt x="221" y="108"/>
                  <a:pt x="221" y="108"/>
                  <a:pt x="221" y="108"/>
                </a:cubicBezTo>
                <a:cubicBezTo>
                  <a:pt x="227" y="100"/>
                  <a:pt x="229" y="89"/>
                  <a:pt x="225" y="79"/>
                </a:cubicBezTo>
                <a:cubicBezTo>
                  <a:pt x="221" y="71"/>
                  <a:pt x="215" y="65"/>
                  <a:pt x="207" y="62"/>
                </a:cubicBezTo>
                <a:cubicBezTo>
                  <a:pt x="217" y="88"/>
                  <a:pt x="217" y="88"/>
                  <a:pt x="217" y="88"/>
                </a:cubicBezTo>
                <a:cubicBezTo>
                  <a:pt x="181" y="103"/>
                  <a:pt x="181" y="103"/>
                  <a:pt x="181" y="103"/>
                </a:cubicBezTo>
                <a:cubicBezTo>
                  <a:pt x="171" y="77"/>
                  <a:pt x="171" y="77"/>
                  <a:pt x="171" y="77"/>
                </a:cubicBezTo>
                <a:cubicBezTo>
                  <a:pt x="167" y="84"/>
                  <a:pt x="166" y="93"/>
                  <a:pt x="170" y="101"/>
                </a:cubicBezTo>
                <a:cubicBezTo>
                  <a:pt x="174" y="111"/>
                  <a:pt x="182" y="118"/>
                  <a:pt x="192" y="120"/>
                </a:cubicBezTo>
                <a:cubicBezTo>
                  <a:pt x="238" y="233"/>
                  <a:pt x="238" y="233"/>
                  <a:pt x="238" y="233"/>
                </a:cubicBezTo>
                <a:cubicBezTo>
                  <a:pt x="240" y="238"/>
                  <a:pt x="245" y="241"/>
                  <a:pt x="250" y="239"/>
                </a:cubicBezTo>
                <a:cubicBezTo>
                  <a:pt x="261" y="235"/>
                  <a:pt x="261" y="235"/>
                  <a:pt x="261" y="235"/>
                </a:cubicBezTo>
                <a:cubicBezTo>
                  <a:pt x="266" y="233"/>
                  <a:pt x="268" y="227"/>
                  <a:pt x="266" y="222"/>
                </a:cubicBezTo>
                <a:close/>
              </a:path>
            </a:pathLst>
          </a:custGeom>
          <a:solidFill>
            <a:schemeClr val="bg1"/>
          </a:solidFill>
          <a:ln>
            <a:noFill/>
          </a:ln>
          <a:extLst/>
        </p:spPr>
        <p:txBody>
          <a:bodyPr vert="horz" wrap="square" lIns="67232" tIns="33616" rIns="67232" bIns="33616" numCol="1" anchor="t" anchorCtr="0" compatLnSpc="1">
            <a:prstTxWarp prst="textNoShape">
              <a:avLst/>
            </a:prstTxWarp>
          </a:bodyPr>
          <a:lstStyle/>
          <a:p>
            <a:endParaRPr lang="en-US" sz="1324"/>
          </a:p>
        </p:txBody>
      </p:sp>
      <p:sp>
        <p:nvSpPr>
          <p:cNvPr id="20" name="Freeform 15"/>
          <p:cNvSpPr>
            <a:spLocks noChangeAspect="1" noEditPoints="1"/>
          </p:cNvSpPr>
          <p:nvPr/>
        </p:nvSpPr>
        <p:spPr bwMode="black">
          <a:xfrm>
            <a:off x="5769637" y="1861307"/>
            <a:ext cx="743438" cy="74429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60515" tIns="30258" rIns="60515" bIns="30258" numCol="1" anchor="t" anchorCtr="0" compatLnSpc="1">
            <a:prstTxWarp prst="textNoShape">
              <a:avLst/>
            </a:prstTxWarp>
          </a:bodyPr>
          <a:lstStyle/>
          <a:p>
            <a:pPr defTabSz="672290"/>
            <a:endParaRPr lang="en-US" sz="1176">
              <a:solidFill>
                <a:prstClr val="black"/>
              </a:solidFill>
            </a:endParaRPr>
          </a:p>
        </p:txBody>
      </p:sp>
    </p:spTree>
    <p:extLst>
      <p:ext uri="{BB962C8B-B14F-4D97-AF65-F5344CB8AC3E}">
        <p14:creationId xmlns:p14="http://schemas.microsoft.com/office/powerpoint/2010/main" val="526117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Open and flexible </a:t>
            </a:r>
            <a:endParaRPr lang="en-US" dirty="0"/>
          </a:p>
        </p:txBody>
      </p:sp>
      <p:sp>
        <p:nvSpPr>
          <p:cNvPr id="9" name="Rectangle 8"/>
          <p:cNvSpPr/>
          <p:nvPr/>
        </p:nvSpPr>
        <p:spPr bwMode="auto">
          <a:xfrm>
            <a:off x="238072" y="1563273"/>
            <a:ext cx="2117804" cy="21178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indent="-210091">
              <a:spcAft>
                <a:spcPts val="588"/>
              </a:spcAft>
              <a:defRPr/>
            </a:pPr>
            <a:r>
              <a:rPr lang="en-US" sz="2353" dirty="0">
                <a:solidFill>
                  <a:srgbClr val="EFEFEF">
                    <a:alpha val="99000"/>
                  </a:srgbClr>
                </a:solidFill>
                <a:latin typeface="Segoe UI Light"/>
              </a:rPr>
              <a:t>Choice of languages.</a:t>
            </a:r>
          </a:p>
        </p:txBody>
      </p:sp>
      <p:sp>
        <p:nvSpPr>
          <p:cNvPr id="10" name="Rectangle 9"/>
          <p:cNvSpPr/>
          <p:nvPr/>
        </p:nvSpPr>
        <p:spPr bwMode="auto">
          <a:xfrm>
            <a:off x="2399614" y="1563273"/>
            <a:ext cx="2117804" cy="2117804"/>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indent="-210091">
              <a:spcAft>
                <a:spcPts val="588"/>
              </a:spcAft>
              <a:defRPr/>
            </a:pPr>
            <a:r>
              <a:rPr lang="en-US" sz="2353" dirty="0">
                <a:solidFill>
                  <a:srgbClr val="EFEFEF">
                    <a:alpha val="99000"/>
                  </a:srgbClr>
                </a:solidFill>
                <a:latin typeface="Segoe UI Light"/>
              </a:rPr>
              <a:t>Choice of databases.</a:t>
            </a:r>
          </a:p>
        </p:txBody>
      </p:sp>
      <p:sp>
        <p:nvSpPr>
          <p:cNvPr id="11" name="Rectangle 10"/>
          <p:cNvSpPr/>
          <p:nvPr/>
        </p:nvSpPr>
        <p:spPr bwMode="auto">
          <a:xfrm>
            <a:off x="4572001" y="1563273"/>
            <a:ext cx="2117804" cy="2117804"/>
          </a:xfrm>
          <a:prstGeom prst="rect">
            <a:avLst/>
          </a:prstGeom>
          <a:solidFill>
            <a:schemeClr val="bg1">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indent="-210091">
              <a:spcAft>
                <a:spcPts val="588"/>
              </a:spcAft>
              <a:defRPr/>
            </a:pPr>
            <a:r>
              <a:rPr lang="en-US" sz="2353" dirty="0">
                <a:solidFill>
                  <a:srgbClr val="EFEFEF">
                    <a:alpha val="99000"/>
                  </a:srgbClr>
                </a:solidFill>
                <a:latin typeface="Segoe UI Light"/>
              </a:rPr>
              <a:t>Choice of Apps.</a:t>
            </a:r>
          </a:p>
        </p:txBody>
      </p:sp>
      <p:sp>
        <p:nvSpPr>
          <p:cNvPr id="12" name="Rectangle 11"/>
          <p:cNvSpPr/>
          <p:nvPr/>
        </p:nvSpPr>
        <p:spPr bwMode="auto">
          <a:xfrm>
            <a:off x="6744387" y="1563273"/>
            <a:ext cx="2117804" cy="21178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b" anchorCtr="0" compatLnSpc="1">
            <a:prstTxWarp prst="textNoShape">
              <a:avLst/>
            </a:prstTxWarp>
          </a:bodyPr>
          <a:lstStyle/>
          <a:p>
            <a:pPr indent="-210091">
              <a:spcAft>
                <a:spcPts val="588"/>
              </a:spcAft>
              <a:defRPr/>
            </a:pPr>
            <a:r>
              <a:rPr lang="en-US" sz="2353" dirty="0">
                <a:solidFill>
                  <a:srgbClr val="EFEFEF">
                    <a:alpha val="99000"/>
                  </a:srgbClr>
                </a:solidFill>
                <a:latin typeface="Segoe UI Light"/>
              </a:rPr>
              <a:t>Choice of platform.</a:t>
            </a:r>
          </a:p>
        </p:txBody>
      </p:sp>
      <p:sp>
        <p:nvSpPr>
          <p:cNvPr id="15" name="Freeform 80"/>
          <p:cNvSpPr>
            <a:spLocks noChangeAspect="1" noEditPoints="1"/>
          </p:cNvSpPr>
          <p:nvPr/>
        </p:nvSpPr>
        <p:spPr bwMode="black">
          <a:xfrm>
            <a:off x="3557687" y="1784402"/>
            <a:ext cx="711955" cy="86375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60515" tIns="30258" rIns="60515" bIns="30258" numCol="1" anchor="t" anchorCtr="0" compatLnSpc="1">
            <a:prstTxWarp prst="textNoShape">
              <a:avLst/>
            </a:prstTxWarp>
          </a:bodyPr>
          <a:lstStyle/>
          <a:p>
            <a:pPr defTabSz="672290"/>
            <a:endParaRPr lang="en-US" sz="1176">
              <a:solidFill>
                <a:prstClr val="black"/>
              </a:solidFill>
            </a:endParaRPr>
          </a:p>
        </p:txBody>
      </p:sp>
      <p:sp>
        <p:nvSpPr>
          <p:cNvPr id="16" name="Freeform 23"/>
          <p:cNvSpPr>
            <a:spLocks noChangeAspect="1" noEditPoints="1"/>
          </p:cNvSpPr>
          <p:nvPr/>
        </p:nvSpPr>
        <p:spPr bwMode="auto">
          <a:xfrm>
            <a:off x="5703602" y="1888248"/>
            <a:ext cx="701729" cy="493246"/>
          </a:xfrm>
          <a:custGeom>
            <a:avLst/>
            <a:gdLst>
              <a:gd name="T0" fmla="*/ 38 w 117"/>
              <a:gd name="T1" fmla="*/ 9 h 82"/>
              <a:gd name="T2" fmla="*/ 22 w 117"/>
              <a:gd name="T3" fmla="*/ 20 h 82"/>
              <a:gd name="T4" fmla="*/ 6 w 117"/>
              <a:gd name="T5" fmla="*/ 20 h 82"/>
              <a:gd name="T6" fmla="*/ 10 w 117"/>
              <a:gd name="T7" fmla="*/ 0 h 82"/>
              <a:gd name="T8" fmla="*/ 25 w 117"/>
              <a:gd name="T9" fmla="*/ 0 h 82"/>
              <a:gd name="T10" fmla="*/ 38 w 117"/>
              <a:gd name="T11" fmla="*/ 9 h 82"/>
              <a:gd name="T12" fmla="*/ 79 w 117"/>
              <a:gd name="T13" fmla="*/ 9 h 82"/>
              <a:gd name="T14" fmla="*/ 67 w 117"/>
              <a:gd name="T15" fmla="*/ 0 h 82"/>
              <a:gd name="T16" fmla="*/ 51 w 117"/>
              <a:gd name="T17" fmla="*/ 0 h 82"/>
              <a:gd name="T18" fmla="*/ 47 w 117"/>
              <a:gd name="T19" fmla="*/ 20 h 82"/>
              <a:gd name="T20" fmla="*/ 63 w 117"/>
              <a:gd name="T21" fmla="*/ 20 h 82"/>
              <a:gd name="T22" fmla="*/ 79 w 117"/>
              <a:gd name="T23" fmla="*/ 9 h 82"/>
              <a:gd name="T24" fmla="*/ 32 w 117"/>
              <a:gd name="T25" fmla="*/ 39 h 82"/>
              <a:gd name="T26" fmla="*/ 20 w 117"/>
              <a:gd name="T27" fmla="*/ 31 h 82"/>
              <a:gd name="T28" fmla="*/ 5 w 117"/>
              <a:gd name="T29" fmla="*/ 31 h 82"/>
              <a:gd name="T30" fmla="*/ 0 w 117"/>
              <a:gd name="T31" fmla="*/ 51 h 82"/>
              <a:gd name="T32" fmla="*/ 16 w 117"/>
              <a:gd name="T33" fmla="*/ 51 h 82"/>
              <a:gd name="T34" fmla="*/ 32 w 117"/>
              <a:gd name="T35" fmla="*/ 39 h 82"/>
              <a:gd name="T36" fmla="*/ 74 w 117"/>
              <a:gd name="T37" fmla="*/ 39 h 82"/>
              <a:gd name="T38" fmla="*/ 61 w 117"/>
              <a:gd name="T39" fmla="*/ 31 h 82"/>
              <a:gd name="T40" fmla="*/ 46 w 117"/>
              <a:gd name="T41" fmla="*/ 31 h 82"/>
              <a:gd name="T42" fmla="*/ 42 w 117"/>
              <a:gd name="T43" fmla="*/ 51 h 82"/>
              <a:gd name="T44" fmla="*/ 58 w 117"/>
              <a:gd name="T45" fmla="*/ 51 h 82"/>
              <a:gd name="T46" fmla="*/ 74 w 117"/>
              <a:gd name="T47" fmla="*/ 39 h 82"/>
              <a:gd name="T48" fmla="*/ 117 w 117"/>
              <a:gd name="T49" fmla="*/ 27 h 82"/>
              <a:gd name="T50" fmla="*/ 104 w 117"/>
              <a:gd name="T51" fmla="*/ 18 h 82"/>
              <a:gd name="T52" fmla="*/ 89 w 117"/>
              <a:gd name="T53" fmla="*/ 18 h 82"/>
              <a:gd name="T54" fmla="*/ 85 w 117"/>
              <a:gd name="T55" fmla="*/ 39 h 82"/>
              <a:gd name="T56" fmla="*/ 101 w 117"/>
              <a:gd name="T57" fmla="*/ 39 h 82"/>
              <a:gd name="T58" fmla="*/ 117 w 117"/>
              <a:gd name="T59" fmla="*/ 27 h 82"/>
              <a:gd name="T60" fmla="*/ 111 w 117"/>
              <a:gd name="T61" fmla="*/ 59 h 82"/>
              <a:gd name="T62" fmla="*/ 98 w 117"/>
              <a:gd name="T63" fmla="*/ 50 h 82"/>
              <a:gd name="T64" fmla="*/ 83 w 117"/>
              <a:gd name="T65" fmla="*/ 50 h 82"/>
              <a:gd name="T66" fmla="*/ 79 w 117"/>
              <a:gd name="T67" fmla="*/ 70 h 82"/>
              <a:gd name="T68" fmla="*/ 95 w 117"/>
              <a:gd name="T69" fmla="*/ 70 h 82"/>
              <a:gd name="T70" fmla="*/ 111 w 117"/>
              <a:gd name="T71" fmla="*/ 59 h 82"/>
              <a:gd name="T72" fmla="*/ 68 w 117"/>
              <a:gd name="T73" fmla="*/ 71 h 82"/>
              <a:gd name="T74" fmla="*/ 55 w 117"/>
              <a:gd name="T75" fmla="*/ 62 h 82"/>
              <a:gd name="T76" fmla="*/ 40 w 117"/>
              <a:gd name="T77" fmla="*/ 62 h 82"/>
              <a:gd name="T78" fmla="*/ 36 w 117"/>
              <a:gd name="T79" fmla="*/ 82 h 82"/>
              <a:gd name="T80" fmla="*/ 52 w 117"/>
              <a:gd name="T81" fmla="*/ 82 h 82"/>
              <a:gd name="T82" fmla="*/ 68 w 117"/>
              <a:gd name="T83" fmla="*/ 7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7" h="82">
                <a:moveTo>
                  <a:pt x="38" y="9"/>
                </a:moveTo>
                <a:cubicBezTo>
                  <a:pt x="38" y="15"/>
                  <a:pt x="34" y="20"/>
                  <a:pt x="22" y="20"/>
                </a:cubicBezTo>
                <a:cubicBezTo>
                  <a:pt x="14" y="20"/>
                  <a:pt x="6" y="20"/>
                  <a:pt x="6" y="20"/>
                </a:cubicBezTo>
                <a:cubicBezTo>
                  <a:pt x="10" y="0"/>
                  <a:pt x="10" y="0"/>
                  <a:pt x="10" y="0"/>
                </a:cubicBezTo>
                <a:cubicBezTo>
                  <a:pt x="10" y="0"/>
                  <a:pt x="21" y="0"/>
                  <a:pt x="25" y="0"/>
                </a:cubicBezTo>
                <a:cubicBezTo>
                  <a:pt x="35" y="0"/>
                  <a:pt x="38" y="5"/>
                  <a:pt x="38" y="9"/>
                </a:cubicBezTo>
                <a:close/>
                <a:moveTo>
                  <a:pt x="79" y="9"/>
                </a:moveTo>
                <a:cubicBezTo>
                  <a:pt x="79" y="5"/>
                  <a:pt x="77" y="0"/>
                  <a:pt x="67" y="0"/>
                </a:cubicBezTo>
                <a:cubicBezTo>
                  <a:pt x="63" y="0"/>
                  <a:pt x="51" y="0"/>
                  <a:pt x="51" y="0"/>
                </a:cubicBezTo>
                <a:cubicBezTo>
                  <a:pt x="47" y="20"/>
                  <a:pt x="47" y="20"/>
                  <a:pt x="47" y="20"/>
                </a:cubicBezTo>
                <a:cubicBezTo>
                  <a:pt x="47" y="20"/>
                  <a:pt x="55" y="20"/>
                  <a:pt x="63" y="20"/>
                </a:cubicBezTo>
                <a:cubicBezTo>
                  <a:pt x="76" y="20"/>
                  <a:pt x="79" y="15"/>
                  <a:pt x="79" y="9"/>
                </a:cubicBezTo>
                <a:close/>
                <a:moveTo>
                  <a:pt x="32" y="39"/>
                </a:moveTo>
                <a:cubicBezTo>
                  <a:pt x="32" y="36"/>
                  <a:pt x="30" y="31"/>
                  <a:pt x="20" y="31"/>
                </a:cubicBezTo>
                <a:cubicBezTo>
                  <a:pt x="16" y="31"/>
                  <a:pt x="5" y="31"/>
                  <a:pt x="5" y="31"/>
                </a:cubicBezTo>
                <a:cubicBezTo>
                  <a:pt x="0" y="51"/>
                  <a:pt x="0" y="51"/>
                  <a:pt x="0" y="51"/>
                </a:cubicBezTo>
                <a:cubicBezTo>
                  <a:pt x="0" y="51"/>
                  <a:pt x="9" y="51"/>
                  <a:pt x="16" y="51"/>
                </a:cubicBezTo>
                <a:cubicBezTo>
                  <a:pt x="29" y="51"/>
                  <a:pt x="32" y="45"/>
                  <a:pt x="32" y="39"/>
                </a:cubicBezTo>
                <a:close/>
                <a:moveTo>
                  <a:pt x="74" y="39"/>
                </a:moveTo>
                <a:cubicBezTo>
                  <a:pt x="74" y="36"/>
                  <a:pt x="71" y="31"/>
                  <a:pt x="61" y="31"/>
                </a:cubicBezTo>
                <a:cubicBezTo>
                  <a:pt x="57" y="31"/>
                  <a:pt x="46" y="31"/>
                  <a:pt x="46" y="31"/>
                </a:cubicBezTo>
                <a:cubicBezTo>
                  <a:pt x="42" y="51"/>
                  <a:pt x="42" y="51"/>
                  <a:pt x="42" y="51"/>
                </a:cubicBezTo>
                <a:cubicBezTo>
                  <a:pt x="42" y="51"/>
                  <a:pt x="50" y="51"/>
                  <a:pt x="58" y="51"/>
                </a:cubicBezTo>
                <a:cubicBezTo>
                  <a:pt x="70" y="51"/>
                  <a:pt x="74" y="45"/>
                  <a:pt x="74" y="39"/>
                </a:cubicBezTo>
                <a:close/>
                <a:moveTo>
                  <a:pt x="117" y="27"/>
                </a:moveTo>
                <a:cubicBezTo>
                  <a:pt x="117" y="23"/>
                  <a:pt x="114" y="18"/>
                  <a:pt x="104" y="18"/>
                </a:cubicBezTo>
                <a:cubicBezTo>
                  <a:pt x="100" y="18"/>
                  <a:pt x="89" y="18"/>
                  <a:pt x="89" y="18"/>
                </a:cubicBezTo>
                <a:cubicBezTo>
                  <a:pt x="85" y="39"/>
                  <a:pt x="85" y="39"/>
                  <a:pt x="85" y="39"/>
                </a:cubicBezTo>
                <a:cubicBezTo>
                  <a:pt x="85" y="39"/>
                  <a:pt x="93" y="39"/>
                  <a:pt x="101" y="39"/>
                </a:cubicBezTo>
                <a:cubicBezTo>
                  <a:pt x="113" y="39"/>
                  <a:pt x="117" y="33"/>
                  <a:pt x="117" y="27"/>
                </a:cubicBezTo>
                <a:close/>
                <a:moveTo>
                  <a:pt x="111" y="59"/>
                </a:moveTo>
                <a:cubicBezTo>
                  <a:pt x="111" y="55"/>
                  <a:pt x="108" y="50"/>
                  <a:pt x="98" y="50"/>
                </a:cubicBezTo>
                <a:cubicBezTo>
                  <a:pt x="94" y="50"/>
                  <a:pt x="83" y="50"/>
                  <a:pt x="83" y="50"/>
                </a:cubicBezTo>
                <a:cubicBezTo>
                  <a:pt x="79" y="70"/>
                  <a:pt x="79" y="70"/>
                  <a:pt x="79" y="70"/>
                </a:cubicBezTo>
                <a:cubicBezTo>
                  <a:pt x="79" y="70"/>
                  <a:pt x="87" y="70"/>
                  <a:pt x="95" y="70"/>
                </a:cubicBezTo>
                <a:cubicBezTo>
                  <a:pt x="107" y="70"/>
                  <a:pt x="111" y="64"/>
                  <a:pt x="111" y="59"/>
                </a:cubicBezTo>
                <a:close/>
                <a:moveTo>
                  <a:pt x="68" y="71"/>
                </a:moveTo>
                <a:cubicBezTo>
                  <a:pt x="68" y="67"/>
                  <a:pt x="65" y="62"/>
                  <a:pt x="55" y="62"/>
                </a:cubicBezTo>
                <a:cubicBezTo>
                  <a:pt x="51" y="62"/>
                  <a:pt x="40" y="62"/>
                  <a:pt x="40" y="62"/>
                </a:cubicBezTo>
                <a:cubicBezTo>
                  <a:pt x="36" y="82"/>
                  <a:pt x="36" y="82"/>
                  <a:pt x="36" y="82"/>
                </a:cubicBezTo>
                <a:cubicBezTo>
                  <a:pt x="36" y="82"/>
                  <a:pt x="44" y="82"/>
                  <a:pt x="52" y="82"/>
                </a:cubicBezTo>
                <a:cubicBezTo>
                  <a:pt x="64" y="82"/>
                  <a:pt x="68" y="76"/>
                  <a:pt x="68" y="71"/>
                </a:cubicBezTo>
                <a:close/>
              </a:path>
            </a:pathLst>
          </a:custGeom>
          <a:solidFill>
            <a:srgbClr val="FFFFFF"/>
          </a:solidFill>
          <a:ln>
            <a:noFill/>
          </a:ln>
          <a:extLst/>
        </p:spPr>
        <p:txBody>
          <a:bodyPr vert="horz" wrap="square" lIns="67232" tIns="33616" rIns="67232" bIns="33616" numCol="1" anchor="t" anchorCtr="0" compatLnSpc="1">
            <a:prstTxWarp prst="textNoShape">
              <a:avLst/>
            </a:prstTxWarp>
          </a:bodyPr>
          <a:lstStyle/>
          <a:p>
            <a:pPr defTabSz="672290"/>
            <a:endParaRPr lang="en-US" sz="1324">
              <a:solidFill>
                <a:prstClr val="black"/>
              </a:solidFill>
            </a:endParaRPr>
          </a:p>
        </p:txBody>
      </p:sp>
      <p:grpSp>
        <p:nvGrpSpPr>
          <p:cNvPr id="5" name="Group 4"/>
          <p:cNvGrpSpPr/>
          <p:nvPr/>
        </p:nvGrpSpPr>
        <p:grpSpPr>
          <a:xfrm>
            <a:off x="7916965" y="1835973"/>
            <a:ext cx="681690" cy="683680"/>
            <a:chOff x="10767621" y="2496554"/>
            <a:chExt cx="927146" cy="929852"/>
          </a:xfrm>
        </p:grpSpPr>
        <p:grpSp>
          <p:nvGrpSpPr>
            <p:cNvPr id="3" name="Group 2"/>
            <p:cNvGrpSpPr/>
            <p:nvPr/>
          </p:nvGrpSpPr>
          <p:grpSpPr>
            <a:xfrm>
              <a:off x="10767621" y="2496554"/>
              <a:ext cx="927146" cy="929852"/>
              <a:chOff x="10767621" y="2496554"/>
              <a:chExt cx="927146" cy="929852"/>
            </a:xfrm>
            <a:solidFill>
              <a:srgbClr val="FFFFFF"/>
            </a:solidFill>
          </p:grpSpPr>
          <p:sp>
            <p:nvSpPr>
              <p:cNvPr id="17" name="Freeform 7"/>
              <p:cNvSpPr>
                <a:spLocks noEditPoints="1"/>
              </p:cNvSpPr>
              <p:nvPr/>
            </p:nvSpPr>
            <p:spPr bwMode="auto">
              <a:xfrm rot="10800000">
                <a:off x="10767621" y="2496554"/>
                <a:ext cx="927146" cy="929852"/>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noFill/>
              </a:ln>
              <a:extLst/>
            </p:spPr>
            <p:txBody>
              <a:bodyPr vert="horz" wrap="square" lIns="67232" tIns="33616" rIns="67232" bIns="33616" numCol="1" anchor="t" anchorCtr="0" compatLnSpc="1">
                <a:prstTxWarp prst="textNoShape">
                  <a:avLst/>
                </a:prstTxWarp>
              </a:bodyPr>
              <a:lstStyle/>
              <a:p>
                <a:endParaRPr lang="en-US" sz="1324"/>
              </a:p>
            </p:txBody>
          </p:sp>
          <p:sp>
            <p:nvSpPr>
              <p:cNvPr id="18" name="Freeform 92"/>
              <p:cNvSpPr>
                <a:spLocks noEditPoints="1"/>
              </p:cNvSpPr>
              <p:nvPr/>
            </p:nvSpPr>
            <p:spPr bwMode="black">
              <a:xfrm>
                <a:off x="11034804" y="2680995"/>
                <a:ext cx="395196" cy="5384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grpFill/>
              <a:ln>
                <a:noFill/>
              </a:ln>
              <a:extLst/>
            </p:spPr>
            <p:txBody>
              <a:bodyPr vert="horz" wrap="square" lIns="67232" tIns="33616" rIns="67232" bIns="33616" numCol="1" anchor="t" anchorCtr="0" compatLnSpc="1">
                <a:prstTxWarp prst="textNoShape">
                  <a:avLst/>
                </a:prstTxWarp>
              </a:bodyPr>
              <a:lstStyle/>
              <a:p>
                <a:endParaRPr lang="en-US" sz="1324"/>
              </a:p>
            </p:txBody>
          </p:sp>
        </p:grpSp>
        <p:sp>
          <p:nvSpPr>
            <p:cNvPr id="4" name="Rectangle 3"/>
            <p:cNvSpPr/>
            <p:nvPr/>
          </p:nvSpPr>
          <p:spPr bwMode="auto">
            <a:xfrm rot="19139088">
              <a:off x="10806113" y="2962276"/>
              <a:ext cx="881063" cy="50482"/>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grpSp>
      <p:sp>
        <p:nvSpPr>
          <p:cNvPr id="20" name="Freeform 82"/>
          <p:cNvSpPr>
            <a:spLocks noChangeAspect="1" noEditPoints="1"/>
          </p:cNvSpPr>
          <p:nvPr/>
        </p:nvSpPr>
        <p:spPr bwMode="auto">
          <a:xfrm>
            <a:off x="1260599" y="1874794"/>
            <a:ext cx="894505" cy="676223"/>
          </a:xfrm>
          <a:custGeom>
            <a:avLst/>
            <a:gdLst>
              <a:gd name="T0" fmla="*/ 77 w 400"/>
              <a:gd name="T1" fmla="*/ 143 h 302"/>
              <a:gd name="T2" fmla="*/ 18 w 400"/>
              <a:gd name="T3" fmla="*/ 118 h 302"/>
              <a:gd name="T4" fmla="*/ 42 w 400"/>
              <a:gd name="T5" fmla="*/ 18 h 302"/>
              <a:gd name="T6" fmla="*/ 220 w 400"/>
              <a:gd name="T7" fmla="*/ 44 h 302"/>
              <a:gd name="T8" fmla="*/ 196 w 400"/>
              <a:gd name="T9" fmla="*/ 143 h 302"/>
              <a:gd name="T10" fmla="*/ 238 w 400"/>
              <a:gd name="T11" fmla="*/ 118 h 302"/>
              <a:gd name="T12" fmla="*/ 196 w 400"/>
              <a:gd name="T13" fmla="*/ 0 h 302"/>
              <a:gd name="T14" fmla="*/ 0 w 400"/>
              <a:gd name="T15" fmla="*/ 44 h 302"/>
              <a:gd name="T16" fmla="*/ 42 w 400"/>
              <a:gd name="T17" fmla="*/ 161 h 302"/>
              <a:gd name="T18" fmla="*/ 59 w 400"/>
              <a:gd name="T19" fmla="*/ 193 h 302"/>
              <a:gd name="T20" fmla="*/ 71 w 400"/>
              <a:gd name="T21" fmla="*/ 205 h 302"/>
              <a:gd name="T22" fmla="*/ 113 w 400"/>
              <a:gd name="T23" fmla="*/ 161 h 302"/>
              <a:gd name="T24" fmla="*/ 146 w 400"/>
              <a:gd name="T25" fmla="*/ 143 h 302"/>
              <a:gd name="T26" fmla="*/ 77 w 400"/>
              <a:gd name="T27" fmla="*/ 176 h 302"/>
              <a:gd name="T28" fmla="*/ 254 w 400"/>
              <a:gd name="T29" fmla="*/ 97 h 302"/>
              <a:gd name="T30" fmla="*/ 358 w 400"/>
              <a:gd name="T31" fmla="*/ 115 h 302"/>
              <a:gd name="T32" fmla="*/ 382 w 400"/>
              <a:gd name="T33" fmla="*/ 215 h 302"/>
              <a:gd name="T34" fmla="*/ 323 w 400"/>
              <a:gd name="T35" fmla="*/ 240 h 302"/>
              <a:gd name="T36" fmla="*/ 295 w 400"/>
              <a:gd name="T37" fmla="*/ 240 h 302"/>
              <a:gd name="T38" fmla="*/ 180 w 400"/>
              <a:gd name="T39" fmla="*/ 215 h 302"/>
              <a:gd name="T40" fmla="*/ 204 w 400"/>
              <a:gd name="T41" fmla="*/ 115 h 302"/>
              <a:gd name="T42" fmla="*/ 162 w 400"/>
              <a:gd name="T43" fmla="*/ 141 h 302"/>
              <a:gd name="T44" fmla="*/ 204 w 400"/>
              <a:gd name="T45" fmla="*/ 258 h 302"/>
              <a:gd name="T46" fmla="*/ 321 w 400"/>
              <a:gd name="T47" fmla="*/ 298 h 302"/>
              <a:gd name="T48" fmla="*/ 333 w 400"/>
              <a:gd name="T49" fmla="*/ 301 h 302"/>
              <a:gd name="T50" fmla="*/ 341 w 400"/>
              <a:gd name="T51" fmla="*/ 258 h 302"/>
              <a:gd name="T52" fmla="*/ 400 w 400"/>
              <a:gd name="T53" fmla="*/ 215 h 302"/>
              <a:gd name="T54" fmla="*/ 358 w 400"/>
              <a:gd name="T55" fmla="*/ 97 h 302"/>
              <a:gd name="T56" fmla="*/ 74 w 400"/>
              <a:gd name="T57" fmla="*/ 114 h 302"/>
              <a:gd name="T58" fmla="*/ 100 w 400"/>
              <a:gd name="T59" fmla="*/ 95 h 302"/>
              <a:gd name="T60" fmla="*/ 137 w 400"/>
              <a:gd name="T61" fmla="*/ 114 h 302"/>
              <a:gd name="T62" fmla="*/ 125 w 400"/>
              <a:gd name="T63" fmla="*/ 30 h 302"/>
              <a:gd name="T64" fmla="*/ 104 w 400"/>
              <a:gd name="T65" fmla="*/ 81 h 302"/>
              <a:gd name="T66" fmla="*/ 116 w 400"/>
              <a:gd name="T67" fmla="*/ 51 h 302"/>
              <a:gd name="T68" fmla="*/ 104 w 400"/>
              <a:gd name="T69" fmla="*/ 81 h 302"/>
              <a:gd name="T70" fmla="*/ 256 w 400"/>
              <a:gd name="T71" fmla="*/ 212 h 302"/>
              <a:gd name="T72" fmla="*/ 301 w 400"/>
              <a:gd name="T73" fmla="*/ 177 h 302"/>
              <a:gd name="T74" fmla="*/ 282 w 400"/>
              <a:gd name="T75" fmla="*/ 207 h 302"/>
              <a:gd name="T76" fmla="*/ 324 w 400"/>
              <a:gd name="T77" fmla="*/ 189 h 302"/>
              <a:gd name="T78" fmla="*/ 306 w 400"/>
              <a:gd name="T79" fmla="*/ 161 h 302"/>
              <a:gd name="T80" fmla="*/ 291 w 400"/>
              <a:gd name="T81" fmla="*/ 162 h 302"/>
              <a:gd name="T82" fmla="*/ 278 w 400"/>
              <a:gd name="T83" fmla="*/ 150 h 302"/>
              <a:gd name="T84" fmla="*/ 312 w 400"/>
              <a:gd name="T85" fmla="*/ 133 h 302"/>
              <a:gd name="T86" fmla="*/ 280 w 400"/>
              <a:gd name="T87" fmla="*/ 126 h 302"/>
              <a:gd name="T88" fmla="*/ 264 w 400"/>
              <a:gd name="T89" fmla="*/ 137 h 302"/>
              <a:gd name="T90" fmla="*/ 246 w 400"/>
              <a:gd name="T91" fmla="*/ 151 h 302"/>
              <a:gd name="T92" fmla="*/ 264 w 400"/>
              <a:gd name="T93" fmla="*/ 151 h 302"/>
              <a:gd name="T94" fmla="*/ 240 w 400"/>
              <a:gd name="T95" fmla="*/ 197 h 302"/>
              <a:gd name="T96" fmla="*/ 279 w 400"/>
              <a:gd name="T97" fmla="*/ 185 h 302"/>
              <a:gd name="T98" fmla="*/ 286 w 400"/>
              <a:gd name="T99" fmla="*/ 174 h 302"/>
              <a:gd name="T100" fmla="*/ 267 w 400"/>
              <a:gd name="T101" fmla="*/ 196 h 302"/>
              <a:gd name="T102" fmla="*/ 255 w 400"/>
              <a:gd name="T103" fmla="*/ 19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0" h="302">
                <a:moveTo>
                  <a:pt x="77" y="176"/>
                </a:moveTo>
                <a:cubicBezTo>
                  <a:pt x="77" y="143"/>
                  <a:pt x="77" y="143"/>
                  <a:pt x="77" y="143"/>
                </a:cubicBezTo>
                <a:cubicBezTo>
                  <a:pt x="42" y="143"/>
                  <a:pt x="42" y="143"/>
                  <a:pt x="42" y="143"/>
                </a:cubicBezTo>
                <a:cubicBezTo>
                  <a:pt x="29" y="143"/>
                  <a:pt x="18" y="132"/>
                  <a:pt x="18" y="118"/>
                </a:cubicBezTo>
                <a:cubicBezTo>
                  <a:pt x="18" y="44"/>
                  <a:pt x="18" y="44"/>
                  <a:pt x="18" y="44"/>
                </a:cubicBezTo>
                <a:cubicBezTo>
                  <a:pt x="18" y="30"/>
                  <a:pt x="29" y="18"/>
                  <a:pt x="42" y="18"/>
                </a:cubicBezTo>
                <a:cubicBezTo>
                  <a:pt x="196" y="18"/>
                  <a:pt x="196" y="18"/>
                  <a:pt x="196" y="18"/>
                </a:cubicBezTo>
                <a:cubicBezTo>
                  <a:pt x="209" y="18"/>
                  <a:pt x="220" y="30"/>
                  <a:pt x="220" y="44"/>
                </a:cubicBezTo>
                <a:cubicBezTo>
                  <a:pt x="220" y="118"/>
                  <a:pt x="220" y="118"/>
                  <a:pt x="220" y="118"/>
                </a:cubicBezTo>
                <a:cubicBezTo>
                  <a:pt x="220" y="132"/>
                  <a:pt x="209" y="143"/>
                  <a:pt x="196" y="143"/>
                </a:cubicBezTo>
                <a:cubicBezTo>
                  <a:pt x="196" y="161"/>
                  <a:pt x="196" y="161"/>
                  <a:pt x="196" y="161"/>
                </a:cubicBezTo>
                <a:cubicBezTo>
                  <a:pt x="219" y="161"/>
                  <a:pt x="238" y="142"/>
                  <a:pt x="238" y="118"/>
                </a:cubicBezTo>
                <a:cubicBezTo>
                  <a:pt x="238" y="44"/>
                  <a:pt x="238" y="44"/>
                  <a:pt x="238" y="44"/>
                </a:cubicBezTo>
                <a:cubicBezTo>
                  <a:pt x="238" y="20"/>
                  <a:pt x="219" y="0"/>
                  <a:pt x="196" y="0"/>
                </a:cubicBezTo>
                <a:cubicBezTo>
                  <a:pt x="42" y="0"/>
                  <a:pt x="42" y="0"/>
                  <a:pt x="42" y="0"/>
                </a:cubicBezTo>
                <a:cubicBezTo>
                  <a:pt x="19" y="0"/>
                  <a:pt x="0" y="20"/>
                  <a:pt x="0" y="44"/>
                </a:cubicBezTo>
                <a:cubicBezTo>
                  <a:pt x="0" y="118"/>
                  <a:pt x="0" y="118"/>
                  <a:pt x="0" y="118"/>
                </a:cubicBezTo>
                <a:cubicBezTo>
                  <a:pt x="0" y="142"/>
                  <a:pt x="19" y="161"/>
                  <a:pt x="42" y="161"/>
                </a:cubicBezTo>
                <a:cubicBezTo>
                  <a:pt x="59" y="161"/>
                  <a:pt x="59" y="161"/>
                  <a:pt x="59" y="161"/>
                </a:cubicBezTo>
                <a:cubicBezTo>
                  <a:pt x="59" y="193"/>
                  <a:pt x="59" y="193"/>
                  <a:pt x="59" y="193"/>
                </a:cubicBezTo>
                <a:cubicBezTo>
                  <a:pt x="59" y="198"/>
                  <a:pt x="62" y="202"/>
                  <a:pt x="67" y="204"/>
                </a:cubicBezTo>
                <a:cubicBezTo>
                  <a:pt x="68" y="205"/>
                  <a:pt x="69" y="205"/>
                  <a:pt x="71" y="205"/>
                </a:cubicBezTo>
                <a:cubicBezTo>
                  <a:pt x="74" y="205"/>
                  <a:pt x="77" y="204"/>
                  <a:pt x="79" y="201"/>
                </a:cubicBezTo>
                <a:cubicBezTo>
                  <a:pt x="113" y="161"/>
                  <a:pt x="113" y="161"/>
                  <a:pt x="113" y="161"/>
                </a:cubicBezTo>
                <a:cubicBezTo>
                  <a:pt x="146" y="161"/>
                  <a:pt x="146" y="161"/>
                  <a:pt x="146" y="161"/>
                </a:cubicBezTo>
                <a:cubicBezTo>
                  <a:pt x="146" y="143"/>
                  <a:pt x="146" y="143"/>
                  <a:pt x="146" y="143"/>
                </a:cubicBezTo>
                <a:cubicBezTo>
                  <a:pt x="105" y="143"/>
                  <a:pt x="105" y="143"/>
                  <a:pt x="105" y="143"/>
                </a:cubicBezTo>
                <a:lnTo>
                  <a:pt x="77" y="176"/>
                </a:lnTo>
                <a:close/>
                <a:moveTo>
                  <a:pt x="358" y="97"/>
                </a:moveTo>
                <a:cubicBezTo>
                  <a:pt x="254" y="97"/>
                  <a:pt x="254" y="97"/>
                  <a:pt x="254" y="97"/>
                </a:cubicBezTo>
                <a:cubicBezTo>
                  <a:pt x="254" y="115"/>
                  <a:pt x="254" y="115"/>
                  <a:pt x="254" y="115"/>
                </a:cubicBezTo>
                <a:cubicBezTo>
                  <a:pt x="358" y="115"/>
                  <a:pt x="358" y="115"/>
                  <a:pt x="358" y="115"/>
                </a:cubicBezTo>
                <a:cubicBezTo>
                  <a:pt x="371" y="115"/>
                  <a:pt x="382" y="127"/>
                  <a:pt x="382" y="141"/>
                </a:cubicBezTo>
                <a:cubicBezTo>
                  <a:pt x="382" y="215"/>
                  <a:pt x="382" y="215"/>
                  <a:pt x="382" y="215"/>
                </a:cubicBezTo>
                <a:cubicBezTo>
                  <a:pt x="382" y="229"/>
                  <a:pt x="371" y="240"/>
                  <a:pt x="358" y="240"/>
                </a:cubicBezTo>
                <a:cubicBezTo>
                  <a:pt x="323" y="240"/>
                  <a:pt x="323" y="240"/>
                  <a:pt x="323" y="240"/>
                </a:cubicBezTo>
                <a:cubicBezTo>
                  <a:pt x="323" y="273"/>
                  <a:pt x="323" y="273"/>
                  <a:pt x="323" y="273"/>
                </a:cubicBezTo>
                <a:cubicBezTo>
                  <a:pt x="295" y="240"/>
                  <a:pt x="295" y="240"/>
                  <a:pt x="295" y="240"/>
                </a:cubicBezTo>
                <a:cubicBezTo>
                  <a:pt x="204" y="240"/>
                  <a:pt x="204" y="240"/>
                  <a:pt x="204" y="240"/>
                </a:cubicBezTo>
                <a:cubicBezTo>
                  <a:pt x="191" y="240"/>
                  <a:pt x="180" y="229"/>
                  <a:pt x="180" y="215"/>
                </a:cubicBezTo>
                <a:cubicBezTo>
                  <a:pt x="180" y="141"/>
                  <a:pt x="180" y="141"/>
                  <a:pt x="180" y="141"/>
                </a:cubicBezTo>
                <a:cubicBezTo>
                  <a:pt x="180" y="127"/>
                  <a:pt x="191" y="115"/>
                  <a:pt x="204" y="115"/>
                </a:cubicBezTo>
                <a:cubicBezTo>
                  <a:pt x="204" y="97"/>
                  <a:pt x="204" y="97"/>
                  <a:pt x="204" y="97"/>
                </a:cubicBezTo>
                <a:cubicBezTo>
                  <a:pt x="181" y="97"/>
                  <a:pt x="162" y="117"/>
                  <a:pt x="162" y="141"/>
                </a:cubicBezTo>
                <a:cubicBezTo>
                  <a:pt x="162" y="215"/>
                  <a:pt x="162" y="215"/>
                  <a:pt x="162" y="215"/>
                </a:cubicBezTo>
                <a:cubicBezTo>
                  <a:pt x="162" y="239"/>
                  <a:pt x="181" y="258"/>
                  <a:pt x="204" y="258"/>
                </a:cubicBezTo>
                <a:cubicBezTo>
                  <a:pt x="287" y="258"/>
                  <a:pt x="287" y="258"/>
                  <a:pt x="287" y="258"/>
                </a:cubicBezTo>
                <a:cubicBezTo>
                  <a:pt x="321" y="298"/>
                  <a:pt x="321" y="298"/>
                  <a:pt x="321" y="298"/>
                </a:cubicBezTo>
                <a:cubicBezTo>
                  <a:pt x="323" y="300"/>
                  <a:pt x="326" y="302"/>
                  <a:pt x="329" y="302"/>
                </a:cubicBezTo>
                <a:cubicBezTo>
                  <a:pt x="331" y="302"/>
                  <a:pt x="332" y="302"/>
                  <a:pt x="333" y="301"/>
                </a:cubicBezTo>
                <a:cubicBezTo>
                  <a:pt x="338" y="299"/>
                  <a:pt x="341" y="295"/>
                  <a:pt x="341" y="290"/>
                </a:cubicBezTo>
                <a:cubicBezTo>
                  <a:pt x="341" y="258"/>
                  <a:pt x="341" y="258"/>
                  <a:pt x="341" y="258"/>
                </a:cubicBezTo>
                <a:cubicBezTo>
                  <a:pt x="358" y="258"/>
                  <a:pt x="358" y="258"/>
                  <a:pt x="358" y="258"/>
                </a:cubicBezTo>
                <a:cubicBezTo>
                  <a:pt x="381" y="258"/>
                  <a:pt x="400" y="239"/>
                  <a:pt x="400" y="215"/>
                </a:cubicBezTo>
                <a:cubicBezTo>
                  <a:pt x="400" y="141"/>
                  <a:pt x="400" y="141"/>
                  <a:pt x="400" y="141"/>
                </a:cubicBezTo>
                <a:cubicBezTo>
                  <a:pt x="400" y="117"/>
                  <a:pt x="381" y="97"/>
                  <a:pt x="358" y="97"/>
                </a:cubicBezTo>
                <a:close/>
                <a:moveTo>
                  <a:pt x="106" y="30"/>
                </a:moveTo>
                <a:cubicBezTo>
                  <a:pt x="74" y="114"/>
                  <a:pt x="74" y="114"/>
                  <a:pt x="74" y="114"/>
                </a:cubicBezTo>
                <a:cubicBezTo>
                  <a:pt x="93" y="114"/>
                  <a:pt x="93" y="114"/>
                  <a:pt x="93" y="114"/>
                </a:cubicBezTo>
                <a:cubicBezTo>
                  <a:pt x="100" y="95"/>
                  <a:pt x="100" y="95"/>
                  <a:pt x="100" y="95"/>
                </a:cubicBezTo>
                <a:cubicBezTo>
                  <a:pt x="131" y="95"/>
                  <a:pt x="131" y="95"/>
                  <a:pt x="131" y="95"/>
                </a:cubicBezTo>
                <a:cubicBezTo>
                  <a:pt x="137" y="114"/>
                  <a:pt x="137" y="114"/>
                  <a:pt x="137" y="114"/>
                </a:cubicBezTo>
                <a:cubicBezTo>
                  <a:pt x="156" y="114"/>
                  <a:pt x="156" y="114"/>
                  <a:pt x="156" y="114"/>
                </a:cubicBezTo>
                <a:cubicBezTo>
                  <a:pt x="125" y="30"/>
                  <a:pt x="125" y="30"/>
                  <a:pt x="125" y="30"/>
                </a:cubicBezTo>
                <a:lnTo>
                  <a:pt x="106" y="30"/>
                </a:lnTo>
                <a:close/>
                <a:moveTo>
                  <a:pt x="104" y="81"/>
                </a:moveTo>
                <a:cubicBezTo>
                  <a:pt x="115" y="51"/>
                  <a:pt x="115" y="51"/>
                  <a:pt x="115" y="51"/>
                </a:cubicBezTo>
                <a:cubicBezTo>
                  <a:pt x="116" y="51"/>
                  <a:pt x="116" y="51"/>
                  <a:pt x="116" y="51"/>
                </a:cubicBezTo>
                <a:cubicBezTo>
                  <a:pt x="126" y="81"/>
                  <a:pt x="126" y="81"/>
                  <a:pt x="126" y="81"/>
                </a:cubicBezTo>
                <a:lnTo>
                  <a:pt x="104" y="81"/>
                </a:lnTo>
                <a:close/>
                <a:moveTo>
                  <a:pt x="240" y="197"/>
                </a:moveTo>
                <a:cubicBezTo>
                  <a:pt x="240" y="206"/>
                  <a:pt x="246" y="212"/>
                  <a:pt x="256" y="212"/>
                </a:cubicBezTo>
                <a:cubicBezTo>
                  <a:pt x="267" y="211"/>
                  <a:pt x="279" y="204"/>
                  <a:pt x="283" y="201"/>
                </a:cubicBezTo>
                <a:cubicBezTo>
                  <a:pt x="286" y="198"/>
                  <a:pt x="296" y="186"/>
                  <a:pt x="301" y="177"/>
                </a:cubicBezTo>
                <a:cubicBezTo>
                  <a:pt x="306" y="180"/>
                  <a:pt x="309" y="184"/>
                  <a:pt x="309" y="189"/>
                </a:cubicBezTo>
                <a:cubicBezTo>
                  <a:pt x="309" y="199"/>
                  <a:pt x="299" y="206"/>
                  <a:pt x="282" y="207"/>
                </a:cubicBezTo>
                <a:cubicBezTo>
                  <a:pt x="290" y="218"/>
                  <a:pt x="290" y="218"/>
                  <a:pt x="290" y="218"/>
                </a:cubicBezTo>
                <a:cubicBezTo>
                  <a:pt x="316" y="215"/>
                  <a:pt x="324" y="204"/>
                  <a:pt x="324" y="189"/>
                </a:cubicBezTo>
                <a:cubicBezTo>
                  <a:pt x="324" y="176"/>
                  <a:pt x="316" y="168"/>
                  <a:pt x="305" y="164"/>
                </a:cubicBezTo>
                <a:cubicBezTo>
                  <a:pt x="306" y="163"/>
                  <a:pt x="306" y="162"/>
                  <a:pt x="306" y="161"/>
                </a:cubicBezTo>
                <a:cubicBezTo>
                  <a:pt x="292" y="158"/>
                  <a:pt x="292" y="158"/>
                  <a:pt x="292" y="158"/>
                </a:cubicBezTo>
                <a:cubicBezTo>
                  <a:pt x="292" y="160"/>
                  <a:pt x="291" y="160"/>
                  <a:pt x="291" y="162"/>
                </a:cubicBezTo>
                <a:cubicBezTo>
                  <a:pt x="286" y="161"/>
                  <a:pt x="280" y="162"/>
                  <a:pt x="278" y="163"/>
                </a:cubicBezTo>
                <a:cubicBezTo>
                  <a:pt x="278" y="160"/>
                  <a:pt x="278" y="153"/>
                  <a:pt x="278" y="150"/>
                </a:cubicBezTo>
                <a:cubicBezTo>
                  <a:pt x="290" y="150"/>
                  <a:pt x="302" y="149"/>
                  <a:pt x="313" y="147"/>
                </a:cubicBezTo>
                <a:cubicBezTo>
                  <a:pt x="312" y="133"/>
                  <a:pt x="312" y="133"/>
                  <a:pt x="312" y="133"/>
                </a:cubicBezTo>
                <a:cubicBezTo>
                  <a:pt x="301" y="135"/>
                  <a:pt x="290" y="136"/>
                  <a:pt x="279" y="137"/>
                </a:cubicBezTo>
                <a:cubicBezTo>
                  <a:pt x="279" y="134"/>
                  <a:pt x="280" y="126"/>
                  <a:pt x="280" y="126"/>
                </a:cubicBezTo>
                <a:cubicBezTo>
                  <a:pt x="265" y="125"/>
                  <a:pt x="265" y="125"/>
                  <a:pt x="265" y="125"/>
                </a:cubicBezTo>
                <a:cubicBezTo>
                  <a:pt x="264" y="129"/>
                  <a:pt x="264" y="133"/>
                  <a:pt x="264" y="137"/>
                </a:cubicBezTo>
                <a:cubicBezTo>
                  <a:pt x="257" y="138"/>
                  <a:pt x="249" y="138"/>
                  <a:pt x="245" y="137"/>
                </a:cubicBezTo>
                <a:cubicBezTo>
                  <a:pt x="246" y="151"/>
                  <a:pt x="246" y="151"/>
                  <a:pt x="246" y="151"/>
                </a:cubicBezTo>
                <a:cubicBezTo>
                  <a:pt x="248" y="151"/>
                  <a:pt x="248" y="151"/>
                  <a:pt x="248" y="151"/>
                </a:cubicBezTo>
                <a:cubicBezTo>
                  <a:pt x="252" y="151"/>
                  <a:pt x="258" y="151"/>
                  <a:pt x="264" y="151"/>
                </a:cubicBezTo>
                <a:cubicBezTo>
                  <a:pt x="264" y="155"/>
                  <a:pt x="264" y="163"/>
                  <a:pt x="264" y="167"/>
                </a:cubicBezTo>
                <a:cubicBezTo>
                  <a:pt x="250" y="172"/>
                  <a:pt x="240" y="183"/>
                  <a:pt x="240" y="197"/>
                </a:cubicBezTo>
                <a:close/>
                <a:moveTo>
                  <a:pt x="286" y="174"/>
                </a:moveTo>
                <a:cubicBezTo>
                  <a:pt x="284" y="179"/>
                  <a:pt x="282" y="182"/>
                  <a:pt x="279" y="185"/>
                </a:cubicBezTo>
                <a:cubicBezTo>
                  <a:pt x="279" y="182"/>
                  <a:pt x="279" y="179"/>
                  <a:pt x="278" y="175"/>
                </a:cubicBezTo>
                <a:cubicBezTo>
                  <a:pt x="279" y="175"/>
                  <a:pt x="284" y="174"/>
                  <a:pt x="286" y="174"/>
                </a:cubicBezTo>
                <a:close/>
                <a:moveTo>
                  <a:pt x="265" y="180"/>
                </a:moveTo>
                <a:cubicBezTo>
                  <a:pt x="265" y="186"/>
                  <a:pt x="266" y="191"/>
                  <a:pt x="267" y="196"/>
                </a:cubicBezTo>
                <a:cubicBezTo>
                  <a:pt x="264" y="197"/>
                  <a:pt x="262" y="198"/>
                  <a:pt x="260" y="198"/>
                </a:cubicBezTo>
                <a:cubicBezTo>
                  <a:pt x="255" y="198"/>
                  <a:pt x="255" y="195"/>
                  <a:pt x="255" y="194"/>
                </a:cubicBezTo>
                <a:cubicBezTo>
                  <a:pt x="255" y="188"/>
                  <a:pt x="259" y="184"/>
                  <a:pt x="265" y="180"/>
                </a:cubicBezTo>
                <a:close/>
              </a:path>
            </a:pathLst>
          </a:custGeom>
          <a:solidFill>
            <a:srgbClr val="FFFFFF"/>
          </a:solidFill>
          <a:ln>
            <a:noFill/>
          </a:ln>
          <a:extLst/>
        </p:spPr>
        <p:txBody>
          <a:bodyPr vert="horz" wrap="square" lIns="67232" tIns="33616" rIns="67232" bIns="33616" numCol="1" anchor="t" anchorCtr="0" compatLnSpc="1">
            <a:prstTxWarp prst="textNoShape">
              <a:avLst/>
            </a:prstTxWarp>
          </a:bodyPr>
          <a:lstStyle/>
          <a:p>
            <a:pPr defTabSz="672290"/>
            <a:endParaRPr lang="en-US" sz="1324">
              <a:solidFill>
                <a:prstClr val="black"/>
              </a:solidFill>
            </a:endParaRPr>
          </a:p>
        </p:txBody>
      </p:sp>
    </p:spTree>
    <p:extLst>
      <p:ext uri="{BB962C8B-B14F-4D97-AF65-F5344CB8AC3E}">
        <p14:creationId xmlns:p14="http://schemas.microsoft.com/office/powerpoint/2010/main" val="2856777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mtClean="0"/>
              <a:t>Create the Web Site in Windows Azure</a:t>
            </a:r>
          </a:p>
          <a:p>
            <a:r>
              <a:rPr lang="en-US" smtClean="0"/>
              <a:t>Import the publish settings into Visual Studio</a:t>
            </a:r>
          </a:p>
          <a:p>
            <a:pPr lvl="1"/>
            <a:r>
              <a:rPr lang="en-US" smtClean="0"/>
              <a:t>This will help us create a publish profile so we can automate deployments</a:t>
            </a:r>
          </a:p>
          <a:p>
            <a:r>
              <a:rPr lang="en-US" smtClean="0"/>
              <a:t>Publish the application</a:t>
            </a:r>
          </a:p>
          <a:p>
            <a:pPr lvl="1"/>
            <a:r>
              <a:rPr lang="en-US" smtClean="0"/>
              <a:t>It will deploy only changed files</a:t>
            </a:r>
          </a:p>
          <a:p>
            <a:r>
              <a:rPr lang="en-US" smtClean="0"/>
              <a:t>Verify the application</a:t>
            </a:r>
          </a:p>
          <a:p>
            <a:r>
              <a:rPr lang="en-US" smtClean="0"/>
              <a:t>Update the WCF service URLs to point to the cloud-hosted service</a:t>
            </a:r>
            <a:endParaRPr lang="en-US" dirty="0"/>
          </a:p>
        </p:txBody>
      </p:sp>
      <p:sp>
        <p:nvSpPr>
          <p:cNvPr id="2" name="Title 1"/>
          <p:cNvSpPr>
            <a:spLocks noGrp="1"/>
          </p:cNvSpPr>
          <p:nvPr>
            <p:ph type="title"/>
          </p:nvPr>
        </p:nvSpPr>
        <p:spPr/>
        <p:txBody>
          <a:bodyPr/>
          <a:lstStyle/>
          <a:p>
            <a:r>
              <a:rPr lang="en-US" smtClean="0"/>
              <a:t>Move on-prem WCF to Azure Web Site</a:t>
            </a:r>
            <a:endParaRPr lang="en-US" dirty="0"/>
          </a:p>
        </p:txBody>
      </p:sp>
    </p:spTree>
    <p:extLst>
      <p:ext uri="{BB962C8B-B14F-4D97-AF65-F5344CB8AC3E}">
        <p14:creationId xmlns:p14="http://schemas.microsoft.com/office/powerpoint/2010/main" val="78736350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201929" y="1047750"/>
            <a:ext cx="8740142" cy="2895600"/>
          </a:xfrm>
          <a:prstGeom prst="rect">
            <a:avLst/>
          </a:prstGeom>
        </p:spPr>
        <p:txBody>
          <a:bodyPr/>
          <a:lstStyle>
            <a:lvl1pPr algn="ctr" defTabSz="914166" rtl="0" eaLnBrk="1" latinLnBrk="0" hangingPunct="1">
              <a:spcBef>
                <a:spcPct val="0"/>
              </a:spcBef>
              <a:buNone/>
              <a:defRPr sz="4400" kern="1200">
                <a:solidFill>
                  <a:schemeClr val="tx1"/>
                </a:solidFill>
                <a:latin typeface="+mj-lt"/>
                <a:ea typeface="+mj-ea"/>
                <a:cs typeface="+mj-cs"/>
              </a:defRPr>
            </a:lvl1pPr>
          </a:lstStyle>
          <a:p>
            <a:pPr algn="l"/>
            <a:r>
              <a:rPr lang="en-US" sz="5300" dirty="0" smtClean="0">
                <a:solidFill>
                  <a:srgbClr val="2C75A2"/>
                </a:solidFill>
                <a:latin typeface="Segoe UI Light" pitchFamily="34" charset="0"/>
              </a:rPr>
              <a:t>Demo</a:t>
            </a:r>
          </a:p>
          <a:p>
            <a:pPr algn="l"/>
            <a:r>
              <a:rPr lang="en-US" sz="5300" dirty="0">
                <a:solidFill>
                  <a:srgbClr val="2C75A2"/>
                </a:solidFill>
                <a:latin typeface="Segoe UI Light" pitchFamily="34" charset="0"/>
              </a:rPr>
              <a:t>Windows Azure </a:t>
            </a:r>
            <a:r>
              <a:rPr lang="en-US" sz="5300" dirty="0" smtClean="0">
                <a:solidFill>
                  <a:srgbClr val="2C75A2"/>
                </a:solidFill>
                <a:latin typeface="Segoe UI Light" pitchFamily="34" charset="0"/>
              </a:rPr>
              <a:t>Web sites</a:t>
            </a:r>
            <a:endParaRPr lang="en-US" sz="5300" dirty="0">
              <a:solidFill>
                <a:srgbClr val="2C75A2"/>
              </a:solidFill>
              <a:latin typeface="Segoe UI Light" pitchFamily="34" charset="0"/>
            </a:endParaRPr>
          </a:p>
          <a:p>
            <a:pPr algn="l"/>
            <a:endParaRPr lang="en-US" sz="2600" dirty="0" smtClean="0">
              <a:solidFill>
                <a:srgbClr val="2C75A2"/>
              </a:solidFill>
              <a:latin typeface="Segoe UI Light" pitchFamily="34" charset="0"/>
            </a:endParaRPr>
          </a:p>
          <a:p>
            <a:pPr algn="l"/>
            <a:endParaRPr lang="en-US" sz="2600" dirty="0">
              <a:solidFill>
                <a:srgbClr val="2C75A2"/>
              </a:solidFill>
              <a:latin typeface="Segoe UI Light" pitchFamily="34" charset="0"/>
            </a:endParaRPr>
          </a:p>
          <a:p>
            <a:pPr algn="l"/>
            <a:endParaRPr lang="en-US" sz="2600" dirty="0" smtClean="0">
              <a:solidFill>
                <a:srgbClr val="2C75A2"/>
              </a:solidFill>
              <a:latin typeface="Segoe UI Light" pitchFamily="34" charset="0"/>
            </a:endParaRPr>
          </a:p>
          <a:p>
            <a:pPr algn="l"/>
            <a:endParaRPr lang="en-US" sz="2600" dirty="0" smtClean="0">
              <a:solidFill>
                <a:srgbClr val="2C75A2"/>
              </a:solidFill>
              <a:latin typeface="Segoe" pitchFamily="34" charset="0"/>
            </a:endParaRPr>
          </a:p>
          <a:p>
            <a:pPr algn="l"/>
            <a:r>
              <a:rPr lang="en-US" sz="2400" dirty="0" smtClean="0">
                <a:solidFill>
                  <a:srgbClr val="2C75A2"/>
                </a:solidFill>
                <a:latin typeface="Segoe" pitchFamily="34" charset="0"/>
              </a:rPr>
              <a:t>Name</a:t>
            </a:r>
            <a:endParaRPr lang="en-US" sz="2400" dirty="0">
              <a:solidFill>
                <a:srgbClr val="2C75A2"/>
              </a:solidFill>
              <a:latin typeface="Segoe" pitchFamily="34" charset="0"/>
            </a:endParaRPr>
          </a:p>
          <a:p>
            <a:pPr algn="l"/>
            <a:endParaRPr lang="en-US" sz="5300" dirty="0">
              <a:solidFill>
                <a:srgbClr val="2C75A2"/>
              </a:solidFill>
              <a:latin typeface="Segoe UI Light" pitchFamily="34" charset="0"/>
            </a:endParaRPr>
          </a:p>
        </p:txBody>
      </p:sp>
    </p:spTree>
    <p:extLst>
      <p:ext uri="{BB962C8B-B14F-4D97-AF65-F5344CB8AC3E}">
        <p14:creationId xmlns:p14="http://schemas.microsoft.com/office/powerpoint/2010/main" val="29537436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6573" y="1769834"/>
            <a:ext cx="2860893" cy="28608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t" anchorCtr="0" compatLnSpc="1">
            <a:prstTxWarp prst="textNoShape">
              <a:avLst/>
            </a:prstTxWarp>
          </a:bodyPr>
          <a:lstStyle/>
          <a:p>
            <a:pPr marL="2381" defTabSz="685563">
              <a:lnSpc>
                <a:spcPct val="90000"/>
              </a:lnSpc>
              <a:spcAft>
                <a:spcPts val="675"/>
              </a:spcAft>
              <a:buSzPct val="80000"/>
            </a:pPr>
            <a:r>
              <a:rPr lang="en-US" sz="2647" spc="-62" dirty="0">
                <a:solidFill>
                  <a:srgbClr val="FFFFFF"/>
                </a:solidFill>
              </a:rPr>
              <a:t>Modern web apps</a:t>
            </a:r>
          </a:p>
          <a:p>
            <a:pPr marL="2381" defTabSz="685563">
              <a:lnSpc>
                <a:spcPct val="90000"/>
              </a:lnSpc>
              <a:spcAft>
                <a:spcPts val="675"/>
              </a:spcAft>
              <a:buSzPct val="80000"/>
            </a:pPr>
            <a:r>
              <a:rPr lang="en-US" sz="1471" spc="-32" dirty="0">
                <a:solidFill>
                  <a:srgbClr val="FFFFFF"/>
                </a:solidFill>
              </a:rPr>
              <a:t>Perfect if your app consists of client side markup and scripting, server side scripting and a database. Powerful capability to scale out and up as needed.</a:t>
            </a:r>
          </a:p>
        </p:txBody>
      </p:sp>
      <p:sp>
        <p:nvSpPr>
          <p:cNvPr id="10" name="Rectangle 9"/>
          <p:cNvSpPr/>
          <p:nvPr/>
        </p:nvSpPr>
        <p:spPr bwMode="auto">
          <a:xfrm>
            <a:off x="3146552" y="1769834"/>
            <a:ext cx="2860893" cy="28608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t" anchorCtr="0" compatLnSpc="1">
            <a:prstTxWarp prst="textNoShape">
              <a:avLst/>
            </a:prstTxWarp>
          </a:bodyPr>
          <a:lstStyle/>
          <a:p>
            <a:pPr marL="2381" defTabSz="685563">
              <a:lnSpc>
                <a:spcPct val="90000"/>
              </a:lnSpc>
              <a:spcAft>
                <a:spcPts val="675"/>
              </a:spcAft>
              <a:buSzPct val="80000"/>
            </a:pPr>
            <a:r>
              <a:rPr lang="en-US" sz="2647" spc="-62" dirty="0">
                <a:solidFill>
                  <a:srgbClr val="FFFFFF"/>
                </a:solidFill>
                <a:latin typeface="Segoe UI" panose="020B0502040204020203" pitchFamily="34" charset="0"/>
                <a:cs typeface="Segoe UI" panose="020B0502040204020203" pitchFamily="34" charset="0"/>
              </a:rPr>
              <a:t>Continuous development</a:t>
            </a:r>
          </a:p>
          <a:p>
            <a:pPr marL="2381" defTabSz="685563">
              <a:lnSpc>
                <a:spcPct val="90000"/>
              </a:lnSpc>
              <a:spcAft>
                <a:spcPts val="675"/>
              </a:spcAft>
              <a:buSzPct val="80000"/>
            </a:pPr>
            <a:r>
              <a:rPr lang="en-US" sz="1471" spc="-32" dirty="0">
                <a:solidFill>
                  <a:srgbClr val="FFFFFF"/>
                </a:solidFill>
                <a:latin typeface="Segoe UI" panose="020B0502040204020203" pitchFamily="34" charset="0"/>
                <a:cs typeface="Segoe UI" panose="020B0502040204020203" pitchFamily="34" charset="0"/>
              </a:rPr>
              <a:t>Deploy directly from your source code repository, using </a:t>
            </a:r>
            <a:r>
              <a:rPr lang="en-US" sz="1471" spc="-32" dirty="0" err="1">
                <a:solidFill>
                  <a:srgbClr val="FFFFFF"/>
                </a:solidFill>
                <a:latin typeface="Segoe UI" panose="020B0502040204020203" pitchFamily="34" charset="0"/>
                <a:cs typeface="Segoe UI" panose="020B0502040204020203" pitchFamily="34" charset="0"/>
              </a:rPr>
              <a:t>Git</a:t>
            </a:r>
            <a:r>
              <a:rPr lang="en-US" sz="1471" spc="-32" dirty="0">
                <a:solidFill>
                  <a:srgbClr val="FFFFFF"/>
                </a:solidFill>
                <a:latin typeface="Segoe UI" panose="020B0502040204020203" pitchFamily="34" charset="0"/>
                <a:cs typeface="Segoe UI" panose="020B0502040204020203" pitchFamily="34" charset="0"/>
              </a:rPr>
              <a:t> or team foundation service.</a:t>
            </a:r>
          </a:p>
        </p:txBody>
      </p:sp>
      <p:sp>
        <p:nvSpPr>
          <p:cNvPr id="11" name="Rectangle 10"/>
          <p:cNvSpPr/>
          <p:nvPr/>
        </p:nvSpPr>
        <p:spPr bwMode="auto">
          <a:xfrm>
            <a:off x="6081179" y="1769834"/>
            <a:ext cx="2860893" cy="2860893"/>
          </a:xfrm>
          <a:prstGeom prst="rect">
            <a:avLst/>
          </a:prstGeom>
          <a:solidFill>
            <a:schemeClr val="bg1">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t" anchorCtr="0" compatLnSpc="1">
            <a:prstTxWarp prst="textNoShape">
              <a:avLst/>
            </a:prstTxWarp>
          </a:bodyPr>
          <a:lstStyle/>
          <a:p>
            <a:pPr marL="2381" defTabSz="685563">
              <a:lnSpc>
                <a:spcPct val="90000"/>
              </a:lnSpc>
              <a:spcAft>
                <a:spcPts val="675"/>
              </a:spcAft>
              <a:buSzPct val="80000"/>
            </a:pPr>
            <a:r>
              <a:rPr lang="en-US" sz="2647" spc="-62" dirty="0">
                <a:solidFill>
                  <a:srgbClr val="FFFFFF"/>
                </a:solidFill>
                <a:latin typeface="Segoe UI" panose="020B0502040204020203" pitchFamily="34" charset="0"/>
                <a:cs typeface="Segoe UI" panose="020B0502040204020203" pitchFamily="34" charset="0"/>
              </a:rPr>
              <a:t>Popular open source apps</a:t>
            </a:r>
          </a:p>
          <a:p>
            <a:pPr marL="2381" defTabSz="685563">
              <a:lnSpc>
                <a:spcPct val="90000"/>
              </a:lnSpc>
              <a:spcAft>
                <a:spcPts val="675"/>
              </a:spcAft>
              <a:buSzPct val="80000"/>
            </a:pPr>
            <a:r>
              <a:rPr lang="en-US" sz="1471" spc="-32" dirty="0">
                <a:solidFill>
                  <a:srgbClr val="FFFFFF"/>
                </a:solidFill>
                <a:latin typeface="Segoe UI" panose="020B0502040204020203" pitchFamily="34" charset="0"/>
                <a:cs typeface="Segoe UI" panose="020B0502040204020203" pitchFamily="34" charset="0"/>
              </a:rPr>
              <a:t>Launch a professional looking site with a few clicks using apps like WordPress, Joomla!, Drupal, </a:t>
            </a:r>
            <a:r>
              <a:rPr lang="en-US" sz="1471" spc="-32" dirty="0" err="1">
                <a:solidFill>
                  <a:srgbClr val="FFFFFF"/>
                </a:solidFill>
                <a:latin typeface="Segoe UI" panose="020B0502040204020203" pitchFamily="34" charset="0"/>
                <a:cs typeface="Segoe UI" panose="020B0502040204020203" pitchFamily="34" charset="0"/>
              </a:rPr>
              <a:t>DotNetNuke</a:t>
            </a:r>
            <a:r>
              <a:rPr lang="en-US" sz="1471" spc="-32" dirty="0">
                <a:solidFill>
                  <a:srgbClr val="FFFFFF"/>
                </a:solidFill>
                <a:latin typeface="Segoe UI" panose="020B0502040204020203" pitchFamily="34" charset="0"/>
                <a:cs typeface="Segoe UI" panose="020B0502040204020203" pitchFamily="34" charset="0"/>
              </a:rPr>
              <a:t> and </a:t>
            </a:r>
            <a:r>
              <a:rPr lang="en-US" sz="1471" spc="-32" dirty="0" err="1">
                <a:solidFill>
                  <a:srgbClr val="FFFFFF"/>
                </a:solidFill>
                <a:latin typeface="Segoe UI" panose="020B0502040204020203" pitchFamily="34" charset="0"/>
                <a:cs typeface="Segoe UI" panose="020B0502040204020203" pitchFamily="34" charset="0"/>
              </a:rPr>
              <a:t>Umbraco</a:t>
            </a:r>
            <a:r>
              <a:rPr lang="en-US" sz="1471" spc="-32" dirty="0">
                <a:solidFill>
                  <a:srgbClr val="FFFFFF"/>
                </a:solidFill>
                <a:latin typeface="Segoe UI" panose="020B0502040204020203" pitchFamily="34" charset="0"/>
                <a:cs typeface="Segoe UI" panose="020B0502040204020203" pitchFamily="34" charset="0"/>
              </a:rPr>
              <a:t>.</a:t>
            </a:r>
          </a:p>
        </p:txBody>
      </p:sp>
      <p:sp>
        <p:nvSpPr>
          <p:cNvPr id="12" name="Title 1"/>
          <p:cNvSpPr>
            <a:spLocks noGrp="1"/>
          </p:cNvSpPr>
          <p:nvPr>
            <p:ph type="title"/>
          </p:nvPr>
        </p:nvSpPr>
        <p:spPr/>
        <p:txBody>
          <a:bodyPr/>
          <a:lstStyle/>
          <a:p>
            <a:r>
              <a:rPr lang="en-US" smtClean="0"/>
              <a:t>What's the right tool for the job?</a:t>
            </a:r>
            <a:endParaRPr lang="en-US" dirty="0"/>
          </a:p>
        </p:txBody>
      </p:sp>
      <p:sp>
        <p:nvSpPr>
          <p:cNvPr id="15" name="Rectangle 14"/>
          <p:cNvSpPr/>
          <p:nvPr/>
        </p:nvSpPr>
        <p:spPr>
          <a:xfrm>
            <a:off x="294035" y="932603"/>
            <a:ext cx="3149260" cy="1223797"/>
          </a:xfrm>
          <a:prstGeom prst="rect">
            <a:avLst/>
          </a:prstGeom>
        </p:spPr>
        <p:txBody>
          <a:bodyPr wrap="none">
            <a:spAutoFit/>
          </a:bodyPr>
          <a:lstStyle/>
          <a:p>
            <a:r>
              <a:rPr lang="en-US" sz="2941" spc="-62" dirty="0">
                <a:solidFill>
                  <a:schemeClr val="accent1">
                    <a:alpha val="99000"/>
                  </a:schemeClr>
                </a:solidFill>
                <a:latin typeface="Segoe UI Light" pitchFamily="34" charset="0"/>
              </a:rPr>
              <a:t>Web Sites</a:t>
            </a:r>
            <a:br>
              <a:rPr lang="en-US" sz="2941" spc="-62" dirty="0">
                <a:solidFill>
                  <a:schemeClr val="accent1">
                    <a:alpha val="99000"/>
                  </a:schemeClr>
                </a:solidFill>
                <a:latin typeface="Segoe UI Light" pitchFamily="34" charset="0"/>
              </a:rPr>
            </a:br>
            <a:r>
              <a:rPr lang="en-US" sz="1471" spc="-62" dirty="0">
                <a:solidFill>
                  <a:schemeClr val="bg1">
                    <a:lumMod val="10000"/>
                  </a:schemeClr>
                </a:solidFill>
                <a:latin typeface="Segoe UI" panose="020B0502040204020203" pitchFamily="34" charset="0"/>
                <a:cs typeface="Segoe UI" panose="020B0502040204020203" pitchFamily="34" charset="0"/>
              </a:rPr>
              <a:t>Windows Azure Web Sites are ideal for:</a:t>
            </a:r>
          </a:p>
          <a:p>
            <a:r>
              <a:rPr lang="en-US" sz="2941" spc="-62" dirty="0">
                <a:solidFill>
                  <a:schemeClr val="accent1">
                    <a:alpha val="99000"/>
                  </a:schemeClr>
                </a:solidFill>
                <a:latin typeface="Segoe UI Light" pitchFamily="34" charset="0"/>
              </a:rPr>
              <a:t> </a:t>
            </a:r>
            <a:endParaRPr lang="en-US" sz="2941" dirty="0"/>
          </a:p>
        </p:txBody>
      </p:sp>
    </p:spTree>
    <p:extLst>
      <p:ext uri="{BB962C8B-B14F-4D97-AF65-F5344CB8AC3E}">
        <p14:creationId xmlns:p14="http://schemas.microsoft.com/office/powerpoint/2010/main" val="31683660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6573" y="1769834"/>
            <a:ext cx="2860893" cy="286089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t" anchorCtr="0" compatLnSpc="1">
            <a:prstTxWarp prst="textNoShape">
              <a:avLst/>
            </a:prstTxWarp>
          </a:bodyPr>
          <a:lstStyle/>
          <a:p>
            <a:pPr marL="2381">
              <a:spcAft>
                <a:spcPts val="675"/>
              </a:spcAft>
              <a:buSzPct val="80000"/>
            </a:pPr>
            <a:r>
              <a:rPr lang="en-US" sz="2647" spc="-62" dirty="0">
                <a:solidFill>
                  <a:srgbClr val="FFFFFF"/>
                </a:solidFill>
              </a:rPr>
              <a:t>Multi-tier applications</a:t>
            </a:r>
          </a:p>
          <a:p>
            <a:pPr marL="2381" defTabSz="685563">
              <a:lnSpc>
                <a:spcPct val="90000"/>
              </a:lnSpc>
              <a:spcAft>
                <a:spcPts val="675"/>
              </a:spcAft>
              <a:buSzPct val="80000"/>
            </a:pPr>
            <a:r>
              <a:rPr lang="en-US" sz="1471" spc="-32" dirty="0">
                <a:solidFill>
                  <a:srgbClr val="FFFFFF"/>
                </a:solidFill>
              </a:rPr>
              <a:t>Cloud-based applications that separate application logic into multiple tiers (i.e. caching middle tier, asynchronous background processes like order processing) using both web and worker roles.</a:t>
            </a:r>
          </a:p>
        </p:txBody>
      </p:sp>
      <p:sp>
        <p:nvSpPr>
          <p:cNvPr id="10" name="Rectangle 9"/>
          <p:cNvSpPr/>
          <p:nvPr/>
        </p:nvSpPr>
        <p:spPr bwMode="auto">
          <a:xfrm>
            <a:off x="3146552" y="1769834"/>
            <a:ext cx="2860893" cy="28608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t" anchorCtr="0" compatLnSpc="1">
            <a:prstTxWarp prst="textNoShape">
              <a:avLst/>
            </a:prstTxWarp>
          </a:bodyPr>
          <a:lstStyle/>
          <a:p>
            <a:pPr marL="2381" defTabSz="685563">
              <a:lnSpc>
                <a:spcPct val="90000"/>
              </a:lnSpc>
              <a:spcAft>
                <a:spcPts val="675"/>
              </a:spcAft>
              <a:buSzPct val="80000"/>
            </a:pPr>
            <a:r>
              <a:rPr lang="en-US" sz="2647" spc="-62" dirty="0">
                <a:solidFill>
                  <a:srgbClr val="FFFFFF"/>
                </a:solidFill>
                <a:latin typeface="Segoe UI" panose="020B0502040204020203" pitchFamily="34" charset="0"/>
                <a:cs typeface="Segoe UI" panose="020B0502040204020203" pitchFamily="34" charset="0"/>
              </a:rPr>
              <a:t>Apps that require advanced administration</a:t>
            </a:r>
          </a:p>
          <a:p>
            <a:pPr marL="2381" defTabSz="685563">
              <a:lnSpc>
                <a:spcPct val="90000"/>
              </a:lnSpc>
              <a:spcAft>
                <a:spcPts val="675"/>
              </a:spcAft>
              <a:buSzPct val="80000"/>
            </a:pPr>
            <a:r>
              <a:rPr lang="en-US" sz="1471" spc="-32" dirty="0">
                <a:solidFill>
                  <a:srgbClr val="FFFFFF"/>
                </a:solidFill>
                <a:latin typeface="Segoe UI" panose="020B0502040204020203" pitchFamily="34" charset="0"/>
                <a:cs typeface="Segoe UI" panose="020B0502040204020203" pitchFamily="34" charset="0"/>
              </a:rPr>
              <a:t>Cloud-based applications that require admin access, remote desktop access or elevated permissions.</a:t>
            </a:r>
          </a:p>
        </p:txBody>
      </p:sp>
      <p:sp>
        <p:nvSpPr>
          <p:cNvPr id="11" name="Rectangle 10"/>
          <p:cNvSpPr/>
          <p:nvPr/>
        </p:nvSpPr>
        <p:spPr bwMode="auto">
          <a:xfrm>
            <a:off x="6081179" y="1769834"/>
            <a:ext cx="2860893" cy="2860893"/>
          </a:xfrm>
          <a:prstGeom prst="rect">
            <a:avLst/>
          </a:prstGeom>
          <a:solidFill>
            <a:schemeClr val="bg1">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7571" tIns="67232" rIns="107571" bIns="67232" numCol="1" rtlCol="0" anchor="t" anchorCtr="0" compatLnSpc="1">
            <a:prstTxWarp prst="textNoShape">
              <a:avLst/>
            </a:prstTxWarp>
          </a:bodyPr>
          <a:lstStyle/>
          <a:p>
            <a:pPr marL="2381" defTabSz="685563">
              <a:lnSpc>
                <a:spcPct val="90000"/>
              </a:lnSpc>
              <a:spcAft>
                <a:spcPts val="675"/>
              </a:spcAft>
              <a:buSzPct val="80000"/>
            </a:pPr>
            <a:r>
              <a:rPr lang="en-US" sz="2647" spc="-32" dirty="0">
                <a:solidFill>
                  <a:srgbClr val="FFFFFF"/>
                </a:solidFill>
                <a:latin typeface="Segoe UI" panose="020B0502040204020203" pitchFamily="34" charset="0"/>
                <a:cs typeface="Segoe UI" panose="020B0502040204020203" pitchFamily="34" charset="0"/>
              </a:rPr>
              <a:t>Apps that require advanced networking </a:t>
            </a:r>
            <a:br>
              <a:rPr lang="en-US" sz="2647" spc="-32" dirty="0">
                <a:solidFill>
                  <a:srgbClr val="FFFFFF"/>
                </a:solidFill>
                <a:latin typeface="Segoe UI" panose="020B0502040204020203" pitchFamily="34" charset="0"/>
                <a:cs typeface="Segoe UI" panose="020B0502040204020203" pitchFamily="34" charset="0"/>
              </a:rPr>
            </a:br>
            <a:r>
              <a:rPr lang="en-US" sz="1471" spc="-32" dirty="0">
                <a:solidFill>
                  <a:srgbClr val="FFFFFF"/>
                </a:solidFill>
                <a:latin typeface="Segoe UI" panose="020B0502040204020203" pitchFamily="34" charset="0"/>
                <a:cs typeface="Segoe UI" panose="020B0502040204020203" pitchFamily="34" charset="0"/>
              </a:rPr>
              <a:t>Applications that require network isolation with Windows Azure Connect or Windows Azure Virtual Network.</a:t>
            </a:r>
          </a:p>
        </p:txBody>
      </p:sp>
      <p:sp>
        <p:nvSpPr>
          <p:cNvPr id="12" name="Title 1"/>
          <p:cNvSpPr>
            <a:spLocks noGrp="1"/>
          </p:cNvSpPr>
          <p:nvPr>
            <p:ph type="title"/>
          </p:nvPr>
        </p:nvSpPr>
        <p:spPr/>
        <p:txBody>
          <a:bodyPr/>
          <a:lstStyle/>
          <a:p>
            <a:r>
              <a:rPr lang="en-US" smtClean="0"/>
              <a:t>What's the right tool for the job?</a:t>
            </a:r>
            <a:endParaRPr lang="en-US" dirty="0"/>
          </a:p>
        </p:txBody>
      </p:sp>
      <p:sp>
        <p:nvSpPr>
          <p:cNvPr id="15" name="Rectangle 14"/>
          <p:cNvSpPr/>
          <p:nvPr/>
        </p:nvSpPr>
        <p:spPr>
          <a:xfrm>
            <a:off x="294036" y="932603"/>
            <a:ext cx="2819170" cy="1223797"/>
          </a:xfrm>
          <a:prstGeom prst="rect">
            <a:avLst/>
          </a:prstGeom>
        </p:spPr>
        <p:txBody>
          <a:bodyPr wrap="none">
            <a:spAutoFit/>
          </a:bodyPr>
          <a:lstStyle/>
          <a:p>
            <a:r>
              <a:rPr lang="en-US" sz="2941" spc="-62" dirty="0">
                <a:solidFill>
                  <a:schemeClr val="accent2">
                    <a:alpha val="99000"/>
                  </a:schemeClr>
                </a:solidFill>
                <a:latin typeface="Segoe UI Light" pitchFamily="34" charset="0"/>
              </a:rPr>
              <a:t>Cloud Services</a:t>
            </a:r>
            <a:r>
              <a:rPr lang="en-US" sz="2941" spc="-62" dirty="0">
                <a:solidFill>
                  <a:schemeClr val="accent1">
                    <a:alpha val="99000"/>
                  </a:schemeClr>
                </a:solidFill>
                <a:latin typeface="Segoe UI Light" pitchFamily="34" charset="0"/>
              </a:rPr>
              <a:t/>
            </a:r>
            <a:br>
              <a:rPr lang="en-US" sz="2941" spc="-62" dirty="0">
                <a:solidFill>
                  <a:schemeClr val="accent1">
                    <a:alpha val="99000"/>
                  </a:schemeClr>
                </a:solidFill>
                <a:latin typeface="Segoe UI Light" pitchFamily="34" charset="0"/>
              </a:rPr>
            </a:br>
            <a:r>
              <a:rPr lang="en-US" sz="1471" spc="-62" dirty="0">
                <a:solidFill>
                  <a:schemeClr val="tx1">
                    <a:alpha val="99000"/>
                  </a:schemeClr>
                </a:solidFill>
                <a:latin typeface="Segoe UI" panose="020B0502040204020203" pitchFamily="34" charset="0"/>
                <a:cs typeface="Segoe UI" panose="020B0502040204020203" pitchFamily="34" charset="0"/>
              </a:rPr>
              <a:t>Web and worker roles are ideal for:</a:t>
            </a:r>
            <a:endParaRPr lang="en-US" sz="1471" spc="-62" dirty="0">
              <a:solidFill>
                <a:schemeClr val="tx2"/>
              </a:solidFill>
              <a:latin typeface="Segoe UI" panose="020B0502040204020203" pitchFamily="34" charset="0"/>
              <a:cs typeface="Segoe UI" panose="020B0502040204020203" pitchFamily="34" charset="0"/>
            </a:endParaRPr>
          </a:p>
          <a:p>
            <a:r>
              <a:rPr lang="en-US" sz="2941" spc="-62" dirty="0">
                <a:solidFill>
                  <a:schemeClr val="accent1">
                    <a:alpha val="99000"/>
                  </a:schemeClr>
                </a:solidFill>
                <a:latin typeface="Segoe UI Light" pitchFamily="34" charset="0"/>
              </a:rPr>
              <a:t> </a:t>
            </a:r>
            <a:endParaRPr lang="en-US" sz="2941" dirty="0"/>
          </a:p>
        </p:txBody>
      </p:sp>
    </p:spTree>
    <p:extLst>
      <p:ext uri="{BB962C8B-B14F-4D97-AF65-F5344CB8AC3E}">
        <p14:creationId xmlns:p14="http://schemas.microsoft.com/office/powerpoint/2010/main" val="2634050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563688"/>
            <a:ext cx="8740775" cy="1346200"/>
          </a:xfrm>
          <a:prstGeom prst="rect">
            <a:avLst/>
          </a:prstGeom>
        </p:spPr>
        <p:txBody>
          <a:bodyPr/>
          <a:lstStyle/>
          <a:p>
            <a:r>
              <a:rPr lang="en-US" sz="6000" dirty="0" smtClean="0">
                <a:solidFill>
                  <a:schemeClr val="bg1"/>
                </a:solidFill>
                <a:latin typeface="Segoe UI Light" pitchFamily="34" charset="0"/>
              </a:rPr>
              <a:t>Windows Azure </a:t>
            </a:r>
            <a:br>
              <a:rPr lang="en-US" sz="6000" dirty="0" smtClean="0">
                <a:solidFill>
                  <a:schemeClr val="bg1"/>
                </a:solidFill>
                <a:latin typeface="Segoe UI Light" pitchFamily="34" charset="0"/>
              </a:rPr>
            </a:br>
            <a:r>
              <a:rPr lang="en-US" sz="6000" dirty="0" smtClean="0">
                <a:solidFill>
                  <a:schemeClr val="bg1"/>
                </a:solidFill>
                <a:latin typeface="Segoe UI Light" pitchFamily="34" charset="0"/>
              </a:rPr>
              <a:t>Active Directory</a:t>
            </a:r>
            <a:endParaRPr lang="en-US" sz="6000" dirty="0">
              <a:solidFill>
                <a:schemeClr val="bg1"/>
              </a:solidFill>
              <a:latin typeface="Segoe UI Light" pitchFamily="34" charset="0"/>
            </a:endParaRPr>
          </a:p>
        </p:txBody>
      </p:sp>
    </p:spTree>
    <p:extLst>
      <p:ext uri="{BB962C8B-B14F-4D97-AF65-F5344CB8AC3E}">
        <p14:creationId xmlns:p14="http://schemas.microsoft.com/office/powerpoint/2010/main" val="287801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Externalization and Consumerization of IT</a:t>
            </a: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97417" y="1326713"/>
            <a:ext cx="2617639" cy="199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344817" y="3412096"/>
            <a:ext cx="2675767" cy="556265"/>
          </a:xfrm>
          <a:prstGeom prst="rect">
            <a:avLst/>
          </a:prstGeom>
        </p:spPr>
        <p:txBody>
          <a:bodyPr wrap="square" lIns="68552" tIns="68552" rIns="68552" bIns="34277">
            <a:spAutoFit/>
          </a:bodyPr>
          <a:lstStyle/>
          <a:p>
            <a:pPr algn="ctr" defTabSz="685451">
              <a:lnSpc>
                <a:spcPct val="70000"/>
              </a:lnSpc>
              <a:defRPr/>
            </a:pPr>
            <a:r>
              <a:rPr lang="en-US" sz="2100" kern="0" spc="-75" dirty="0">
                <a:latin typeface="Segoe UI Light"/>
              </a:rPr>
              <a:t>Access with anything anywhere</a:t>
            </a:r>
          </a:p>
        </p:txBody>
      </p:sp>
      <p:sp>
        <p:nvSpPr>
          <p:cNvPr id="7" name="Rectangle 6"/>
          <p:cNvSpPr/>
          <p:nvPr/>
        </p:nvSpPr>
        <p:spPr>
          <a:xfrm>
            <a:off x="397415" y="3412097"/>
            <a:ext cx="2648639" cy="556265"/>
          </a:xfrm>
          <a:prstGeom prst="rect">
            <a:avLst/>
          </a:prstGeom>
        </p:spPr>
        <p:txBody>
          <a:bodyPr wrap="square" lIns="68552" tIns="68552" rIns="68552" bIns="34277">
            <a:spAutoFit/>
          </a:bodyPr>
          <a:lstStyle/>
          <a:p>
            <a:pPr algn="ctr" defTabSz="685451">
              <a:lnSpc>
                <a:spcPct val="70000"/>
              </a:lnSpc>
              <a:defRPr/>
            </a:pPr>
            <a:r>
              <a:rPr lang="en-US" sz="2100" kern="0" spc="-75" dirty="0">
                <a:latin typeface="Segoe UI Light"/>
              </a:rPr>
              <a:t>Data and Services </a:t>
            </a:r>
          </a:p>
          <a:p>
            <a:pPr algn="ctr" defTabSz="685451">
              <a:lnSpc>
                <a:spcPct val="70000"/>
              </a:lnSpc>
              <a:defRPr/>
            </a:pPr>
            <a:r>
              <a:rPr lang="en-US" sz="2100" kern="0" spc="-75" dirty="0">
                <a:latin typeface="Segoe UI Light"/>
              </a:rPr>
              <a:t>in the cloud</a:t>
            </a:r>
          </a:p>
        </p:txBody>
      </p:sp>
      <p:pic>
        <p:nvPicPr>
          <p:cNvPr id="8" name="Picture 6" descr="http://upload.wikimedia.org/wikipedia/commons/d/dc/Cuddling_with_multiple_devices.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344816" y="1342693"/>
            <a:ext cx="2657969" cy="199347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279321" y="2196545"/>
            <a:ext cx="2648639" cy="556265"/>
          </a:xfrm>
          <a:prstGeom prst="rect">
            <a:avLst/>
          </a:prstGeom>
        </p:spPr>
        <p:txBody>
          <a:bodyPr wrap="square" lIns="68552" tIns="68552" rIns="68552" bIns="34277">
            <a:spAutoFit/>
          </a:bodyPr>
          <a:lstStyle/>
          <a:p>
            <a:pPr algn="ctr" defTabSz="685451">
              <a:lnSpc>
                <a:spcPct val="70000"/>
              </a:lnSpc>
              <a:defRPr/>
            </a:pPr>
            <a:r>
              <a:rPr lang="en-US" sz="2100" kern="0" spc="-75" dirty="0">
                <a:latin typeface="Segoe UI Light"/>
              </a:rPr>
              <a:t>How do we </a:t>
            </a:r>
            <a:br>
              <a:rPr lang="en-US" sz="2100" kern="0" spc="-75" dirty="0">
                <a:latin typeface="Segoe UI Light"/>
              </a:rPr>
            </a:br>
            <a:r>
              <a:rPr lang="en-US" sz="2100" kern="0" spc="-75" dirty="0">
                <a:latin typeface="Segoe UI Light"/>
              </a:rPr>
              <a:t>accomplish this? </a:t>
            </a:r>
            <a:endParaRPr lang="en-US" sz="2100" kern="0" spc="-75" dirty="0">
              <a:latin typeface="Segoe UI Light"/>
            </a:endParaRPr>
          </a:p>
        </p:txBody>
      </p:sp>
    </p:spTree>
    <p:extLst>
      <p:ext uri="{BB962C8B-B14F-4D97-AF65-F5344CB8AC3E}">
        <p14:creationId xmlns:p14="http://schemas.microsoft.com/office/powerpoint/2010/main" val="4369572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01929" y="891882"/>
            <a:ext cx="8740142" cy="2500998"/>
          </a:xfrm>
        </p:spPr>
        <p:txBody>
          <a:bodyPr/>
          <a:lstStyle/>
          <a:p>
            <a:r>
              <a:rPr lang="en-US" dirty="0" smtClean="0"/>
              <a:t>Windows Azure</a:t>
            </a:r>
          </a:p>
          <a:p>
            <a:r>
              <a:rPr lang="en-US" dirty="0" smtClean="0"/>
              <a:t>Windows Azure SQL</a:t>
            </a:r>
          </a:p>
          <a:p>
            <a:r>
              <a:rPr lang="en-US" dirty="0" smtClean="0"/>
              <a:t>Windows Azure Web Sites</a:t>
            </a:r>
          </a:p>
          <a:p>
            <a:r>
              <a:rPr lang="en-US" dirty="0" smtClean="0"/>
              <a:t>Windows Azure Active Directory</a:t>
            </a:r>
          </a:p>
          <a:p>
            <a:r>
              <a:rPr lang="en-US" dirty="0"/>
              <a:t>Windows Azure Service </a:t>
            </a:r>
            <a:r>
              <a:rPr lang="en-US" dirty="0" smtClean="0"/>
              <a:t>Bus</a:t>
            </a:r>
            <a:endParaRPr lang="en-US" dirty="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84465950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a:xfrm>
            <a:off x="3529794" y="921749"/>
            <a:ext cx="5414950" cy="3611494"/>
          </a:xfrm>
        </p:spPr>
        <p:txBody>
          <a:bodyPr/>
          <a:lstStyle/>
          <a:p>
            <a:r>
              <a:rPr lang="en-US" sz="2353" dirty="0"/>
              <a:t>A comprehensive identity and access management cloud solution.  </a:t>
            </a:r>
          </a:p>
          <a:p>
            <a:r>
              <a:rPr lang="en-US" sz="2353" dirty="0"/>
              <a:t>It combines directory services, advanced identity governance, application access management and a developer’s identity management platform</a:t>
            </a:r>
          </a:p>
          <a:p>
            <a:r>
              <a:rPr lang="en-US" sz="2353" dirty="0"/>
              <a:t>It offers a large set of free capabilities and an advanced paid offering:</a:t>
            </a:r>
          </a:p>
          <a:p>
            <a:r>
              <a:rPr lang="en-US" sz="2353" dirty="0"/>
              <a:t>Windows Azure Active Directory Premium</a:t>
            </a:r>
          </a:p>
        </p:txBody>
      </p:sp>
      <p:sp>
        <p:nvSpPr>
          <p:cNvPr id="2" name="Rectangle 1"/>
          <p:cNvSpPr/>
          <p:nvPr/>
        </p:nvSpPr>
        <p:spPr bwMode="auto">
          <a:xfrm>
            <a:off x="1" y="366"/>
            <a:ext cx="3595520" cy="5142770"/>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sp>
        <p:nvSpPr>
          <p:cNvPr id="5" name="Title 4"/>
          <p:cNvSpPr>
            <a:spLocks noGrp="1"/>
          </p:cNvSpPr>
          <p:nvPr>
            <p:ph type="title"/>
          </p:nvPr>
        </p:nvSpPr>
        <p:spPr>
          <a:xfrm>
            <a:off x="201930" y="215120"/>
            <a:ext cx="8363938" cy="503673"/>
          </a:xfrm>
        </p:spPr>
        <p:txBody>
          <a:bodyPr/>
          <a:lstStyle/>
          <a:p>
            <a:r>
              <a:rPr lang="en-US" sz="3529" dirty="0"/>
              <a:t>What is Windows Azure Active Directory?</a:t>
            </a:r>
          </a:p>
        </p:txBody>
      </p:sp>
      <p:sp>
        <p:nvSpPr>
          <p:cNvPr id="15" name="Freeform 128"/>
          <p:cNvSpPr>
            <a:spLocks noChangeAspect="1"/>
          </p:cNvSpPr>
          <p:nvPr/>
        </p:nvSpPr>
        <p:spPr bwMode="black">
          <a:xfrm>
            <a:off x="3573564" y="1312332"/>
            <a:ext cx="3081667" cy="170235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ln w="38100">
            <a:noFill/>
          </a:ln>
          <a:extLst/>
        </p:spPr>
        <p:txBody>
          <a:bodyPr vert="horz" wrap="square" lIns="67232" tIns="33616" rIns="67232" bIns="33616" numCol="1" anchor="t" anchorCtr="0" compatLnSpc="1">
            <a:prstTxWarp prst="textNoShape">
              <a:avLst/>
            </a:prstTxWarp>
          </a:bodyPr>
          <a:lstStyle/>
          <a:p>
            <a:endParaRPr lang="en-US" sz="1324"/>
          </a:p>
        </p:txBody>
      </p:sp>
      <p:sp>
        <p:nvSpPr>
          <p:cNvPr id="16" name="Freeform 128"/>
          <p:cNvSpPr>
            <a:spLocks noChangeAspect="1"/>
          </p:cNvSpPr>
          <p:nvPr/>
        </p:nvSpPr>
        <p:spPr bwMode="black">
          <a:xfrm>
            <a:off x="2488772" y="1426039"/>
            <a:ext cx="3081665" cy="170235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ln w="38100">
            <a:solidFill>
              <a:schemeClr val="bg1"/>
            </a:solidFill>
          </a:ln>
          <a:extLst/>
        </p:spPr>
        <p:txBody>
          <a:bodyPr vert="horz" wrap="square" lIns="67232" tIns="33616" rIns="67232" bIns="33616" numCol="1" anchor="t" anchorCtr="0" compatLnSpc="1">
            <a:prstTxWarp prst="textNoShape">
              <a:avLst/>
            </a:prstTxWarp>
          </a:bodyPr>
          <a:lstStyle/>
          <a:p>
            <a:endParaRPr lang="en-US" sz="1324"/>
          </a:p>
        </p:txBody>
      </p:sp>
      <p:grpSp>
        <p:nvGrpSpPr>
          <p:cNvPr id="10" name="Group 4"/>
          <p:cNvGrpSpPr>
            <a:grpSpLocks noChangeAspect="1"/>
          </p:cNvGrpSpPr>
          <p:nvPr/>
        </p:nvGrpSpPr>
        <p:grpSpPr bwMode="auto">
          <a:xfrm>
            <a:off x="1494582" y="2410582"/>
            <a:ext cx="1041023" cy="1034459"/>
            <a:chOff x="3125" y="1415"/>
            <a:chExt cx="1586" cy="1576"/>
          </a:xfrm>
          <a:solidFill>
            <a:schemeClr val="tx2"/>
          </a:solidFill>
        </p:grpSpPr>
        <p:sp>
          <p:nvSpPr>
            <p:cNvPr id="11"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sp>
          <p:nvSpPr>
            <p:cNvPr id="12"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sp>
          <p:nvSpPr>
            <p:cNvPr id="13"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36214797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grpId="0" nodeType="withEffect">
                                  <p:stCondLst>
                                    <p:cond delay="0"/>
                                  </p:stCondLst>
                                  <p:childTnLst>
                                    <p:animScale>
                                      <p:cBhvr>
                                        <p:cTn id="6" dur="700" fill="hold"/>
                                        <p:tgtEl>
                                          <p:spTgt spid="16"/>
                                        </p:tgtEl>
                                      </p:cBhvr>
                                      <p:by x="85000" y="85000"/>
                                    </p:animScale>
                                  </p:childTnLst>
                                </p:cTn>
                              </p:par>
                              <p:par>
                                <p:cTn id="7" presetID="42" presetClass="path" presetSubtype="0" decel="100000" fill="hold" grpId="1" nodeType="withEffect">
                                  <p:stCondLst>
                                    <p:cond delay="0"/>
                                  </p:stCondLst>
                                  <p:childTnLst>
                                    <p:animMotion origin="layout" path="M 1.89175E-6 1.69768E-6 L -0.21381 0.10917 " pathEditMode="relative" rAng="0" ptsTypes="AA">
                                      <p:cBhvr>
                                        <p:cTn id="8" dur="700" fill="hold"/>
                                        <p:tgtEl>
                                          <p:spTgt spid="16"/>
                                        </p:tgtEl>
                                        <p:attrNameLst>
                                          <p:attrName>ppt_x</p:attrName>
                                          <p:attrName>ppt_y</p:attrName>
                                        </p:attrNameLst>
                                      </p:cBhvr>
                                      <p:rCtr x="-10684" y="5561"/>
                                    </p:animMotion>
                                  </p:childTnLst>
                                </p:cTn>
                              </p:par>
                              <p:par>
                                <p:cTn id="9" presetID="6" presetClass="emph" presetSubtype="0" decel="100000" fill="hold" grpId="0" nodeType="withEffect">
                                  <p:stCondLst>
                                    <p:cond delay="0"/>
                                  </p:stCondLst>
                                  <p:childTnLst>
                                    <p:animScale>
                                      <p:cBhvr>
                                        <p:cTn id="10" dur="700" fill="hold"/>
                                        <p:tgtEl>
                                          <p:spTgt spid="15"/>
                                        </p:tgtEl>
                                      </p:cBhvr>
                                      <p:by x="85000" y="85000"/>
                                    </p:animScale>
                                  </p:childTnLst>
                                </p:cTn>
                              </p:par>
                              <p:par>
                                <p:cTn id="11" presetID="42" presetClass="path" presetSubtype="0" decel="100000" fill="hold" grpId="1" nodeType="withEffect">
                                  <p:stCondLst>
                                    <p:cond delay="0"/>
                                  </p:stCondLst>
                                  <p:childTnLst>
                                    <p:animMotion origin="layout" path="M 3.3495E-6 -2.86882E-6 L -0.3841 0.0261 " pathEditMode="relative" rAng="0" ptsTypes="AA">
                                      <p:cBhvr>
                                        <p:cTn id="12" dur="700" fill="hold"/>
                                        <p:tgtEl>
                                          <p:spTgt spid="15"/>
                                        </p:tgtEl>
                                        <p:attrNameLst>
                                          <p:attrName>ppt_x</p:attrName>
                                          <p:attrName>ppt_y</p:attrName>
                                        </p:attrNameLst>
                                      </p:cBhvr>
                                      <p:rCtr x="-19211" y="1294"/>
                                    </p:animMotion>
                                  </p:childTnLst>
                                </p:cTn>
                              </p:par>
                            </p:childTnLst>
                          </p:cTn>
                        </p:par>
                        <p:par>
                          <p:cTn id="13" fill="hold">
                            <p:stCondLst>
                              <p:cond delay="700"/>
                            </p:stCondLst>
                            <p:childTnLst>
                              <p:par>
                                <p:cTn id="14" presetID="53"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250" fill="hold"/>
                                        <p:tgtEl>
                                          <p:spTgt spid="10"/>
                                        </p:tgtEl>
                                        <p:attrNameLst>
                                          <p:attrName>ppt_w</p:attrName>
                                        </p:attrNameLst>
                                      </p:cBhvr>
                                      <p:tavLst>
                                        <p:tav tm="0">
                                          <p:val>
                                            <p:fltVal val="0"/>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animEffect transition="in" filter="fade">
                                      <p:cBhvr>
                                        <p:cTn id="18" dur="250"/>
                                        <p:tgtEl>
                                          <p:spTgt spid="10"/>
                                        </p:tgtEl>
                                      </p:cBhvr>
                                    </p:animEffect>
                                  </p:childTnLst>
                                </p:cTn>
                              </p:par>
                              <p:par>
                                <p:cTn id="19" presetID="6" presetClass="emph" presetSubtype="0" decel="100000" fill="hold" nodeType="withEffect">
                                  <p:stCondLst>
                                    <p:cond delay="200"/>
                                  </p:stCondLst>
                                  <p:childTnLst>
                                    <p:animScale>
                                      <p:cBhvr>
                                        <p:cTn id="20" dur="250" fill="hold"/>
                                        <p:tgtEl>
                                          <p:spTgt spid="10"/>
                                        </p:tgtEl>
                                      </p:cBhvr>
                                      <p:by x="110000" y="110000"/>
                                    </p:animScale>
                                  </p:childTnLst>
                                </p:cTn>
                              </p:par>
                              <p:par>
                                <p:cTn id="21" presetID="6" presetClass="emph" presetSubtype="0" decel="100000" fill="hold" nodeType="withEffect">
                                  <p:stCondLst>
                                    <p:cond delay="300"/>
                                  </p:stCondLst>
                                  <p:childTnLst>
                                    <p:animScale>
                                      <p:cBhvr>
                                        <p:cTn id="22" dur="250" fill="hold"/>
                                        <p:tgtEl>
                                          <p:spTgt spid="10"/>
                                        </p:tgtEl>
                                      </p:cBhvr>
                                      <p:by x="91000" y="91000"/>
                                    </p:animScale>
                                  </p:childTnLst>
                                </p:cTn>
                              </p:par>
                            </p:childTnLst>
                          </p:cTn>
                        </p:par>
                      </p:childTnLst>
                    </p:cTn>
                  </p:par>
                  <p:par>
                    <p:cTn id="23" fill="hold">
                      <p:stCondLst>
                        <p:cond delay="indefinite"/>
                      </p:stCondLst>
                      <p:childTnLst>
                        <p:par>
                          <p:cTn id="24" fill="hold">
                            <p:stCondLst>
                              <p:cond delay="0"/>
                            </p:stCondLst>
                            <p:childTnLst>
                              <p:par>
                                <p:cTn id="25" presetID="2" presetClass="entr" presetSubtype="8" decel="10000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9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8" dur="9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decel="100000" fill="hold" grpId="0"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 calcmode="lin" valueType="num">
                                      <p:cBhvr additive="base">
                                        <p:cTn id="33" dur="9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34" dur="9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 calcmode="lin" valueType="num">
                                      <p:cBhvr additive="base">
                                        <p:cTn id="39" dur="9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40" dur="9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decel="100000" fill="hold" grpId="0"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 calcmode="lin" valueType="num">
                                      <p:cBhvr additive="base">
                                        <p:cTn id="45" dur="9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46" dur="9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5" grpId="0" animBg="1"/>
      <p:bldP spid="15" grpId="1" animBg="1"/>
      <p:bldP spid="16" grpId="0" animBg="1"/>
      <p:bldP spid="1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Identities everywhere, accessing everything</a:t>
            </a:r>
            <a:endParaRPr lang="en-US" dirty="0"/>
          </a:p>
        </p:txBody>
      </p:sp>
      <p:grpSp>
        <p:nvGrpSpPr>
          <p:cNvPr id="182" name="Group 181"/>
          <p:cNvGrpSpPr/>
          <p:nvPr/>
        </p:nvGrpSpPr>
        <p:grpSpPr>
          <a:xfrm>
            <a:off x="2237044" y="1308260"/>
            <a:ext cx="4166459" cy="1816061"/>
            <a:chOff x="3384901" y="1919409"/>
            <a:chExt cx="5666673" cy="2469969"/>
          </a:xfrm>
        </p:grpSpPr>
        <p:sp>
          <p:nvSpPr>
            <p:cNvPr id="70" name="Freeform 128"/>
            <p:cNvSpPr>
              <a:spLocks noChangeAspect="1"/>
            </p:cNvSpPr>
            <p:nvPr/>
          </p:nvSpPr>
          <p:spPr bwMode="black">
            <a:xfrm>
              <a:off x="4860293" y="1919409"/>
              <a:ext cx="4191281" cy="231532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67232" tIns="33616" rIns="67232" bIns="33616" numCol="1" anchor="t" anchorCtr="0" compatLnSpc="1">
              <a:prstTxWarp prst="textNoShape">
                <a:avLst/>
              </a:prstTxWarp>
            </a:bodyPr>
            <a:lstStyle/>
            <a:p>
              <a:endParaRPr lang="en-US" sz="1324"/>
            </a:p>
          </p:txBody>
        </p:sp>
        <p:sp>
          <p:nvSpPr>
            <p:cNvPr id="68" name="Freeform 128"/>
            <p:cNvSpPr>
              <a:spLocks noChangeAspect="1"/>
            </p:cNvSpPr>
            <p:nvPr/>
          </p:nvSpPr>
          <p:spPr bwMode="black">
            <a:xfrm>
              <a:off x="3384901" y="2074058"/>
              <a:ext cx="4191279" cy="231532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w="76200">
              <a:solidFill>
                <a:schemeClr val="tx2"/>
              </a:solidFill>
            </a:ln>
            <a:extLst/>
          </p:spPr>
          <p:txBody>
            <a:bodyPr vert="horz" wrap="square" lIns="67232" tIns="33616" rIns="67232" bIns="33616" numCol="1" anchor="t" anchorCtr="0" compatLnSpc="1">
              <a:prstTxWarp prst="textNoShape">
                <a:avLst/>
              </a:prstTxWarp>
            </a:bodyPr>
            <a:lstStyle/>
            <a:p>
              <a:endParaRPr lang="en-US" sz="1324" dirty="0"/>
            </a:p>
          </p:txBody>
        </p:sp>
      </p:grpSp>
      <p:sp>
        <p:nvSpPr>
          <p:cNvPr id="3" name="Isosceles Triangle 2"/>
          <p:cNvSpPr/>
          <p:nvPr/>
        </p:nvSpPr>
        <p:spPr bwMode="auto">
          <a:xfrm>
            <a:off x="3785672" y="1976835"/>
            <a:ext cx="992684" cy="855761"/>
          </a:xfrm>
          <a:prstGeom prst="triangl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grpSp>
        <p:nvGrpSpPr>
          <p:cNvPr id="6" name="Group 5"/>
          <p:cNvGrpSpPr/>
          <p:nvPr/>
        </p:nvGrpSpPr>
        <p:grpSpPr>
          <a:xfrm>
            <a:off x="4321146" y="3597562"/>
            <a:ext cx="1990063" cy="1264838"/>
            <a:chOff x="6271459" y="4892436"/>
            <a:chExt cx="2706624" cy="1720268"/>
          </a:xfrm>
        </p:grpSpPr>
        <p:sp>
          <p:nvSpPr>
            <p:cNvPr id="58" name="Rectangle 57"/>
            <p:cNvSpPr/>
            <p:nvPr/>
          </p:nvSpPr>
          <p:spPr bwMode="auto">
            <a:xfrm>
              <a:off x="6271459" y="4892436"/>
              <a:ext cx="2706624" cy="1720268"/>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grpSp>
          <p:nvGrpSpPr>
            <p:cNvPr id="57" name="Group 56"/>
            <p:cNvGrpSpPr/>
            <p:nvPr/>
          </p:nvGrpSpPr>
          <p:grpSpPr>
            <a:xfrm>
              <a:off x="6570572" y="5082224"/>
              <a:ext cx="2108399" cy="1429284"/>
              <a:chOff x="9890625" y="1914080"/>
              <a:chExt cx="2538351" cy="1720749"/>
            </a:xfrm>
          </p:grpSpPr>
          <p:sp>
            <p:nvSpPr>
              <p:cNvPr id="77" name="TextBox 76"/>
              <p:cNvSpPr txBox="1"/>
              <p:nvPr/>
            </p:nvSpPr>
            <p:spPr>
              <a:xfrm>
                <a:off x="9890625" y="3434820"/>
                <a:ext cx="2538351" cy="200009"/>
              </a:xfrm>
              <a:prstGeom prst="rect">
                <a:avLst/>
              </a:prstGeom>
              <a:noFill/>
            </p:spPr>
            <p:txBody>
              <a:bodyPr wrap="square" lIns="0" tIns="0" rIns="0" bIns="0" rtlCol="0">
                <a:spAutoFit/>
              </a:bodyPr>
              <a:lstStyle/>
              <a:p>
                <a:pPr algn="ctr" defTabSz="913913">
                  <a:lnSpc>
                    <a:spcPct val="90000"/>
                  </a:lnSpc>
                  <a:spcBef>
                    <a:spcPct val="20000"/>
                  </a:spcBef>
                  <a:buSzPct val="80000"/>
                </a:pPr>
                <a:r>
                  <a:rPr lang="en-US" sz="882" dirty="0">
                    <a:gradFill>
                      <a:gsLst>
                        <a:gs pos="21429">
                          <a:schemeClr val="bg1"/>
                        </a:gs>
                        <a:gs pos="42000">
                          <a:schemeClr val="bg1"/>
                        </a:gs>
                      </a:gsLst>
                      <a:lin ang="5400000" scaled="0"/>
                    </a:gradFill>
                  </a:rPr>
                  <a:t>Consumer identity providers</a:t>
                </a:r>
              </a:p>
            </p:txBody>
          </p:sp>
          <p:grpSp>
            <p:nvGrpSpPr>
              <p:cNvPr id="56" name="Group 55"/>
              <p:cNvGrpSpPr/>
              <p:nvPr/>
            </p:nvGrpSpPr>
            <p:grpSpPr>
              <a:xfrm>
                <a:off x="10515206" y="1914080"/>
                <a:ext cx="1362360" cy="1265443"/>
                <a:chOff x="6038380" y="5079391"/>
                <a:chExt cx="1362360" cy="1265443"/>
              </a:xfrm>
            </p:grpSpPr>
            <p:sp>
              <p:nvSpPr>
                <p:cNvPr id="25" name="Freeform 5"/>
                <p:cNvSpPr>
                  <a:spLocks noEditPoints="1"/>
                </p:cNvSpPr>
                <p:nvPr/>
              </p:nvSpPr>
              <p:spPr bwMode="auto">
                <a:xfrm>
                  <a:off x="6400916" y="5079391"/>
                  <a:ext cx="999824" cy="698479"/>
                </a:xfrm>
                <a:custGeom>
                  <a:avLst/>
                  <a:gdLst>
                    <a:gd name="T0" fmla="*/ 891 w 1994"/>
                    <a:gd name="T1" fmla="*/ 343 h 1392"/>
                    <a:gd name="T2" fmla="*/ 1319 w 1994"/>
                    <a:gd name="T3" fmla="*/ 343 h 1392"/>
                    <a:gd name="T4" fmla="*/ 1349 w 1994"/>
                    <a:gd name="T5" fmla="*/ 308 h 1392"/>
                    <a:gd name="T6" fmla="*/ 1319 w 1994"/>
                    <a:gd name="T7" fmla="*/ 277 h 1392"/>
                    <a:gd name="T8" fmla="*/ 891 w 1994"/>
                    <a:gd name="T9" fmla="*/ 277 h 1392"/>
                    <a:gd name="T10" fmla="*/ 856 w 1994"/>
                    <a:gd name="T11" fmla="*/ 308 h 1392"/>
                    <a:gd name="T12" fmla="*/ 891 w 1994"/>
                    <a:gd name="T13" fmla="*/ 343 h 1392"/>
                    <a:gd name="T14" fmla="*/ 891 w 1994"/>
                    <a:gd name="T15" fmla="*/ 212 h 1392"/>
                    <a:gd name="T16" fmla="*/ 1747 w 1994"/>
                    <a:gd name="T17" fmla="*/ 212 h 1392"/>
                    <a:gd name="T18" fmla="*/ 1777 w 1994"/>
                    <a:gd name="T19" fmla="*/ 181 h 1392"/>
                    <a:gd name="T20" fmla="*/ 1747 w 1994"/>
                    <a:gd name="T21" fmla="*/ 146 h 1392"/>
                    <a:gd name="T22" fmla="*/ 891 w 1994"/>
                    <a:gd name="T23" fmla="*/ 146 h 1392"/>
                    <a:gd name="T24" fmla="*/ 856 w 1994"/>
                    <a:gd name="T25" fmla="*/ 181 h 1392"/>
                    <a:gd name="T26" fmla="*/ 891 w 1994"/>
                    <a:gd name="T27" fmla="*/ 212 h 1392"/>
                    <a:gd name="T28" fmla="*/ 1964 w 1994"/>
                    <a:gd name="T29" fmla="*/ 0 h 1392"/>
                    <a:gd name="T30" fmla="*/ 675 w 1994"/>
                    <a:gd name="T31" fmla="*/ 0 h 1392"/>
                    <a:gd name="T32" fmla="*/ 645 w 1994"/>
                    <a:gd name="T33" fmla="*/ 30 h 1392"/>
                    <a:gd name="T34" fmla="*/ 645 w 1994"/>
                    <a:gd name="T35" fmla="*/ 373 h 1392"/>
                    <a:gd name="T36" fmla="*/ 710 w 1994"/>
                    <a:gd name="T37" fmla="*/ 373 h 1392"/>
                    <a:gd name="T38" fmla="*/ 710 w 1994"/>
                    <a:gd name="T39" fmla="*/ 60 h 1392"/>
                    <a:gd name="T40" fmla="*/ 1928 w 1994"/>
                    <a:gd name="T41" fmla="*/ 60 h 1392"/>
                    <a:gd name="T42" fmla="*/ 1928 w 1994"/>
                    <a:gd name="T43" fmla="*/ 858 h 1392"/>
                    <a:gd name="T44" fmla="*/ 1279 w 1994"/>
                    <a:gd name="T45" fmla="*/ 858 h 1392"/>
                    <a:gd name="T46" fmla="*/ 1279 w 1994"/>
                    <a:gd name="T47" fmla="*/ 923 h 1392"/>
                    <a:gd name="T48" fmla="*/ 1964 w 1994"/>
                    <a:gd name="T49" fmla="*/ 923 h 1392"/>
                    <a:gd name="T50" fmla="*/ 1994 w 1994"/>
                    <a:gd name="T51" fmla="*/ 888 h 1392"/>
                    <a:gd name="T52" fmla="*/ 1994 w 1994"/>
                    <a:gd name="T53" fmla="*/ 30 h 1392"/>
                    <a:gd name="T54" fmla="*/ 1964 w 1994"/>
                    <a:gd name="T55" fmla="*/ 0 h 1392"/>
                    <a:gd name="T56" fmla="*/ 1279 w 1994"/>
                    <a:gd name="T57" fmla="*/ 706 h 1392"/>
                    <a:gd name="T58" fmla="*/ 1747 w 1994"/>
                    <a:gd name="T59" fmla="*/ 706 h 1392"/>
                    <a:gd name="T60" fmla="*/ 1777 w 1994"/>
                    <a:gd name="T61" fmla="*/ 676 h 1392"/>
                    <a:gd name="T62" fmla="*/ 1777 w 1994"/>
                    <a:gd name="T63" fmla="*/ 469 h 1392"/>
                    <a:gd name="T64" fmla="*/ 1767 w 1994"/>
                    <a:gd name="T65" fmla="*/ 444 h 1392"/>
                    <a:gd name="T66" fmla="*/ 1742 w 1994"/>
                    <a:gd name="T67" fmla="*/ 439 h 1392"/>
                    <a:gd name="T68" fmla="*/ 1611 w 1994"/>
                    <a:gd name="T69" fmla="*/ 464 h 1392"/>
                    <a:gd name="T70" fmla="*/ 1596 w 1994"/>
                    <a:gd name="T71" fmla="*/ 469 h 1392"/>
                    <a:gd name="T72" fmla="*/ 1485 w 1994"/>
                    <a:gd name="T73" fmla="*/ 560 h 1392"/>
                    <a:gd name="T74" fmla="*/ 1375 w 1994"/>
                    <a:gd name="T75" fmla="*/ 514 h 1392"/>
                    <a:gd name="T76" fmla="*/ 1365 w 1994"/>
                    <a:gd name="T77" fmla="*/ 514 h 1392"/>
                    <a:gd name="T78" fmla="*/ 1344 w 1994"/>
                    <a:gd name="T79" fmla="*/ 519 h 1392"/>
                    <a:gd name="T80" fmla="*/ 1344 w 1994"/>
                    <a:gd name="T81" fmla="*/ 519 h 1392"/>
                    <a:gd name="T82" fmla="*/ 1279 w 1994"/>
                    <a:gd name="T83" fmla="*/ 560 h 1392"/>
                    <a:gd name="T84" fmla="*/ 1279 w 1994"/>
                    <a:gd name="T85" fmla="*/ 570 h 1392"/>
                    <a:gd name="T86" fmla="*/ 1279 w 1994"/>
                    <a:gd name="T87" fmla="*/ 706 h 1392"/>
                    <a:gd name="T88" fmla="*/ 1083 w 1994"/>
                    <a:gd name="T89" fmla="*/ 429 h 1392"/>
                    <a:gd name="T90" fmla="*/ 141 w 1994"/>
                    <a:gd name="T91" fmla="*/ 429 h 1392"/>
                    <a:gd name="T92" fmla="*/ 0 w 1994"/>
                    <a:gd name="T93" fmla="*/ 570 h 1392"/>
                    <a:gd name="T94" fmla="*/ 0 w 1994"/>
                    <a:gd name="T95" fmla="*/ 1125 h 1392"/>
                    <a:gd name="T96" fmla="*/ 141 w 1994"/>
                    <a:gd name="T97" fmla="*/ 1266 h 1392"/>
                    <a:gd name="T98" fmla="*/ 192 w 1994"/>
                    <a:gd name="T99" fmla="*/ 1266 h 1392"/>
                    <a:gd name="T100" fmla="*/ 192 w 1994"/>
                    <a:gd name="T101" fmla="*/ 1362 h 1392"/>
                    <a:gd name="T102" fmla="*/ 212 w 1994"/>
                    <a:gd name="T103" fmla="*/ 1392 h 1392"/>
                    <a:gd name="T104" fmla="*/ 227 w 1994"/>
                    <a:gd name="T105" fmla="*/ 1392 h 1392"/>
                    <a:gd name="T106" fmla="*/ 242 w 1994"/>
                    <a:gd name="T107" fmla="*/ 1387 h 1392"/>
                    <a:gd name="T108" fmla="*/ 428 w 1994"/>
                    <a:gd name="T109" fmla="*/ 1266 h 1392"/>
                    <a:gd name="T110" fmla="*/ 1083 w 1994"/>
                    <a:gd name="T111" fmla="*/ 1266 h 1392"/>
                    <a:gd name="T112" fmla="*/ 1224 w 1994"/>
                    <a:gd name="T113" fmla="*/ 1125 h 1392"/>
                    <a:gd name="T114" fmla="*/ 1224 w 1994"/>
                    <a:gd name="T115" fmla="*/ 570 h 1392"/>
                    <a:gd name="T116" fmla="*/ 1083 w 1994"/>
                    <a:gd name="T117" fmla="*/ 429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4" h="1392">
                      <a:moveTo>
                        <a:pt x="891" y="343"/>
                      </a:moveTo>
                      <a:cubicBezTo>
                        <a:pt x="1319" y="343"/>
                        <a:pt x="1319" y="343"/>
                        <a:pt x="1319" y="343"/>
                      </a:cubicBezTo>
                      <a:cubicBezTo>
                        <a:pt x="1334" y="343"/>
                        <a:pt x="1349" y="328"/>
                        <a:pt x="1349" y="308"/>
                      </a:cubicBezTo>
                      <a:cubicBezTo>
                        <a:pt x="1349" y="292"/>
                        <a:pt x="1334" y="277"/>
                        <a:pt x="1319" y="277"/>
                      </a:cubicBezTo>
                      <a:cubicBezTo>
                        <a:pt x="891" y="277"/>
                        <a:pt x="891" y="277"/>
                        <a:pt x="891" y="277"/>
                      </a:cubicBezTo>
                      <a:cubicBezTo>
                        <a:pt x="871" y="277"/>
                        <a:pt x="856" y="292"/>
                        <a:pt x="856" y="308"/>
                      </a:cubicBezTo>
                      <a:cubicBezTo>
                        <a:pt x="856" y="328"/>
                        <a:pt x="871" y="343"/>
                        <a:pt x="891" y="343"/>
                      </a:cubicBezTo>
                      <a:close/>
                      <a:moveTo>
                        <a:pt x="891" y="212"/>
                      </a:moveTo>
                      <a:cubicBezTo>
                        <a:pt x="1747" y="212"/>
                        <a:pt x="1747" y="212"/>
                        <a:pt x="1747" y="212"/>
                      </a:cubicBezTo>
                      <a:cubicBezTo>
                        <a:pt x="1767" y="212"/>
                        <a:pt x="1777" y="197"/>
                        <a:pt x="1777" y="181"/>
                      </a:cubicBezTo>
                      <a:cubicBezTo>
                        <a:pt x="1777" y="161"/>
                        <a:pt x="1767" y="146"/>
                        <a:pt x="1747" y="146"/>
                      </a:cubicBezTo>
                      <a:cubicBezTo>
                        <a:pt x="891" y="146"/>
                        <a:pt x="891" y="146"/>
                        <a:pt x="891" y="146"/>
                      </a:cubicBezTo>
                      <a:cubicBezTo>
                        <a:pt x="871" y="146"/>
                        <a:pt x="856" y="161"/>
                        <a:pt x="856" y="181"/>
                      </a:cubicBezTo>
                      <a:cubicBezTo>
                        <a:pt x="856" y="197"/>
                        <a:pt x="871" y="212"/>
                        <a:pt x="891" y="212"/>
                      </a:cubicBezTo>
                      <a:close/>
                      <a:moveTo>
                        <a:pt x="1964" y="0"/>
                      </a:moveTo>
                      <a:cubicBezTo>
                        <a:pt x="675" y="0"/>
                        <a:pt x="675" y="0"/>
                        <a:pt x="675" y="0"/>
                      </a:cubicBezTo>
                      <a:cubicBezTo>
                        <a:pt x="660" y="0"/>
                        <a:pt x="645" y="10"/>
                        <a:pt x="645" y="30"/>
                      </a:cubicBezTo>
                      <a:cubicBezTo>
                        <a:pt x="645" y="373"/>
                        <a:pt x="645" y="373"/>
                        <a:pt x="645" y="373"/>
                      </a:cubicBezTo>
                      <a:cubicBezTo>
                        <a:pt x="710" y="373"/>
                        <a:pt x="710" y="373"/>
                        <a:pt x="710" y="373"/>
                      </a:cubicBezTo>
                      <a:cubicBezTo>
                        <a:pt x="710" y="60"/>
                        <a:pt x="710" y="60"/>
                        <a:pt x="710" y="60"/>
                      </a:cubicBezTo>
                      <a:cubicBezTo>
                        <a:pt x="1928" y="60"/>
                        <a:pt x="1928" y="60"/>
                        <a:pt x="1928" y="60"/>
                      </a:cubicBezTo>
                      <a:cubicBezTo>
                        <a:pt x="1928" y="858"/>
                        <a:pt x="1928" y="858"/>
                        <a:pt x="1928" y="858"/>
                      </a:cubicBezTo>
                      <a:cubicBezTo>
                        <a:pt x="1279" y="858"/>
                        <a:pt x="1279" y="858"/>
                        <a:pt x="1279" y="858"/>
                      </a:cubicBezTo>
                      <a:cubicBezTo>
                        <a:pt x="1279" y="923"/>
                        <a:pt x="1279" y="923"/>
                        <a:pt x="1279" y="923"/>
                      </a:cubicBezTo>
                      <a:cubicBezTo>
                        <a:pt x="1964" y="923"/>
                        <a:pt x="1964" y="923"/>
                        <a:pt x="1964" y="923"/>
                      </a:cubicBezTo>
                      <a:cubicBezTo>
                        <a:pt x="1979" y="923"/>
                        <a:pt x="1994" y="908"/>
                        <a:pt x="1994" y="888"/>
                      </a:cubicBezTo>
                      <a:cubicBezTo>
                        <a:pt x="1994" y="30"/>
                        <a:pt x="1994" y="30"/>
                        <a:pt x="1994" y="30"/>
                      </a:cubicBezTo>
                      <a:cubicBezTo>
                        <a:pt x="1994" y="10"/>
                        <a:pt x="1979" y="0"/>
                        <a:pt x="1964" y="0"/>
                      </a:cubicBezTo>
                      <a:close/>
                      <a:moveTo>
                        <a:pt x="1279" y="706"/>
                      </a:moveTo>
                      <a:cubicBezTo>
                        <a:pt x="1747" y="706"/>
                        <a:pt x="1747" y="706"/>
                        <a:pt x="1747" y="706"/>
                      </a:cubicBezTo>
                      <a:cubicBezTo>
                        <a:pt x="1767" y="706"/>
                        <a:pt x="1777" y="691"/>
                        <a:pt x="1777" y="676"/>
                      </a:cubicBezTo>
                      <a:cubicBezTo>
                        <a:pt x="1777" y="469"/>
                        <a:pt x="1777" y="469"/>
                        <a:pt x="1777" y="469"/>
                      </a:cubicBezTo>
                      <a:cubicBezTo>
                        <a:pt x="1777" y="459"/>
                        <a:pt x="1777" y="449"/>
                        <a:pt x="1767" y="444"/>
                      </a:cubicBezTo>
                      <a:cubicBezTo>
                        <a:pt x="1762" y="439"/>
                        <a:pt x="1752" y="434"/>
                        <a:pt x="1742" y="439"/>
                      </a:cubicBezTo>
                      <a:cubicBezTo>
                        <a:pt x="1611" y="464"/>
                        <a:pt x="1611" y="464"/>
                        <a:pt x="1611" y="464"/>
                      </a:cubicBezTo>
                      <a:cubicBezTo>
                        <a:pt x="1606" y="464"/>
                        <a:pt x="1601" y="464"/>
                        <a:pt x="1596" y="469"/>
                      </a:cubicBezTo>
                      <a:cubicBezTo>
                        <a:pt x="1485" y="560"/>
                        <a:pt x="1485" y="560"/>
                        <a:pt x="1485" y="560"/>
                      </a:cubicBezTo>
                      <a:cubicBezTo>
                        <a:pt x="1375" y="514"/>
                        <a:pt x="1375" y="514"/>
                        <a:pt x="1375" y="514"/>
                      </a:cubicBezTo>
                      <a:cubicBezTo>
                        <a:pt x="1375" y="514"/>
                        <a:pt x="1370" y="514"/>
                        <a:pt x="1365" y="514"/>
                      </a:cubicBezTo>
                      <a:cubicBezTo>
                        <a:pt x="1359" y="514"/>
                        <a:pt x="1349" y="514"/>
                        <a:pt x="1344" y="519"/>
                      </a:cubicBezTo>
                      <a:cubicBezTo>
                        <a:pt x="1344" y="519"/>
                        <a:pt x="1344" y="519"/>
                        <a:pt x="1344" y="519"/>
                      </a:cubicBezTo>
                      <a:cubicBezTo>
                        <a:pt x="1279" y="560"/>
                        <a:pt x="1279" y="560"/>
                        <a:pt x="1279" y="560"/>
                      </a:cubicBezTo>
                      <a:cubicBezTo>
                        <a:pt x="1279" y="560"/>
                        <a:pt x="1279" y="565"/>
                        <a:pt x="1279" y="570"/>
                      </a:cubicBezTo>
                      <a:cubicBezTo>
                        <a:pt x="1279" y="706"/>
                        <a:pt x="1279" y="706"/>
                        <a:pt x="1279" y="706"/>
                      </a:cubicBezTo>
                      <a:close/>
                      <a:moveTo>
                        <a:pt x="1083" y="429"/>
                      </a:moveTo>
                      <a:cubicBezTo>
                        <a:pt x="141" y="429"/>
                        <a:pt x="141" y="429"/>
                        <a:pt x="141" y="429"/>
                      </a:cubicBezTo>
                      <a:cubicBezTo>
                        <a:pt x="66" y="429"/>
                        <a:pt x="0" y="489"/>
                        <a:pt x="0" y="570"/>
                      </a:cubicBezTo>
                      <a:cubicBezTo>
                        <a:pt x="0" y="1125"/>
                        <a:pt x="0" y="1125"/>
                        <a:pt x="0" y="1125"/>
                      </a:cubicBezTo>
                      <a:cubicBezTo>
                        <a:pt x="0" y="1201"/>
                        <a:pt x="66" y="1266"/>
                        <a:pt x="141" y="1266"/>
                      </a:cubicBezTo>
                      <a:cubicBezTo>
                        <a:pt x="192" y="1266"/>
                        <a:pt x="192" y="1266"/>
                        <a:pt x="192" y="1266"/>
                      </a:cubicBezTo>
                      <a:cubicBezTo>
                        <a:pt x="192" y="1362"/>
                        <a:pt x="192" y="1362"/>
                        <a:pt x="192" y="1362"/>
                      </a:cubicBezTo>
                      <a:cubicBezTo>
                        <a:pt x="192" y="1372"/>
                        <a:pt x="202" y="1387"/>
                        <a:pt x="212" y="1392"/>
                      </a:cubicBezTo>
                      <a:cubicBezTo>
                        <a:pt x="217" y="1392"/>
                        <a:pt x="222" y="1392"/>
                        <a:pt x="227" y="1392"/>
                      </a:cubicBezTo>
                      <a:cubicBezTo>
                        <a:pt x="232" y="1392"/>
                        <a:pt x="237" y="1392"/>
                        <a:pt x="242" y="1387"/>
                      </a:cubicBezTo>
                      <a:cubicBezTo>
                        <a:pt x="428" y="1266"/>
                        <a:pt x="428" y="1266"/>
                        <a:pt x="428" y="1266"/>
                      </a:cubicBezTo>
                      <a:cubicBezTo>
                        <a:pt x="1083" y="1266"/>
                        <a:pt x="1083" y="1266"/>
                        <a:pt x="1083" y="1266"/>
                      </a:cubicBezTo>
                      <a:cubicBezTo>
                        <a:pt x="1163" y="1266"/>
                        <a:pt x="1224" y="1201"/>
                        <a:pt x="1224" y="1125"/>
                      </a:cubicBezTo>
                      <a:cubicBezTo>
                        <a:pt x="1224" y="570"/>
                        <a:pt x="1224" y="570"/>
                        <a:pt x="1224" y="570"/>
                      </a:cubicBezTo>
                      <a:cubicBezTo>
                        <a:pt x="1224" y="489"/>
                        <a:pt x="1163" y="429"/>
                        <a:pt x="1083" y="429"/>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sz="1324"/>
                </a:p>
              </p:txBody>
            </p:sp>
            <p:grpSp>
              <p:nvGrpSpPr>
                <p:cNvPr id="55" name="Group 54"/>
                <p:cNvGrpSpPr/>
                <p:nvPr/>
              </p:nvGrpSpPr>
              <p:grpSpPr>
                <a:xfrm>
                  <a:off x="6038380" y="5776778"/>
                  <a:ext cx="856676" cy="568056"/>
                  <a:chOff x="3067050" y="1341438"/>
                  <a:chExt cx="6219826" cy="4124325"/>
                </a:xfrm>
                <a:solidFill>
                  <a:srgbClr val="FFFFFF"/>
                </a:solidFill>
              </p:grpSpPr>
              <p:sp>
                <p:nvSpPr>
                  <p:cNvPr id="48" name="Freeform 21"/>
                  <p:cNvSpPr>
                    <a:spLocks/>
                  </p:cNvSpPr>
                  <p:nvPr/>
                </p:nvSpPr>
                <p:spPr bwMode="auto">
                  <a:xfrm>
                    <a:off x="7073902" y="1728786"/>
                    <a:ext cx="2212974" cy="3281361"/>
                  </a:xfrm>
                  <a:custGeom>
                    <a:avLst/>
                    <a:gdLst>
                      <a:gd name="T0" fmla="*/ 38 w 589"/>
                      <a:gd name="T1" fmla="*/ 360 h 873"/>
                      <a:gd name="T2" fmla="*/ 28 w 589"/>
                      <a:gd name="T3" fmla="*/ 393 h 873"/>
                      <a:gd name="T4" fmla="*/ 22 w 589"/>
                      <a:gd name="T5" fmla="*/ 415 h 873"/>
                      <a:gd name="T6" fmla="*/ 44 w 589"/>
                      <a:gd name="T7" fmla="*/ 420 h 873"/>
                      <a:gd name="T8" fmla="*/ 126 w 589"/>
                      <a:gd name="T9" fmla="*/ 447 h 873"/>
                      <a:gd name="T10" fmla="*/ 126 w 589"/>
                      <a:gd name="T11" fmla="*/ 486 h 873"/>
                      <a:gd name="T12" fmla="*/ 82 w 589"/>
                      <a:gd name="T13" fmla="*/ 518 h 873"/>
                      <a:gd name="T14" fmla="*/ 71 w 589"/>
                      <a:gd name="T15" fmla="*/ 540 h 873"/>
                      <a:gd name="T16" fmla="*/ 191 w 589"/>
                      <a:gd name="T17" fmla="*/ 666 h 873"/>
                      <a:gd name="T18" fmla="*/ 240 w 589"/>
                      <a:gd name="T19" fmla="*/ 873 h 873"/>
                      <a:gd name="T20" fmla="*/ 589 w 589"/>
                      <a:gd name="T21" fmla="*/ 873 h 873"/>
                      <a:gd name="T22" fmla="*/ 578 w 589"/>
                      <a:gd name="T23" fmla="*/ 660 h 873"/>
                      <a:gd name="T24" fmla="*/ 524 w 589"/>
                      <a:gd name="T25" fmla="*/ 606 h 873"/>
                      <a:gd name="T26" fmla="*/ 436 w 589"/>
                      <a:gd name="T27" fmla="*/ 573 h 873"/>
                      <a:gd name="T28" fmla="*/ 382 w 589"/>
                      <a:gd name="T29" fmla="*/ 546 h 873"/>
                      <a:gd name="T30" fmla="*/ 355 w 589"/>
                      <a:gd name="T31" fmla="*/ 518 h 873"/>
                      <a:gd name="T32" fmla="*/ 317 w 589"/>
                      <a:gd name="T33" fmla="*/ 486 h 873"/>
                      <a:gd name="T34" fmla="*/ 317 w 589"/>
                      <a:gd name="T35" fmla="*/ 447 h 873"/>
                      <a:gd name="T36" fmla="*/ 398 w 589"/>
                      <a:gd name="T37" fmla="*/ 420 h 873"/>
                      <a:gd name="T38" fmla="*/ 420 w 589"/>
                      <a:gd name="T39" fmla="*/ 415 h 873"/>
                      <a:gd name="T40" fmla="*/ 409 w 589"/>
                      <a:gd name="T41" fmla="*/ 393 h 873"/>
                      <a:gd name="T42" fmla="*/ 398 w 589"/>
                      <a:gd name="T43" fmla="*/ 360 h 873"/>
                      <a:gd name="T44" fmla="*/ 442 w 589"/>
                      <a:gd name="T45" fmla="*/ 398 h 873"/>
                      <a:gd name="T46" fmla="*/ 409 w 589"/>
                      <a:gd name="T47" fmla="*/ 316 h 873"/>
                      <a:gd name="T48" fmla="*/ 393 w 589"/>
                      <a:gd name="T49" fmla="*/ 240 h 873"/>
                      <a:gd name="T50" fmla="*/ 366 w 589"/>
                      <a:gd name="T51" fmla="*/ 93 h 873"/>
                      <a:gd name="T52" fmla="*/ 322 w 589"/>
                      <a:gd name="T53" fmla="*/ 33 h 873"/>
                      <a:gd name="T54" fmla="*/ 224 w 589"/>
                      <a:gd name="T55" fmla="*/ 0 h 873"/>
                      <a:gd name="T56" fmla="*/ 218 w 589"/>
                      <a:gd name="T57" fmla="*/ 0 h 873"/>
                      <a:gd name="T58" fmla="*/ 218 w 589"/>
                      <a:gd name="T59" fmla="*/ 0 h 873"/>
                      <a:gd name="T60" fmla="*/ 120 w 589"/>
                      <a:gd name="T61" fmla="*/ 33 h 873"/>
                      <a:gd name="T62" fmla="*/ 77 w 589"/>
                      <a:gd name="T63" fmla="*/ 93 h 873"/>
                      <a:gd name="T64" fmla="*/ 49 w 589"/>
                      <a:gd name="T65" fmla="*/ 240 h 873"/>
                      <a:gd name="T66" fmla="*/ 33 w 589"/>
                      <a:gd name="T67" fmla="*/ 322 h 873"/>
                      <a:gd name="T68" fmla="*/ 0 w 589"/>
                      <a:gd name="T69" fmla="*/ 398 h 873"/>
                      <a:gd name="T70" fmla="*/ 38 w 589"/>
                      <a:gd name="T71" fmla="*/ 360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89" h="873">
                        <a:moveTo>
                          <a:pt x="38" y="360"/>
                        </a:moveTo>
                        <a:cubicBezTo>
                          <a:pt x="38" y="360"/>
                          <a:pt x="33" y="393"/>
                          <a:pt x="28" y="393"/>
                        </a:cubicBezTo>
                        <a:cubicBezTo>
                          <a:pt x="28" y="398"/>
                          <a:pt x="17" y="415"/>
                          <a:pt x="22" y="415"/>
                        </a:cubicBezTo>
                        <a:cubicBezTo>
                          <a:pt x="44" y="420"/>
                          <a:pt x="44" y="420"/>
                          <a:pt x="44" y="420"/>
                        </a:cubicBezTo>
                        <a:cubicBezTo>
                          <a:pt x="126" y="447"/>
                          <a:pt x="126" y="447"/>
                          <a:pt x="126" y="447"/>
                        </a:cubicBezTo>
                        <a:cubicBezTo>
                          <a:pt x="126" y="486"/>
                          <a:pt x="126" y="486"/>
                          <a:pt x="126" y="486"/>
                        </a:cubicBezTo>
                        <a:cubicBezTo>
                          <a:pt x="115" y="486"/>
                          <a:pt x="88" y="507"/>
                          <a:pt x="82" y="518"/>
                        </a:cubicBezTo>
                        <a:cubicBezTo>
                          <a:pt x="82" y="524"/>
                          <a:pt x="77" y="535"/>
                          <a:pt x="71" y="540"/>
                        </a:cubicBezTo>
                        <a:cubicBezTo>
                          <a:pt x="148" y="573"/>
                          <a:pt x="191" y="617"/>
                          <a:pt x="191" y="666"/>
                        </a:cubicBezTo>
                        <a:cubicBezTo>
                          <a:pt x="191" y="671"/>
                          <a:pt x="240" y="835"/>
                          <a:pt x="240" y="873"/>
                        </a:cubicBezTo>
                        <a:cubicBezTo>
                          <a:pt x="589" y="873"/>
                          <a:pt x="589" y="873"/>
                          <a:pt x="589" y="873"/>
                        </a:cubicBezTo>
                        <a:cubicBezTo>
                          <a:pt x="578" y="660"/>
                          <a:pt x="578" y="660"/>
                          <a:pt x="578" y="660"/>
                        </a:cubicBezTo>
                        <a:cubicBezTo>
                          <a:pt x="578" y="660"/>
                          <a:pt x="556" y="611"/>
                          <a:pt x="524" y="606"/>
                        </a:cubicBezTo>
                        <a:cubicBezTo>
                          <a:pt x="496" y="600"/>
                          <a:pt x="453" y="589"/>
                          <a:pt x="436" y="573"/>
                        </a:cubicBezTo>
                        <a:cubicBezTo>
                          <a:pt x="426" y="567"/>
                          <a:pt x="393" y="551"/>
                          <a:pt x="382" y="546"/>
                        </a:cubicBezTo>
                        <a:cubicBezTo>
                          <a:pt x="371" y="546"/>
                          <a:pt x="360" y="524"/>
                          <a:pt x="355" y="518"/>
                        </a:cubicBezTo>
                        <a:cubicBezTo>
                          <a:pt x="355" y="507"/>
                          <a:pt x="322" y="486"/>
                          <a:pt x="317" y="486"/>
                        </a:cubicBezTo>
                        <a:cubicBezTo>
                          <a:pt x="317" y="447"/>
                          <a:pt x="317" y="447"/>
                          <a:pt x="317" y="447"/>
                        </a:cubicBezTo>
                        <a:cubicBezTo>
                          <a:pt x="398" y="420"/>
                          <a:pt x="398" y="420"/>
                          <a:pt x="398" y="420"/>
                        </a:cubicBezTo>
                        <a:cubicBezTo>
                          <a:pt x="420" y="415"/>
                          <a:pt x="420" y="415"/>
                          <a:pt x="420" y="415"/>
                        </a:cubicBezTo>
                        <a:cubicBezTo>
                          <a:pt x="426" y="415"/>
                          <a:pt x="409" y="398"/>
                          <a:pt x="409" y="393"/>
                        </a:cubicBezTo>
                        <a:cubicBezTo>
                          <a:pt x="409" y="387"/>
                          <a:pt x="398" y="360"/>
                          <a:pt x="398" y="360"/>
                        </a:cubicBezTo>
                        <a:cubicBezTo>
                          <a:pt x="398" y="360"/>
                          <a:pt x="431" y="393"/>
                          <a:pt x="442" y="398"/>
                        </a:cubicBezTo>
                        <a:cubicBezTo>
                          <a:pt x="442" y="398"/>
                          <a:pt x="415" y="349"/>
                          <a:pt x="409" y="316"/>
                        </a:cubicBezTo>
                        <a:cubicBezTo>
                          <a:pt x="398" y="289"/>
                          <a:pt x="393" y="246"/>
                          <a:pt x="393" y="240"/>
                        </a:cubicBezTo>
                        <a:cubicBezTo>
                          <a:pt x="393" y="235"/>
                          <a:pt x="376" y="115"/>
                          <a:pt x="366" y="93"/>
                        </a:cubicBezTo>
                        <a:cubicBezTo>
                          <a:pt x="355" y="76"/>
                          <a:pt x="344" y="44"/>
                          <a:pt x="322" y="33"/>
                        </a:cubicBezTo>
                        <a:cubicBezTo>
                          <a:pt x="300" y="22"/>
                          <a:pt x="267" y="0"/>
                          <a:pt x="224" y="0"/>
                        </a:cubicBezTo>
                        <a:cubicBezTo>
                          <a:pt x="224" y="0"/>
                          <a:pt x="224" y="0"/>
                          <a:pt x="218" y="0"/>
                        </a:cubicBezTo>
                        <a:cubicBezTo>
                          <a:pt x="218" y="0"/>
                          <a:pt x="218" y="0"/>
                          <a:pt x="218" y="0"/>
                        </a:cubicBezTo>
                        <a:cubicBezTo>
                          <a:pt x="175" y="0"/>
                          <a:pt x="142" y="22"/>
                          <a:pt x="120" y="33"/>
                        </a:cubicBezTo>
                        <a:cubicBezTo>
                          <a:pt x="98" y="44"/>
                          <a:pt x="82" y="76"/>
                          <a:pt x="77" y="93"/>
                        </a:cubicBezTo>
                        <a:cubicBezTo>
                          <a:pt x="66" y="115"/>
                          <a:pt x="49" y="235"/>
                          <a:pt x="49" y="240"/>
                        </a:cubicBezTo>
                        <a:cubicBezTo>
                          <a:pt x="49" y="246"/>
                          <a:pt x="44" y="289"/>
                          <a:pt x="33" y="322"/>
                        </a:cubicBezTo>
                        <a:cubicBezTo>
                          <a:pt x="28" y="349"/>
                          <a:pt x="0" y="398"/>
                          <a:pt x="0" y="398"/>
                        </a:cubicBezTo>
                        <a:cubicBezTo>
                          <a:pt x="11" y="393"/>
                          <a:pt x="38" y="360"/>
                          <a:pt x="38" y="3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sp>
                <p:nvSpPr>
                  <p:cNvPr id="49" name="Freeform 22"/>
                  <p:cNvSpPr>
                    <a:spLocks/>
                  </p:cNvSpPr>
                  <p:nvPr/>
                </p:nvSpPr>
                <p:spPr bwMode="auto">
                  <a:xfrm>
                    <a:off x="3067050" y="1600198"/>
                    <a:ext cx="2239966" cy="3332164"/>
                  </a:xfrm>
                  <a:custGeom>
                    <a:avLst/>
                    <a:gdLst>
                      <a:gd name="T0" fmla="*/ 388 w 596"/>
                      <a:gd name="T1" fmla="*/ 733 h 886"/>
                      <a:gd name="T2" fmla="*/ 388 w 596"/>
                      <a:gd name="T3" fmla="*/ 728 h 886"/>
                      <a:gd name="T4" fmla="*/ 388 w 596"/>
                      <a:gd name="T5" fmla="*/ 728 h 886"/>
                      <a:gd name="T6" fmla="*/ 591 w 596"/>
                      <a:gd name="T7" fmla="*/ 558 h 886"/>
                      <a:gd name="T8" fmla="*/ 591 w 596"/>
                      <a:gd name="T9" fmla="*/ 558 h 886"/>
                      <a:gd name="T10" fmla="*/ 520 w 596"/>
                      <a:gd name="T11" fmla="*/ 525 h 886"/>
                      <a:gd name="T12" fmla="*/ 509 w 596"/>
                      <a:gd name="T13" fmla="*/ 454 h 886"/>
                      <a:gd name="T14" fmla="*/ 569 w 596"/>
                      <a:gd name="T15" fmla="*/ 334 h 886"/>
                      <a:gd name="T16" fmla="*/ 591 w 596"/>
                      <a:gd name="T17" fmla="*/ 301 h 886"/>
                      <a:gd name="T18" fmla="*/ 574 w 596"/>
                      <a:gd name="T19" fmla="*/ 236 h 886"/>
                      <a:gd name="T20" fmla="*/ 574 w 596"/>
                      <a:gd name="T21" fmla="*/ 186 h 886"/>
                      <a:gd name="T22" fmla="*/ 525 w 596"/>
                      <a:gd name="T23" fmla="*/ 72 h 886"/>
                      <a:gd name="T24" fmla="*/ 476 w 596"/>
                      <a:gd name="T25" fmla="*/ 39 h 886"/>
                      <a:gd name="T26" fmla="*/ 438 w 596"/>
                      <a:gd name="T27" fmla="*/ 28 h 886"/>
                      <a:gd name="T28" fmla="*/ 438 w 596"/>
                      <a:gd name="T29" fmla="*/ 39 h 886"/>
                      <a:gd name="T30" fmla="*/ 438 w 596"/>
                      <a:gd name="T31" fmla="*/ 39 h 886"/>
                      <a:gd name="T32" fmla="*/ 432 w 596"/>
                      <a:gd name="T33" fmla="*/ 11 h 886"/>
                      <a:gd name="T34" fmla="*/ 432 w 596"/>
                      <a:gd name="T35" fmla="*/ 0 h 886"/>
                      <a:gd name="T36" fmla="*/ 383 w 596"/>
                      <a:gd name="T37" fmla="*/ 50 h 886"/>
                      <a:gd name="T38" fmla="*/ 388 w 596"/>
                      <a:gd name="T39" fmla="*/ 22 h 886"/>
                      <a:gd name="T40" fmla="*/ 317 w 596"/>
                      <a:gd name="T41" fmla="*/ 72 h 886"/>
                      <a:gd name="T42" fmla="*/ 268 w 596"/>
                      <a:gd name="T43" fmla="*/ 197 h 886"/>
                      <a:gd name="T44" fmla="*/ 273 w 596"/>
                      <a:gd name="T45" fmla="*/ 236 h 886"/>
                      <a:gd name="T46" fmla="*/ 262 w 596"/>
                      <a:gd name="T47" fmla="*/ 301 h 886"/>
                      <a:gd name="T48" fmla="*/ 290 w 596"/>
                      <a:gd name="T49" fmla="*/ 345 h 886"/>
                      <a:gd name="T50" fmla="*/ 334 w 596"/>
                      <a:gd name="T51" fmla="*/ 454 h 886"/>
                      <a:gd name="T52" fmla="*/ 323 w 596"/>
                      <a:gd name="T53" fmla="*/ 525 h 886"/>
                      <a:gd name="T54" fmla="*/ 230 w 596"/>
                      <a:gd name="T55" fmla="*/ 569 h 886"/>
                      <a:gd name="T56" fmla="*/ 104 w 596"/>
                      <a:gd name="T57" fmla="*/ 613 h 886"/>
                      <a:gd name="T58" fmla="*/ 22 w 596"/>
                      <a:gd name="T59" fmla="*/ 886 h 886"/>
                      <a:gd name="T60" fmla="*/ 350 w 596"/>
                      <a:gd name="T61" fmla="*/ 886 h 886"/>
                      <a:gd name="T62" fmla="*/ 388 w 596"/>
                      <a:gd name="T63" fmla="*/ 733 h 886"/>
                      <a:gd name="T64" fmla="*/ 388 w 596"/>
                      <a:gd name="T65" fmla="*/ 73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6" h="886">
                        <a:moveTo>
                          <a:pt x="388" y="733"/>
                        </a:moveTo>
                        <a:cubicBezTo>
                          <a:pt x="388" y="728"/>
                          <a:pt x="388" y="728"/>
                          <a:pt x="388" y="728"/>
                        </a:cubicBezTo>
                        <a:cubicBezTo>
                          <a:pt x="388" y="728"/>
                          <a:pt x="388" y="728"/>
                          <a:pt x="388" y="728"/>
                        </a:cubicBezTo>
                        <a:cubicBezTo>
                          <a:pt x="410" y="629"/>
                          <a:pt x="525" y="586"/>
                          <a:pt x="591" y="558"/>
                        </a:cubicBezTo>
                        <a:cubicBezTo>
                          <a:pt x="591" y="558"/>
                          <a:pt x="591" y="558"/>
                          <a:pt x="591" y="558"/>
                        </a:cubicBezTo>
                        <a:cubicBezTo>
                          <a:pt x="553" y="536"/>
                          <a:pt x="531" y="525"/>
                          <a:pt x="520" y="525"/>
                        </a:cubicBezTo>
                        <a:cubicBezTo>
                          <a:pt x="520" y="514"/>
                          <a:pt x="509" y="454"/>
                          <a:pt x="509" y="454"/>
                        </a:cubicBezTo>
                        <a:cubicBezTo>
                          <a:pt x="509" y="454"/>
                          <a:pt x="558" y="416"/>
                          <a:pt x="569" y="334"/>
                        </a:cubicBezTo>
                        <a:cubicBezTo>
                          <a:pt x="569" y="334"/>
                          <a:pt x="591" y="350"/>
                          <a:pt x="591" y="301"/>
                        </a:cubicBezTo>
                        <a:cubicBezTo>
                          <a:pt x="591" y="263"/>
                          <a:pt x="596" y="247"/>
                          <a:pt x="574" y="236"/>
                        </a:cubicBezTo>
                        <a:cubicBezTo>
                          <a:pt x="574" y="236"/>
                          <a:pt x="574" y="214"/>
                          <a:pt x="574" y="186"/>
                        </a:cubicBezTo>
                        <a:cubicBezTo>
                          <a:pt x="574" y="154"/>
                          <a:pt x="585" y="110"/>
                          <a:pt x="525" y="72"/>
                        </a:cubicBezTo>
                        <a:cubicBezTo>
                          <a:pt x="514" y="66"/>
                          <a:pt x="476" y="39"/>
                          <a:pt x="476" y="39"/>
                        </a:cubicBezTo>
                        <a:cubicBezTo>
                          <a:pt x="459" y="33"/>
                          <a:pt x="438" y="28"/>
                          <a:pt x="438" y="28"/>
                        </a:cubicBezTo>
                        <a:cubicBezTo>
                          <a:pt x="438" y="39"/>
                          <a:pt x="438" y="39"/>
                          <a:pt x="438" y="39"/>
                        </a:cubicBezTo>
                        <a:cubicBezTo>
                          <a:pt x="438" y="39"/>
                          <a:pt x="438" y="39"/>
                          <a:pt x="438" y="39"/>
                        </a:cubicBezTo>
                        <a:cubicBezTo>
                          <a:pt x="432" y="33"/>
                          <a:pt x="432" y="17"/>
                          <a:pt x="432" y="11"/>
                        </a:cubicBezTo>
                        <a:cubicBezTo>
                          <a:pt x="432" y="0"/>
                          <a:pt x="432" y="0"/>
                          <a:pt x="432" y="0"/>
                        </a:cubicBezTo>
                        <a:cubicBezTo>
                          <a:pt x="405" y="22"/>
                          <a:pt x="383" y="50"/>
                          <a:pt x="383" y="50"/>
                        </a:cubicBezTo>
                        <a:cubicBezTo>
                          <a:pt x="388" y="22"/>
                          <a:pt x="388" y="22"/>
                          <a:pt x="388" y="22"/>
                        </a:cubicBezTo>
                        <a:cubicBezTo>
                          <a:pt x="388" y="22"/>
                          <a:pt x="383" y="28"/>
                          <a:pt x="317" y="72"/>
                        </a:cubicBezTo>
                        <a:cubicBezTo>
                          <a:pt x="257" y="110"/>
                          <a:pt x="268" y="165"/>
                          <a:pt x="268" y="197"/>
                        </a:cubicBezTo>
                        <a:cubicBezTo>
                          <a:pt x="268" y="219"/>
                          <a:pt x="273" y="236"/>
                          <a:pt x="273" y="236"/>
                        </a:cubicBezTo>
                        <a:cubicBezTo>
                          <a:pt x="246" y="247"/>
                          <a:pt x="262" y="263"/>
                          <a:pt x="262" y="301"/>
                        </a:cubicBezTo>
                        <a:cubicBezTo>
                          <a:pt x="262" y="350"/>
                          <a:pt x="290" y="345"/>
                          <a:pt x="290" y="345"/>
                        </a:cubicBezTo>
                        <a:cubicBezTo>
                          <a:pt x="301" y="411"/>
                          <a:pt x="334" y="454"/>
                          <a:pt x="334" y="454"/>
                        </a:cubicBezTo>
                        <a:cubicBezTo>
                          <a:pt x="334" y="454"/>
                          <a:pt x="323" y="514"/>
                          <a:pt x="323" y="525"/>
                        </a:cubicBezTo>
                        <a:cubicBezTo>
                          <a:pt x="312" y="525"/>
                          <a:pt x="284" y="542"/>
                          <a:pt x="230" y="569"/>
                        </a:cubicBezTo>
                        <a:cubicBezTo>
                          <a:pt x="148" y="602"/>
                          <a:pt x="169" y="580"/>
                          <a:pt x="104" y="613"/>
                        </a:cubicBezTo>
                        <a:cubicBezTo>
                          <a:pt x="0" y="668"/>
                          <a:pt x="22" y="886"/>
                          <a:pt x="22" y="886"/>
                        </a:cubicBezTo>
                        <a:cubicBezTo>
                          <a:pt x="350" y="886"/>
                          <a:pt x="350" y="886"/>
                          <a:pt x="350" y="886"/>
                        </a:cubicBezTo>
                        <a:cubicBezTo>
                          <a:pt x="388" y="733"/>
                          <a:pt x="388" y="733"/>
                          <a:pt x="388" y="733"/>
                        </a:cubicBezTo>
                        <a:cubicBezTo>
                          <a:pt x="388" y="733"/>
                          <a:pt x="388" y="733"/>
                          <a:pt x="388"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sp>
                <p:nvSpPr>
                  <p:cNvPr id="53" name="Freeform 23"/>
                  <p:cNvSpPr>
                    <a:spLocks/>
                  </p:cNvSpPr>
                  <p:nvPr/>
                </p:nvSpPr>
                <p:spPr bwMode="auto">
                  <a:xfrm>
                    <a:off x="4443415" y="1341438"/>
                    <a:ext cx="3475042" cy="4124325"/>
                  </a:xfrm>
                  <a:custGeom>
                    <a:avLst/>
                    <a:gdLst>
                      <a:gd name="T0" fmla="*/ 925 w 925"/>
                      <a:gd name="T1" fmla="*/ 1097 h 1097"/>
                      <a:gd name="T2" fmla="*/ 854 w 925"/>
                      <a:gd name="T3" fmla="*/ 770 h 1097"/>
                      <a:gd name="T4" fmla="*/ 701 w 925"/>
                      <a:gd name="T5" fmla="*/ 666 h 1097"/>
                      <a:gd name="T6" fmla="*/ 608 w 925"/>
                      <a:gd name="T7" fmla="*/ 622 h 1097"/>
                      <a:gd name="T8" fmla="*/ 602 w 925"/>
                      <a:gd name="T9" fmla="*/ 584 h 1097"/>
                      <a:gd name="T10" fmla="*/ 569 w 925"/>
                      <a:gd name="T11" fmla="*/ 579 h 1097"/>
                      <a:gd name="T12" fmla="*/ 564 w 925"/>
                      <a:gd name="T13" fmla="*/ 535 h 1097"/>
                      <a:gd name="T14" fmla="*/ 602 w 925"/>
                      <a:gd name="T15" fmla="*/ 448 h 1097"/>
                      <a:gd name="T16" fmla="*/ 641 w 925"/>
                      <a:gd name="T17" fmla="*/ 398 h 1097"/>
                      <a:gd name="T18" fmla="*/ 624 w 925"/>
                      <a:gd name="T19" fmla="*/ 322 h 1097"/>
                      <a:gd name="T20" fmla="*/ 624 w 925"/>
                      <a:gd name="T21" fmla="*/ 169 h 1097"/>
                      <a:gd name="T22" fmla="*/ 351 w 925"/>
                      <a:gd name="T23" fmla="*/ 98 h 1097"/>
                      <a:gd name="T24" fmla="*/ 285 w 925"/>
                      <a:gd name="T25" fmla="*/ 278 h 1097"/>
                      <a:gd name="T26" fmla="*/ 301 w 925"/>
                      <a:gd name="T27" fmla="*/ 327 h 1097"/>
                      <a:gd name="T28" fmla="*/ 296 w 925"/>
                      <a:gd name="T29" fmla="*/ 409 h 1097"/>
                      <a:gd name="T30" fmla="*/ 323 w 925"/>
                      <a:gd name="T31" fmla="*/ 448 h 1097"/>
                      <a:gd name="T32" fmla="*/ 367 w 925"/>
                      <a:gd name="T33" fmla="*/ 535 h 1097"/>
                      <a:gd name="T34" fmla="*/ 367 w 925"/>
                      <a:gd name="T35" fmla="*/ 579 h 1097"/>
                      <a:gd name="T36" fmla="*/ 334 w 925"/>
                      <a:gd name="T37" fmla="*/ 584 h 1097"/>
                      <a:gd name="T38" fmla="*/ 329 w 925"/>
                      <a:gd name="T39" fmla="*/ 617 h 1097"/>
                      <a:gd name="T40" fmla="*/ 241 w 925"/>
                      <a:gd name="T41" fmla="*/ 660 h 1097"/>
                      <a:gd name="T42" fmla="*/ 61 w 925"/>
                      <a:gd name="T43" fmla="*/ 802 h 1097"/>
                      <a:gd name="T44" fmla="*/ 0 w 925"/>
                      <a:gd name="T45" fmla="*/ 1097 h 1097"/>
                      <a:gd name="T46" fmla="*/ 925 w 925"/>
                      <a:gd name="T47"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25" h="1097">
                        <a:moveTo>
                          <a:pt x="925" y="1097"/>
                        </a:moveTo>
                        <a:cubicBezTo>
                          <a:pt x="925" y="1037"/>
                          <a:pt x="854" y="770"/>
                          <a:pt x="854" y="770"/>
                        </a:cubicBezTo>
                        <a:cubicBezTo>
                          <a:pt x="854" y="731"/>
                          <a:pt x="799" y="688"/>
                          <a:pt x="701" y="666"/>
                        </a:cubicBezTo>
                        <a:cubicBezTo>
                          <a:pt x="651" y="650"/>
                          <a:pt x="608" y="622"/>
                          <a:pt x="608" y="622"/>
                        </a:cubicBezTo>
                        <a:cubicBezTo>
                          <a:pt x="597" y="617"/>
                          <a:pt x="602" y="584"/>
                          <a:pt x="602" y="584"/>
                        </a:cubicBezTo>
                        <a:cubicBezTo>
                          <a:pt x="569" y="579"/>
                          <a:pt x="569" y="579"/>
                          <a:pt x="569" y="579"/>
                        </a:cubicBezTo>
                        <a:cubicBezTo>
                          <a:pt x="569" y="573"/>
                          <a:pt x="564" y="535"/>
                          <a:pt x="564" y="535"/>
                        </a:cubicBezTo>
                        <a:cubicBezTo>
                          <a:pt x="602" y="524"/>
                          <a:pt x="602" y="448"/>
                          <a:pt x="602" y="448"/>
                        </a:cubicBezTo>
                        <a:cubicBezTo>
                          <a:pt x="624" y="458"/>
                          <a:pt x="641" y="398"/>
                          <a:pt x="641" y="398"/>
                        </a:cubicBezTo>
                        <a:cubicBezTo>
                          <a:pt x="668" y="316"/>
                          <a:pt x="624" y="322"/>
                          <a:pt x="624" y="322"/>
                        </a:cubicBezTo>
                        <a:cubicBezTo>
                          <a:pt x="641" y="262"/>
                          <a:pt x="624" y="169"/>
                          <a:pt x="624" y="169"/>
                        </a:cubicBezTo>
                        <a:cubicBezTo>
                          <a:pt x="608" y="0"/>
                          <a:pt x="318" y="43"/>
                          <a:pt x="351" y="98"/>
                        </a:cubicBezTo>
                        <a:cubicBezTo>
                          <a:pt x="263" y="87"/>
                          <a:pt x="285" y="278"/>
                          <a:pt x="285" y="278"/>
                        </a:cubicBezTo>
                        <a:cubicBezTo>
                          <a:pt x="301" y="327"/>
                          <a:pt x="301" y="327"/>
                          <a:pt x="301" y="327"/>
                        </a:cubicBezTo>
                        <a:cubicBezTo>
                          <a:pt x="269" y="349"/>
                          <a:pt x="290" y="377"/>
                          <a:pt x="296" y="409"/>
                        </a:cubicBezTo>
                        <a:cubicBezTo>
                          <a:pt x="296" y="458"/>
                          <a:pt x="323" y="448"/>
                          <a:pt x="323" y="448"/>
                        </a:cubicBezTo>
                        <a:cubicBezTo>
                          <a:pt x="329" y="529"/>
                          <a:pt x="367" y="535"/>
                          <a:pt x="367" y="535"/>
                        </a:cubicBezTo>
                        <a:cubicBezTo>
                          <a:pt x="372" y="584"/>
                          <a:pt x="367" y="579"/>
                          <a:pt x="367" y="579"/>
                        </a:cubicBezTo>
                        <a:cubicBezTo>
                          <a:pt x="334" y="584"/>
                          <a:pt x="334" y="584"/>
                          <a:pt x="334" y="584"/>
                        </a:cubicBezTo>
                        <a:cubicBezTo>
                          <a:pt x="334" y="595"/>
                          <a:pt x="329" y="617"/>
                          <a:pt x="329" y="617"/>
                        </a:cubicBezTo>
                        <a:cubicBezTo>
                          <a:pt x="290" y="633"/>
                          <a:pt x="279" y="644"/>
                          <a:pt x="241" y="660"/>
                        </a:cubicBezTo>
                        <a:cubicBezTo>
                          <a:pt x="159" y="699"/>
                          <a:pt x="77" y="742"/>
                          <a:pt x="61" y="802"/>
                        </a:cubicBezTo>
                        <a:cubicBezTo>
                          <a:pt x="44" y="862"/>
                          <a:pt x="0" y="1097"/>
                          <a:pt x="0" y="1097"/>
                        </a:cubicBezTo>
                        <a:cubicBezTo>
                          <a:pt x="925" y="1097"/>
                          <a:pt x="925" y="1097"/>
                          <a:pt x="925" y="10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grpSp>
          </p:grpSp>
        </p:grpSp>
      </p:grpSp>
      <p:sp>
        <p:nvSpPr>
          <p:cNvPr id="190" name="Freeform 189"/>
          <p:cNvSpPr/>
          <p:nvPr/>
        </p:nvSpPr>
        <p:spPr bwMode="auto">
          <a:xfrm>
            <a:off x="2028113" y="2351763"/>
            <a:ext cx="2023959" cy="36283"/>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4"/>
          </a:p>
        </p:txBody>
      </p:sp>
      <p:grpSp>
        <p:nvGrpSpPr>
          <p:cNvPr id="175" name="Group 174"/>
          <p:cNvGrpSpPr/>
          <p:nvPr/>
        </p:nvGrpSpPr>
        <p:grpSpPr>
          <a:xfrm rot="900000">
            <a:off x="2238030" y="2031797"/>
            <a:ext cx="589623" cy="582248"/>
            <a:chOff x="3242937" y="2319398"/>
            <a:chExt cx="796924" cy="786956"/>
          </a:xfrm>
        </p:grpSpPr>
        <p:sp>
          <p:nvSpPr>
            <p:cNvPr id="174" name="Oval 173"/>
            <p:cNvSpPr/>
            <p:nvPr/>
          </p:nvSpPr>
          <p:spPr bwMode="auto">
            <a:xfrm>
              <a:off x="3247921" y="2319398"/>
              <a:ext cx="786956" cy="786956"/>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sp>
          <p:nvSpPr>
            <p:cNvPr id="172" name="Freeform 31"/>
            <p:cNvSpPr>
              <a:spLocks noEditPoints="1"/>
            </p:cNvSpPr>
            <p:nvPr/>
          </p:nvSpPr>
          <p:spPr bwMode="auto">
            <a:xfrm>
              <a:off x="3242937" y="2381026"/>
              <a:ext cx="796924" cy="663700"/>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accent2"/>
            </a:solidFill>
            <a:ln>
              <a:noFill/>
            </a:ln>
          </p:spPr>
          <p:txBody>
            <a:bodyPr vert="horz" wrap="square" lIns="67232" tIns="33616" rIns="67232" bIns="33616" numCol="1" anchor="t" anchorCtr="0" compatLnSpc="1">
              <a:prstTxWarp prst="textNoShape">
                <a:avLst/>
              </a:prstTxWarp>
            </a:bodyPr>
            <a:lstStyle/>
            <a:p>
              <a:endParaRPr lang="en-US" sz="1324"/>
            </a:p>
          </p:txBody>
        </p:sp>
      </p:grpSp>
      <p:grpSp>
        <p:nvGrpSpPr>
          <p:cNvPr id="81" name="Group 4"/>
          <p:cNvGrpSpPr>
            <a:grpSpLocks noChangeAspect="1"/>
          </p:cNvGrpSpPr>
          <p:nvPr/>
        </p:nvGrpSpPr>
        <p:grpSpPr bwMode="auto">
          <a:xfrm>
            <a:off x="4052072" y="2308589"/>
            <a:ext cx="476407" cy="473404"/>
            <a:chOff x="3125" y="1415"/>
            <a:chExt cx="1586" cy="1576"/>
          </a:xfrm>
          <a:solidFill>
            <a:schemeClr val="tx2"/>
          </a:solidFill>
        </p:grpSpPr>
        <p:sp>
          <p:nvSpPr>
            <p:cNvPr id="82"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3" tIns="33611" rIns="67223" bIns="33611" numCol="1" anchor="t" anchorCtr="0" compatLnSpc="1">
              <a:prstTxWarp prst="textNoShape">
                <a:avLst/>
              </a:prstTxWarp>
            </a:bodyPr>
            <a:lstStyle/>
            <a:p>
              <a:pPr defTabSz="685644"/>
              <a:endParaRPr lang="en-US" sz="1324">
                <a:solidFill>
                  <a:srgbClr val="505050"/>
                </a:solidFill>
              </a:endParaRPr>
            </a:p>
          </p:txBody>
        </p:sp>
        <p:sp>
          <p:nvSpPr>
            <p:cNvPr id="83"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3" tIns="33611" rIns="67223" bIns="33611" numCol="1" anchor="t" anchorCtr="0" compatLnSpc="1">
              <a:prstTxWarp prst="textNoShape">
                <a:avLst/>
              </a:prstTxWarp>
            </a:bodyPr>
            <a:lstStyle/>
            <a:p>
              <a:pPr defTabSz="685644"/>
              <a:endParaRPr lang="en-US" sz="1324">
                <a:solidFill>
                  <a:srgbClr val="505050"/>
                </a:solidFill>
              </a:endParaRPr>
            </a:p>
          </p:txBody>
        </p:sp>
        <p:sp>
          <p:nvSpPr>
            <p:cNvPr id="86"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3" tIns="33611" rIns="67223" bIns="33611" numCol="1" anchor="t" anchorCtr="0" compatLnSpc="1">
              <a:prstTxWarp prst="textNoShape">
                <a:avLst/>
              </a:prstTxWarp>
            </a:bodyPr>
            <a:lstStyle/>
            <a:p>
              <a:pPr defTabSz="685644"/>
              <a:endParaRPr lang="en-US" sz="1324">
                <a:solidFill>
                  <a:srgbClr val="505050"/>
                </a:solidFill>
              </a:endParaRPr>
            </a:p>
          </p:txBody>
        </p:sp>
      </p:grpSp>
      <p:grpSp>
        <p:nvGrpSpPr>
          <p:cNvPr id="21" name="Group 20"/>
          <p:cNvGrpSpPr/>
          <p:nvPr/>
        </p:nvGrpSpPr>
        <p:grpSpPr>
          <a:xfrm>
            <a:off x="160334" y="1690501"/>
            <a:ext cx="1797614" cy="1264838"/>
            <a:chOff x="218065" y="2298702"/>
            <a:chExt cx="2444879" cy="1720268"/>
          </a:xfrm>
        </p:grpSpPr>
        <p:sp>
          <p:nvSpPr>
            <p:cNvPr id="93" name="Rectangle 92"/>
            <p:cNvSpPr/>
            <p:nvPr/>
          </p:nvSpPr>
          <p:spPr bwMode="auto">
            <a:xfrm>
              <a:off x="218065" y="2298702"/>
              <a:ext cx="2444879" cy="1720268"/>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grpSp>
          <p:nvGrpSpPr>
            <p:cNvPr id="9" name="Group 8"/>
            <p:cNvGrpSpPr/>
            <p:nvPr/>
          </p:nvGrpSpPr>
          <p:grpSpPr>
            <a:xfrm>
              <a:off x="494706" y="2587730"/>
              <a:ext cx="1891596" cy="1142191"/>
              <a:chOff x="792242" y="2805236"/>
              <a:chExt cx="1891596" cy="1142191"/>
            </a:xfrm>
          </p:grpSpPr>
          <p:sp>
            <p:nvSpPr>
              <p:cNvPr id="92" name="Rectangle 91"/>
              <p:cNvSpPr/>
              <p:nvPr/>
            </p:nvSpPr>
            <p:spPr>
              <a:xfrm>
                <a:off x="984913" y="3732023"/>
                <a:ext cx="1698925" cy="215404"/>
              </a:xfrm>
              <a:prstGeom prst="rect">
                <a:avLst/>
              </a:prstGeom>
              <a:ln>
                <a:noFill/>
              </a:ln>
            </p:spPr>
            <p:txBody>
              <a:bodyPr wrap="square" lIns="0" tIns="0" rIns="0" bIns="0" anchor="ctr">
                <a:spAutoFit/>
              </a:bodyPr>
              <a:lstStyle/>
              <a:p>
                <a:pPr algn="ctr" defTabSz="806159" fontAlgn="base">
                  <a:spcBef>
                    <a:spcPts val="1059"/>
                  </a:spcBef>
                  <a:spcAft>
                    <a:spcPct val="0"/>
                  </a:spcAft>
                </a:pPr>
                <a:r>
                  <a:rPr lang="en-US" sz="1029" dirty="0">
                    <a:ln>
                      <a:solidFill>
                        <a:srgbClr val="FFFFFF">
                          <a:alpha val="0"/>
                        </a:srgbClr>
                      </a:solidFill>
                    </a:ln>
                    <a:solidFill>
                      <a:schemeClr val="bg1"/>
                    </a:solidFill>
                  </a:rPr>
                  <a:t>Active Directory</a:t>
                </a:r>
              </a:p>
            </p:txBody>
          </p:sp>
          <p:pic>
            <p:nvPicPr>
              <p:cNvPr id="91"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9474" y="2805236"/>
                <a:ext cx="1043885" cy="69073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242" y="3427459"/>
                <a:ext cx="1838351" cy="469446"/>
              </a:xfrm>
              <a:prstGeom prst="rect">
                <a:avLst/>
              </a:prstGeom>
            </p:spPr>
          </p:pic>
        </p:grpSp>
      </p:grpSp>
      <p:grpSp>
        <p:nvGrpSpPr>
          <p:cNvPr id="13" name="Group 12"/>
          <p:cNvGrpSpPr/>
          <p:nvPr/>
        </p:nvGrpSpPr>
        <p:grpSpPr>
          <a:xfrm>
            <a:off x="2252820" y="3597562"/>
            <a:ext cx="1990063" cy="1264838"/>
            <a:chOff x="3063990" y="4892436"/>
            <a:chExt cx="2706624" cy="1720268"/>
          </a:xfrm>
        </p:grpSpPr>
        <p:sp>
          <p:nvSpPr>
            <p:cNvPr id="164" name="Rectangle 163"/>
            <p:cNvSpPr/>
            <p:nvPr/>
          </p:nvSpPr>
          <p:spPr bwMode="auto">
            <a:xfrm>
              <a:off x="3063990" y="4892436"/>
              <a:ext cx="2706624" cy="1720268"/>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sp>
          <p:nvSpPr>
            <p:cNvPr id="78" name="TextBox 77"/>
            <p:cNvSpPr txBox="1"/>
            <p:nvPr/>
          </p:nvSpPr>
          <p:spPr>
            <a:xfrm>
              <a:off x="3366714" y="6345375"/>
              <a:ext cx="2106933" cy="166131"/>
            </a:xfrm>
            <a:prstGeom prst="rect">
              <a:avLst/>
            </a:prstGeom>
            <a:noFill/>
          </p:spPr>
          <p:txBody>
            <a:bodyPr wrap="square" lIns="0" tIns="0" rIns="0" bIns="0" rtlCol="0">
              <a:spAutoFit/>
            </a:bodyPr>
            <a:lstStyle/>
            <a:p>
              <a:pPr algn="ctr" defTabSz="913913">
                <a:lnSpc>
                  <a:spcPct val="90000"/>
                </a:lnSpc>
                <a:spcBef>
                  <a:spcPct val="20000"/>
                </a:spcBef>
                <a:buSzPct val="80000"/>
              </a:pPr>
              <a:r>
                <a:rPr lang="en-US" sz="882" dirty="0">
                  <a:gradFill>
                    <a:gsLst>
                      <a:gs pos="21429">
                        <a:schemeClr val="bg1"/>
                      </a:gs>
                      <a:gs pos="42000">
                        <a:schemeClr val="bg1"/>
                      </a:gs>
                    </a:gsLst>
                    <a:lin ang="5400000" scaled="0"/>
                  </a:gradFill>
                </a:rPr>
                <a:t>PCs and devices</a:t>
              </a:r>
            </a:p>
          </p:txBody>
        </p:sp>
        <p:sp>
          <p:nvSpPr>
            <p:cNvPr id="84" name="Freeform 27"/>
            <p:cNvSpPr>
              <a:spLocks noEditPoints="1"/>
            </p:cNvSpPr>
            <p:nvPr/>
          </p:nvSpPr>
          <p:spPr bwMode="auto">
            <a:xfrm>
              <a:off x="3788044" y="5488061"/>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67232" tIns="33616" rIns="67232" bIns="33616" numCol="1" anchor="t" anchorCtr="0" compatLnSpc="1">
              <a:prstTxWarp prst="textNoShape">
                <a:avLst/>
              </a:prstTxWarp>
            </a:bodyPr>
            <a:lstStyle/>
            <a:p>
              <a:endParaRPr lang="en-US" sz="1324"/>
            </a:p>
          </p:txBody>
        </p:sp>
        <p:sp>
          <p:nvSpPr>
            <p:cNvPr id="166" name="Freeform 27"/>
            <p:cNvSpPr>
              <a:spLocks noEditPoints="1"/>
            </p:cNvSpPr>
            <p:nvPr/>
          </p:nvSpPr>
          <p:spPr bwMode="auto">
            <a:xfrm>
              <a:off x="5257762" y="5551917"/>
              <a:ext cx="162951" cy="202662"/>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67232" tIns="33616" rIns="67232" bIns="33616" numCol="1" anchor="t" anchorCtr="0" compatLnSpc="1">
              <a:prstTxWarp prst="textNoShape">
                <a:avLst/>
              </a:prstTxWarp>
            </a:bodyPr>
            <a:lstStyle/>
            <a:p>
              <a:endParaRPr lang="en-US" sz="1324"/>
            </a:p>
          </p:txBody>
        </p:sp>
        <p:sp>
          <p:nvSpPr>
            <p:cNvPr id="167" name="Freeform 27"/>
            <p:cNvSpPr>
              <a:spLocks noEditPoints="1"/>
            </p:cNvSpPr>
            <p:nvPr/>
          </p:nvSpPr>
          <p:spPr bwMode="auto">
            <a:xfrm>
              <a:off x="4559011" y="5432884"/>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67232" tIns="33616" rIns="67232" bIns="33616" numCol="1" anchor="t" anchorCtr="0" compatLnSpc="1">
              <a:prstTxWarp prst="textNoShape">
                <a:avLst/>
              </a:prstTxWarp>
            </a:bodyPr>
            <a:lstStyle/>
            <a:p>
              <a:endParaRPr lang="en-US" sz="1324"/>
            </a:p>
          </p:txBody>
        </p:sp>
        <p:pic>
          <p:nvPicPr>
            <p:cNvPr id="75" name="Picture 74"/>
            <p:cNvPicPr>
              <a:picLocks noChangeAspect="1"/>
            </p:cNvPicPr>
            <p:nvPr/>
          </p:nvPicPr>
          <p:blipFill rotWithShape="1">
            <a:blip r:embed="rId5" cstate="print">
              <a:extLst>
                <a:ext uri="{28A0092B-C50C-407E-A947-70E740481C1C}">
                  <a14:useLocalDpi xmlns:a14="http://schemas.microsoft.com/office/drawing/2010/main" val="0"/>
                </a:ext>
              </a:extLst>
            </a:blip>
            <a:srcRect t="1" r="1947" b="8924"/>
            <a:stretch/>
          </p:blipFill>
          <p:spPr>
            <a:xfrm>
              <a:off x="4315866" y="5335070"/>
              <a:ext cx="704088" cy="502920"/>
            </a:xfrm>
            <a:prstGeom prst="rect">
              <a:avLst/>
            </a:prstGeom>
          </p:spPr>
        </p:pic>
        <p:pic>
          <p:nvPicPr>
            <p:cNvPr id="108" name="Picture 107"/>
            <p:cNvPicPr>
              <a:picLocks noChangeAspect="1"/>
            </p:cNvPicPr>
            <p:nvPr/>
          </p:nvPicPr>
          <p:blipFill rotWithShape="1">
            <a:blip r:embed="rId6" cstate="print">
              <a:extLst>
                <a:ext uri="{28A0092B-C50C-407E-A947-70E740481C1C}">
                  <a14:useLocalDpi xmlns:a14="http://schemas.microsoft.com/office/drawing/2010/main" val="0"/>
                </a:ext>
              </a:extLst>
            </a:blip>
            <a:srcRect l="2" r="59168" b="8924"/>
            <a:stretch/>
          </p:blipFill>
          <p:spPr>
            <a:xfrm>
              <a:off x="5222104" y="5466632"/>
              <a:ext cx="228600" cy="392115"/>
            </a:xfrm>
            <a:prstGeom prst="rect">
              <a:avLst/>
            </a:prstGeom>
          </p:spPr>
        </p:pic>
        <p:pic>
          <p:nvPicPr>
            <p:cNvPr id="110" name="Picture 109"/>
            <p:cNvPicPr>
              <a:picLocks noChangeAspect="1"/>
            </p:cNvPicPr>
            <p:nvPr/>
          </p:nvPicPr>
          <p:blipFill rotWithShape="1">
            <a:blip r:embed="rId7" cstate="print">
              <a:extLst>
                <a:ext uri="{28A0092B-C50C-407E-A947-70E740481C1C}">
                  <a14:useLocalDpi xmlns:a14="http://schemas.microsoft.com/office/drawing/2010/main" val="0"/>
                </a:ext>
              </a:extLst>
            </a:blip>
            <a:srcRect t="1" r="53472" b="8924"/>
            <a:stretch/>
          </p:blipFill>
          <p:spPr>
            <a:xfrm>
              <a:off x="3716019" y="5331840"/>
              <a:ext cx="402472" cy="605833"/>
            </a:xfrm>
            <a:prstGeom prst="rect">
              <a:avLst/>
            </a:prstGeom>
          </p:spPr>
        </p:pic>
        <p:sp>
          <p:nvSpPr>
            <p:cNvPr id="129" name="Freeform 6"/>
            <p:cNvSpPr>
              <a:spLocks noEditPoints="1"/>
            </p:cNvSpPr>
            <p:nvPr/>
          </p:nvSpPr>
          <p:spPr bwMode="black">
            <a:xfrm>
              <a:off x="3360958" y="5289026"/>
              <a:ext cx="2112688" cy="667362"/>
            </a:xfrm>
            <a:custGeom>
              <a:avLst/>
              <a:gdLst>
                <a:gd name="T0" fmla="*/ 1781 w 1985"/>
                <a:gd name="T1" fmla="*/ 576 h 627"/>
                <a:gd name="T2" fmla="*/ 1781 w 1985"/>
                <a:gd name="T3" fmla="*/ 576 h 627"/>
                <a:gd name="T4" fmla="*/ 1781 w 1985"/>
                <a:gd name="T5" fmla="*/ 576 h 627"/>
                <a:gd name="T6" fmla="*/ 1781 w 1985"/>
                <a:gd name="T7" fmla="*/ 576 h 627"/>
                <a:gd name="T8" fmla="*/ 1781 w 1985"/>
                <a:gd name="T9" fmla="*/ 576 h 627"/>
                <a:gd name="T10" fmla="*/ 1781 w 1985"/>
                <a:gd name="T11" fmla="*/ 576 h 627"/>
                <a:gd name="T12" fmla="*/ 1745 w 1985"/>
                <a:gd name="T13" fmla="*/ 627 h 627"/>
                <a:gd name="T14" fmla="*/ 1787 w 1985"/>
                <a:gd name="T15" fmla="*/ 590 h 627"/>
                <a:gd name="T16" fmla="*/ 1788 w 1985"/>
                <a:gd name="T17" fmla="*/ 581 h 627"/>
                <a:gd name="T18" fmla="*/ 1846 w 1985"/>
                <a:gd name="T19" fmla="*/ 575 h 627"/>
                <a:gd name="T20" fmla="*/ 1846 w 1985"/>
                <a:gd name="T21" fmla="*/ 575 h 627"/>
                <a:gd name="T22" fmla="*/ 1853 w 1985"/>
                <a:gd name="T23" fmla="*/ 575 h 627"/>
                <a:gd name="T24" fmla="*/ 1855 w 1985"/>
                <a:gd name="T25" fmla="*/ 575 h 627"/>
                <a:gd name="T26" fmla="*/ 1854 w 1985"/>
                <a:gd name="T27" fmla="*/ 584 h 627"/>
                <a:gd name="T28" fmla="*/ 1856 w 1985"/>
                <a:gd name="T29" fmla="*/ 574 h 627"/>
                <a:gd name="T30" fmla="*/ 1862 w 1985"/>
                <a:gd name="T31" fmla="*/ 572 h 627"/>
                <a:gd name="T32" fmla="*/ 1867 w 1985"/>
                <a:gd name="T33" fmla="*/ 581 h 627"/>
                <a:gd name="T34" fmla="*/ 1867 w 1985"/>
                <a:gd name="T35" fmla="*/ 581 h 627"/>
                <a:gd name="T36" fmla="*/ 1858 w 1985"/>
                <a:gd name="T37" fmla="*/ 582 h 627"/>
                <a:gd name="T38" fmla="*/ 1856 w 1985"/>
                <a:gd name="T39" fmla="*/ 574 h 627"/>
                <a:gd name="T40" fmla="*/ 1855 w 1985"/>
                <a:gd name="T41" fmla="*/ 593 h 627"/>
                <a:gd name="T42" fmla="*/ 1849 w 1985"/>
                <a:gd name="T43" fmla="*/ 585 h 627"/>
                <a:gd name="T44" fmla="*/ 1850 w 1985"/>
                <a:gd name="T45" fmla="*/ 585 h 627"/>
                <a:gd name="T46" fmla="*/ 1858 w 1985"/>
                <a:gd name="T47" fmla="*/ 583 h 627"/>
                <a:gd name="T48" fmla="*/ 1860 w 1985"/>
                <a:gd name="T49" fmla="*/ 592 h 627"/>
                <a:gd name="T50" fmla="*/ 1867 w 1985"/>
                <a:gd name="T51" fmla="*/ 590 h 627"/>
                <a:gd name="T52" fmla="*/ 1861 w 1985"/>
                <a:gd name="T53" fmla="*/ 591 h 627"/>
                <a:gd name="T54" fmla="*/ 1859 w 1985"/>
                <a:gd name="T55" fmla="*/ 583 h 627"/>
                <a:gd name="T56" fmla="*/ 1867 w 1985"/>
                <a:gd name="T57" fmla="*/ 582 h 627"/>
                <a:gd name="T58" fmla="*/ 1931 w 1985"/>
                <a:gd name="T59" fmla="*/ 589 h 627"/>
                <a:gd name="T60" fmla="*/ 1931 w 1985"/>
                <a:gd name="T61" fmla="*/ 575 h 627"/>
                <a:gd name="T62" fmla="*/ 1752 w 1985"/>
                <a:gd name="T63" fmla="*/ 522 h 627"/>
                <a:gd name="T64" fmla="*/ 1776 w 1985"/>
                <a:gd name="T65" fmla="*/ 581 h 627"/>
                <a:gd name="T66" fmla="*/ 1776 w 1985"/>
                <a:gd name="T67" fmla="*/ 581 h 627"/>
                <a:gd name="T68" fmla="*/ 1776 w 1985"/>
                <a:gd name="T69" fmla="*/ 581 h 627"/>
                <a:gd name="T70" fmla="*/ 1776 w 1985"/>
                <a:gd name="T71" fmla="*/ 581 h 627"/>
                <a:gd name="T72" fmla="*/ 1776 w 1985"/>
                <a:gd name="T73" fmla="*/ 581 h 627"/>
                <a:gd name="T74" fmla="*/ 1583 w 1985"/>
                <a:gd name="T75" fmla="*/ 59 h 627"/>
                <a:gd name="T76" fmla="*/ 803 w 1985"/>
                <a:gd name="T77" fmla="*/ 570 h 627"/>
                <a:gd name="T78" fmla="*/ 1288 w 1985"/>
                <a:gd name="T79" fmla="*/ 580 h 627"/>
                <a:gd name="T80" fmla="*/ 1275 w 1985"/>
                <a:gd name="T81" fmla="*/ 540 h 627"/>
                <a:gd name="T82" fmla="*/ 902 w 1985"/>
                <a:gd name="T83" fmla="*/ 482 h 627"/>
                <a:gd name="T84" fmla="*/ 1557 w 1985"/>
                <a:gd name="T85" fmla="*/ 482 h 627"/>
                <a:gd name="T86" fmla="*/ 292 w 1985"/>
                <a:gd name="T87" fmla="*/ 16 h 627"/>
                <a:gd name="T88" fmla="*/ 708 w 1985"/>
                <a:gd name="T89" fmla="*/ 627 h 627"/>
                <a:gd name="T90" fmla="*/ 292 w 1985"/>
                <a:gd name="T91" fmla="*/ 479 h 627"/>
                <a:gd name="T92" fmla="*/ 670 w 1985"/>
                <a:gd name="T93" fmla="*/ 585 h 627"/>
                <a:gd name="T94" fmla="*/ 333 w 1985"/>
                <a:gd name="T95" fmla="*/ 57 h 627"/>
                <a:gd name="T96" fmla="*/ 238 w 1985"/>
                <a:gd name="T97" fmla="*/ 546 h 627"/>
                <a:gd name="T98" fmla="*/ 247 w 1985"/>
                <a:gd name="T99" fmla="*/ 480 h 627"/>
                <a:gd name="T100" fmla="*/ 307 w 1985"/>
                <a:gd name="T101" fmla="*/ 362 h 627"/>
                <a:gd name="T102" fmla="*/ 205 w 1985"/>
                <a:gd name="T103" fmla="*/ 339 h 627"/>
                <a:gd name="T104" fmla="*/ 86 w 1985"/>
                <a:gd name="T105" fmla="*/ 368 h 627"/>
                <a:gd name="T106" fmla="*/ 95 w 1985"/>
                <a:gd name="T107" fmla="*/ 58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5" h="627">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968" y="133"/>
                  </a:moveTo>
                  <a:cubicBezTo>
                    <a:pt x="1745" y="133"/>
                    <a:pt x="1745" y="133"/>
                    <a:pt x="1745" y="133"/>
                  </a:cubicBezTo>
                  <a:cubicBezTo>
                    <a:pt x="1735" y="133"/>
                    <a:pt x="1728" y="140"/>
                    <a:pt x="1728" y="150"/>
                  </a:cubicBezTo>
                  <a:cubicBezTo>
                    <a:pt x="1728" y="610"/>
                    <a:pt x="1728" y="610"/>
                    <a:pt x="1728" y="610"/>
                  </a:cubicBezTo>
                  <a:cubicBezTo>
                    <a:pt x="1728" y="619"/>
                    <a:pt x="1735" y="627"/>
                    <a:pt x="1745" y="627"/>
                  </a:cubicBezTo>
                  <a:cubicBezTo>
                    <a:pt x="1968" y="627"/>
                    <a:pt x="1968" y="627"/>
                    <a:pt x="1968" y="627"/>
                  </a:cubicBezTo>
                  <a:cubicBezTo>
                    <a:pt x="1978" y="627"/>
                    <a:pt x="1985" y="619"/>
                    <a:pt x="1985" y="610"/>
                  </a:cubicBezTo>
                  <a:cubicBezTo>
                    <a:pt x="1985" y="150"/>
                    <a:pt x="1985" y="150"/>
                    <a:pt x="1985" y="150"/>
                  </a:cubicBezTo>
                  <a:cubicBezTo>
                    <a:pt x="1985" y="140"/>
                    <a:pt x="1978" y="133"/>
                    <a:pt x="1968" y="133"/>
                  </a:cubicBezTo>
                  <a:close/>
                  <a:moveTo>
                    <a:pt x="1787" y="590"/>
                  </a:moveTo>
                  <a:cubicBezTo>
                    <a:pt x="1784" y="586"/>
                    <a:pt x="1784" y="586"/>
                    <a:pt x="1784" y="586"/>
                  </a:cubicBezTo>
                  <a:cubicBezTo>
                    <a:pt x="1783" y="587"/>
                    <a:pt x="1782" y="587"/>
                    <a:pt x="1781" y="587"/>
                  </a:cubicBezTo>
                  <a:cubicBezTo>
                    <a:pt x="1777" y="587"/>
                    <a:pt x="1774" y="584"/>
                    <a:pt x="1774" y="581"/>
                  </a:cubicBezTo>
                  <a:cubicBezTo>
                    <a:pt x="1774" y="577"/>
                    <a:pt x="1777" y="574"/>
                    <a:pt x="1781" y="574"/>
                  </a:cubicBezTo>
                  <a:cubicBezTo>
                    <a:pt x="1785" y="574"/>
                    <a:pt x="1788" y="577"/>
                    <a:pt x="1788" y="581"/>
                  </a:cubicBezTo>
                  <a:cubicBezTo>
                    <a:pt x="1788" y="582"/>
                    <a:pt x="1787" y="584"/>
                    <a:pt x="1786" y="585"/>
                  </a:cubicBezTo>
                  <a:cubicBezTo>
                    <a:pt x="1788" y="589"/>
                    <a:pt x="1788" y="589"/>
                    <a:pt x="1788" y="589"/>
                  </a:cubicBezTo>
                  <a:lnTo>
                    <a:pt x="1787" y="590"/>
                  </a:lnTo>
                  <a:close/>
                  <a:moveTo>
                    <a:pt x="1848" y="583"/>
                  </a:move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7" y="575"/>
                    <a:pt x="1847" y="575"/>
                    <a:pt x="1848" y="575"/>
                  </a:cubicBezTo>
                  <a:cubicBezTo>
                    <a:pt x="1848" y="576"/>
                    <a:pt x="1849" y="576"/>
                    <a:pt x="1849" y="576"/>
                  </a:cubicBezTo>
                  <a:cubicBezTo>
                    <a:pt x="1850" y="576"/>
                    <a:pt x="1850" y="576"/>
                    <a:pt x="1850" y="576"/>
                  </a:cubicBezTo>
                  <a:cubicBezTo>
                    <a:pt x="1851" y="576"/>
                    <a:pt x="1851" y="576"/>
                    <a:pt x="1852" y="576"/>
                  </a:cubicBezTo>
                  <a:cubicBezTo>
                    <a:pt x="1852" y="576"/>
                    <a:pt x="1853" y="576"/>
                    <a:pt x="1853" y="575"/>
                  </a:cubicBezTo>
                  <a:cubicBezTo>
                    <a:pt x="1854" y="575"/>
                    <a:pt x="1854" y="575"/>
                    <a:pt x="1855" y="574"/>
                  </a:cubicBezTo>
                  <a:cubicBezTo>
                    <a:pt x="1855" y="574"/>
                    <a:pt x="1855" y="574"/>
                    <a:pt x="1855" y="574"/>
                  </a:cubicBezTo>
                  <a:cubicBezTo>
                    <a:pt x="1855" y="574"/>
                    <a:pt x="1855" y="574"/>
                    <a:pt x="1855" y="574"/>
                  </a:cubicBezTo>
                  <a:cubicBezTo>
                    <a:pt x="1855" y="575"/>
                    <a:pt x="1855" y="575"/>
                    <a:pt x="1855" y="575"/>
                  </a:cubicBezTo>
                  <a:cubicBezTo>
                    <a:pt x="1855" y="575"/>
                    <a:pt x="1855" y="575"/>
                    <a:pt x="1855" y="575"/>
                  </a:cubicBezTo>
                  <a:cubicBezTo>
                    <a:pt x="1857" y="582"/>
                    <a:pt x="1857" y="582"/>
                    <a:pt x="1857" y="582"/>
                  </a:cubicBezTo>
                  <a:cubicBezTo>
                    <a:pt x="1857" y="582"/>
                    <a:pt x="1857" y="582"/>
                    <a:pt x="1857" y="582"/>
                  </a:cubicBezTo>
                  <a:cubicBezTo>
                    <a:pt x="1857" y="582"/>
                    <a:pt x="1857" y="582"/>
                    <a:pt x="1857" y="582"/>
                  </a:cubicBezTo>
                  <a:cubicBezTo>
                    <a:pt x="1857" y="583"/>
                    <a:pt x="1857" y="583"/>
                    <a:pt x="1857" y="583"/>
                  </a:cubicBezTo>
                  <a:cubicBezTo>
                    <a:pt x="1856" y="583"/>
                    <a:pt x="1855" y="584"/>
                    <a:pt x="1854" y="584"/>
                  </a:cubicBezTo>
                  <a:cubicBezTo>
                    <a:pt x="1854" y="584"/>
                    <a:pt x="1853" y="584"/>
                    <a:pt x="1853" y="584"/>
                  </a:cubicBezTo>
                  <a:cubicBezTo>
                    <a:pt x="1852" y="584"/>
                    <a:pt x="1852" y="584"/>
                    <a:pt x="1851" y="584"/>
                  </a:cubicBezTo>
                  <a:cubicBezTo>
                    <a:pt x="1850" y="584"/>
                    <a:pt x="1849" y="583"/>
                    <a:pt x="1848" y="583"/>
                  </a:cubicBezTo>
                  <a:cubicBezTo>
                    <a:pt x="1848" y="583"/>
                    <a:pt x="1848" y="583"/>
                    <a:pt x="1848" y="583"/>
                  </a:cubicBezTo>
                  <a:close/>
                  <a:moveTo>
                    <a:pt x="1856" y="574"/>
                  </a:moveTo>
                  <a:cubicBezTo>
                    <a:pt x="1856" y="574"/>
                    <a:pt x="1856" y="574"/>
                    <a:pt x="1856" y="574"/>
                  </a:cubicBezTo>
                  <a:cubicBezTo>
                    <a:pt x="1856" y="574"/>
                    <a:pt x="1856" y="574"/>
                    <a:pt x="1856" y="574"/>
                  </a:cubicBezTo>
                  <a:cubicBezTo>
                    <a:pt x="1856" y="573"/>
                    <a:pt x="1857" y="573"/>
                    <a:pt x="1857" y="573"/>
                  </a:cubicBezTo>
                  <a:cubicBezTo>
                    <a:pt x="1858" y="572"/>
                    <a:pt x="1859" y="572"/>
                    <a:pt x="1860" y="572"/>
                  </a:cubicBezTo>
                  <a:cubicBezTo>
                    <a:pt x="1861" y="572"/>
                    <a:pt x="1862" y="572"/>
                    <a:pt x="1862" y="572"/>
                  </a:cubicBezTo>
                  <a:cubicBezTo>
                    <a:pt x="1863" y="572"/>
                    <a:pt x="1864" y="573"/>
                    <a:pt x="1865" y="573"/>
                  </a:cubicBezTo>
                  <a:cubicBezTo>
                    <a:pt x="1865" y="573"/>
                    <a:pt x="1865" y="573"/>
                    <a:pt x="1865" y="573"/>
                  </a:cubicBezTo>
                  <a:cubicBezTo>
                    <a:pt x="1865" y="574"/>
                    <a:pt x="1865" y="574"/>
                    <a:pt x="1865" y="574"/>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5" y="580"/>
                    <a:pt x="1863" y="580"/>
                    <a:pt x="1862" y="580"/>
                  </a:cubicBezTo>
                  <a:cubicBezTo>
                    <a:pt x="1861" y="580"/>
                    <a:pt x="1861" y="580"/>
                    <a:pt x="1860" y="581"/>
                  </a:cubicBezTo>
                  <a:cubicBezTo>
                    <a:pt x="1860" y="581"/>
                    <a:pt x="1859" y="581"/>
                    <a:pt x="1859" y="582"/>
                  </a:cubicBezTo>
                  <a:cubicBezTo>
                    <a:pt x="1859" y="582"/>
                    <a:pt x="1859" y="582"/>
                    <a:pt x="1858" y="582"/>
                  </a:cubicBezTo>
                  <a:cubicBezTo>
                    <a:pt x="1858" y="582"/>
                    <a:pt x="1858" y="582"/>
                    <a:pt x="1858" y="582"/>
                  </a:cubicBezTo>
                  <a:cubicBezTo>
                    <a:pt x="1858" y="581"/>
                    <a:pt x="1858" y="581"/>
                    <a:pt x="1858" y="581"/>
                  </a:cubicBezTo>
                  <a:cubicBezTo>
                    <a:pt x="1857" y="577"/>
                    <a:pt x="1857" y="577"/>
                    <a:pt x="1857" y="577"/>
                  </a:cubicBezTo>
                  <a:cubicBezTo>
                    <a:pt x="1856" y="574"/>
                    <a:pt x="1856" y="574"/>
                    <a:pt x="1856" y="574"/>
                  </a:cubicBezTo>
                  <a:cubicBezTo>
                    <a:pt x="1856" y="574"/>
                    <a:pt x="1856" y="574"/>
                    <a:pt x="1856" y="574"/>
                  </a:cubicBezTo>
                  <a:cubicBezTo>
                    <a:pt x="1856" y="574"/>
                    <a:pt x="1856" y="574"/>
                    <a:pt x="1856" y="574"/>
                  </a:cubicBezTo>
                  <a:close/>
                  <a:moveTo>
                    <a:pt x="1860" y="592"/>
                  </a:moveTo>
                  <a:cubicBezTo>
                    <a:pt x="1859" y="592"/>
                    <a:pt x="1859" y="592"/>
                    <a:pt x="1858" y="592"/>
                  </a:cubicBezTo>
                  <a:cubicBezTo>
                    <a:pt x="1858" y="593"/>
                    <a:pt x="1858" y="593"/>
                    <a:pt x="1857" y="593"/>
                  </a:cubicBezTo>
                  <a:cubicBezTo>
                    <a:pt x="1857" y="593"/>
                    <a:pt x="1857" y="593"/>
                    <a:pt x="1856" y="593"/>
                  </a:cubicBezTo>
                  <a:cubicBezTo>
                    <a:pt x="1856" y="593"/>
                    <a:pt x="1856" y="593"/>
                    <a:pt x="1855" y="593"/>
                  </a:cubicBezTo>
                  <a:cubicBezTo>
                    <a:pt x="1855" y="593"/>
                    <a:pt x="1854" y="593"/>
                    <a:pt x="1854" y="593"/>
                  </a:cubicBezTo>
                  <a:cubicBezTo>
                    <a:pt x="1853" y="593"/>
                    <a:pt x="1853" y="593"/>
                    <a:pt x="1852" y="593"/>
                  </a:cubicBezTo>
                  <a:cubicBezTo>
                    <a:pt x="1852" y="593"/>
                    <a:pt x="1851" y="592"/>
                    <a:pt x="1851" y="592"/>
                  </a:cubicBezTo>
                  <a:cubicBezTo>
                    <a:pt x="1851" y="592"/>
                    <a:pt x="1851" y="592"/>
                    <a:pt x="1851" y="592"/>
                  </a:cubicBezTo>
                  <a:cubicBezTo>
                    <a:pt x="1849" y="585"/>
                    <a:pt x="1849" y="585"/>
                    <a:pt x="1849" y="585"/>
                  </a:cubicBezTo>
                  <a:cubicBezTo>
                    <a:pt x="1849" y="584"/>
                    <a:pt x="1849" y="584"/>
                    <a:pt x="1849" y="584"/>
                  </a:cubicBezTo>
                  <a:cubicBezTo>
                    <a:pt x="1849" y="584"/>
                    <a:pt x="1849" y="584"/>
                    <a:pt x="1849" y="584"/>
                  </a:cubicBezTo>
                  <a:cubicBezTo>
                    <a:pt x="1849" y="584"/>
                    <a:pt x="1849" y="584"/>
                    <a:pt x="1849" y="584"/>
                  </a:cubicBezTo>
                  <a:cubicBezTo>
                    <a:pt x="1849" y="584"/>
                    <a:pt x="1849" y="584"/>
                    <a:pt x="1849" y="584"/>
                  </a:cubicBezTo>
                  <a:cubicBezTo>
                    <a:pt x="1849" y="584"/>
                    <a:pt x="1850" y="585"/>
                    <a:pt x="1850" y="585"/>
                  </a:cubicBezTo>
                  <a:cubicBezTo>
                    <a:pt x="1851" y="585"/>
                    <a:pt x="1851" y="585"/>
                    <a:pt x="1852" y="585"/>
                  </a:cubicBezTo>
                  <a:cubicBezTo>
                    <a:pt x="1853" y="585"/>
                    <a:pt x="1853" y="585"/>
                    <a:pt x="1854" y="585"/>
                  </a:cubicBezTo>
                  <a:cubicBezTo>
                    <a:pt x="1855" y="585"/>
                    <a:pt x="1855" y="585"/>
                    <a:pt x="1856" y="584"/>
                  </a:cubicBezTo>
                  <a:cubicBezTo>
                    <a:pt x="1856" y="584"/>
                    <a:pt x="1857" y="584"/>
                    <a:pt x="1858" y="584"/>
                  </a:cubicBezTo>
                  <a:cubicBezTo>
                    <a:pt x="1858" y="583"/>
                    <a:pt x="1858" y="583"/>
                    <a:pt x="1858" y="583"/>
                  </a:cubicBezTo>
                  <a:cubicBezTo>
                    <a:pt x="1858" y="583"/>
                    <a:pt x="1858" y="584"/>
                    <a:pt x="1858" y="584"/>
                  </a:cubicBezTo>
                  <a:cubicBezTo>
                    <a:pt x="1858" y="584"/>
                    <a:pt x="1858" y="584"/>
                    <a:pt x="1858" y="584"/>
                  </a:cubicBezTo>
                  <a:cubicBezTo>
                    <a:pt x="1858" y="584"/>
                    <a:pt x="1858" y="584"/>
                    <a:pt x="1858" y="584"/>
                  </a:cubicBezTo>
                  <a:cubicBezTo>
                    <a:pt x="1860" y="591"/>
                    <a:pt x="1860" y="591"/>
                    <a:pt x="1860" y="591"/>
                  </a:cubicBezTo>
                  <a:cubicBezTo>
                    <a:pt x="1860" y="591"/>
                    <a:pt x="1860" y="592"/>
                    <a:pt x="1860" y="592"/>
                  </a:cubicBezTo>
                  <a:close/>
                  <a:moveTo>
                    <a:pt x="1870" y="590"/>
                  </a:moveTo>
                  <a:cubicBezTo>
                    <a:pt x="1869" y="590"/>
                    <a:pt x="1869" y="590"/>
                    <a:pt x="1869" y="590"/>
                  </a:cubicBezTo>
                  <a:cubicBezTo>
                    <a:pt x="1869" y="590"/>
                    <a:pt x="1869" y="590"/>
                    <a:pt x="1869" y="590"/>
                  </a:cubicBezTo>
                  <a:cubicBezTo>
                    <a:pt x="1869" y="590"/>
                    <a:pt x="1869" y="590"/>
                    <a:pt x="1869" y="590"/>
                  </a:cubicBezTo>
                  <a:cubicBezTo>
                    <a:pt x="1869" y="590"/>
                    <a:pt x="1868" y="590"/>
                    <a:pt x="1867" y="590"/>
                  </a:cubicBezTo>
                  <a:cubicBezTo>
                    <a:pt x="1866" y="589"/>
                    <a:pt x="1866" y="589"/>
                    <a:pt x="1865" y="589"/>
                  </a:cubicBezTo>
                  <a:cubicBezTo>
                    <a:pt x="1865" y="589"/>
                    <a:pt x="1864" y="589"/>
                    <a:pt x="1864" y="590"/>
                  </a:cubicBezTo>
                  <a:cubicBezTo>
                    <a:pt x="1863" y="590"/>
                    <a:pt x="1863" y="590"/>
                    <a:pt x="1863" y="590"/>
                  </a:cubicBezTo>
                  <a:cubicBezTo>
                    <a:pt x="1862" y="590"/>
                    <a:pt x="1862" y="591"/>
                    <a:pt x="1861" y="591"/>
                  </a:cubicBezTo>
                  <a:cubicBezTo>
                    <a:pt x="1861" y="591"/>
                    <a:pt x="1861" y="591"/>
                    <a:pt x="1861" y="591"/>
                  </a:cubicBezTo>
                  <a:cubicBezTo>
                    <a:pt x="1861" y="591"/>
                    <a:pt x="1861" y="591"/>
                    <a:pt x="1861" y="591"/>
                  </a:cubicBezTo>
                  <a:cubicBezTo>
                    <a:pt x="1861" y="591"/>
                    <a:pt x="1861" y="591"/>
                    <a:pt x="1861" y="591"/>
                  </a:cubicBezTo>
                  <a:cubicBezTo>
                    <a:pt x="1861" y="591"/>
                    <a:pt x="1859" y="583"/>
                    <a:pt x="1859" y="583"/>
                  </a:cubicBezTo>
                  <a:cubicBezTo>
                    <a:pt x="1859" y="583"/>
                    <a:pt x="1859" y="583"/>
                    <a:pt x="1859" y="583"/>
                  </a:cubicBezTo>
                  <a:cubicBezTo>
                    <a:pt x="1859" y="583"/>
                    <a:pt x="1859" y="583"/>
                    <a:pt x="1859" y="583"/>
                  </a:cubicBezTo>
                  <a:cubicBezTo>
                    <a:pt x="1860" y="582"/>
                    <a:pt x="1861" y="582"/>
                    <a:pt x="1862" y="581"/>
                  </a:cubicBezTo>
                  <a:cubicBezTo>
                    <a:pt x="1862" y="581"/>
                    <a:pt x="1863" y="581"/>
                    <a:pt x="1863" y="581"/>
                  </a:cubicBezTo>
                  <a:cubicBezTo>
                    <a:pt x="1864" y="581"/>
                    <a:pt x="1864" y="581"/>
                    <a:pt x="1864" y="581"/>
                  </a:cubicBezTo>
                  <a:cubicBezTo>
                    <a:pt x="1865" y="581"/>
                    <a:pt x="1865" y="582"/>
                    <a:pt x="1866" y="582"/>
                  </a:cubicBezTo>
                  <a:cubicBezTo>
                    <a:pt x="1866" y="582"/>
                    <a:pt x="1867" y="582"/>
                    <a:pt x="1867" y="582"/>
                  </a:cubicBezTo>
                  <a:cubicBezTo>
                    <a:pt x="1867" y="582"/>
                    <a:pt x="1867" y="582"/>
                    <a:pt x="1867" y="582"/>
                  </a:cubicBezTo>
                  <a:cubicBezTo>
                    <a:pt x="1870" y="590"/>
                    <a:pt x="1870" y="590"/>
                    <a:pt x="1870" y="590"/>
                  </a:cubicBezTo>
                  <a:cubicBezTo>
                    <a:pt x="1870" y="590"/>
                    <a:pt x="1870" y="590"/>
                    <a:pt x="1870" y="590"/>
                  </a:cubicBezTo>
                  <a:close/>
                  <a:moveTo>
                    <a:pt x="1934" y="589"/>
                  </a:moveTo>
                  <a:cubicBezTo>
                    <a:pt x="1931" y="589"/>
                    <a:pt x="1931" y="589"/>
                    <a:pt x="1931" y="589"/>
                  </a:cubicBezTo>
                  <a:cubicBezTo>
                    <a:pt x="1937" y="583"/>
                    <a:pt x="1937" y="583"/>
                    <a:pt x="1937" y="583"/>
                  </a:cubicBezTo>
                  <a:cubicBezTo>
                    <a:pt x="1926" y="583"/>
                    <a:pt x="1926" y="583"/>
                    <a:pt x="1926" y="583"/>
                  </a:cubicBezTo>
                  <a:cubicBezTo>
                    <a:pt x="1926" y="581"/>
                    <a:pt x="1926" y="581"/>
                    <a:pt x="1926" y="581"/>
                  </a:cubicBezTo>
                  <a:cubicBezTo>
                    <a:pt x="1937" y="581"/>
                    <a:pt x="1937" y="581"/>
                    <a:pt x="1937" y="581"/>
                  </a:cubicBezTo>
                  <a:cubicBezTo>
                    <a:pt x="1931" y="575"/>
                    <a:pt x="1931" y="575"/>
                    <a:pt x="1931" y="575"/>
                  </a:cubicBezTo>
                  <a:cubicBezTo>
                    <a:pt x="1934" y="575"/>
                    <a:pt x="1934" y="575"/>
                    <a:pt x="1934" y="575"/>
                  </a:cubicBezTo>
                  <a:cubicBezTo>
                    <a:pt x="1941" y="582"/>
                    <a:pt x="1941" y="582"/>
                    <a:pt x="1941" y="582"/>
                  </a:cubicBezTo>
                  <a:lnTo>
                    <a:pt x="1934" y="589"/>
                  </a:lnTo>
                  <a:close/>
                  <a:moveTo>
                    <a:pt x="1962" y="522"/>
                  </a:moveTo>
                  <a:cubicBezTo>
                    <a:pt x="1752" y="522"/>
                    <a:pt x="1752" y="522"/>
                    <a:pt x="1752" y="522"/>
                  </a:cubicBezTo>
                  <a:cubicBezTo>
                    <a:pt x="1752" y="173"/>
                    <a:pt x="1752" y="173"/>
                    <a:pt x="1752" y="173"/>
                  </a:cubicBezTo>
                  <a:cubicBezTo>
                    <a:pt x="1962" y="173"/>
                    <a:pt x="1962" y="173"/>
                    <a:pt x="1962" y="173"/>
                  </a:cubicBezTo>
                  <a:lnTo>
                    <a:pt x="1962" y="522"/>
                  </a:ln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583" y="482"/>
                  </a:moveTo>
                  <a:cubicBezTo>
                    <a:pt x="1583" y="59"/>
                    <a:pt x="1583" y="59"/>
                    <a:pt x="1583" y="59"/>
                  </a:cubicBezTo>
                  <a:cubicBezTo>
                    <a:pt x="1583" y="39"/>
                    <a:pt x="1566" y="23"/>
                    <a:pt x="1546" y="23"/>
                  </a:cubicBezTo>
                  <a:cubicBezTo>
                    <a:pt x="910" y="23"/>
                    <a:pt x="910" y="23"/>
                    <a:pt x="910" y="23"/>
                  </a:cubicBezTo>
                  <a:cubicBezTo>
                    <a:pt x="890" y="23"/>
                    <a:pt x="874" y="39"/>
                    <a:pt x="874" y="59"/>
                  </a:cubicBezTo>
                  <a:cubicBezTo>
                    <a:pt x="874" y="482"/>
                    <a:pt x="874" y="482"/>
                    <a:pt x="874" y="482"/>
                  </a:cubicBezTo>
                  <a:cubicBezTo>
                    <a:pt x="803" y="570"/>
                    <a:pt x="803" y="570"/>
                    <a:pt x="803" y="570"/>
                  </a:cubicBezTo>
                  <a:cubicBezTo>
                    <a:pt x="803" y="594"/>
                    <a:pt x="823" y="614"/>
                    <a:pt x="847" y="614"/>
                  </a:cubicBezTo>
                  <a:cubicBezTo>
                    <a:pt x="1609" y="614"/>
                    <a:pt x="1609" y="614"/>
                    <a:pt x="1609" y="614"/>
                  </a:cubicBezTo>
                  <a:cubicBezTo>
                    <a:pt x="1633" y="614"/>
                    <a:pt x="1654" y="594"/>
                    <a:pt x="1654" y="570"/>
                  </a:cubicBezTo>
                  <a:lnTo>
                    <a:pt x="1583" y="482"/>
                  </a:lnTo>
                  <a:close/>
                  <a:moveTo>
                    <a:pt x="1288" y="580"/>
                  </a:moveTo>
                  <a:cubicBezTo>
                    <a:pt x="1156" y="580"/>
                    <a:pt x="1156" y="580"/>
                    <a:pt x="1156" y="580"/>
                  </a:cubicBezTo>
                  <a:cubicBezTo>
                    <a:pt x="1148" y="580"/>
                    <a:pt x="1142" y="577"/>
                    <a:pt x="1142" y="573"/>
                  </a:cubicBezTo>
                  <a:cubicBezTo>
                    <a:pt x="1158" y="545"/>
                    <a:pt x="1158" y="545"/>
                    <a:pt x="1158" y="545"/>
                  </a:cubicBezTo>
                  <a:cubicBezTo>
                    <a:pt x="1158" y="542"/>
                    <a:pt x="1163" y="540"/>
                    <a:pt x="1169" y="540"/>
                  </a:cubicBezTo>
                  <a:cubicBezTo>
                    <a:pt x="1275" y="540"/>
                    <a:pt x="1275" y="540"/>
                    <a:pt x="1275" y="540"/>
                  </a:cubicBezTo>
                  <a:cubicBezTo>
                    <a:pt x="1280" y="540"/>
                    <a:pt x="1285" y="542"/>
                    <a:pt x="1285" y="545"/>
                  </a:cubicBezTo>
                  <a:cubicBezTo>
                    <a:pt x="1301" y="573"/>
                    <a:pt x="1301" y="573"/>
                    <a:pt x="1301" y="573"/>
                  </a:cubicBezTo>
                  <a:cubicBezTo>
                    <a:pt x="1301" y="577"/>
                    <a:pt x="1295" y="580"/>
                    <a:pt x="1288" y="580"/>
                  </a:cubicBezTo>
                  <a:close/>
                  <a:moveTo>
                    <a:pt x="1557" y="482"/>
                  </a:moveTo>
                  <a:cubicBezTo>
                    <a:pt x="902" y="482"/>
                    <a:pt x="902" y="482"/>
                    <a:pt x="902" y="482"/>
                  </a:cubicBezTo>
                  <a:cubicBezTo>
                    <a:pt x="902" y="65"/>
                    <a:pt x="902" y="65"/>
                    <a:pt x="902" y="65"/>
                  </a:cubicBezTo>
                  <a:cubicBezTo>
                    <a:pt x="902" y="55"/>
                    <a:pt x="910" y="47"/>
                    <a:pt x="921" y="47"/>
                  </a:cubicBezTo>
                  <a:cubicBezTo>
                    <a:pt x="1539" y="47"/>
                    <a:pt x="1539" y="47"/>
                    <a:pt x="1539" y="47"/>
                  </a:cubicBezTo>
                  <a:cubicBezTo>
                    <a:pt x="1549" y="47"/>
                    <a:pt x="1557" y="55"/>
                    <a:pt x="1557" y="65"/>
                  </a:cubicBezTo>
                  <a:lnTo>
                    <a:pt x="1557" y="482"/>
                  </a:lnTo>
                  <a:close/>
                  <a:moveTo>
                    <a:pt x="333" y="57"/>
                  </a:moveTo>
                  <a:cubicBezTo>
                    <a:pt x="333" y="57"/>
                    <a:pt x="333" y="57"/>
                    <a:pt x="333" y="57"/>
                  </a:cubicBezTo>
                  <a:cubicBezTo>
                    <a:pt x="333" y="327"/>
                    <a:pt x="333" y="327"/>
                    <a:pt x="333" y="327"/>
                  </a:cubicBezTo>
                  <a:cubicBezTo>
                    <a:pt x="333" y="327"/>
                    <a:pt x="333" y="327"/>
                    <a:pt x="292" y="363"/>
                  </a:cubicBezTo>
                  <a:cubicBezTo>
                    <a:pt x="292" y="363"/>
                    <a:pt x="292" y="363"/>
                    <a:pt x="292" y="16"/>
                  </a:cubicBezTo>
                  <a:cubicBezTo>
                    <a:pt x="292" y="6"/>
                    <a:pt x="298" y="0"/>
                    <a:pt x="308" y="0"/>
                  </a:cubicBezTo>
                  <a:cubicBezTo>
                    <a:pt x="308" y="0"/>
                    <a:pt x="308" y="0"/>
                    <a:pt x="708" y="0"/>
                  </a:cubicBezTo>
                  <a:cubicBezTo>
                    <a:pt x="717" y="0"/>
                    <a:pt x="725" y="6"/>
                    <a:pt x="725" y="16"/>
                  </a:cubicBezTo>
                  <a:cubicBezTo>
                    <a:pt x="725" y="16"/>
                    <a:pt x="725" y="16"/>
                    <a:pt x="725" y="611"/>
                  </a:cubicBezTo>
                  <a:cubicBezTo>
                    <a:pt x="725" y="621"/>
                    <a:pt x="717" y="627"/>
                    <a:pt x="708" y="627"/>
                  </a:cubicBezTo>
                  <a:cubicBezTo>
                    <a:pt x="708" y="627"/>
                    <a:pt x="708" y="627"/>
                    <a:pt x="308" y="627"/>
                  </a:cubicBezTo>
                  <a:cubicBezTo>
                    <a:pt x="298" y="627"/>
                    <a:pt x="292" y="621"/>
                    <a:pt x="292" y="611"/>
                  </a:cubicBezTo>
                  <a:cubicBezTo>
                    <a:pt x="292" y="611"/>
                    <a:pt x="292" y="593"/>
                    <a:pt x="292" y="536"/>
                  </a:cubicBezTo>
                  <a:cubicBezTo>
                    <a:pt x="292" y="527"/>
                    <a:pt x="292" y="517"/>
                    <a:pt x="292" y="506"/>
                  </a:cubicBezTo>
                  <a:cubicBezTo>
                    <a:pt x="292" y="498"/>
                    <a:pt x="292" y="489"/>
                    <a:pt x="292" y="479"/>
                  </a:cubicBezTo>
                  <a:cubicBezTo>
                    <a:pt x="292" y="474"/>
                    <a:pt x="292" y="468"/>
                    <a:pt x="292" y="461"/>
                  </a:cubicBezTo>
                  <a:cubicBezTo>
                    <a:pt x="292" y="461"/>
                    <a:pt x="292" y="461"/>
                    <a:pt x="333" y="424"/>
                  </a:cubicBezTo>
                  <a:cubicBezTo>
                    <a:pt x="333" y="424"/>
                    <a:pt x="333" y="457"/>
                    <a:pt x="333" y="570"/>
                  </a:cubicBezTo>
                  <a:cubicBezTo>
                    <a:pt x="333" y="578"/>
                    <a:pt x="339" y="585"/>
                    <a:pt x="345" y="585"/>
                  </a:cubicBezTo>
                  <a:cubicBezTo>
                    <a:pt x="345" y="585"/>
                    <a:pt x="345" y="585"/>
                    <a:pt x="670" y="585"/>
                  </a:cubicBezTo>
                  <a:cubicBezTo>
                    <a:pt x="677" y="585"/>
                    <a:pt x="683" y="578"/>
                    <a:pt x="683" y="570"/>
                  </a:cubicBezTo>
                  <a:cubicBezTo>
                    <a:pt x="683" y="570"/>
                    <a:pt x="683" y="570"/>
                    <a:pt x="683" y="57"/>
                  </a:cubicBezTo>
                  <a:cubicBezTo>
                    <a:pt x="683" y="49"/>
                    <a:pt x="677" y="42"/>
                    <a:pt x="670" y="42"/>
                  </a:cubicBezTo>
                  <a:cubicBezTo>
                    <a:pt x="670" y="42"/>
                    <a:pt x="670" y="42"/>
                    <a:pt x="345" y="42"/>
                  </a:cubicBezTo>
                  <a:cubicBezTo>
                    <a:pt x="339" y="42"/>
                    <a:pt x="333" y="49"/>
                    <a:pt x="333" y="57"/>
                  </a:cubicBezTo>
                  <a:close/>
                  <a:moveTo>
                    <a:pt x="95" y="587"/>
                  </a:moveTo>
                  <a:cubicBezTo>
                    <a:pt x="103" y="579"/>
                    <a:pt x="121" y="567"/>
                    <a:pt x="132" y="565"/>
                  </a:cubicBezTo>
                  <a:cubicBezTo>
                    <a:pt x="146" y="562"/>
                    <a:pt x="160" y="562"/>
                    <a:pt x="175" y="562"/>
                  </a:cubicBezTo>
                  <a:cubicBezTo>
                    <a:pt x="188" y="561"/>
                    <a:pt x="200" y="555"/>
                    <a:pt x="214" y="552"/>
                  </a:cubicBezTo>
                  <a:cubicBezTo>
                    <a:pt x="225" y="548"/>
                    <a:pt x="230" y="548"/>
                    <a:pt x="238" y="546"/>
                  </a:cubicBezTo>
                  <a:cubicBezTo>
                    <a:pt x="256" y="543"/>
                    <a:pt x="254" y="543"/>
                    <a:pt x="262" y="541"/>
                  </a:cubicBezTo>
                  <a:cubicBezTo>
                    <a:pt x="272" y="539"/>
                    <a:pt x="284" y="531"/>
                    <a:pt x="286" y="520"/>
                  </a:cubicBezTo>
                  <a:cubicBezTo>
                    <a:pt x="288" y="509"/>
                    <a:pt x="277" y="496"/>
                    <a:pt x="266" y="497"/>
                  </a:cubicBezTo>
                  <a:cubicBezTo>
                    <a:pt x="241" y="499"/>
                    <a:pt x="237" y="504"/>
                    <a:pt x="215" y="505"/>
                  </a:cubicBezTo>
                  <a:cubicBezTo>
                    <a:pt x="228" y="494"/>
                    <a:pt x="234" y="492"/>
                    <a:pt x="247" y="480"/>
                  </a:cubicBezTo>
                  <a:cubicBezTo>
                    <a:pt x="261" y="468"/>
                    <a:pt x="271" y="460"/>
                    <a:pt x="284" y="448"/>
                  </a:cubicBezTo>
                  <a:cubicBezTo>
                    <a:pt x="298" y="436"/>
                    <a:pt x="310" y="426"/>
                    <a:pt x="326" y="412"/>
                  </a:cubicBezTo>
                  <a:cubicBezTo>
                    <a:pt x="338" y="401"/>
                    <a:pt x="354" y="388"/>
                    <a:pt x="361" y="373"/>
                  </a:cubicBezTo>
                  <a:cubicBezTo>
                    <a:pt x="373" y="349"/>
                    <a:pt x="364" y="336"/>
                    <a:pt x="347" y="338"/>
                  </a:cubicBezTo>
                  <a:cubicBezTo>
                    <a:pt x="333" y="339"/>
                    <a:pt x="318" y="353"/>
                    <a:pt x="307" y="362"/>
                  </a:cubicBezTo>
                  <a:cubicBezTo>
                    <a:pt x="278" y="387"/>
                    <a:pt x="248" y="411"/>
                    <a:pt x="219" y="436"/>
                  </a:cubicBezTo>
                  <a:cubicBezTo>
                    <a:pt x="230" y="426"/>
                    <a:pt x="240" y="416"/>
                    <a:pt x="252" y="405"/>
                  </a:cubicBezTo>
                  <a:cubicBezTo>
                    <a:pt x="265" y="393"/>
                    <a:pt x="267" y="381"/>
                    <a:pt x="259" y="372"/>
                  </a:cubicBezTo>
                  <a:cubicBezTo>
                    <a:pt x="235" y="344"/>
                    <a:pt x="212" y="380"/>
                    <a:pt x="184" y="398"/>
                  </a:cubicBezTo>
                  <a:cubicBezTo>
                    <a:pt x="217" y="370"/>
                    <a:pt x="228" y="355"/>
                    <a:pt x="205" y="339"/>
                  </a:cubicBezTo>
                  <a:cubicBezTo>
                    <a:pt x="186" y="326"/>
                    <a:pt x="162" y="364"/>
                    <a:pt x="146" y="374"/>
                  </a:cubicBezTo>
                  <a:cubicBezTo>
                    <a:pt x="152" y="367"/>
                    <a:pt x="162" y="359"/>
                    <a:pt x="168" y="353"/>
                  </a:cubicBezTo>
                  <a:cubicBezTo>
                    <a:pt x="173" y="348"/>
                    <a:pt x="180" y="340"/>
                    <a:pt x="175" y="332"/>
                  </a:cubicBezTo>
                  <a:cubicBezTo>
                    <a:pt x="160" y="308"/>
                    <a:pt x="146" y="322"/>
                    <a:pt x="135" y="331"/>
                  </a:cubicBezTo>
                  <a:cubicBezTo>
                    <a:pt x="118" y="342"/>
                    <a:pt x="102" y="355"/>
                    <a:pt x="86" y="368"/>
                  </a:cubicBezTo>
                  <a:cubicBezTo>
                    <a:pt x="72" y="381"/>
                    <a:pt x="54" y="392"/>
                    <a:pt x="49" y="410"/>
                  </a:cubicBezTo>
                  <a:cubicBezTo>
                    <a:pt x="45" y="423"/>
                    <a:pt x="45" y="435"/>
                    <a:pt x="36" y="446"/>
                  </a:cubicBezTo>
                  <a:cubicBezTo>
                    <a:pt x="27" y="456"/>
                    <a:pt x="10" y="469"/>
                    <a:pt x="0" y="478"/>
                  </a:cubicBezTo>
                  <a:cubicBezTo>
                    <a:pt x="7" y="486"/>
                    <a:pt x="15" y="495"/>
                    <a:pt x="23" y="504"/>
                  </a:cubicBezTo>
                  <a:cubicBezTo>
                    <a:pt x="33" y="516"/>
                    <a:pt x="85" y="575"/>
                    <a:pt x="95" y="587"/>
                  </a:cubicBezTo>
                  <a:close/>
                </a:path>
              </a:pathLst>
            </a:custGeom>
            <a:solidFill>
              <a:srgbClr val="FFFFFF"/>
            </a:solidFill>
            <a:ln>
              <a:noFill/>
            </a:ln>
            <a:extLst/>
          </p:spPr>
          <p:txBody>
            <a:bodyPr vert="horz" wrap="square" lIns="67232" tIns="33616" rIns="67232" bIns="33616" numCol="1" anchor="t" anchorCtr="0" compatLnSpc="1">
              <a:prstTxWarp prst="textNoShape">
                <a:avLst/>
              </a:prstTxWarp>
            </a:bodyPr>
            <a:lstStyle/>
            <a:p>
              <a:endParaRPr lang="en-US" sz="1324"/>
            </a:p>
          </p:txBody>
        </p:sp>
      </p:grpSp>
      <p:grpSp>
        <p:nvGrpSpPr>
          <p:cNvPr id="8" name="Group 7"/>
          <p:cNvGrpSpPr/>
          <p:nvPr/>
        </p:nvGrpSpPr>
        <p:grpSpPr>
          <a:xfrm>
            <a:off x="3403816" y="2766679"/>
            <a:ext cx="1955945" cy="380108"/>
            <a:chOff x="3719173" y="3541485"/>
            <a:chExt cx="2660220" cy="516972"/>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19173" y="3547239"/>
              <a:ext cx="1846475" cy="481857"/>
            </a:xfrm>
            <a:prstGeom prst="rect">
              <a:avLst/>
            </a:prstGeom>
          </p:spPr>
        </p:pic>
        <p:sp>
          <p:nvSpPr>
            <p:cNvPr id="7" name="TextBox 6"/>
            <p:cNvSpPr txBox="1"/>
            <p:nvPr/>
          </p:nvSpPr>
          <p:spPr>
            <a:xfrm>
              <a:off x="5266655" y="3541485"/>
              <a:ext cx="1112738" cy="516972"/>
            </a:xfrm>
            <a:prstGeom prst="rect">
              <a:avLst/>
            </a:prstGeom>
            <a:noFill/>
          </p:spPr>
          <p:txBody>
            <a:bodyPr wrap="square" lIns="134464" tIns="107571" rIns="134464" bIns="107571" rtlCol="0">
              <a:spAutoFit/>
            </a:bodyPr>
            <a:lstStyle/>
            <a:p>
              <a:pPr>
                <a:lnSpc>
                  <a:spcPct val="90000"/>
                </a:lnSpc>
              </a:pPr>
              <a:r>
                <a:rPr lang="en-US" sz="1176" spc="-37" dirty="0">
                  <a:gradFill>
                    <a:gsLst>
                      <a:gs pos="2917">
                        <a:schemeClr val="tx2"/>
                      </a:gs>
                      <a:gs pos="30000">
                        <a:schemeClr val="tx2"/>
                      </a:gs>
                    </a:gsLst>
                    <a:lin ang="5400000" scaled="0"/>
                  </a:gradFill>
                </a:rPr>
                <a:t>AD</a:t>
              </a:r>
              <a:endParaRPr lang="en-US" sz="1765" spc="-37" dirty="0">
                <a:gradFill>
                  <a:gsLst>
                    <a:gs pos="2917">
                      <a:schemeClr val="tx2"/>
                    </a:gs>
                    <a:gs pos="30000">
                      <a:schemeClr val="tx2"/>
                    </a:gs>
                  </a:gsLst>
                  <a:lin ang="5400000" scaled="0"/>
                </a:gradFill>
              </a:endParaRPr>
            </a:p>
          </p:txBody>
        </p:sp>
      </p:grpSp>
      <p:sp>
        <p:nvSpPr>
          <p:cNvPr id="79" name="Freeform 78"/>
          <p:cNvSpPr/>
          <p:nvPr/>
        </p:nvSpPr>
        <p:spPr bwMode="auto">
          <a:xfrm flipH="1">
            <a:off x="6548063" y="1736295"/>
            <a:ext cx="133063" cy="1261491"/>
          </a:xfrm>
          <a:custGeom>
            <a:avLst/>
            <a:gdLst>
              <a:gd name="connsiteX0" fmla="*/ 38100 w 180975"/>
              <a:gd name="connsiteY0" fmla="*/ 0 h 1666875"/>
              <a:gd name="connsiteX1" fmla="*/ 180975 w 180975"/>
              <a:gd name="connsiteY1" fmla="*/ 0 h 1666875"/>
              <a:gd name="connsiteX2" fmla="*/ 180975 w 180975"/>
              <a:gd name="connsiteY2" fmla="*/ 1666875 h 1666875"/>
              <a:gd name="connsiteX3" fmla="*/ 0 w 180975"/>
              <a:gd name="connsiteY3" fmla="*/ 1666875 h 1666875"/>
            </a:gdLst>
            <a:ahLst/>
            <a:cxnLst>
              <a:cxn ang="0">
                <a:pos x="connsiteX0" y="connsiteY0"/>
              </a:cxn>
              <a:cxn ang="0">
                <a:pos x="connsiteX1" y="connsiteY1"/>
              </a:cxn>
              <a:cxn ang="0">
                <a:pos x="connsiteX2" y="connsiteY2"/>
              </a:cxn>
              <a:cxn ang="0">
                <a:pos x="connsiteX3" y="connsiteY3"/>
              </a:cxn>
            </a:cxnLst>
            <a:rect l="l" t="t" r="r" b="b"/>
            <a:pathLst>
              <a:path w="180975" h="1666875">
                <a:moveTo>
                  <a:pt x="38100" y="0"/>
                </a:moveTo>
                <a:lnTo>
                  <a:pt x="180975" y="0"/>
                </a:lnTo>
                <a:lnTo>
                  <a:pt x="180975" y="1666875"/>
                </a:lnTo>
                <a:lnTo>
                  <a:pt x="0" y="1666875"/>
                </a:lnTo>
              </a:path>
            </a:pathLst>
          </a:custGeom>
          <a:noFill/>
          <a:ln w="22225">
            <a:solidFill>
              <a:schemeClr val="accent2"/>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4"/>
          </a:p>
        </p:txBody>
      </p:sp>
      <p:sp>
        <p:nvSpPr>
          <p:cNvPr id="80" name="Freeform 79"/>
          <p:cNvSpPr/>
          <p:nvPr/>
        </p:nvSpPr>
        <p:spPr bwMode="auto">
          <a:xfrm flipH="1" flipV="1">
            <a:off x="4646906" y="2383178"/>
            <a:ext cx="1815260" cy="48393"/>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2"/>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4"/>
          </a:p>
        </p:txBody>
      </p:sp>
      <p:sp>
        <p:nvSpPr>
          <p:cNvPr id="85" name="Freeform 84"/>
          <p:cNvSpPr/>
          <p:nvPr/>
        </p:nvSpPr>
        <p:spPr bwMode="auto">
          <a:xfrm flipH="1" flipV="1">
            <a:off x="4482238" y="2254502"/>
            <a:ext cx="2016956" cy="77801"/>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2"/>
            </a:solidFill>
            <a:prstDash val="sysDot"/>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4"/>
          </a:p>
        </p:txBody>
      </p:sp>
      <p:sp>
        <p:nvSpPr>
          <p:cNvPr id="87" name="Freeform 86"/>
          <p:cNvSpPr/>
          <p:nvPr/>
        </p:nvSpPr>
        <p:spPr bwMode="auto">
          <a:xfrm flipH="1">
            <a:off x="4451849" y="2715160"/>
            <a:ext cx="790730" cy="873692"/>
          </a:xfrm>
          <a:custGeom>
            <a:avLst/>
            <a:gdLst>
              <a:gd name="connsiteX0" fmla="*/ 0 w 581025"/>
              <a:gd name="connsiteY0" fmla="*/ 1200150 h 1200150"/>
              <a:gd name="connsiteX1" fmla="*/ 581025 w 581025"/>
              <a:gd name="connsiteY1" fmla="*/ 0 h 1200150"/>
            </a:gdLst>
            <a:ahLst/>
            <a:cxnLst>
              <a:cxn ang="0">
                <a:pos x="connsiteX0" y="connsiteY0"/>
              </a:cxn>
              <a:cxn ang="0">
                <a:pos x="connsiteX1" y="connsiteY1"/>
              </a:cxn>
            </a:cxnLst>
            <a:rect l="l" t="t" r="r" b="b"/>
            <a:pathLst>
              <a:path w="581025" h="1200150">
                <a:moveTo>
                  <a:pt x="0" y="1200150"/>
                </a:moveTo>
                <a:lnTo>
                  <a:pt x="581025" y="0"/>
                </a:lnTo>
              </a:path>
            </a:pathLst>
          </a:custGeom>
          <a:noFill/>
          <a:ln w="57150" cap="rnd">
            <a:solidFill>
              <a:schemeClr val="accent2"/>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4"/>
          </a:p>
        </p:txBody>
      </p:sp>
      <p:sp>
        <p:nvSpPr>
          <p:cNvPr id="89" name="Freeform 88"/>
          <p:cNvSpPr/>
          <p:nvPr/>
        </p:nvSpPr>
        <p:spPr bwMode="auto">
          <a:xfrm>
            <a:off x="3235718" y="2718382"/>
            <a:ext cx="792454" cy="870470"/>
          </a:xfrm>
          <a:custGeom>
            <a:avLst/>
            <a:gdLst>
              <a:gd name="connsiteX0" fmla="*/ 0 w 581025"/>
              <a:gd name="connsiteY0" fmla="*/ 1200150 h 1200150"/>
              <a:gd name="connsiteX1" fmla="*/ 581025 w 581025"/>
              <a:gd name="connsiteY1" fmla="*/ 0 h 1200150"/>
            </a:gdLst>
            <a:ahLst/>
            <a:cxnLst>
              <a:cxn ang="0">
                <a:pos x="connsiteX0" y="connsiteY0"/>
              </a:cxn>
              <a:cxn ang="0">
                <a:pos x="connsiteX1" y="connsiteY1"/>
              </a:cxn>
            </a:cxnLst>
            <a:rect l="l" t="t" r="r" b="b"/>
            <a:pathLst>
              <a:path w="581025" h="1200150">
                <a:moveTo>
                  <a:pt x="0" y="1200150"/>
                </a:moveTo>
                <a:lnTo>
                  <a:pt x="581025" y="0"/>
                </a:lnTo>
              </a:path>
            </a:pathLst>
          </a:custGeom>
          <a:noFill/>
          <a:ln w="57150" cap="rnd">
            <a:solidFill>
              <a:schemeClr val="accent2"/>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4"/>
          </a:p>
        </p:txBody>
      </p:sp>
      <p:grpSp>
        <p:nvGrpSpPr>
          <p:cNvPr id="24" name="Group 23"/>
          <p:cNvGrpSpPr/>
          <p:nvPr/>
        </p:nvGrpSpPr>
        <p:grpSpPr>
          <a:xfrm>
            <a:off x="6687179" y="839694"/>
            <a:ext cx="2042929" cy="2794105"/>
            <a:chOff x="9095026" y="1141545"/>
            <a:chExt cx="2778525" cy="3800176"/>
          </a:xfrm>
        </p:grpSpPr>
        <p:grpSp>
          <p:nvGrpSpPr>
            <p:cNvPr id="12" name="Group 11"/>
            <p:cNvGrpSpPr/>
            <p:nvPr/>
          </p:nvGrpSpPr>
          <p:grpSpPr>
            <a:xfrm>
              <a:off x="9095026" y="1141545"/>
              <a:ext cx="2778525" cy="3800176"/>
              <a:chOff x="9095026" y="1141545"/>
              <a:chExt cx="2778525" cy="3800176"/>
            </a:xfrm>
          </p:grpSpPr>
          <p:sp>
            <p:nvSpPr>
              <p:cNvPr id="126" name="Rectangle 125"/>
              <p:cNvSpPr/>
              <p:nvPr/>
            </p:nvSpPr>
            <p:spPr bwMode="auto">
              <a:xfrm>
                <a:off x="9095026" y="1141545"/>
                <a:ext cx="2778525" cy="1823211"/>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sp>
            <p:nvSpPr>
              <p:cNvPr id="95" name="Freeform 128"/>
              <p:cNvSpPr>
                <a:spLocks noChangeAspect="1"/>
              </p:cNvSpPr>
              <p:nvPr/>
            </p:nvSpPr>
            <p:spPr bwMode="black">
              <a:xfrm>
                <a:off x="9174813" y="1235154"/>
                <a:ext cx="2598472" cy="143543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w="76200">
                <a:solidFill>
                  <a:schemeClr val="tx2"/>
                </a:solidFill>
              </a:ln>
              <a:extLst/>
            </p:spPr>
            <p:txBody>
              <a:bodyPr vert="horz" wrap="square" lIns="67232" tIns="33616" rIns="67232" bIns="33616" numCol="1" anchor="t" anchorCtr="0" compatLnSpc="1">
                <a:prstTxWarp prst="textNoShape">
                  <a:avLst/>
                </a:prstTxWarp>
              </a:bodyPr>
              <a:lstStyle/>
              <a:p>
                <a:endParaRPr lang="en-US" sz="1029"/>
              </a:p>
            </p:txBody>
          </p:sp>
          <p:sp>
            <p:nvSpPr>
              <p:cNvPr id="127" name="Rectangle 126"/>
              <p:cNvSpPr/>
              <p:nvPr/>
            </p:nvSpPr>
            <p:spPr bwMode="auto">
              <a:xfrm>
                <a:off x="9095026" y="3062993"/>
                <a:ext cx="2778525" cy="1878728"/>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sp>
            <p:nvSpPr>
              <p:cNvPr id="67" name="TextBox 66"/>
              <p:cNvSpPr txBox="1"/>
              <p:nvPr/>
            </p:nvSpPr>
            <p:spPr>
              <a:xfrm>
                <a:off x="9606056" y="2694919"/>
                <a:ext cx="1885342" cy="166131"/>
              </a:xfrm>
              <a:prstGeom prst="rect">
                <a:avLst/>
              </a:prstGeom>
              <a:noFill/>
            </p:spPr>
            <p:txBody>
              <a:bodyPr wrap="square" lIns="0" tIns="0" rIns="0" bIns="0" rtlCol="0">
                <a:spAutoFit/>
              </a:bodyPr>
              <a:lstStyle/>
              <a:p>
                <a:pPr algn="ctr" defTabSz="913913">
                  <a:lnSpc>
                    <a:spcPct val="90000"/>
                  </a:lnSpc>
                  <a:spcBef>
                    <a:spcPct val="20000"/>
                  </a:spcBef>
                  <a:buSzPct val="80000"/>
                </a:pPr>
                <a:r>
                  <a:rPr lang="en-US" sz="882" dirty="0">
                    <a:gradFill>
                      <a:gsLst>
                        <a:gs pos="15000">
                          <a:schemeClr val="bg1"/>
                        </a:gs>
                        <a:gs pos="51000">
                          <a:schemeClr val="bg1"/>
                        </a:gs>
                      </a:gsLst>
                      <a:lin ang="5400000" scaled="0"/>
                    </a:gradFill>
                  </a:rPr>
                  <a:t>Microsoft apps</a:t>
                </a:r>
              </a:p>
            </p:txBody>
          </p:sp>
          <p:sp>
            <p:nvSpPr>
              <p:cNvPr id="71" name="TextBox 70"/>
              <p:cNvSpPr txBox="1"/>
              <p:nvPr/>
            </p:nvSpPr>
            <p:spPr>
              <a:xfrm>
                <a:off x="9390366" y="4674238"/>
                <a:ext cx="2106932" cy="166131"/>
              </a:xfrm>
              <a:prstGeom prst="rect">
                <a:avLst/>
              </a:prstGeom>
              <a:noFill/>
            </p:spPr>
            <p:txBody>
              <a:bodyPr wrap="square" lIns="0" tIns="0" rIns="0" bIns="0" rtlCol="0">
                <a:spAutoFit/>
              </a:bodyPr>
              <a:lstStyle/>
              <a:p>
                <a:pPr algn="ctr" defTabSz="913913">
                  <a:lnSpc>
                    <a:spcPct val="90000"/>
                  </a:lnSpc>
                  <a:spcBef>
                    <a:spcPct val="20000"/>
                  </a:spcBef>
                  <a:buSzPct val="80000"/>
                </a:pPr>
                <a:r>
                  <a:rPr lang="en-US" sz="882" dirty="0">
                    <a:gradFill>
                      <a:gsLst>
                        <a:gs pos="21429">
                          <a:schemeClr val="bg1"/>
                        </a:gs>
                        <a:gs pos="42000">
                          <a:schemeClr val="bg1"/>
                        </a:gs>
                      </a:gsLst>
                      <a:lin ang="5400000" scaled="0"/>
                    </a:gradFill>
                  </a:rPr>
                  <a:t>Non-MS cloud-based apps</a:t>
                </a:r>
              </a:p>
            </p:txBody>
          </p:sp>
          <p:sp>
            <p:nvSpPr>
              <p:cNvPr id="76" name="Freeform 128"/>
              <p:cNvSpPr>
                <a:spLocks noChangeAspect="1"/>
              </p:cNvSpPr>
              <p:nvPr/>
            </p:nvSpPr>
            <p:spPr bwMode="black">
              <a:xfrm>
                <a:off x="9174813" y="3178567"/>
                <a:ext cx="2598472" cy="143543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w="76200">
                <a:solidFill>
                  <a:schemeClr val="tx2"/>
                </a:solidFill>
              </a:ln>
              <a:extLst/>
            </p:spPr>
            <p:txBody>
              <a:bodyPr vert="horz" wrap="square" lIns="67232" tIns="33616" rIns="67232" bIns="33616" numCol="1" anchor="t" anchorCtr="0" compatLnSpc="1">
                <a:prstTxWarp prst="textNoShape">
                  <a:avLst/>
                </a:prstTxWarp>
              </a:bodyPr>
              <a:lstStyle/>
              <a:p>
                <a:endParaRPr lang="en-US" sz="1029"/>
              </a:p>
            </p:txBody>
          </p:sp>
          <p:sp>
            <p:nvSpPr>
              <p:cNvPr id="146" name="TextBox 145"/>
              <p:cNvSpPr txBox="1"/>
              <p:nvPr/>
            </p:nvSpPr>
            <p:spPr>
              <a:xfrm>
                <a:off x="10510855" y="4215260"/>
                <a:ext cx="665281" cy="258484"/>
              </a:xfrm>
              <a:prstGeom prst="rect">
                <a:avLst/>
              </a:prstGeom>
              <a:noFill/>
            </p:spPr>
            <p:txBody>
              <a:bodyPr wrap="square" lIns="0" tIns="0" rIns="0" bIns="0" rtlCol="0">
                <a:spAutoFit/>
              </a:bodyPr>
              <a:lstStyle/>
              <a:p>
                <a:pPr algn="ctr" defTabSz="913913">
                  <a:lnSpc>
                    <a:spcPct val="80000"/>
                  </a:lnSpc>
                  <a:buSzPct val="80000"/>
                </a:pPr>
                <a:r>
                  <a:rPr lang="en-US" sz="772" dirty="0">
                    <a:gradFill>
                      <a:gsLst>
                        <a:gs pos="11250">
                          <a:schemeClr val="bg1">
                            <a:lumMod val="50000"/>
                          </a:schemeClr>
                        </a:gs>
                        <a:gs pos="34000">
                          <a:schemeClr val="bg1">
                            <a:lumMod val="50000"/>
                          </a:schemeClr>
                        </a:gs>
                      </a:gsLst>
                      <a:lin ang="5400000" scaled="0"/>
                    </a:gradFill>
                  </a:rPr>
                  <a:t>ISV/CSV apps</a:t>
                </a:r>
              </a:p>
            </p:txBody>
          </p:sp>
          <p:sp>
            <p:nvSpPr>
              <p:cNvPr id="147" name="TextBox 146"/>
              <p:cNvSpPr txBox="1"/>
              <p:nvPr/>
            </p:nvSpPr>
            <p:spPr>
              <a:xfrm>
                <a:off x="9699575" y="4215260"/>
                <a:ext cx="906479" cy="258484"/>
              </a:xfrm>
              <a:prstGeom prst="rect">
                <a:avLst/>
              </a:prstGeom>
              <a:noFill/>
            </p:spPr>
            <p:txBody>
              <a:bodyPr wrap="square" lIns="0" tIns="0" rIns="0" bIns="0" rtlCol="0">
                <a:spAutoFit/>
              </a:bodyPr>
              <a:lstStyle/>
              <a:p>
                <a:pPr algn="ctr" defTabSz="913913">
                  <a:lnSpc>
                    <a:spcPct val="80000"/>
                  </a:lnSpc>
                  <a:buSzPct val="80000"/>
                </a:pPr>
                <a:r>
                  <a:rPr lang="en-US" sz="772" dirty="0">
                    <a:gradFill>
                      <a:gsLst>
                        <a:gs pos="11250">
                          <a:schemeClr val="bg1">
                            <a:lumMod val="50000"/>
                          </a:schemeClr>
                        </a:gs>
                        <a:gs pos="34000">
                          <a:schemeClr val="bg1">
                            <a:lumMod val="50000"/>
                          </a:schemeClr>
                        </a:gs>
                      </a:gsLst>
                      <a:lin ang="5400000" scaled="0"/>
                    </a:gradFill>
                  </a:rPr>
                  <a:t>Custom </a:t>
                </a:r>
                <a:br>
                  <a:rPr lang="en-US" sz="772" dirty="0">
                    <a:gradFill>
                      <a:gsLst>
                        <a:gs pos="11250">
                          <a:schemeClr val="bg1">
                            <a:lumMod val="50000"/>
                          </a:schemeClr>
                        </a:gs>
                        <a:gs pos="34000">
                          <a:schemeClr val="bg1">
                            <a:lumMod val="50000"/>
                          </a:schemeClr>
                        </a:gs>
                      </a:gsLst>
                      <a:lin ang="5400000" scaled="0"/>
                    </a:gradFill>
                  </a:rPr>
                </a:br>
                <a:r>
                  <a:rPr lang="en-US" sz="772" dirty="0">
                    <a:gradFill>
                      <a:gsLst>
                        <a:gs pos="11250">
                          <a:schemeClr val="bg1">
                            <a:lumMod val="50000"/>
                          </a:schemeClr>
                        </a:gs>
                        <a:gs pos="34000">
                          <a:schemeClr val="bg1">
                            <a:lumMod val="50000"/>
                          </a:schemeClr>
                        </a:gs>
                      </a:gsLst>
                      <a:lin ang="5400000" scaled="0"/>
                    </a:gradFill>
                  </a:rPr>
                  <a:t>LOB apps</a:t>
                </a:r>
              </a:p>
            </p:txBody>
          </p:sp>
          <p:sp>
            <p:nvSpPr>
              <p:cNvPr id="54" name="Rectangle 53"/>
              <p:cNvSpPr/>
              <p:nvPr/>
            </p:nvSpPr>
            <p:spPr bwMode="auto">
              <a:xfrm>
                <a:off x="9831580" y="3700386"/>
                <a:ext cx="642469" cy="814102"/>
              </a:xfrm>
              <a:prstGeom prst="rect">
                <a:avLst/>
              </a:prstGeom>
              <a:noFill/>
              <a:ln w="28575">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176" spc="-37" dirty="0">
                  <a:gradFill>
                    <a:gsLst>
                      <a:gs pos="1250">
                        <a:schemeClr val="bg1"/>
                      </a:gs>
                      <a:gs pos="10417">
                        <a:schemeClr val="bg1"/>
                      </a:gs>
                    </a:gsLst>
                    <a:lin ang="5400000" scaled="0"/>
                  </a:gradFill>
                </a:endParaRPr>
              </a:p>
            </p:txBody>
          </p:sp>
          <p:sp>
            <p:nvSpPr>
              <p:cNvPr id="148" name="Rectangle 147"/>
              <p:cNvSpPr/>
              <p:nvPr/>
            </p:nvSpPr>
            <p:spPr bwMode="auto">
              <a:xfrm>
                <a:off x="10523456" y="3700386"/>
                <a:ext cx="640080" cy="817495"/>
              </a:xfrm>
              <a:prstGeom prst="rect">
                <a:avLst/>
              </a:prstGeom>
              <a:noFill/>
              <a:ln w="28575">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176" spc="-37" dirty="0">
                  <a:gradFill>
                    <a:gsLst>
                      <a:gs pos="1250">
                        <a:schemeClr val="bg1"/>
                      </a:gs>
                      <a:gs pos="10417">
                        <a:schemeClr val="bg1"/>
                      </a:gs>
                    </a:gsLst>
                    <a:lin ang="5400000" scaled="0"/>
                  </a:gradFill>
                </a:endParaRPr>
              </a:p>
            </p:txBody>
          </p:sp>
          <p:grpSp>
            <p:nvGrpSpPr>
              <p:cNvPr id="17" name="Group 16"/>
              <p:cNvGrpSpPr/>
              <p:nvPr/>
            </p:nvGrpSpPr>
            <p:grpSpPr>
              <a:xfrm>
                <a:off x="9688017" y="1819585"/>
                <a:ext cx="1889705" cy="761830"/>
                <a:chOff x="9872235" y="1519039"/>
                <a:chExt cx="2631523" cy="1060893"/>
              </a:xfrm>
            </p:grpSpPr>
            <p:pic>
              <p:nvPicPr>
                <p:cNvPr id="14" name="Picture 13"/>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041425" y="1519039"/>
                  <a:ext cx="2462333" cy="284679"/>
                </a:xfrm>
                <a:prstGeom prst="rect">
                  <a:avLst/>
                </a:prstGeom>
              </p:spPr>
            </p:pic>
            <p:pic>
              <p:nvPicPr>
                <p:cNvPr id="15" name="Picture 14"/>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904285" y="1693436"/>
                  <a:ext cx="1545751" cy="535445"/>
                </a:xfrm>
                <a:prstGeom prst="rect">
                  <a:avLst/>
                </a:prstGeom>
              </p:spPr>
            </p:pic>
            <p:pic>
              <p:nvPicPr>
                <p:cNvPr id="16" name="Picture 15"/>
                <p:cNvPicPr>
                  <a:picLocks noChangeAspect="1"/>
                </p:cNvPicPr>
                <p:nvPr/>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872235" y="2038806"/>
                  <a:ext cx="2138523" cy="541126"/>
                </a:xfrm>
                <a:prstGeom prst="rect">
                  <a:avLst/>
                </a:prstGeom>
              </p:spPr>
            </p:pic>
          </p:grpSp>
        </p:grpSp>
        <p:pic>
          <p:nvPicPr>
            <p:cNvPr id="23" name="Picture 22"/>
            <p:cNvPicPr>
              <a:picLocks noChangeAspect="1"/>
            </p:cNvPicPr>
            <p:nvPr/>
          </p:nvPicPr>
          <p:blipFill rotWithShape="1">
            <a:blip r:embed="rId12" cstate="print">
              <a:extLst>
                <a:ext uri="{28A0092B-C50C-407E-A947-70E740481C1C}">
                  <a14:useLocalDpi xmlns:a14="http://schemas.microsoft.com/office/drawing/2010/main" val="0"/>
                </a:ext>
              </a:extLst>
            </a:blip>
            <a:srcRect t="1475" b="1715"/>
            <a:stretch/>
          </p:blipFill>
          <p:spPr>
            <a:xfrm>
              <a:off x="9940293" y="3749040"/>
              <a:ext cx="425042" cy="411480"/>
            </a:xfrm>
            <a:prstGeom prst="rect">
              <a:avLst/>
            </a:prstGeom>
          </p:spPr>
        </p:pic>
        <p:pic>
          <p:nvPicPr>
            <p:cNvPr id="94" name="Picture 93"/>
            <p:cNvPicPr>
              <a:picLocks noChangeAspect="1"/>
            </p:cNvPicPr>
            <p:nvPr/>
          </p:nvPicPr>
          <p:blipFill rotWithShape="1">
            <a:blip r:embed="rId12" cstate="print">
              <a:extLst>
                <a:ext uri="{28A0092B-C50C-407E-A947-70E740481C1C}">
                  <a14:useLocalDpi xmlns:a14="http://schemas.microsoft.com/office/drawing/2010/main" val="0"/>
                </a:ext>
              </a:extLst>
            </a:blip>
            <a:srcRect t="1475" b="1715"/>
            <a:stretch/>
          </p:blipFill>
          <p:spPr>
            <a:xfrm>
              <a:off x="10630656" y="3749040"/>
              <a:ext cx="425042" cy="411480"/>
            </a:xfrm>
            <a:prstGeom prst="rect">
              <a:avLst/>
            </a:prstGeom>
          </p:spPr>
        </p:pic>
      </p:grpSp>
    </p:spTree>
    <p:extLst>
      <p:ext uri="{BB962C8B-B14F-4D97-AF65-F5344CB8AC3E}">
        <p14:creationId xmlns:p14="http://schemas.microsoft.com/office/powerpoint/2010/main" val="23254502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ppt_w</p:attrName>
                                        </p:attrNameLst>
                                      </p:cBhvr>
                                      <p:tavLst>
                                        <p:tav tm="0">
                                          <p:val>
                                            <p:fltVal val="0"/>
                                          </p:val>
                                        </p:tav>
                                        <p:tav tm="100000">
                                          <p:val>
                                            <p:strVal val="#ppt_w"/>
                                          </p:val>
                                        </p:tav>
                                      </p:tavLst>
                                    </p:anim>
                                    <p:anim calcmode="lin" valueType="num">
                                      <p:cBhvr>
                                        <p:cTn id="8" dur="250" fill="hold"/>
                                        <p:tgtEl>
                                          <p:spTgt spid="24"/>
                                        </p:tgtEl>
                                        <p:attrNameLst>
                                          <p:attrName>ppt_h</p:attrName>
                                        </p:attrNameLst>
                                      </p:cBhvr>
                                      <p:tavLst>
                                        <p:tav tm="0">
                                          <p:val>
                                            <p:fltVal val="0"/>
                                          </p:val>
                                        </p:tav>
                                        <p:tav tm="100000">
                                          <p:val>
                                            <p:strVal val="#ppt_h"/>
                                          </p:val>
                                        </p:tav>
                                      </p:tavLst>
                                    </p:anim>
                                    <p:animEffect transition="in" filter="fade">
                                      <p:cBhvr>
                                        <p:cTn id="9" dur="250"/>
                                        <p:tgtEl>
                                          <p:spTgt spid="24"/>
                                        </p:tgtEl>
                                      </p:cBhvr>
                                    </p:animEffect>
                                  </p:childTnLst>
                                </p:cTn>
                              </p:par>
                              <p:par>
                                <p:cTn id="10" presetID="6" presetClass="emph" presetSubtype="0" decel="100000" fill="hold" nodeType="withEffect">
                                  <p:stCondLst>
                                    <p:cond delay="200"/>
                                  </p:stCondLst>
                                  <p:childTnLst>
                                    <p:animScale>
                                      <p:cBhvr>
                                        <p:cTn id="11" dur="250" fill="hold"/>
                                        <p:tgtEl>
                                          <p:spTgt spid="24"/>
                                        </p:tgtEl>
                                      </p:cBhvr>
                                      <p:by x="110000" y="110000"/>
                                    </p:animScale>
                                  </p:childTnLst>
                                </p:cTn>
                              </p:par>
                              <p:par>
                                <p:cTn id="12" presetID="6" presetClass="emph" presetSubtype="0" decel="100000" fill="hold" nodeType="withEffect">
                                  <p:stCondLst>
                                    <p:cond delay="300"/>
                                  </p:stCondLst>
                                  <p:childTnLst>
                                    <p:animScale>
                                      <p:cBhvr>
                                        <p:cTn id="13" dur="250" fill="hold"/>
                                        <p:tgtEl>
                                          <p:spTgt spid="24"/>
                                        </p:tgtEl>
                                      </p:cBhvr>
                                      <p:by x="91000" y="91000"/>
                                    </p:animScale>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250" fill="hold"/>
                                        <p:tgtEl>
                                          <p:spTgt spid="21"/>
                                        </p:tgtEl>
                                        <p:attrNameLst>
                                          <p:attrName>ppt_w</p:attrName>
                                        </p:attrNameLst>
                                      </p:cBhvr>
                                      <p:tavLst>
                                        <p:tav tm="0">
                                          <p:val>
                                            <p:fltVal val="0"/>
                                          </p:val>
                                        </p:tav>
                                        <p:tav tm="100000">
                                          <p:val>
                                            <p:strVal val="#ppt_w"/>
                                          </p:val>
                                        </p:tav>
                                      </p:tavLst>
                                    </p:anim>
                                    <p:anim calcmode="lin" valueType="num">
                                      <p:cBhvr>
                                        <p:cTn id="19" dur="250" fill="hold"/>
                                        <p:tgtEl>
                                          <p:spTgt spid="21"/>
                                        </p:tgtEl>
                                        <p:attrNameLst>
                                          <p:attrName>ppt_h</p:attrName>
                                        </p:attrNameLst>
                                      </p:cBhvr>
                                      <p:tavLst>
                                        <p:tav tm="0">
                                          <p:val>
                                            <p:fltVal val="0"/>
                                          </p:val>
                                        </p:tav>
                                        <p:tav tm="100000">
                                          <p:val>
                                            <p:strVal val="#ppt_h"/>
                                          </p:val>
                                        </p:tav>
                                      </p:tavLst>
                                    </p:anim>
                                    <p:animEffect transition="in" filter="fade">
                                      <p:cBhvr>
                                        <p:cTn id="20" dur="250"/>
                                        <p:tgtEl>
                                          <p:spTgt spid="21"/>
                                        </p:tgtEl>
                                      </p:cBhvr>
                                    </p:animEffect>
                                  </p:childTnLst>
                                </p:cTn>
                              </p:par>
                              <p:par>
                                <p:cTn id="21" presetID="6" presetClass="emph" presetSubtype="0" decel="100000" fill="hold" nodeType="withEffect">
                                  <p:stCondLst>
                                    <p:cond delay="200"/>
                                  </p:stCondLst>
                                  <p:childTnLst>
                                    <p:animScale>
                                      <p:cBhvr>
                                        <p:cTn id="22" dur="250" fill="hold"/>
                                        <p:tgtEl>
                                          <p:spTgt spid="21"/>
                                        </p:tgtEl>
                                      </p:cBhvr>
                                      <p:by x="110000" y="110000"/>
                                    </p:animScale>
                                  </p:childTnLst>
                                </p:cTn>
                              </p:par>
                              <p:par>
                                <p:cTn id="23" presetID="6" presetClass="emph" presetSubtype="0" decel="100000" fill="hold" nodeType="withEffect">
                                  <p:stCondLst>
                                    <p:cond delay="300"/>
                                  </p:stCondLst>
                                  <p:childTnLst>
                                    <p:animScale>
                                      <p:cBhvr>
                                        <p:cTn id="24" dur="250" fill="hold"/>
                                        <p:tgtEl>
                                          <p:spTgt spid="21"/>
                                        </p:tgtEl>
                                      </p:cBhvr>
                                      <p:by x="91000" y="91000"/>
                                    </p:animScale>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250" fill="hold"/>
                                        <p:tgtEl>
                                          <p:spTgt spid="6"/>
                                        </p:tgtEl>
                                        <p:attrNameLst>
                                          <p:attrName>ppt_w</p:attrName>
                                        </p:attrNameLst>
                                      </p:cBhvr>
                                      <p:tavLst>
                                        <p:tav tm="0">
                                          <p:val>
                                            <p:fltVal val="0"/>
                                          </p:val>
                                        </p:tav>
                                        <p:tav tm="100000">
                                          <p:val>
                                            <p:strVal val="#ppt_w"/>
                                          </p:val>
                                        </p:tav>
                                      </p:tavLst>
                                    </p:anim>
                                    <p:anim calcmode="lin" valueType="num">
                                      <p:cBhvr>
                                        <p:cTn id="30" dur="250" fill="hold"/>
                                        <p:tgtEl>
                                          <p:spTgt spid="6"/>
                                        </p:tgtEl>
                                        <p:attrNameLst>
                                          <p:attrName>ppt_h</p:attrName>
                                        </p:attrNameLst>
                                      </p:cBhvr>
                                      <p:tavLst>
                                        <p:tav tm="0">
                                          <p:val>
                                            <p:fltVal val="0"/>
                                          </p:val>
                                        </p:tav>
                                        <p:tav tm="100000">
                                          <p:val>
                                            <p:strVal val="#ppt_h"/>
                                          </p:val>
                                        </p:tav>
                                      </p:tavLst>
                                    </p:anim>
                                    <p:animEffect transition="in" filter="fade">
                                      <p:cBhvr>
                                        <p:cTn id="31" dur="250"/>
                                        <p:tgtEl>
                                          <p:spTgt spid="6"/>
                                        </p:tgtEl>
                                      </p:cBhvr>
                                    </p:animEffect>
                                  </p:childTnLst>
                                </p:cTn>
                              </p:par>
                              <p:par>
                                <p:cTn id="32" presetID="6" presetClass="emph" presetSubtype="0" decel="100000" fill="hold" nodeType="withEffect">
                                  <p:stCondLst>
                                    <p:cond delay="200"/>
                                  </p:stCondLst>
                                  <p:childTnLst>
                                    <p:animScale>
                                      <p:cBhvr>
                                        <p:cTn id="33" dur="250" fill="hold"/>
                                        <p:tgtEl>
                                          <p:spTgt spid="6"/>
                                        </p:tgtEl>
                                      </p:cBhvr>
                                      <p:by x="110000" y="110000"/>
                                    </p:animScale>
                                  </p:childTnLst>
                                </p:cTn>
                              </p:par>
                              <p:par>
                                <p:cTn id="34" presetID="6" presetClass="emph" presetSubtype="0" decel="100000" fill="hold" nodeType="withEffect">
                                  <p:stCondLst>
                                    <p:cond delay="300"/>
                                  </p:stCondLst>
                                  <p:childTnLst>
                                    <p:animScale>
                                      <p:cBhvr>
                                        <p:cTn id="35" dur="250" fill="hold"/>
                                        <p:tgtEl>
                                          <p:spTgt spid="6"/>
                                        </p:tgtEl>
                                      </p:cBhvr>
                                      <p:by x="91000" y="91000"/>
                                    </p:animScale>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250" fill="hold"/>
                                        <p:tgtEl>
                                          <p:spTgt spid="13"/>
                                        </p:tgtEl>
                                        <p:attrNameLst>
                                          <p:attrName>ppt_w</p:attrName>
                                        </p:attrNameLst>
                                      </p:cBhvr>
                                      <p:tavLst>
                                        <p:tav tm="0">
                                          <p:val>
                                            <p:fltVal val="0"/>
                                          </p:val>
                                        </p:tav>
                                        <p:tav tm="100000">
                                          <p:val>
                                            <p:strVal val="#ppt_w"/>
                                          </p:val>
                                        </p:tav>
                                      </p:tavLst>
                                    </p:anim>
                                    <p:anim calcmode="lin" valueType="num">
                                      <p:cBhvr>
                                        <p:cTn id="41" dur="250" fill="hold"/>
                                        <p:tgtEl>
                                          <p:spTgt spid="13"/>
                                        </p:tgtEl>
                                        <p:attrNameLst>
                                          <p:attrName>ppt_h</p:attrName>
                                        </p:attrNameLst>
                                      </p:cBhvr>
                                      <p:tavLst>
                                        <p:tav tm="0">
                                          <p:val>
                                            <p:fltVal val="0"/>
                                          </p:val>
                                        </p:tav>
                                        <p:tav tm="100000">
                                          <p:val>
                                            <p:strVal val="#ppt_h"/>
                                          </p:val>
                                        </p:tav>
                                      </p:tavLst>
                                    </p:anim>
                                    <p:animEffect transition="in" filter="fade">
                                      <p:cBhvr>
                                        <p:cTn id="42" dur="250"/>
                                        <p:tgtEl>
                                          <p:spTgt spid="13"/>
                                        </p:tgtEl>
                                      </p:cBhvr>
                                    </p:animEffect>
                                  </p:childTnLst>
                                </p:cTn>
                              </p:par>
                              <p:par>
                                <p:cTn id="43" presetID="6" presetClass="emph" presetSubtype="0" decel="100000" fill="hold" nodeType="withEffect">
                                  <p:stCondLst>
                                    <p:cond delay="200"/>
                                  </p:stCondLst>
                                  <p:childTnLst>
                                    <p:animScale>
                                      <p:cBhvr>
                                        <p:cTn id="44" dur="250" fill="hold"/>
                                        <p:tgtEl>
                                          <p:spTgt spid="13"/>
                                        </p:tgtEl>
                                      </p:cBhvr>
                                      <p:by x="110000" y="110000"/>
                                    </p:animScale>
                                  </p:childTnLst>
                                </p:cTn>
                              </p:par>
                              <p:par>
                                <p:cTn id="45" presetID="6" presetClass="emph" presetSubtype="0" decel="100000" fill="hold" nodeType="withEffect">
                                  <p:stCondLst>
                                    <p:cond delay="300"/>
                                  </p:stCondLst>
                                  <p:childTnLst>
                                    <p:animScale>
                                      <p:cBhvr>
                                        <p:cTn id="46" dur="250" fill="hold"/>
                                        <p:tgtEl>
                                          <p:spTgt spid="13"/>
                                        </p:tgtEl>
                                      </p:cBhvr>
                                      <p:by x="91000" y="91000"/>
                                    </p:animScale>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p:cTn id="51" dur="250" fill="hold"/>
                                        <p:tgtEl>
                                          <p:spTgt spid="3"/>
                                        </p:tgtEl>
                                        <p:attrNameLst>
                                          <p:attrName>ppt_w</p:attrName>
                                        </p:attrNameLst>
                                      </p:cBhvr>
                                      <p:tavLst>
                                        <p:tav tm="0">
                                          <p:val>
                                            <p:fltVal val="0"/>
                                          </p:val>
                                        </p:tav>
                                        <p:tav tm="100000">
                                          <p:val>
                                            <p:strVal val="#ppt_w"/>
                                          </p:val>
                                        </p:tav>
                                      </p:tavLst>
                                    </p:anim>
                                    <p:anim calcmode="lin" valueType="num">
                                      <p:cBhvr>
                                        <p:cTn id="52" dur="250" fill="hold"/>
                                        <p:tgtEl>
                                          <p:spTgt spid="3"/>
                                        </p:tgtEl>
                                        <p:attrNameLst>
                                          <p:attrName>ppt_h</p:attrName>
                                        </p:attrNameLst>
                                      </p:cBhvr>
                                      <p:tavLst>
                                        <p:tav tm="0">
                                          <p:val>
                                            <p:fltVal val="0"/>
                                          </p:val>
                                        </p:tav>
                                        <p:tav tm="100000">
                                          <p:val>
                                            <p:strVal val="#ppt_h"/>
                                          </p:val>
                                        </p:tav>
                                      </p:tavLst>
                                    </p:anim>
                                    <p:animEffect transition="in" filter="fade">
                                      <p:cBhvr>
                                        <p:cTn id="53" dur="250"/>
                                        <p:tgtEl>
                                          <p:spTgt spid="3"/>
                                        </p:tgtEl>
                                      </p:cBhvr>
                                    </p:animEffect>
                                  </p:childTnLst>
                                </p:cTn>
                              </p:par>
                              <p:par>
                                <p:cTn id="54" presetID="6" presetClass="emph" presetSubtype="0" decel="100000" fill="hold" grpId="1" nodeType="withEffect">
                                  <p:stCondLst>
                                    <p:cond delay="200"/>
                                  </p:stCondLst>
                                  <p:childTnLst>
                                    <p:animScale>
                                      <p:cBhvr>
                                        <p:cTn id="55" dur="250" fill="hold"/>
                                        <p:tgtEl>
                                          <p:spTgt spid="3"/>
                                        </p:tgtEl>
                                      </p:cBhvr>
                                      <p:by x="110000" y="110000"/>
                                    </p:animScale>
                                  </p:childTnLst>
                                </p:cTn>
                              </p:par>
                              <p:par>
                                <p:cTn id="56" presetID="6" presetClass="emph" presetSubtype="0" decel="100000" fill="hold" grpId="2" nodeType="withEffect">
                                  <p:stCondLst>
                                    <p:cond delay="300"/>
                                  </p:stCondLst>
                                  <p:childTnLst>
                                    <p:animScale>
                                      <p:cBhvr>
                                        <p:cTn id="57" dur="250" fill="hold"/>
                                        <p:tgtEl>
                                          <p:spTgt spid="3"/>
                                        </p:tgtEl>
                                      </p:cBhvr>
                                      <p:by x="91000" y="91000"/>
                                    </p:animScale>
                                  </p:childTnLst>
                                </p:cTn>
                              </p:par>
                              <p:par>
                                <p:cTn id="58" presetID="10" presetClass="entr" presetSubtype="0" fill="hold" nodeType="withEffect">
                                  <p:stCondLst>
                                    <p:cond delay="30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500"/>
                                  </p:stCondLst>
                                  <p:childTnLst>
                                    <p:set>
                                      <p:cBhvr>
                                        <p:cTn id="64" dur="1" fill="hold">
                                          <p:stCondLst>
                                            <p:cond delay="0"/>
                                          </p:stCondLst>
                                        </p:cTn>
                                        <p:tgtEl>
                                          <p:spTgt spid="190"/>
                                        </p:tgtEl>
                                        <p:attrNameLst>
                                          <p:attrName>style.visibility</p:attrName>
                                        </p:attrNameLst>
                                      </p:cBhvr>
                                      <p:to>
                                        <p:strVal val="visible"/>
                                      </p:to>
                                    </p:set>
                                    <p:animEffect transition="in" filter="wipe(left)">
                                      <p:cBhvr>
                                        <p:cTn id="65" dur="500"/>
                                        <p:tgtEl>
                                          <p:spTgt spid="190"/>
                                        </p:tgtEl>
                                      </p:cBhvr>
                                    </p:animEffect>
                                  </p:childTnLst>
                                </p:cTn>
                              </p:par>
                              <p:par>
                                <p:cTn id="66" presetID="10" presetClass="entr" presetSubtype="0" fill="hold" nodeType="withEffect">
                                  <p:stCondLst>
                                    <p:cond delay="1000"/>
                                  </p:stCondLst>
                                  <p:childTnLst>
                                    <p:set>
                                      <p:cBhvr>
                                        <p:cTn id="67" dur="1" fill="hold">
                                          <p:stCondLst>
                                            <p:cond delay="0"/>
                                          </p:stCondLst>
                                        </p:cTn>
                                        <p:tgtEl>
                                          <p:spTgt spid="175"/>
                                        </p:tgtEl>
                                        <p:attrNameLst>
                                          <p:attrName>style.visibility</p:attrName>
                                        </p:attrNameLst>
                                      </p:cBhvr>
                                      <p:to>
                                        <p:strVal val="visible"/>
                                      </p:to>
                                    </p:set>
                                    <p:animEffect transition="in" filter="fade">
                                      <p:cBhvr>
                                        <p:cTn id="68" dur="500"/>
                                        <p:tgtEl>
                                          <p:spTgt spid="175"/>
                                        </p:tgtEl>
                                      </p:cBhvr>
                                    </p:animEffect>
                                  </p:childTnLst>
                                </p:cTn>
                              </p:par>
                              <p:par>
                                <p:cTn id="69" presetID="8" presetClass="emph" presetSubtype="0" fill="hold" nodeType="withEffect">
                                  <p:stCondLst>
                                    <p:cond delay="1000"/>
                                  </p:stCondLst>
                                  <p:childTnLst>
                                    <p:animRot by="21600000">
                                      <p:cBhvr>
                                        <p:cTn id="70" dur="1500" fill="hold"/>
                                        <p:tgtEl>
                                          <p:spTgt spid="175"/>
                                        </p:tgtEl>
                                        <p:attrNameLst>
                                          <p:attrName>r</p:attrName>
                                        </p:attrNameLst>
                                      </p:cBhvr>
                                    </p:animRot>
                                  </p:childTnLst>
                                </p:cTn>
                              </p:par>
                            </p:childTnLst>
                          </p:cTn>
                        </p:par>
                        <p:par>
                          <p:cTn id="71" fill="hold">
                            <p:stCondLst>
                              <p:cond delay="2500"/>
                            </p:stCondLst>
                            <p:childTnLst>
                              <p:par>
                                <p:cTn id="72" presetID="10" presetClass="exit" presetSubtype="0" fill="hold" nodeType="afterEffect">
                                  <p:stCondLst>
                                    <p:cond delay="0"/>
                                  </p:stCondLst>
                                  <p:childTnLst>
                                    <p:animEffect transition="out" filter="fade">
                                      <p:cBhvr>
                                        <p:cTn id="73" dur="500"/>
                                        <p:tgtEl>
                                          <p:spTgt spid="175"/>
                                        </p:tgtEl>
                                      </p:cBhvr>
                                    </p:animEffect>
                                    <p:set>
                                      <p:cBhvr>
                                        <p:cTn id="74" dur="1" fill="hold">
                                          <p:stCondLst>
                                            <p:cond delay="499"/>
                                          </p:stCondLst>
                                        </p:cTn>
                                        <p:tgtEl>
                                          <p:spTgt spid="175"/>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90"/>
                                        </p:tgtEl>
                                      </p:cBhvr>
                                    </p:animEffect>
                                    <p:set>
                                      <p:cBhvr>
                                        <p:cTn id="77" dur="1" fill="hold">
                                          <p:stCondLst>
                                            <p:cond delay="499"/>
                                          </p:stCondLst>
                                        </p:cTn>
                                        <p:tgtEl>
                                          <p:spTgt spid="190"/>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fade">
                                      <p:cBhvr>
                                        <p:cTn id="82" dur="500"/>
                                        <p:tgtEl>
                                          <p:spTgt spid="79"/>
                                        </p:tgtEl>
                                      </p:cBhvr>
                                    </p:animEffect>
                                  </p:childTnLst>
                                </p:cTn>
                              </p:par>
                            </p:childTnLst>
                          </p:cTn>
                        </p:par>
                        <p:par>
                          <p:cTn id="83" fill="hold">
                            <p:stCondLst>
                              <p:cond delay="500"/>
                            </p:stCondLst>
                            <p:childTnLst>
                              <p:par>
                                <p:cTn id="84" presetID="22" presetClass="entr" presetSubtype="2" fill="hold" grpId="0" nodeType="afterEffect">
                                  <p:stCondLst>
                                    <p:cond delay="0"/>
                                  </p:stCondLst>
                                  <p:childTnLst>
                                    <p:set>
                                      <p:cBhvr>
                                        <p:cTn id="85" dur="1" fill="hold">
                                          <p:stCondLst>
                                            <p:cond delay="0"/>
                                          </p:stCondLst>
                                        </p:cTn>
                                        <p:tgtEl>
                                          <p:spTgt spid="80"/>
                                        </p:tgtEl>
                                        <p:attrNameLst>
                                          <p:attrName>style.visibility</p:attrName>
                                        </p:attrNameLst>
                                      </p:cBhvr>
                                      <p:to>
                                        <p:strVal val="visible"/>
                                      </p:to>
                                    </p:set>
                                    <p:animEffect transition="in" filter="wipe(right)">
                                      <p:cBhvr>
                                        <p:cTn id="86" dur="1250"/>
                                        <p:tgtEl>
                                          <p:spTgt spid="80"/>
                                        </p:tgtEl>
                                      </p:cBhvr>
                                    </p:animEffect>
                                  </p:childTnLst>
                                </p:cTn>
                              </p:par>
                              <p:par>
                                <p:cTn id="87" presetID="22" presetClass="exit" presetSubtype="2" fill="hold" grpId="1" nodeType="withEffect">
                                  <p:stCondLst>
                                    <p:cond delay="1250"/>
                                  </p:stCondLst>
                                  <p:childTnLst>
                                    <p:animEffect transition="out" filter="wipe(right)">
                                      <p:cBhvr>
                                        <p:cTn id="88" dur="500"/>
                                        <p:tgtEl>
                                          <p:spTgt spid="80"/>
                                        </p:tgtEl>
                                      </p:cBhvr>
                                    </p:animEffect>
                                    <p:set>
                                      <p:cBhvr>
                                        <p:cTn id="89" dur="1" fill="hold">
                                          <p:stCondLst>
                                            <p:cond delay="499"/>
                                          </p:stCondLst>
                                        </p:cTn>
                                        <p:tgtEl>
                                          <p:spTgt spid="80"/>
                                        </p:tgtEl>
                                        <p:attrNameLst>
                                          <p:attrName>style.visibility</p:attrName>
                                        </p:attrNameLst>
                                      </p:cBhvr>
                                      <p:to>
                                        <p:strVal val="hidden"/>
                                      </p:to>
                                    </p:set>
                                  </p:childTnLst>
                                </p:cTn>
                              </p:par>
                              <p:par>
                                <p:cTn id="90" presetID="22" presetClass="entr" presetSubtype="8" fill="hold" grpId="0" nodeType="withEffect">
                                  <p:stCondLst>
                                    <p:cond delay="0"/>
                                  </p:stCondLst>
                                  <p:childTnLst>
                                    <p:set>
                                      <p:cBhvr>
                                        <p:cTn id="91" dur="1" fill="hold">
                                          <p:stCondLst>
                                            <p:cond delay="0"/>
                                          </p:stCondLst>
                                        </p:cTn>
                                        <p:tgtEl>
                                          <p:spTgt spid="85"/>
                                        </p:tgtEl>
                                        <p:attrNameLst>
                                          <p:attrName>style.visibility</p:attrName>
                                        </p:attrNameLst>
                                      </p:cBhvr>
                                      <p:to>
                                        <p:strVal val="visible"/>
                                      </p:to>
                                    </p:set>
                                    <p:animEffect transition="in" filter="wipe(left)">
                                      <p:cBhvr>
                                        <p:cTn id="92" dur="1250"/>
                                        <p:tgtEl>
                                          <p:spTgt spid="85"/>
                                        </p:tgtEl>
                                      </p:cBhvr>
                                    </p:animEffect>
                                  </p:childTnLst>
                                </p:cTn>
                              </p:par>
                              <p:par>
                                <p:cTn id="93" presetID="22" presetClass="exit" presetSubtype="8" fill="hold" grpId="1" nodeType="withEffect">
                                  <p:stCondLst>
                                    <p:cond delay="1250"/>
                                  </p:stCondLst>
                                  <p:childTnLst>
                                    <p:animEffect transition="out" filter="wipe(left)">
                                      <p:cBhvr>
                                        <p:cTn id="94" dur="500"/>
                                        <p:tgtEl>
                                          <p:spTgt spid="85"/>
                                        </p:tgtEl>
                                      </p:cBhvr>
                                    </p:animEffect>
                                    <p:set>
                                      <p:cBhvr>
                                        <p:cTn id="95" dur="1" fill="hold">
                                          <p:stCondLst>
                                            <p:cond delay="499"/>
                                          </p:stCondLst>
                                        </p:cTn>
                                        <p:tgtEl>
                                          <p:spTgt spid="85"/>
                                        </p:tgtEl>
                                        <p:attrNameLst>
                                          <p:attrName>style.visibility</p:attrName>
                                        </p:attrNameLst>
                                      </p:cBhvr>
                                      <p:to>
                                        <p:strVal val="hidden"/>
                                      </p:to>
                                    </p:set>
                                  </p:childTnLst>
                                </p:cTn>
                              </p:par>
                              <p:par>
                                <p:cTn id="96" presetID="10" presetClass="exit" presetSubtype="0" fill="hold" grpId="1" nodeType="withEffect">
                                  <p:stCondLst>
                                    <p:cond delay="1000"/>
                                  </p:stCondLst>
                                  <p:childTnLst>
                                    <p:animEffect transition="out" filter="fade">
                                      <p:cBhvr>
                                        <p:cTn id="97" dur="500"/>
                                        <p:tgtEl>
                                          <p:spTgt spid="79"/>
                                        </p:tgtEl>
                                      </p:cBhvr>
                                    </p:animEffect>
                                    <p:set>
                                      <p:cBhvr>
                                        <p:cTn id="98" dur="1" fill="hold">
                                          <p:stCondLst>
                                            <p:cond delay="499"/>
                                          </p:stCondLst>
                                        </p:cTn>
                                        <p:tgtEl>
                                          <p:spTgt spid="7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89"/>
                                        </p:tgtEl>
                                        <p:attrNameLst>
                                          <p:attrName>style.visibility</p:attrName>
                                        </p:attrNameLst>
                                      </p:cBhvr>
                                      <p:to>
                                        <p:strVal val="visible"/>
                                      </p:to>
                                    </p:set>
                                    <p:animEffect transition="in" filter="wipe(down)">
                                      <p:cBhvr>
                                        <p:cTn id="103" dur="1000"/>
                                        <p:tgtEl>
                                          <p:spTgt spid="89"/>
                                        </p:tgtEl>
                                      </p:cBhvr>
                                    </p:animEffect>
                                  </p:childTnLst>
                                </p:cTn>
                              </p:par>
                              <p:par>
                                <p:cTn id="104" presetID="22" presetClass="exit" presetSubtype="4" fill="hold" grpId="1" nodeType="withEffect">
                                  <p:stCondLst>
                                    <p:cond delay="1000"/>
                                  </p:stCondLst>
                                  <p:childTnLst>
                                    <p:animEffect transition="out" filter="wipe(down)">
                                      <p:cBhvr>
                                        <p:cTn id="105" dur="500"/>
                                        <p:tgtEl>
                                          <p:spTgt spid="89"/>
                                        </p:tgtEl>
                                      </p:cBhvr>
                                    </p:animEffect>
                                    <p:set>
                                      <p:cBhvr>
                                        <p:cTn id="106" dur="1" fill="hold">
                                          <p:stCondLst>
                                            <p:cond delay="499"/>
                                          </p:stCondLst>
                                        </p:cTn>
                                        <p:tgtEl>
                                          <p:spTgt spid="89"/>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87"/>
                                        </p:tgtEl>
                                        <p:attrNameLst>
                                          <p:attrName>style.visibility</p:attrName>
                                        </p:attrNameLst>
                                      </p:cBhvr>
                                      <p:to>
                                        <p:strVal val="visible"/>
                                      </p:to>
                                    </p:set>
                                    <p:animEffect transition="in" filter="wipe(down)">
                                      <p:cBhvr>
                                        <p:cTn id="111" dur="1000"/>
                                        <p:tgtEl>
                                          <p:spTgt spid="87"/>
                                        </p:tgtEl>
                                      </p:cBhvr>
                                    </p:animEffect>
                                  </p:childTnLst>
                                </p:cTn>
                              </p:par>
                              <p:par>
                                <p:cTn id="112" presetID="22" presetClass="exit" presetSubtype="4" fill="hold" grpId="1" nodeType="withEffect">
                                  <p:stCondLst>
                                    <p:cond delay="1000"/>
                                  </p:stCondLst>
                                  <p:childTnLst>
                                    <p:animEffect transition="out" filter="wipe(down)">
                                      <p:cBhvr>
                                        <p:cTn id="113" dur="500"/>
                                        <p:tgtEl>
                                          <p:spTgt spid="87"/>
                                        </p:tgtEl>
                                      </p:cBhvr>
                                    </p:animEffect>
                                    <p:set>
                                      <p:cBhvr>
                                        <p:cTn id="114" dur="1" fill="hold">
                                          <p:stCondLst>
                                            <p:cond delay="499"/>
                                          </p:stCondLst>
                                        </p:cTn>
                                        <p:tgtEl>
                                          <p:spTgt spid="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190" grpId="0" animBg="1"/>
      <p:bldP spid="190" grpId="1" animBg="1"/>
      <p:bldP spid="79" grpId="0" animBg="1"/>
      <p:bldP spid="79" grpId="1" animBg="1"/>
      <p:bldP spid="80" grpId="0" animBg="1"/>
      <p:bldP spid="80" grpId="1" animBg="1"/>
      <p:bldP spid="85" grpId="0" animBg="1"/>
      <p:bldP spid="85" grpId="1" animBg="1"/>
      <p:bldP spid="87" grpId="0" animBg="1"/>
      <p:bldP spid="87" grpId="1" animBg="1"/>
      <p:bldP spid="89" grpId="0" animBg="1"/>
      <p:bldP spid="8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Azure AD Authentication Library for .NET</a:t>
            </a:r>
            <a:endParaRPr lang="en-US" dirty="0"/>
          </a:p>
        </p:txBody>
      </p:sp>
      <p:sp>
        <p:nvSpPr>
          <p:cNvPr id="3" name="Content Placeholder 2"/>
          <p:cNvSpPr>
            <a:spLocks noGrp="1"/>
          </p:cNvSpPr>
          <p:nvPr>
            <p:ph type="body" sz="quarter" idx="10"/>
          </p:nvPr>
        </p:nvSpPr>
        <p:spPr>
          <a:xfrm>
            <a:off x="201929" y="891882"/>
            <a:ext cx="8740142" cy="2593331"/>
          </a:xfrm>
        </p:spPr>
        <p:txBody>
          <a:bodyPr/>
          <a:lstStyle/>
          <a:p>
            <a:r>
              <a:rPr lang="en-US" dirty="0" smtClean="0"/>
              <a:t>Makes it easy to add authentication using Windows Azure AD</a:t>
            </a:r>
          </a:p>
          <a:p>
            <a:r>
              <a:rPr lang="en-US" dirty="0" smtClean="0"/>
              <a:t>Offers:</a:t>
            </a:r>
          </a:p>
          <a:p>
            <a:pPr lvl="1"/>
            <a:r>
              <a:rPr lang="en-US" b="1" dirty="0" smtClean="0"/>
              <a:t>Token acquisition</a:t>
            </a:r>
            <a:r>
              <a:rPr lang="en-US" dirty="0" smtClean="0"/>
              <a:t>. Facilitates acquiring tokens from Azure Active Directory by using variety of identity providers, protocols and credential types</a:t>
            </a:r>
          </a:p>
          <a:p>
            <a:pPr lvl="1"/>
            <a:r>
              <a:rPr lang="en-US" b="1" dirty="0" smtClean="0"/>
              <a:t>Persistent token cache</a:t>
            </a:r>
            <a:r>
              <a:rPr lang="en-US" dirty="0" smtClean="0"/>
              <a:t>. Store tokens in cache by default</a:t>
            </a:r>
          </a:p>
          <a:p>
            <a:pPr lvl="1"/>
            <a:r>
              <a:rPr lang="en-US" b="1" dirty="0" smtClean="0"/>
              <a:t>Automatic token refresh</a:t>
            </a:r>
            <a:r>
              <a:rPr lang="en-US" dirty="0" smtClean="0"/>
              <a:t>. Support auto refresh of tokens when they expire</a:t>
            </a:r>
            <a:endParaRPr lang="en-US" dirty="0"/>
          </a:p>
        </p:txBody>
      </p:sp>
    </p:spTree>
    <p:extLst>
      <p:ext uri="{BB962C8B-B14F-4D97-AF65-F5344CB8AC3E}">
        <p14:creationId xmlns:p14="http://schemas.microsoft.com/office/powerpoint/2010/main" val="309136206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01929" y="891882"/>
            <a:ext cx="8740142" cy="2876485"/>
          </a:xfrm>
        </p:spPr>
        <p:txBody>
          <a:bodyPr/>
          <a:lstStyle/>
          <a:p>
            <a:pPr marL="514350" indent="-514350">
              <a:buFont typeface="+mj-lt"/>
              <a:buAutoNum type="arabicPeriod" startAt="5"/>
            </a:pPr>
            <a:r>
              <a:rPr lang="en-US" dirty="0" smtClean="0"/>
              <a:t>Create a client application in WAAD and allow it access to the service application’s API</a:t>
            </a:r>
          </a:p>
          <a:p>
            <a:pPr marL="514350" indent="-514350">
              <a:buFont typeface="+mj-lt"/>
              <a:buAutoNum type="arabicPeriod" startAt="5"/>
            </a:pPr>
            <a:r>
              <a:rPr lang="en-US" dirty="0" smtClean="0"/>
              <a:t>Update the WPF app to use the AD library with the client application settings</a:t>
            </a:r>
          </a:p>
          <a:p>
            <a:pPr lvl="1"/>
            <a:r>
              <a:rPr lang="en-US" dirty="0" smtClean="0"/>
              <a:t>This provides all necessary authorization UI and simplifies the access to acquiring the token in code</a:t>
            </a:r>
          </a:p>
          <a:p>
            <a:pPr marL="514350" indent="-514350">
              <a:buFont typeface="+mj-lt"/>
              <a:buAutoNum type="arabicPeriod" startAt="5"/>
            </a:pPr>
            <a:r>
              <a:rPr lang="en-US" dirty="0" smtClean="0"/>
              <a:t>Verify the authorized experience</a:t>
            </a:r>
          </a:p>
        </p:txBody>
      </p:sp>
      <p:sp>
        <p:nvSpPr>
          <p:cNvPr id="2" name="Title 1"/>
          <p:cNvSpPr>
            <a:spLocks noGrp="1"/>
          </p:cNvSpPr>
          <p:nvPr>
            <p:ph type="title"/>
          </p:nvPr>
        </p:nvSpPr>
        <p:spPr/>
        <p:txBody>
          <a:bodyPr/>
          <a:lstStyle/>
          <a:p>
            <a:r>
              <a:rPr lang="en-US" smtClean="0"/>
              <a:t>Secure WCF service with WAAD</a:t>
            </a:r>
            <a:endParaRPr lang="en-US" dirty="0"/>
          </a:p>
        </p:txBody>
      </p:sp>
    </p:spTree>
    <p:extLst>
      <p:ext uri="{BB962C8B-B14F-4D97-AF65-F5344CB8AC3E}">
        <p14:creationId xmlns:p14="http://schemas.microsoft.com/office/powerpoint/2010/main" val="274310421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01929" y="891882"/>
            <a:ext cx="8740142" cy="3270439"/>
          </a:xfrm>
        </p:spPr>
        <p:txBody>
          <a:bodyPr/>
          <a:lstStyle/>
          <a:p>
            <a:pPr marL="514350" indent="-514350">
              <a:buFont typeface="+mj-lt"/>
              <a:buAutoNum type="arabicPeriod"/>
            </a:pPr>
            <a:r>
              <a:rPr lang="en-US" dirty="0" smtClean="0"/>
              <a:t>Create the directory in Windows Azure</a:t>
            </a:r>
          </a:p>
          <a:p>
            <a:pPr marL="514350" indent="-514350">
              <a:buFont typeface="+mj-lt"/>
              <a:buAutoNum type="arabicPeriod"/>
            </a:pPr>
            <a:r>
              <a:rPr lang="en-US" dirty="0" smtClean="0"/>
              <a:t>Add users (or import via sync from on-</a:t>
            </a:r>
            <a:r>
              <a:rPr lang="en-US" dirty="0" err="1" smtClean="0"/>
              <a:t>prem</a:t>
            </a:r>
            <a:r>
              <a:rPr lang="en-US" dirty="0" smtClean="0"/>
              <a:t> AD)</a:t>
            </a:r>
          </a:p>
          <a:p>
            <a:pPr marL="514350" indent="-514350">
              <a:buFont typeface="+mj-lt"/>
              <a:buAutoNum type="arabicPeriod"/>
            </a:pPr>
            <a:r>
              <a:rPr lang="en-US" dirty="0" smtClean="0"/>
              <a:t>Create a service application in WAAD</a:t>
            </a:r>
          </a:p>
          <a:p>
            <a:pPr marL="514350" indent="-514350">
              <a:buFont typeface="+mj-lt"/>
              <a:buAutoNum type="arabicPeriod"/>
            </a:pPr>
            <a:r>
              <a:rPr lang="en-US" dirty="0" smtClean="0"/>
              <a:t>Update the WCF service using the service application settings</a:t>
            </a:r>
          </a:p>
          <a:p>
            <a:pPr lvl="1"/>
            <a:r>
              <a:rPr lang="en-US" dirty="0" smtClean="0"/>
              <a:t>It must verify authorization tokens when present in the header</a:t>
            </a:r>
          </a:p>
          <a:p>
            <a:pPr lvl="1"/>
            <a:r>
              <a:rPr lang="en-US" dirty="0" smtClean="0"/>
              <a:t>It must return a proper “Unauthorized” with a pointer to the correct login page when a token header is not present</a:t>
            </a:r>
          </a:p>
        </p:txBody>
      </p:sp>
      <p:sp>
        <p:nvSpPr>
          <p:cNvPr id="2" name="Title 1"/>
          <p:cNvSpPr>
            <a:spLocks noGrp="1"/>
          </p:cNvSpPr>
          <p:nvPr>
            <p:ph type="title"/>
          </p:nvPr>
        </p:nvSpPr>
        <p:spPr/>
        <p:txBody>
          <a:bodyPr/>
          <a:lstStyle/>
          <a:p>
            <a:r>
              <a:rPr lang="en-US" dirty="0" smtClean="0"/>
              <a:t>Secure WCF service with WAAD</a:t>
            </a:r>
            <a:endParaRPr lang="en-US" dirty="0"/>
          </a:p>
        </p:txBody>
      </p:sp>
    </p:spTree>
    <p:extLst>
      <p:ext uri="{BB962C8B-B14F-4D97-AF65-F5344CB8AC3E}">
        <p14:creationId xmlns:p14="http://schemas.microsoft.com/office/powerpoint/2010/main" val="400574994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201929" y="1047750"/>
            <a:ext cx="8740142" cy="2895600"/>
          </a:xfrm>
          <a:prstGeom prst="rect">
            <a:avLst/>
          </a:prstGeom>
        </p:spPr>
        <p:txBody>
          <a:bodyPr/>
          <a:lstStyle>
            <a:lvl1pPr algn="ctr" defTabSz="914166" rtl="0" eaLnBrk="1" latinLnBrk="0" hangingPunct="1">
              <a:spcBef>
                <a:spcPct val="0"/>
              </a:spcBef>
              <a:buNone/>
              <a:defRPr sz="4400" kern="1200">
                <a:solidFill>
                  <a:schemeClr val="tx1"/>
                </a:solidFill>
                <a:latin typeface="+mj-lt"/>
                <a:ea typeface="+mj-ea"/>
                <a:cs typeface="+mj-cs"/>
              </a:defRPr>
            </a:lvl1pPr>
          </a:lstStyle>
          <a:p>
            <a:pPr algn="l"/>
            <a:r>
              <a:rPr lang="en-US" sz="5300" dirty="0" smtClean="0">
                <a:solidFill>
                  <a:srgbClr val="2C75A2"/>
                </a:solidFill>
                <a:latin typeface="Segoe UI Light" pitchFamily="34" charset="0"/>
              </a:rPr>
              <a:t>Demo</a:t>
            </a:r>
          </a:p>
          <a:p>
            <a:pPr algn="l"/>
            <a:r>
              <a:rPr lang="en-US" sz="4800" dirty="0">
                <a:solidFill>
                  <a:srgbClr val="2C75A2"/>
                </a:solidFill>
                <a:latin typeface="Segoe UI Light" pitchFamily="34" charset="0"/>
              </a:rPr>
              <a:t>Windows Azure </a:t>
            </a:r>
            <a:r>
              <a:rPr lang="en-US" sz="4800" dirty="0" smtClean="0">
                <a:solidFill>
                  <a:srgbClr val="2C75A2"/>
                </a:solidFill>
                <a:latin typeface="Segoe UI Light" pitchFamily="34" charset="0"/>
              </a:rPr>
              <a:t>Active Directory</a:t>
            </a:r>
            <a:endParaRPr lang="en-US" sz="4800" dirty="0">
              <a:solidFill>
                <a:srgbClr val="2C75A2"/>
              </a:solidFill>
              <a:latin typeface="Segoe UI Light" pitchFamily="34" charset="0"/>
            </a:endParaRPr>
          </a:p>
          <a:p>
            <a:pPr algn="l"/>
            <a:endParaRPr lang="en-US" sz="2600" dirty="0" smtClean="0">
              <a:solidFill>
                <a:srgbClr val="2C75A2"/>
              </a:solidFill>
              <a:latin typeface="Segoe UI Light" pitchFamily="34" charset="0"/>
            </a:endParaRPr>
          </a:p>
          <a:p>
            <a:pPr algn="l"/>
            <a:endParaRPr lang="en-US" sz="2600" dirty="0">
              <a:solidFill>
                <a:srgbClr val="2C75A2"/>
              </a:solidFill>
              <a:latin typeface="Segoe UI Light" pitchFamily="34" charset="0"/>
            </a:endParaRPr>
          </a:p>
          <a:p>
            <a:pPr algn="l"/>
            <a:endParaRPr lang="en-US" sz="2600" dirty="0" smtClean="0">
              <a:solidFill>
                <a:srgbClr val="2C75A2"/>
              </a:solidFill>
              <a:latin typeface="Segoe UI Light" pitchFamily="34" charset="0"/>
            </a:endParaRPr>
          </a:p>
          <a:p>
            <a:pPr algn="l"/>
            <a:endParaRPr lang="en-US" sz="2600" dirty="0" smtClean="0">
              <a:solidFill>
                <a:srgbClr val="2C75A2"/>
              </a:solidFill>
              <a:latin typeface="Segoe" pitchFamily="34" charset="0"/>
            </a:endParaRPr>
          </a:p>
          <a:p>
            <a:pPr algn="l"/>
            <a:r>
              <a:rPr lang="en-US" sz="2400" dirty="0" smtClean="0">
                <a:solidFill>
                  <a:srgbClr val="2C75A2"/>
                </a:solidFill>
                <a:latin typeface="Segoe" pitchFamily="34" charset="0"/>
              </a:rPr>
              <a:t>Name</a:t>
            </a:r>
            <a:endParaRPr lang="en-US" sz="2400" dirty="0">
              <a:solidFill>
                <a:srgbClr val="2C75A2"/>
              </a:solidFill>
              <a:latin typeface="Segoe" pitchFamily="34" charset="0"/>
            </a:endParaRPr>
          </a:p>
          <a:p>
            <a:pPr algn="l"/>
            <a:endParaRPr lang="en-US" sz="5300" dirty="0">
              <a:solidFill>
                <a:srgbClr val="2C75A2"/>
              </a:solidFill>
              <a:latin typeface="Segoe UI Light" pitchFamily="34" charset="0"/>
            </a:endParaRPr>
          </a:p>
        </p:txBody>
      </p:sp>
    </p:spTree>
    <p:extLst>
      <p:ext uri="{BB962C8B-B14F-4D97-AF65-F5344CB8AC3E}">
        <p14:creationId xmlns:p14="http://schemas.microsoft.com/office/powerpoint/2010/main" val="37207841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563688"/>
            <a:ext cx="8740775" cy="1346200"/>
          </a:xfrm>
          <a:prstGeom prst="rect">
            <a:avLst/>
          </a:prstGeom>
        </p:spPr>
        <p:txBody>
          <a:bodyPr/>
          <a:lstStyle/>
          <a:p>
            <a:r>
              <a:rPr lang="en-US" sz="6000" dirty="0" smtClean="0">
                <a:solidFill>
                  <a:schemeClr val="bg1"/>
                </a:solidFill>
                <a:latin typeface="Segoe UI Light" pitchFamily="34" charset="0"/>
              </a:rPr>
              <a:t>Windows Azure </a:t>
            </a:r>
            <a:br>
              <a:rPr lang="en-US" sz="6000" dirty="0" smtClean="0">
                <a:solidFill>
                  <a:schemeClr val="bg1"/>
                </a:solidFill>
                <a:latin typeface="Segoe UI Light" pitchFamily="34" charset="0"/>
              </a:rPr>
            </a:br>
            <a:r>
              <a:rPr lang="en-US" sz="6000" dirty="0" smtClean="0">
                <a:solidFill>
                  <a:schemeClr val="bg1"/>
                </a:solidFill>
                <a:latin typeface="Segoe UI Light" pitchFamily="34" charset="0"/>
              </a:rPr>
              <a:t>Service Bus</a:t>
            </a:r>
            <a:endParaRPr lang="en-US" sz="6000" dirty="0">
              <a:solidFill>
                <a:schemeClr val="bg1"/>
              </a:solidFill>
              <a:latin typeface="Segoe UI Light" pitchFamily="34" charset="0"/>
            </a:endParaRPr>
          </a:p>
        </p:txBody>
      </p:sp>
    </p:spTree>
    <p:extLst>
      <p:ext uri="{BB962C8B-B14F-4D97-AF65-F5344CB8AC3E}">
        <p14:creationId xmlns:p14="http://schemas.microsoft.com/office/powerpoint/2010/main" val="2959649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Azure Service Bus</a:t>
            </a:r>
          </a:p>
        </p:txBody>
      </p:sp>
      <p:sp>
        <p:nvSpPr>
          <p:cNvPr id="5" name="Rectangle 4"/>
          <p:cNvSpPr/>
          <p:nvPr/>
        </p:nvSpPr>
        <p:spPr bwMode="auto">
          <a:xfrm>
            <a:off x="398262" y="1089633"/>
            <a:ext cx="2605671" cy="36404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0" tIns="102856" rIns="68570" bIns="68570" numCol="1" rtlCol="0" anchor="t" anchorCtr="0" compatLnSpc="1">
            <a:prstTxWarp prst="textNoShape">
              <a:avLst/>
            </a:prstTxWarp>
          </a:bodyPr>
          <a:lstStyle/>
          <a:p>
            <a:pPr marL="603532" defTabSz="684587" fontAlgn="base">
              <a:lnSpc>
                <a:spcPct val="90000"/>
              </a:lnSpc>
              <a:spcBef>
                <a:spcPct val="0"/>
              </a:spcBef>
              <a:spcAft>
                <a:spcPct val="0"/>
              </a:spcAft>
            </a:pPr>
            <a:r>
              <a:rPr lang="en-US" sz="1500" dirty="0">
                <a:gradFill>
                  <a:gsLst>
                    <a:gs pos="0">
                      <a:srgbClr val="FFFFFF"/>
                    </a:gs>
                    <a:gs pos="100000">
                      <a:srgbClr val="FFFFFF"/>
                    </a:gs>
                  </a:gsLst>
                  <a:lin ang="5400000" scaled="0"/>
                </a:gradFill>
              </a:rPr>
              <a:t>EASILY CONNECT APPLICATIONS</a:t>
            </a:r>
          </a:p>
          <a:p>
            <a:pPr marL="603532" defTabSz="684587" fontAlgn="base">
              <a:lnSpc>
                <a:spcPct val="90000"/>
              </a:lnSpc>
              <a:spcBef>
                <a:spcPct val="0"/>
              </a:spcBef>
              <a:spcAft>
                <a:spcPct val="0"/>
              </a:spcAft>
            </a:pPr>
            <a:r>
              <a:rPr lang="en-US" sz="1500" dirty="0">
                <a:gradFill>
                  <a:gsLst>
                    <a:gs pos="0">
                      <a:srgbClr val="FFFFFF"/>
                    </a:gs>
                    <a:gs pos="100000">
                      <a:srgbClr val="FFFFFF"/>
                    </a:gs>
                  </a:gsLst>
                  <a:lin ang="5400000" scaled="0"/>
                </a:gradFill>
              </a:rPr>
              <a:t/>
            </a:r>
            <a:br>
              <a:rPr lang="en-US" sz="1500" dirty="0">
                <a:gradFill>
                  <a:gsLst>
                    <a:gs pos="0">
                      <a:srgbClr val="FFFFFF"/>
                    </a:gs>
                    <a:gs pos="100000">
                      <a:srgbClr val="FFFFFF"/>
                    </a:gs>
                  </a:gsLst>
                  <a:lin ang="5400000" scaled="0"/>
                </a:gradFill>
              </a:rPr>
            </a:br>
            <a:endParaRPr lang="en-US" sz="1500" dirty="0">
              <a:gradFill>
                <a:gsLst>
                  <a:gs pos="0">
                    <a:srgbClr val="FFFFFF"/>
                  </a:gs>
                  <a:gs pos="100000">
                    <a:srgbClr val="FFFFFF"/>
                  </a:gs>
                </a:gsLst>
                <a:lin ang="5400000" scaled="0"/>
              </a:gradFill>
            </a:endParaRPr>
          </a:p>
          <a:p>
            <a:pPr marL="173798" indent="-173798" defTabSz="684587" fontAlgn="base">
              <a:lnSpc>
                <a:spcPct val="90000"/>
              </a:lnSpc>
              <a:spcBef>
                <a:spcPts val="450"/>
              </a:spcBef>
              <a:spcAft>
                <a:spcPct val="0"/>
              </a:spcAft>
              <a:buFont typeface="Arial" pitchFamily="34" charset="0"/>
              <a:buChar char="•"/>
            </a:pPr>
            <a:r>
              <a:rPr lang="en-US" sz="1350" dirty="0">
                <a:gradFill>
                  <a:gsLst>
                    <a:gs pos="0">
                      <a:srgbClr val="FFFFFF"/>
                    </a:gs>
                    <a:gs pos="100000">
                      <a:srgbClr val="FFFFFF"/>
                    </a:gs>
                  </a:gsLst>
                  <a:lin ang="5400000" scaled="0"/>
                </a:gradFill>
              </a:rPr>
              <a:t>Queues for messaging  occasionally connected devices like mobile phones</a:t>
            </a:r>
          </a:p>
          <a:p>
            <a:pPr marL="173798" indent="-173798" defTabSz="684587" fontAlgn="base">
              <a:lnSpc>
                <a:spcPct val="90000"/>
              </a:lnSpc>
              <a:spcBef>
                <a:spcPts val="450"/>
              </a:spcBef>
              <a:spcAft>
                <a:spcPct val="0"/>
              </a:spcAft>
              <a:buFont typeface="Arial" pitchFamily="34" charset="0"/>
              <a:buChar char="•"/>
            </a:pPr>
            <a:r>
              <a:rPr lang="en-US" sz="1350" dirty="0">
                <a:gradFill>
                  <a:gsLst>
                    <a:gs pos="0">
                      <a:srgbClr val="FFFFFF"/>
                    </a:gs>
                    <a:gs pos="100000">
                      <a:srgbClr val="FFFFFF"/>
                    </a:gs>
                  </a:gsLst>
                  <a:lin ang="5400000" scaled="0"/>
                </a:gradFill>
              </a:rPr>
              <a:t>Topics &amp; Subscriptions for publishing notifications to multiple subscribers</a:t>
            </a:r>
          </a:p>
        </p:txBody>
      </p:sp>
      <p:pic>
        <p:nvPicPr>
          <p:cNvPr id="6" name="Picture 26" descr="Dashboard 512x512.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262" y="1086772"/>
            <a:ext cx="661047" cy="66104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7" name="Rectangle 6"/>
          <p:cNvSpPr/>
          <p:nvPr/>
        </p:nvSpPr>
        <p:spPr bwMode="auto">
          <a:xfrm>
            <a:off x="3269166" y="1086771"/>
            <a:ext cx="2605671" cy="36404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0" tIns="102856" rIns="68570" bIns="68570" numCol="1" rtlCol="0" anchor="t" anchorCtr="0" compatLnSpc="1">
            <a:prstTxWarp prst="textNoShape">
              <a:avLst/>
            </a:prstTxWarp>
          </a:bodyPr>
          <a:lstStyle/>
          <a:p>
            <a:pPr marL="603532" defTabSz="684587" fontAlgn="base">
              <a:lnSpc>
                <a:spcPct val="90000"/>
              </a:lnSpc>
              <a:spcBef>
                <a:spcPct val="0"/>
              </a:spcBef>
              <a:spcAft>
                <a:spcPct val="0"/>
              </a:spcAft>
            </a:pPr>
            <a:r>
              <a:rPr lang="en-US" sz="1500" dirty="0">
                <a:gradFill>
                  <a:gsLst>
                    <a:gs pos="0">
                      <a:srgbClr val="FFFFFF"/>
                    </a:gs>
                    <a:gs pos="100000">
                      <a:srgbClr val="FFFFFF"/>
                    </a:gs>
                  </a:gsLst>
                  <a:lin ang="5400000" scaled="0"/>
                </a:gradFill>
              </a:rPr>
              <a:t>CONNECT APPLICATIONS FROM ANYWHERE</a:t>
            </a:r>
          </a:p>
          <a:p>
            <a:pPr marL="603532" defTabSz="684587" fontAlgn="base">
              <a:lnSpc>
                <a:spcPct val="90000"/>
              </a:lnSpc>
              <a:spcBef>
                <a:spcPct val="0"/>
              </a:spcBef>
              <a:spcAft>
                <a:spcPct val="0"/>
              </a:spcAft>
            </a:pPr>
            <a:endParaRPr lang="en-US" sz="1500" dirty="0">
              <a:gradFill>
                <a:gsLst>
                  <a:gs pos="0">
                    <a:srgbClr val="FFFFFF"/>
                  </a:gs>
                  <a:gs pos="100000">
                    <a:srgbClr val="FFFFFF"/>
                  </a:gs>
                </a:gsLst>
                <a:lin ang="5400000" scaled="0"/>
              </a:gradFill>
            </a:endParaRPr>
          </a:p>
          <a:p>
            <a:pPr marL="173798" indent="-173798" defTabSz="684587" fontAlgn="base">
              <a:lnSpc>
                <a:spcPct val="90000"/>
              </a:lnSpc>
              <a:spcBef>
                <a:spcPts val="450"/>
              </a:spcBef>
              <a:spcAft>
                <a:spcPct val="0"/>
              </a:spcAft>
              <a:buFont typeface="Arial" pitchFamily="34" charset="0"/>
              <a:buChar char="•"/>
            </a:pPr>
            <a:r>
              <a:rPr lang="en-US" sz="1350" dirty="0">
                <a:gradFill>
                  <a:gsLst>
                    <a:gs pos="0">
                      <a:srgbClr val="FFFFFF"/>
                    </a:gs>
                    <a:gs pos="100000">
                      <a:srgbClr val="FFFFFF"/>
                    </a:gs>
                  </a:gsLst>
                  <a:lin ang="5400000" scaled="0"/>
                </a:gradFill>
              </a:rPr>
              <a:t>Connect applications across:</a:t>
            </a:r>
          </a:p>
          <a:p>
            <a:pPr marL="297599" indent="-123801" defTabSz="684587" fontAlgn="base">
              <a:lnSpc>
                <a:spcPct val="90000"/>
              </a:lnSpc>
              <a:spcBef>
                <a:spcPts val="450"/>
              </a:spcBef>
              <a:spcAft>
                <a:spcPct val="0"/>
              </a:spcAft>
              <a:buFont typeface="Arial" pitchFamily="34" charset="0"/>
              <a:buChar char="•"/>
            </a:pPr>
            <a:r>
              <a:rPr lang="en-US" sz="1200" dirty="0">
                <a:gradFill>
                  <a:gsLst>
                    <a:gs pos="0">
                      <a:srgbClr val="FFFFFF"/>
                    </a:gs>
                    <a:gs pos="100000">
                      <a:srgbClr val="FFFFFF"/>
                    </a:gs>
                  </a:gsLst>
                  <a:lin ang="5400000" scaled="0"/>
                </a:gradFill>
              </a:rPr>
              <a:t>Public cloud</a:t>
            </a:r>
          </a:p>
          <a:p>
            <a:pPr marL="297599" indent="-123801" defTabSz="684587" fontAlgn="base">
              <a:lnSpc>
                <a:spcPct val="90000"/>
              </a:lnSpc>
              <a:spcBef>
                <a:spcPts val="450"/>
              </a:spcBef>
              <a:spcAft>
                <a:spcPct val="0"/>
              </a:spcAft>
              <a:buFont typeface="Arial" pitchFamily="34" charset="0"/>
              <a:buChar char="•"/>
            </a:pPr>
            <a:r>
              <a:rPr lang="en-US" sz="1200" dirty="0">
                <a:gradFill>
                  <a:gsLst>
                    <a:gs pos="0">
                      <a:srgbClr val="FFFFFF"/>
                    </a:gs>
                    <a:gs pos="100000">
                      <a:srgbClr val="FFFFFF"/>
                    </a:gs>
                  </a:gsLst>
                  <a:lin ang="5400000" scaled="0"/>
                </a:gradFill>
              </a:rPr>
              <a:t>Public &amp; private cloud</a:t>
            </a:r>
          </a:p>
          <a:p>
            <a:pPr marL="297599" indent="-123801" defTabSz="684587" fontAlgn="base">
              <a:lnSpc>
                <a:spcPct val="90000"/>
              </a:lnSpc>
              <a:spcBef>
                <a:spcPts val="450"/>
              </a:spcBef>
              <a:spcAft>
                <a:spcPct val="0"/>
              </a:spcAft>
              <a:buFont typeface="Arial" pitchFamily="34" charset="0"/>
              <a:buChar char="•"/>
            </a:pPr>
            <a:r>
              <a:rPr lang="en-US" sz="1200" dirty="0">
                <a:gradFill>
                  <a:gsLst>
                    <a:gs pos="0">
                      <a:srgbClr val="FFFFFF"/>
                    </a:gs>
                    <a:gs pos="100000">
                      <a:srgbClr val="FFFFFF"/>
                    </a:gs>
                  </a:gsLst>
                  <a:lin ang="5400000" scaled="0"/>
                </a:gradFill>
              </a:rPr>
              <a:t>Private to private cloud through public cloud</a:t>
            </a:r>
          </a:p>
          <a:p>
            <a:pPr marL="173798" indent="-173798" defTabSz="684587" fontAlgn="base">
              <a:lnSpc>
                <a:spcPct val="90000"/>
              </a:lnSpc>
              <a:spcBef>
                <a:spcPts val="450"/>
              </a:spcBef>
              <a:spcAft>
                <a:spcPct val="0"/>
              </a:spcAft>
              <a:buFont typeface="Arial" pitchFamily="34" charset="0"/>
              <a:buChar char="•"/>
            </a:pPr>
            <a:r>
              <a:rPr lang="en-US" sz="1350" dirty="0">
                <a:gradFill>
                  <a:gsLst>
                    <a:gs pos="0">
                      <a:srgbClr val="FFFFFF"/>
                    </a:gs>
                    <a:gs pos="100000">
                      <a:srgbClr val="FFFFFF"/>
                    </a:gs>
                  </a:gsLst>
                  <a:lin ang="5400000" scaled="0"/>
                </a:gradFill>
              </a:rPr>
              <a:t>Relay to securely call private cloud applications hosted behind firewalls and NATs</a:t>
            </a:r>
          </a:p>
          <a:p>
            <a:pPr marL="173798" indent="-173798" defTabSz="684587" fontAlgn="base">
              <a:lnSpc>
                <a:spcPct val="90000"/>
              </a:lnSpc>
              <a:spcBef>
                <a:spcPts val="450"/>
              </a:spcBef>
              <a:spcAft>
                <a:spcPct val="0"/>
              </a:spcAft>
              <a:buFont typeface="Arial" pitchFamily="34" charset="0"/>
              <a:buChar char="•"/>
            </a:pPr>
            <a:r>
              <a:rPr lang="en-US" sz="1350" dirty="0">
                <a:gradFill>
                  <a:gsLst>
                    <a:gs pos="0">
                      <a:srgbClr val="FFFFFF"/>
                    </a:gs>
                    <a:gs pos="100000">
                      <a:srgbClr val="FFFFFF"/>
                    </a:gs>
                  </a:gsLst>
                  <a:lin ang="5400000" scaled="0"/>
                </a:gradFill>
              </a:rPr>
              <a:t>Clients can run on PCs, mobile devices or browser</a:t>
            </a:r>
          </a:p>
          <a:p>
            <a:pPr marL="173798" indent="-173798" defTabSz="684587" fontAlgn="base">
              <a:lnSpc>
                <a:spcPct val="90000"/>
              </a:lnSpc>
              <a:spcBef>
                <a:spcPts val="450"/>
              </a:spcBef>
              <a:spcAft>
                <a:spcPct val="0"/>
              </a:spcAft>
              <a:buFont typeface="Arial" pitchFamily="34" charset="0"/>
              <a:buChar char="•"/>
            </a:pPr>
            <a:r>
              <a:rPr lang="en-US" sz="1350" dirty="0">
                <a:gradFill>
                  <a:gsLst>
                    <a:gs pos="0">
                      <a:srgbClr val="FFFFFF"/>
                    </a:gs>
                    <a:gs pos="100000">
                      <a:srgbClr val="FFFFFF"/>
                    </a:gs>
                  </a:gsLst>
                  <a:lin ang="5400000" scaled="0"/>
                </a:gradFill>
              </a:rPr>
              <a:t>Use various languages (.NET, WCF, REST, Java, Node.js, PHP)</a:t>
            </a:r>
          </a:p>
          <a:p>
            <a:pPr defTabSz="684587" fontAlgn="base">
              <a:lnSpc>
                <a:spcPct val="90000"/>
              </a:lnSpc>
              <a:spcBef>
                <a:spcPct val="0"/>
              </a:spcBef>
              <a:spcAft>
                <a:spcPct val="0"/>
              </a:spcAft>
            </a:pPr>
            <a:endParaRPr lang="en-US" sz="1350" dirty="0">
              <a:gradFill>
                <a:gsLst>
                  <a:gs pos="0">
                    <a:srgbClr val="FFFFFF"/>
                  </a:gs>
                  <a:gs pos="100000">
                    <a:srgbClr val="FFFFFF"/>
                  </a:gs>
                </a:gsLst>
                <a:lin ang="5400000" scaled="0"/>
              </a:gradFill>
            </a:endParaRPr>
          </a:p>
          <a:p>
            <a:pPr defTabSz="684587" fontAlgn="base">
              <a:lnSpc>
                <a:spcPct val="90000"/>
              </a:lnSpc>
              <a:spcBef>
                <a:spcPct val="0"/>
              </a:spcBef>
              <a:spcAft>
                <a:spcPct val="0"/>
              </a:spcAft>
            </a:pPr>
            <a:endParaRPr lang="en-US" sz="1350" dirty="0">
              <a:gradFill>
                <a:gsLst>
                  <a:gs pos="0">
                    <a:srgbClr val="FFFFFF"/>
                  </a:gs>
                  <a:gs pos="100000">
                    <a:srgbClr val="FFFFFF"/>
                  </a:gs>
                </a:gsLst>
                <a:lin ang="5400000" scaled="0"/>
              </a:gradFill>
            </a:endParaRPr>
          </a:p>
        </p:txBody>
      </p:sp>
      <p:sp>
        <p:nvSpPr>
          <p:cNvPr id="8" name="Rectangle 7"/>
          <p:cNvSpPr/>
          <p:nvPr/>
        </p:nvSpPr>
        <p:spPr bwMode="auto">
          <a:xfrm>
            <a:off x="6168515" y="1086770"/>
            <a:ext cx="2605671" cy="36404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0" tIns="102856" rIns="68570" bIns="68570" numCol="1" rtlCol="0" anchor="t" anchorCtr="0" compatLnSpc="1">
            <a:prstTxWarp prst="textNoShape">
              <a:avLst/>
            </a:prstTxWarp>
          </a:bodyPr>
          <a:lstStyle/>
          <a:p>
            <a:pPr marL="603532" defTabSz="684587" fontAlgn="base">
              <a:lnSpc>
                <a:spcPct val="90000"/>
              </a:lnSpc>
              <a:spcBef>
                <a:spcPct val="0"/>
              </a:spcBef>
              <a:spcAft>
                <a:spcPct val="0"/>
              </a:spcAft>
            </a:pPr>
            <a:r>
              <a:rPr lang="en-US" sz="1500" dirty="0">
                <a:gradFill>
                  <a:gsLst>
                    <a:gs pos="0">
                      <a:srgbClr val="FFFFFF"/>
                    </a:gs>
                    <a:gs pos="100000">
                      <a:srgbClr val="FFFFFF"/>
                    </a:gs>
                  </a:gsLst>
                  <a:lin ang="5400000" scaled="0"/>
                </a:gradFill>
              </a:rPr>
              <a:t>ENTERPRISE GRADE CLOUD SERVICE</a:t>
            </a:r>
          </a:p>
          <a:p>
            <a:pPr marL="603532" defTabSz="684587" fontAlgn="base">
              <a:lnSpc>
                <a:spcPct val="90000"/>
              </a:lnSpc>
              <a:spcBef>
                <a:spcPct val="0"/>
              </a:spcBef>
              <a:spcAft>
                <a:spcPct val="0"/>
              </a:spcAft>
            </a:pPr>
            <a:endParaRPr lang="en-US" sz="1500" dirty="0">
              <a:gradFill>
                <a:gsLst>
                  <a:gs pos="0">
                    <a:srgbClr val="FFFFFF"/>
                  </a:gs>
                  <a:gs pos="100000">
                    <a:srgbClr val="FFFFFF"/>
                  </a:gs>
                </a:gsLst>
                <a:lin ang="5400000" scaled="0"/>
              </a:gradFill>
            </a:endParaRPr>
          </a:p>
          <a:p>
            <a:pPr marL="603532" defTabSz="684587" fontAlgn="base">
              <a:lnSpc>
                <a:spcPct val="90000"/>
              </a:lnSpc>
              <a:spcBef>
                <a:spcPct val="0"/>
              </a:spcBef>
              <a:spcAft>
                <a:spcPct val="0"/>
              </a:spcAft>
            </a:pPr>
            <a:endParaRPr lang="en-US" sz="1500" dirty="0">
              <a:gradFill>
                <a:gsLst>
                  <a:gs pos="0">
                    <a:srgbClr val="FFFFFF"/>
                  </a:gs>
                  <a:gs pos="100000">
                    <a:srgbClr val="FFFFFF"/>
                  </a:gs>
                </a:gsLst>
                <a:lin ang="5400000" scaled="0"/>
              </a:gradFill>
            </a:endParaRPr>
          </a:p>
          <a:p>
            <a:pPr marL="173798" indent="-173798" defTabSz="684587" fontAlgn="base">
              <a:lnSpc>
                <a:spcPct val="90000"/>
              </a:lnSpc>
              <a:spcBef>
                <a:spcPts val="450"/>
              </a:spcBef>
              <a:spcAft>
                <a:spcPct val="0"/>
              </a:spcAft>
              <a:buFont typeface="Arial" pitchFamily="34" charset="0"/>
              <a:buChar char="•"/>
            </a:pPr>
            <a:r>
              <a:rPr lang="en-US" sz="1350" dirty="0">
                <a:gradFill>
                  <a:gsLst>
                    <a:gs pos="0">
                      <a:srgbClr val="FFFFFF"/>
                    </a:gs>
                    <a:gs pos="100000">
                      <a:srgbClr val="FFFFFF"/>
                    </a:gs>
                  </a:gsLst>
                  <a:lin ang="5400000" scaled="0"/>
                </a:gradFill>
              </a:rPr>
              <a:t>99.9% monthly SLA</a:t>
            </a:r>
          </a:p>
          <a:p>
            <a:pPr marL="173798" indent="-173798" defTabSz="684587" fontAlgn="base">
              <a:lnSpc>
                <a:spcPct val="90000"/>
              </a:lnSpc>
              <a:spcBef>
                <a:spcPts val="450"/>
              </a:spcBef>
              <a:spcAft>
                <a:spcPct val="0"/>
              </a:spcAft>
              <a:buFont typeface="Arial" pitchFamily="34" charset="0"/>
              <a:buChar char="•"/>
            </a:pPr>
            <a:r>
              <a:rPr lang="en-US" sz="1350" dirty="0">
                <a:gradFill>
                  <a:gsLst>
                    <a:gs pos="0">
                      <a:srgbClr val="FFFFFF"/>
                    </a:gs>
                    <a:gs pos="100000">
                      <a:srgbClr val="FFFFFF"/>
                    </a:gs>
                  </a:gsLst>
                  <a:lin ang="5400000" scaled="0"/>
                </a:gradFill>
              </a:rPr>
              <a:t>Delivery assurance, reliable messaging, scale and load balancing</a:t>
            </a:r>
          </a:p>
          <a:p>
            <a:pPr marL="173798" indent="-173798" defTabSz="684587" fontAlgn="base">
              <a:lnSpc>
                <a:spcPct val="90000"/>
              </a:lnSpc>
              <a:spcBef>
                <a:spcPts val="450"/>
              </a:spcBef>
              <a:spcAft>
                <a:spcPct val="0"/>
              </a:spcAft>
              <a:buFont typeface="Arial" pitchFamily="34" charset="0"/>
              <a:buChar char="•"/>
            </a:pPr>
            <a:r>
              <a:rPr lang="en-US" sz="1350" dirty="0">
                <a:gradFill>
                  <a:gsLst>
                    <a:gs pos="0">
                      <a:srgbClr val="FFFFFF"/>
                    </a:gs>
                    <a:gs pos="100000">
                      <a:srgbClr val="FFFFFF"/>
                    </a:gs>
                  </a:gsLst>
                  <a:lin ang="5400000" scaled="0"/>
                </a:gradFill>
              </a:rPr>
              <a:t>Claims based security and identity federation with Active Directory and web identities</a:t>
            </a:r>
          </a:p>
          <a:p>
            <a:pPr marL="173798" indent="-173798" defTabSz="684587" fontAlgn="base">
              <a:lnSpc>
                <a:spcPct val="90000"/>
              </a:lnSpc>
              <a:spcBef>
                <a:spcPts val="450"/>
              </a:spcBef>
              <a:spcAft>
                <a:spcPct val="0"/>
              </a:spcAft>
              <a:buFont typeface="Arial" pitchFamily="34" charset="0"/>
              <a:buChar char="•"/>
            </a:pPr>
            <a:r>
              <a:rPr lang="en-US" sz="1350" dirty="0">
                <a:gradFill>
                  <a:gsLst>
                    <a:gs pos="0">
                      <a:srgbClr val="FFFFFF"/>
                    </a:gs>
                    <a:gs pos="100000">
                      <a:srgbClr val="FFFFFF"/>
                    </a:gs>
                  </a:gsLst>
                  <a:lin ang="5400000" scaled="0"/>
                </a:gradFill>
              </a:rPr>
              <a:t>No need for IT to change network </a:t>
            </a:r>
            <a:r>
              <a:rPr lang="en-US" sz="1350" dirty="0" err="1">
                <a:gradFill>
                  <a:gsLst>
                    <a:gs pos="0">
                      <a:srgbClr val="FFFFFF"/>
                    </a:gs>
                    <a:gs pos="100000">
                      <a:srgbClr val="FFFFFF"/>
                    </a:gs>
                  </a:gsLst>
                  <a:lin ang="5400000" scaled="0"/>
                </a:gradFill>
              </a:rPr>
              <a:t>config</a:t>
            </a:r>
            <a:r>
              <a:rPr lang="en-US" sz="1350" dirty="0">
                <a:gradFill>
                  <a:gsLst>
                    <a:gs pos="0">
                      <a:srgbClr val="FFFFFF"/>
                    </a:gs>
                    <a:gs pos="100000">
                      <a:srgbClr val="FFFFFF"/>
                    </a:gs>
                  </a:gsLst>
                  <a:lin ang="5400000" scaled="0"/>
                </a:gradFill>
              </a:rPr>
              <a:t> or install gateway devices</a:t>
            </a:r>
          </a:p>
        </p:txBody>
      </p:sp>
      <p:pic>
        <p:nvPicPr>
          <p:cNvPr id="9" name="Picture 23" descr="Help 512x512.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69166" y="1086772"/>
            <a:ext cx="661047" cy="66104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10" name="Picture 12" descr="Universal 512x51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8517" y="1088202"/>
            <a:ext cx="658185" cy="65818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6609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mtClean="0"/>
              <a:t>Create a service bus relay</a:t>
            </a:r>
          </a:p>
          <a:p>
            <a:r>
              <a:rPr lang="en-US" smtClean="0"/>
              <a:t>Add a service bus relay endpoint to the internal service</a:t>
            </a:r>
          </a:p>
          <a:p>
            <a:r>
              <a:rPr lang="en-US" smtClean="0"/>
              <a:t>Update the WCF service to use the service bus relay endpoint for the internal service</a:t>
            </a:r>
            <a:endParaRPr lang="en-US" dirty="0" smtClean="0"/>
          </a:p>
        </p:txBody>
      </p:sp>
      <p:sp>
        <p:nvSpPr>
          <p:cNvPr id="2" name="Title 1"/>
          <p:cNvSpPr>
            <a:spLocks noGrp="1"/>
          </p:cNvSpPr>
          <p:nvPr>
            <p:ph type="title"/>
          </p:nvPr>
        </p:nvSpPr>
        <p:spPr/>
        <p:txBody>
          <a:bodyPr/>
          <a:lstStyle/>
          <a:p>
            <a:r>
              <a:rPr lang="en-US" smtClean="0"/>
              <a:t>Call internal service via Service Bus relay</a:t>
            </a:r>
            <a:endParaRPr lang="en-US" dirty="0"/>
          </a:p>
        </p:txBody>
      </p:sp>
    </p:spTree>
    <p:extLst>
      <p:ext uri="{BB962C8B-B14F-4D97-AF65-F5344CB8AC3E}">
        <p14:creationId xmlns:p14="http://schemas.microsoft.com/office/powerpoint/2010/main" val="141110040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201929" y="1047750"/>
            <a:ext cx="8740142" cy="2895600"/>
          </a:xfrm>
          <a:prstGeom prst="rect">
            <a:avLst/>
          </a:prstGeom>
        </p:spPr>
        <p:txBody>
          <a:bodyPr/>
          <a:lstStyle>
            <a:lvl1pPr algn="ctr" defTabSz="914166" rtl="0" eaLnBrk="1" latinLnBrk="0" hangingPunct="1">
              <a:spcBef>
                <a:spcPct val="0"/>
              </a:spcBef>
              <a:buNone/>
              <a:defRPr sz="4400" kern="1200">
                <a:solidFill>
                  <a:schemeClr val="tx1"/>
                </a:solidFill>
                <a:latin typeface="+mj-lt"/>
                <a:ea typeface="+mj-ea"/>
                <a:cs typeface="+mj-cs"/>
              </a:defRPr>
            </a:lvl1pPr>
          </a:lstStyle>
          <a:p>
            <a:pPr algn="l"/>
            <a:r>
              <a:rPr lang="en-US" sz="5300" dirty="0" smtClean="0">
                <a:solidFill>
                  <a:srgbClr val="2C75A2"/>
                </a:solidFill>
                <a:latin typeface="Segoe UI Light" pitchFamily="34" charset="0"/>
              </a:rPr>
              <a:t>Demo</a:t>
            </a:r>
          </a:p>
          <a:p>
            <a:pPr algn="l"/>
            <a:r>
              <a:rPr lang="en-US" sz="5300" dirty="0">
                <a:solidFill>
                  <a:srgbClr val="2C75A2"/>
                </a:solidFill>
                <a:latin typeface="Segoe UI Light" pitchFamily="34" charset="0"/>
              </a:rPr>
              <a:t>Windows Azure </a:t>
            </a:r>
            <a:r>
              <a:rPr lang="en-US" sz="5300" dirty="0" smtClean="0">
                <a:solidFill>
                  <a:srgbClr val="2C75A2"/>
                </a:solidFill>
                <a:latin typeface="Segoe UI Light" pitchFamily="34" charset="0"/>
              </a:rPr>
              <a:t>Service Bus</a:t>
            </a:r>
            <a:endParaRPr lang="en-US" sz="5300" dirty="0">
              <a:solidFill>
                <a:srgbClr val="2C75A2"/>
              </a:solidFill>
              <a:latin typeface="Segoe UI Light" pitchFamily="34" charset="0"/>
            </a:endParaRPr>
          </a:p>
          <a:p>
            <a:pPr algn="l"/>
            <a:endParaRPr lang="en-US" sz="2600" dirty="0" smtClean="0">
              <a:solidFill>
                <a:srgbClr val="2C75A2"/>
              </a:solidFill>
              <a:latin typeface="Segoe UI Light" pitchFamily="34" charset="0"/>
            </a:endParaRPr>
          </a:p>
          <a:p>
            <a:pPr algn="l"/>
            <a:endParaRPr lang="en-US" sz="2600" dirty="0">
              <a:solidFill>
                <a:srgbClr val="2C75A2"/>
              </a:solidFill>
              <a:latin typeface="Segoe UI Light" pitchFamily="34" charset="0"/>
            </a:endParaRPr>
          </a:p>
          <a:p>
            <a:pPr algn="l"/>
            <a:endParaRPr lang="en-US" sz="2600" dirty="0" smtClean="0">
              <a:solidFill>
                <a:srgbClr val="2C75A2"/>
              </a:solidFill>
              <a:latin typeface="Segoe UI Light" pitchFamily="34" charset="0"/>
            </a:endParaRPr>
          </a:p>
          <a:p>
            <a:pPr algn="l"/>
            <a:endParaRPr lang="en-US" sz="2600" dirty="0" smtClean="0">
              <a:solidFill>
                <a:srgbClr val="2C75A2"/>
              </a:solidFill>
              <a:latin typeface="Segoe" pitchFamily="34" charset="0"/>
            </a:endParaRPr>
          </a:p>
          <a:p>
            <a:pPr algn="l"/>
            <a:r>
              <a:rPr lang="en-US" sz="2400" dirty="0" smtClean="0">
                <a:solidFill>
                  <a:srgbClr val="2C75A2"/>
                </a:solidFill>
                <a:latin typeface="Segoe" pitchFamily="34" charset="0"/>
              </a:rPr>
              <a:t>Name</a:t>
            </a:r>
            <a:endParaRPr lang="en-US" sz="2400" dirty="0">
              <a:solidFill>
                <a:srgbClr val="2C75A2"/>
              </a:solidFill>
              <a:latin typeface="Segoe" pitchFamily="34" charset="0"/>
            </a:endParaRPr>
          </a:p>
          <a:p>
            <a:pPr algn="l"/>
            <a:endParaRPr lang="en-US" sz="5300" dirty="0">
              <a:solidFill>
                <a:srgbClr val="2C75A2"/>
              </a:solidFill>
              <a:latin typeface="Segoe UI Light" pitchFamily="34" charset="0"/>
            </a:endParaRPr>
          </a:p>
        </p:txBody>
      </p:sp>
    </p:spTree>
    <p:extLst>
      <p:ext uri="{BB962C8B-B14F-4D97-AF65-F5344CB8AC3E}">
        <p14:creationId xmlns:p14="http://schemas.microsoft.com/office/powerpoint/2010/main" val="1873690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011924" y="990393"/>
            <a:ext cx="6761980" cy="3962795"/>
            <a:chOff x="1376287" y="1346505"/>
            <a:chExt cx="9196762" cy="5389675"/>
          </a:xfrm>
        </p:grpSpPr>
        <p:sp>
          <p:nvSpPr>
            <p:cNvPr id="19" name="Rectangle 18"/>
            <p:cNvSpPr/>
            <p:nvPr/>
          </p:nvSpPr>
          <p:spPr bwMode="auto">
            <a:xfrm>
              <a:off x="2176393" y="1726056"/>
              <a:ext cx="8396656" cy="4642599"/>
            </a:xfrm>
            <a:prstGeom prst="rect">
              <a:avLst/>
            </a:pr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defTabSz="672068" fontAlgn="base">
                <a:lnSpc>
                  <a:spcPct val="90000"/>
                </a:lnSpc>
                <a:spcBef>
                  <a:spcPct val="0"/>
                </a:spcBef>
                <a:spcAft>
                  <a:spcPct val="0"/>
                </a:spcAft>
              </a:pPr>
              <a:endParaRPr lang="en-US" sz="1765" spc="-37" dirty="0">
                <a:gradFill>
                  <a:gsLst>
                    <a:gs pos="36283">
                      <a:schemeClr val="tx1"/>
                    </a:gs>
                    <a:gs pos="28000">
                      <a:schemeClr val="tx1"/>
                    </a:gs>
                  </a:gsLst>
                  <a:lin ang="5400000" scaled="0"/>
                </a:gradFill>
              </a:endParaRPr>
            </a:p>
          </p:txBody>
        </p:sp>
        <p:sp>
          <p:nvSpPr>
            <p:cNvPr id="20" name="Rectangle 8"/>
            <p:cNvSpPr/>
            <p:nvPr/>
          </p:nvSpPr>
          <p:spPr bwMode="auto">
            <a:xfrm>
              <a:off x="2501537" y="2494737"/>
              <a:ext cx="7755059" cy="3873918"/>
            </a:xfrm>
            <a:custGeom>
              <a:avLst/>
              <a:gdLst>
                <a:gd name="connsiteX0" fmla="*/ 0 w 7733982"/>
                <a:gd name="connsiteY0" fmla="*/ 0 h 3872530"/>
                <a:gd name="connsiteX1" fmla="*/ 7733982 w 7733982"/>
                <a:gd name="connsiteY1" fmla="*/ 0 h 3872530"/>
                <a:gd name="connsiteX2" fmla="*/ 7733982 w 7733982"/>
                <a:gd name="connsiteY2" fmla="*/ 3872530 h 3872530"/>
                <a:gd name="connsiteX3" fmla="*/ 0 w 7733982"/>
                <a:gd name="connsiteY3" fmla="*/ 3872530 h 3872530"/>
                <a:gd name="connsiteX4" fmla="*/ 0 w 7733982"/>
                <a:gd name="connsiteY4" fmla="*/ 0 h 3872530"/>
                <a:gd name="connsiteX0" fmla="*/ 0 w 7745271"/>
                <a:gd name="connsiteY0" fmla="*/ 3725333 h 3872530"/>
                <a:gd name="connsiteX1" fmla="*/ 7745271 w 7745271"/>
                <a:gd name="connsiteY1" fmla="*/ 0 h 3872530"/>
                <a:gd name="connsiteX2" fmla="*/ 7745271 w 7745271"/>
                <a:gd name="connsiteY2" fmla="*/ 3872530 h 3872530"/>
                <a:gd name="connsiteX3" fmla="*/ 11289 w 7745271"/>
                <a:gd name="connsiteY3" fmla="*/ 3872530 h 3872530"/>
                <a:gd name="connsiteX4" fmla="*/ 0 w 7745271"/>
                <a:gd name="connsiteY4" fmla="*/ 3725333 h 3872530"/>
                <a:gd name="connsiteX0" fmla="*/ 0 w 7741261"/>
                <a:gd name="connsiteY0" fmla="*/ 3841638 h 3872530"/>
                <a:gd name="connsiteX1" fmla="*/ 7741261 w 7741261"/>
                <a:gd name="connsiteY1" fmla="*/ 0 h 3872530"/>
                <a:gd name="connsiteX2" fmla="*/ 7741261 w 7741261"/>
                <a:gd name="connsiteY2" fmla="*/ 3872530 h 3872530"/>
                <a:gd name="connsiteX3" fmla="*/ 7279 w 7741261"/>
                <a:gd name="connsiteY3" fmla="*/ 3872530 h 3872530"/>
                <a:gd name="connsiteX4" fmla="*/ 0 w 7741261"/>
                <a:gd name="connsiteY4" fmla="*/ 3841638 h 3872530"/>
                <a:gd name="connsiteX0" fmla="*/ 0 w 7741261"/>
                <a:gd name="connsiteY0" fmla="*/ 3849659 h 3872530"/>
                <a:gd name="connsiteX1" fmla="*/ 7741261 w 7741261"/>
                <a:gd name="connsiteY1" fmla="*/ 0 h 3872530"/>
                <a:gd name="connsiteX2" fmla="*/ 7741261 w 7741261"/>
                <a:gd name="connsiteY2" fmla="*/ 3872530 h 3872530"/>
                <a:gd name="connsiteX3" fmla="*/ 7279 w 7741261"/>
                <a:gd name="connsiteY3" fmla="*/ 3872530 h 3872530"/>
                <a:gd name="connsiteX4" fmla="*/ 0 w 7741261"/>
                <a:gd name="connsiteY4" fmla="*/ 3849659 h 3872530"/>
                <a:gd name="connsiteX0" fmla="*/ 0 w 7741261"/>
                <a:gd name="connsiteY0" fmla="*/ 3849659 h 3872530"/>
                <a:gd name="connsiteX1" fmla="*/ 657068 w 7741261"/>
                <a:gd name="connsiteY1" fmla="*/ 3526289 h 3872530"/>
                <a:gd name="connsiteX2" fmla="*/ 7741261 w 7741261"/>
                <a:gd name="connsiteY2" fmla="*/ 0 h 3872530"/>
                <a:gd name="connsiteX3" fmla="*/ 7741261 w 7741261"/>
                <a:gd name="connsiteY3" fmla="*/ 3872530 h 3872530"/>
                <a:gd name="connsiteX4" fmla="*/ 7279 w 7741261"/>
                <a:gd name="connsiteY4" fmla="*/ 3872530 h 3872530"/>
                <a:gd name="connsiteX5" fmla="*/ 0 w 7741261"/>
                <a:gd name="connsiteY5" fmla="*/ 3849659 h 3872530"/>
                <a:gd name="connsiteX0" fmla="*/ 0 w 7741261"/>
                <a:gd name="connsiteY0" fmla="*/ 3849659 h 3872530"/>
                <a:gd name="connsiteX1" fmla="*/ 861605 w 7741261"/>
                <a:gd name="connsiteY1" fmla="*/ 3762910 h 3872530"/>
                <a:gd name="connsiteX2" fmla="*/ 7741261 w 7741261"/>
                <a:gd name="connsiteY2" fmla="*/ 0 h 3872530"/>
                <a:gd name="connsiteX3" fmla="*/ 7741261 w 7741261"/>
                <a:gd name="connsiteY3" fmla="*/ 3872530 h 3872530"/>
                <a:gd name="connsiteX4" fmla="*/ 7279 w 7741261"/>
                <a:gd name="connsiteY4" fmla="*/ 3872530 h 3872530"/>
                <a:gd name="connsiteX5" fmla="*/ 0 w 7741261"/>
                <a:gd name="connsiteY5" fmla="*/ 3849659 h 3872530"/>
                <a:gd name="connsiteX0" fmla="*/ 0 w 7741261"/>
                <a:gd name="connsiteY0" fmla="*/ 3849659 h 3872530"/>
                <a:gd name="connsiteX1" fmla="*/ 1154374 w 7741261"/>
                <a:gd name="connsiteY1" fmla="*/ 3811036 h 3872530"/>
                <a:gd name="connsiteX2" fmla="*/ 7741261 w 7741261"/>
                <a:gd name="connsiteY2" fmla="*/ 0 h 3872530"/>
                <a:gd name="connsiteX3" fmla="*/ 7741261 w 7741261"/>
                <a:gd name="connsiteY3" fmla="*/ 3872530 h 3872530"/>
                <a:gd name="connsiteX4" fmla="*/ 7279 w 7741261"/>
                <a:gd name="connsiteY4" fmla="*/ 3872530 h 3872530"/>
                <a:gd name="connsiteX5" fmla="*/ 0 w 7741261"/>
                <a:gd name="connsiteY5" fmla="*/ 3849659 h 3872530"/>
                <a:gd name="connsiteX0" fmla="*/ 0 w 7741261"/>
                <a:gd name="connsiteY0" fmla="*/ 3849659 h 3872530"/>
                <a:gd name="connsiteX1" fmla="*/ 689153 w 7741261"/>
                <a:gd name="connsiteY1" fmla="*/ 3778952 h 3872530"/>
                <a:gd name="connsiteX2" fmla="*/ 7741261 w 7741261"/>
                <a:gd name="connsiteY2" fmla="*/ 0 h 3872530"/>
                <a:gd name="connsiteX3" fmla="*/ 7741261 w 7741261"/>
                <a:gd name="connsiteY3" fmla="*/ 3872530 h 3872530"/>
                <a:gd name="connsiteX4" fmla="*/ 7279 w 7741261"/>
                <a:gd name="connsiteY4" fmla="*/ 3872530 h 3872530"/>
                <a:gd name="connsiteX5" fmla="*/ 0 w 7741261"/>
                <a:gd name="connsiteY5" fmla="*/ 3849659 h 3872530"/>
                <a:gd name="connsiteX0" fmla="*/ 0 w 7741261"/>
                <a:gd name="connsiteY0" fmla="*/ 3849659 h 3872530"/>
                <a:gd name="connsiteX1" fmla="*/ 689153 w 7741261"/>
                <a:gd name="connsiteY1" fmla="*/ 3778952 h 3872530"/>
                <a:gd name="connsiteX2" fmla="*/ 1334847 w 7741261"/>
                <a:gd name="connsiteY2" fmla="*/ 3442068 h 3872530"/>
                <a:gd name="connsiteX3" fmla="*/ 7741261 w 7741261"/>
                <a:gd name="connsiteY3" fmla="*/ 0 h 3872530"/>
                <a:gd name="connsiteX4" fmla="*/ 7741261 w 7741261"/>
                <a:gd name="connsiteY4" fmla="*/ 3872530 h 3872530"/>
                <a:gd name="connsiteX5" fmla="*/ 7279 w 7741261"/>
                <a:gd name="connsiteY5" fmla="*/ 3872530 h 3872530"/>
                <a:gd name="connsiteX6" fmla="*/ 0 w 7741261"/>
                <a:gd name="connsiteY6" fmla="*/ 3849659 h 3872530"/>
                <a:gd name="connsiteX0" fmla="*/ 0 w 7741261"/>
                <a:gd name="connsiteY0" fmla="*/ 3849659 h 3872530"/>
                <a:gd name="connsiteX1" fmla="*/ 689153 w 7741261"/>
                <a:gd name="connsiteY1" fmla="*/ 3778952 h 3872530"/>
                <a:gd name="connsiteX2" fmla="*/ 1603552 w 7741261"/>
                <a:gd name="connsiteY2" fmla="*/ 3674679 h 3872530"/>
                <a:gd name="connsiteX3" fmla="*/ 7741261 w 7741261"/>
                <a:gd name="connsiteY3" fmla="*/ 0 h 3872530"/>
                <a:gd name="connsiteX4" fmla="*/ 7741261 w 7741261"/>
                <a:gd name="connsiteY4" fmla="*/ 3872530 h 3872530"/>
                <a:gd name="connsiteX5" fmla="*/ 7279 w 7741261"/>
                <a:gd name="connsiteY5" fmla="*/ 3872530 h 3872530"/>
                <a:gd name="connsiteX6" fmla="*/ 0 w 7741261"/>
                <a:gd name="connsiteY6"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7741261 w 7741261"/>
                <a:gd name="connsiteY3" fmla="*/ 0 h 3872530"/>
                <a:gd name="connsiteX4" fmla="*/ 7741261 w 7741261"/>
                <a:gd name="connsiteY4" fmla="*/ 3872530 h 3872530"/>
                <a:gd name="connsiteX5" fmla="*/ 7279 w 7741261"/>
                <a:gd name="connsiteY5" fmla="*/ 3872530 h 3872530"/>
                <a:gd name="connsiteX6" fmla="*/ 0 w 7741261"/>
                <a:gd name="connsiteY6"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67174 w 7741261"/>
                <a:gd name="connsiteY3" fmla="*/ 3249563 h 3872530"/>
                <a:gd name="connsiteX4" fmla="*/ 7741261 w 7741261"/>
                <a:gd name="connsiteY4" fmla="*/ 0 h 3872530"/>
                <a:gd name="connsiteX5" fmla="*/ 7741261 w 7741261"/>
                <a:gd name="connsiteY5" fmla="*/ 3872530 h 3872530"/>
                <a:gd name="connsiteX6" fmla="*/ 7279 w 7741261"/>
                <a:gd name="connsiteY6" fmla="*/ 3872530 h 3872530"/>
                <a:gd name="connsiteX7" fmla="*/ 0 w 7741261"/>
                <a:gd name="connsiteY7"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7741261 w 7741261"/>
                <a:gd name="connsiteY4" fmla="*/ 0 h 3872530"/>
                <a:gd name="connsiteX5" fmla="*/ 7741261 w 7741261"/>
                <a:gd name="connsiteY5" fmla="*/ 3872530 h 3872530"/>
                <a:gd name="connsiteX6" fmla="*/ 7279 w 7741261"/>
                <a:gd name="connsiteY6" fmla="*/ 3872530 h 3872530"/>
                <a:gd name="connsiteX7" fmla="*/ 0 w 7741261"/>
                <a:gd name="connsiteY7"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4656900 w 7741261"/>
                <a:gd name="connsiteY4" fmla="*/ 1725563 h 3872530"/>
                <a:gd name="connsiteX5" fmla="*/ 7741261 w 7741261"/>
                <a:gd name="connsiteY5" fmla="*/ 0 h 3872530"/>
                <a:gd name="connsiteX6" fmla="*/ 7741261 w 7741261"/>
                <a:gd name="connsiteY6" fmla="*/ 3872530 h 3872530"/>
                <a:gd name="connsiteX7" fmla="*/ 7279 w 7741261"/>
                <a:gd name="connsiteY7" fmla="*/ 3872530 h 3872530"/>
                <a:gd name="connsiteX8" fmla="*/ 0 w 7741261"/>
                <a:gd name="connsiteY8"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3854795 w 7741261"/>
                <a:gd name="connsiteY4" fmla="*/ 1672090 h 3872530"/>
                <a:gd name="connsiteX5" fmla="*/ 7741261 w 7741261"/>
                <a:gd name="connsiteY5" fmla="*/ 0 h 3872530"/>
                <a:gd name="connsiteX6" fmla="*/ 7741261 w 7741261"/>
                <a:gd name="connsiteY6" fmla="*/ 3872530 h 3872530"/>
                <a:gd name="connsiteX7" fmla="*/ 7279 w 7741261"/>
                <a:gd name="connsiteY7" fmla="*/ 3872530 h 3872530"/>
                <a:gd name="connsiteX8" fmla="*/ 0 w 7741261"/>
                <a:gd name="connsiteY8"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3854795 w 7741261"/>
                <a:gd name="connsiteY4" fmla="*/ 1672090 h 3872530"/>
                <a:gd name="connsiteX5" fmla="*/ 4651553 w 7741261"/>
                <a:gd name="connsiteY5" fmla="*/ 1329858 h 3872530"/>
                <a:gd name="connsiteX6" fmla="*/ 7741261 w 7741261"/>
                <a:gd name="connsiteY6" fmla="*/ 0 h 3872530"/>
                <a:gd name="connsiteX7" fmla="*/ 7741261 w 7741261"/>
                <a:gd name="connsiteY7" fmla="*/ 3872530 h 3872530"/>
                <a:gd name="connsiteX8" fmla="*/ 7279 w 7741261"/>
                <a:gd name="connsiteY8" fmla="*/ 3872530 h 3872530"/>
                <a:gd name="connsiteX9" fmla="*/ 0 w 7741261"/>
                <a:gd name="connsiteY9"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3854795 w 7741261"/>
                <a:gd name="connsiteY4" fmla="*/ 1672090 h 3872530"/>
                <a:gd name="connsiteX5" fmla="*/ 4491131 w 7741261"/>
                <a:gd name="connsiteY5" fmla="*/ 1169437 h 3872530"/>
                <a:gd name="connsiteX6" fmla="*/ 7741261 w 7741261"/>
                <a:gd name="connsiteY6" fmla="*/ 0 h 3872530"/>
                <a:gd name="connsiteX7" fmla="*/ 7741261 w 7741261"/>
                <a:gd name="connsiteY7" fmla="*/ 3872530 h 3872530"/>
                <a:gd name="connsiteX8" fmla="*/ 7279 w 7741261"/>
                <a:gd name="connsiteY8" fmla="*/ 3872530 h 3872530"/>
                <a:gd name="connsiteX9" fmla="*/ 0 w 7741261"/>
                <a:gd name="connsiteY9"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3854795 w 7741261"/>
                <a:gd name="connsiteY4" fmla="*/ 1672090 h 3872530"/>
                <a:gd name="connsiteX5" fmla="*/ 4491131 w 7741261"/>
                <a:gd name="connsiteY5" fmla="*/ 1169437 h 3872530"/>
                <a:gd name="connsiteX6" fmla="*/ 5908184 w 7741261"/>
                <a:gd name="connsiteY6" fmla="*/ 666784 h 3872530"/>
                <a:gd name="connsiteX7" fmla="*/ 7741261 w 7741261"/>
                <a:gd name="connsiteY7" fmla="*/ 0 h 3872530"/>
                <a:gd name="connsiteX8" fmla="*/ 7741261 w 7741261"/>
                <a:gd name="connsiteY8" fmla="*/ 3872530 h 3872530"/>
                <a:gd name="connsiteX9" fmla="*/ 7279 w 7741261"/>
                <a:gd name="connsiteY9" fmla="*/ 3872530 h 3872530"/>
                <a:gd name="connsiteX10" fmla="*/ 0 w 7741261"/>
                <a:gd name="connsiteY10"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3854795 w 7741261"/>
                <a:gd name="connsiteY4" fmla="*/ 1672090 h 3872530"/>
                <a:gd name="connsiteX5" fmla="*/ 4491131 w 7741261"/>
                <a:gd name="connsiteY5" fmla="*/ 1169437 h 3872530"/>
                <a:gd name="connsiteX6" fmla="*/ 5811931 w 7741261"/>
                <a:gd name="connsiteY6" fmla="*/ 458237 h 3872530"/>
                <a:gd name="connsiteX7" fmla="*/ 7741261 w 7741261"/>
                <a:gd name="connsiteY7" fmla="*/ 0 h 3872530"/>
                <a:gd name="connsiteX8" fmla="*/ 7741261 w 7741261"/>
                <a:gd name="connsiteY8" fmla="*/ 3872530 h 3872530"/>
                <a:gd name="connsiteX9" fmla="*/ 7279 w 7741261"/>
                <a:gd name="connsiteY9" fmla="*/ 3872530 h 3872530"/>
                <a:gd name="connsiteX10" fmla="*/ 0 w 7741261"/>
                <a:gd name="connsiteY10"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3854795 w 7741261"/>
                <a:gd name="connsiteY4" fmla="*/ 1672090 h 3872530"/>
                <a:gd name="connsiteX5" fmla="*/ 4491131 w 7741261"/>
                <a:gd name="connsiteY5" fmla="*/ 1169437 h 3872530"/>
                <a:gd name="connsiteX6" fmla="*/ 5811931 w 7741261"/>
                <a:gd name="connsiteY6" fmla="*/ 458237 h 3872530"/>
                <a:gd name="connsiteX7" fmla="*/ 7741261 w 7741261"/>
                <a:gd name="connsiteY7" fmla="*/ 0 h 3872530"/>
                <a:gd name="connsiteX8" fmla="*/ 7741261 w 7741261"/>
                <a:gd name="connsiteY8" fmla="*/ 3872530 h 3872530"/>
                <a:gd name="connsiteX9" fmla="*/ 7279 w 7741261"/>
                <a:gd name="connsiteY9" fmla="*/ 3872530 h 3872530"/>
                <a:gd name="connsiteX10" fmla="*/ 0 w 7741261"/>
                <a:gd name="connsiteY10"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3854795 w 7741261"/>
                <a:gd name="connsiteY4" fmla="*/ 1672090 h 3872530"/>
                <a:gd name="connsiteX5" fmla="*/ 4491131 w 7741261"/>
                <a:gd name="connsiteY5" fmla="*/ 1169437 h 3872530"/>
                <a:gd name="connsiteX6" fmla="*/ 5811931 w 7741261"/>
                <a:gd name="connsiteY6" fmla="*/ 458237 h 3872530"/>
                <a:gd name="connsiteX7" fmla="*/ 7741261 w 7741261"/>
                <a:gd name="connsiteY7" fmla="*/ 0 h 3872530"/>
                <a:gd name="connsiteX8" fmla="*/ 7741261 w 7741261"/>
                <a:gd name="connsiteY8" fmla="*/ 3872530 h 3872530"/>
                <a:gd name="connsiteX9" fmla="*/ 7279 w 7741261"/>
                <a:gd name="connsiteY9" fmla="*/ 3872530 h 3872530"/>
                <a:gd name="connsiteX10" fmla="*/ 0 w 7741261"/>
                <a:gd name="connsiteY10" fmla="*/ 3849659 h 3872530"/>
                <a:gd name="connsiteX0" fmla="*/ 0 w 7741261"/>
                <a:gd name="connsiteY0" fmla="*/ 3851047 h 3873918"/>
                <a:gd name="connsiteX1" fmla="*/ 689153 w 7741261"/>
                <a:gd name="connsiteY1" fmla="*/ 3780340 h 3873918"/>
                <a:gd name="connsiteX2" fmla="*/ 1282710 w 7741261"/>
                <a:gd name="connsiteY2" fmla="*/ 3635962 h 3873918"/>
                <a:gd name="connsiteX3" fmla="*/ 1951131 w 7741261"/>
                <a:gd name="connsiteY3" fmla="*/ 3229561 h 3873918"/>
                <a:gd name="connsiteX4" fmla="*/ 3854795 w 7741261"/>
                <a:gd name="connsiteY4" fmla="*/ 1673478 h 3873918"/>
                <a:gd name="connsiteX5" fmla="*/ 4491131 w 7741261"/>
                <a:gd name="connsiteY5" fmla="*/ 1170825 h 3873918"/>
                <a:gd name="connsiteX6" fmla="*/ 5811931 w 7741261"/>
                <a:gd name="connsiteY6" fmla="*/ 459625 h 3873918"/>
                <a:gd name="connsiteX7" fmla="*/ 7741261 w 7741261"/>
                <a:gd name="connsiteY7" fmla="*/ 1388 h 3873918"/>
                <a:gd name="connsiteX8" fmla="*/ 7741261 w 7741261"/>
                <a:gd name="connsiteY8" fmla="*/ 3873918 h 3873918"/>
                <a:gd name="connsiteX9" fmla="*/ 7279 w 7741261"/>
                <a:gd name="connsiteY9" fmla="*/ 3873918 h 3873918"/>
                <a:gd name="connsiteX10" fmla="*/ 0 w 7741261"/>
                <a:gd name="connsiteY10" fmla="*/ 3851047 h 3873918"/>
                <a:gd name="connsiteX0" fmla="*/ 0 w 7741261"/>
                <a:gd name="connsiteY0" fmla="*/ 3851047 h 3873918"/>
                <a:gd name="connsiteX1" fmla="*/ 689153 w 7741261"/>
                <a:gd name="connsiteY1" fmla="*/ 3780340 h 3873918"/>
                <a:gd name="connsiteX2" fmla="*/ 1282710 w 7741261"/>
                <a:gd name="connsiteY2" fmla="*/ 3635962 h 3873918"/>
                <a:gd name="connsiteX3" fmla="*/ 1951131 w 7741261"/>
                <a:gd name="connsiteY3" fmla="*/ 3229561 h 3873918"/>
                <a:gd name="connsiteX4" fmla="*/ 3822711 w 7741261"/>
                <a:gd name="connsiteY4" fmla="*/ 1694868 h 3873918"/>
                <a:gd name="connsiteX5" fmla="*/ 4491131 w 7741261"/>
                <a:gd name="connsiteY5" fmla="*/ 1170825 h 3873918"/>
                <a:gd name="connsiteX6" fmla="*/ 5811931 w 7741261"/>
                <a:gd name="connsiteY6" fmla="*/ 459625 h 3873918"/>
                <a:gd name="connsiteX7" fmla="*/ 7741261 w 7741261"/>
                <a:gd name="connsiteY7" fmla="*/ 1388 h 3873918"/>
                <a:gd name="connsiteX8" fmla="*/ 7741261 w 7741261"/>
                <a:gd name="connsiteY8" fmla="*/ 3873918 h 3873918"/>
                <a:gd name="connsiteX9" fmla="*/ 7279 w 7741261"/>
                <a:gd name="connsiteY9" fmla="*/ 3873918 h 3873918"/>
                <a:gd name="connsiteX10" fmla="*/ 0 w 7741261"/>
                <a:gd name="connsiteY10" fmla="*/ 3851047 h 387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41261" h="3873918">
                  <a:moveTo>
                    <a:pt x="0" y="3851047"/>
                  </a:moveTo>
                  <a:lnTo>
                    <a:pt x="689153" y="3780340"/>
                  </a:lnTo>
                  <a:lnTo>
                    <a:pt x="1282710" y="3635962"/>
                  </a:lnTo>
                  <a:lnTo>
                    <a:pt x="1951131" y="3229561"/>
                  </a:lnTo>
                  <a:lnTo>
                    <a:pt x="3822711" y="1694868"/>
                  </a:lnTo>
                  <a:lnTo>
                    <a:pt x="4491131" y="1170825"/>
                  </a:lnTo>
                  <a:cubicBezTo>
                    <a:pt x="4931398" y="933758"/>
                    <a:pt x="5232632" y="707387"/>
                    <a:pt x="5811931" y="459625"/>
                  </a:cubicBezTo>
                  <a:cubicBezTo>
                    <a:pt x="6840052" y="2079"/>
                    <a:pt x="7664972" y="-6287"/>
                    <a:pt x="7741261" y="1388"/>
                  </a:cubicBezTo>
                  <a:lnTo>
                    <a:pt x="7741261" y="3873918"/>
                  </a:lnTo>
                  <a:lnTo>
                    <a:pt x="7279" y="3873918"/>
                  </a:lnTo>
                  <a:lnTo>
                    <a:pt x="0" y="3851047"/>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cxnSp>
          <p:nvCxnSpPr>
            <p:cNvPr id="21" name="Straight Connector 20"/>
            <p:cNvCxnSpPr/>
            <p:nvPr/>
          </p:nvCxnSpPr>
          <p:spPr>
            <a:xfrm>
              <a:off x="2165916" y="1722579"/>
              <a:ext cx="0" cy="4649787"/>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986788" y="561587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86788" y="488308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986788" y="415029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986788" y="341750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86788" y="26847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986788" y="195192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18719" y="1883035"/>
              <a:ext cx="295274" cy="166131"/>
            </a:xfrm>
            <a:prstGeom prst="rect">
              <a:avLst/>
            </a:prstGeom>
            <a:noFill/>
          </p:spPr>
          <p:txBody>
            <a:bodyPr wrap="square" lIns="0" tIns="0" rIns="0" bIns="0" rtlCol="0">
              <a:spAutoFit/>
            </a:bodyPr>
            <a:lstStyle/>
            <a:p>
              <a:pPr>
                <a:lnSpc>
                  <a:spcPct val="90000"/>
                </a:lnSpc>
              </a:pPr>
              <a:r>
                <a:rPr lang="en-US" sz="882" spc="-37" dirty="0">
                  <a:gradFill>
                    <a:gsLst>
                      <a:gs pos="2917">
                        <a:schemeClr val="tx1"/>
                      </a:gs>
                      <a:gs pos="30000">
                        <a:schemeClr val="tx1"/>
                      </a:gs>
                    </a:gsLst>
                    <a:lin ang="5400000" scaled="0"/>
                  </a:gradFill>
                </a:rPr>
                <a:t>$30</a:t>
              </a:r>
            </a:p>
          </p:txBody>
        </p:sp>
        <p:sp>
          <p:nvSpPr>
            <p:cNvPr id="29" name="TextBox 28"/>
            <p:cNvSpPr txBox="1"/>
            <p:nvPr/>
          </p:nvSpPr>
          <p:spPr>
            <a:xfrm>
              <a:off x="1722136" y="2607395"/>
              <a:ext cx="295274" cy="166131"/>
            </a:xfrm>
            <a:prstGeom prst="rect">
              <a:avLst/>
            </a:prstGeom>
            <a:noFill/>
          </p:spPr>
          <p:txBody>
            <a:bodyPr wrap="square" lIns="0" tIns="0" rIns="0" bIns="0" rtlCol="0">
              <a:spAutoFit/>
            </a:bodyPr>
            <a:lstStyle/>
            <a:p>
              <a:pPr>
                <a:lnSpc>
                  <a:spcPct val="90000"/>
                </a:lnSpc>
              </a:pPr>
              <a:r>
                <a:rPr lang="en-US" sz="882" spc="-37" dirty="0">
                  <a:gradFill>
                    <a:gsLst>
                      <a:gs pos="2917">
                        <a:schemeClr val="tx1"/>
                      </a:gs>
                      <a:gs pos="30000">
                        <a:schemeClr val="tx1"/>
                      </a:gs>
                    </a:gsLst>
                    <a:lin ang="5400000" scaled="0"/>
                  </a:gradFill>
                </a:rPr>
                <a:t>$25</a:t>
              </a:r>
            </a:p>
          </p:txBody>
        </p:sp>
        <p:sp>
          <p:nvSpPr>
            <p:cNvPr id="30" name="TextBox 29"/>
            <p:cNvSpPr txBox="1"/>
            <p:nvPr/>
          </p:nvSpPr>
          <p:spPr>
            <a:xfrm>
              <a:off x="1722136" y="3335971"/>
              <a:ext cx="295274" cy="166131"/>
            </a:xfrm>
            <a:prstGeom prst="rect">
              <a:avLst/>
            </a:prstGeom>
            <a:noFill/>
          </p:spPr>
          <p:txBody>
            <a:bodyPr wrap="square" lIns="0" tIns="0" rIns="0" bIns="0" rtlCol="0">
              <a:spAutoFit/>
            </a:bodyPr>
            <a:lstStyle/>
            <a:p>
              <a:pPr>
                <a:lnSpc>
                  <a:spcPct val="90000"/>
                </a:lnSpc>
              </a:pPr>
              <a:r>
                <a:rPr lang="en-US" sz="882" spc="-37" dirty="0">
                  <a:gradFill>
                    <a:gsLst>
                      <a:gs pos="2917">
                        <a:schemeClr val="tx1"/>
                      </a:gs>
                      <a:gs pos="30000">
                        <a:schemeClr val="tx1"/>
                      </a:gs>
                    </a:gsLst>
                    <a:lin ang="5400000" scaled="0"/>
                  </a:gradFill>
                </a:rPr>
                <a:t>$20</a:t>
              </a:r>
            </a:p>
          </p:txBody>
        </p:sp>
        <p:sp>
          <p:nvSpPr>
            <p:cNvPr id="31" name="TextBox 30"/>
            <p:cNvSpPr txBox="1"/>
            <p:nvPr/>
          </p:nvSpPr>
          <p:spPr>
            <a:xfrm>
              <a:off x="1722136" y="4064603"/>
              <a:ext cx="295274" cy="166131"/>
            </a:xfrm>
            <a:prstGeom prst="rect">
              <a:avLst/>
            </a:prstGeom>
            <a:noFill/>
          </p:spPr>
          <p:txBody>
            <a:bodyPr wrap="square" lIns="0" tIns="0" rIns="0" bIns="0" rtlCol="0">
              <a:spAutoFit/>
            </a:bodyPr>
            <a:lstStyle/>
            <a:p>
              <a:pPr>
                <a:lnSpc>
                  <a:spcPct val="90000"/>
                </a:lnSpc>
              </a:pPr>
              <a:r>
                <a:rPr lang="en-US" sz="882" spc="-37" dirty="0">
                  <a:gradFill>
                    <a:gsLst>
                      <a:gs pos="2917">
                        <a:schemeClr val="tx1"/>
                      </a:gs>
                      <a:gs pos="30000">
                        <a:schemeClr val="tx1"/>
                      </a:gs>
                    </a:gsLst>
                    <a:lin ang="5400000" scaled="0"/>
                  </a:gradFill>
                </a:rPr>
                <a:t>$15</a:t>
              </a:r>
            </a:p>
          </p:txBody>
        </p:sp>
        <p:sp>
          <p:nvSpPr>
            <p:cNvPr id="32" name="TextBox 31"/>
            <p:cNvSpPr txBox="1"/>
            <p:nvPr/>
          </p:nvSpPr>
          <p:spPr>
            <a:xfrm>
              <a:off x="1722136" y="4799989"/>
              <a:ext cx="295274" cy="166131"/>
            </a:xfrm>
            <a:prstGeom prst="rect">
              <a:avLst/>
            </a:prstGeom>
            <a:noFill/>
          </p:spPr>
          <p:txBody>
            <a:bodyPr wrap="square" lIns="0" tIns="0" rIns="0" bIns="0" rtlCol="0">
              <a:spAutoFit/>
            </a:bodyPr>
            <a:lstStyle/>
            <a:p>
              <a:pPr>
                <a:lnSpc>
                  <a:spcPct val="90000"/>
                </a:lnSpc>
              </a:pPr>
              <a:r>
                <a:rPr lang="en-US" sz="882" spc="-37" dirty="0">
                  <a:gradFill>
                    <a:gsLst>
                      <a:gs pos="2917">
                        <a:schemeClr val="tx1"/>
                      </a:gs>
                      <a:gs pos="30000">
                        <a:schemeClr val="tx1"/>
                      </a:gs>
                    </a:gsLst>
                    <a:lin ang="5400000" scaled="0"/>
                  </a:gradFill>
                </a:rPr>
                <a:t>$10</a:t>
              </a:r>
            </a:p>
          </p:txBody>
        </p:sp>
        <p:sp>
          <p:nvSpPr>
            <p:cNvPr id="33" name="TextBox 32"/>
            <p:cNvSpPr txBox="1"/>
            <p:nvPr/>
          </p:nvSpPr>
          <p:spPr>
            <a:xfrm>
              <a:off x="1722136" y="5528564"/>
              <a:ext cx="295274" cy="166131"/>
            </a:xfrm>
            <a:prstGeom prst="rect">
              <a:avLst/>
            </a:prstGeom>
            <a:noFill/>
          </p:spPr>
          <p:txBody>
            <a:bodyPr wrap="square" lIns="0" tIns="0" rIns="0" bIns="0" rtlCol="0">
              <a:spAutoFit/>
            </a:bodyPr>
            <a:lstStyle/>
            <a:p>
              <a:pPr>
                <a:lnSpc>
                  <a:spcPct val="90000"/>
                </a:lnSpc>
              </a:pPr>
              <a:r>
                <a:rPr lang="en-US" sz="882" spc="-37" dirty="0">
                  <a:gradFill>
                    <a:gsLst>
                      <a:gs pos="2917">
                        <a:schemeClr val="tx1"/>
                      </a:gs>
                      <a:gs pos="30000">
                        <a:schemeClr val="tx1"/>
                      </a:gs>
                    </a:gsLst>
                    <a:lin ang="5400000" scaled="0"/>
                  </a:gradFill>
                </a:rPr>
                <a:t>$5</a:t>
              </a:r>
            </a:p>
          </p:txBody>
        </p:sp>
        <p:cxnSp>
          <p:nvCxnSpPr>
            <p:cNvPr id="34" name="Straight Connector 33"/>
            <p:cNvCxnSpPr/>
            <p:nvPr/>
          </p:nvCxnSpPr>
          <p:spPr>
            <a:xfrm rot="16200000">
              <a:off x="2417377" y="6456618"/>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a:off x="3061875" y="6456618"/>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a:off x="3706373"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a:off x="4350871"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a:off x="4995369"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a:off x="5639867"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a:off x="6284365"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a:off x="6928863"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a:off x="7573361"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a:off x="8217859"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a:off x="8862357"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a:off x="9506855"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a:off x="10151358" y="6456618"/>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337129" y="6570048"/>
              <a:ext cx="343490" cy="166131"/>
            </a:xfrm>
            <a:prstGeom prst="rect">
              <a:avLst/>
            </a:prstGeom>
            <a:noFill/>
          </p:spPr>
          <p:txBody>
            <a:bodyPr wrap="square" lIns="0" tIns="0" rIns="0" bIns="0" rtlCol="0">
              <a:spAutoFit/>
            </a:bodyPr>
            <a:lstStyle/>
            <a:p>
              <a:pPr algn="ctr">
                <a:lnSpc>
                  <a:spcPct val="90000"/>
                </a:lnSpc>
              </a:pPr>
              <a:r>
                <a:rPr lang="en-US" sz="882" spc="-37" dirty="0">
                  <a:gradFill>
                    <a:gsLst>
                      <a:gs pos="2917">
                        <a:schemeClr val="tx1"/>
                      </a:gs>
                      <a:gs pos="30000">
                        <a:schemeClr val="tx1"/>
                      </a:gs>
                    </a:gsLst>
                    <a:lin ang="5400000" scaled="0"/>
                  </a:gradFill>
                </a:rPr>
                <a:t>2008</a:t>
              </a:r>
            </a:p>
          </p:txBody>
        </p:sp>
        <p:sp>
          <p:nvSpPr>
            <p:cNvPr id="48" name="TextBox 47"/>
            <p:cNvSpPr txBox="1"/>
            <p:nvPr/>
          </p:nvSpPr>
          <p:spPr>
            <a:xfrm>
              <a:off x="2983717" y="6570049"/>
              <a:ext cx="343490" cy="166131"/>
            </a:xfrm>
            <a:prstGeom prst="rect">
              <a:avLst/>
            </a:prstGeom>
            <a:noFill/>
          </p:spPr>
          <p:txBody>
            <a:bodyPr wrap="square" lIns="0" tIns="0" rIns="0" bIns="0" rtlCol="0">
              <a:spAutoFit/>
            </a:bodyPr>
            <a:lstStyle/>
            <a:p>
              <a:pPr algn="ctr">
                <a:lnSpc>
                  <a:spcPct val="90000"/>
                </a:lnSpc>
              </a:pPr>
              <a:r>
                <a:rPr lang="en-US" sz="882" spc="-37" dirty="0">
                  <a:gradFill>
                    <a:gsLst>
                      <a:gs pos="2917">
                        <a:schemeClr val="tx1"/>
                      </a:gs>
                      <a:gs pos="30000">
                        <a:schemeClr val="tx1"/>
                      </a:gs>
                    </a:gsLst>
                    <a:lin ang="5400000" scaled="0"/>
                  </a:gradFill>
                </a:rPr>
                <a:t>2009</a:t>
              </a:r>
            </a:p>
          </p:txBody>
        </p:sp>
        <p:sp>
          <p:nvSpPr>
            <p:cNvPr id="49" name="TextBox 48"/>
            <p:cNvSpPr txBox="1"/>
            <p:nvPr/>
          </p:nvSpPr>
          <p:spPr>
            <a:xfrm>
              <a:off x="3625812" y="6570049"/>
              <a:ext cx="343490" cy="166131"/>
            </a:xfrm>
            <a:prstGeom prst="rect">
              <a:avLst/>
            </a:prstGeom>
            <a:noFill/>
          </p:spPr>
          <p:txBody>
            <a:bodyPr wrap="square" lIns="0" tIns="0" rIns="0" bIns="0" rtlCol="0">
              <a:spAutoFit/>
            </a:bodyPr>
            <a:lstStyle/>
            <a:p>
              <a:pPr algn="ctr">
                <a:lnSpc>
                  <a:spcPct val="90000"/>
                </a:lnSpc>
              </a:pPr>
              <a:r>
                <a:rPr lang="en-US" sz="882" spc="-37" dirty="0">
                  <a:gradFill>
                    <a:gsLst>
                      <a:gs pos="2917">
                        <a:schemeClr val="tx1"/>
                      </a:gs>
                      <a:gs pos="30000">
                        <a:schemeClr val="tx1"/>
                      </a:gs>
                    </a:gsLst>
                    <a:lin ang="5400000" scaled="0"/>
                  </a:gradFill>
                </a:rPr>
                <a:t>2010</a:t>
              </a:r>
            </a:p>
          </p:txBody>
        </p:sp>
        <p:sp>
          <p:nvSpPr>
            <p:cNvPr id="50" name="TextBox 49"/>
            <p:cNvSpPr txBox="1"/>
            <p:nvPr/>
          </p:nvSpPr>
          <p:spPr>
            <a:xfrm>
              <a:off x="4274195" y="6570049"/>
              <a:ext cx="343490" cy="166131"/>
            </a:xfrm>
            <a:prstGeom prst="rect">
              <a:avLst/>
            </a:prstGeom>
            <a:noFill/>
          </p:spPr>
          <p:txBody>
            <a:bodyPr wrap="square" lIns="0" tIns="0" rIns="0" bIns="0" rtlCol="0">
              <a:spAutoFit/>
            </a:bodyPr>
            <a:lstStyle/>
            <a:p>
              <a:pPr algn="ctr">
                <a:lnSpc>
                  <a:spcPct val="90000"/>
                </a:lnSpc>
              </a:pPr>
              <a:r>
                <a:rPr lang="en-US" sz="882" spc="-37" dirty="0">
                  <a:gradFill>
                    <a:gsLst>
                      <a:gs pos="2917">
                        <a:schemeClr val="tx1"/>
                      </a:gs>
                      <a:gs pos="30000">
                        <a:schemeClr val="tx1"/>
                      </a:gs>
                    </a:gsLst>
                    <a:lin ang="5400000" scaled="0"/>
                  </a:gradFill>
                </a:rPr>
                <a:t>2011</a:t>
              </a:r>
            </a:p>
          </p:txBody>
        </p:sp>
        <p:sp>
          <p:nvSpPr>
            <p:cNvPr id="51" name="TextBox 50"/>
            <p:cNvSpPr txBox="1"/>
            <p:nvPr/>
          </p:nvSpPr>
          <p:spPr>
            <a:xfrm>
              <a:off x="4918283" y="6570049"/>
              <a:ext cx="343490" cy="166131"/>
            </a:xfrm>
            <a:prstGeom prst="rect">
              <a:avLst/>
            </a:prstGeom>
            <a:noFill/>
          </p:spPr>
          <p:txBody>
            <a:bodyPr wrap="square" lIns="0" tIns="0" rIns="0" bIns="0" rtlCol="0">
              <a:spAutoFit/>
            </a:bodyPr>
            <a:lstStyle/>
            <a:p>
              <a:pPr algn="ctr">
                <a:lnSpc>
                  <a:spcPct val="90000"/>
                </a:lnSpc>
              </a:pPr>
              <a:r>
                <a:rPr lang="en-US" sz="882" spc="-37" dirty="0">
                  <a:gradFill>
                    <a:gsLst>
                      <a:gs pos="2917">
                        <a:schemeClr val="tx1"/>
                      </a:gs>
                      <a:gs pos="30000">
                        <a:schemeClr val="tx1"/>
                      </a:gs>
                    </a:gsLst>
                    <a:lin ang="5400000" scaled="0"/>
                  </a:gradFill>
                </a:rPr>
                <a:t>2012</a:t>
              </a:r>
            </a:p>
          </p:txBody>
        </p:sp>
        <p:sp>
          <p:nvSpPr>
            <p:cNvPr id="52" name="TextBox 51"/>
            <p:cNvSpPr txBox="1"/>
            <p:nvPr/>
          </p:nvSpPr>
          <p:spPr>
            <a:xfrm>
              <a:off x="5559562" y="6570049"/>
              <a:ext cx="343490" cy="166131"/>
            </a:xfrm>
            <a:prstGeom prst="rect">
              <a:avLst/>
            </a:prstGeom>
            <a:noFill/>
          </p:spPr>
          <p:txBody>
            <a:bodyPr wrap="square" lIns="0" tIns="0" rIns="0" bIns="0" rtlCol="0">
              <a:spAutoFit/>
            </a:bodyPr>
            <a:lstStyle/>
            <a:p>
              <a:pPr algn="ctr">
                <a:lnSpc>
                  <a:spcPct val="90000"/>
                </a:lnSpc>
              </a:pPr>
              <a:r>
                <a:rPr lang="en-US" sz="882" spc="-37" dirty="0">
                  <a:gradFill>
                    <a:gsLst>
                      <a:gs pos="2917">
                        <a:schemeClr val="tx1"/>
                      </a:gs>
                      <a:gs pos="30000">
                        <a:schemeClr val="tx1"/>
                      </a:gs>
                    </a:gsLst>
                    <a:lin ang="5400000" scaled="0"/>
                  </a:gradFill>
                </a:rPr>
                <a:t>2013</a:t>
              </a:r>
            </a:p>
          </p:txBody>
        </p:sp>
        <p:sp>
          <p:nvSpPr>
            <p:cNvPr id="53" name="TextBox 52"/>
            <p:cNvSpPr txBox="1"/>
            <p:nvPr/>
          </p:nvSpPr>
          <p:spPr>
            <a:xfrm>
              <a:off x="6207632" y="6570049"/>
              <a:ext cx="343490" cy="166131"/>
            </a:xfrm>
            <a:prstGeom prst="rect">
              <a:avLst/>
            </a:prstGeom>
            <a:noFill/>
          </p:spPr>
          <p:txBody>
            <a:bodyPr wrap="square" lIns="0" tIns="0" rIns="0" bIns="0" rtlCol="0">
              <a:spAutoFit/>
            </a:bodyPr>
            <a:lstStyle/>
            <a:p>
              <a:pPr algn="ctr">
                <a:lnSpc>
                  <a:spcPct val="90000"/>
                </a:lnSpc>
              </a:pPr>
              <a:r>
                <a:rPr lang="en-US" sz="882" spc="-37" dirty="0">
                  <a:gradFill>
                    <a:gsLst>
                      <a:gs pos="2917">
                        <a:schemeClr val="tx1"/>
                      </a:gs>
                      <a:gs pos="30000">
                        <a:schemeClr val="tx1"/>
                      </a:gs>
                    </a:gsLst>
                    <a:lin ang="5400000" scaled="0"/>
                  </a:gradFill>
                </a:rPr>
                <a:t>2014</a:t>
              </a:r>
            </a:p>
          </p:txBody>
        </p:sp>
        <p:sp>
          <p:nvSpPr>
            <p:cNvPr id="54" name="TextBox 53"/>
            <p:cNvSpPr txBox="1"/>
            <p:nvPr/>
          </p:nvSpPr>
          <p:spPr>
            <a:xfrm>
              <a:off x="6852695" y="6570049"/>
              <a:ext cx="343490" cy="166131"/>
            </a:xfrm>
            <a:prstGeom prst="rect">
              <a:avLst/>
            </a:prstGeom>
            <a:noFill/>
          </p:spPr>
          <p:txBody>
            <a:bodyPr wrap="square" lIns="0" tIns="0" rIns="0" bIns="0" rtlCol="0">
              <a:spAutoFit/>
            </a:bodyPr>
            <a:lstStyle/>
            <a:p>
              <a:pPr algn="ctr">
                <a:lnSpc>
                  <a:spcPct val="90000"/>
                </a:lnSpc>
              </a:pPr>
              <a:r>
                <a:rPr lang="en-US" sz="882" spc="-37" dirty="0">
                  <a:gradFill>
                    <a:gsLst>
                      <a:gs pos="2917">
                        <a:schemeClr val="tx1"/>
                      </a:gs>
                      <a:gs pos="30000">
                        <a:schemeClr val="tx1"/>
                      </a:gs>
                    </a:gsLst>
                    <a:lin ang="5400000" scaled="0"/>
                  </a:gradFill>
                </a:rPr>
                <a:t>2015</a:t>
              </a:r>
            </a:p>
          </p:txBody>
        </p:sp>
        <p:sp>
          <p:nvSpPr>
            <p:cNvPr id="55" name="TextBox 54"/>
            <p:cNvSpPr txBox="1"/>
            <p:nvPr/>
          </p:nvSpPr>
          <p:spPr>
            <a:xfrm>
              <a:off x="7493150" y="6570049"/>
              <a:ext cx="343490" cy="166131"/>
            </a:xfrm>
            <a:prstGeom prst="rect">
              <a:avLst/>
            </a:prstGeom>
            <a:noFill/>
          </p:spPr>
          <p:txBody>
            <a:bodyPr wrap="square" lIns="0" tIns="0" rIns="0" bIns="0" rtlCol="0">
              <a:spAutoFit/>
            </a:bodyPr>
            <a:lstStyle/>
            <a:p>
              <a:pPr algn="ctr">
                <a:lnSpc>
                  <a:spcPct val="90000"/>
                </a:lnSpc>
              </a:pPr>
              <a:r>
                <a:rPr lang="en-US" sz="882" spc="-37" dirty="0">
                  <a:gradFill>
                    <a:gsLst>
                      <a:gs pos="2917">
                        <a:schemeClr val="tx1"/>
                      </a:gs>
                      <a:gs pos="30000">
                        <a:schemeClr val="tx1"/>
                      </a:gs>
                    </a:gsLst>
                    <a:lin ang="5400000" scaled="0"/>
                  </a:gradFill>
                </a:rPr>
                <a:t>2016</a:t>
              </a:r>
            </a:p>
          </p:txBody>
        </p:sp>
        <p:sp>
          <p:nvSpPr>
            <p:cNvPr id="56" name="TextBox 55"/>
            <p:cNvSpPr txBox="1"/>
            <p:nvPr/>
          </p:nvSpPr>
          <p:spPr>
            <a:xfrm>
              <a:off x="8141183" y="6570049"/>
              <a:ext cx="343490" cy="166131"/>
            </a:xfrm>
            <a:prstGeom prst="rect">
              <a:avLst/>
            </a:prstGeom>
            <a:noFill/>
          </p:spPr>
          <p:txBody>
            <a:bodyPr wrap="square" lIns="0" tIns="0" rIns="0" bIns="0" rtlCol="0">
              <a:spAutoFit/>
            </a:bodyPr>
            <a:lstStyle/>
            <a:p>
              <a:pPr algn="ctr">
                <a:lnSpc>
                  <a:spcPct val="90000"/>
                </a:lnSpc>
              </a:pPr>
              <a:r>
                <a:rPr lang="en-US" sz="882" spc="-37" dirty="0">
                  <a:gradFill>
                    <a:gsLst>
                      <a:gs pos="2917">
                        <a:schemeClr val="tx1"/>
                      </a:gs>
                      <a:gs pos="30000">
                        <a:schemeClr val="tx1"/>
                      </a:gs>
                    </a:gsLst>
                    <a:lin ang="5400000" scaled="0"/>
                  </a:gradFill>
                </a:rPr>
                <a:t>2017</a:t>
              </a:r>
            </a:p>
          </p:txBody>
        </p:sp>
        <p:sp>
          <p:nvSpPr>
            <p:cNvPr id="57" name="TextBox 56"/>
            <p:cNvSpPr txBox="1"/>
            <p:nvPr/>
          </p:nvSpPr>
          <p:spPr>
            <a:xfrm>
              <a:off x="8782657" y="6570049"/>
              <a:ext cx="343490" cy="166131"/>
            </a:xfrm>
            <a:prstGeom prst="rect">
              <a:avLst/>
            </a:prstGeom>
            <a:noFill/>
          </p:spPr>
          <p:txBody>
            <a:bodyPr wrap="square" lIns="0" tIns="0" rIns="0" bIns="0" rtlCol="0">
              <a:spAutoFit/>
            </a:bodyPr>
            <a:lstStyle/>
            <a:p>
              <a:pPr algn="ctr">
                <a:lnSpc>
                  <a:spcPct val="90000"/>
                </a:lnSpc>
              </a:pPr>
              <a:r>
                <a:rPr lang="en-US" sz="882" spc="-37" dirty="0">
                  <a:gradFill>
                    <a:gsLst>
                      <a:gs pos="2917">
                        <a:schemeClr val="tx1"/>
                      </a:gs>
                      <a:gs pos="30000">
                        <a:schemeClr val="tx1"/>
                      </a:gs>
                    </a:gsLst>
                    <a:lin ang="5400000" scaled="0"/>
                  </a:gradFill>
                </a:rPr>
                <a:t>2018</a:t>
              </a:r>
            </a:p>
          </p:txBody>
        </p:sp>
        <p:sp>
          <p:nvSpPr>
            <p:cNvPr id="58" name="TextBox 57"/>
            <p:cNvSpPr txBox="1"/>
            <p:nvPr/>
          </p:nvSpPr>
          <p:spPr>
            <a:xfrm>
              <a:off x="9429675" y="6570049"/>
              <a:ext cx="343490" cy="166131"/>
            </a:xfrm>
            <a:prstGeom prst="rect">
              <a:avLst/>
            </a:prstGeom>
            <a:noFill/>
          </p:spPr>
          <p:txBody>
            <a:bodyPr wrap="square" lIns="0" tIns="0" rIns="0" bIns="0" rtlCol="0">
              <a:spAutoFit/>
            </a:bodyPr>
            <a:lstStyle/>
            <a:p>
              <a:pPr algn="ctr">
                <a:lnSpc>
                  <a:spcPct val="90000"/>
                </a:lnSpc>
              </a:pPr>
              <a:r>
                <a:rPr lang="en-US" sz="882" spc="-37" dirty="0">
                  <a:gradFill>
                    <a:gsLst>
                      <a:gs pos="2917">
                        <a:schemeClr val="tx1"/>
                      </a:gs>
                      <a:gs pos="30000">
                        <a:schemeClr val="tx1"/>
                      </a:gs>
                    </a:gsLst>
                    <a:lin ang="5400000" scaled="0"/>
                  </a:gradFill>
                </a:rPr>
                <a:t>2019</a:t>
              </a:r>
            </a:p>
          </p:txBody>
        </p:sp>
        <p:sp>
          <p:nvSpPr>
            <p:cNvPr id="59" name="TextBox 58"/>
            <p:cNvSpPr txBox="1"/>
            <p:nvPr/>
          </p:nvSpPr>
          <p:spPr>
            <a:xfrm>
              <a:off x="10073200" y="6570049"/>
              <a:ext cx="343490" cy="166131"/>
            </a:xfrm>
            <a:prstGeom prst="rect">
              <a:avLst/>
            </a:prstGeom>
            <a:noFill/>
          </p:spPr>
          <p:txBody>
            <a:bodyPr wrap="square" lIns="0" tIns="0" rIns="0" bIns="0" rtlCol="0">
              <a:spAutoFit/>
            </a:bodyPr>
            <a:lstStyle/>
            <a:p>
              <a:pPr algn="ctr">
                <a:lnSpc>
                  <a:spcPct val="90000"/>
                </a:lnSpc>
              </a:pPr>
              <a:r>
                <a:rPr lang="en-US" sz="882" spc="-37" dirty="0">
                  <a:gradFill>
                    <a:gsLst>
                      <a:gs pos="2917">
                        <a:schemeClr val="tx1"/>
                      </a:gs>
                      <a:gs pos="30000">
                        <a:schemeClr val="tx1"/>
                      </a:gs>
                    </a:gsLst>
                    <a:lin ang="5400000" scaled="0"/>
                  </a:gradFill>
                </a:rPr>
                <a:t>2020</a:t>
              </a:r>
            </a:p>
          </p:txBody>
        </p:sp>
        <p:sp>
          <p:nvSpPr>
            <p:cNvPr id="60" name="TextBox 59"/>
            <p:cNvSpPr txBox="1"/>
            <p:nvPr/>
          </p:nvSpPr>
          <p:spPr>
            <a:xfrm rot="16200000">
              <a:off x="533073" y="3950424"/>
              <a:ext cx="1880291" cy="193864"/>
            </a:xfrm>
            <a:prstGeom prst="rect">
              <a:avLst/>
            </a:prstGeom>
            <a:noFill/>
          </p:spPr>
          <p:txBody>
            <a:bodyPr wrap="square" lIns="0" tIns="0" rIns="0" bIns="0" rtlCol="0">
              <a:spAutoFit/>
            </a:bodyPr>
            <a:lstStyle/>
            <a:p>
              <a:pPr algn="ctr">
                <a:lnSpc>
                  <a:spcPct val="90000"/>
                </a:lnSpc>
              </a:pPr>
              <a:r>
                <a:rPr lang="en-US" sz="1029" spc="-37" dirty="0">
                  <a:gradFill>
                    <a:gsLst>
                      <a:gs pos="2917">
                        <a:schemeClr val="tx1"/>
                      </a:gs>
                      <a:gs pos="30000">
                        <a:schemeClr val="tx1"/>
                      </a:gs>
                    </a:gsLst>
                    <a:lin ang="5400000" scaled="0"/>
                  </a:gradFill>
                </a:rPr>
                <a:t>Market Share (in Billions)</a:t>
              </a:r>
            </a:p>
          </p:txBody>
        </p:sp>
        <p:cxnSp>
          <p:nvCxnSpPr>
            <p:cNvPr id="61" name="Straight Connector 60"/>
            <p:cNvCxnSpPr/>
            <p:nvPr/>
          </p:nvCxnSpPr>
          <p:spPr>
            <a:xfrm>
              <a:off x="2160165" y="6365179"/>
              <a:ext cx="841288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717009" y="1346505"/>
              <a:ext cx="3315423" cy="332436"/>
            </a:xfrm>
            <a:prstGeom prst="rect">
              <a:avLst/>
            </a:prstGeom>
            <a:noFill/>
          </p:spPr>
          <p:txBody>
            <a:bodyPr wrap="square" lIns="0" tIns="0" rIns="0" bIns="0" rtlCol="0">
              <a:spAutoFit/>
            </a:bodyPr>
            <a:lstStyle/>
            <a:p>
              <a:pPr algn="ctr">
                <a:lnSpc>
                  <a:spcPct val="90000"/>
                </a:lnSpc>
              </a:pPr>
              <a:r>
                <a:rPr lang="en-US" sz="1765" b="1" spc="-37" dirty="0">
                  <a:gradFill>
                    <a:gsLst>
                      <a:gs pos="2917">
                        <a:schemeClr val="tx2"/>
                      </a:gs>
                      <a:gs pos="30000">
                        <a:schemeClr val="tx2"/>
                      </a:gs>
                    </a:gsLst>
                    <a:lin ang="5400000" scaled="0"/>
                  </a:gradFill>
                  <a:latin typeface="+mj-lt"/>
                </a:rPr>
                <a:t>Public Cloud Platform</a:t>
              </a:r>
            </a:p>
          </p:txBody>
        </p:sp>
      </p:grpSp>
      <p:sp>
        <p:nvSpPr>
          <p:cNvPr id="63" name="Rectangle 62"/>
          <p:cNvSpPr/>
          <p:nvPr/>
        </p:nvSpPr>
        <p:spPr bwMode="auto">
          <a:xfrm>
            <a:off x="1" y="890955"/>
            <a:ext cx="9144000" cy="4252181"/>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sp>
        <p:nvSpPr>
          <p:cNvPr id="2" name="Title 1"/>
          <p:cNvSpPr>
            <a:spLocks noGrp="1"/>
          </p:cNvSpPr>
          <p:nvPr>
            <p:ph type="title"/>
          </p:nvPr>
        </p:nvSpPr>
        <p:spPr>
          <a:xfrm>
            <a:off x="201930" y="215121"/>
            <a:ext cx="8363938" cy="624573"/>
          </a:xfrm>
        </p:spPr>
        <p:txBody>
          <a:bodyPr/>
          <a:lstStyle/>
          <a:p>
            <a:r>
              <a:rPr lang="en-US" sz="3529" dirty="0"/>
              <a:t>Why </a:t>
            </a:r>
            <a:r>
              <a:rPr lang="en-US" sz="3529"/>
              <a:t>consider the cloud</a:t>
            </a:r>
            <a:r>
              <a:rPr lang="en-US" sz="3529" dirty="0"/>
              <a:t>?</a:t>
            </a:r>
          </a:p>
        </p:txBody>
      </p:sp>
      <p:grpSp>
        <p:nvGrpSpPr>
          <p:cNvPr id="71" name="Group 70"/>
          <p:cNvGrpSpPr/>
          <p:nvPr/>
        </p:nvGrpSpPr>
        <p:grpSpPr>
          <a:xfrm>
            <a:off x="5679442" y="1563274"/>
            <a:ext cx="2620655" cy="2673749"/>
            <a:chOff x="7724433" y="2125663"/>
            <a:chExt cx="3564273" cy="3636485"/>
          </a:xfrm>
        </p:grpSpPr>
        <p:sp>
          <p:nvSpPr>
            <p:cNvPr id="6" name="Rectangle 5"/>
            <p:cNvSpPr/>
            <p:nvPr/>
          </p:nvSpPr>
          <p:spPr bwMode="auto">
            <a:xfrm>
              <a:off x="7724433"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01695" rIns="0" bIns="34973" numCol="1" rtlCol="0" anchor="t" anchorCtr="0" compatLnSpc="1">
              <a:prstTxWarp prst="textNoShape">
                <a:avLst/>
              </a:prstTxWarp>
            </a:bodyPr>
            <a:lstStyle/>
            <a:p>
              <a:pPr algn="ctr" defTabSz="699220" fontAlgn="base">
                <a:spcBef>
                  <a:spcPct val="0"/>
                </a:spcBef>
                <a:spcAft>
                  <a:spcPct val="0"/>
                </a:spcAft>
              </a:pPr>
              <a:endParaRPr lang="en-US" sz="2353" dirty="0">
                <a:gradFill>
                  <a:gsLst>
                    <a:gs pos="0">
                      <a:srgbClr val="FFFFFF"/>
                    </a:gs>
                    <a:gs pos="100000">
                      <a:srgbClr val="FFFFFF"/>
                    </a:gs>
                  </a:gsLst>
                  <a:lin ang="5400000" scaled="0"/>
                </a:gradFill>
                <a:latin typeface="+mj-lt"/>
              </a:endParaRPr>
            </a:p>
          </p:txBody>
        </p:sp>
        <p:sp>
          <p:nvSpPr>
            <p:cNvPr id="9" name="Rectangle 8"/>
            <p:cNvSpPr/>
            <p:nvPr/>
          </p:nvSpPr>
          <p:spPr>
            <a:xfrm>
              <a:off x="7818384" y="2218263"/>
              <a:ext cx="2764925" cy="802661"/>
            </a:xfrm>
            <a:prstGeom prst="rect">
              <a:avLst/>
            </a:prstGeom>
          </p:spPr>
          <p:txBody>
            <a:bodyPr wrap="none">
              <a:spAutoFit/>
            </a:bodyPr>
            <a:lstStyle/>
            <a:p>
              <a:pPr algn="ctr" defTabSz="699220" fontAlgn="base">
                <a:spcBef>
                  <a:spcPct val="0"/>
                </a:spcBef>
                <a:spcAft>
                  <a:spcPct val="0"/>
                </a:spcAft>
              </a:pPr>
              <a:r>
                <a:rPr lang="en-US" sz="3235" dirty="0">
                  <a:gradFill>
                    <a:gsLst>
                      <a:gs pos="0">
                        <a:srgbClr val="FFFFFF"/>
                      </a:gs>
                      <a:gs pos="100000">
                        <a:srgbClr val="FFFFFF"/>
                      </a:gs>
                    </a:gsLst>
                    <a:lin ang="5400000" scaled="0"/>
                  </a:gradFill>
                  <a:latin typeface="+mj-lt"/>
                </a:rPr>
                <a:t>Economics</a:t>
              </a:r>
            </a:p>
          </p:txBody>
        </p:sp>
        <p:sp>
          <p:nvSpPr>
            <p:cNvPr id="12" name="Freeform 9"/>
            <p:cNvSpPr>
              <a:spLocks noChangeAspect="1"/>
            </p:cNvSpPr>
            <p:nvPr/>
          </p:nvSpPr>
          <p:spPr bwMode="black">
            <a:xfrm>
              <a:off x="10168957" y="4082427"/>
              <a:ext cx="853523" cy="1471371"/>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67232" tIns="33616" rIns="67232" bIns="33616" numCol="1" anchor="t" anchorCtr="0" compatLnSpc="1">
              <a:prstTxWarp prst="textNoShape">
                <a:avLst/>
              </a:prstTxWarp>
            </a:bodyPr>
            <a:lstStyle/>
            <a:p>
              <a:endParaRPr lang="en-US" sz="1324"/>
            </a:p>
          </p:txBody>
        </p:sp>
      </p:grpSp>
      <p:sp>
        <p:nvSpPr>
          <p:cNvPr id="69" name="Rectangle 68"/>
          <p:cNvSpPr/>
          <p:nvPr/>
        </p:nvSpPr>
        <p:spPr bwMode="auto">
          <a:xfrm>
            <a:off x="0" y="989561"/>
            <a:ext cx="5659341" cy="4153575"/>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grpSp>
        <p:nvGrpSpPr>
          <p:cNvPr id="68" name="Group 67"/>
          <p:cNvGrpSpPr/>
          <p:nvPr/>
        </p:nvGrpSpPr>
        <p:grpSpPr>
          <a:xfrm>
            <a:off x="2954612" y="1563274"/>
            <a:ext cx="2620655" cy="2673749"/>
            <a:chOff x="4018476" y="2125663"/>
            <a:chExt cx="3564273" cy="3636485"/>
          </a:xfrm>
        </p:grpSpPr>
        <p:sp>
          <p:nvSpPr>
            <p:cNvPr id="5" name="Rectangle 4"/>
            <p:cNvSpPr/>
            <p:nvPr/>
          </p:nvSpPr>
          <p:spPr bwMode="auto">
            <a:xfrm>
              <a:off x="4018476"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01695" rIns="0" bIns="34973" numCol="1" rtlCol="0" anchor="t" anchorCtr="0" compatLnSpc="1">
              <a:prstTxWarp prst="textNoShape">
                <a:avLst/>
              </a:prstTxWarp>
            </a:bodyPr>
            <a:lstStyle/>
            <a:p>
              <a:pPr algn="ctr" defTabSz="699220" fontAlgn="base">
                <a:spcBef>
                  <a:spcPct val="0"/>
                </a:spcBef>
                <a:spcAft>
                  <a:spcPct val="0"/>
                </a:spcAft>
              </a:pPr>
              <a:endParaRPr lang="en-US" sz="2353" dirty="0">
                <a:gradFill>
                  <a:gsLst>
                    <a:gs pos="0">
                      <a:srgbClr val="FFFFFF"/>
                    </a:gs>
                    <a:gs pos="100000">
                      <a:srgbClr val="FFFFFF"/>
                    </a:gs>
                  </a:gsLst>
                  <a:lin ang="5400000" scaled="0"/>
                </a:gradFill>
                <a:latin typeface="+mj-lt"/>
              </a:endParaRPr>
            </a:p>
          </p:txBody>
        </p:sp>
        <p:sp>
          <p:nvSpPr>
            <p:cNvPr id="8" name="Rectangle 7"/>
            <p:cNvSpPr/>
            <p:nvPr/>
          </p:nvSpPr>
          <p:spPr>
            <a:xfrm>
              <a:off x="4111593" y="2218263"/>
              <a:ext cx="1463349" cy="802661"/>
            </a:xfrm>
            <a:prstGeom prst="rect">
              <a:avLst/>
            </a:prstGeom>
          </p:spPr>
          <p:txBody>
            <a:bodyPr wrap="none">
              <a:spAutoFit/>
            </a:bodyPr>
            <a:lstStyle/>
            <a:p>
              <a:pPr algn="ctr" defTabSz="699220" fontAlgn="base">
                <a:spcBef>
                  <a:spcPct val="0"/>
                </a:spcBef>
                <a:spcAft>
                  <a:spcPct val="0"/>
                </a:spcAft>
              </a:pPr>
              <a:r>
                <a:rPr lang="en-US" sz="3235" dirty="0">
                  <a:gradFill>
                    <a:gsLst>
                      <a:gs pos="0">
                        <a:srgbClr val="FFFFFF"/>
                      </a:gs>
                      <a:gs pos="100000">
                        <a:srgbClr val="FFFFFF"/>
                      </a:gs>
                    </a:gsLst>
                    <a:lin ang="5400000" scaled="0"/>
                  </a:gradFill>
                  <a:latin typeface="+mj-lt"/>
                </a:rPr>
                <a:t>Scale</a:t>
              </a:r>
            </a:p>
          </p:txBody>
        </p:sp>
        <p:grpSp>
          <p:nvGrpSpPr>
            <p:cNvPr id="13" name="Group 425"/>
            <p:cNvGrpSpPr>
              <a:grpSpLocks noChangeAspect="1"/>
            </p:cNvGrpSpPr>
            <p:nvPr/>
          </p:nvGrpSpPr>
          <p:grpSpPr bwMode="auto">
            <a:xfrm>
              <a:off x="5868362" y="4039186"/>
              <a:ext cx="1459737" cy="1479887"/>
              <a:chOff x="-5139" y="3144"/>
              <a:chExt cx="652" cy="661"/>
            </a:xfrm>
            <a:solidFill>
              <a:schemeClr val="bg1">
                <a:lumMod val="50000"/>
              </a:schemeClr>
            </a:solidFill>
          </p:grpSpPr>
          <p:sp>
            <p:nvSpPr>
              <p:cNvPr id="14" name="Freeform 426"/>
              <p:cNvSpPr>
                <a:spLocks/>
              </p:cNvSpPr>
              <p:nvPr/>
            </p:nvSpPr>
            <p:spPr bwMode="auto">
              <a:xfrm>
                <a:off x="-5139" y="3144"/>
                <a:ext cx="300" cy="30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67232" tIns="33616" rIns="67232" bIns="33616" numCol="1" anchor="t" anchorCtr="0" compatLnSpc="1">
                <a:prstTxWarp prst="textNoShape">
                  <a:avLst/>
                </a:prstTxWarp>
              </a:bodyPr>
              <a:lstStyle/>
              <a:p>
                <a:endParaRPr lang="en-US" sz="1324"/>
              </a:p>
            </p:txBody>
          </p:sp>
          <p:sp>
            <p:nvSpPr>
              <p:cNvPr id="15" name="Freeform 427"/>
              <p:cNvSpPr>
                <a:spLocks/>
              </p:cNvSpPr>
              <p:nvPr/>
            </p:nvSpPr>
            <p:spPr bwMode="auto">
              <a:xfrm>
                <a:off x="-4787" y="3144"/>
                <a:ext cx="300" cy="30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67232" tIns="33616" rIns="67232" bIns="33616" numCol="1" anchor="t" anchorCtr="0" compatLnSpc="1">
                <a:prstTxWarp prst="textNoShape">
                  <a:avLst/>
                </a:prstTxWarp>
              </a:bodyPr>
              <a:lstStyle/>
              <a:p>
                <a:endParaRPr lang="en-US" sz="1324"/>
              </a:p>
            </p:txBody>
          </p:sp>
          <p:sp>
            <p:nvSpPr>
              <p:cNvPr id="16" name="Freeform 428"/>
              <p:cNvSpPr>
                <a:spLocks/>
              </p:cNvSpPr>
              <p:nvPr/>
            </p:nvSpPr>
            <p:spPr bwMode="auto">
              <a:xfrm>
                <a:off x="-5139" y="3500"/>
                <a:ext cx="300" cy="305"/>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67232" tIns="33616" rIns="67232" bIns="33616" numCol="1" anchor="t" anchorCtr="0" compatLnSpc="1">
                <a:prstTxWarp prst="textNoShape">
                  <a:avLst/>
                </a:prstTxWarp>
              </a:bodyPr>
              <a:lstStyle/>
              <a:p>
                <a:endParaRPr lang="en-US" sz="1324"/>
              </a:p>
            </p:txBody>
          </p:sp>
          <p:sp>
            <p:nvSpPr>
              <p:cNvPr id="17" name="Freeform 429"/>
              <p:cNvSpPr>
                <a:spLocks/>
              </p:cNvSpPr>
              <p:nvPr/>
            </p:nvSpPr>
            <p:spPr bwMode="auto">
              <a:xfrm>
                <a:off x="-4787" y="3500"/>
                <a:ext cx="300" cy="305"/>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67232" tIns="33616" rIns="67232" bIns="33616" numCol="1" anchor="t" anchorCtr="0" compatLnSpc="1">
                <a:prstTxWarp prst="textNoShape">
                  <a:avLst/>
                </a:prstTxWarp>
              </a:bodyPr>
              <a:lstStyle/>
              <a:p>
                <a:endParaRPr lang="en-US" sz="1324"/>
              </a:p>
            </p:txBody>
          </p:sp>
        </p:grpSp>
      </p:grpSp>
      <p:sp>
        <p:nvSpPr>
          <p:cNvPr id="67" name="Rectangle 66"/>
          <p:cNvSpPr/>
          <p:nvPr/>
        </p:nvSpPr>
        <p:spPr bwMode="auto">
          <a:xfrm>
            <a:off x="1" y="989561"/>
            <a:ext cx="2934512" cy="4153575"/>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grpSp>
        <p:nvGrpSpPr>
          <p:cNvPr id="66" name="Group 65"/>
          <p:cNvGrpSpPr/>
          <p:nvPr/>
        </p:nvGrpSpPr>
        <p:grpSpPr>
          <a:xfrm>
            <a:off x="229783" y="1563274"/>
            <a:ext cx="2620655" cy="2673749"/>
            <a:chOff x="312520" y="2125663"/>
            <a:chExt cx="3564273" cy="3636485"/>
          </a:xfrm>
        </p:grpSpPr>
        <p:sp>
          <p:nvSpPr>
            <p:cNvPr id="4" name="Rectangle 3"/>
            <p:cNvSpPr/>
            <p:nvPr/>
          </p:nvSpPr>
          <p:spPr bwMode="auto">
            <a:xfrm>
              <a:off x="312520"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01695" rIns="0" bIns="34973" numCol="1" rtlCol="0" anchor="t" anchorCtr="0" compatLnSpc="1">
              <a:prstTxWarp prst="textNoShape">
                <a:avLst/>
              </a:prstTxWarp>
            </a:bodyPr>
            <a:lstStyle/>
            <a:p>
              <a:pPr algn="ctr" defTabSz="699220" fontAlgn="base">
                <a:spcBef>
                  <a:spcPct val="0"/>
                </a:spcBef>
                <a:spcAft>
                  <a:spcPct val="0"/>
                </a:spcAft>
              </a:pPr>
              <a:endParaRPr lang="en-US" sz="2353" dirty="0">
                <a:gradFill>
                  <a:gsLst>
                    <a:gs pos="0">
                      <a:srgbClr val="FFFFFF"/>
                    </a:gs>
                    <a:gs pos="100000">
                      <a:srgbClr val="FFFFFF"/>
                    </a:gs>
                  </a:gsLst>
                  <a:lin ang="5400000" scaled="0"/>
                </a:gradFill>
                <a:latin typeface="+mj-lt"/>
              </a:endParaRPr>
            </a:p>
          </p:txBody>
        </p:sp>
        <p:sp>
          <p:nvSpPr>
            <p:cNvPr id="7" name="Rectangle 6"/>
            <p:cNvSpPr/>
            <p:nvPr/>
          </p:nvSpPr>
          <p:spPr>
            <a:xfrm>
              <a:off x="405630" y="2218263"/>
              <a:ext cx="1735872" cy="802661"/>
            </a:xfrm>
            <a:prstGeom prst="rect">
              <a:avLst/>
            </a:prstGeom>
          </p:spPr>
          <p:txBody>
            <a:bodyPr wrap="none">
              <a:spAutoFit/>
            </a:bodyPr>
            <a:lstStyle/>
            <a:p>
              <a:pPr algn="ctr" defTabSz="699220" fontAlgn="base">
                <a:spcBef>
                  <a:spcPct val="0"/>
                </a:spcBef>
                <a:spcAft>
                  <a:spcPct val="0"/>
                </a:spcAft>
              </a:pPr>
              <a:r>
                <a:rPr lang="en-US" sz="3235" dirty="0">
                  <a:gradFill>
                    <a:gsLst>
                      <a:gs pos="0">
                        <a:srgbClr val="FFFFFF"/>
                      </a:gs>
                      <a:gs pos="100000">
                        <a:srgbClr val="FFFFFF"/>
                      </a:gs>
                    </a:gsLst>
                    <a:lin ang="5400000" scaled="0"/>
                  </a:gradFill>
                  <a:latin typeface="+mj-lt"/>
                </a:rPr>
                <a:t>Speed</a:t>
              </a:r>
            </a:p>
          </p:txBody>
        </p:sp>
        <p:sp>
          <p:nvSpPr>
            <p:cNvPr id="11" name="Freeform 58"/>
            <p:cNvSpPr>
              <a:spLocks noEditPoints="1"/>
            </p:cNvSpPr>
            <p:nvPr/>
          </p:nvSpPr>
          <p:spPr bwMode="black">
            <a:xfrm>
              <a:off x="2149580" y="3940754"/>
              <a:ext cx="1472563" cy="157831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0515" tIns="30258" rIns="60515" bIns="30258" numCol="1" anchor="t" anchorCtr="0" compatLnSpc="1">
              <a:prstTxWarp prst="textNoShape">
                <a:avLst/>
              </a:prstTxWarp>
            </a:bodyPr>
            <a:lstStyle/>
            <a:p>
              <a:endParaRPr lang="en-US" sz="1176"/>
            </a:p>
          </p:txBody>
        </p:sp>
      </p:grpSp>
      <p:sp>
        <p:nvSpPr>
          <p:cNvPr id="64" name="Rectangle 63"/>
          <p:cNvSpPr/>
          <p:nvPr/>
        </p:nvSpPr>
        <p:spPr bwMode="auto">
          <a:xfrm>
            <a:off x="1" y="890955"/>
            <a:ext cx="210396" cy="4252181"/>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spTree>
    <p:extLst>
      <p:ext uri="{BB962C8B-B14F-4D97-AF65-F5344CB8AC3E}">
        <p14:creationId xmlns:p14="http://schemas.microsoft.com/office/powerpoint/2010/main" val="3089005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accel="100000" fill="hold" nodeType="withEffect">
                                  <p:stCondLst>
                                    <p:cond delay="0"/>
                                  </p:stCondLst>
                                  <p:childTnLst>
                                    <p:anim calcmode="lin" valueType="num">
                                      <p:cBhvr additive="base">
                                        <p:cTn id="6" dur="750"/>
                                        <p:tgtEl>
                                          <p:spTgt spid="18"/>
                                        </p:tgtEl>
                                        <p:attrNameLst>
                                          <p:attrName>ppt_x</p:attrName>
                                        </p:attrNameLst>
                                      </p:cBhvr>
                                      <p:tavLst>
                                        <p:tav tm="0">
                                          <p:val>
                                            <p:strVal val="ppt_x"/>
                                          </p:val>
                                        </p:tav>
                                        <p:tav tm="100000">
                                          <p:val>
                                            <p:strVal val="1+ppt_w/2"/>
                                          </p:val>
                                        </p:tav>
                                      </p:tavLst>
                                    </p:anim>
                                    <p:anim calcmode="lin" valueType="num">
                                      <p:cBhvr additive="base">
                                        <p:cTn id="7" dur="750"/>
                                        <p:tgtEl>
                                          <p:spTgt spid="18"/>
                                        </p:tgtEl>
                                        <p:attrNameLst>
                                          <p:attrName>ppt_y</p:attrName>
                                        </p:attrNameLst>
                                      </p:cBhvr>
                                      <p:tavLst>
                                        <p:tav tm="0">
                                          <p:val>
                                            <p:strVal val="ppt_y"/>
                                          </p:val>
                                        </p:tav>
                                        <p:tav tm="100000">
                                          <p:val>
                                            <p:strVal val="ppt_y"/>
                                          </p:val>
                                        </p:tav>
                                      </p:tavLst>
                                    </p:anim>
                                    <p:set>
                                      <p:cBhvr>
                                        <p:cTn id="8" dur="1" fill="hold">
                                          <p:stCondLst>
                                            <p:cond delay="749"/>
                                          </p:stCondLst>
                                        </p:cTn>
                                        <p:tgtEl>
                                          <p:spTgt spid="18"/>
                                        </p:tgtEl>
                                        <p:attrNameLst>
                                          <p:attrName>style.visibility</p:attrName>
                                        </p:attrNameLst>
                                      </p:cBhvr>
                                      <p:to>
                                        <p:strVal val="hidden"/>
                                      </p:to>
                                    </p:set>
                                  </p:childTnLst>
                                </p:cTn>
                              </p:par>
                              <p:par>
                                <p:cTn id="9" presetID="1" presetClass="entr" presetSubtype="0" fill="hold" grpId="0" nodeType="withEffect">
                                  <p:stCondLst>
                                    <p:cond delay="80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80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800"/>
                                  </p:stCondLst>
                                  <p:childTnLst>
                                    <p:set>
                                      <p:cBhvr>
                                        <p:cTn id="14" dur="1" fill="hold">
                                          <p:stCondLst>
                                            <p:cond delay="0"/>
                                          </p:stCondLst>
                                        </p:cTn>
                                        <p:tgtEl>
                                          <p:spTgt spid="69"/>
                                        </p:tgtEl>
                                        <p:attrNameLst>
                                          <p:attrName>style.visibility</p:attrName>
                                        </p:attrNameLst>
                                      </p:cBhvr>
                                      <p:to>
                                        <p:strVal val="visible"/>
                                      </p:to>
                                    </p:set>
                                  </p:childTnLst>
                                </p:cTn>
                              </p:par>
                              <p:par>
                                <p:cTn id="15" presetID="2" presetClass="entr" presetSubtype="8" decel="100000" fill="hold" nodeType="withEffect">
                                  <p:stCondLst>
                                    <p:cond delay="800"/>
                                  </p:stCondLst>
                                  <p:childTnLst>
                                    <p:set>
                                      <p:cBhvr>
                                        <p:cTn id="16" dur="1" fill="hold">
                                          <p:stCondLst>
                                            <p:cond delay="0"/>
                                          </p:stCondLst>
                                        </p:cTn>
                                        <p:tgtEl>
                                          <p:spTgt spid="66"/>
                                        </p:tgtEl>
                                        <p:attrNameLst>
                                          <p:attrName>style.visibility</p:attrName>
                                        </p:attrNameLst>
                                      </p:cBhvr>
                                      <p:to>
                                        <p:strVal val="visible"/>
                                      </p:to>
                                    </p:set>
                                    <p:anim calcmode="lin" valueType="num">
                                      <p:cBhvr additive="base">
                                        <p:cTn id="17" dur="600" fill="hold"/>
                                        <p:tgtEl>
                                          <p:spTgt spid="66"/>
                                        </p:tgtEl>
                                        <p:attrNameLst>
                                          <p:attrName>ppt_x</p:attrName>
                                        </p:attrNameLst>
                                      </p:cBhvr>
                                      <p:tavLst>
                                        <p:tav tm="0">
                                          <p:val>
                                            <p:strVal val="0-#ppt_w/2"/>
                                          </p:val>
                                        </p:tav>
                                        <p:tav tm="100000">
                                          <p:val>
                                            <p:strVal val="#ppt_x"/>
                                          </p:val>
                                        </p:tav>
                                      </p:tavLst>
                                    </p:anim>
                                    <p:anim calcmode="lin" valueType="num">
                                      <p:cBhvr additive="base">
                                        <p:cTn id="18" dur="600" fill="hold"/>
                                        <p:tgtEl>
                                          <p:spTgt spid="66"/>
                                        </p:tgtEl>
                                        <p:attrNameLst>
                                          <p:attrName>ppt_y</p:attrName>
                                        </p:attrNameLst>
                                      </p:cBhvr>
                                      <p:tavLst>
                                        <p:tav tm="0">
                                          <p:val>
                                            <p:strVal val="#ppt_y"/>
                                          </p:val>
                                        </p:tav>
                                        <p:tav tm="100000">
                                          <p:val>
                                            <p:strVal val="#ppt_y"/>
                                          </p:val>
                                        </p:tav>
                                      </p:tavLst>
                                    </p:anim>
                                  </p:childTnLst>
                                </p:cTn>
                              </p:par>
                              <p:par>
                                <p:cTn id="19" presetID="2" presetClass="entr" presetSubtype="8" decel="100000" fill="hold" nodeType="withEffect">
                                  <p:stCondLst>
                                    <p:cond delay="1200"/>
                                  </p:stCondLst>
                                  <p:childTnLst>
                                    <p:set>
                                      <p:cBhvr>
                                        <p:cTn id="20" dur="1" fill="hold">
                                          <p:stCondLst>
                                            <p:cond delay="0"/>
                                          </p:stCondLst>
                                        </p:cTn>
                                        <p:tgtEl>
                                          <p:spTgt spid="68"/>
                                        </p:tgtEl>
                                        <p:attrNameLst>
                                          <p:attrName>style.visibility</p:attrName>
                                        </p:attrNameLst>
                                      </p:cBhvr>
                                      <p:to>
                                        <p:strVal val="visible"/>
                                      </p:to>
                                    </p:set>
                                    <p:anim calcmode="lin" valueType="num">
                                      <p:cBhvr additive="base">
                                        <p:cTn id="21" dur="700" fill="hold"/>
                                        <p:tgtEl>
                                          <p:spTgt spid="68"/>
                                        </p:tgtEl>
                                        <p:attrNameLst>
                                          <p:attrName>ppt_x</p:attrName>
                                        </p:attrNameLst>
                                      </p:cBhvr>
                                      <p:tavLst>
                                        <p:tav tm="0">
                                          <p:val>
                                            <p:strVal val="0-#ppt_w/2"/>
                                          </p:val>
                                        </p:tav>
                                        <p:tav tm="100000">
                                          <p:val>
                                            <p:strVal val="#ppt_x"/>
                                          </p:val>
                                        </p:tav>
                                      </p:tavLst>
                                    </p:anim>
                                    <p:anim calcmode="lin" valueType="num">
                                      <p:cBhvr additive="base">
                                        <p:cTn id="22" dur="700" fill="hold"/>
                                        <p:tgtEl>
                                          <p:spTgt spid="68"/>
                                        </p:tgtEl>
                                        <p:attrNameLst>
                                          <p:attrName>ppt_y</p:attrName>
                                        </p:attrNameLst>
                                      </p:cBhvr>
                                      <p:tavLst>
                                        <p:tav tm="0">
                                          <p:val>
                                            <p:strVal val="#ppt_y"/>
                                          </p:val>
                                        </p:tav>
                                        <p:tav tm="100000">
                                          <p:val>
                                            <p:strVal val="#ppt_y"/>
                                          </p:val>
                                        </p:tav>
                                      </p:tavLst>
                                    </p:anim>
                                  </p:childTnLst>
                                </p:cTn>
                              </p:par>
                              <p:par>
                                <p:cTn id="23" presetID="2" presetClass="entr" presetSubtype="8" decel="100000" fill="hold" nodeType="withEffect">
                                  <p:stCondLst>
                                    <p:cond delay="1700"/>
                                  </p:stCondLst>
                                  <p:childTnLst>
                                    <p:set>
                                      <p:cBhvr>
                                        <p:cTn id="24" dur="1" fill="hold">
                                          <p:stCondLst>
                                            <p:cond delay="0"/>
                                          </p:stCondLst>
                                        </p:cTn>
                                        <p:tgtEl>
                                          <p:spTgt spid="71"/>
                                        </p:tgtEl>
                                        <p:attrNameLst>
                                          <p:attrName>style.visibility</p:attrName>
                                        </p:attrNameLst>
                                      </p:cBhvr>
                                      <p:to>
                                        <p:strVal val="visible"/>
                                      </p:to>
                                    </p:set>
                                    <p:anim calcmode="lin" valueType="num">
                                      <p:cBhvr additive="base">
                                        <p:cTn id="25" dur="700" fill="hold"/>
                                        <p:tgtEl>
                                          <p:spTgt spid="71"/>
                                        </p:tgtEl>
                                        <p:attrNameLst>
                                          <p:attrName>ppt_x</p:attrName>
                                        </p:attrNameLst>
                                      </p:cBhvr>
                                      <p:tavLst>
                                        <p:tav tm="0">
                                          <p:val>
                                            <p:strVal val="0-#ppt_w/2"/>
                                          </p:val>
                                        </p:tav>
                                        <p:tav tm="100000">
                                          <p:val>
                                            <p:strVal val="#ppt_x"/>
                                          </p:val>
                                        </p:tav>
                                      </p:tavLst>
                                    </p:anim>
                                    <p:anim calcmode="lin" valueType="num">
                                      <p:cBhvr additive="base">
                                        <p:cTn id="26" dur="7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7" grpId="0" animBg="1"/>
      <p:bldP spid="6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01929" y="891882"/>
            <a:ext cx="8740142" cy="2500998"/>
          </a:xfrm>
        </p:spPr>
        <p:txBody>
          <a:bodyPr/>
          <a:lstStyle/>
          <a:p>
            <a:r>
              <a:rPr lang="en-US" smtClean="0"/>
              <a:t>Windows Azure</a:t>
            </a:r>
            <a:endParaRPr lang="en-US" dirty="0" smtClean="0"/>
          </a:p>
          <a:p>
            <a:r>
              <a:rPr lang="en-US" dirty="0" smtClean="0"/>
              <a:t>Windows Azure SQL</a:t>
            </a:r>
          </a:p>
          <a:p>
            <a:r>
              <a:rPr lang="en-US" dirty="0" smtClean="0"/>
              <a:t>Windows Azure Web Sites</a:t>
            </a:r>
          </a:p>
          <a:p>
            <a:r>
              <a:rPr lang="en-US" dirty="0" smtClean="0"/>
              <a:t>Windows Azure Active Directory</a:t>
            </a:r>
          </a:p>
          <a:p>
            <a:r>
              <a:rPr lang="en-US" dirty="0"/>
              <a:t>Windows Azure Service </a:t>
            </a:r>
            <a:r>
              <a:rPr lang="en-US" dirty="0" smtClean="0"/>
              <a:t>Bus</a:t>
            </a:r>
            <a:endParaRPr lang="en-US"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4252200828"/>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01929" y="891882"/>
            <a:ext cx="8740142" cy="3638232"/>
          </a:xfrm>
        </p:spPr>
        <p:txBody>
          <a:bodyPr/>
          <a:lstStyle/>
          <a:p>
            <a:r>
              <a:rPr lang="en-US" dirty="0" smtClean="0"/>
              <a:t>Windows Azure Training Kit - August 2013</a:t>
            </a:r>
          </a:p>
          <a:p>
            <a:pPr lvl="1"/>
            <a:r>
              <a:rPr lang="en-US" dirty="0" smtClean="0"/>
              <a:t>http://www.microsoft.com/en-us/download/details.aspx?id=8396</a:t>
            </a:r>
          </a:p>
          <a:p>
            <a:r>
              <a:rPr lang="en-US" dirty="0" smtClean="0"/>
              <a:t>Build Your First Cloud App: An Introduction to Windows Azure Cloud Services</a:t>
            </a:r>
          </a:p>
          <a:p>
            <a:pPr lvl="1"/>
            <a:r>
              <a:rPr lang="en-US" dirty="0" smtClean="0"/>
              <a:t>http://</a:t>
            </a:r>
            <a:r>
              <a:rPr lang="en-US" dirty="0" smtClean="0"/>
              <a:t>channel9.msdn.com/Events/TechEd/NorthAmerica/2013/WAD-B321</a:t>
            </a:r>
            <a:endParaRPr lang="en-US" dirty="0" smtClean="0"/>
          </a:p>
          <a:p>
            <a:r>
              <a:rPr lang="en-US" dirty="0" smtClean="0"/>
              <a:t>Lap Around Windows Azure SQL Database and Microsoft SQL Server in Windows Azure Virtual Machines</a:t>
            </a:r>
          </a:p>
          <a:p>
            <a:pPr lvl="1"/>
            <a:r>
              <a:rPr lang="en-US" dirty="0" smtClean="0"/>
              <a:t>http://</a:t>
            </a:r>
            <a:r>
              <a:rPr lang="en-US" dirty="0" smtClean="0"/>
              <a:t>channel9.msdn.com/Events/TechEd/NorthAmerica/2013/DBI-B201</a:t>
            </a:r>
            <a:endParaRPr lang="en-US" dirty="0"/>
          </a:p>
        </p:txBody>
      </p:sp>
      <p:sp>
        <p:nvSpPr>
          <p:cNvPr id="3" name="Title 2"/>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105049768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01929" y="891882"/>
            <a:ext cx="8740142" cy="3236584"/>
          </a:xfrm>
        </p:spPr>
        <p:txBody>
          <a:bodyPr/>
          <a:lstStyle/>
          <a:p>
            <a:r>
              <a:rPr lang="en-US" dirty="0" smtClean="0"/>
              <a:t>Introduction to Windows Azure Active Directory</a:t>
            </a:r>
          </a:p>
          <a:p>
            <a:pPr lvl="1"/>
            <a:r>
              <a:rPr lang="en-US" dirty="0" smtClean="0"/>
              <a:t>http://</a:t>
            </a:r>
            <a:r>
              <a:rPr lang="en-US" dirty="0" smtClean="0"/>
              <a:t>channel9.msdn.com/Events/TechEd/NorthAmerica/2013/WAD-B309</a:t>
            </a:r>
            <a:endParaRPr lang="en-US" dirty="0" smtClean="0"/>
          </a:p>
          <a:p>
            <a:r>
              <a:rPr lang="en-US" dirty="0" smtClean="0"/>
              <a:t>Securing Rich Client Applications Using </a:t>
            </a:r>
            <a:r>
              <a:rPr lang="en-US" dirty="0" err="1" smtClean="0"/>
              <a:t>OAuth</a:t>
            </a:r>
            <a:r>
              <a:rPr lang="en-US" dirty="0" smtClean="0"/>
              <a:t> 2.0 and Windows Active Directory</a:t>
            </a:r>
          </a:p>
          <a:p>
            <a:pPr lvl="1"/>
            <a:r>
              <a:rPr lang="en-US" dirty="0" smtClean="0"/>
              <a:t>http://</a:t>
            </a:r>
            <a:r>
              <a:rPr lang="en-US" dirty="0" smtClean="0"/>
              <a:t>channel9.msdn.com/Events/TechEd/NorthAmerica/2013/WAD-B307</a:t>
            </a:r>
            <a:endParaRPr lang="en-US" dirty="0" smtClean="0"/>
          </a:p>
          <a:p>
            <a:r>
              <a:rPr lang="en-US" dirty="0" smtClean="0"/>
              <a:t>Connected Clients and Continuous Services with Windows Azure Service Bus</a:t>
            </a:r>
          </a:p>
          <a:p>
            <a:pPr lvl="1"/>
            <a:r>
              <a:rPr lang="en-US" dirty="0" smtClean="0"/>
              <a:t>http://</a:t>
            </a:r>
            <a:r>
              <a:rPr lang="en-US" dirty="0" smtClean="0"/>
              <a:t>channel9.msdn.com/Events/TechEd/NorthAmerica/2013/WAD-B336</a:t>
            </a:r>
            <a:endParaRPr lang="en-US" dirty="0" smtClean="0"/>
          </a:p>
        </p:txBody>
      </p:sp>
      <p:sp>
        <p:nvSpPr>
          <p:cNvPr id="3" name="Title 2"/>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288653697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26039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314" y="4324348"/>
            <a:ext cx="8850086" cy="780214"/>
          </a:xfrm>
          <a:prstGeom prst="rect">
            <a:avLst/>
          </a:prstGeom>
          <a:noFill/>
        </p:spPr>
        <p:txBody>
          <a:bodyPr wrap="square" lIns="182880" tIns="146304" rIns="182880" bIns="146304" rtlCol="0">
            <a:spAutoFit/>
          </a:bodyPr>
          <a:lstStyle/>
          <a:p>
            <a:pPr defTabSz="914400">
              <a:lnSpc>
                <a:spcPct val="150000"/>
              </a:lnSpc>
            </a:pPr>
            <a:r>
              <a:rPr lang="en-US" sz="700" dirty="0" smtClean="0">
                <a:solidFill>
                  <a:srgbClr val="FFFFFF">
                    <a:lumMod val="50000"/>
                  </a:srgbClr>
                </a:solidFill>
              </a:rPr>
              <a:t>The </a:t>
            </a:r>
            <a:r>
              <a:rPr lang="en-US" sz="700" dirty="0">
                <a:solidFill>
                  <a:srgbClr val="FFFFFF">
                    <a:lumMod val="50000"/>
                  </a:srgbClr>
                </a:solidFill>
              </a:rPr>
              <a:t>information herein is for informational purposes only and represents the current view of Microsoft Corporation as of the date of this presentation.  Because Microsoft must respond to changing market </a:t>
            </a:r>
            <a:r>
              <a:rPr lang="en-US" sz="700" dirty="0" smtClean="0">
                <a:solidFill>
                  <a:srgbClr val="FFFFFF">
                    <a:lumMod val="50000"/>
                  </a:srgbClr>
                </a:solidFill>
              </a:rPr>
              <a:t>conditions, it </a:t>
            </a:r>
            <a:r>
              <a:rPr lang="en-US" sz="700" dirty="0">
                <a:solidFill>
                  <a:srgbClr val="FFFFFF">
                    <a:lumMod val="50000"/>
                  </a:srgbClr>
                </a:solidFill>
              </a:rPr>
              <a:t>should not be interpreted to be a commitment on the part of Microsoft, and Microsoft cannot guarantee the accuracy of any information provided after the date of this presentation. </a:t>
            </a:r>
            <a:endParaRPr lang="en-US" sz="700" dirty="0" smtClean="0">
              <a:solidFill>
                <a:srgbClr val="FFFFFF">
                  <a:lumMod val="50000"/>
                </a:srgbClr>
              </a:solidFill>
            </a:endParaRPr>
          </a:p>
          <a:p>
            <a:pPr defTabSz="914400">
              <a:lnSpc>
                <a:spcPct val="150000"/>
              </a:lnSpc>
            </a:pPr>
            <a:r>
              <a:rPr lang="en-US" sz="700" dirty="0" smtClean="0">
                <a:solidFill>
                  <a:srgbClr val="FFFFFF">
                    <a:lumMod val="50000"/>
                  </a:srgbClr>
                </a:solidFill>
              </a:rPr>
              <a:t>MICROSOFT MAKES NO WARRANTIES, EXPRESS, IMPLIED OR STATUTORY, AS TO THE INFORMATION IN THIS PRESENTATION.</a:t>
            </a:r>
            <a:endParaRPr lang="en-US" sz="700" dirty="0">
              <a:solidFill>
                <a:srgbClr val="FFFFFF">
                  <a:lumMod val="50000"/>
                </a:srgbClr>
              </a:solidFill>
            </a:endParaRPr>
          </a:p>
        </p:txBody>
      </p:sp>
      <p:sp>
        <p:nvSpPr>
          <p:cNvPr id="4" name="TextBox 3"/>
          <p:cNvSpPr txBox="1"/>
          <p:nvPr/>
        </p:nvSpPr>
        <p:spPr>
          <a:xfrm>
            <a:off x="65314" y="4095750"/>
            <a:ext cx="8915400" cy="418576"/>
          </a:xfrm>
          <a:prstGeom prst="rect">
            <a:avLst/>
          </a:prstGeom>
          <a:noFill/>
        </p:spPr>
        <p:txBody>
          <a:bodyPr wrap="square" lIns="182880" tIns="146304" rIns="182880" bIns="146304" rtlCol="0">
            <a:spAutoFit/>
          </a:bodyPr>
          <a:lstStyle/>
          <a:p>
            <a:pPr defTabSz="914400">
              <a:spcAft>
                <a:spcPts val="600"/>
              </a:spcAft>
            </a:pPr>
            <a:r>
              <a:rPr lang="en-US" sz="800" dirty="0">
                <a:solidFill>
                  <a:srgbClr val="FFFFFF">
                    <a:lumMod val="50000"/>
                  </a:srgbClr>
                </a:solidFill>
              </a:rPr>
              <a:t>© 2013 Microsoft Corporation. All rights reserved. Microsoft, Windows, and other product names are or may be registered trademarks and/or trademarks in the U.S. and/or other countries</a:t>
            </a:r>
            <a:r>
              <a:rPr lang="en-US" sz="800" dirty="0" smtClean="0">
                <a:solidFill>
                  <a:srgbClr val="FFFFFF">
                    <a:lumMod val="50000"/>
                  </a:srgbClr>
                </a:solidFill>
              </a:rPr>
              <a:t>.</a:t>
            </a:r>
            <a:endParaRPr lang="en-US" sz="800" dirty="0">
              <a:solidFill>
                <a:srgbClr val="FFFFFF">
                  <a:lumMod val="50000"/>
                </a:srgb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3399202"/>
            <a:ext cx="2470488" cy="696548"/>
          </a:xfrm>
          <a:prstGeom prst="rect">
            <a:avLst/>
          </a:prstGeom>
        </p:spPr>
      </p:pic>
    </p:spTree>
    <p:extLst>
      <p:ext uri="{BB962C8B-B14F-4D97-AF65-F5344CB8AC3E}">
        <p14:creationId xmlns:p14="http://schemas.microsoft.com/office/powerpoint/2010/main" val="82793520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bwMode="auto">
          <a:xfrm>
            <a:off x="2775735" y="2445819"/>
            <a:ext cx="6368266" cy="269731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sp>
        <p:nvSpPr>
          <p:cNvPr id="73" name="Rectangle 72"/>
          <p:cNvSpPr/>
          <p:nvPr/>
        </p:nvSpPr>
        <p:spPr bwMode="auto">
          <a:xfrm>
            <a:off x="2777403" y="750658"/>
            <a:ext cx="1944943" cy="1568604"/>
          </a:xfrm>
          <a:prstGeom prst="rect">
            <a:avLst/>
          </a:prstGeom>
          <a:ln w="50800" cap="sq">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01695" rIns="0" bIns="34973" numCol="1" rtlCol="0" anchor="t" anchorCtr="0" compatLnSpc="1">
            <a:prstTxWarp prst="textNoShape">
              <a:avLst/>
            </a:prstTxWarp>
          </a:bodyPr>
          <a:lstStyle/>
          <a:p>
            <a:pPr algn="ctr" defTabSz="699220" fontAlgn="base">
              <a:spcBef>
                <a:spcPct val="0"/>
              </a:spcBef>
              <a:spcAft>
                <a:spcPct val="0"/>
              </a:spcAft>
            </a:pPr>
            <a:endParaRPr lang="en-US" sz="2353" dirty="0">
              <a:gradFill>
                <a:gsLst>
                  <a:gs pos="0">
                    <a:srgbClr val="FFFFFF"/>
                  </a:gs>
                  <a:gs pos="100000">
                    <a:srgbClr val="FFFFFF"/>
                  </a:gs>
                </a:gsLst>
                <a:lin ang="5400000" scaled="0"/>
              </a:gradFill>
              <a:latin typeface="+mj-lt"/>
            </a:endParaRPr>
          </a:p>
        </p:txBody>
      </p:sp>
      <p:sp>
        <p:nvSpPr>
          <p:cNvPr id="76" name="Oval 75"/>
          <p:cNvSpPr/>
          <p:nvPr/>
        </p:nvSpPr>
        <p:spPr bwMode="auto">
          <a:xfrm>
            <a:off x="2775735" y="1426958"/>
            <a:ext cx="1951840" cy="1937547"/>
          </a:xfrm>
          <a:prstGeom prst="ellipse">
            <a:avLst/>
          </a:prstGeom>
          <a:solidFill>
            <a:srgbClr val="FFFFFF"/>
          </a:solidFill>
          <a:ln w="4762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ln w="15875">
                <a:noFill/>
              </a:ln>
              <a:gradFill>
                <a:gsLst>
                  <a:gs pos="1250">
                    <a:schemeClr val="bg1"/>
                  </a:gs>
                  <a:gs pos="10417">
                    <a:schemeClr val="bg1"/>
                  </a:gs>
                </a:gsLst>
                <a:lin ang="5400000" scaled="0"/>
              </a:gradFill>
            </a:endParaRPr>
          </a:p>
        </p:txBody>
      </p:sp>
      <p:sp>
        <p:nvSpPr>
          <p:cNvPr id="77" name="Freeform 8"/>
          <p:cNvSpPr>
            <a:spLocks noEditPoints="1"/>
          </p:cNvSpPr>
          <p:nvPr/>
        </p:nvSpPr>
        <p:spPr bwMode="auto">
          <a:xfrm>
            <a:off x="3076513" y="2045335"/>
            <a:ext cx="1350284" cy="700795"/>
          </a:xfrm>
          <a:custGeom>
            <a:avLst/>
            <a:gdLst>
              <a:gd name="T0" fmla="*/ 202 w 251"/>
              <a:gd name="T1" fmla="*/ 60 h 133"/>
              <a:gd name="T2" fmla="*/ 43 w 251"/>
              <a:gd name="T3" fmla="*/ 0 h 133"/>
              <a:gd name="T4" fmla="*/ 37 w 251"/>
              <a:gd name="T5" fmla="*/ 29 h 133"/>
              <a:gd name="T6" fmla="*/ 0 w 251"/>
              <a:gd name="T7" fmla="*/ 41 h 133"/>
              <a:gd name="T8" fmla="*/ 37 w 251"/>
              <a:gd name="T9" fmla="*/ 87 h 133"/>
              <a:gd name="T10" fmla="*/ 0 w 251"/>
              <a:gd name="T11" fmla="*/ 99 h 133"/>
              <a:gd name="T12" fmla="*/ 37 w 251"/>
              <a:gd name="T13" fmla="*/ 127 h 133"/>
              <a:gd name="T14" fmla="*/ 120 w 251"/>
              <a:gd name="T15" fmla="*/ 133 h 133"/>
              <a:gd name="T16" fmla="*/ 251 w 251"/>
              <a:gd name="T17" fmla="*/ 72 h 133"/>
              <a:gd name="T18" fmla="*/ 120 w 251"/>
              <a:gd name="T19" fmla="*/ 121 h 133"/>
              <a:gd name="T20" fmla="*/ 49 w 251"/>
              <a:gd name="T21" fmla="*/ 12 h 133"/>
              <a:gd name="T22" fmla="*/ 191 w 251"/>
              <a:gd name="T23" fmla="*/ 66 h 133"/>
              <a:gd name="T24" fmla="*/ 78 w 251"/>
              <a:gd name="T25" fmla="*/ 50 h 133"/>
              <a:gd name="T26" fmla="*/ 70 w 251"/>
              <a:gd name="T27" fmla="*/ 83 h 133"/>
              <a:gd name="T28" fmla="*/ 87 w 251"/>
              <a:gd name="T29" fmla="*/ 74 h 133"/>
              <a:gd name="T30" fmla="*/ 95 w 251"/>
              <a:gd name="T31" fmla="*/ 83 h 133"/>
              <a:gd name="T32" fmla="*/ 78 w 251"/>
              <a:gd name="T33" fmla="*/ 50 h 133"/>
              <a:gd name="T34" fmla="*/ 80 w 251"/>
              <a:gd name="T35" fmla="*/ 56 h 133"/>
              <a:gd name="T36" fmla="*/ 80 w 251"/>
              <a:gd name="T37" fmla="*/ 54 h 133"/>
              <a:gd name="T38" fmla="*/ 86 w 251"/>
              <a:gd name="T39" fmla="*/ 70 h 133"/>
              <a:gd name="T40" fmla="*/ 137 w 251"/>
              <a:gd name="T41" fmla="*/ 50 h 133"/>
              <a:gd name="T42" fmla="*/ 128 w 251"/>
              <a:gd name="T43" fmla="*/ 83 h 133"/>
              <a:gd name="T44" fmla="*/ 150 w 251"/>
              <a:gd name="T45" fmla="*/ 79 h 133"/>
              <a:gd name="T46" fmla="*/ 137 w 251"/>
              <a:gd name="T47" fmla="*/ 50 h 133"/>
              <a:gd name="T48" fmla="*/ 137 w 251"/>
              <a:gd name="T49" fmla="*/ 80 h 133"/>
              <a:gd name="T50" fmla="*/ 132 w 251"/>
              <a:gd name="T51" fmla="*/ 53 h 133"/>
              <a:gd name="T52" fmla="*/ 151 w 251"/>
              <a:gd name="T53" fmla="*/ 66 h 133"/>
              <a:gd name="T54" fmla="*/ 119 w 251"/>
              <a:gd name="T55" fmla="*/ 50 h 133"/>
              <a:gd name="T56" fmla="*/ 123 w 251"/>
              <a:gd name="T57" fmla="*/ 83 h 133"/>
              <a:gd name="T58" fmla="*/ 101 w 251"/>
              <a:gd name="T59" fmla="*/ 56 h 133"/>
              <a:gd name="T60" fmla="*/ 100 w 251"/>
              <a:gd name="T61" fmla="*/ 54 h 133"/>
              <a:gd name="T62" fmla="*/ 100 w 251"/>
              <a:gd name="T63" fmla="*/ 83 h 133"/>
              <a:gd name="T64" fmla="*/ 96 w 251"/>
              <a:gd name="T65" fmla="*/ 50 h 133"/>
              <a:gd name="T66" fmla="*/ 118 w 251"/>
              <a:gd name="T67" fmla="*/ 76 h 133"/>
              <a:gd name="T68" fmla="*/ 120 w 251"/>
              <a:gd name="T69" fmla="*/ 78 h 133"/>
              <a:gd name="T70" fmla="*/ 119 w 251"/>
              <a:gd name="T71" fmla="*/ 5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33">
                <a:moveTo>
                  <a:pt x="251" y="60"/>
                </a:moveTo>
                <a:cubicBezTo>
                  <a:pt x="202" y="60"/>
                  <a:pt x="202" y="60"/>
                  <a:pt x="202" y="60"/>
                </a:cubicBezTo>
                <a:cubicBezTo>
                  <a:pt x="199" y="26"/>
                  <a:pt x="163" y="0"/>
                  <a:pt x="120" y="0"/>
                </a:cubicBezTo>
                <a:cubicBezTo>
                  <a:pt x="43" y="0"/>
                  <a:pt x="43" y="0"/>
                  <a:pt x="43" y="0"/>
                </a:cubicBezTo>
                <a:cubicBezTo>
                  <a:pt x="40" y="0"/>
                  <a:pt x="37" y="2"/>
                  <a:pt x="37" y="6"/>
                </a:cubicBezTo>
                <a:cubicBezTo>
                  <a:pt x="37" y="29"/>
                  <a:pt x="37" y="29"/>
                  <a:pt x="37" y="29"/>
                </a:cubicBezTo>
                <a:cubicBezTo>
                  <a:pt x="0" y="29"/>
                  <a:pt x="0" y="29"/>
                  <a:pt x="0" y="29"/>
                </a:cubicBezTo>
                <a:cubicBezTo>
                  <a:pt x="0" y="41"/>
                  <a:pt x="0" y="41"/>
                  <a:pt x="0" y="41"/>
                </a:cubicBezTo>
                <a:cubicBezTo>
                  <a:pt x="37" y="41"/>
                  <a:pt x="37" y="41"/>
                  <a:pt x="37" y="41"/>
                </a:cubicBezTo>
                <a:cubicBezTo>
                  <a:pt x="37" y="87"/>
                  <a:pt x="37" y="87"/>
                  <a:pt x="37" y="87"/>
                </a:cubicBezTo>
                <a:cubicBezTo>
                  <a:pt x="0" y="87"/>
                  <a:pt x="0" y="87"/>
                  <a:pt x="0" y="87"/>
                </a:cubicBezTo>
                <a:cubicBezTo>
                  <a:pt x="0" y="99"/>
                  <a:pt x="0" y="99"/>
                  <a:pt x="0" y="99"/>
                </a:cubicBezTo>
                <a:cubicBezTo>
                  <a:pt x="37" y="99"/>
                  <a:pt x="37" y="99"/>
                  <a:pt x="37" y="99"/>
                </a:cubicBezTo>
                <a:cubicBezTo>
                  <a:pt x="37" y="127"/>
                  <a:pt x="37" y="127"/>
                  <a:pt x="37" y="127"/>
                </a:cubicBezTo>
                <a:cubicBezTo>
                  <a:pt x="37" y="130"/>
                  <a:pt x="40" y="133"/>
                  <a:pt x="43" y="133"/>
                </a:cubicBezTo>
                <a:cubicBezTo>
                  <a:pt x="120" y="133"/>
                  <a:pt x="120" y="133"/>
                  <a:pt x="120" y="133"/>
                </a:cubicBezTo>
                <a:cubicBezTo>
                  <a:pt x="163" y="133"/>
                  <a:pt x="199" y="106"/>
                  <a:pt x="202" y="72"/>
                </a:cubicBezTo>
                <a:cubicBezTo>
                  <a:pt x="251" y="72"/>
                  <a:pt x="251" y="72"/>
                  <a:pt x="251" y="72"/>
                </a:cubicBezTo>
                <a:lnTo>
                  <a:pt x="251" y="60"/>
                </a:lnTo>
                <a:close/>
                <a:moveTo>
                  <a:pt x="120" y="121"/>
                </a:moveTo>
                <a:cubicBezTo>
                  <a:pt x="49" y="121"/>
                  <a:pt x="49" y="121"/>
                  <a:pt x="49" y="121"/>
                </a:cubicBezTo>
                <a:cubicBezTo>
                  <a:pt x="49" y="12"/>
                  <a:pt x="49" y="12"/>
                  <a:pt x="49" y="12"/>
                </a:cubicBezTo>
                <a:cubicBezTo>
                  <a:pt x="120" y="12"/>
                  <a:pt x="120" y="12"/>
                  <a:pt x="120" y="12"/>
                </a:cubicBezTo>
                <a:cubicBezTo>
                  <a:pt x="159" y="12"/>
                  <a:pt x="191" y="36"/>
                  <a:pt x="191" y="66"/>
                </a:cubicBezTo>
                <a:cubicBezTo>
                  <a:pt x="191" y="96"/>
                  <a:pt x="159" y="121"/>
                  <a:pt x="120" y="121"/>
                </a:cubicBezTo>
                <a:close/>
                <a:moveTo>
                  <a:pt x="78" y="50"/>
                </a:moveTo>
                <a:cubicBezTo>
                  <a:pt x="65" y="83"/>
                  <a:pt x="65" y="83"/>
                  <a:pt x="65" y="83"/>
                </a:cubicBezTo>
                <a:cubicBezTo>
                  <a:pt x="70" y="83"/>
                  <a:pt x="70" y="83"/>
                  <a:pt x="70" y="83"/>
                </a:cubicBezTo>
                <a:cubicBezTo>
                  <a:pt x="73" y="74"/>
                  <a:pt x="73" y="74"/>
                  <a:pt x="73" y="74"/>
                </a:cubicBezTo>
                <a:cubicBezTo>
                  <a:pt x="87" y="74"/>
                  <a:pt x="87" y="74"/>
                  <a:pt x="87" y="74"/>
                </a:cubicBezTo>
                <a:cubicBezTo>
                  <a:pt x="91" y="83"/>
                  <a:pt x="91" y="83"/>
                  <a:pt x="91" y="83"/>
                </a:cubicBezTo>
                <a:cubicBezTo>
                  <a:pt x="95" y="83"/>
                  <a:pt x="95" y="83"/>
                  <a:pt x="95" y="83"/>
                </a:cubicBezTo>
                <a:cubicBezTo>
                  <a:pt x="82" y="50"/>
                  <a:pt x="82" y="50"/>
                  <a:pt x="82" y="50"/>
                </a:cubicBezTo>
                <a:lnTo>
                  <a:pt x="78" y="50"/>
                </a:lnTo>
                <a:close/>
                <a:moveTo>
                  <a:pt x="74" y="70"/>
                </a:moveTo>
                <a:cubicBezTo>
                  <a:pt x="80" y="56"/>
                  <a:pt x="80" y="56"/>
                  <a:pt x="80" y="56"/>
                </a:cubicBezTo>
                <a:cubicBezTo>
                  <a:pt x="80" y="55"/>
                  <a:pt x="80" y="55"/>
                  <a:pt x="80" y="54"/>
                </a:cubicBezTo>
                <a:cubicBezTo>
                  <a:pt x="80" y="54"/>
                  <a:pt x="80" y="54"/>
                  <a:pt x="80" y="54"/>
                </a:cubicBezTo>
                <a:cubicBezTo>
                  <a:pt x="80" y="55"/>
                  <a:pt x="81" y="56"/>
                  <a:pt x="81" y="56"/>
                </a:cubicBezTo>
                <a:cubicBezTo>
                  <a:pt x="86" y="70"/>
                  <a:pt x="86" y="70"/>
                  <a:pt x="86" y="70"/>
                </a:cubicBezTo>
                <a:lnTo>
                  <a:pt x="74" y="70"/>
                </a:lnTo>
                <a:close/>
                <a:moveTo>
                  <a:pt x="137" y="50"/>
                </a:moveTo>
                <a:cubicBezTo>
                  <a:pt x="128" y="50"/>
                  <a:pt x="128" y="50"/>
                  <a:pt x="128" y="50"/>
                </a:cubicBezTo>
                <a:cubicBezTo>
                  <a:pt x="128" y="83"/>
                  <a:pt x="128" y="83"/>
                  <a:pt x="128" y="83"/>
                </a:cubicBezTo>
                <a:cubicBezTo>
                  <a:pt x="137" y="83"/>
                  <a:pt x="137" y="83"/>
                  <a:pt x="137" y="83"/>
                </a:cubicBezTo>
                <a:cubicBezTo>
                  <a:pt x="142" y="83"/>
                  <a:pt x="147" y="82"/>
                  <a:pt x="150" y="79"/>
                </a:cubicBezTo>
                <a:cubicBezTo>
                  <a:pt x="153" y="75"/>
                  <a:pt x="155" y="71"/>
                  <a:pt x="155" y="66"/>
                </a:cubicBezTo>
                <a:cubicBezTo>
                  <a:pt x="155" y="55"/>
                  <a:pt x="149" y="50"/>
                  <a:pt x="137" y="50"/>
                </a:cubicBezTo>
                <a:close/>
                <a:moveTo>
                  <a:pt x="147" y="76"/>
                </a:moveTo>
                <a:cubicBezTo>
                  <a:pt x="145" y="79"/>
                  <a:pt x="141" y="80"/>
                  <a:pt x="137" y="80"/>
                </a:cubicBezTo>
                <a:cubicBezTo>
                  <a:pt x="132" y="80"/>
                  <a:pt x="132" y="80"/>
                  <a:pt x="132" y="80"/>
                </a:cubicBezTo>
                <a:cubicBezTo>
                  <a:pt x="132" y="53"/>
                  <a:pt x="132" y="53"/>
                  <a:pt x="132" y="53"/>
                </a:cubicBezTo>
                <a:cubicBezTo>
                  <a:pt x="137" y="53"/>
                  <a:pt x="137" y="53"/>
                  <a:pt x="137" y="53"/>
                </a:cubicBezTo>
                <a:cubicBezTo>
                  <a:pt x="146" y="53"/>
                  <a:pt x="151" y="58"/>
                  <a:pt x="151" y="66"/>
                </a:cubicBezTo>
                <a:cubicBezTo>
                  <a:pt x="151" y="70"/>
                  <a:pt x="150" y="74"/>
                  <a:pt x="147" y="76"/>
                </a:cubicBezTo>
                <a:close/>
                <a:moveTo>
                  <a:pt x="119" y="50"/>
                </a:moveTo>
                <a:cubicBezTo>
                  <a:pt x="123" y="50"/>
                  <a:pt x="123" y="50"/>
                  <a:pt x="123" y="50"/>
                </a:cubicBezTo>
                <a:cubicBezTo>
                  <a:pt x="123" y="83"/>
                  <a:pt x="123" y="83"/>
                  <a:pt x="123" y="83"/>
                </a:cubicBezTo>
                <a:cubicBezTo>
                  <a:pt x="118" y="83"/>
                  <a:pt x="118" y="83"/>
                  <a:pt x="118" y="83"/>
                </a:cubicBezTo>
                <a:cubicBezTo>
                  <a:pt x="101" y="56"/>
                  <a:pt x="101" y="56"/>
                  <a:pt x="101" y="56"/>
                </a:cubicBezTo>
                <a:cubicBezTo>
                  <a:pt x="101" y="56"/>
                  <a:pt x="100" y="55"/>
                  <a:pt x="100" y="54"/>
                </a:cubicBezTo>
                <a:cubicBezTo>
                  <a:pt x="100" y="54"/>
                  <a:pt x="100" y="54"/>
                  <a:pt x="100" y="54"/>
                </a:cubicBezTo>
                <a:cubicBezTo>
                  <a:pt x="100" y="55"/>
                  <a:pt x="100" y="57"/>
                  <a:pt x="100" y="59"/>
                </a:cubicBezTo>
                <a:cubicBezTo>
                  <a:pt x="100" y="83"/>
                  <a:pt x="100" y="83"/>
                  <a:pt x="100" y="83"/>
                </a:cubicBezTo>
                <a:cubicBezTo>
                  <a:pt x="96" y="83"/>
                  <a:pt x="96" y="83"/>
                  <a:pt x="96" y="83"/>
                </a:cubicBezTo>
                <a:cubicBezTo>
                  <a:pt x="96" y="50"/>
                  <a:pt x="96" y="50"/>
                  <a:pt x="96" y="50"/>
                </a:cubicBezTo>
                <a:cubicBezTo>
                  <a:pt x="101" y="50"/>
                  <a:pt x="101" y="50"/>
                  <a:pt x="101" y="50"/>
                </a:cubicBezTo>
                <a:cubicBezTo>
                  <a:pt x="118" y="76"/>
                  <a:pt x="118" y="76"/>
                  <a:pt x="118" y="76"/>
                </a:cubicBezTo>
                <a:cubicBezTo>
                  <a:pt x="119" y="77"/>
                  <a:pt x="119" y="78"/>
                  <a:pt x="119" y="78"/>
                </a:cubicBezTo>
                <a:cubicBezTo>
                  <a:pt x="120" y="78"/>
                  <a:pt x="120" y="78"/>
                  <a:pt x="120" y="78"/>
                </a:cubicBezTo>
                <a:cubicBezTo>
                  <a:pt x="119" y="77"/>
                  <a:pt x="119" y="76"/>
                  <a:pt x="119" y="73"/>
                </a:cubicBezTo>
                <a:lnTo>
                  <a:pt x="119" y="50"/>
                </a:lnTo>
                <a:close/>
              </a:path>
            </a:pathLst>
          </a:custGeom>
          <a:solidFill>
            <a:schemeClr val="tx2"/>
          </a:solidFill>
          <a:ln>
            <a:noFill/>
          </a:ln>
        </p:spPr>
        <p:txBody>
          <a:bodyPr vert="horz" wrap="square" lIns="67232" tIns="33616" rIns="67232" bIns="33616" numCol="1" anchor="t" anchorCtr="0" compatLnSpc="1">
            <a:prstTxWarp prst="textNoShape">
              <a:avLst/>
            </a:prstTxWarp>
          </a:bodyPr>
          <a:lstStyle/>
          <a:p>
            <a:endParaRPr lang="en-US" sz="1324"/>
          </a:p>
        </p:txBody>
      </p:sp>
      <p:sp>
        <p:nvSpPr>
          <p:cNvPr id="4" name="Rectangle 3"/>
          <p:cNvSpPr/>
          <p:nvPr/>
        </p:nvSpPr>
        <p:spPr bwMode="auto">
          <a:xfrm>
            <a:off x="4734368" y="750658"/>
            <a:ext cx="70365" cy="354068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sp>
        <p:nvSpPr>
          <p:cNvPr id="51" name="Rectangle 50"/>
          <p:cNvSpPr/>
          <p:nvPr/>
        </p:nvSpPr>
        <p:spPr bwMode="auto">
          <a:xfrm>
            <a:off x="2676591" y="-43249"/>
            <a:ext cx="6215776" cy="793906"/>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pic>
        <p:nvPicPr>
          <p:cNvPr id="43" name="Picture 2" descr="\\MAGNUM\Projects\Microsoft\Cloud Power FY12\Design\ICONS_PNG\Tower.png"/>
          <p:cNvPicPr>
            <a:picLocks noChangeAspect="1" noChangeArrowheads="1"/>
          </p:cNvPicPr>
          <p:nvPr/>
        </p:nvPicPr>
        <p:blipFill>
          <a:blip r:embed="rId3" cstate="print">
            <a:lum bright="100000"/>
          </a:blip>
          <a:stretch>
            <a:fillRect/>
          </a:stretch>
        </p:blipFill>
        <p:spPr bwMode="auto">
          <a:xfrm flipH="1">
            <a:off x="5280374" y="1575356"/>
            <a:ext cx="1424942" cy="1424942"/>
          </a:xfrm>
          <a:prstGeom prst="rect">
            <a:avLst/>
          </a:prstGeom>
          <a:noFill/>
        </p:spPr>
      </p:pic>
      <p:sp>
        <p:nvSpPr>
          <p:cNvPr id="44" name="Rectangle 43"/>
          <p:cNvSpPr/>
          <p:nvPr/>
        </p:nvSpPr>
        <p:spPr>
          <a:xfrm>
            <a:off x="5139114" y="3075591"/>
            <a:ext cx="1701491" cy="323165"/>
          </a:xfrm>
          <a:prstGeom prst="rect">
            <a:avLst/>
          </a:prstGeom>
        </p:spPr>
        <p:txBody>
          <a:bodyPr wrap="none">
            <a:spAutoFit/>
          </a:bodyPr>
          <a:lstStyle/>
          <a:p>
            <a:pPr algn="ctr" defTabSz="1218488">
              <a:lnSpc>
                <a:spcPts val="1765"/>
              </a:lnSpc>
            </a:pPr>
            <a:r>
              <a:rPr lang="en-US" sz="2353" spc="-75" dirty="0">
                <a:ln w="3175">
                  <a:noFill/>
                </a:ln>
                <a:gradFill>
                  <a:gsLst>
                    <a:gs pos="1250">
                      <a:srgbClr val="FFFFFF"/>
                    </a:gs>
                    <a:gs pos="100000">
                      <a:srgbClr val="FFFFFF"/>
                    </a:gs>
                  </a:gsLst>
                  <a:lin ang="5400000" scaled="0"/>
                </a:gradFill>
                <a:latin typeface="Segoe UI Light"/>
                <a:cs typeface="Segoe UI" pitchFamily="34" charset="0"/>
              </a:rPr>
              <a:t>On-premises</a:t>
            </a:r>
          </a:p>
        </p:txBody>
      </p:sp>
      <p:sp>
        <p:nvSpPr>
          <p:cNvPr id="45" name="Freeform 128"/>
          <p:cNvSpPr>
            <a:spLocks noChangeAspect="1"/>
          </p:cNvSpPr>
          <p:nvPr/>
        </p:nvSpPr>
        <p:spPr bwMode="black">
          <a:xfrm>
            <a:off x="7370785" y="1941121"/>
            <a:ext cx="1255238" cy="69341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a:gradFill>
                <a:gsLst>
                  <a:gs pos="1250">
                    <a:schemeClr val="bg1"/>
                  </a:gs>
                  <a:gs pos="10417">
                    <a:schemeClr val="bg1"/>
                  </a:gs>
                </a:gsLst>
                <a:lin ang="5400000" scaled="0"/>
              </a:gradFill>
            </a:endParaRPr>
          </a:p>
        </p:txBody>
      </p:sp>
      <p:sp>
        <p:nvSpPr>
          <p:cNvPr id="46" name="Rectangle 45"/>
          <p:cNvSpPr/>
          <p:nvPr/>
        </p:nvSpPr>
        <p:spPr>
          <a:xfrm>
            <a:off x="7552870" y="3089563"/>
            <a:ext cx="886782" cy="323165"/>
          </a:xfrm>
          <a:prstGeom prst="rect">
            <a:avLst/>
          </a:prstGeom>
        </p:spPr>
        <p:txBody>
          <a:bodyPr wrap="none">
            <a:spAutoFit/>
          </a:bodyPr>
          <a:lstStyle/>
          <a:p>
            <a:pPr algn="ctr" defTabSz="1218488">
              <a:lnSpc>
                <a:spcPts val="1765"/>
              </a:lnSpc>
            </a:pPr>
            <a:r>
              <a:rPr lang="en-US" sz="2353" spc="-75" dirty="0">
                <a:ln w="3175">
                  <a:noFill/>
                </a:ln>
                <a:gradFill>
                  <a:gsLst>
                    <a:gs pos="1250">
                      <a:srgbClr val="FFFFFF"/>
                    </a:gs>
                    <a:gs pos="100000">
                      <a:srgbClr val="FFFFFF"/>
                    </a:gs>
                  </a:gsLst>
                  <a:lin ang="5400000" scaled="0"/>
                </a:gradFill>
                <a:latin typeface="Segoe UI Light"/>
                <a:cs typeface="Segoe UI" pitchFamily="34" charset="0"/>
              </a:rPr>
              <a:t>Cloud</a:t>
            </a:r>
          </a:p>
        </p:txBody>
      </p:sp>
      <p:sp>
        <p:nvSpPr>
          <p:cNvPr id="47" name="Freeform 7"/>
          <p:cNvSpPr>
            <a:spLocks noEditPoints="1"/>
          </p:cNvSpPr>
          <p:nvPr/>
        </p:nvSpPr>
        <p:spPr bwMode="black">
          <a:xfrm>
            <a:off x="6775807" y="2270120"/>
            <a:ext cx="440371" cy="389431"/>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sz="1324"/>
          </a:p>
        </p:txBody>
      </p:sp>
      <p:sp>
        <p:nvSpPr>
          <p:cNvPr id="48" name="Rectangle 47"/>
          <p:cNvSpPr/>
          <p:nvPr/>
        </p:nvSpPr>
        <p:spPr bwMode="auto">
          <a:xfrm>
            <a:off x="-33316" y="750656"/>
            <a:ext cx="2793718" cy="3430166"/>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sp>
        <p:nvSpPr>
          <p:cNvPr id="69" name="Rectangle 68"/>
          <p:cNvSpPr/>
          <p:nvPr/>
        </p:nvSpPr>
        <p:spPr bwMode="auto">
          <a:xfrm>
            <a:off x="4734368" y="750658"/>
            <a:ext cx="81630" cy="354068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grpSp>
        <p:nvGrpSpPr>
          <p:cNvPr id="67" name="Group 66"/>
          <p:cNvGrpSpPr/>
          <p:nvPr/>
        </p:nvGrpSpPr>
        <p:grpSpPr>
          <a:xfrm>
            <a:off x="1" y="758427"/>
            <a:ext cx="2660477" cy="672319"/>
            <a:chOff x="0" y="1031017"/>
            <a:chExt cx="3618434" cy="914400"/>
          </a:xfrm>
        </p:grpSpPr>
        <p:sp>
          <p:nvSpPr>
            <p:cNvPr id="14" name="Rectangle 13"/>
            <p:cNvSpPr/>
            <p:nvPr/>
          </p:nvSpPr>
          <p:spPr>
            <a:xfrm>
              <a:off x="0" y="1031017"/>
              <a:ext cx="3618434" cy="914400"/>
            </a:xfrm>
            <a:prstGeom prst="rect">
              <a:avLst/>
            </a:prstGeom>
            <a:solidFill>
              <a:schemeClr val="bg1">
                <a:lumMod val="10000"/>
              </a:schemeClr>
            </a:solidFill>
          </p:spPr>
          <p:txBody>
            <a:bodyPr wrap="square" lIns="201695">
              <a:noAutofit/>
            </a:bodyPr>
            <a:lstStyle/>
            <a:p>
              <a:r>
                <a:rPr lang="en-US" sz="1912" dirty="0">
                  <a:gradFill>
                    <a:gsLst>
                      <a:gs pos="0">
                        <a:schemeClr val="bg1"/>
                      </a:gs>
                      <a:gs pos="100000">
                        <a:schemeClr val="bg1"/>
                      </a:gs>
                    </a:gsLst>
                    <a:lin ang="5400000" scaled="0"/>
                  </a:gradFill>
                  <a:latin typeface="+mj-lt"/>
                </a:rPr>
                <a:t>Enterprise </a:t>
              </a:r>
              <a:br>
                <a:rPr lang="en-US" sz="1912" dirty="0">
                  <a:gradFill>
                    <a:gsLst>
                      <a:gs pos="0">
                        <a:schemeClr val="bg1"/>
                      </a:gs>
                      <a:gs pos="100000">
                        <a:schemeClr val="bg1"/>
                      </a:gs>
                    </a:gsLst>
                    <a:lin ang="5400000" scaled="0"/>
                  </a:gradFill>
                  <a:latin typeface="+mj-lt"/>
                </a:rPr>
              </a:br>
              <a:r>
                <a:rPr lang="en-US" sz="1912" dirty="0">
                  <a:gradFill>
                    <a:gsLst>
                      <a:gs pos="0">
                        <a:schemeClr val="bg1"/>
                      </a:gs>
                      <a:gs pos="100000">
                        <a:schemeClr val="bg1"/>
                      </a:gs>
                    </a:gsLst>
                    <a:lin ang="5400000" scaled="0"/>
                  </a:gradFill>
                  <a:latin typeface="+mj-lt"/>
                </a:rPr>
                <a:t>needs</a:t>
              </a:r>
            </a:p>
          </p:txBody>
        </p:sp>
        <p:sp>
          <p:nvSpPr>
            <p:cNvPr id="57" name="Freeform 9"/>
            <p:cNvSpPr>
              <a:spLocks noEditPoints="1"/>
            </p:cNvSpPr>
            <p:nvPr/>
          </p:nvSpPr>
          <p:spPr bwMode="black">
            <a:xfrm>
              <a:off x="2811441" y="1153552"/>
              <a:ext cx="666622" cy="66933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alpha val="94000"/>
              </a:schemeClr>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3391" tIns="107571" rIns="0" bIns="107571" numCol="1" spcCol="0" rtlCol="0" fromWordArt="0" anchor="ctr" anchorCtr="0" forceAA="0" compatLnSpc="1">
              <a:prstTxWarp prst="textNoShape">
                <a:avLst/>
              </a:prstTxWarp>
              <a:noAutofit/>
            </a:bodyPr>
            <a:lstStyle/>
            <a:p>
              <a:endParaRPr lang="en-US" sz="2353">
                <a:gradFill>
                  <a:gsLst>
                    <a:gs pos="0">
                      <a:srgbClr val="FFFFFF"/>
                    </a:gs>
                    <a:gs pos="100000">
                      <a:srgbClr val="FFFFFF"/>
                    </a:gs>
                  </a:gsLst>
                  <a:lin ang="5400000" scaled="0"/>
                </a:gradFill>
                <a:latin typeface="+mj-lt"/>
              </a:endParaRPr>
            </a:p>
          </p:txBody>
        </p:sp>
      </p:grpSp>
      <p:grpSp>
        <p:nvGrpSpPr>
          <p:cNvPr id="64" name="Group 63"/>
          <p:cNvGrpSpPr/>
          <p:nvPr/>
        </p:nvGrpSpPr>
        <p:grpSpPr>
          <a:xfrm>
            <a:off x="1" y="3486093"/>
            <a:ext cx="2660477" cy="672319"/>
            <a:chOff x="0" y="4517312"/>
            <a:chExt cx="3618434" cy="914400"/>
          </a:xfrm>
        </p:grpSpPr>
        <p:sp>
          <p:nvSpPr>
            <p:cNvPr id="59" name="Rectangle 58"/>
            <p:cNvSpPr/>
            <p:nvPr/>
          </p:nvSpPr>
          <p:spPr>
            <a:xfrm>
              <a:off x="0" y="4517312"/>
              <a:ext cx="3618434" cy="914400"/>
            </a:xfrm>
            <a:prstGeom prst="rect">
              <a:avLst/>
            </a:prstGeom>
            <a:solidFill>
              <a:schemeClr val="bg1">
                <a:lumMod val="10000"/>
              </a:schemeClr>
            </a:solidFill>
          </p:spPr>
          <p:txBody>
            <a:bodyPr wrap="square" lIns="201695">
              <a:noAutofit/>
            </a:bodyPr>
            <a:lstStyle/>
            <a:p>
              <a:r>
                <a:rPr lang="en-US" sz="1912" dirty="0">
                  <a:gradFill>
                    <a:gsLst>
                      <a:gs pos="0">
                        <a:schemeClr val="bg1"/>
                      </a:gs>
                      <a:gs pos="100000">
                        <a:schemeClr val="bg1"/>
                      </a:gs>
                    </a:gsLst>
                    <a:lin ang="5400000" scaled="0"/>
                  </a:gradFill>
                  <a:latin typeface="+mj-lt"/>
                </a:rPr>
                <a:t>Windows Azure</a:t>
              </a:r>
              <a:br>
                <a:rPr lang="en-US" sz="1912" dirty="0">
                  <a:gradFill>
                    <a:gsLst>
                      <a:gs pos="0">
                        <a:schemeClr val="bg1"/>
                      </a:gs>
                      <a:gs pos="100000">
                        <a:schemeClr val="bg1"/>
                      </a:gs>
                    </a:gsLst>
                    <a:lin ang="5400000" scaled="0"/>
                  </a:gradFill>
                  <a:latin typeface="+mj-lt"/>
                </a:rPr>
              </a:br>
              <a:r>
                <a:rPr lang="en-US" sz="1912" dirty="0">
                  <a:gradFill>
                    <a:gsLst>
                      <a:gs pos="0">
                        <a:schemeClr val="bg1"/>
                      </a:gs>
                      <a:gs pos="100000">
                        <a:schemeClr val="bg1"/>
                      </a:gs>
                    </a:gsLst>
                    <a:lin ang="5400000" scaled="0"/>
                  </a:gradFill>
                  <a:latin typeface="+mj-lt"/>
                </a:rPr>
                <a:t>fundamentals</a:t>
              </a:r>
            </a:p>
          </p:txBody>
        </p:sp>
        <p:sp>
          <p:nvSpPr>
            <p:cNvPr id="60" name="Freeform 9"/>
            <p:cNvSpPr>
              <a:spLocks noEditPoints="1"/>
            </p:cNvSpPr>
            <p:nvPr/>
          </p:nvSpPr>
          <p:spPr bwMode="black">
            <a:xfrm>
              <a:off x="2811441" y="4639847"/>
              <a:ext cx="666622" cy="66933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alpha val="94000"/>
              </a:schemeClr>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3391" tIns="107571" rIns="0" bIns="107571" numCol="1" spcCol="0" rtlCol="0" fromWordArt="0" anchor="ctr" anchorCtr="0" forceAA="0" compatLnSpc="1">
              <a:prstTxWarp prst="textNoShape">
                <a:avLst/>
              </a:prstTxWarp>
              <a:noAutofit/>
            </a:bodyPr>
            <a:lstStyle/>
            <a:p>
              <a:endParaRPr lang="en-US" sz="2353">
                <a:gradFill>
                  <a:gsLst>
                    <a:gs pos="0">
                      <a:srgbClr val="FFFFFF"/>
                    </a:gs>
                    <a:gs pos="100000">
                      <a:srgbClr val="FFFFFF"/>
                    </a:gs>
                  </a:gsLst>
                  <a:lin ang="5400000" scaled="0"/>
                </a:gradFill>
                <a:latin typeface="+mj-lt"/>
              </a:endParaRPr>
            </a:p>
          </p:txBody>
        </p:sp>
      </p:grpSp>
      <p:sp>
        <p:nvSpPr>
          <p:cNvPr id="78" name="Rectangle 77"/>
          <p:cNvSpPr/>
          <p:nvPr/>
        </p:nvSpPr>
        <p:spPr bwMode="auto">
          <a:xfrm>
            <a:off x="2759309" y="1387022"/>
            <a:ext cx="1974119" cy="2771390"/>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7232" tIns="1949724" rIns="0" bIns="34973" numCol="1" rtlCol="0" anchor="t" anchorCtr="0" compatLnSpc="1">
            <a:prstTxWarp prst="textNoShape">
              <a:avLst/>
            </a:prstTxWarp>
          </a:bodyPr>
          <a:lstStyle/>
          <a:p>
            <a:pPr algn="ctr" defTabSz="699220" fontAlgn="base">
              <a:spcBef>
                <a:spcPct val="0"/>
              </a:spcBef>
              <a:spcAft>
                <a:spcPct val="0"/>
              </a:spcAft>
            </a:pPr>
            <a:endParaRPr lang="en-US" sz="1765" dirty="0">
              <a:gradFill>
                <a:gsLst>
                  <a:gs pos="0">
                    <a:srgbClr val="FFFFFF"/>
                  </a:gs>
                  <a:gs pos="100000">
                    <a:srgbClr val="FFFFFF"/>
                  </a:gs>
                </a:gsLst>
                <a:lin ang="5400000" scaled="0"/>
              </a:gradFill>
              <a:latin typeface="+mj-lt"/>
            </a:endParaRPr>
          </a:p>
        </p:txBody>
      </p:sp>
      <p:sp>
        <p:nvSpPr>
          <p:cNvPr id="79" name="Rectangle 78"/>
          <p:cNvSpPr/>
          <p:nvPr/>
        </p:nvSpPr>
        <p:spPr>
          <a:xfrm>
            <a:off x="2768836" y="3531215"/>
            <a:ext cx="1971245" cy="590290"/>
          </a:xfrm>
          <a:prstGeom prst="rect">
            <a:avLst/>
          </a:prstGeom>
        </p:spPr>
        <p:txBody>
          <a:bodyPr wrap="square">
            <a:spAutoFit/>
          </a:bodyPr>
          <a:lstStyle/>
          <a:p>
            <a:pPr algn="ctr" defTabSz="699220" fontAlgn="base">
              <a:spcBef>
                <a:spcPct val="0"/>
              </a:spcBef>
              <a:spcAft>
                <a:spcPct val="0"/>
              </a:spcAft>
            </a:pPr>
            <a:r>
              <a:rPr lang="en-US" sz="1618" dirty="0">
                <a:gradFill>
                  <a:gsLst>
                    <a:gs pos="0">
                      <a:srgbClr val="FFFFFF"/>
                    </a:gs>
                    <a:gs pos="100000">
                      <a:srgbClr val="FFFFFF"/>
                    </a:gs>
                  </a:gsLst>
                  <a:lin ang="5400000" scaled="0"/>
                </a:gradFill>
                <a:latin typeface="+mj-lt"/>
              </a:rPr>
              <a:t>On-premises </a:t>
            </a:r>
            <a:br>
              <a:rPr lang="en-US" sz="1618" dirty="0">
                <a:gradFill>
                  <a:gsLst>
                    <a:gs pos="0">
                      <a:srgbClr val="FFFFFF"/>
                    </a:gs>
                    <a:gs pos="100000">
                      <a:srgbClr val="FFFFFF"/>
                    </a:gs>
                  </a:gsLst>
                  <a:lin ang="5400000" scaled="0"/>
                </a:gradFill>
                <a:latin typeface="+mj-lt"/>
              </a:rPr>
            </a:br>
            <a:r>
              <a:rPr lang="en-US" sz="1618" dirty="0">
                <a:gradFill>
                  <a:gsLst>
                    <a:gs pos="0">
                      <a:srgbClr val="FFFFFF"/>
                    </a:gs>
                    <a:gs pos="100000">
                      <a:srgbClr val="FFFFFF"/>
                    </a:gs>
                  </a:gsLst>
                  <a:lin ang="5400000" scaled="0"/>
                </a:gradFill>
                <a:latin typeface="+mj-lt"/>
              </a:rPr>
              <a:t>AND Cloud</a:t>
            </a:r>
          </a:p>
        </p:txBody>
      </p:sp>
      <p:sp>
        <p:nvSpPr>
          <p:cNvPr id="74" name="Rectangle 73"/>
          <p:cNvSpPr/>
          <p:nvPr/>
        </p:nvSpPr>
        <p:spPr>
          <a:xfrm>
            <a:off x="2971488" y="922468"/>
            <a:ext cx="1558440" cy="454420"/>
          </a:xfrm>
          <a:prstGeom prst="rect">
            <a:avLst/>
          </a:prstGeom>
        </p:spPr>
        <p:txBody>
          <a:bodyPr wrap="none">
            <a:spAutoFit/>
          </a:bodyPr>
          <a:lstStyle/>
          <a:p>
            <a:pPr algn="ctr" defTabSz="699220" fontAlgn="base">
              <a:spcBef>
                <a:spcPct val="0"/>
              </a:spcBef>
              <a:spcAft>
                <a:spcPct val="0"/>
              </a:spcAft>
            </a:pPr>
            <a:r>
              <a:rPr lang="en-US" sz="2353" dirty="0">
                <a:gradFill>
                  <a:gsLst>
                    <a:gs pos="0">
                      <a:srgbClr val="FFFFFF"/>
                    </a:gs>
                    <a:gs pos="100000">
                      <a:srgbClr val="FFFFFF"/>
                    </a:gs>
                  </a:gsLst>
                  <a:lin ang="5400000" scaled="0"/>
                </a:gradFill>
                <a:latin typeface="+mj-lt"/>
              </a:rPr>
              <a:t>Integration</a:t>
            </a:r>
          </a:p>
        </p:txBody>
      </p:sp>
      <p:sp>
        <p:nvSpPr>
          <p:cNvPr id="83" name="Freeform 8"/>
          <p:cNvSpPr>
            <a:spLocks noEditPoints="1"/>
          </p:cNvSpPr>
          <p:nvPr/>
        </p:nvSpPr>
        <p:spPr bwMode="auto">
          <a:xfrm>
            <a:off x="3076513" y="2045335"/>
            <a:ext cx="1350284" cy="700795"/>
          </a:xfrm>
          <a:custGeom>
            <a:avLst/>
            <a:gdLst>
              <a:gd name="T0" fmla="*/ 202 w 251"/>
              <a:gd name="T1" fmla="*/ 60 h 133"/>
              <a:gd name="T2" fmla="*/ 43 w 251"/>
              <a:gd name="T3" fmla="*/ 0 h 133"/>
              <a:gd name="T4" fmla="*/ 37 w 251"/>
              <a:gd name="T5" fmla="*/ 29 h 133"/>
              <a:gd name="T6" fmla="*/ 0 w 251"/>
              <a:gd name="T7" fmla="*/ 41 h 133"/>
              <a:gd name="T8" fmla="*/ 37 w 251"/>
              <a:gd name="T9" fmla="*/ 87 h 133"/>
              <a:gd name="T10" fmla="*/ 0 w 251"/>
              <a:gd name="T11" fmla="*/ 99 h 133"/>
              <a:gd name="T12" fmla="*/ 37 w 251"/>
              <a:gd name="T13" fmla="*/ 127 h 133"/>
              <a:gd name="T14" fmla="*/ 120 w 251"/>
              <a:gd name="T15" fmla="*/ 133 h 133"/>
              <a:gd name="T16" fmla="*/ 251 w 251"/>
              <a:gd name="T17" fmla="*/ 72 h 133"/>
              <a:gd name="T18" fmla="*/ 120 w 251"/>
              <a:gd name="T19" fmla="*/ 121 h 133"/>
              <a:gd name="T20" fmla="*/ 49 w 251"/>
              <a:gd name="T21" fmla="*/ 12 h 133"/>
              <a:gd name="T22" fmla="*/ 191 w 251"/>
              <a:gd name="T23" fmla="*/ 66 h 133"/>
              <a:gd name="T24" fmla="*/ 78 w 251"/>
              <a:gd name="T25" fmla="*/ 50 h 133"/>
              <a:gd name="T26" fmla="*/ 70 w 251"/>
              <a:gd name="T27" fmla="*/ 83 h 133"/>
              <a:gd name="T28" fmla="*/ 87 w 251"/>
              <a:gd name="T29" fmla="*/ 74 h 133"/>
              <a:gd name="T30" fmla="*/ 95 w 251"/>
              <a:gd name="T31" fmla="*/ 83 h 133"/>
              <a:gd name="T32" fmla="*/ 78 w 251"/>
              <a:gd name="T33" fmla="*/ 50 h 133"/>
              <a:gd name="T34" fmla="*/ 80 w 251"/>
              <a:gd name="T35" fmla="*/ 56 h 133"/>
              <a:gd name="T36" fmla="*/ 80 w 251"/>
              <a:gd name="T37" fmla="*/ 54 h 133"/>
              <a:gd name="T38" fmla="*/ 86 w 251"/>
              <a:gd name="T39" fmla="*/ 70 h 133"/>
              <a:gd name="T40" fmla="*/ 137 w 251"/>
              <a:gd name="T41" fmla="*/ 50 h 133"/>
              <a:gd name="T42" fmla="*/ 128 w 251"/>
              <a:gd name="T43" fmla="*/ 83 h 133"/>
              <a:gd name="T44" fmla="*/ 150 w 251"/>
              <a:gd name="T45" fmla="*/ 79 h 133"/>
              <a:gd name="T46" fmla="*/ 137 w 251"/>
              <a:gd name="T47" fmla="*/ 50 h 133"/>
              <a:gd name="T48" fmla="*/ 137 w 251"/>
              <a:gd name="T49" fmla="*/ 80 h 133"/>
              <a:gd name="T50" fmla="*/ 132 w 251"/>
              <a:gd name="T51" fmla="*/ 53 h 133"/>
              <a:gd name="T52" fmla="*/ 151 w 251"/>
              <a:gd name="T53" fmla="*/ 66 h 133"/>
              <a:gd name="T54" fmla="*/ 119 w 251"/>
              <a:gd name="T55" fmla="*/ 50 h 133"/>
              <a:gd name="T56" fmla="*/ 123 w 251"/>
              <a:gd name="T57" fmla="*/ 83 h 133"/>
              <a:gd name="T58" fmla="*/ 101 w 251"/>
              <a:gd name="T59" fmla="*/ 56 h 133"/>
              <a:gd name="T60" fmla="*/ 100 w 251"/>
              <a:gd name="T61" fmla="*/ 54 h 133"/>
              <a:gd name="T62" fmla="*/ 100 w 251"/>
              <a:gd name="T63" fmla="*/ 83 h 133"/>
              <a:gd name="T64" fmla="*/ 96 w 251"/>
              <a:gd name="T65" fmla="*/ 50 h 133"/>
              <a:gd name="T66" fmla="*/ 118 w 251"/>
              <a:gd name="T67" fmla="*/ 76 h 133"/>
              <a:gd name="T68" fmla="*/ 120 w 251"/>
              <a:gd name="T69" fmla="*/ 78 h 133"/>
              <a:gd name="T70" fmla="*/ 119 w 251"/>
              <a:gd name="T71" fmla="*/ 5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33">
                <a:moveTo>
                  <a:pt x="251" y="60"/>
                </a:moveTo>
                <a:cubicBezTo>
                  <a:pt x="202" y="60"/>
                  <a:pt x="202" y="60"/>
                  <a:pt x="202" y="60"/>
                </a:cubicBezTo>
                <a:cubicBezTo>
                  <a:pt x="199" y="26"/>
                  <a:pt x="163" y="0"/>
                  <a:pt x="120" y="0"/>
                </a:cubicBezTo>
                <a:cubicBezTo>
                  <a:pt x="43" y="0"/>
                  <a:pt x="43" y="0"/>
                  <a:pt x="43" y="0"/>
                </a:cubicBezTo>
                <a:cubicBezTo>
                  <a:pt x="40" y="0"/>
                  <a:pt x="37" y="2"/>
                  <a:pt x="37" y="6"/>
                </a:cubicBezTo>
                <a:cubicBezTo>
                  <a:pt x="37" y="29"/>
                  <a:pt x="37" y="29"/>
                  <a:pt x="37" y="29"/>
                </a:cubicBezTo>
                <a:cubicBezTo>
                  <a:pt x="0" y="29"/>
                  <a:pt x="0" y="29"/>
                  <a:pt x="0" y="29"/>
                </a:cubicBezTo>
                <a:cubicBezTo>
                  <a:pt x="0" y="41"/>
                  <a:pt x="0" y="41"/>
                  <a:pt x="0" y="41"/>
                </a:cubicBezTo>
                <a:cubicBezTo>
                  <a:pt x="37" y="41"/>
                  <a:pt x="37" y="41"/>
                  <a:pt x="37" y="41"/>
                </a:cubicBezTo>
                <a:cubicBezTo>
                  <a:pt x="37" y="87"/>
                  <a:pt x="37" y="87"/>
                  <a:pt x="37" y="87"/>
                </a:cubicBezTo>
                <a:cubicBezTo>
                  <a:pt x="0" y="87"/>
                  <a:pt x="0" y="87"/>
                  <a:pt x="0" y="87"/>
                </a:cubicBezTo>
                <a:cubicBezTo>
                  <a:pt x="0" y="99"/>
                  <a:pt x="0" y="99"/>
                  <a:pt x="0" y="99"/>
                </a:cubicBezTo>
                <a:cubicBezTo>
                  <a:pt x="37" y="99"/>
                  <a:pt x="37" y="99"/>
                  <a:pt x="37" y="99"/>
                </a:cubicBezTo>
                <a:cubicBezTo>
                  <a:pt x="37" y="127"/>
                  <a:pt x="37" y="127"/>
                  <a:pt x="37" y="127"/>
                </a:cubicBezTo>
                <a:cubicBezTo>
                  <a:pt x="37" y="130"/>
                  <a:pt x="40" y="133"/>
                  <a:pt x="43" y="133"/>
                </a:cubicBezTo>
                <a:cubicBezTo>
                  <a:pt x="120" y="133"/>
                  <a:pt x="120" y="133"/>
                  <a:pt x="120" y="133"/>
                </a:cubicBezTo>
                <a:cubicBezTo>
                  <a:pt x="163" y="133"/>
                  <a:pt x="199" y="106"/>
                  <a:pt x="202" y="72"/>
                </a:cubicBezTo>
                <a:cubicBezTo>
                  <a:pt x="251" y="72"/>
                  <a:pt x="251" y="72"/>
                  <a:pt x="251" y="72"/>
                </a:cubicBezTo>
                <a:lnTo>
                  <a:pt x="251" y="60"/>
                </a:lnTo>
                <a:close/>
                <a:moveTo>
                  <a:pt x="120" y="121"/>
                </a:moveTo>
                <a:cubicBezTo>
                  <a:pt x="49" y="121"/>
                  <a:pt x="49" y="121"/>
                  <a:pt x="49" y="121"/>
                </a:cubicBezTo>
                <a:cubicBezTo>
                  <a:pt x="49" y="12"/>
                  <a:pt x="49" y="12"/>
                  <a:pt x="49" y="12"/>
                </a:cubicBezTo>
                <a:cubicBezTo>
                  <a:pt x="120" y="12"/>
                  <a:pt x="120" y="12"/>
                  <a:pt x="120" y="12"/>
                </a:cubicBezTo>
                <a:cubicBezTo>
                  <a:pt x="159" y="12"/>
                  <a:pt x="191" y="36"/>
                  <a:pt x="191" y="66"/>
                </a:cubicBezTo>
                <a:cubicBezTo>
                  <a:pt x="191" y="96"/>
                  <a:pt x="159" y="121"/>
                  <a:pt x="120" y="121"/>
                </a:cubicBezTo>
                <a:close/>
                <a:moveTo>
                  <a:pt x="78" y="50"/>
                </a:moveTo>
                <a:cubicBezTo>
                  <a:pt x="65" y="83"/>
                  <a:pt x="65" y="83"/>
                  <a:pt x="65" y="83"/>
                </a:cubicBezTo>
                <a:cubicBezTo>
                  <a:pt x="70" y="83"/>
                  <a:pt x="70" y="83"/>
                  <a:pt x="70" y="83"/>
                </a:cubicBezTo>
                <a:cubicBezTo>
                  <a:pt x="73" y="74"/>
                  <a:pt x="73" y="74"/>
                  <a:pt x="73" y="74"/>
                </a:cubicBezTo>
                <a:cubicBezTo>
                  <a:pt x="87" y="74"/>
                  <a:pt x="87" y="74"/>
                  <a:pt x="87" y="74"/>
                </a:cubicBezTo>
                <a:cubicBezTo>
                  <a:pt x="91" y="83"/>
                  <a:pt x="91" y="83"/>
                  <a:pt x="91" y="83"/>
                </a:cubicBezTo>
                <a:cubicBezTo>
                  <a:pt x="95" y="83"/>
                  <a:pt x="95" y="83"/>
                  <a:pt x="95" y="83"/>
                </a:cubicBezTo>
                <a:cubicBezTo>
                  <a:pt x="82" y="50"/>
                  <a:pt x="82" y="50"/>
                  <a:pt x="82" y="50"/>
                </a:cubicBezTo>
                <a:lnTo>
                  <a:pt x="78" y="50"/>
                </a:lnTo>
                <a:close/>
                <a:moveTo>
                  <a:pt x="74" y="70"/>
                </a:moveTo>
                <a:cubicBezTo>
                  <a:pt x="80" y="56"/>
                  <a:pt x="80" y="56"/>
                  <a:pt x="80" y="56"/>
                </a:cubicBezTo>
                <a:cubicBezTo>
                  <a:pt x="80" y="55"/>
                  <a:pt x="80" y="55"/>
                  <a:pt x="80" y="54"/>
                </a:cubicBezTo>
                <a:cubicBezTo>
                  <a:pt x="80" y="54"/>
                  <a:pt x="80" y="54"/>
                  <a:pt x="80" y="54"/>
                </a:cubicBezTo>
                <a:cubicBezTo>
                  <a:pt x="80" y="55"/>
                  <a:pt x="81" y="56"/>
                  <a:pt x="81" y="56"/>
                </a:cubicBezTo>
                <a:cubicBezTo>
                  <a:pt x="86" y="70"/>
                  <a:pt x="86" y="70"/>
                  <a:pt x="86" y="70"/>
                </a:cubicBezTo>
                <a:lnTo>
                  <a:pt x="74" y="70"/>
                </a:lnTo>
                <a:close/>
                <a:moveTo>
                  <a:pt x="137" y="50"/>
                </a:moveTo>
                <a:cubicBezTo>
                  <a:pt x="128" y="50"/>
                  <a:pt x="128" y="50"/>
                  <a:pt x="128" y="50"/>
                </a:cubicBezTo>
                <a:cubicBezTo>
                  <a:pt x="128" y="83"/>
                  <a:pt x="128" y="83"/>
                  <a:pt x="128" y="83"/>
                </a:cubicBezTo>
                <a:cubicBezTo>
                  <a:pt x="137" y="83"/>
                  <a:pt x="137" y="83"/>
                  <a:pt x="137" y="83"/>
                </a:cubicBezTo>
                <a:cubicBezTo>
                  <a:pt x="142" y="83"/>
                  <a:pt x="147" y="82"/>
                  <a:pt x="150" y="79"/>
                </a:cubicBezTo>
                <a:cubicBezTo>
                  <a:pt x="153" y="75"/>
                  <a:pt x="155" y="71"/>
                  <a:pt x="155" y="66"/>
                </a:cubicBezTo>
                <a:cubicBezTo>
                  <a:pt x="155" y="55"/>
                  <a:pt x="149" y="50"/>
                  <a:pt x="137" y="50"/>
                </a:cubicBezTo>
                <a:close/>
                <a:moveTo>
                  <a:pt x="147" y="76"/>
                </a:moveTo>
                <a:cubicBezTo>
                  <a:pt x="145" y="79"/>
                  <a:pt x="141" y="80"/>
                  <a:pt x="137" y="80"/>
                </a:cubicBezTo>
                <a:cubicBezTo>
                  <a:pt x="132" y="80"/>
                  <a:pt x="132" y="80"/>
                  <a:pt x="132" y="80"/>
                </a:cubicBezTo>
                <a:cubicBezTo>
                  <a:pt x="132" y="53"/>
                  <a:pt x="132" y="53"/>
                  <a:pt x="132" y="53"/>
                </a:cubicBezTo>
                <a:cubicBezTo>
                  <a:pt x="137" y="53"/>
                  <a:pt x="137" y="53"/>
                  <a:pt x="137" y="53"/>
                </a:cubicBezTo>
                <a:cubicBezTo>
                  <a:pt x="146" y="53"/>
                  <a:pt x="151" y="58"/>
                  <a:pt x="151" y="66"/>
                </a:cubicBezTo>
                <a:cubicBezTo>
                  <a:pt x="151" y="70"/>
                  <a:pt x="150" y="74"/>
                  <a:pt x="147" y="76"/>
                </a:cubicBezTo>
                <a:close/>
                <a:moveTo>
                  <a:pt x="119" y="50"/>
                </a:moveTo>
                <a:cubicBezTo>
                  <a:pt x="123" y="50"/>
                  <a:pt x="123" y="50"/>
                  <a:pt x="123" y="50"/>
                </a:cubicBezTo>
                <a:cubicBezTo>
                  <a:pt x="123" y="83"/>
                  <a:pt x="123" y="83"/>
                  <a:pt x="123" y="83"/>
                </a:cubicBezTo>
                <a:cubicBezTo>
                  <a:pt x="118" y="83"/>
                  <a:pt x="118" y="83"/>
                  <a:pt x="118" y="83"/>
                </a:cubicBezTo>
                <a:cubicBezTo>
                  <a:pt x="101" y="56"/>
                  <a:pt x="101" y="56"/>
                  <a:pt x="101" y="56"/>
                </a:cubicBezTo>
                <a:cubicBezTo>
                  <a:pt x="101" y="56"/>
                  <a:pt x="100" y="55"/>
                  <a:pt x="100" y="54"/>
                </a:cubicBezTo>
                <a:cubicBezTo>
                  <a:pt x="100" y="54"/>
                  <a:pt x="100" y="54"/>
                  <a:pt x="100" y="54"/>
                </a:cubicBezTo>
                <a:cubicBezTo>
                  <a:pt x="100" y="55"/>
                  <a:pt x="100" y="57"/>
                  <a:pt x="100" y="59"/>
                </a:cubicBezTo>
                <a:cubicBezTo>
                  <a:pt x="100" y="83"/>
                  <a:pt x="100" y="83"/>
                  <a:pt x="100" y="83"/>
                </a:cubicBezTo>
                <a:cubicBezTo>
                  <a:pt x="96" y="83"/>
                  <a:pt x="96" y="83"/>
                  <a:pt x="96" y="83"/>
                </a:cubicBezTo>
                <a:cubicBezTo>
                  <a:pt x="96" y="50"/>
                  <a:pt x="96" y="50"/>
                  <a:pt x="96" y="50"/>
                </a:cubicBezTo>
                <a:cubicBezTo>
                  <a:pt x="101" y="50"/>
                  <a:pt x="101" y="50"/>
                  <a:pt x="101" y="50"/>
                </a:cubicBezTo>
                <a:cubicBezTo>
                  <a:pt x="118" y="76"/>
                  <a:pt x="118" y="76"/>
                  <a:pt x="118" y="76"/>
                </a:cubicBezTo>
                <a:cubicBezTo>
                  <a:pt x="119" y="77"/>
                  <a:pt x="119" y="78"/>
                  <a:pt x="119" y="78"/>
                </a:cubicBezTo>
                <a:cubicBezTo>
                  <a:pt x="120" y="78"/>
                  <a:pt x="120" y="78"/>
                  <a:pt x="120" y="78"/>
                </a:cubicBezTo>
                <a:cubicBezTo>
                  <a:pt x="119" y="77"/>
                  <a:pt x="119" y="76"/>
                  <a:pt x="119" y="73"/>
                </a:cubicBezTo>
                <a:lnTo>
                  <a:pt x="119" y="50"/>
                </a:ln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sz="1324"/>
          </a:p>
        </p:txBody>
      </p:sp>
      <p:sp>
        <p:nvSpPr>
          <p:cNvPr id="384" name="bottom line" hidden="1"/>
          <p:cNvSpPr>
            <a:spLocks noEditPoints="1"/>
          </p:cNvSpPr>
          <p:nvPr/>
        </p:nvSpPr>
        <p:spPr bwMode="auto">
          <a:xfrm rot="5400000">
            <a:off x="6749664" y="3298347"/>
            <a:ext cx="205711" cy="62246"/>
          </a:xfrm>
          <a:custGeom>
            <a:avLst/>
            <a:gdLst>
              <a:gd name="T0" fmla="*/ 215 w 215"/>
              <a:gd name="T1" fmla="*/ 42 h 42"/>
              <a:gd name="T2" fmla="*/ 172 w 215"/>
              <a:gd name="T3" fmla="*/ 42 h 42"/>
              <a:gd name="T4" fmla="*/ 172 w 215"/>
              <a:gd name="T5" fmla="*/ 0 h 42"/>
              <a:gd name="T6" fmla="*/ 215 w 215"/>
              <a:gd name="T7" fmla="*/ 0 h 42"/>
              <a:gd name="T8" fmla="*/ 215 w 215"/>
              <a:gd name="T9" fmla="*/ 42 h 42"/>
              <a:gd name="T10" fmla="*/ 130 w 215"/>
              <a:gd name="T11" fmla="*/ 42 h 42"/>
              <a:gd name="T12" fmla="*/ 85 w 215"/>
              <a:gd name="T13" fmla="*/ 42 h 42"/>
              <a:gd name="T14" fmla="*/ 85 w 215"/>
              <a:gd name="T15" fmla="*/ 0 h 42"/>
              <a:gd name="T16" fmla="*/ 130 w 215"/>
              <a:gd name="T17" fmla="*/ 0 h 42"/>
              <a:gd name="T18" fmla="*/ 130 w 215"/>
              <a:gd name="T19" fmla="*/ 42 h 42"/>
              <a:gd name="T20" fmla="*/ 43 w 215"/>
              <a:gd name="T21" fmla="*/ 42 h 42"/>
              <a:gd name="T22" fmla="*/ 0 w 215"/>
              <a:gd name="T23" fmla="*/ 42 h 42"/>
              <a:gd name="T24" fmla="*/ 0 w 215"/>
              <a:gd name="T25" fmla="*/ 0 h 42"/>
              <a:gd name="T26" fmla="*/ 43 w 215"/>
              <a:gd name="T27" fmla="*/ 0 h 42"/>
              <a:gd name="T28" fmla="*/ 43 w 215"/>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5" h="42">
                <a:moveTo>
                  <a:pt x="215" y="42"/>
                </a:moveTo>
                <a:lnTo>
                  <a:pt x="172" y="42"/>
                </a:lnTo>
                <a:lnTo>
                  <a:pt x="172" y="0"/>
                </a:lnTo>
                <a:lnTo>
                  <a:pt x="215" y="0"/>
                </a:lnTo>
                <a:lnTo>
                  <a:pt x="215" y="42"/>
                </a:lnTo>
                <a:close/>
                <a:moveTo>
                  <a:pt x="130" y="42"/>
                </a:moveTo>
                <a:lnTo>
                  <a:pt x="85" y="42"/>
                </a:lnTo>
                <a:lnTo>
                  <a:pt x="85" y="0"/>
                </a:lnTo>
                <a:lnTo>
                  <a:pt x="130" y="0"/>
                </a:lnTo>
                <a:lnTo>
                  <a:pt x="130" y="42"/>
                </a:lnTo>
                <a:close/>
                <a:moveTo>
                  <a:pt x="43" y="42"/>
                </a:moveTo>
                <a:lnTo>
                  <a:pt x="0" y="42"/>
                </a:lnTo>
                <a:lnTo>
                  <a:pt x="0" y="0"/>
                </a:lnTo>
                <a:lnTo>
                  <a:pt x="43" y="0"/>
                </a:lnTo>
                <a:lnTo>
                  <a:pt x="43"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8298" tIns="29150" rIns="58298" bIns="29150" numCol="1" anchor="t" anchorCtr="0" compatLnSpc="1">
            <a:prstTxWarp prst="textNoShape">
              <a:avLst/>
            </a:prstTxWarp>
          </a:bodyPr>
          <a:lstStyle/>
          <a:p>
            <a:pPr defTabSz="582942"/>
            <a:endParaRPr lang="en-US" sz="1324" dirty="0">
              <a:solidFill>
                <a:srgbClr val="505050"/>
              </a:solidFill>
            </a:endParaRPr>
          </a:p>
        </p:txBody>
      </p:sp>
      <p:pic>
        <p:nvPicPr>
          <p:cNvPr id="385" name="MS"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6263" y="1466015"/>
            <a:ext cx="902693" cy="12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6" name="on premise"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4146" y="2889235"/>
            <a:ext cx="1049671" cy="129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1" name="arrow cycle" hidden="1"/>
          <p:cNvSpPr>
            <a:spLocks noChangeAspect="1" noEditPoints="1"/>
          </p:cNvSpPr>
          <p:nvPr/>
        </p:nvSpPr>
        <p:spPr bwMode="auto">
          <a:xfrm rot="11880000">
            <a:off x="6087054" y="1801333"/>
            <a:ext cx="1569016" cy="1392669"/>
          </a:xfrm>
          <a:custGeom>
            <a:avLst/>
            <a:gdLst>
              <a:gd name="T0" fmla="*/ 238 w 529"/>
              <a:gd name="T1" fmla="*/ 1 h 469"/>
              <a:gd name="T2" fmla="*/ 185 w 529"/>
              <a:gd name="T3" fmla="*/ 100 h 469"/>
              <a:gd name="T4" fmla="*/ 165 w 529"/>
              <a:gd name="T5" fmla="*/ 63 h 469"/>
              <a:gd name="T6" fmla="*/ 158 w 529"/>
              <a:gd name="T7" fmla="*/ 67 h 469"/>
              <a:gd name="T8" fmla="*/ 70 w 529"/>
              <a:gd name="T9" fmla="*/ 164 h 469"/>
              <a:gd name="T10" fmla="*/ 69 w 529"/>
              <a:gd name="T11" fmla="*/ 165 h 469"/>
              <a:gd name="T12" fmla="*/ 55 w 529"/>
              <a:gd name="T13" fmla="*/ 256 h 469"/>
              <a:gd name="T14" fmla="*/ 55 w 529"/>
              <a:gd name="T15" fmla="*/ 256 h 469"/>
              <a:gd name="T16" fmla="*/ 55 w 529"/>
              <a:gd name="T17" fmla="*/ 257 h 469"/>
              <a:gd name="T18" fmla="*/ 58 w 529"/>
              <a:gd name="T19" fmla="*/ 273 h 469"/>
              <a:gd name="T20" fmla="*/ 58 w 529"/>
              <a:gd name="T21" fmla="*/ 274 h 469"/>
              <a:gd name="T22" fmla="*/ 58 w 529"/>
              <a:gd name="T23" fmla="*/ 277 h 469"/>
              <a:gd name="T24" fmla="*/ 61 w 529"/>
              <a:gd name="T25" fmla="*/ 290 h 469"/>
              <a:gd name="T26" fmla="*/ 62 w 529"/>
              <a:gd name="T27" fmla="*/ 292 h 469"/>
              <a:gd name="T28" fmla="*/ 63 w 529"/>
              <a:gd name="T29" fmla="*/ 296 h 469"/>
              <a:gd name="T30" fmla="*/ 68 w 529"/>
              <a:gd name="T31" fmla="*/ 309 h 469"/>
              <a:gd name="T32" fmla="*/ 68 w 529"/>
              <a:gd name="T33" fmla="*/ 310 h 469"/>
              <a:gd name="T34" fmla="*/ 70 w 529"/>
              <a:gd name="T35" fmla="*/ 314 h 469"/>
              <a:gd name="T36" fmla="*/ 75 w 529"/>
              <a:gd name="T37" fmla="*/ 325 h 469"/>
              <a:gd name="T38" fmla="*/ 77 w 529"/>
              <a:gd name="T39" fmla="*/ 329 h 469"/>
              <a:gd name="T40" fmla="*/ 158 w 529"/>
              <a:gd name="T41" fmla="*/ 417 h 469"/>
              <a:gd name="T42" fmla="*/ 261 w 529"/>
              <a:gd name="T43" fmla="*/ 444 h 469"/>
              <a:gd name="T44" fmla="*/ 274 w 529"/>
              <a:gd name="T45" fmla="*/ 444 h 469"/>
              <a:gd name="T46" fmla="*/ 260 w 529"/>
              <a:gd name="T47" fmla="*/ 469 h 469"/>
              <a:gd name="T48" fmla="*/ 149 w 529"/>
              <a:gd name="T49" fmla="*/ 438 h 469"/>
              <a:gd name="T50" fmla="*/ 144 w 529"/>
              <a:gd name="T51" fmla="*/ 436 h 469"/>
              <a:gd name="T52" fmla="*/ 53 w 529"/>
              <a:gd name="T53" fmla="*/ 132 h 469"/>
              <a:gd name="T54" fmla="*/ 238 w 529"/>
              <a:gd name="T55" fmla="*/ 1 h 469"/>
              <a:gd name="T56" fmla="*/ 476 w 529"/>
              <a:gd name="T57" fmla="*/ 337 h 469"/>
              <a:gd name="T58" fmla="*/ 386 w 529"/>
              <a:gd name="T59" fmla="*/ 33 h 469"/>
              <a:gd name="T60" fmla="*/ 381 w 529"/>
              <a:gd name="T61" fmla="*/ 30 h 469"/>
              <a:gd name="T62" fmla="*/ 270 w 529"/>
              <a:gd name="T63" fmla="*/ 0 h 469"/>
              <a:gd name="T64" fmla="*/ 256 w 529"/>
              <a:gd name="T65" fmla="*/ 25 h 469"/>
              <a:gd name="T66" fmla="*/ 268 w 529"/>
              <a:gd name="T67" fmla="*/ 25 h 469"/>
              <a:gd name="T68" fmla="*/ 371 w 529"/>
              <a:gd name="T69" fmla="*/ 52 h 469"/>
              <a:gd name="T70" fmla="*/ 453 w 529"/>
              <a:gd name="T71" fmla="*/ 139 h 469"/>
              <a:gd name="T72" fmla="*/ 455 w 529"/>
              <a:gd name="T73" fmla="*/ 144 h 469"/>
              <a:gd name="T74" fmla="*/ 460 w 529"/>
              <a:gd name="T75" fmla="*/ 154 h 469"/>
              <a:gd name="T76" fmla="*/ 462 w 529"/>
              <a:gd name="T77" fmla="*/ 159 h 469"/>
              <a:gd name="T78" fmla="*/ 462 w 529"/>
              <a:gd name="T79" fmla="*/ 159 h 469"/>
              <a:gd name="T80" fmla="*/ 466 w 529"/>
              <a:gd name="T81" fmla="*/ 172 h 469"/>
              <a:gd name="T82" fmla="*/ 468 w 529"/>
              <a:gd name="T83" fmla="*/ 176 h 469"/>
              <a:gd name="T84" fmla="*/ 468 w 529"/>
              <a:gd name="T85" fmla="*/ 178 h 469"/>
              <a:gd name="T86" fmla="*/ 471 w 529"/>
              <a:gd name="T87" fmla="*/ 192 h 469"/>
              <a:gd name="T88" fmla="*/ 472 w 529"/>
              <a:gd name="T89" fmla="*/ 195 h 469"/>
              <a:gd name="T90" fmla="*/ 472 w 529"/>
              <a:gd name="T91" fmla="*/ 196 h 469"/>
              <a:gd name="T92" fmla="*/ 474 w 529"/>
              <a:gd name="T93" fmla="*/ 211 h 469"/>
              <a:gd name="T94" fmla="*/ 474 w 529"/>
              <a:gd name="T95" fmla="*/ 212 h 469"/>
              <a:gd name="T96" fmla="*/ 474 w 529"/>
              <a:gd name="T97" fmla="*/ 213 h 469"/>
              <a:gd name="T98" fmla="*/ 460 w 529"/>
              <a:gd name="T99" fmla="*/ 304 h 469"/>
              <a:gd name="T100" fmla="*/ 460 w 529"/>
              <a:gd name="T101" fmla="*/ 304 h 469"/>
              <a:gd name="T102" fmla="*/ 372 w 529"/>
              <a:gd name="T103" fmla="*/ 402 h 469"/>
              <a:gd name="T104" fmla="*/ 365 w 529"/>
              <a:gd name="T105" fmla="*/ 405 h 469"/>
              <a:gd name="T106" fmla="*/ 345 w 529"/>
              <a:gd name="T107" fmla="*/ 368 h 469"/>
              <a:gd name="T108" fmla="*/ 291 w 529"/>
              <a:gd name="T109" fmla="*/ 468 h 469"/>
              <a:gd name="T110" fmla="*/ 476 w 529"/>
              <a:gd name="T111" fmla="*/ 33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9" h="469">
                <a:moveTo>
                  <a:pt x="238" y="1"/>
                </a:moveTo>
                <a:cubicBezTo>
                  <a:pt x="185" y="100"/>
                  <a:pt x="185" y="100"/>
                  <a:pt x="185" y="100"/>
                </a:cubicBezTo>
                <a:cubicBezTo>
                  <a:pt x="165" y="63"/>
                  <a:pt x="165" y="63"/>
                  <a:pt x="165" y="63"/>
                </a:cubicBezTo>
                <a:cubicBezTo>
                  <a:pt x="158" y="67"/>
                  <a:pt x="158" y="67"/>
                  <a:pt x="158" y="67"/>
                </a:cubicBezTo>
                <a:cubicBezTo>
                  <a:pt x="118" y="88"/>
                  <a:pt x="87" y="122"/>
                  <a:pt x="70" y="164"/>
                </a:cubicBezTo>
                <a:cubicBezTo>
                  <a:pt x="69" y="165"/>
                  <a:pt x="69" y="165"/>
                  <a:pt x="69" y="165"/>
                </a:cubicBezTo>
                <a:cubicBezTo>
                  <a:pt x="58" y="193"/>
                  <a:pt x="53" y="225"/>
                  <a:pt x="55" y="256"/>
                </a:cubicBezTo>
                <a:cubicBezTo>
                  <a:pt x="55" y="256"/>
                  <a:pt x="55" y="256"/>
                  <a:pt x="55" y="256"/>
                </a:cubicBezTo>
                <a:cubicBezTo>
                  <a:pt x="55" y="256"/>
                  <a:pt x="55" y="257"/>
                  <a:pt x="55" y="257"/>
                </a:cubicBezTo>
                <a:cubicBezTo>
                  <a:pt x="56" y="262"/>
                  <a:pt x="57" y="267"/>
                  <a:pt x="58" y="273"/>
                </a:cubicBezTo>
                <a:cubicBezTo>
                  <a:pt x="58" y="274"/>
                  <a:pt x="58" y="274"/>
                  <a:pt x="58" y="274"/>
                </a:cubicBezTo>
                <a:cubicBezTo>
                  <a:pt x="58" y="275"/>
                  <a:pt x="58" y="276"/>
                  <a:pt x="58" y="277"/>
                </a:cubicBezTo>
                <a:cubicBezTo>
                  <a:pt x="59" y="281"/>
                  <a:pt x="60" y="285"/>
                  <a:pt x="61" y="290"/>
                </a:cubicBezTo>
                <a:cubicBezTo>
                  <a:pt x="62" y="292"/>
                  <a:pt x="62" y="292"/>
                  <a:pt x="62" y="292"/>
                </a:cubicBezTo>
                <a:cubicBezTo>
                  <a:pt x="62" y="293"/>
                  <a:pt x="63" y="295"/>
                  <a:pt x="63" y="296"/>
                </a:cubicBezTo>
                <a:cubicBezTo>
                  <a:pt x="64" y="300"/>
                  <a:pt x="66" y="304"/>
                  <a:pt x="68" y="309"/>
                </a:cubicBezTo>
                <a:cubicBezTo>
                  <a:pt x="68" y="310"/>
                  <a:pt x="68" y="310"/>
                  <a:pt x="68" y="310"/>
                </a:cubicBezTo>
                <a:cubicBezTo>
                  <a:pt x="68" y="311"/>
                  <a:pt x="69" y="313"/>
                  <a:pt x="70" y="314"/>
                </a:cubicBezTo>
                <a:cubicBezTo>
                  <a:pt x="71" y="318"/>
                  <a:pt x="73" y="321"/>
                  <a:pt x="75" y="325"/>
                </a:cubicBezTo>
                <a:cubicBezTo>
                  <a:pt x="75" y="326"/>
                  <a:pt x="76" y="328"/>
                  <a:pt x="77" y="329"/>
                </a:cubicBezTo>
                <a:cubicBezTo>
                  <a:pt x="95" y="368"/>
                  <a:pt x="124" y="399"/>
                  <a:pt x="158" y="417"/>
                </a:cubicBezTo>
                <a:cubicBezTo>
                  <a:pt x="163" y="420"/>
                  <a:pt x="200" y="444"/>
                  <a:pt x="261" y="444"/>
                </a:cubicBezTo>
                <a:cubicBezTo>
                  <a:pt x="266" y="444"/>
                  <a:pt x="270" y="444"/>
                  <a:pt x="274" y="444"/>
                </a:cubicBezTo>
                <a:cubicBezTo>
                  <a:pt x="260" y="469"/>
                  <a:pt x="260" y="469"/>
                  <a:pt x="260" y="469"/>
                </a:cubicBezTo>
                <a:cubicBezTo>
                  <a:pt x="221" y="468"/>
                  <a:pt x="182" y="457"/>
                  <a:pt x="149" y="438"/>
                </a:cubicBezTo>
                <a:cubicBezTo>
                  <a:pt x="144" y="436"/>
                  <a:pt x="144" y="436"/>
                  <a:pt x="144" y="436"/>
                </a:cubicBezTo>
                <a:cubicBezTo>
                  <a:pt x="40" y="374"/>
                  <a:pt x="0" y="241"/>
                  <a:pt x="53" y="132"/>
                </a:cubicBezTo>
                <a:cubicBezTo>
                  <a:pt x="88" y="59"/>
                  <a:pt x="159" y="10"/>
                  <a:pt x="238" y="1"/>
                </a:cubicBezTo>
                <a:close/>
                <a:moveTo>
                  <a:pt x="476" y="337"/>
                </a:moveTo>
                <a:cubicBezTo>
                  <a:pt x="529" y="227"/>
                  <a:pt x="490" y="95"/>
                  <a:pt x="386" y="33"/>
                </a:cubicBezTo>
                <a:cubicBezTo>
                  <a:pt x="381" y="30"/>
                  <a:pt x="381" y="30"/>
                  <a:pt x="381" y="30"/>
                </a:cubicBezTo>
                <a:cubicBezTo>
                  <a:pt x="347" y="11"/>
                  <a:pt x="309" y="1"/>
                  <a:pt x="270" y="0"/>
                </a:cubicBezTo>
                <a:cubicBezTo>
                  <a:pt x="256" y="25"/>
                  <a:pt x="256" y="25"/>
                  <a:pt x="256" y="25"/>
                </a:cubicBezTo>
                <a:cubicBezTo>
                  <a:pt x="259" y="25"/>
                  <a:pt x="263" y="25"/>
                  <a:pt x="268" y="25"/>
                </a:cubicBezTo>
                <a:cubicBezTo>
                  <a:pt x="329" y="25"/>
                  <a:pt x="366" y="48"/>
                  <a:pt x="371" y="52"/>
                </a:cubicBezTo>
                <a:cubicBezTo>
                  <a:pt x="405" y="69"/>
                  <a:pt x="434" y="100"/>
                  <a:pt x="453" y="139"/>
                </a:cubicBezTo>
                <a:cubicBezTo>
                  <a:pt x="454" y="141"/>
                  <a:pt x="454" y="142"/>
                  <a:pt x="455" y="144"/>
                </a:cubicBezTo>
                <a:cubicBezTo>
                  <a:pt x="457" y="147"/>
                  <a:pt x="458" y="151"/>
                  <a:pt x="460" y="154"/>
                </a:cubicBezTo>
                <a:cubicBezTo>
                  <a:pt x="461" y="156"/>
                  <a:pt x="461" y="157"/>
                  <a:pt x="462" y="159"/>
                </a:cubicBezTo>
                <a:cubicBezTo>
                  <a:pt x="462" y="159"/>
                  <a:pt x="462" y="159"/>
                  <a:pt x="462" y="159"/>
                </a:cubicBezTo>
                <a:cubicBezTo>
                  <a:pt x="464" y="165"/>
                  <a:pt x="465" y="169"/>
                  <a:pt x="466" y="172"/>
                </a:cubicBezTo>
                <a:cubicBezTo>
                  <a:pt x="467" y="174"/>
                  <a:pt x="467" y="175"/>
                  <a:pt x="468" y="176"/>
                </a:cubicBezTo>
                <a:cubicBezTo>
                  <a:pt x="468" y="178"/>
                  <a:pt x="468" y="178"/>
                  <a:pt x="468" y="178"/>
                </a:cubicBezTo>
                <a:cubicBezTo>
                  <a:pt x="470" y="184"/>
                  <a:pt x="471" y="188"/>
                  <a:pt x="471" y="192"/>
                </a:cubicBezTo>
                <a:cubicBezTo>
                  <a:pt x="471" y="193"/>
                  <a:pt x="472" y="194"/>
                  <a:pt x="472" y="195"/>
                </a:cubicBezTo>
                <a:cubicBezTo>
                  <a:pt x="472" y="196"/>
                  <a:pt x="472" y="196"/>
                  <a:pt x="472" y="196"/>
                </a:cubicBezTo>
                <a:cubicBezTo>
                  <a:pt x="473" y="202"/>
                  <a:pt x="474" y="207"/>
                  <a:pt x="474" y="211"/>
                </a:cubicBezTo>
                <a:cubicBezTo>
                  <a:pt x="474" y="212"/>
                  <a:pt x="474" y="212"/>
                  <a:pt x="474" y="212"/>
                </a:cubicBezTo>
                <a:cubicBezTo>
                  <a:pt x="474" y="213"/>
                  <a:pt x="474" y="213"/>
                  <a:pt x="474" y="213"/>
                </a:cubicBezTo>
                <a:cubicBezTo>
                  <a:pt x="477" y="244"/>
                  <a:pt x="472" y="275"/>
                  <a:pt x="460" y="304"/>
                </a:cubicBezTo>
                <a:cubicBezTo>
                  <a:pt x="460" y="304"/>
                  <a:pt x="460" y="304"/>
                  <a:pt x="460" y="304"/>
                </a:cubicBezTo>
                <a:cubicBezTo>
                  <a:pt x="443" y="346"/>
                  <a:pt x="411" y="381"/>
                  <a:pt x="372" y="402"/>
                </a:cubicBezTo>
                <a:cubicBezTo>
                  <a:pt x="365" y="405"/>
                  <a:pt x="365" y="405"/>
                  <a:pt x="365" y="405"/>
                </a:cubicBezTo>
                <a:cubicBezTo>
                  <a:pt x="345" y="368"/>
                  <a:pt x="345" y="368"/>
                  <a:pt x="345" y="368"/>
                </a:cubicBezTo>
                <a:cubicBezTo>
                  <a:pt x="291" y="468"/>
                  <a:pt x="291" y="468"/>
                  <a:pt x="291" y="468"/>
                </a:cubicBezTo>
                <a:cubicBezTo>
                  <a:pt x="371" y="459"/>
                  <a:pt x="441" y="409"/>
                  <a:pt x="476" y="337"/>
                </a:cubicBezTo>
                <a:close/>
              </a:path>
            </a:pathLst>
          </a:custGeom>
          <a:solidFill>
            <a:schemeClr val="accent2"/>
          </a:solidFill>
          <a:ln>
            <a:noFill/>
          </a:ln>
        </p:spPr>
        <p:txBody>
          <a:bodyPr vert="horz" wrap="square" lIns="58298" tIns="29150" rIns="58298" bIns="29150" numCol="1" anchor="t" anchorCtr="0" compatLnSpc="1">
            <a:prstTxWarp prst="textNoShape">
              <a:avLst/>
            </a:prstTxWarp>
          </a:bodyPr>
          <a:lstStyle/>
          <a:p>
            <a:pPr defTabSz="582942"/>
            <a:endParaRPr lang="en-US" sz="1324" dirty="0">
              <a:solidFill>
                <a:srgbClr val="505050"/>
              </a:solidFill>
            </a:endParaRPr>
          </a:p>
        </p:txBody>
      </p:sp>
      <p:grpSp>
        <p:nvGrpSpPr>
          <p:cNvPr id="392" name="final cloud" hidden="1"/>
          <p:cNvGrpSpPr/>
          <p:nvPr/>
        </p:nvGrpSpPr>
        <p:grpSpPr>
          <a:xfrm>
            <a:off x="4842933" y="1097668"/>
            <a:ext cx="4012644" cy="2347800"/>
            <a:chOff x="5094630" y="1421965"/>
            <a:chExt cx="6487484" cy="3680338"/>
          </a:xfrm>
        </p:grpSpPr>
        <p:sp>
          <p:nvSpPr>
            <p:cNvPr id="393" name="original cloud"/>
            <p:cNvSpPr>
              <a:spLocks noChangeAspect="1"/>
            </p:cNvSpPr>
            <p:nvPr/>
          </p:nvSpPr>
          <p:spPr bwMode="black">
            <a:xfrm>
              <a:off x="5094630" y="1421965"/>
              <a:ext cx="6487484" cy="368033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lumMod val="75000"/>
                <a:lumOff val="25000"/>
              </a:schemeClr>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394" name="bottom line"/>
            <p:cNvSpPr>
              <a:spLocks noEditPoints="1"/>
            </p:cNvSpPr>
            <p:nvPr/>
          </p:nvSpPr>
          <p:spPr bwMode="auto">
            <a:xfrm rot="5400000">
              <a:off x="8279500" y="4871655"/>
              <a:ext cx="322466" cy="97620"/>
            </a:xfrm>
            <a:custGeom>
              <a:avLst/>
              <a:gdLst>
                <a:gd name="T0" fmla="*/ 215 w 215"/>
                <a:gd name="T1" fmla="*/ 42 h 42"/>
                <a:gd name="T2" fmla="*/ 172 w 215"/>
                <a:gd name="T3" fmla="*/ 42 h 42"/>
                <a:gd name="T4" fmla="*/ 172 w 215"/>
                <a:gd name="T5" fmla="*/ 0 h 42"/>
                <a:gd name="T6" fmla="*/ 215 w 215"/>
                <a:gd name="T7" fmla="*/ 0 h 42"/>
                <a:gd name="T8" fmla="*/ 215 w 215"/>
                <a:gd name="T9" fmla="*/ 42 h 42"/>
                <a:gd name="T10" fmla="*/ 130 w 215"/>
                <a:gd name="T11" fmla="*/ 42 h 42"/>
                <a:gd name="T12" fmla="*/ 85 w 215"/>
                <a:gd name="T13" fmla="*/ 42 h 42"/>
                <a:gd name="T14" fmla="*/ 85 w 215"/>
                <a:gd name="T15" fmla="*/ 0 h 42"/>
                <a:gd name="T16" fmla="*/ 130 w 215"/>
                <a:gd name="T17" fmla="*/ 0 h 42"/>
                <a:gd name="T18" fmla="*/ 130 w 215"/>
                <a:gd name="T19" fmla="*/ 42 h 42"/>
                <a:gd name="T20" fmla="*/ 43 w 215"/>
                <a:gd name="T21" fmla="*/ 42 h 42"/>
                <a:gd name="T22" fmla="*/ 0 w 215"/>
                <a:gd name="T23" fmla="*/ 42 h 42"/>
                <a:gd name="T24" fmla="*/ 0 w 215"/>
                <a:gd name="T25" fmla="*/ 0 h 42"/>
                <a:gd name="T26" fmla="*/ 43 w 215"/>
                <a:gd name="T27" fmla="*/ 0 h 42"/>
                <a:gd name="T28" fmla="*/ 43 w 215"/>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5" h="42">
                  <a:moveTo>
                    <a:pt x="215" y="42"/>
                  </a:moveTo>
                  <a:lnTo>
                    <a:pt x="172" y="42"/>
                  </a:lnTo>
                  <a:lnTo>
                    <a:pt x="172" y="0"/>
                  </a:lnTo>
                  <a:lnTo>
                    <a:pt x="215" y="0"/>
                  </a:lnTo>
                  <a:lnTo>
                    <a:pt x="215" y="42"/>
                  </a:lnTo>
                  <a:close/>
                  <a:moveTo>
                    <a:pt x="130" y="42"/>
                  </a:moveTo>
                  <a:lnTo>
                    <a:pt x="85" y="42"/>
                  </a:lnTo>
                  <a:lnTo>
                    <a:pt x="85" y="0"/>
                  </a:lnTo>
                  <a:lnTo>
                    <a:pt x="130" y="0"/>
                  </a:lnTo>
                  <a:lnTo>
                    <a:pt x="130" y="42"/>
                  </a:lnTo>
                  <a:close/>
                  <a:moveTo>
                    <a:pt x="43" y="42"/>
                  </a:moveTo>
                  <a:lnTo>
                    <a:pt x="0" y="42"/>
                  </a:lnTo>
                  <a:lnTo>
                    <a:pt x="0" y="0"/>
                  </a:lnTo>
                  <a:lnTo>
                    <a:pt x="43" y="0"/>
                  </a:lnTo>
                  <a:lnTo>
                    <a:pt x="43"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pic>
          <p:nvPicPr>
            <p:cNvPr id="395" name="M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1750" y="1999374"/>
              <a:ext cx="1415685" cy="19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6" name="on premi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4677" y="4230371"/>
              <a:ext cx="1646189" cy="2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7" name="one consistent platfo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7605" y="3274069"/>
              <a:ext cx="1511730" cy="735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8" name="Service Provid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4587" y="3971053"/>
              <a:ext cx="1212073" cy="462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 name="left line"/>
            <p:cNvSpPr>
              <a:spLocks noEditPoints="1"/>
            </p:cNvSpPr>
            <p:nvPr/>
          </p:nvSpPr>
          <p:spPr bwMode="auto">
            <a:xfrm rot="1143405">
              <a:off x="6102449" y="3254211"/>
              <a:ext cx="1231844" cy="85991"/>
            </a:xfrm>
            <a:custGeom>
              <a:avLst/>
              <a:gdLst>
                <a:gd name="T0" fmla="*/ 39 w 588"/>
                <a:gd name="T1" fmla="*/ 40 h 40"/>
                <a:gd name="T2" fmla="*/ 0 w 588"/>
                <a:gd name="T3" fmla="*/ 40 h 40"/>
                <a:gd name="T4" fmla="*/ 0 w 588"/>
                <a:gd name="T5" fmla="*/ 0 h 40"/>
                <a:gd name="T6" fmla="*/ 39 w 588"/>
                <a:gd name="T7" fmla="*/ 0 h 40"/>
                <a:gd name="T8" fmla="*/ 39 w 588"/>
                <a:gd name="T9" fmla="*/ 40 h 40"/>
                <a:gd name="T10" fmla="*/ 588 w 588"/>
                <a:gd name="T11" fmla="*/ 0 h 40"/>
                <a:gd name="T12" fmla="*/ 549 w 588"/>
                <a:gd name="T13" fmla="*/ 0 h 40"/>
                <a:gd name="T14" fmla="*/ 549 w 588"/>
                <a:gd name="T15" fmla="*/ 40 h 40"/>
                <a:gd name="T16" fmla="*/ 588 w 588"/>
                <a:gd name="T17" fmla="*/ 40 h 40"/>
                <a:gd name="T18" fmla="*/ 588 w 588"/>
                <a:gd name="T19" fmla="*/ 0 h 40"/>
                <a:gd name="T20" fmla="*/ 510 w 588"/>
                <a:gd name="T21" fmla="*/ 0 h 40"/>
                <a:gd name="T22" fmla="*/ 471 w 588"/>
                <a:gd name="T23" fmla="*/ 0 h 40"/>
                <a:gd name="T24" fmla="*/ 471 w 588"/>
                <a:gd name="T25" fmla="*/ 40 h 40"/>
                <a:gd name="T26" fmla="*/ 510 w 588"/>
                <a:gd name="T27" fmla="*/ 40 h 40"/>
                <a:gd name="T28" fmla="*/ 510 w 588"/>
                <a:gd name="T29" fmla="*/ 0 h 40"/>
                <a:gd name="T30" fmla="*/ 431 w 588"/>
                <a:gd name="T31" fmla="*/ 0 h 40"/>
                <a:gd name="T32" fmla="*/ 392 w 588"/>
                <a:gd name="T33" fmla="*/ 0 h 40"/>
                <a:gd name="T34" fmla="*/ 392 w 588"/>
                <a:gd name="T35" fmla="*/ 40 h 40"/>
                <a:gd name="T36" fmla="*/ 431 w 588"/>
                <a:gd name="T37" fmla="*/ 40 h 40"/>
                <a:gd name="T38" fmla="*/ 431 w 588"/>
                <a:gd name="T39" fmla="*/ 0 h 40"/>
                <a:gd name="T40" fmla="*/ 353 w 588"/>
                <a:gd name="T41" fmla="*/ 0 h 40"/>
                <a:gd name="T42" fmla="*/ 314 w 588"/>
                <a:gd name="T43" fmla="*/ 0 h 40"/>
                <a:gd name="T44" fmla="*/ 314 w 588"/>
                <a:gd name="T45" fmla="*/ 40 h 40"/>
                <a:gd name="T46" fmla="*/ 353 w 588"/>
                <a:gd name="T47" fmla="*/ 40 h 40"/>
                <a:gd name="T48" fmla="*/ 353 w 588"/>
                <a:gd name="T49" fmla="*/ 0 h 40"/>
                <a:gd name="T50" fmla="*/ 274 w 588"/>
                <a:gd name="T51" fmla="*/ 0 h 40"/>
                <a:gd name="T52" fmla="*/ 235 w 588"/>
                <a:gd name="T53" fmla="*/ 0 h 40"/>
                <a:gd name="T54" fmla="*/ 235 w 588"/>
                <a:gd name="T55" fmla="*/ 40 h 40"/>
                <a:gd name="T56" fmla="*/ 274 w 588"/>
                <a:gd name="T57" fmla="*/ 40 h 40"/>
                <a:gd name="T58" fmla="*/ 274 w 588"/>
                <a:gd name="T59" fmla="*/ 0 h 40"/>
                <a:gd name="T60" fmla="*/ 196 w 588"/>
                <a:gd name="T61" fmla="*/ 0 h 40"/>
                <a:gd name="T62" fmla="*/ 156 w 588"/>
                <a:gd name="T63" fmla="*/ 0 h 40"/>
                <a:gd name="T64" fmla="*/ 156 w 588"/>
                <a:gd name="T65" fmla="*/ 40 h 40"/>
                <a:gd name="T66" fmla="*/ 196 w 588"/>
                <a:gd name="T67" fmla="*/ 40 h 40"/>
                <a:gd name="T68" fmla="*/ 196 w 588"/>
                <a:gd name="T69" fmla="*/ 0 h 40"/>
                <a:gd name="T70" fmla="*/ 117 w 588"/>
                <a:gd name="T71" fmla="*/ 0 h 40"/>
                <a:gd name="T72" fmla="*/ 78 w 588"/>
                <a:gd name="T73" fmla="*/ 0 h 40"/>
                <a:gd name="T74" fmla="*/ 78 w 588"/>
                <a:gd name="T75" fmla="*/ 40 h 40"/>
                <a:gd name="T76" fmla="*/ 117 w 588"/>
                <a:gd name="T77" fmla="*/ 40 h 40"/>
                <a:gd name="T78" fmla="*/ 117 w 588"/>
                <a:gd name="T7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88" h="40">
                  <a:moveTo>
                    <a:pt x="39" y="40"/>
                  </a:moveTo>
                  <a:lnTo>
                    <a:pt x="0" y="40"/>
                  </a:lnTo>
                  <a:lnTo>
                    <a:pt x="0" y="0"/>
                  </a:lnTo>
                  <a:lnTo>
                    <a:pt x="39" y="0"/>
                  </a:lnTo>
                  <a:lnTo>
                    <a:pt x="39" y="40"/>
                  </a:lnTo>
                  <a:close/>
                  <a:moveTo>
                    <a:pt x="588" y="0"/>
                  </a:moveTo>
                  <a:lnTo>
                    <a:pt x="549" y="0"/>
                  </a:lnTo>
                  <a:lnTo>
                    <a:pt x="549" y="40"/>
                  </a:lnTo>
                  <a:lnTo>
                    <a:pt x="588" y="40"/>
                  </a:lnTo>
                  <a:lnTo>
                    <a:pt x="588" y="0"/>
                  </a:lnTo>
                  <a:close/>
                  <a:moveTo>
                    <a:pt x="510" y="0"/>
                  </a:moveTo>
                  <a:lnTo>
                    <a:pt x="471" y="0"/>
                  </a:lnTo>
                  <a:lnTo>
                    <a:pt x="471" y="40"/>
                  </a:lnTo>
                  <a:lnTo>
                    <a:pt x="510" y="40"/>
                  </a:lnTo>
                  <a:lnTo>
                    <a:pt x="510" y="0"/>
                  </a:lnTo>
                  <a:close/>
                  <a:moveTo>
                    <a:pt x="431" y="0"/>
                  </a:moveTo>
                  <a:lnTo>
                    <a:pt x="392" y="0"/>
                  </a:lnTo>
                  <a:lnTo>
                    <a:pt x="392" y="40"/>
                  </a:lnTo>
                  <a:lnTo>
                    <a:pt x="431" y="40"/>
                  </a:lnTo>
                  <a:lnTo>
                    <a:pt x="431" y="0"/>
                  </a:lnTo>
                  <a:close/>
                  <a:moveTo>
                    <a:pt x="353" y="0"/>
                  </a:moveTo>
                  <a:lnTo>
                    <a:pt x="314" y="0"/>
                  </a:lnTo>
                  <a:lnTo>
                    <a:pt x="314" y="40"/>
                  </a:lnTo>
                  <a:lnTo>
                    <a:pt x="353" y="40"/>
                  </a:lnTo>
                  <a:lnTo>
                    <a:pt x="353" y="0"/>
                  </a:lnTo>
                  <a:close/>
                  <a:moveTo>
                    <a:pt x="274" y="0"/>
                  </a:moveTo>
                  <a:lnTo>
                    <a:pt x="235" y="0"/>
                  </a:lnTo>
                  <a:lnTo>
                    <a:pt x="235" y="40"/>
                  </a:lnTo>
                  <a:lnTo>
                    <a:pt x="274" y="40"/>
                  </a:lnTo>
                  <a:lnTo>
                    <a:pt x="274" y="0"/>
                  </a:lnTo>
                  <a:close/>
                  <a:moveTo>
                    <a:pt x="196" y="0"/>
                  </a:moveTo>
                  <a:lnTo>
                    <a:pt x="156" y="0"/>
                  </a:lnTo>
                  <a:lnTo>
                    <a:pt x="156" y="40"/>
                  </a:lnTo>
                  <a:lnTo>
                    <a:pt x="196" y="40"/>
                  </a:lnTo>
                  <a:lnTo>
                    <a:pt x="196" y="0"/>
                  </a:lnTo>
                  <a:close/>
                  <a:moveTo>
                    <a:pt x="117" y="0"/>
                  </a:moveTo>
                  <a:lnTo>
                    <a:pt x="78" y="0"/>
                  </a:lnTo>
                  <a:lnTo>
                    <a:pt x="78" y="40"/>
                  </a:lnTo>
                  <a:lnTo>
                    <a:pt x="117" y="40"/>
                  </a:lnTo>
                  <a:lnTo>
                    <a:pt x="1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00" name="right line"/>
            <p:cNvSpPr>
              <a:spLocks noEditPoints="1"/>
            </p:cNvSpPr>
            <p:nvPr/>
          </p:nvSpPr>
          <p:spPr bwMode="auto">
            <a:xfrm rot="20326157">
              <a:off x="9556248" y="3007456"/>
              <a:ext cx="1721303" cy="90646"/>
            </a:xfrm>
            <a:custGeom>
              <a:avLst/>
              <a:gdLst>
                <a:gd name="T0" fmla="*/ 39 w 896"/>
                <a:gd name="T1" fmla="*/ 39 h 39"/>
                <a:gd name="T2" fmla="*/ 0 w 896"/>
                <a:gd name="T3" fmla="*/ 39 h 39"/>
                <a:gd name="T4" fmla="*/ 0 w 896"/>
                <a:gd name="T5" fmla="*/ 0 h 39"/>
                <a:gd name="T6" fmla="*/ 39 w 896"/>
                <a:gd name="T7" fmla="*/ 0 h 39"/>
                <a:gd name="T8" fmla="*/ 39 w 896"/>
                <a:gd name="T9" fmla="*/ 39 h 39"/>
                <a:gd name="T10" fmla="*/ 896 w 896"/>
                <a:gd name="T11" fmla="*/ 0 h 39"/>
                <a:gd name="T12" fmla="*/ 857 w 896"/>
                <a:gd name="T13" fmla="*/ 0 h 39"/>
                <a:gd name="T14" fmla="*/ 857 w 896"/>
                <a:gd name="T15" fmla="*/ 39 h 39"/>
                <a:gd name="T16" fmla="*/ 896 w 896"/>
                <a:gd name="T17" fmla="*/ 39 h 39"/>
                <a:gd name="T18" fmla="*/ 896 w 896"/>
                <a:gd name="T19" fmla="*/ 0 h 39"/>
                <a:gd name="T20" fmla="*/ 818 w 896"/>
                <a:gd name="T21" fmla="*/ 0 h 39"/>
                <a:gd name="T22" fmla="*/ 780 w 896"/>
                <a:gd name="T23" fmla="*/ 0 h 39"/>
                <a:gd name="T24" fmla="*/ 780 w 896"/>
                <a:gd name="T25" fmla="*/ 39 h 39"/>
                <a:gd name="T26" fmla="*/ 818 w 896"/>
                <a:gd name="T27" fmla="*/ 39 h 39"/>
                <a:gd name="T28" fmla="*/ 818 w 896"/>
                <a:gd name="T29" fmla="*/ 0 h 39"/>
                <a:gd name="T30" fmla="*/ 741 w 896"/>
                <a:gd name="T31" fmla="*/ 0 h 39"/>
                <a:gd name="T32" fmla="*/ 702 w 896"/>
                <a:gd name="T33" fmla="*/ 0 h 39"/>
                <a:gd name="T34" fmla="*/ 702 w 896"/>
                <a:gd name="T35" fmla="*/ 39 h 39"/>
                <a:gd name="T36" fmla="*/ 741 w 896"/>
                <a:gd name="T37" fmla="*/ 39 h 39"/>
                <a:gd name="T38" fmla="*/ 741 w 896"/>
                <a:gd name="T39" fmla="*/ 0 h 39"/>
                <a:gd name="T40" fmla="*/ 662 w 896"/>
                <a:gd name="T41" fmla="*/ 0 h 39"/>
                <a:gd name="T42" fmla="*/ 623 w 896"/>
                <a:gd name="T43" fmla="*/ 0 h 39"/>
                <a:gd name="T44" fmla="*/ 623 w 896"/>
                <a:gd name="T45" fmla="*/ 39 h 39"/>
                <a:gd name="T46" fmla="*/ 662 w 896"/>
                <a:gd name="T47" fmla="*/ 39 h 39"/>
                <a:gd name="T48" fmla="*/ 662 w 896"/>
                <a:gd name="T49" fmla="*/ 0 h 39"/>
                <a:gd name="T50" fmla="*/ 584 w 896"/>
                <a:gd name="T51" fmla="*/ 0 h 39"/>
                <a:gd name="T52" fmla="*/ 545 w 896"/>
                <a:gd name="T53" fmla="*/ 0 h 39"/>
                <a:gd name="T54" fmla="*/ 545 w 896"/>
                <a:gd name="T55" fmla="*/ 39 h 39"/>
                <a:gd name="T56" fmla="*/ 584 w 896"/>
                <a:gd name="T57" fmla="*/ 39 h 39"/>
                <a:gd name="T58" fmla="*/ 584 w 896"/>
                <a:gd name="T59" fmla="*/ 0 h 39"/>
                <a:gd name="T60" fmla="*/ 507 w 896"/>
                <a:gd name="T61" fmla="*/ 0 h 39"/>
                <a:gd name="T62" fmla="*/ 468 w 896"/>
                <a:gd name="T63" fmla="*/ 0 h 39"/>
                <a:gd name="T64" fmla="*/ 468 w 896"/>
                <a:gd name="T65" fmla="*/ 39 h 39"/>
                <a:gd name="T66" fmla="*/ 507 w 896"/>
                <a:gd name="T67" fmla="*/ 39 h 39"/>
                <a:gd name="T68" fmla="*/ 507 w 896"/>
                <a:gd name="T69" fmla="*/ 0 h 39"/>
                <a:gd name="T70" fmla="*/ 428 w 896"/>
                <a:gd name="T71" fmla="*/ 0 h 39"/>
                <a:gd name="T72" fmla="*/ 389 w 896"/>
                <a:gd name="T73" fmla="*/ 0 h 39"/>
                <a:gd name="T74" fmla="*/ 389 w 896"/>
                <a:gd name="T75" fmla="*/ 39 h 39"/>
                <a:gd name="T76" fmla="*/ 428 w 896"/>
                <a:gd name="T77" fmla="*/ 39 h 39"/>
                <a:gd name="T78" fmla="*/ 428 w 896"/>
                <a:gd name="T79" fmla="*/ 0 h 39"/>
                <a:gd name="T80" fmla="*/ 350 w 896"/>
                <a:gd name="T81" fmla="*/ 0 h 39"/>
                <a:gd name="T82" fmla="*/ 311 w 896"/>
                <a:gd name="T83" fmla="*/ 0 h 39"/>
                <a:gd name="T84" fmla="*/ 311 w 896"/>
                <a:gd name="T85" fmla="*/ 39 h 39"/>
                <a:gd name="T86" fmla="*/ 350 w 896"/>
                <a:gd name="T87" fmla="*/ 39 h 39"/>
                <a:gd name="T88" fmla="*/ 350 w 896"/>
                <a:gd name="T89" fmla="*/ 0 h 39"/>
                <a:gd name="T90" fmla="*/ 273 w 896"/>
                <a:gd name="T91" fmla="*/ 0 h 39"/>
                <a:gd name="T92" fmla="*/ 234 w 896"/>
                <a:gd name="T93" fmla="*/ 0 h 39"/>
                <a:gd name="T94" fmla="*/ 234 w 896"/>
                <a:gd name="T95" fmla="*/ 39 h 39"/>
                <a:gd name="T96" fmla="*/ 273 w 896"/>
                <a:gd name="T97" fmla="*/ 39 h 39"/>
                <a:gd name="T98" fmla="*/ 273 w 896"/>
                <a:gd name="T99" fmla="*/ 0 h 39"/>
                <a:gd name="T100" fmla="*/ 195 w 896"/>
                <a:gd name="T101" fmla="*/ 0 h 39"/>
                <a:gd name="T102" fmla="*/ 155 w 896"/>
                <a:gd name="T103" fmla="*/ 0 h 39"/>
                <a:gd name="T104" fmla="*/ 155 w 896"/>
                <a:gd name="T105" fmla="*/ 39 h 39"/>
                <a:gd name="T106" fmla="*/ 195 w 896"/>
                <a:gd name="T107" fmla="*/ 39 h 39"/>
                <a:gd name="T108" fmla="*/ 195 w 896"/>
                <a:gd name="T109" fmla="*/ 0 h 39"/>
                <a:gd name="T110" fmla="*/ 116 w 896"/>
                <a:gd name="T111" fmla="*/ 0 h 39"/>
                <a:gd name="T112" fmla="*/ 77 w 896"/>
                <a:gd name="T113" fmla="*/ 0 h 39"/>
                <a:gd name="T114" fmla="*/ 77 w 896"/>
                <a:gd name="T115" fmla="*/ 39 h 39"/>
                <a:gd name="T116" fmla="*/ 116 w 896"/>
                <a:gd name="T117" fmla="*/ 39 h 39"/>
                <a:gd name="T118" fmla="*/ 116 w 896"/>
                <a:gd name="T1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6" h="39">
                  <a:moveTo>
                    <a:pt x="39" y="39"/>
                  </a:moveTo>
                  <a:lnTo>
                    <a:pt x="0" y="39"/>
                  </a:lnTo>
                  <a:lnTo>
                    <a:pt x="0" y="0"/>
                  </a:lnTo>
                  <a:lnTo>
                    <a:pt x="39" y="0"/>
                  </a:lnTo>
                  <a:lnTo>
                    <a:pt x="39" y="39"/>
                  </a:lnTo>
                  <a:close/>
                  <a:moveTo>
                    <a:pt x="896" y="0"/>
                  </a:moveTo>
                  <a:lnTo>
                    <a:pt x="857" y="0"/>
                  </a:lnTo>
                  <a:lnTo>
                    <a:pt x="857" y="39"/>
                  </a:lnTo>
                  <a:lnTo>
                    <a:pt x="896" y="39"/>
                  </a:lnTo>
                  <a:lnTo>
                    <a:pt x="896" y="0"/>
                  </a:lnTo>
                  <a:close/>
                  <a:moveTo>
                    <a:pt x="818" y="0"/>
                  </a:moveTo>
                  <a:lnTo>
                    <a:pt x="780" y="0"/>
                  </a:lnTo>
                  <a:lnTo>
                    <a:pt x="780" y="39"/>
                  </a:lnTo>
                  <a:lnTo>
                    <a:pt x="818" y="39"/>
                  </a:lnTo>
                  <a:lnTo>
                    <a:pt x="818" y="0"/>
                  </a:lnTo>
                  <a:close/>
                  <a:moveTo>
                    <a:pt x="741" y="0"/>
                  </a:moveTo>
                  <a:lnTo>
                    <a:pt x="702" y="0"/>
                  </a:lnTo>
                  <a:lnTo>
                    <a:pt x="702" y="39"/>
                  </a:lnTo>
                  <a:lnTo>
                    <a:pt x="741" y="39"/>
                  </a:lnTo>
                  <a:lnTo>
                    <a:pt x="741" y="0"/>
                  </a:lnTo>
                  <a:close/>
                  <a:moveTo>
                    <a:pt x="662" y="0"/>
                  </a:moveTo>
                  <a:lnTo>
                    <a:pt x="623" y="0"/>
                  </a:lnTo>
                  <a:lnTo>
                    <a:pt x="623" y="39"/>
                  </a:lnTo>
                  <a:lnTo>
                    <a:pt x="662" y="39"/>
                  </a:lnTo>
                  <a:lnTo>
                    <a:pt x="662" y="0"/>
                  </a:lnTo>
                  <a:close/>
                  <a:moveTo>
                    <a:pt x="584" y="0"/>
                  </a:moveTo>
                  <a:lnTo>
                    <a:pt x="545" y="0"/>
                  </a:lnTo>
                  <a:lnTo>
                    <a:pt x="545" y="39"/>
                  </a:lnTo>
                  <a:lnTo>
                    <a:pt x="584" y="39"/>
                  </a:lnTo>
                  <a:lnTo>
                    <a:pt x="584" y="0"/>
                  </a:lnTo>
                  <a:close/>
                  <a:moveTo>
                    <a:pt x="507" y="0"/>
                  </a:moveTo>
                  <a:lnTo>
                    <a:pt x="468" y="0"/>
                  </a:lnTo>
                  <a:lnTo>
                    <a:pt x="468" y="39"/>
                  </a:lnTo>
                  <a:lnTo>
                    <a:pt x="507" y="39"/>
                  </a:lnTo>
                  <a:lnTo>
                    <a:pt x="507" y="0"/>
                  </a:lnTo>
                  <a:close/>
                  <a:moveTo>
                    <a:pt x="428" y="0"/>
                  </a:moveTo>
                  <a:lnTo>
                    <a:pt x="389" y="0"/>
                  </a:lnTo>
                  <a:lnTo>
                    <a:pt x="389" y="39"/>
                  </a:lnTo>
                  <a:lnTo>
                    <a:pt x="428" y="39"/>
                  </a:lnTo>
                  <a:lnTo>
                    <a:pt x="428" y="0"/>
                  </a:lnTo>
                  <a:close/>
                  <a:moveTo>
                    <a:pt x="350" y="0"/>
                  </a:moveTo>
                  <a:lnTo>
                    <a:pt x="311" y="0"/>
                  </a:lnTo>
                  <a:lnTo>
                    <a:pt x="311" y="39"/>
                  </a:lnTo>
                  <a:lnTo>
                    <a:pt x="350" y="39"/>
                  </a:lnTo>
                  <a:lnTo>
                    <a:pt x="350" y="0"/>
                  </a:lnTo>
                  <a:close/>
                  <a:moveTo>
                    <a:pt x="273" y="0"/>
                  </a:moveTo>
                  <a:lnTo>
                    <a:pt x="234" y="0"/>
                  </a:lnTo>
                  <a:lnTo>
                    <a:pt x="234" y="39"/>
                  </a:lnTo>
                  <a:lnTo>
                    <a:pt x="273" y="39"/>
                  </a:lnTo>
                  <a:lnTo>
                    <a:pt x="273" y="0"/>
                  </a:lnTo>
                  <a:close/>
                  <a:moveTo>
                    <a:pt x="195" y="0"/>
                  </a:moveTo>
                  <a:lnTo>
                    <a:pt x="155" y="0"/>
                  </a:lnTo>
                  <a:lnTo>
                    <a:pt x="155" y="39"/>
                  </a:lnTo>
                  <a:lnTo>
                    <a:pt x="195" y="39"/>
                  </a:lnTo>
                  <a:lnTo>
                    <a:pt x="195" y="0"/>
                  </a:lnTo>
                  <a:close/>
                  <a:moveTo>
                    <a:pt x="116" y="0"/>
                  </a:moveTo>
                  <a:lnTo>
                    <a:pt x="77" y="0"/>
                  </a:lnTo>
                  <a:lnTo>
                    <a:pt x="77" y="39"/>
                  </a:lnTo>
                  <a:lnTo>
                    <a:pt x="116" y="39"/>
                  </a:lnTo>
                  <a:lnTo>
                    <a:pt x="1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01" name="arrow cycle"/>
            <p:cNvSpPr>
              <a:spLocks noChangeAspect="1" noEditPoints="1"/>
            </p:cNvSpPr>
            <p:nvPr/>
          </p:nvSpPr>
          <p:spPr bwMode="auto">
            <a:xfrm rot="11880000">
              <a:off x="7240262" y="2525008"/>
              <a:ext cx="2460673" cy="2183106"/>
            </a:xfrm>
            <a:custGeom>
              <a:avLst/>
              <a:gdLst>
                <a:gd name="T0" fmla="*/ 238 w 529"/>
                <a:gd name="T1" fmla="*/ 1 h 469"/>
                <a:gd name="T2" fmla="*/ 185 w 529"/>
                <a:gd name="T3" fmla="*/ 100 h 469"/>
                <a:gd name="T4" fmla="*/ 165 w 529"/>
                <a:gd name="T5" fmla="*/ 63 h 469"/>
                <a:gd name="T6" fmla="*/ 158 w 529"/>
                <a:gd name="T7" fmla="*/ 67 h 469"/>
                <a:gd name="T8" fmla="*/ 70 w 529"/>
                <a:gd name="T9" fmla="*/ 164 h 469"/>
                <a:gd name="T10" fmla="*/ 69 w 529"/>
                <a:gd name="T11" fmla="*/ 165 h 469"/>
                <a:gd name="T12" fmla="*/ 55 w 529"/>
                <a:gd name="T13" fmla="*/ 256 h 469"/>
                <a:gd name="T14" fmla="*/ 55 w 529"/>
                <a:gd name="T15" fmla="*/ 256 h 469"/>
                <a:gd name="T16" fmla="*/ 55 w 529"/>
                <a:gd name="T17" fmla="*/ 257 h 469"/>
                <a:gd name="T18" fmla="*/ 58 w 529"/>
                <a:gd name="T19" fmla="*/ 273 h 469"/>
                <a:gd name="T20" fmla="*/ 58 w 529"/>
                <a:gd name="T21" fmla="*/ 274 h 469"/>
                <a:gd name="T22" fmla="*/ 58 w 529"/>
                <a:gd name="T23" fmla="*/ 277 h 469"/>
                <a:gd name="T24" fmla="*/ 61 w 529"/>
                <a:gd name="T25" fmla="*/ 290 h 469"/>
                <a:gd name="T26" fmla="*/ 62 w 529"/>
                <a:gd name="T27" fmla="*/ 292 h 469"/>
                <a:gd name="T28" fmla="*/ 63 w 529"/>
                <a:gd name="T29" fmla="*/ 296 h 469"/>
                <a:gd name="T30" fmla="*/ 68 w 529"/>
                <a:gd name="T31" fmla="*/ 309 h 469"/>
                <a:gd name="T32" fmla="*/ 68 w 529"/>
                <a:gd name="T33" fmla="*/ 310 h 469"/>
                <a:gd name="T34" fmla="*/ 70 w 529"/>
                <a:gd name="T35" fmla="*/ 314 h 469"/>
                <a:gd name="T36" fmla="*/ 75 w 529"/>
                <a:gd name="T37" fmla="*/ 325 h 469"/>
                <a:gd name="T38" fmla="*/ 77 w 529"/>
                <a:gd name="T39" fmla="*/ 329 h 469"/>
                <a:gd name="T40" fmla="*/ 158 w 529"/>
                <a:gd name="T41" fmla="*/ 417 h 469"/>
                <a:gd name="T42" fmla="*/ 261 w 529"/>
                <a:gd name="T43" fmla="*/ 444 h 469"/>
                <a:gd name="T44" fmla="*/ 274 w 529"/>
                <a:gd name="T45" fmla="*/ 444 h 469"/>
                <a:gd name="T46" fmla="*/ 260 w 529"/>
                <a:gd name="T47" fmla="*/ 469 h 469"/>
                <a:gd name="T48" fmla="*/ 149 w 529"/>
                <a:gd name="T49" fmla="*/ 438 h 469"/>
                <a:gd name="T50" fmla="*/ 144 w 529"/>
                <a:gd name="T51" fmla="*/ 436 h 469"/>
                <a:gd name="T52" fmla="*/ 53 w 529"/>
                <a:gd name="T53" fmla="*/ 132 h 469"/>
                <a:gd name="T54" fmla="*/ 238 w 529"/>
                <a:gd name="T55" fmla="*/ 1 h 469"/>
                <a:gd name="T56" fmla="*/ 476 w 529"/>
                <a:gd name="T57" fmla="*/ 337 h 469"/>
                <a:gd name="T58" fmla="*/ 386 w 529"/>
                <a:gd name="T59" fmla="*/ 33 h 469"/>
                <a:gd name="T60" fmla="*/ 381 w 529"/>
                <a:gd name="T61" fmla="*/ 30 h 469"/>
                <a:gd name="T62" fmla="*/ 270 w 529"/>
                <a:gd name="T63" fmla="*/ 0 h 469"/>
                <a:gd name="T64" fmla="*/ 256 w 529"/>
                <a:gd name="T65" fmla="*/ 25 h 469"/>
                <a:gd name="T66" fmla="*/ 268 w 529"/>
                <a:gd name="T67" fmla="*/ 25 h 469"/>
                <a:gd name="T68" fmla="*/ 371 w 529"/>
                <a:gd name="T69" fmla="*/ 52 h 469"/>
                <a:gd name="T70" fmla="*/ 453 w 529"/>
                <a:gd name="T71" fmla="*/ 139 h 469"/>
                <a:gd name="T72" fmla="*/ 455 w 529"/>
                <a:gd name="T73" fmla="*/ 144 h 469"/>
                <a:gd name="T74" fmla="*/ 460 w 529"/>
                <a:gd name="T75" fmla="*/ 154 h 469"/>
                <a:gd name="T76" fmla="*/ 462 w 529"/>
                <a:gd name="T77" fmla="*/ 159 h 469"/>
                <a:gd name="T78" fmla="*/ 462 w 529"/>
                <a:gd name="T79" fmla="*/ 159 h 469"/>
                <a:gd name="T80" fmla="*/ 466 w 529"/>
                <a:gd name="T81" fmla="*/ 172 h 469"/>
                <a:gd name="T82" fmla="*/ 468 w 529"/>
                <a:gd name="T83" fmla="*/ 176 h 469"/>
                <a:gd name="T84" fmla="*/ 468 w 529"/>
                <a:gd name="T85" fmla="*/ 178 h 469"/>
                <a:gd name="T86" fmla="*/ 471 w 529"/>
                <a:gd name="T87" fmla="*/ 192 h 469"/>
                <a:gd name="T88" fmla="*/ 472 w 529"/>
                <a:gd name="T89" fmla="*/ 195 h 469"/>
                <a:gd name="T90" fmla="*/ 472 w 529"/>
                <a:gd name="T91" fmla="*/ 196 h 469"/>
                <a:gd name="T92" fmla="*/ 474 w 529"/>
                <a:gd name="T93" fmla="*/ 211 h 469"/>
                <a:gd name="T94" fmla="*/ 474 w 529"/>
                <a:gd name="T95" fmla="*/ 212 h 469"/>
                <a:gd name="T96" fmla="*/ 474 w 529"/>
                <a:gd name="T97" fmla="*/ 213 h 469"/>
                <a:gd name="T98" fmla="*/ 460 w 529"/>
                <a:gd name="T99" fmla="*/ 304 h 469"/>
                <a:gd name="T100" fmla="*/ 460 w 529"/>
                <a:gd name="T101" fmla="*/ 304 h 469"/>
                <a:gd name="T102" fmla="*/ 372 w 529"/>
                <a:gd name="T103" fmla="*/ 402 h 469"/>
                <a:gd name="T104" fmla="*/ 365 w 529"/>
                <a:gd name="T105" fmla="*/ 405 h 469"/>
                <a:gd name="T106" fmla="*/ 345 w 529"/>
                <a:gd name="T107" fmla="*/ 368 h 469"/>
                <a:gd name="T108" fmla="*/ 291 w 529"/>
                <a:gd name="T109" fmla="*/ 468 h 469"/>
                <a:gd name="T110" fmla="*/ 476 w 529"/>
                <a:gd name="T111" fmla="*/ 33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9" h="469">
                  <a:moveTo>
                    <a:pt x="238" y="1"/>
                  </a:moveTo>
                  <a:cubicBezTo>
                    <a:pt x="185" y="100"/>
                    <a:pt x="185" y="100"/>
                    <a:pt x="185" y="100"/>
                  </a:cubicBezTo>
                  <a:cubicBezTo>
                    <a:pt x="165" y="63"/>
                    <a:pt x="165" y="63"/>
                    <a:pt x="165" y="63"/>
                  </a:cubicBezTo>
                  <a:cubicBezTo>
                    <a:pt x="158" y="67"/>
                    <a:pt x="158" y="67"/>
                    <a:pt x="158" y="67"/>
                  </a:cubicBezTo>
                  <a:cubicBezTo>
                    <a:pt x="118" y="88"/>
                    <a:pt x="87" y="122"/>
                    <a:pt x="70" y="164"/>
                  </a:cubicBezTo>
                  <a:cubicBezTo>
                    <a:pt x="69" y="165"/>
                    <a:pt x="69" y="165"/>
                    <a:pt x="69" y="165"/>
                  </a:cubicBezTo>
                  <a:cubicBezTo>
                    <a:pt x="58" y="193"/>
                    <a:pt x="53" y="225"/>
                    <a:pt x="55" y="256"/>
                  </a:cubicBezTo>
                  <a:cubicBezTo>
                    <a:pt x="55" y="256"/>
                    <a:pt x="55" y="256"/>
                    <a:pt x="55" y="256"/>
                  </a:cubicBezTo>
                  <a:cubicBezTo>
                    <a:pt x="55" y="256"/>
                    <a:pt x="55" y="257"/>
                    <a:pt x="55" y="257"/>
                  </a:cubicBezTo>
                  <a:cubicBezTo>
                    <a:pt x="56" y="262"/>
                    <a:pt x="57" y="267"/>
                    <a:pt x="58" y="273"/>
                  </a:cubicBezTo>
                  <a:cubicBezTo>
                    <a:pt x="58" y="274"/>
                    <a:pt x="58" y="274"/>
                    <a:pt x="58" y="274"/>
                  </a:cubicBezTo>
                  <a:cubicBezTo>
                    <a:pt x="58" y="275"/>
                    <a:pt x="58" y="276"/>
                    <a:pt x="58" y="277"/>
                  </a:cubicBezTo>
                  <a:cubicBezTo>
                    <a:pt x="59" y="281"/>
                    <a:pt x="60" y="285"/>
                    <a:pt x="61" y="290"/>
                  </a:cubicBezTo>
                  <a:cubicBezTo>
                    <a:pt x="62" y="292"/>
                    <a:pt x="62" y="292"/>
                    <a:pt x="62" y="292"/>
                  </a:cubicBezTo>
                  <a:cubicBezTo>
                    <a:pt x="62" y="293"/>
                    <a:pt x="63" y="295"/>
                    <a:pt x="63" y="296"/>
                  </a:cubicBezTo>
                  <a:cubicBezTo>
                    <a:pt x="64" y="300"/>
                    <a:pt x="66" y="304"/>
                    <a:pt x="68" y="309"/>
                  </a:cubicBezTo>
                  <a:cubicBezTo>
                    <a:pt x="68" y="310"/>
                    <a:pt x="68" y="310"/>
                    <a:pt x="68" y="310"/>
                  </a:cubicBezTo>
                  <a:cubicBezTo>
                    <a:pt x="68" y="311"/>
                    <a:pt x="69" y="313"/>
                    <a:pt x="70" y="314"/>
                  </a:cubicBezTo>
                  <a:cubicBezTo>
                    <a:pt x="71" y="318"/>
                    <a:pt x="73" y="321"/>
                    <a:pt x="75" y="325"/>
                  </a:cubicBezTo>
                  <a:cubicBezTo>
                    <a:pt x="75" y="326"/>
                    <a:pt x="76" y="328"/>
                    <a:pt x="77" y="329"/>
                  </a:cubicBezTo>
                  <a:cubicBezTo>
                    <a:pt x="95" y="368"/>
                    <a:pt x="124" y="399"/>
                    <a:pt x="158" y="417"/>
                  </a:cubicBezTo>
                  <a:cubicBezTo>
                    <a:pt x="163" y="420"/>
                    <a:pt x="200" y="444"/>
                    <a:pt x="261" y="444"/>
                  </a:cubicBezTo>
                  <a:cubicBezTo>
                    <a:pt x="266" y="444"/>
                    <a:pt x="270" y="444"/>
                    <a:pt x="274" y="444"/>
                  </a:cubicBezTo>
                  <a:cubicBezTo>
                    <a:pt x="260" y="469"/>
                    <a:pt x="260" y="469"/>
                    <a:pt x="260" y="469"/>
                  </a:cubicBezTo>
                  <a:cubicBezTo>
                    <a:pt x="221" y="468"/>
                    <a:pt x="182" y="457"/>
                    <a:pt x="149" y="438"/>
                  </a:cubicBezTo>
                  <a:cubicBezTo>
                    <a:pt x="144" y="436"/>
                    <a:pt x="144" y="436"/>
                    <a:pt x="144" y="436"/>
                  </a:cubicBezTo>
                  <a:cubicBezTo>
                    <a:pt x="40" y="374"/>
                    <a:pt x="0" y="241"/>
                    <a:pt x="53" y="132"/>
                  </a:cubicBezTo>
                  <a:cubicBezTo>
                    <a:pt x="88" y="59"/>
                    <a:pt x="159" y="10"/>
                    <a:pt x="238" y="1"/>
                  </a:cubicBezTo>
                  <a:close/>
                  <a:moveTo>
                    <a:pt x="476" y="337"/>
                  </a:moveTo>
                  <a:cubicBezTo>
                    <a:pt x="529" y="227"/>
                    <a:pt x="490" y="95"/>
                    <a:pt x="386" y="33"/>
                  </a:cubicBezTo>
                  <a:cubicBezTo>
                    <a:pt x="381" y="30"/>
                    <a:pt x="381" y="30"/>
                    <a:pt x="381" y="30"/>
                  </a:cubicBezTo>
                  <a:cubicBezTo>
                    <a:pt x="347" y="11"/>
                    <a:pt x="309" y="1"/>
                    <a:pt x="270" y="0"/>
                  </a:cubicBezTo>
                  <a:cubicBezTo>
                    <a:pt x="256" y="25"/>
                    <a:pt x="256" y="25"/>
                    <a:pt x="256" y="25"/>
                  </a:cubicBezTo>
                  <a:cubicBezTo>
                    <a:pt x="259" y="25"/>
                    <a:pt x="263" y="25"/>
                    <a:pt x="268" y="25"/>
                  </a:cubicBezTo>
                  <a:cubicBezTo>
                    <a:pt x="329" y="25"/>
                    <a:pt x="366" y="48"/>
                    <a:pt x="371" y="52"/>
                  </a:cubicBezTo>
                  <a:cubicBezTo>
                    <a:pt x="405" y="69"/>
                    <a:pt x="434" y="100"/>
                    <a:pt x="453" y="139"/>
                  </a:cubicBezTo>
                  <a:cubicBezTo>
                    <a:pt x="454" y="141"/>
                    <a:pt x="454" y="142"/>
                    <a:pt x="455" y="144"/>
                  </a:cubicBezTo>
                  <a:cubicBezTo>
                    <a:pt x="457" y="147"/>
                    <a:pt x="458" y="151"/>
                    <a:pt x="460" y="154"/>
                  </a:cubicBezTo>
                  <a:cubicBezTo>
                    <a:pt x="461" y="156"/>
                    <a:pt x="461" y="157"/>
                    <a:pt x="462" y="159"/>
                  </a:cubicBezTo>
                  <a:cubicBezTo>
                    <a:pt x="462" y="159"/>
                    <a:pt x="462" y="159"/>
                    <a:pt x="462" y="159"/>
                  </a:cubicBezTo>
                  <a:cubicBezTo>
                    <a:pt x="464" y="165"/>
                    <a:pt x="465" y="169"/>
                    <a:pt x="466" y="172"/>
                  </a:cubicBezTo>
                  <a:cubicBezTo>
                    <a:pt x="467" y="174"/>
                    <a:pt x="467" y="175"/>
                    <a:pt x="468" y="176"/>
                  </a:cubicBezTo>
                  <a:cubicBezTo>
                    <a:pt x="468" y="178"/>
                    <a:pt x="468" y="178"/>
                    <a:pt x="468" y="178"/>
                  </a:cubicBezTo>
                  <a:cubicBezTo>
                    <a:pt x="470" y="184"/>
                    <a:pt x="471" y="188"/>
                    <a:pt x="471" y="192"/>
                  </a:cubicBezTo>
                  <a:cubicBezTo>
                    <a:pt x="471" y="193"/>
                    <a:pt x="472" y="194"/>
                    <a:pt x="472" y="195"/>
                  </a:cubicBezTo>
                  <a:cubicBezTo>
                    <a:pt x="472" y="196"/>
                    <a:pt x="472" y="196"/>
                    <a:pt x="472" y="196"/>
                  </a:cubicBezTo>
                  <a:cubicBezTo>
                    <a:pt x="473" y="202"/>
                    <a:pt x="474" y="207"/>
                    <a:pt x="474" y="211"/>
                  </a:cubicBezTo>
                  <a:cubicBezTo>
                    <a:pt x="474" y="212"/>
                    <a:pt x="474" y="212"/>
                    <a:pt x="474" y="212"/>
                  </a:cubicBezTo>
                  <a:cubicBezTo>
                    <a:pt x="474" y="213"/>
                    <a:pt x="474" y="213"/>
                    <a:pt x="474" y="213"/>
                  </a:cubicBezTo>
                  <a:cubicBezTo>
                    <a:pt x="477" y="244"/>
                    <a:pt x="472" y="275"/>
                    <a:pt x="460" y="304"/>
                  </a:cubicBezTo>
                  <a:cubicBezTo>
                    <a:pt x="460" y="304"/>
                    <a:pt x="460" y="304"/>
                    <a:pt x="460" y="304"/>
                  </a:cubicBezTo>
                  <a:cubicBezTo>
                    <a:pt x="443" y="346"/>
                    <a:pt x="411" y="381"/>
                    <a:pt x="372" y="402"/>
                  </a:cubicBezTo>
                  <a:cubicBezTo>
                    <a:pt x="365" y="405"/>
                    <a:pt x="365" y="405"/>
                    <a:pt x="365" y="405"/>
                  </a:cubicBezTo>
                  <a:cubicBezTo>
                    <a:pt x="345" y="368"/>
                    <a:pt x="345" y="368"/>
                    <a:pt x="345" y="368"/>
                  </a:cubicBezTo>
                  <a:cubicBezTo>
                    <a:pt x="291" y="468"/>
                    <a:pt x="291" y="468"/>
                    <a:pt x="291" y="468"/>
                  </a:cubicBezTo>
                  <a:cubicBezTo>
                    <a:pt x="371" y="459"/>
                    <a:pt x="441" y="409"/>
                    <a:pt x="476" y="337"/>
                  </a:cubicBezTo>
                  <a:close/>
                </a:path>
              </a:pathLst>
            </a:custGeom>
            <a:solidFill>
              <a:schemeClr val="accent2"/>
            </a:solidFill>
            <a:ln>
              <a:noFill/>
            </a:ln>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grpSp>
      <p:sp>
        <p:nvSpPr>
          <p:cNvPr id="413" name="original cloud"/>
          <p:cNvSpPr>
            <a:spLocks noChangeAspect="1"/>
          </p:cNvSpPr>
          <p:nvPr/>
        </p:nvSpPr>
        <p:spPr bwMode="black">
          <a:xfrm>
            <a:off x="5293454" y="1395811"/>
            <a:ext cx="3103927" cy="17616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lumMod val="75000"/>
              <a:lumOff val="25000"/>
            </a:schemeClr>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00188F"/>
              </a:solidFill>
            </a:endParaRPr>
          </a:p>
        </p:txBody>
      </p:sp>
      <p:sp>
        <p:nvSpPr>
          <p:cNvPr id="414" name="bottom line"/>
          <p:cNvSpPr>
            <a:spLocks noEditPoints="1"/>
          </p:cNvSpPr>
          <p:nvPr/>
        </p:nvSpPr>
        <p:spPr bwMode="auto">
          <a:xfrm rot="5400000">
            <a:off x="6815537" y="3048760"/>
            <a:ext cx="157712" cy="46707"/>
          </a:xfrm>
          <a:custGeom>
            <a:avLst/>
            <a:gdLst>
              <a:gd name="T0" fmla="*/ 215 w 215"/>
              <a:gd name="T1" fmla="*/ 42 h 42"/>
              <a:gd name="T2" fmla="*/ 172 w 215"/>
              <a:gd name="T3" fmla="*/ 42 h 42"/>
              <a:gd name="T4" fmla="*/ 172 w 215"/>
              <a:gd name="T5" fmla="*/ 0 h 42"/>
              <a:gd name="T6" fmla="*/ 215 w 215"/>
              <a:gd name="T7" fmla="*/ 0 h 42"/>
              <a:gd name="T8" fmla="*/ 215 w 215"/>
              <a:gd name="T9" fmla="*/ 42 h 42"/>
              <a:gd name="T10" fmla="*/ 130 w 215"/>
              <a:gd name="T11" fmla="*/ 42 h 42"/>
              <a:gd name="T12" fmla="*/ 85 w 215"/>
              <a:gd name="T13" fmla="*/ 42 h 42"/>
              <a:gd name="T14" fmla="*/ 85 w 215"/>
              <a:gd name="T15" fmla="*/ 0 h 42"/>
              <a:gd name="T16" fmla="*/ 130 w 215"/>
              <a:gd name="T17" fmla="*/ 0 h 42"/>
              <a:gd name="T18" fmla="*/ 130 w 215"/>
              <a:gd name="T19" fmla="*/ 42 h 42"/>
              <a:gd name="T20" fmla="*/ 43 w 215"/>
              <a:gd name="T21" fmla="*/ 42 h 42"/>
              <a:gd name="T22" fmla="*/ 0 w 215"/>
              <a:gd name="T23" fmla="*/ 42 h 42"/>
              <a:gd name="T24" fmla="*/ 0 w 215"/>
              <a:gd name="T25" fmla="*/ 0 h 42"/>
              <a:gd name="T26" fmla="*/ 43 w 215"/>
              <a:gd name="T27" fmla="*/ 0 h 42"/>
              <a:gd name="T28" fmla="*/ 43 w 215"/>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5" h="42">
                <a:moveTo>
                  <a:pt x="215" y="42"/>
                </a:moveTo>
                <a:lnTo>
                  <a:pt x="172" y="42"/>
                </a:lnTo>
                <a:lnTo>
                  <a:pt x="172" y="0"/>
                </a:lnTo>
                <a:lnTo>
                  <a:pt x="215" y="0"/>
                </a:lnTo>
                <a:lnTo>
                  <a:pt x="215" y="42"/>
                </a:lnTo>
                <a:close/>
                <a:moveTo>
                  <a:pt x="130" y="42"/>
                </a:moveTo>
                <a:lnTo>
                  <a:pt x="85" y="42"/>
                </a:lnTo>
                <a:lnTo>
                  <a:pt x="85" y="0"/>
                </a:lnTo>
                <a:lnTo>
                  <a:pt x="130" y="0"/>
                </a:lnTo>
                <a:lnTo>
                  <a:pt x="130" y="42"/>
                </a:lnTo>
                <a:close/>
                <a:moveTo>
                  <a:pt x="43" y="42"/>
                </a:moveTo>
                <a:lnTo>
                  <a:pt x="0" y="42"/>
                </a:lnTo>
                <a:lnTo>
                  <a:pt x="0" y="0"/>
                </a:lnTo>
                <a:lnTo>
                  <a:pt x="43" y="0"/>
                </a:lnTo>
                <a:lnTo>
                  <a:pt x="43"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pic>
        <p:nvPicPr>
          <p:cNvPr id="415" name="M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447" y="1672199"/>
            <a:ext cx="677332" cy="9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6" name="on premi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7485" y="2740108"/>
            <a:ext cx="787617" cy="9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7" name="one consistent platfo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7981" y="2282356"/>
            <a:ext cx="723285" cy="352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8" name="Service Provid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3866" y="2615981"/>
            <a:ext cx="579915" cy="22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 name="left line"/>
          <p:cNvSpPr>
            <a:spLocks noEditPoints="1"/>
          </p:cNvSpPr>
          <p:nvPr/>
        </p:nvSpPr>
        <p:spPr bwMode="auto">
          <a:xfrm rot="1143405">
            <a:off x="5851416" y="2257757"/>
            <a:ext cx="522901" cy="47999"/>
          </a:xfrm>
          <a:custGeom>
            <a:avLst/>
            <a:gdLst>
              <a:gd name="T0" fmla="*/ 39 w 588"/>
              <a:gd name="T1" fmla="*/ 40 h 40"/>
              <a:gd name="T2" fmla="*/ 0 w 588"/>
              <a:gd name="T3" fmla="*/ 40 h 40"/>
              <a:gd name="T4" fmla="*/ 0 w 588"/>
              <a:gd name="T5" fmla="*/ 0 h 40"/>
              <a:gd name="T6" fmla="*/ 39 w 588"/>
              <a:gd name="T7" fmla="*/ 0 h 40"/>
              <a:gd name="T8" fmla="*/ 39 w 588"/>
              <a:gd name="T9" fmla="*/ 40 h 40"/>
              <a:gd name="T10" fmla="*/ 588 w 588"/>
              <a:gd name="T11" fmla="*/ 0 h 40"/>
              <a:gd name="T12" fmla="*/ 549 w 588"/>
              <a:gd name="T13" fmla="*/ 0 h 40"/>
              <a:gd name="T14" fmla="*/ 549 w 588"/>
              <a:gd name="T15" fmla="*/ 40 h 40"/>
              <a:gd name="T16" fmla="*/ 588 w 588"/>
              <a:gd name="T17" fmla="*/ 40 h 40"/>
              <a:gd name="T18" fmla="*/ 588 w 588"/>
              <a:gd name="T19" fmla="*/ 0 h 40"/>
              <a:gd name="T20" fmla="*/ 510 w 588"/>
              <a:gd name="T21" fmla="*/ 0 h 40"/>
              <a:gd name="T22" fmla="*/ 471 w 588"/>
              <a:gd name="T23" fmla="*/ 0 h 40"/>
              <a:gd name="T24" fmla="*/ 471 w 588"/>
              <a:gd name="T25" fmla="*/ 40 h 40"/>
              <a:gd name="T26" fmla="*/ 510 w 588"/>
              <a:gd name="T27" fmla="*/ 40 h 40"/>
              <a:gd name="T28" fmla="*/ 510 w 588"/>
              <a:gd name="T29" fmla="*/ 0 h 40"/>
              <a:gd name="T30" fmla="*/ 431 w 588"/>
              <a:gd name="T31" fmla="*/ 0 h 40"/>
              <a:gd name="T32" fmla="*/ 392 w 588"/>
              <a:gd name="T33" fmla="*/ 0 h 40"/>
              <a:gd name="T34" fmla="*/ 392 w 588"/>
              <a:gd name="T35" fmla="*/ 40 h 40"/>
              <a:gd name="T36" fmla="*/ 431 w 588"/>
              <a:gd name="T37" fmla="*/ 40 h 40"/>
              <a:gd name="T38" fmla="*/ 431 w 588"/>
              <a:gd name="T39" fmla="*/ 0 h 40"/>
              <a:gd name="T40" fmla="*/ 353 w 588"/>
              <a:gd name="T41" fmla="*/ 0 h 40"/>
              <a:gd name="T42" fmla="*/ 314 w 588"/>
              <a:gd name="T43" fmla="*/ 0 h 40"/>
              <a:gd name="T44" fmla="*/ 314 w 588"/>
              <a:gd name="T45" fmla="*/ 40 h 40"/>
              <a:gd name="T46" fmla="*/ 353 w 588"/>
              <a:gd name="T47" fmla="*/ 40 h 40"/>
              <a:gd name="T48" fmla="*/ 353 w 588"/>
              <a:gd name="T49" fmla="*/ 0 h 40"/>
              <a:gd name="T50" fmla="*/ 274 w 588"/>
              <a:gd name="T51" fmla="*/ 0 h 40"/>
              <a:gd name="T52" fmla="*/ 235 w 588"/>
              <a:gd name="T53" fmla="*/ 0 h 40"/>
              <a:gd name="T54" fmla="*/ 235 w 588"/>
              <a:gd name="T55" fmla="*/ 40 h 40"/>
              <a:gd name="T56" fmla="*/ 274 w 588"/>
              <a:gd name="T57" fmla="*/ 40 h 40"/>
              <a:gd name="T58" fmla="*/ 274 w 588"/>
              <a:gd name="T59" fmla="*/ 0 h 40"/>
              <a:gd name="T60" fmla="*/ 196 w 588"/>
              <a:gd name="T61" fmla="*/ 0 h 40"/>
              <a:gd name="T62" fmla="*/ 156 w 588"/>
              <a:gd name="T63" fmla="*/ 0 h 40"/>
              <a:gd name="T64" fmla="*/ 156 w 588"/>
              <a:gd name="T65" fmla="*/ 40 h 40"/>
              <a:gd name="T66" fmla="*/ 196 w 588"/>
              <a:gd name="T67" fmla="*/ 40 h 40"/>
              <a:gd name="T68" fmla="*/ 196 w 588"/>
              <a:gd name="T69" fmla="*/ 0 h 40"/>
              <a:gd name="T70" fmla="*/ 117 w 588"/>
              <a:gd name="T71" fmla="*/ 0 h 40"/>
              <a:gd name="T72" fmla="*/ 78 w 588"/>
              <a:gd name="T73" fmla="*/ 0 h 40"/>
              <a:gd name="T74" fmla="*/ 78 w 588"/>
              <a:gd name="T75" fmla="*/ 40 h 40"/>
              <a:gd name="T76" fmla="*/ 117 w 588"/>
              <a:gd name="T77" fmla="*/ 40 h 40"/>
              <a:gd name="T78" fmla="*/ 117 w 588"/>
              <a:gd name="T7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88" h="40">
                <a:moveTo>
                  <a:pt x="39" y="40"/>
                </a:moveTo>
                <a:lnTo>
                  <a:pt x="0" y="40"/>
                </a:lnTo>
                <a:lnTo>
                  <a:pt x="0" y="0"/>
                </a:lnTo>
                <a:lnTo>
                  <a:pt x="39" y="0"/>
                </a:lnTo>
                <a:lnTo>
                  <a:pt x="39" y="40"/>
                </a:lnTo>
                <a:close/>
                <a:moveTo>
                  <a:pt x="588" y="0"/>
                </a:moveTo>
                <a:lnTo>
                  <a:pt x="549" y="0"/>
                </a:lnTo>
                <a:lnTo>
                  <a:pt x="549" y="40"/>
                </a:lnTo>
                <a:lnTo>
                  <a:pt x="588" y="40"/>
                </a:lnTo>
                <a:lnTo>
                  <a:pt x="588" y="0"/>
                </a:lnTo>
                <a:close/>
                <a:moveTo>
                  <a:pt x="510" y="0"/>
                </a:moveTo>
                <a:lnTo>
                  <a:pt x="471" y="0"/>
                </a:lnTo>
                <a:lnTo>
                  <a:pt x="471" y="40"/>
                </a:lnTo>
                <a:lnTo>
                  <a:pt x="510" y="40"/>
                </a:lnTo>
                <a:lnTo>
                  <a:pt x="510" y="0"/>
                </a:lnTo>
                <a:close/>
                <a:moveTo>
                  <a:pt x="431" y="0"/>
                </a:moveTo>
                <a:lnTo>
                  <a:pt x="392" y="0"/>
                </a:lnTo>
                <a:lnTo>
                  <a:pt x="392" y="40"/>
                </a:lnTo>
                <a:lnTo>
                  <a:pt x="431" y="40"/>
                </a:lnTo>
                <a:lnTo>
                  <a:pt x="431" y="0"/>
                </a:lnTo>
                <a:close/>
                <a:moveTo>
                  <a:pt x="353" y="0"/>
                </a:moveTo>
                <a:lnTo>
                  <a:pt x="314" y="0"/>
                </a:lnTo>
                <a:lnTo>
                  <a:pt x="314" y="40"/>
                </a:lnTo>
                <a:lnTo>
                  <a:pt x="353" y="40"/>
                </a:lnTo>
                <a:lnTo>
                  <a:pt x="353" y="0"/>
                </a:lnTo>
                <a:close/>
                <a:moveTo>
                  <a:pt x="274" y="0"/>
                </a:moveTo>
                <a:lnTo>
                  <a:pt x="235" y="0"/>
                </a:lnTo>
                <a:lnTo>
                  <a:pt x="235" y="40"/>
                </a:lnTo>
                <a:lnTo>
                  <a:pt x="274" y="40"/>
                </a:lnTo>
                <a:lnTo>
                  <a:pt x="274" y="0"/>
                </a:lnTo>
                <a:close/>
                <a:moveTo>
                  <a:pt x="196" y="0"/>
                </a:moveTo>
                <a:lnTo>
                  <a:pt x="156" y="0"/>
                </a:lnTo>
                <a:lnTo>
                  <a:pt x="156" y="40"/>
                </a:lnTo>
                <a:lnTo>
                  <a:pt x="196" y="40"/>
                </a:lnTo>
                <a:lnTo>
                  <a:pt x="196" y="0"/>
                </a:lnTo>
                <a:close/>
                <a:moveTo>
                  <a:pt x="117" y="0"/>
                </a:moveTo>
                <a:lnTo>
                  <a:pt x="78" y="0"/>
                </a:lnTo>
                <a:lnTo>
                  <a:pt x="78" y="40"/>
                </a:lnTo>
                <a:lnTo>
                  <a:pt x="117" y="40"/>
                </a:lnTo>
                <a:lnTo>
                  <a:pt x="1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20" name="right line"/>
          <p:cNvSpPr>
            <a:spLocks noEditPoints="1"/>
          </p:cNvSpPr>
          <p:nvPr/>
        </p:nvSpPr>
        <p:spPr bwMode="auto">
          <a:xfrm rot="20326157">
            <a:off x="7427657" y="2152323"/>
            <a:ext cx="836894" cy="43389"/>
          </a:xfrm>
          <a:custGeom>
            <a:avLst/>
            <a:gdLst>
              <a:gd name="T0" fmla="*/ 39 w 896"/>
              <a:gd name="T1" fmla="*/ 39 h 39"/>
              <a:gd name="T2" fmla="*/ 0 w 896"/>
              <a:gd name="T3" fmla="*/ 39 h 39"/>
              <a:gd name="T4" fmla="*/ 0 w 896"/>
              <a:gd name="T5" fmla="*/ 0 h 39"/>
              <a:gd name="T6" fmla="*/ 39 w 896"/>
              <a:gd name="T7" fmla="*/ 0 h 39"/>
              <a:gd name="T8" fmla="*/ 39 w 896"/>
              <a:gd name="T9" fmla="*/ 39 h 39"/>
              <a:gd name="T10" fmla="*/ 896 w 896"/>
              <a:gd name="T11" fmla="*/ 0 h 39"/>
              <a:gd name="T12" fmla="*/ 857 w 896"/>
              <a:gd name="T13" fmla="*/ 0 h 39"/>
              <a:gd name="T14" fmla="*/ 857 w 896"/>
              <a:gd name="T15" fmla="*/ 39 h 39"/>
              <a:gd name="T16" fmla="*/ 896 w 896"/>
              <a:gd name="T17" fmla="*/ 39 h 39"/>
              <a:gd name="T18" fmla="*/ 896 w 896"/>
              <a:gd name="T19" fmla="*/ 0 h 39"/>
              <a:gd name="T20" fmla="*/ 818 w 896"/>
              <a:gd name="T21" fmla="*/ 0 h 39"/>
              <a:gd name="T22" fmla="*/ 780 w 896"/>
              <a:gd name="T23" fmla="*/ 0 h 39"/>
              <a:gd name="T24" fmla="*/ 780 w 896"/>
              <a:gd name="T25" fmla="*/ 39 h 39"/>
              <a:gd name="T26" fmla="*/ 818 w 896"/>
              <a:gd name="T27" fmla="*/ 39 h 39"/>
              <a:gd name="T28" fmla="*/ 818 w 896"/>
              <a:gd name="T29" fmla="*/ 0 h 39"/>
              <a:gd name="T30" fmla="*/ 741 w 896"/>
              <a:gd name="T31" fmla="*/ 0 h 39"/>
              <a:gd name="T32" fmla="*/ 702 w 896"/>
              <a:gd name="T33" fmla="*/ 0 h 39"/>
              <a:gd name="T34" fmla="*/ 702 w 896"/>
              <a:gd name="T35" fmla="*/ 39 h 39"/>
              <a:gd name="T36" fmla="*/ 741 w 896"/>
              <a:gd name="T37" fmla="*/ 39 h 39"/>
              <a:gd name="T38" fmla="*/ 741 w 896"/>
              <a:gd name="T39" fmla="*/ 0 h 39"/>
              <a:gd name="T40" fmla="*/ 662 w 896"/>
              <a:gd name="T41" fmla="*/ 0 h 39"/>
              <a:gd name="T42" fmla="*/ 623 w 896"/>
              <a:gd name="T43" fmla="*/ 0 h 39"/>
              <a:gd name="T44" fmla="*/ 623 w 896"/>
              <a:gd name="T45" fmla="*/ 39 h 39"/>
              <a:gd name="T46" fmla="*/ 662 w 896"/>
              <a:gd name="T47" fmla="*/ 39 h 39"/>
              <a:gd name="T48" fmla="*/ 662 w 896"/>
              <a:gd name="T49" fmla="*/ 0 h 39"/>
              <a:gd name="T50" fmla="*/ 584 w 896"/>
              <a:gd name="T51" fmla="*/ 0 h 39"/>
              <a:gd name="T52" fmla="*/ 545 w 896"/>
              <a:gd name="T53" fmla="*/ 0 h 39"/>
              <a:gd name="T54" fmla="*/ 545 w 896"/>
              <a:gd name="T55" fmla="*/ 39 h 39"/>
              <a:gd name="T56" fmla="*/ 584 w 896"/>
              <a:gd name="T57" fmla="*/ 39 h 39"/>
              <a:gd name="T58" fmla="*/ 584 w 896"/>
              <a:gd name="T59" fmla="*/ 0 h 39"/>
              <a:gd name="T60" fmla="*/ 507 w 896"/>
              <a:gd name="T61" fmla="*/ 0 h 39"/>
              <a:gd name="T62" fmla="*/ 468 w 896"/>
              <a:gd name="T63" fmla="*/ 0 h 39"/>
              <a:gd name="T64" fmla="*/ 468 w 896"/>
              <a:gd name="T65" fmla="*/ 39 h 39"/>
              <a:gd name="T66" fmla="*/ 507 w 896"/>
              <a:gd name="T67" fmla="*/ 39 h 39"/>
              <a:gd name="T68" fmla="*/ 507 w 896"/>
              <a:gd name="T69" fmla="*/ 0 h 39"/>
              <a:gd name="T70" fmla="*/ 428 w 896"/>
              <a:gd name="T71" fmla="*/ 0 h 39"/>
              <a:gd name="T72" fmla="*/ 389 w 896"/>
              <a:gd name="T73" fmla="*/ 0 h 39"/>
              <a:gd name="T74" fmla="*/ 389 w 896"/>
              <a:gd name="T75" fmla="*/ 39 h 39"/>
              <a:gd name="T76" fmla="*/ 428 w 896"/>
              <a:gd name="T77" fmla="*/ 39 h 39"/>
              <a:gd name="T78" fmla="*/ 428 w 896"/>
              <a:gd name="T79" fmla="*/ 0 h 39"/>
              <a:gd name="T80" fmla="*/ 350 w 896"/>
              <a:gd name="T81" fmla="*/ 0 h 39"/>
              <a:gd name="T82" fmla="*/ 311 w 896"/>
              <a:gd name="T83" fmla="*/ 0 h 39"/>
              <a:gd name="T84" fmla="*/ 311 w 896"/>
              <a:gd name="T85" fmla="*/ 39 h 39"/>
              <a:gd name="T86" fmla="*/ 350 w 896"/>
              <a:gd name="T87" fmla="*/ 39 h 39"/>
              <a:gd name="T88" fmla="*/ 350 w 896"/>
              <a:gd name="T89" fmla="*/ 0 h 39"/>
              <a:gd name="T90" fmla="*/ 273 w 896"/>
              <a:gd name="T91" fmla="*/ 0 h 39"/>
              <a:gd name="T92" fmla="*/ 234 w 896"/>
              <a:gd name="T93" fmla="*/ 0 h 39"/>
              <a:gd name="T94" fmla="*/ 234 w 896"/>
              <a:gd name="T95" fmla="*/ 39 h 39"/>
              <a:gd name="T96" fmla="*/ 273 w 896"/>
              <a:gd name="T97" fmla="*/ 39 h 39"/>
              <a:gd name="T98" fmla="*/ 273 w 896"/>
              <a:gd name="T99" fmla="*/ 0 h 39"/>
              <a:gd name="T100" fmla="*/ 195 w 896"/>
              <a:gd name="T101" fmla="*/ 0 h 39"/>
              <a:gd name="T102" fmla="*/ 155 w 896"/>
              <a:gd name="T103" fmla="*/ 0 h 39"/>
              <a:gd name="T104" fmla="*/ 155 w 896"/>
              <a:gd name="T105" fmla="*/ 39 h 39"/>
              <a:gd name="T106" fmla="*/ 195 w 896"/>
              <a:gd name="T107" fmla="*/ 39 h 39"/>
              <a:gd name="T108" fmla="*/ 195 w 896"/>
              <a:gd name="T109" fmla="*/ 0 h 39"/>
              <a:gd name="T110" fmla="*/ 116 w 896"/>
              <a:gd name="T111" fmla="*/ 0 h 39"/>
              <a:gd name="T112" fmla="*/ 77 w 896"/>
              <a:gd name="T113" fmla="*/ 0 h 39"/>
              <a:gd name="T114" fmla="*/ 77 w 896"/>
              <a:gd name="T115" fmla="*/ 39 h 39"/>
              <a:gd name="T116" fmla="*/ 116 w 896"/>
              <a:gd name="T117" fmla="*/ 39 h 39"/>
              <a:gd name="T118" fmla="*/ 116 w 896"/>
              <a:gd name="T1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6" h="39">
                <a:moveTo>
                  <a:pt x="39" y="39"/>
                </a:moveTo>
                <a:lnTo>
                  <a:pt x="0" y="39"/>
                </a:lnTo>
                <a:lnTo>
                  <a:pt x="0" y="0"/>
                </a:lnTo>
                <a:lnTo>
                  <a:pt x="39" y="0"/>
                </a:lnTo>
                <a:lnTo>
                  <a:pt x="39" y="39"/>
                </a:lnTo>
                <a:close/>
                <a:moveTo>
                  <a:pt x="896" y="0"/>
                </a:moveTo>
                <a:lnTo>
                  <a:pt x="857" y="0"/>
                </a:lnTo>
                <a:lnTo>
                  <a:pt x="857" y="39"/>
                </a:lnTo>
                <a:lnTo>
                  <a:pt x="896" y="39"/>
                </a:lnTo>
                <a:lnTo>
                  <a:pt x="896" y="0"/>
                </a:lnTo>
                <a:close/>
                <a:moveTo>
                  <a:pt x="818" y="0"/>
                </a:moveTo>
                <a:lnTo>
                  <a:pt x="780" y="0"/>
                </a:lnTo>
                <a:lnTo>
                  <a:pt x="780" y="39"/>
                </a:lnTo>
                <a:lnTo>
                  <a:pt x="818" y="39"/>
                </a:lnTo>
                <a:lnTo>
                  <a:pt x="818" y="0"/>
                </a:lnTo>
                <a:close/>
                <a:moveTo>
                  <a:pt x="741" y="0"/>
                </a:moveTo>
                <a:lnTo>
                  <a:pt x="702" y="0"/>
                </a:lnTo>
                <a:lnTo>
                  <a:pt x="702" y="39"/>
                </a:lnTo>
                <a:lnTo>
                  <a:pt x="741" y="39"/>
                </a:lnTo>
                <a:lnTo>
                  <a:pt x="741" y="0"/>
                </a:lnTo>
                <a:close/>
                <a:moveTo>
                  <a:pt x="662" y="0"/>
                </a:moveTo>
                <a:lnTo>
                  <a:pt x="623" y="0"/>
                </a:lnTo>
                <a:lnTo>
                  <a:pt x="623" y="39"/>
                </a:lnTo>
                <a:lnTo>
                  <a:pt x="662" y="39"/>
                </a:lnTo>
                <a:lnTo>
                  <a:pt x="662" y="0"/>
                </a:lnTo>
                <a:close/>
                <a:moveTo>
                  <a:pt x="584" y="0"/>
                </a:moveTo>
                <a:lnTo>
                  <a:pt x="545" y="0"/>
                </a:lnTo>
                <a:lnTo>
                  <a:pt x="545" y="39"/>
                </a:lnTo>
                <a:lnTo>
                  <a:pt x="584" y="39"/>
                </a:lnTo>
                <a:lnTo>
                  <a:pt x="584" y="0"/>
                </a:lnTo>
                <a:close/>
                <a:moveTo>
                  <a:pt x="507" y="0"/>
                </a:moveTo>
                <a:lnTo>
                  <a:pt x="468" y="0"/>
                </a:lnTo>
                <a:lnTo>
                  <a:pt x="468" y="39"/>
                </a:lnTo>
                <a:lnTo>
                  <a:pt x="507" y="39"/>
                </a:lnTo>
                <a:lnTo>
                  <a:pt x="507" y="0"/>
                </a:lnTo>
                <a:close/>
                <a:moveTo>
                  <a:pt x="428" y="0"/>
                </a:moveTo>
                <a:lnTo>
                  <a:pt x="389" y="0"/>
                </a:lnTo>
                <a:lnTo>
                  <a:pt x="389" y="39"/>
                </a:lnTo>
                <a:lnTo>
                  <a:pt x="428" y="39"/>
                </a:lnTo>
                <a:lnTo>
                  <a:pt x="428" y="0"/>
                </a:lnTo>
                <a:close/>
                <a:moveTo>
                  <a:pt x="350" y="0"/>
                </a:moveTo>
                <a:lnTo>
                  <a:pt x="311" y="0"/>
                </a:lnTo>
                <a:lnTo>
                  <a:pt x="311" y="39"/>
                </a:lnTo>
                <a:lnTo>
                  <a:pt x="350" y="39"/>
                </a:lnTo>
                <a:lnTo>
                  <a:pt x="350" y="0"/>
                </a:lnTo>
                <a:close/>
                <a:moveTo>
                  <a:pt x="273" y="0"/>
                </a:moveTo>
                <a:lnTo>
                  <a:pt x="234" y="0"/>
                </a:lnTo>
                <a:lnTo>
                  <a:pt x="234" y="39"/>
                </a:lnTo>
                <a:lnTo>
                  <a:pt x="273" y="39"/>
                </a:lnTo>
                <a:lnTo>
                  <a:pt x="273" y="0"/>
                </a:lnTo>
                <a:close/>
                <a:moveTo>
                  <a:pt x="195" y="0"/>
                </a:moveTo>
                <a:lnTo>
                  <a:pt x="155" y="0"/>
                </a:lnTo>
                <a:lnTo>
                  <a:pt x="155" y="39"/>
                </a:lnTo>
                <a:lnTo>
                  <a:pt x="195" y="39"/>
                </a:lnTo>
                <a:lnTo>
                  <a:pt x="195" y="0"/>
                </a:lnTo>
                <a:close/>
                <a:moveTo>
                  <a:pt x="116" y="0"/>
                </a:moveTo>
                <a:lnTo>
                  <a:pt x="77" y="0"/>
                </a:lnTo>
                <a:lnTo>
                  <a:pt x="77" y="39"/>
                </a:lnTo>
                <a:lnTo>
                  <a:pt x="116" y="39"/>
                </a:lnTo>
                <a:lnTo>
                  <a:pt x="1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21" name="arrow cycle"/>
          <p:cNvSpPr>
            <a:spLocks noChangeAspect="1" noEditPoints="1"/>
          </p:cNvSpPr>
          <p:nvPr/>
        </p:nvSpPr>
        <p:spPr bwMode="auto">
          <a:xfrm rot="11880000">
            <a:off x="6320028" y="1923804"/>
            <a:ext cx="1177305" cy="1044985"/>
          </a:xfrm>
          <a:custGeom>
            <a:avLst/>
            <a:gdLst>
              <a:gd name="T0" fmla="*/ 238 w 529"/>
              <a:gd name="T1" fmla="*/ 1 h 469"/>
              <a:gd name="T2" fmla="*/ 185 w 529"/>
              <a:gd name="T3" fmla="*/ 100 h 469"/>
              <a:gd name="T4" fmla="*/ 165 w 529"/>
              <a:gd name="T5" fmla="*/ 63 h 469"/>
              <a:gd name="T6" fmla="*/ 158 w 529"/>
              <a:gd name="T7" fmla="*/ 67 h 469"/>
              <a:gd name="T8" fmla="*/ 70 w 529"/>
              <a:gd name="T9" fmla="*/ 164 h 469"/>
              <a:gd name="T10" fmla="*/ 69 w 529"/>
              <a:gd name="T11" fmla="*/ 165 h 469"/>
              <a:gd name="T12" fmla="*/ 55 w 529"/>
              <a:gd name="T13" fmla="*/ 256 h 469"/>
              <a:gd name="T14" fmla="*/ 55 w 529"/>
              <a:gd name="T15" fmla="*/ 256 h 469"/>
              <a:gd name="T16" fmla="*/ 55 w 529"/>
              <a:gd name="T17" fmla="*/ 257 h 469"/>
              <a:gd name="T18" fmla="*/ 58 w 529"/>
              <a:gd name="T19" fmla="*/ 273 h 469"/>
              <a:gd name="T20" fmla="*/ 58 w 529"/>
              <a:gd name="T21" fmla="*/ 274 h 469"/>
              <a:gd name="T22" fmla="*/ 58 w 529"/>
              <a:gd name="T23" fmla="*/ 277 h 469"/>
              <a:gd name="T24" fmla="*/ 61 w 529"/>
              <a:gd name="T25" fmla="*/ 290 h 469"/>
              <a:gd name="T26" fmla="*/ 62 w 529"/>
              <a:gd name="T27" fmla="*/ 292 h 469"/>
              <a:gd name="T28" fmla="*/ 63 w 529"/>
              <a:gd name="T29" fmla="*/ 296 h 469"/>
              <a:gd name="T30" fmla="*/ 68 w 529"/>
              <a:gd name="T31" fmla="*/ 309 h 469"/>
              <a:gd name="T32" fmla="*/ 68 w 529"/>
              <a:gd name="T33" fmla="*/ 310 h 469"/>
              <a:gd name="T34" fmla="*/ 70 w 529"/>
              <a:gd name="T35" fmla="*/ 314 h 469"/>
              <a:gd name="T36" fmla="*/ 75 w 529"/>
              <a:gd name="T37" fmla="*/ 325 h 469"/>
              <a:gd name="T38" fmla="*/ 77 w 529"/>
              <a:gd name="T39" fmla="*/ 329 h 469"/>
              <a:gd name="T40" fmla="*/ 158 w 529"/>
              <a:gd name="T41" fmla="*/ 417 h 469"/>
              <a:gd name="T42" fmla="*/ 261 w 529"/>
              <a:gd name="T43" fmla="*/ 444 h 469"/>
              <a:gd name="T44" fmla="*/ 274 w 529"/>
              <a:gd name="T45" fmla="*/ 444 h 469"/>
              <a:gd name="T46" fmla="*/ 260 w 529"/>
              <a:gd name="T47" fmla="*/ 469 h 469"/>
              <a:gd name="T48" fmla="*/ 149 w 529"/>
              <a:gd name="T49" fmla="*/ 438 h 469"/>
              <a:gd name="T50" fmla="*/ 144 w 529"/>
              <a:gd name="T51" fmla="*/ 436 h 469"/>
              <a:gd name="T52" fmla="*/ 53 w 529"/>
              <a:gd name="T53" fmla="*/ 132 h 469"/>
              <a:gd name="T54" fmla="*/ 238 w 529"/>
              <a:gd name="T55" fmla="*/ 1 h 469"/>
              <a:gd name="T56" fmla="*/ 476 w 529"/>
              <a:gd name="T57" fmla="*/ 337 h 469"/>
              <a:gd name="T58" fmla="*/ 386 w 529"/>
              <a:gd name="T59" fmla="*/ 33 h 469"/>
              <a:gd name="T60" fmla="*/ 381 w 529"/>
              <a:gd name="T61" fmla="*/ 30 h 469"/>
              <a:gd name="T62" fmla="*/ 270 w 529"/>
              <a:gd name="T63" fmla="*/ 0 h 469"/>
              <a:gd name="T64" fmla="*/ 256 w 529"/>
              <a:gd name="T65" fmla="*/ 25 h 469"/>
              <a:gd name="T66" fmla="*/ 268 w 529"/>
              <a:gd name="T67" fmla="*/ 25 h 469"/>
              <a:gd name="T68" fmla="*/ 371 w 529"/>
              <a:gd name="T69" fmla="*/ 52 h 469"/>
              <a:gd name="T70" fmla="*/ 453 w 529"/>
              <a:gd name="T71" fmla="*/ 139 h 469"/>
              <a:gd name="T72" fmla="*/ 455 w 529"/>
              <a:gd name="T73" fmla="*/ 144 h 469"/>
              <a:gd name="T74" fmla="*/ 460 w 529"/>
              <a:gd name="T75" fmla="*/ 154 h 469"/>
              <a:gd name="T76" fmla="*/ 462 w 529"/>
              <a:gd name="T77" fmla="*/ 159 h 469"/>
              <a:gd name="T78" fmla="*/ 462 w 529"/>
              <a:gd name="T79" fmla="*/ 159 h 469"/>
              <a:gd name="T80" fmla="*/ 466 w 529"/>
              <a:gd name="T81" fmla="*/ 172 h 469"/>
              <a:gd name="T82" fmla="*/ 468 w 529"/>
              <a:gd name="T83" fmla="*/ 176 h 469"/>
              <a:gd name="T84" fmla="*/ 468 w 529"/>
              <a:gd name="T85" fmla="*/ 178 h 469"/>
              <a:gd name="T86" fmla="*/ 471 w 529"/>
              <a:gd name="T87" fmla="*/ 192 h 469"/>
              <a:gd name="T88" fmla="*/ 472 w 529"/>
              <a:gd name="T89" fmla="*/ 195 h 469"/>
              <a:gd name="T90" fmla="*/ 472 w 529"/>
              <a:gd name="T91" fmla="*/ 196 h 469"/>
              <a:gd name="T92" fmla="*/ 474 w 529"/>
              <a:gd name="T93" fmla="*/ 211 h 469"/>
              <a:gd name="T94" fmla="*/ 474 w 529"/>
              <a:gd name="T95" fmla="*/ 212 h 469"/>
              <a:gd name="T96" fmla="*/ 474 w 529"/>
              <a:gd name="T97" fmla="*/ 213 h 469"/>
              <a:gd name="T98" fmla="*/ 460 w 529"/>
              <a:gd name="T99" fmla="*/ 304 h 469"/>
              <a:gd name="T100" fmla="*/ 460 w 529"/>
              <a:gd name="T101" fmla="*/ 304 h 469"/>
              <a:gd name="T102" fmla="*/ 372 w 529"/>
              <a:gd name="T103" fmla="*/ 402 h 469"/>
              <a:gd name="T104" fmla="*/ 365 w 529"/>
              <a:gd name="T105" fmla="*/ 405 h 469"/>
              <a:gd name="T106" fmla="*/ 345 w 529"/>
              <a:gd name="T107" fmla="*/ 368 h 469"/>
              <a:gd name="T108" fmla="*/ 291 w 529"/>
              <a:gd name="T109" fmla="*/ 468 h 469"/>
              <a:gd name="T110" fmla="*/ 476 w 529"/>
              <a:gd name="T111" fmla="*/ 33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9" h="469">
                <a:moveTo>
                  <a:pt x="238" y="1"/>
                </a:moveTo>
                <a:cubicBezTo>
                  <a:pt x="185" y="100"/>
                  <a:pt x="185" y="100"/>
                  <a:pt x="185" y="100"/>
                </a:cubicBezTo>
                <a:cubicBezTo>
                  <a:pt x="165" y="63"/>
                  <a:pt x="165" y="63"/>
                  <a:pt x="165" y="63"/>
                </a:cubicBezTo>
                <a:cubicBezTo>
                  <a:pt x="158" y="67"/>
                  <a:pt x="158" y="67"/>
                  <a:pt x="158" y="67"/>
                </a:cubicBezTo>
                <a:cubicBezTo>
                  <a:pt x="118" y="88"/>
                  <a:pt x="87" y="122"/>
                  <a:pt x="70" y="164"/>
                </a:cubicBezTo>
                <a:cubicBezTo>
                  <a:pt x="69" y="165"/>
                  <a:pt x="69" y="165"/>
                  <a:pt x="69" y="165"/>
                </a:cubicBezTo>
                <a:cubicBezTo>
                  <a:pt x="58" y="193"/>
                  <a:pt x="53" y="225"/>
                  <a:pt x="55" y="256"/>
                </a:cubicBezTo>
                <a:cubicBezTo>
                  <a:pt x="55" y="256"/>
                  <a:pt x="55" y="256"/>
                  <a:pt x="55" y="256"/>
                </a:cubicBezTo>
                <a:cubicBezTo>
                  <a:pt x="55" y="256"/>
                  <a:pt x="55" y="257"/>
                  <a:pt x="55" y="257"/>
                </a:cubicBezTo>
                <a:cubicBezTo>
                  <a:pt x="56" y="262"/>
                  <a:pt x="57" y="267"/>
                  <a:pt x="58" y="273"/>
                </a:cubicBezTo>
                <a:cubicBezTo>
                  <a:pt x="58" y="274"/>
                  <a:pt x="58" y="274"/>
                  <a:pt x="58" y="274"/>
                </a:cubicBezTo>
                <a:cubicBezTo>
                  <a:pt x="58" y="275"/>
                  <a:pt x="58" y="276"/>
                  <a:pt x="58" y="277"/>
                </a:cubicBezTo>
                <a:cubicBezTo>
                  <a:pt x="59" y="281"/>
                  <a:pt x="60" y="285"/>
                  <a:pt x="61" y="290"/>
                </a:cubicBezTo>
                <a:cubicBezTo>
                  <a:pt x="62" y="292"/>
                  <a:pt x="62" y="292"/>
                  <a:pt x="62" y="292"/>
                </a:cubicBezTo>
                <a:cubicBezTo>
                  <a:pt x="62" y="293"/>
                  <a:pt x="63" y="295"/>
                  <a:pt x="63" y="296"/>
                </a:cubicBezTo>
                <a:cubicBezTo>
                  <a:pt x="64" y="300"/>
                  <a:pt x="66" y="304"/>
                  <a:pt x="68" y="309"/>
                </a:cubicBezTo>
                <a:cubicBezTo>
                  <a:pt x="68" y="310"/>
                  <a:pt x="68" y="310"/>
                  <a:pt x="68" y="310"/>
                </a:cubicBezTo>
                <a:cubicBezTo>
                  <a:pt x="68" y="311"/>
                  <a:pt x="69" y="313"/>
                  <a:pt x="70" y="314"/>
                </a:cubicBezTo>
                <a:cubicBezTo>
                  <a:pt x="71" y="318"/>
                  <a:pt x="73" y="321"/>
                  <a:pt x="75" y="325"/>
                </a:cubicBezTo>
                <a:cubicBezTo>
                  <a:pt x="75" y="326"/>
                  <a:pt x="76" y="328"/>
                  <a:pt x="77" y="329"/>
                </a:cubicBezTo>
                <a:cubicBezTo>
                  <a:pt x="95" y="368"/>
                  <a:pt x="124" y="399"/>
                  <a:pt x="158" y="417"/>
                </a:cubicBezTo>
                <a:cubicBezTo>
                  <a:pt x="163" y="420"/>
                  <a:pt x="200" y="444"/>
                  <a:pt x="261" y="444"/>
                </a:cubicBezTo>
                <a:cubicBezTo>
                  <a:pt x="266" y="444"/>
                  <a:pt x="270" y="444"/>
                  <a:pt x="274" y="444"/>
                </a:cubicBezTo>
                <a:cubicBezTo>
                  <a:pt x="260" y="469"/>
                  <a:pt x="260" y="469"/>
                  <a:pt x="260" y="469"/>
                </a:cubicBezTo>
                <a:cubicBezTo>
                  <a:pt x="221" y="468"/>
                  <a:pt x="182" y="457"/>
                  <a:pt x="149" y="438"/>
                </a:cubicBezTo>
                <a:cubicBezTo>
                  <a:pt x="144" y="436"/>
                  <a:pt x="144" y="436"/>
                  <a:pt x="144" y="436"/>
                </a:cubicBezTo>
                <a:cubicBezTo>
                  <a:pt x="40" y="374"/>
                  <a:pt x="0" y="241"/>
                  <a:pt x="53" y="132"/>
                </a:cubicBezTo>
                <a:cubicBezTo>
                  <a:pt x="88" y="59"/>
                  <a:pt x="159" y="10"/>
                  <a:pt x="238" y="1"/>
                </a:cubicBezTo>
                <a:close/>
                <a:moveTo>
                  <a:pt x="476" y="337"/>
                </a:moveTo>
                <a:cubicBezTo>
                  <a:pt x="529" y="227"/>
                  <a:pt x="490" y="95"/>
                  <a:pt x="386" y="33"/>
                </a:cubicBezTo>
                <a:cubicBezTo>
                  <a:pt x="381" y="30"/>
                  <a:pt x="381" y="30"/>
                  <a:pt x="381" y="30"/>
                </a:cubicBezTo>
                <a:cubicBezTo>
                  <a:pt x="347" y="11"/>
                  <a:pt x="309" y="1"/>
                  <a:pt x="270" y="0"/>
                </a:cubicBezTo>
                <a:cubicBezTo>
                  <a:pt x="256" y="25"/>
                  <a:pt x="256" y="25"/>
                  <a:pt x="256" y="25"/>
                </a:cubicBezTo>
                <a:cubicBezTo>
                  <a:pt x="259" y="25"/>
                  <a:pt x="263" y="25"/>
                  <a:pt x="268" y="25"/>
                </a:cubicBezTo>
                <a:cubicBezTo>
                  <a:pt x="329" y="25"/>
                  <a:pt x="366" y="48"/>
                  <a:pt x="371" y="52"/>
                </a:cubicBezTo>
                <a:cubicBezTo>
                  <a:pt x="405" y="69"/>
                  <a:pt x="434" y="100"/>
                  <a:pt x="453" y="139"/>
                </a:cubicBezTo>
                <a:cubicBezTo>
                  <a:pt x="454" y="141"/>
                  <a:pt x="454" y="142"/>
                  <a:pt x="455" y="144"/>
                </a:cubicBezTo>
                <a:cubicBezTo>
                  <a:pt x="457" y="147"/>
                  <a:pt x="458" y="151"/>
                  <a:pt x="460" y="154"/>
                </a:cubicBezTo>
                <a:cubicBezTo>
                  <a:pt x="461" y="156"/>
                  <a:pt x="461" y="157"/>
                  <a:pt x="462" y="159"/>
                </a:cubicBezTo>
                <a:cubicBezTo>
                  <a:pt x="462" y="159"/>
                  <a:pt x="462" y="159"/>
                  <a:pt x="462" y="159"/>
                </a:cubicBezTo>
                <a:cubicBezTo>
                  <a:pt x="464" y="165"/>
                  <a:pt x="465" y="169"/>
                  <a:pt x="466" y="172"/>
                </a:cubicBezTo>
                <a:cubicBezTo>
                  <a:pt x="467" y="174"/>
                  <a:pt x="467" y="175"/>
                  <a:pt x="468" y="176"/>
                </a:cubicBezTo>
                <a:cubicBezTo>
                  <a:pt x="468" y="178"/>
                  <a:pt x="468" y="178"/>
                  <a:pt x="468" y="178"/>
                </a:cubicBezTo>
                <a:cubicBezTo>
                  <a:pt x="470" y="184"/>
                  <a:pt x="471" y="188"/>
                  <a:pt x="471" y="192"/>
                </a:cubicBezTo>
                <a:cubicBezTo>
                  <a:pt x="471" y="193"/>
                  <a:pt x="472" y="194"/>
                  <a:pt x="472" y="195"/>
                </a:cubicBezTo>
                <a:cubicBezTo>
                  <a:pt x="472" y="196"/>
                  <a:pt x="472" y="196"/>
                  <a:pt x="472" y="196"/>
                </a:cubicBezTo>
                <a:cubicBezTo>
                  <a:pt x="473" y="202"/>
                  <a:pt x="474" y="207"/>
                  <a:pt x="474" y="211"/>
                </a:cubicBezTo>
                <a:cubicBezTo>
                  <a:pt x="474" y="212"/>
                  <a:pt x="474" y="212"/>
                  <a:pt x="474" y="212"/>
                </a:cubicBezTo>
                <a:cubicBezTo>
                  <a:pt x="474" y="213"/>
                  <a:pt x="474" y="213"/>
                  <a:pt x="474" y="213"/>
                </a:cubicBezTo>
                <a:cubicBezTo>
                  <a:pt x="477" y="244"/>
                  <a:pt x="472" y="275"/>
                  <a:pt x="460" y="304"/>
                </a:cubicBezTo>
                <a:cubicBezTo>
                  <a:pt x="460" y="304"/>
                  <a:pt x="460" y="304"/>
                  <a:pt x="460" y="304"/>
                </a:cubicBezTo>
                <a:cubicBezTo>
                  <a:pt x="443" y="346"/>
                  <a:pt x="411" y="381"/>
                  <a:pt x="372" y="402"/>
                </a:cubicBezTo>
                <a:cubicBezTo>
                  <a:pt x="365" y="405"/>
                  <a:pt x="365" y="405"/>
                  <a:pt x="365" y="405"/>
                </a:cubicBezTo>
                <a:cubicBezTo>
                  <a:pt x="345" y="368"/>
                  <a:pt x="345" y="368"/>
                  <a:pt x="345" y="368"/>
                </a:cubicBezTo>
                <a:cubicBezTo>
                  <a:pt x="291" y="468"/>
                  <a:pt x="291" y="468"/>
                  <a:pt x="291" y="468"/>
                </a:cubicBezTo>
                <a:cubicBezTo>
                  <a:pt x="371" y="459"/>
                  <a:pt x="441" y="409"/>
                  <a:pt x="476" y="337"/>
                </a:cubicBezTo>
                <a:close/>
              </a:path>
            </a:pathLst>
          </a:custGeom>
          <a:solidFill>
            <a:schemeClr val="accent2"/>
          </a:solidFill>
          <a:ln>
            <a:noFill/>
          </a:ln>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22" name="grey circle"/>
          <p:cNvSpPr/>
          <p:nvPr/>
        </p:nvSpPr>
        <p:spPr bwMode="auto">
          <a:xfrm>
            <a:off x="5071829" y="634123"/>
            <a:ext cx="3644094" cy="3645772"/>
          </a:xfrm>
          <a:prstGeom prst="ellipse">
            <a:avLst/>
          </a:prstGeom>
          <a:noFill/>
          <a:ln w="142875">
            <a:solidFill>
              <a:schemeClr val="bg2">
                <a:lumMod val="40000"/>
                <a:lumOff val="6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8296" tIns="29148" rIns="58296" bIns="29148" numCol="1" rtlCol="0" anchor="ctr" anchorCtr="0" compatLnSpc="1">
            <a:prstTxWarp prst="textNoShape">
              <a:avLst/>
            </a:prstTxWarp>
          </a:bodyPr>
          <a:lstStyle/>
          <a:p>
            <a:pPr algn="ctr" defTabSz="582774" fontAlgn="base">
              <a:lnSpc>
                <a:spcPct val="90000"/>
              </a:lnSpc>
              <a:spcBef>
                <a:spcPct val="0"/>
              </a:spcBef>
              <a:spcAft>
                <a:spcPct val="0"/>
              </a:spcAft>
            </a:pPr>
            <a:endParaRPr lang="en-US" sz="1250" spc="-32" dirty="0">
              <a:gradFill>
                <a:gsLst>
                  <a:gs pos="0">
                    <a:srgbClr val="EFEFEF"/>
                  </a:gs>
                  <a:gs pos="100000">
                    <a:srgbClr val="EFEFEF"/>
                  </a:gs>
                </a:gsLst>
                <a:lin ang="5400000" scaled="0"/>
              </a:gradFill>
            </a:endParaRPr>
          </a:p>
        </p:txBody>
      </p:sp>
      <p:grpSp>
        <p:nvGrpSpPr>
          <p:cNvPr id="423" name="identity"/>
          <p:cNvGrpSpPr/>
          <p:nvPr/>
        </p:nvGrpSpPr>
        <p:grpSpPr>
          <a:xfrm>
            <a:off x="4842936" y="1867027"/>
            <a:ext cx="534121" cy="525541"/>
            <a:chOff x="5236199" y="2525674"/>
            <a:chExt cx="837657" cy="823822"/>
          </a:xfrm>
        </p:grpSpPr>
        <p:sp>
          <p:nvSpPr>
            <p:cNvPr id="424" name="TextBox 423"/>
            <p:cNvSpPr txBox="1"/>
            <p:nvPr/>
          </p:nvSpPr>
          <p:spPr>
            <a:xfrm>
              <a:off x="5236199" y="2976957"/>
              <a:ext cx="837657" cy="372539"/>
            </a:xfrm>
            <a:prstGeom prst="rect">
              <a:avLst/>
            </a:prstGeom>
            <a:noFill/>
          </p:spPr>
          <p:txBody>
            <a:bodyPr wrap="none" lIns="0" tIns="33616" rIns="0" bIns="0" rtlCol="0" anchor="t" anchorCtr="0">
              <a:spAutoFit/>
            </a:bodyPr>
            <a:lstStyle>
              <a:defPPr>
                <a:defRPr lang="en-US"/>
              </a:defPPr>
              <a:lvl1pPr algn="ctr" defTabSz="731513">
                <a:defRPr sz="2000">
                  <a:solidFill>
                    <a:schemeClr val="tx1">
                      <a:lumMod val="95000"/>
                      <a:lumOff val="5000"/>
                      <a:alpha val="99000"/>
                    </a:schemeClr>
                  </a:solidFill>
                  <a:ea typeface="Segoe UI" pitchFamily="34" charset="0"/>
                  <a:cs typeface="Segoe UI" pitchFamily="34" charset="0"/>
                </a:defRPr>
              </a:lvl1pPr>
            </a:lstStyle>
            <a:p>
              <a:pPr algn="l" defTabSz="388532">
                <a:lnSpc>
                  <a:spcPct val="90000"/>
                </a:lnSpc>
              </a:pPr>
              <a:r>
                <a:rPr lang="en-US" sz="1471" b="1" spc="-45" dirty="0">
                  <a:solidFill>
                    <a:srgbClr val="00188F"/>
                  </a:solidFill>
                  <a:latin typeface="Segoe UI Light"/>
                </a:rPr>
                <a:t>Identity</a:t>
              </a:r>
            </a:p>
          </p:txBody>
        </p:sp>
        <p:sp>
          <p:nvSpPr>
            <p:cNvPr id="425" name="Freeform 27"/>
            <p:cNvSpPr>
              <a:spLocks noChangeAspect="1" noEditPoints="1"/>
            </p:cNvSpPr>
            <p:nvPr/>
          </p:nvSpPr>
          <p:spPr bwMode="auto">
            <a:xfrm>
              <a:off x="5481075" y="2525674"/>
              <a:ext cx="385809" cy="427654"/>
            </a:xfrm>
            <a:custGeom>
              <a:avLst/>
              <a:gdLst>
                <a:gd name="T0" fmla="*/ 129 w 355"/>
                <a:gd name="T1" fmla="*/ 67 h 394"/>
                <a:gd name="T2" fmla="*/ 17 w 355"/>
                <a:gd name="T3" fmla="*/ 253 h 394"/>
                <a:gd name="T4" fmla="*/ 158 w 355"/>
                <a:gd name="T5" fmla="*/ 332 h 394"/>
                <a:gd name="T6" fmla="*/ 249 w 355"/>
                <a:gd name="T7" fmla="*/ 179 h 394"/>
                <a:gd name="T8" fmla="*/ 139 w 355"/>
                <a:gd name="T9" fmla="*/ 118 h 394"/>
                <a:gd name="T10" fmla="*/ 68 w 355"/>
                <a:gd name="T11" fmla="*/ 237 h 394"/>
                <a:gd name="T12" fmla="*/ 147 w 355"/>
                <a:gd name="T13" fmla="*/ 281 h 394"/>
                <a:gd name="T14" fmla="*/ 198 w 355"/>
                <a:gd name="T15" fmla="*/ 195 h 394"/>
                <a:gd name="T16" fmla="*/ 150 w 355"/>
                <a:gd name="T17" fmla="*/ 169 h 394"/>
                <a:gd name="T18" fmla="*/ 120 w 355"/>
                <a:gd name="T19" fmla="*/ 220 h 394"/>
                <a:gd name="T20" fmla="*/ 136 w 355"/>
                <a:gd name="T21" fmla="*/ 229 h 394"/>
                <a:gd name="T22" fmla="*/ 147 w 355"/>
                <a:gd name="T23" fmla="*/ 211 h 394"/>
                <a:gd name="T24" fmla="*/ 156 w 355"/>
                <a:gd name="T25" fmla="*/ 195 h 394"/>
                <a:gd name="T26" fmla="*/ 170 w 355"/>
                <a:gd name="T27" fmla="*/ 204 h 394"/>
                <a:gd name="T28" fmla="*/ 141 w 355"/>
                <a:gd name="T29" fmla="*/ 254 h 394"/>
                <a:gd name="T30" fmla="*/ 96 w 355"/>
                <a:gd name="T31" fmla="*/ 228 h 394"/>
                <a:gd name="T32" fmla="*/ 145 w 355"/>
                <a:gd name="T33" fmla="*/ 144 h 394"/>
                <a:gd name="T34" fmla="*/ 222 w 355"/>
                <a:gd name="T35" fmla="*/ 188 h 394"/>
                <a:gd name="T36" fmla="*/ 152 w 355"/>
                <a:gd name="T37" fmla="*/ 305 h 394"/>
                <a:gd name="T38" fmla="*/ 44 w 355"/>
                <a:gd name="T39" fmla="*/ 245 h 394"/>
                <a:gd name="T40" fmla="*/ 134 w 355"/>
                <a:gd name="T41" fmla="*/ 93 h 394"/>
                <a:gd name="T42" fmla="*/ 272 w 355"/>
                <a:gd name="T43" fmla="*/ 171 h 394"/>
                <a:gd name="T44" fmla="*/ 163 w 355"/>
                <a:gd name="T45" fmla="*/ 356 h 394"/>
                <a:gd name="T46" fmla="*/ 91 w 355"/>
                <a:gd name="T47" fmla="*/ 360 h 394"/>
                <a:gd name="T48" fmla="*/ 79 w 355"/>
                <a:gd name="T49" fmla="*/ 362 h 394"/>
                <a:gd name="T50" fmla="*/ 73 w 355"/>
                <a:gd name="T51" fmla="*/ 371 h 394"/>
                <a:gd name="T52" fmla="*/ 73 w 355"/>
                <a:gd name="T53" fmla="*/ 378 h 394"/>
                <a:gd name="T54" fmla="*/ 82 w 355"/>
                <a:gd name="T55" fmla="*/ 387 h 394"/>
                <a:gd name="T56" fmla="*/ 168 w 355"/>
                <a:gd name="T57" fmla="*/ 383 h 394"/>
                <a:gd name="T58" fmla="*/ 300 w 355"/>
                <a:gd name="T59" fmla="*/ 162 h 394"/>
                <a:gd name="T60" fmla="*/ 129 w 355"/>
                <a:gd name="T61" fmla="*/ 67 h 394"/>
                <a:gd name="T62" fmla="*/ 353 w 355"/>
                <a:gd name="T63" fmla="*/ 142 h 394"/>
                <a:gd name="T64" fmla="*/ 271 w 355"/>
                <a:gd name="T65" fmla="*/ 28 h 394"/>
                <a:gd name="T66" fmla="*/ 127 w 355"/>
                <a:gd name="T67" fmla="*/ 16 h 394"/>
                <a:gd name="T68" fmla="*/ 116 w 355"/>
                <a:gd name="T69" fmla="*/ 34 h 394"/>
                <a:gd name="T70" fmla="*/ 133 w 355"/>
                <a:gd name="T71" fmla="*/ 43 h 394"/>
                <a:gd name="T72" fmla="*/ 255 w 355"/>
                <a:gd name="T73" fmla="*/ 53 h 394"/>
                <a:gd name="T74" fmla="*/ 326 w 355"/>
                <a:gd name="T75" fmla="*/ 151 h 394"/>
                <a:gd name="T76" fmla="*/ 338 w 355"/>
                <a:gd name="T77" fmla="*/ 160 h 394"/>
                <a:gd name="T78" fmla="*/ 342 w 355"/>
                <a:gd name="T79" fmla="*/ 160 h 394"/>
                <a:gd name="T80" fmla="*/ 353 w 355"/>
                <a:gd name="T81" fmla="*/ 14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5" h="394">
                  <a:moveTo>
                    <a:pt x="129" y="67"/>
                  </a:moveTo>
                  <a:cubicBezTo>
                    <a:pt x="50" y="92"/>
                    <a:pt x="0" y="175"/>
                    <a:pt x="17" y="253"/>
                  </a:cubicBezTo>
                  <a:cubicBezTo>
                    <a:pt x="30" y="317"/>
                    <a:pt x="93" y="353"/>
                    <a:pt x="158" y="332"/>
                  </a:cubicBezTo>
                  <a:cubicBezTo>
                    <a:pt x="222" y="311"/>
                    <a:pt x="263" y="243"/>
                    <a:pt x="249" y="179"/>
                  </a:cubicBezTo>
                  <a:cubicBezTo>
                    <a:pt x="239" y="129"/>
                    <a:pt x="189" y="101"/>
                    <a:pt x="139" y="118"/>
                  </a:cubicBezTo>
                  <a:cubicBezTo>
                    <a:pt x="90" y="133"/>
                    <a:pt x="58" y="187"/>
                    <a:pt x="68" y="237"/>
                  </a:cubicBezTo>
                  <a:cubicBezTo>
                    <a:pt x="76" y="273"/>
                    <a:pt x="111" y="292"/>
                    <a:pt x="147" y="281"/>
                  </a:cubicBezTo>
                  <a:cubicBezTo>
                    <a:pt x="183" y="270"/>
                    <a:pt x="205" y="231"/>
                    <a:pt x="198" y="195"/>
                  </a:cubicBezTo>
                  <a:cubicBezTo>
                    <a:pt x="193" y="173"/>
                    <a:pt x="172" y="161"/>
                    <a:pt x="150" y="169"/>
                  </a:cubicBezTo>
                  <a:cubicBezTo>
                    <a:pt x="129" y="175"/>
                    <a:pt x="115" y="199"/>
                    <a:pt x="120" y="220"/>
                  </a:cubicBezTo>
                  <a:cubicBezTo>
                    <a:pt x="121" y="228"/>
                    <a:pt x="128" y="232"/>
                    <a:pt x="136" y="229"/>
                  </a:cubicBezTo>
                  <a:cubicBezTo>
                    <a:pt x="144" y="226"/>
                    <a:pt x="149" y="219"/>
                    <a:pt x="147" y="211"/>
                  </a:cubicBezTo>
                  <a:cubicBezTo>
                    <a:pt x="146" y="205"/>
                    <a:pt x="150" y="197"/>
                    <a:pt x="156" y="195"/>
                  </a:cubicBezTo>
                  <a:cubicBezTo>
                    <a:pt x="162" y="193"/>
                    <a:pt x="169" y="197"/>
                    <a:pt x="170" y="204"/>
                  </a:cubicBezTo>
                  <a:cubicBezTo>
                    <a:pt x="175" y="225"/>
                    <a:pt x="162" y="248"/>
                    <a:pt x="141" y="254"/>
                  </a:cubicBezTo>
                  <a:cubicBezTo>
                    <a:pt x="121" y="261"/>
                    <a:pt x="100" y="249"/>
                    <a:pt x="96" y="228"/>
                  </a:cubicBezTo>
                  <a:cubicBezTo>
                    <a:pt x="88" y="193"/>
                    <a:pt x="111" y="155"/>
                    <a:pt x="145" y="144"/>
                  </a:cubicBezTo>
                  <a:cubicBezTo>
                    <a:pt x="180" y="133"/>
                    <a:pt x="214" y="153"/>
                    <a:pt x="222" y="188"/>
                  </a:cubicBezTo>
                  <a:cubicBezTo>
                    <a:pt x="232" y="237"/>
                    <a:pt x="201" y="289"/>
                    <a:pt x="152" y="305"/>
                  </a:cubicBezTo>
                  <a:cubicBezTo>
                    <a:pt x="103" y="321"/>
                    <a:pt x="55" y="294"/>
                    <a:pt x="44" y="245"/>
                  </a:cubicBezTo>
                  <a:cubicBezTo>
                    <a:pt x="31" y="181"/>
                    <a:pt x="71" y="114"/>
                    <a:pt x="134" y="93"/>
                  </a:cubicBezTo>
                  <a:cubicBezTo>
                    <a:pt x="197" y="73"/>
                    <a:pt x="259" y="108"/>
                    <a:pt x="272" y="171"/>
                  </a:cubicBezTo>
                  <a:cubicBezTo>
                    <a:pt x="289" y="249"/>
                    <a:pt x="239" y="332"/>
                    <a:pt x="163" y="356"/>
                  </a:cubicBezTo>
                  <a:cubicBezTo>
                    <a:pt x="140" y="364"/>
                    <a:pt x="115" y="365"/>
                    <a:pt x="91" y="360"/>
                  </a:cubicBezTo>
                  <a:cubicBezTo>
                    <a:pt x="87" y="359"/>
                    <a:pt x="83" y="360"/>
                    <a:pt x="79" y="362"/>
                  </a:cubicBezTo>
                  <a:cubicBezTo>
                    <a:pt x="76" y="364"/>
                    <a:pt x="74" y="367"/>
                    <a:pt x="73" y="371"/>
                  </a:cubicBezTo>
                  <a:cubicBezTo>
                    <a:pt x="72" y="373"/>
                    <a:pt x="72" y="375"/>
                    <a:pt x="73" y="378"/>
                  </a:cubicBezTo>
                  <a:cubicBezTo>
                    <a:pt x="74" y="383"/>
                    <a:pt x="77" y="387"/>
                    <a:pt x="82" y="387"/>
                  </a:cubicBezTo>
                  <a:cubicBezTo>
                    <a:pt x="110" y="394"/>
                    <a:pt x="140" y="392"/>
                    <a:pt x="168" y="383"/>
                  </a:cubicBezTo>
                  <a:cubicBezTo>
                    <a:pt x="260" y="354"/>
                    <a:pt x="319" y="255"/>
                    <a:pt x="300" y="162"/>
                  </a:cubicBezTo>
                  <a:cubicBezTo>
                    <a:pt x="284" y="85"/>
                    <a:pt x="207" y="41"/>
                    <a:pt x="129" y="67"/>
                  </a:cubicBezTo>
                  <a:close/>
                  <a:moveTo>
                    <a:pt x="353" y="142"/>
                  </a:moveTo>
                  <a:cubicBezTo>
                    <a:pt x="343" y="92"/>
                    <a:pt x="314" y="52"/>
                    <a:pt x="271" y="28"/>
                  </a:cubicBezTo>
                  <a:cubicBezTo>
                    <a:pt x="228" y="4"/>
                    <a:pt x="177" y="0"/>
                    <a:pt x="127" y="16"/>
                  </a:cubicBezTo>
                  <a:cubicBezTo>
                    <a:pt x="119" y="18"/>
                    <a:pt x="114" y="26"/>
                    <a:pt x="116" y="34"/>
                  </a:cubicBezTo>
                  <a:cubicBezTo>
                    <a:pt x="118" y="41"/>
                    <a:pt x="125" y="46"/>
                    <a:pt x="133" y="43"/>
                  </a:cubicBezTo>
                  <a:cubicBezTo>
                    <a:pt x="175" y="29"/>
                    <a:pt x="219" y="33"/>
                    <a:pt x="255" y="53"/>
                  </a:cubicBezTo>
                  <a:cubicBezTo>
                    <a:pt x="292" y="74"/>
                    <a:pt x="317" y="108"/>
                    <a:pt x="326" y="151"/>
                  </a:cubicBezTo>
                  <a:cubicBezTo>
                    <a:pt x="327" y="157"/>
                    <a:pt x="332" y="160"/>
                    <a:pt x="338" y="160"/>
                  </a:cubicBezTo>
                  <a:cubicBezTo>
                    <a:pt x="339" y="160"/>
                    <a:pt x="341" y="160"/>
                    <a:pt x="342" y="160"/>
                  </a:cubicBezTo>
                  <a:cubicBezTo>
                    <a:pt x="350" y="157"/>
                    <a:pt x="355" y="149"/>
                    <a:pt x="353" y="142"/>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grpSp>
      <p:grpSp>
        <p:nvGrpSpPr>
          <p:cNvPr id="426" name="virtualization"/>
          <p:cNvGrpSpPr/>
          <p:nvPr/>
        </p:nvGrpSpPr>
        <p:grpSpPr>
          <a:xfrm>
            <a:off x="6425297" y="433003"/>
            <a:ext cx="951799" cy="547376"/>
            <a:chOff x="7697879" y="308887"/>
            <a:chExt cx="1492697" cy="858050"/>
          </a:xfrm>
        </p:grpSpPr>
        <p:sp>
          <p:nvSpPr>
            <p:cNvPr id="427" name="TextBox 426"/>
            <p:cNvSpPr txBox="1"/>
            <p:nvPr/>
          </p:nvSpPr>
          <p:spPr>
            <a:xfrm>
              <a:off x="7697879" y="794398"/>
              <a:ext cx="1492697" cy="372539"/>
            </a:xfrm>
            <a:prstGeom prst="rect">
              <a:avLst/>
            </a:prstGeom>
            <a:noFill/>
          </p:spPr>
          <p:txBody>
            <a:bodyPr wrap="none" lIns="0" tIns="33616" rIns="0" bIns="0" rtlCol="0" anchor="t" anchorCtr="0">
              <a:spAutoFit/>
            </a:bodyPr>
            <a:lstStyle/>
            <a:p>
              <a:pPr defTabSz="388532">
                <a:lnSpc>
                  <a:spcPct val="90000"/>
                </a:lnSpc>
              </a:pPr>
              <a:r>
                <a:rPr lang="en-US" sz="1471" b="1" spc="-45" dirty="0">
                  <a:solidFill>
                    <a:srgbClr val="00188F"/>
                  </a:solidFill>
                  <a:latin typeface="Segoe UI Light"/>
                  <a:ea typeface="Segoe UI" pitchFamily="34" charset="0"/>
                  <a:cs typeface="Segoe UI" pitchFamily="34" charset="0"/>
                </a:rPr>
                <a:t>Virtualization</a:t>
              </a:r>
            </a:p>
          </p:txBody>
        </p:sp>
        <p:grpSp>
          <p:nvGrpSpPr>
            <p:cNvPr id="428" name="Group 427"/>
            <p:cNvGrpSpPr>
              <a:grpSpLocks noChangeAspect="1"/>
            </p:cNvGrpSpPr>
            <p:nvPr/>
          </p:nvGrpSpPr>
          <p:grpSpPr bwMode="black">
            <a:xfrm>
              <a:off x="8162968" y="308887"/>
              <a:ext cx="628004" cy="484787"/>
              <a:chOff x="7010400" y="2133600"/>
              <a:chExt cx="1379538" cy="1065213"/>
            </a:xfrm>
          </p:grpSpPr>
          <p:sp>
            <p:nvSpPr>
              <p:cNvPr id="429"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30"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31"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32"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33"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34"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35"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36"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3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3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3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4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4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4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4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4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4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4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4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4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4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5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5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5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5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5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5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5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5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5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5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6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6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6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6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6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6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6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6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6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6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7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7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7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7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7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sp>
            <p:nvSpPr>
              <p:cNvPr id="47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grpSp>
      </p:grpSp>
      <p:grpSp>
        <p:nvGrpSpPr>
          <p:cNvPr id="476" name="data"/>
          <p:cNvGrpSpPr/>
          <p:nvPr/>
        </p:nvGrpSpPr>
        <p:grpSpPr>
          <a:xfrm>
            <a:off x="8467330" y="1888642"/>
            <a:ext cx="620106" cy="707636"/>
            <a:chOff x="10861837" y="2559557"/>
            <a:chExt cx="972506" cy="1109268"/>
          </a:xfrm>
        </p:grpSpPr>
        <p:sp>
          <p:nvSpPr>
            <p:cNvPr id="477" name="TextBox 476"/>
            <p:cNvSpPr txBox="1"/>
            <p:nvPr/>
          </p:nvSpPr>
          <p:spPr>
            <a:xfrm>
              <a:off x="10861837" y="2976957"/>
              <a:ext cx="972506" cy="691868"/>
            </a:xfrm>
            <a:prstGeom prst="rect">
              <a:avLst/>
            </a:prstGeom>
            <a:noFill/>
            <a:ln>
              <a:noFill/>
              <a:headEnd type="none" w="med" len="med"/>
              <a:tailEnd type="none" w="med" len="med"/>
            </a:ln>
          </p:spPr>
          <p:txBody>
            <a:bodyPr wrap="none" lIns="0" tIns="33616" rIns="0" bIns="0" rtlCol="0" anchor="t" anchorCtr="0">
              <a:spAutoFit/>
            </a:bodyPr>
            <a:lstStyle>
              <a:defPPr>
                <a:defRPr lang="en-US"/>
              </a:defPPr>
              <a:lvl1pPr algn="ctr" defTabSz="731513">
                <a:defRPr sz="2000">
                  <a:solidFill>
                    <a:schemeClr val="tx1">
                      <a:lumMod val="95000"/>
                      <a:lumOff val="5000"/>
                      <a:alpha val="99000"/>
                    </a:schemeClr>
                  </a:solidFill>
                  <a:ea typeface="Segoe UI" pitchFamily="34" charset="0"/>
                  <a:cs typeface="Segoe UI" pitchFamily="34" charset="0"/>
                </a:defRPr>
              </a:lvl1pPr>
            </a:lstStyle>
            <a:p>
              <a:pPr algn="l" defTabSz="388532">
                <a:lnSpc>
                  <a:spcPct val="90000"/>
                </a:lnSpc>
              </a:pPr>
              <a:r>
                <a:rPr lang="en-US" sz="1471" b="1" spc="-45" dirty="0">
                  <a:solidFill>
                    <a:srgbClr val="00188F"/>
                  </a:solidFill>
                  <a:latin typeface="Segoe UI Light"/>
                </a:rPr>
                <a:t>Data</a:t>
              </a:r>
            </a:p>
            <a:p>
              <a:pPr algn="l" defTabSz="388532">
                <a:lnSpc>
                  <a:spcPct val="90000"/>
                </a:lnSpc>
              </a:pPr>
              <a:r>
                <a:rPr lang="en-US" sz="1471" b="1" spc="-45" dirty="0">
                  <a:solidFill>
                    <a:srgbClr val="00188F"/>
                  </a:solidFill>
                  <a:latin typeface="Segoe UI Light"/>
                </a:rPr>
                <a:t>Platform</a:t>
              </a:r>
            </a:p>
          </p:txBody>
        </p:sp>
        <p:sp>
          <p:nvSpPr>
            <p:cNvPr id="478" name="Freeform 11"/>
            <p:cNvSpPr>
              <a:spLocks noChangeAspect="1" noEditPoints="1"/>
            </p:cNvSpPr>
            <p:nvPr/>
          </p:nvSpPr>
          <p:spPr bwMode="auto">
            <a:xfrm>
              <a:off x="10996438" y="2559557"/>
              <a:ext cx="434550" cy="380289"/>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tx1"/>
            </a:solidFill>
            <a:ln>
              <a:noFill/>
            </a:ln>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grpSp>
      <p:grpSp>
        <p:nvGrpSpPr>
          <p:cNvPr id="479" name="devlopment"/>
          <p:cNvGrpSpPr/>
          <p:nvPr/>
        </p:nvGrpSpPr>
        <p:grpSpPr>
          <a:xfrm>
            <a:off x="5242191" y="3501849"/>
            <a:ext cx="994503" cy="501899"/>
            <a:chOff x="5693581" y="4716694"/>
            <a:chExt cx="1559669" cy="786763"/>
          </a:xfrm>
        </p:grpSpPr>
        <p:sp>
          <p:nvSpPr>
            <p:cNvPr id="480" name="TextBox 479"/>
            <p:cNvSpPr txBox="1"/>
            <p:nvPr/>
          </p:nvSpPr>
          <p:spPr>
            <a:xfrm>
              <a:off x="5693581" y="5130917"/>
              <a:ext cx="1559669" cy="372540"/>
            </a:xfrm>
            <a:prstGeom prst="rect">
              <a:avLst/>
            </a:prstGeom>
            <a:noFill/>
          </p:spPr>
          <p:txBody>
            <a:bodyPr wrap="none" lIns="0" tIns="33616" rIns="0" bIns="0" rtlCol="0" anchor="t" anchorCtr="0">
              <a:spAutoFit/>
            </a:bodyPr>
            <a:lstStyle/>
            <a:p>
              <a:pPr indent="-3037" defTabSz="388532">
                <a:lnSpc>
                  <a:spcPct val="90000"/>
                </a:lnSpc>
              </a:pPr>
              <a:r>
                <a:rPr lang="en-US" sz="1471" b="1" spc="-45" dirty="0">
                  <a:solidFill>
                    <a:srgbClr val="00188F"/>
                  </a:solidFill>
                  <a:latin typeface="Segoe UI Light"/>
                  <a:ea typeface="Segoe UI" pitchFamily="34" charset="0"/>
                  <a:cs typeface="Segoe UI" pitchFamily="34" charset="0"/>
                </a:rPr>
                <a:t>Development</a:t>
              </a:r>
            </a:p>
          </p:txBody>
        </p:sp>
        <p:sp>
          <p:nvSpPr>
            <p:cNvPr id="481" name="Freeform 205"/>
            <p:cNvSpPr>
              <a:spLocks noChangeAspect="1" noEditPoints="1"/>
            </p:cNvSpPr>
            <p:nvPr/>
          </p:nvSpPr>
          <p:spPr bwMode="auto">
            <a:xfrm>
              <a:off x="6278722" y="4716694"/>
              <a:ext cx="405066" cy="401172"/>
            </a:xfrm>
            <a:custGeom>
              <a:avLst/>
              <a:gdLst>
                <a:gd name="T0" fmla="*/ 151 w 308"/>
                <a:gd name="T1" fmla="*/ 210 h 305"/>
                <a:gd name="T2" fmla="*/ 136 w 308"/>
                <a:gd name="T3" fmla="*/ 248 h 305"/>
                <a:gd name="T4" fmla="*/ 120 w 308"/>
                <a:gd name="T5" fmla="*/ 286 h 305"/>
                <a:gd name="T6" fmla="*/ 49 w 308"/>
                <a:gd name="T7" fmla="*/ 296 h 305"/>
                <a:gd name="T8" fmla="*/ 49 w 308"/>
                <a:gd name="T9" fmla="*/ 289 h 305"/>
                <a:gd name="T10" fmla="*/ 89 w 308"/>
                <a:gd name="T11" fmla="*/ 265 h 305"/>
                <a:gd name="T12" fmla="*/ 80 w 308"/>
                <a:gd name="T13" fmla="*/ 231 h 305"/>
                <a:gd name="T14" fmla="*/ 65 w 308"/>
                <a:gd name="T15" fmla="*/ 226 h 305"/>
                <a:gd name="T16" fmla="*/ 21 w 308"/>
                <a:gd name="T17" fmla="*/ 249 h 305"/>
                <a:gd name="T18" fmla="*/ 39 w 308"/>
                <a:gd name="T19" fmla="*/ 202 h 305"/>
                <a:gd name="T20" fmla="*/ 75 w 308"/>
                <a:gd name="T21" fmla="*/ 186 h 305"/>
                <a:gd name="T22" fmla="*/ 77 w 308"/>
                <a:gd name="T23" fmla="*/ 186 h 305"/>
                <a:gd name="T24" fmla="*/ 106 w 308"/>
                <a:gd name="T25" fmla="*/ 178 h 305"/>
                <a:gd name="T26" fmla="*/ 201 w 308"/>
                <a:gd name="T27" fmla="*/ 161 h 305"/>
                <a:gd name="T28" fmla="*/ 135 w 308"/>
                <a:gd name="T29" fmla="*/ 95 h 305"/>
                <a:gd name="T30" fmla="*/ 129 w 308"/>
                <a:gd name="T31" fmla="*/ 95 h 305"/>
                <a:gd name="T32" fmla="*/ 95 w 308"/>
                <a:gd name="T33" fmla="*/ 135 h 305"/>
                <a:gd name="T34" fmla="*/ 161 w 308"/>
                <a:gd name="T35" fmla="*/ 200 h 305"/>
                <a:gd name="T36" fmla="*/ 268 w 308"/>
                <a:gd name="T37" fmla="*/ 302 h 305"/>
                <a:gd name="T38" fmla="*/ 303 w 308"/>
                <a:gd name="T39" fmla="*/ 265 h 305"/>
                <a:gd name="T40" fmla="*/ 201 w 308"/>
                <a:gd name="T41" fmla="*/ 161 h 305"/>
                <a:gd name="T42" fmla="*/ 301 w 308"/>
                <a:gd name="T43" fmla="*/ 70 h 305"/>
                <a:gd name="T44" fmla="*/ 261 w 308"/>
                <a:gd name="T45" fmla="*/ 93 h 305"/>
                <a:gd name="T46" fmla="*/ 240 w 308"/>
                <a:gd name="T47" fmla="*/ 79 h 305"/>
                <a:gd name="T48" fmla="*/ 239 w 308"/>
                <a:gd name="T49" fmla="*/ 53 h 305"/>
                <a:gd name="T50" fmla="*/ 280 w 308"/>
                <a:gd name="T51" fmla="*/ 26 h 305"/>
                <a:gd name="T52" fmla="*/ 217 w 308"/>
                <a:gd name="T53" fmla="*/ 25 h 305"/>
                <a:gd name="T54" fmla="*/ 191 w 308"/>
                <a:gd name="T55" fmla="*/ 71 h 305"/>
                <a:gd name="T56" fmla="*/ 182 w 308"/>
                <a:gd name="T57" fmla="*/ 102 h 305"/>
                <a:gd name="T58" fmla="*/ 210 w 308"/>
                <a:gd name="T59" fmla="*/ 151 h 305"/>
                <a:gd name="T60" fmla="*/ 249 w 308"/>
                <a:gd name="T61" fmla="*/ 133 h 305"/>
                <a:gd name="T62" fmla="*/ 252 w 308"/>
                <a:gd name="T63" fmla="*/ 133 h 305"/>
                <a:gd name="T64" fmla="*/ 276 w 308"/>
                <a:gd name="T65" fmla="*/ 126 h 305"/>
                <a:gd name="T66" fmla="*/ 308 w 308"/>
                <a:gd name="T67" fmla="*/ 75 h 305"/>
                <a:gd name="T68" fmla="*/ 52 w 308"/>
                <a:gd name="T69" fmla="*/ 146 h 305"/>
                <a:gd name="T70" fmla="*/ 143 w 308"/>
                <a:gd name="T71" fmla="*/ 58 h 305"/>
                <a:gd name="T72" fmla="*/ 143 w 308"/>
                <a:gd name="T73" fmla="*/ 45 h 305"/>
                <a:gd name="T74" fmla="*/ 94 w 308"/>
                <a:gd name="T75" fmla="*/ 0 h 305"/>
                <a:gd name="T76" fmla="*/ 2 w 308"/>
                <a:gd name="T77" fmla="*/ 87 h 305"/>
                <a:gd name="T78" fmla="*/ 2 w 308"/>
                <a:gd name="T79" fmla="*/ 100 h 305"/>
                <a:gd name="T80" fmla="*/ 52 w 308"/>
                <a:gd name="T81" fmla="*/ 14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8" h="305">
                  <a:moveTo>
                    <a:pt x="113" y="172"/>
                  </a:moveTo>
                  <a:cubicBezTo>
                    <a:pt x="151" y="210"/>
                    <a:pt x="151" y="210"/>
                    <a:pt x="151" y="210"/>
                  </a:cubicBezTo>
                  <a:cubicBezTo>
                    <a:pt x="144" y="217"/>
                    <a:pt x="144" y="217"/>
                    <a:pt x="144" y="217"/>
                  </a:cubicBezTo>
                  <a:cubicBezTo>
                    <a:pt x="137" y="224"/>
                    <a:pt x="136" y="236"/>
                    <a:pt x="136" y="248"/>
                  </a:cubicBezTo>
                  <a:cubicBezTo>
                    <a:pt x="136" y="248"/>
                    <a:pt x="136" y="248"/>
                    <a:pt x="136" y="248"/>
                  </a:cubicBezTo>
                  <a:cubicBezTo>
                    <a:pt x="136" y="262"/>
                    <a:pt x="130" y="276"/>
                    <a:pt x="120" y="286"/>
                  </a:cubicBezTo>
                  <a:cubicBezTo>
                    <a:pt x="117" y="289"/>
                    <a:pt x="114" y="292"/>
                    <a:pt x="109" y="295"/>
                  </a:cubicBezTo>
                  <a:cubicBezTo>
                    <a:pt x="92" y="305"/>
                    <a:pt x="68" y="305"/>
                    <a:pt x="49" y="296"/>
                  </a:cubicBezTo>
                  <a:cubicBezTo>
                    <a:pt x="48" y="296"/>
                    <a:pt x="47" y="294"/>
                    <a:pt x="47" y="293"/>
                  </a:cubicBezTo>
                  <a:cubicBezTo>
                    <a:pt x="46" y="291"/>
                    <a:pt x="47" y="289"/>
                    <a:pt x="49" y="289"/>
                  </a:cubicBezTo>
                  <a:cubicBezTo>
                    <a:pt x="88" y="266"/>
                    <a:pt x="88" y="266"/>
                    <a:pt x="88" y="266"/>
                  </a:cubicBezTo>
                  <a:cubicBezTo>
                    <a:pt x="88" y="266"/>
                    <a:pt x="89" y="266"/>
                    <a:pt x="89" y="265"/>
                  </a:cubicBezTo>
                  <a:cubicBezTo>
                    <a:pt x="92" y="262"/>
                    <a:pt x="96" y="257"/>
                    <a:pt x="87" y="240"/>
                  </a:cubicBezTo>
                  <a:cubicBezTo>
                    <a:pt x="85" y="236"/>
                    <a:pt x="82" y="233"/>
                    <a:pt x="80" y="231"/>
                  </a:cubicBezTo>
                  <a:cubicBezTo>
                    <a:pt x="73" y="224"/>
                    <a:pt x="68" y="225"/>
                    <a:pt x="66" y="226"/>
                  </a:cubicBezTo>
                  <a:cubicBezTo>
                    <a:pt x="65" y="226"/>
                    <a:pt x="65" y="226"/>
                    <a:pt x="65" y="226"/>
                  </a:cubicBezTo>
                  <a:cubicBezTo>
                    <a:pt x="26" y="249"/>
                    <a:pt x="26" y="249"/>
                    <a:pt x="26" y="249"/>
                  </a:cubicBezTo>
                  <a:cubicBezTo>
                    <a:pt x="24" y="249"/>
                    <a:pt x="22" y="249"/>
                    <a:pt x="21" y="249"/>
                  </a:cubicBezTo>
                  <a:cubicBezTo>
                    <a:pt x="20" y="248"/>
                    <a:pt x="19" y="246"/>
                    <a:pt x="19" y="244"/>
                  </a:cubicBezTo>
                  <a:cubicBezTo>
                    <a:pt x="20" y="229"/>
                    <a:pt x="28" y="214"/>
                    <a:pt x="39" y="202"/>
                  </a:cubicBezTo>
                  <a:cubicBezTo>
                    <a:pt x="42" y="199"/>
                    <a:pt x="47" y="196"/>
                    <a:pt x="51" y="193"/>
                  </a:cubicBezTo>
                  <a:cubicBezTo>
                    <a:pt x="58" y="189"/>
                    <a:pt x="66" y="187"/>
                    <a:pt x="75" y="186"/>
                  </a:cubicBezTo>
                  <a:cubicBezTo>
                    <a:pt x="74" y="186"/>
                    <a:pt x="74" y="186"/>
                    <a:pt x="74" y="186"/>
                  </a:cubicBezTo>
                  <a:cubicBezTo>
                    <a:pt x="75" y="186"/>
                    <a:pt x="76" y="186"/>
                    <a:pt x="77" y="186"/>
                  </a:cubicBezTo>
                  <a:cubicBezTo>
                    <a:pt x="77" y="186"/>
                    <a:pt x="77" y="186"/>
                    <a:pt x="78" y="186"/>
                  </a:cubicBezTo>
                  <a:cubicBezTo>
                    <a:pt x="89" y="186"/>
                    <a:pt x="100" y="185"/>
                    <a:pt x="106" y="178"/>
                  </a:cubicBezTo>
                  <a:lnTo>
                    <a:pt x="113" y="172"/>
                  </a:lnTo>
                  <a:close/>
                  <a:moveTo>
                    <a:pt x="201" y="161"/>
                  </a:moveTo>
                  <a:cubicBezTo>
                    <a:pt x="162" y="122"/>
                    <a:pt x="162" y="122"/>
                    <a:pt x="162" y="122"/>
                  </a:cubicBezTo>
                  <a:cubicBezTo>
                    <a:pt x="135" y="95"/>
                    <a:pt x="135" y="95"/>
                    <a:pt x="135" y="95"/>
                  </a:cubicBezTo>
                  <a:cubicBezTo>
                    <a:pt x="134" y="94"/>
                    <a:pt x="133" y="94"/>
                    <a:pt x="132" y="94"/>
                  </a:cubicBezTo>
                  <a:cubicBezTo>
                    <a:pt x="131" y="94"/>
                    <a:pt x="130" y="94"/>
                    <a:pt x="129" y="95"/>
                  </a:cubicBezTo>
                  <a:cubicBezTo>
                    <a:pt x="95" y="129"/>
                    <a:pt x="95" y="129"/>
                    <a:pt x="95" y="129"/>
                  </a:cubicBezTo>
                  <a:cubicBezTo>
                    <a:pt x="94" y="130"/>
                    <a:pt x="94" y="133"/>
                    <a:pt x="95" y="135"/>
                  </a:cubicBezTo>
                  <a:cubicBezTo>
                    <a:pt x="123" y="162"/>
                    <a:pt x="123" y="162"/>
                    <a:pt x="123" y="162"/>
                  </a:cubicBezTo>
                  <a:cubicBezTo>
                    <a:pt x="161" y="200"/>
                    <a:pt x="161" y="200"/>
                    <a:pt x="161" y="200"/>
                  </a:cubicBezTo>
                  <a:cubicBezTo>
                    <a:pt x="262" y="302"/>
                    <a:pt x="262" y="302"/>
                    <a:pt x="262" y="302"/>
                  </a:cubicBezTo>
                  <a:cubicBezTo>
                    <a:pt x="264" y="303"/>
                    <a:pt x="266" y="303"/>
                    <a:pt x="268" y="302"/>
                  </a:cubicBezTo>
                  <a:cubicBezTo>
                    <a:pt x="302" y="268"/>
                    <a:pt x="302" y="268"/>
                    <a:pt x="302" y="268"/>
                  </a:cubicBezTo>
                  <a:cubicBezTo>
                    <a:pt x="303" y="267"/>
                    <a:pt x="303" y="266"/>
                    <a:pt x="303" y="265"/>
                  </a:cubicBezTo>
                  <a:cubicBezTo>
                    <a:pt x="303" y="264"/>
                    <a:pt x="303" y="263"/>
                    <a:pt x="302" y="262"/>
                  </a:cubicBezTo>
                  <a:lnTo>
                    <a:pt x="201" y="161"/>
                  </a:lnTo>
                  <a:close/>
                  <a:moveTo>
                    <a:pt x="306" y="70"/>
                  </a:moveTo>
                  <a:cubicBezTo>
                    <a:pt x="304" y="70"/>
                    <a:pt x="303" y="70"/>
                    <a:pt x="301" y="70"/>
                  </a:cubicBezTo>
                  <a:cubicBezTo>
                    <a:pt x="262" y="93"/>
                    <a:pt x="262" y="93"/>
                    <a:pt x="262" y="93"/>
                  </a:cubicBezTo>
                  <a:cubicBezTo>
                    <a:pt x="262" y="93"/>
                    <a:pt x="262" y="93"/>
                    <a:pt x="261" y="93"/>
                  </a:cubicBezTo>
                  <a:cubicBezTo>
                    <a:pt x="259" y="94"/>
                    <a:pt x="254" y="95"/>
                    <a:pt x="247" y="88"/>
                  </a:cubicBezTo>
                  <a:cubicBezTo>
                    <a:pt x="244" y="86"/>
                    <a:pt x="242" y="83"/>
                    <a:pt x="240" y="79"/>
                  </a:cubicBezTo>
                  <a:cubicBezTo>
                    <a:pt x="230" y="62"/>
                    <a:pt x="235" y="57"/>
                    <a:pt x="237" y="54"/>
                  </a:cubicBezTo>
                  <a:cubicBezTo>
                    <a:pt x="238" y="53"/>
                    <a:pt x="239" y="53"/>
                    <a:pt x="239" y="53"/>
                  </a:cubicBezTo>
                  <a:cubicBezTo>
                    <a:pt x="278" y="30"/>
                    <a:pt x="278" y="30"/>
                    <a:pt x="278" y="30"/>
                  </a:cubicBezTo>
                  <a:cubicBezTo>
                    <a:pt x="280" y="30"/>
                    <a:pt x="280" y="28"/>
                    <a:pt x="280" y="26"/>
                  </a:cubicBezTo>
                  <a:cubicBezTo>
                    <a:pt x="280" y="25"/>
                    <a:pt x="279" y="23"/>
                    <a:pt x="278" y="23"/>
                  </a:cubicBezTo>
                  <a:cubicBezTo>
                    <a:pt x="259" y="14"/>
                    <a:pt x="235" y="14"/>
                    <a:pt x="217" y="25"/>
                  </a:cubicBezTo>
                  <a:cubicBezTo>
                    <a:pt x="213" y="27"/>
                    <a:pt x="210" y="30"/>
                    <a:pt x="206" y="33"/>
                  </a:cubicBezTo>
                  <a:cubicBezTo>
                    <a:pt x="196" y="43"/>
                    <a:pt x="191" y="57"/>
                    <a:pt x="191" y="71"/>
                  </a:cubicBezTo>
                  <a:cubicBezTo>
                    <a:pt x="190" y="71"/>
                    <a:pt x="190" y="71"/>
                    <a:pt x="190" y="71"/>
                  </a:cubicBezTo>
                  <a:cubicBezTo>
                    <a:pt x="191" y="83"/>
                    <a:pt x="190" y="95"/>
                    <a:pt x="182" y="102"/>
                  </a:cubicBezTo>
                  <a:cubicBezTo>
                    <a:pt x="172" y="113"/>
                    <a:pt x="172" y="113"/>
                    <a:pt x="172" y="113"/>
                  </a:cubicBezTo>
                  <a:cubicBezTo>
                    <a:pt x="210" y="151"/>
                    <a:pt x="210" y="151"/>
                    <a:pt x="210" y="151"/>
                  </a:cubicBezTo>
                  <a:cubicBezTo>
                    <a:pt x="221" y="141"/>
                    <a:pt x="221" y="141"/>
                    <a:pt x="221" y="141"/>
                  </a:cubicBezTo>
                  <a:cubicBezTo>
                    <a:pt x="227" y="134"/>
                    <a:pt x="238" y="133"/>
                    <a:pt x="249" y="133"/>
                  </a:cubicBezTo>
                  <a:cubicBezTo>
                    <a:pt x="249" y="133"/>
                    <a:pt x="250" y="133"/>
                    <a:pt x="250" y="133"/>
                  </a:cubicBezTo>
                  <a:cubicBezTo>
                    <a:pt x="251" y="133"/>
                    <a:pt x="252" y="133"/>
                    <a:pt x="252" y="133"/>
                  </a:cubicBezTo>
                  <a:cubicBezTo>
                    <a:pt x="252" y="133"/>
                    <a:pt x="252" y="133"/>
                    <a:pt x="252" y="133"/>
                  </a:cubicBezTo>
                  <a:cubicBezTo>
                    <a:pt x="260" y="132"/>
                    <a:pt x="268" y="130"/>
                    <a:pt x="276" y="126"/>
                  </a:cubicBezTo>
                  <a:cubicBezTo>
                    <a:pt x="280" y="123"/>
                    <a:pt x="284" y="120"/>
                    <a:pt x="288" y="117"/>
                  </a:cubicBezTo>
                  <a:cubicBezTo>
                    <a:pt x="299" y="106"/>
                    <a:pt x="306" y="90"/>
                    <a:pt x="308" y="75"/>
                  </a:cubicBezTo>
                  <a:cubicBezTo>
                    <a:pt x="308" y="73"/>
                    <a:pt x="307" y="71"/>
                    <a:pt x="306" y="70"/>
                  </a:cubicBezTo>
                  <a:close/>
                  <a:moveTo>
                    <a:pt x="52" y="146"/>
                  </a:moveTo>
                  <a:cubicBezTo>
                    <a:pt x="54" y="146"/>
                    <a:pt x="57" y="145"/>
                    <a:pt x="58" y="143"/>
                  </a:cubicBezTo>
                  <a:cubicBezTo>
                    <a:pt x="143" y="58"/>
                    <a:pt x="143" y="58"/>
                    <a:pt x="143" y="58"/>
                  </a:cubicBezTo>
                  <a:cubicBezTo>
                    <a:pt x="145" y="57"/>
                    <a:pt x="146" y="54"/>
                    <a:pt x="146" y="52"/>
                  </a:cubicBezTo>
                  <a:cubicBezTo>
                    <a:pt x="146" y="49"/>
                    <a:pt x="145" y="47"/>
                    <a:pt x="143" y="45"/>
                  </a:cubicBezTo>
                  <a:cubicBezTo>
                    <a:pt x="100" y="2"/>
                    <a:pt x="100" y="2"/>
                    <a:pt x="100" y="2"/>
                  </a:cubicBezTo>
                  <a:cubicBezTo>
                    <a:pt x="98" y="1"/>
                    <a:pt x="96" y="0"/>
                    <a:pt x="94" y="0"/>
                  </a:cubicBezTo>
                  <a:cubicBezTo>
                    <a:pt x="91" y="0"/>
                    <a:pt x="89" y="1"/>
                    <a:pt x="87" y="2"/>
                  </a:cubicBezTo>
                  <a:cubicBezTo>
                    <a:pt x="2" y="87"/>
                    <a:pt x="2" y="87"/>
                    <a:pt x="2" y="87"/>
                  </a:cubicBezTo>
                  <a:cubicBezTo>
                    <a:pt x="1" y="89"/>
                    <a:pt x="0" y="91"/>
                    <a:pt x="0" y="93"/>
                  </a:cubicBezTo>
                  <a:cubicBezTo>
                    <a:pt x="0" y="96"/>
                    <a:pt x="1" y="98"/>
                    <a:pt x="2" y="100"/>
                  </a:cubicBezTo>
                  <a:cubicBezTo>
                    <a:pt x="46" y="143"/>
                    <a:pt x="46" y="143"/>
                    <a:pt x="46" y="143"/>
                  </a:cubicBezTo>
                  <a:cubicBezTo>
                    <a:pt x="47" y="145"/>
                    <a:pt x="50" y="146"/>
                    <a:pt x="52" y="146"/>
                  </a:cubicBez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grpSp>
      <p:grpSp>
        <p:nvGrpSpPr>
          <p:cNvPr id="482" name="dev ops"/>
          <p:cNvGrpSpPr/>
          <p:nvPr/>
        </p:nvGrpSpPr>
        <p:grpSpPr>
          <a:xfrm>
            <a:off x="7720917" y="3388103"/>
            <a:ext cx="807536" cy="721061"/>
            <a:chOff x="9877799" y="4539736"/>
            <a:chExt cx="1266451" cy="1130312"/>
          </a:xfrm>
        </p:grpSpPr>
        <p:sp>
          <p:nvSpPr>
            <p:cNvPr id="483" name="TextBox 482"/>
            <p:cNvSpPr txBox="1"/>
            <p:nvPr/>
          </p:nvSpPr>
          <p:spPr>
            <a:xfrm>
              <a:off x="9877799" y="4978180"/>
              <a:ext cx="1266451" cy="691868"/>
            </a:xfrm>
            <a:prstGeom prst="rect">
              <a:avLst/>
            </a:prstGeom>
            <a:noFill/>
          </p:spPr>
          <p:txBody>
            <a:bodyPr wrap="square" lIns="0" tIns="33616" rIns="0" bIns="0" rtlCol="0" anchor="t" anchorCtr="0">
              <a:spAutoFit/>
            </a:bodyPr>
            <a:lstStyle/>
            <a:p>
              <a:pPr defTabSz="388532">
                <a:lnSpc>
                  <a:spcPct val="90000"/>
                </a:lnSpc>
              </a:pPr>
              <a:r>
                <a:rPr lang="en-US" sz="1471" b="1" spc="-45" dirty="0">
                  <a:solidFill>
                    <a:srgbClr val="00188F"/>
                  </a:solidFill>
                  <a:latin typeface="Segoe UI Light"/>
                  <a:ea typeface="Segoe UI" pitchFamily="34" charset="0"/>
                  <a:cs typeface="Segoe UI" pitchFamily="34" charset="0"/>
                </a:rPr>
                <a:t>DevOps and mgmt</a:t>
              </a:r>
            </a:p>
          </p:txBody>
        </p:sp>
        <p:sp>
          <p:nvSpPr>
            <p:cNvPr id="484" name="Freeform 647"/>
            <p:cNvSpPr>
              <a:spLocks noChangeAspect="1" noEditPoints="1"/>
            </p:cNvSpPr>
            <p:nvPr/>
          </p:nvSpPr>
          <p:spPr bwMode="auto">
            <a:xfrm rot="5400000">
              <a:off x="10179888" y="4462006"/>
              <a:ext cx="423540" cy="579000"/>
            </a:xfrm>
            <a:custGeom>
              <a:avLst/>
              <a:gdLst>
                <a:gd name="T0" fmla="*/ 110 w 293"/>
                <a:gd name="T1" fmla="*/ 266 h 400"/>
                <a:gd name="T2" fmla="*/ 110 w 293"/>
                <a:gd name="T3" fmla="*/ 314 h 400"/>
                <a:gd name="T4" fmla="*/ 119 w 293"/>
                <a:gd name="T5" fmla="*/ 181 h 400"/>
                <a:gd name="T6" fmla="*/ 90 w 293"/>
                <a:gd name="T7" fmla="*/ 211 h 400"/>
                <a:gd name="T8" fmla="*/ 39 w 293"/>
                <a:gd name="T9" fmla="*/ 206 h 400"/>
                <a:gd name="T10" fmla="*/ 40 w 293"/>
                <a:gd name="T11" fmla="*/ 248 h 400"/>
                <a:gd name="T12" fmla="*/ 1 w 293"/>
                <a:gd name="T13" fmla="*/ 281 h 400"/>
                <a:gd name="T14" fmla="*/ 30 w 293"/>
                <a:gd name="T15" fmla="*/ 310 h 400"/>
                <a:gd name="T16" fmla="*/ 26 w 293"/>
                <a:gd name="T17" fmla="*/ 361 h 400"/>
                <a:gd name="T18" fmla="*/ 68 w 293"/>
                <a:gd name="T19" fmla="*/ 361 h 400"/>
                <a:gd name="T20" fmla="*/ 101 w 293"/>
                <a:gd name="T21" fmla="*/ 399 h 400"/>
                <a:gd name="T22" fmla="*/ 130 w 293"/>
                <a:gd name="T23" fmla="*/ 370 h 400"/>
                <a:gd name="T24" fmla="*/ 181 w 293"/>
                <a:gd name="T25" fmla="*/ 374 h 400"/>
                <a:gd name="T26" fmla="*/ 181 w 293"/>
                <a:gd name="T27" fmla="*/ 332 h 400"/>
                <a:gd name="T28" fmla="*/ 219 w 293"/>
                <a:gd name="T29" fmla="*/ 299 h 400"/>
                <a:gd name="T30" fmla="*/ 190 w 293"/>
                <a:gd name="T31" fmla="*/ 270 h 400"/>
                <a:gd name="T32" fmla="*/ 194 w 293"/>
                <a:gd name="T33" fmla="*/ 219 h 400"/>
                <a:gd name="T34" fmla="*/ 152 w 293"/>
                <a:gd name="T35" fmla="*/ 220 h 400"/>
                <a:gd name="T36" fmla="*/ 119 w 293"/>
                <a:gd name="T37" fmla="*/ 181 h 400"/>
                <a:gd name="T38" fmla="*/ 179 w 293"/>
                <a:gd name="T39" fmla="*/ 82 h 400"/>
                <a:gd name="T40" fmla="*/ 197 w 293"/>
                <a:gd name="T41" fmla="*/ 126 h 400"/>
                <a:gd name="T42" fmla="*/ 155 w 293"/>
                <a:gd name="T43" fmla="*/ 0 h 400"/>
                <a:gd name="T44" fmla="*/ 139 w 293"/>
                <a:gd name="T45" fmla="*/ 38 h 400"/>
                <a:gd name="T46" fmla="*/ 91 w 293"/>
                <a:gd name="T47" fmla="*/ 54 h 400"/>
                <a:gd name="T48" fmla="*/ 107 w 293"/>
                <a:gd name="T49" fmla="*/ 92 h 400"/>
                <a:gd name="T50" fmla="*/ 84 w 293"/>
                <a:gd name="T51" fmla="*/ 137 h 400"/>
                <a:gd name="T52" fmla="*/ 122 w 293"/>
                <a:gd name="T53" fmla="*/ 153 h 400"/>
                <a:gd name="T54" fmla="*/ 138 w 293"/>
                <a:gd name="T55" fmla="*/ 201 h 400"/>
                <a:gd name="T56" fmla="*/ 176 w 293"/>
                <a:gd name="T57" fmla="*/ 185 h 400"/>
                <a:gd name="T58" fmla="*/ 222 w 293"/>
                <a:gd name="T59" fmla="*/ 208 h 400"/>
                <a:gd name="T60" fmla="*/ 237 w 293"/>
                <a:gd name="T61" fmla="*/ 170 h 400"/>
                <a:gd name="T62" fmla="*/ 286 w 293"/>
                <a:gd name="T63" fmla="*/ 154 h 400"/>
                <a:gd name="T64" fmla="*/ 270 w 293"/>
                <a:gd name="T65" fmla="*/ 116 h 400"/>
                <a:gd name="T66" fmla="*/ 293 w 293"/>
                <a:gd name="T67" fmla="*/ 71 h 400"/>
                <a:gd name="T68" fmla="*/ 254 w 293"/>
                <a:gd name="T69" fmla="*/ 55 h 400"/>
                <a:gd name="T70" fmla="*/ 239 w 293"/>
                <a:gd name="T71" fmla="*/ 7 h 400"/>
                <a:gd name="T72" fmla="*/ 200 w 293"/>
                <a:gd name="T73" fmla="*/ 23 h 400"/>
                <a:gd name="T74" fmla="*/ 155 w 293"/>
                <a:gd name="T75"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3" h="400">
                  <a:moveTo>
                    <a:pt x="86" y="290"/>
                  </a:moveTo>
                  <a:cubicBezTo>
                    <a:pt x="86" y="277"/>
                    <a:pt x="97" y="266"/>
                    <a:pt x="110" y="266"/>
                  </a:cubicBezTo>
                  <a:cubicBezTo>
                    <a:pt x="123" y="266"/>
                    <a:pt x="134" y="277"/>
                    <a:pt x="134" y="290"/>
                  </a:cubicBezTo>
                  <a:cubicBezTo>
                    <a:pt x="134" y="303"/>
                    <a:pt x="123" y="314"/>
                    <a:pt x="110" y="314"/>
                  </a:cubicBezTo>
                  <a:cubicBezTo>
                    <a:pt x="97" y="314"/>
                    <a:pt x="86" y="303"/>
                    <a:pt x="86" y="290"/>
                  </a:cubicBezTo>
                  <a:close/>
                  <a:moveTo>
                    <a:pt x="119" y="181"/>
                  </a:moveTo>
                  <a:cubicBezTo>
                    <a:pt x="113" y="180"/>
                    <a:pt x="107" y="180"/>
                    <a:pt x="101" y="181"/>
                  </a:cubicBezTo>
                  <a:cubicBezTo>
                    <a:pt x="90" y="211"/>
                    <a:pt x="90" y="211"/>
                    <a:pt x="90" y="211"/>
                  </a:cubicBezTo>
                  <a:cubicBezTo>
                    <a:pt x="82" y="212"/>
                    <a:pt x="75" y="216"/>
                    <a:pt x="68" y="220"/>
                  </a:cubicBezTo>
                  <a:cubicBezTo>
                    <a:pt x="39" y="206"/>
                    <a:pt x="39" y="206"/>
                    <a:pt x="39" y="206"/>
                  </a:cubicBezTo>
                  <a:cubicBezTo>
                    <a:pt x="35" y="210"/>
                    <a:pt x="30" y="215"/>
                    <a:pt x="26" y="219"/>
                  </a:cubicBezTo>
                  <a:cubicBezTo>
                    <a:pt x="40" y="248"/>
                    <a:pt x="40" y="248"/>
                    <a:pt x="40" y="248"/>
                  </a:cubicBezTo>
                  <a:cubicBezTo>
                    <a:pt x="36" y="255"/>
                    <a:pt x="32" y="262"/>
                    <a:pt x="31" y="270"/>
                  </a:cubicBezTo>
                  <a:cubicBezTo>
                    <a:pt x="1" y="281"/>
                    <a:pt x="1" y="281"/>
                    <a:pt x="1" y="281"/>
                  </a:cubicBezTo>
                  <a:cubicBezTo>
                    <a:pt x="0" y="287"/>
                    <a:pt x="0" y="293"/>
                    <a:pt x="1" y="299"/>
                  </a:cubicBezTo>
                  <a:cubicBezTo>
                    <a:pt x="30" y="310"/>
                    <a:pt x="30" y="310"/>
                    <a:pt x="30" y="310"/>
                  </a:cubicBezTo>
                  <a:cubicBezTo>
                    <a:pt x="32" y="318"/>
                    <a:pt x="36" y="325"/>
                    <a:pt x="40" y="332"/>
                  </a:cubicBezTo>
                  <a:cubicBezTo>
                    <a:pt x="26" y="361"/>
                    <a:pt x="26" y="361"/>
                    <a:pt x="26" y="361"/>
                  </a:cubicBezTo>
                  <a:cubicBezTo>
                    <a:pt x="30" y="366"/>
                    <a:pt x="35" y="370"/>
                    <a:pt x="39" y="374"/>
                  </a:cubicBezTo>
                  <a:cubicBezTo>
                    <a:pt x="68" y="361"/>
                    <a:pt x="68" y="361"/>
                    <a:pt x="68" y="361"/>
                  </a:cubicBezTo>
                  <a:cubicBezTo>
                    <a:pt x="75" y="365"/>
                    <a:pt x="82" y="368"/>
                    <a:pt x="90" y="370"/>
                  </a:cubicBezTo>
                  <a:cubicBezTo>
                    <a:pt x="101" y="399"/>
                    <a:pt x="101" y="399"/>
                    <a:pt x="101" y="399"/>
                  </a:cubicBezTo>
                  <a:cubicBezTo>
                    <a:pt x="107" y="400"/>
                    <a:pt x="113" y="400"/>
                    <a:pt x="119" y="399"/>
                  </a:cubicBezTo>
                  <a:cubicBezTo>
                    <a:pt x="130" y="370"/>
                    <a:pt x="130" y="370"/>
                    <a:pt x="130" y="370"/>
                  </a:cubicBezTo>
                  <a:cubicBezTo>
                    <a:pt x="138" y="368"/>
                    <a:pt x="145" y="365"/>
                    <a:pt x="152" y="361"/>
                  </a:cubicBezTo>
                  <a:cubicBezTo>
                    <a:pt x="181" y="374"/>
                    <a:pt x="181" y="374"/>
                    <a:pt x="181" y="374"/>
                  </a:cubicBezTo>
                  <a:cubicBezTo>
                    <a:pt x="185" y="370"/>
                    <a:pt x="190" y="366"/>
                    <a:pt x="194" y="361"/>
                  </a:cubicBezTo>
                  <a:cubicBezTo>
                    <a:pt x="181" y="332"/>
                    <a:pt x="181" y="332"/>
                    <a:pt x="181" y="332"/>
                  </a:cubicBezTo>
                  <a:cubicBezTo>
                    <a:pt x="185" y="325"/>
                    <a:pt x="188" y="318"/>
                    <a:pt x="190" y="310"/>
                  </a:cubicBezTo>
                  <a:cubicBezTo>
                    <a:pt x="219" y="299"/>
                    <a:pt x="219" y="299"/>
                    <a:pt x="219" y="299"/>
                  </a:cubicBezTo>
                  <a:cubicBezTo>
                    <a:pt x="220" y="293"/>
                    <a:pt x="220" y="287"/>
                    <a:pt x="219" y="281"/>
                  </a:cubicBezTo>
                  <a:cubicBezTo>
                    <a:pt x="190" y="270"/>
                    <a:pt x="190" y="270"/>
                    <a:pt x="190" y="270"/>
                  </a:cubicBezTo>
                  <a:cubicBezTo>
                    <a:pt x="188" y="262"/>
                    <a:pt x="185" y="255"/>
                    <a:pt x="181" y="248"/>
                  </a:cubicBezTo>
                  <a:cubicBezTo>
                    <a:pt x="194" y="219"/>
                    <a:pt x="194" y="219"/>
                    <a:pt x="194" y="219"/>
                  </a:cubicBezTo>
                  <a:cubicBezTo>
                    <a:pt x="190" y="215"/>
                    <a:pt x="185" y="210"/>
                    <a:pt x="181" y="206"/>
                  </a:cubicBezTo>
                  <a:cubicBezTo>
                    <a:pt x="152" y="220"/>
                    <a:pt x="152" y="220"/>
                    <a:pt x="152" y="220"/>
                  </a:cubicBezTo>
                  <a:cubicBezTo>
                    <a:pt x="145" y="216"/>
                    <a:pt x="138" y="212"/>
                    <a:pt x="130" y="211"/>
                  </a:cubicBezTo>
                  <a:lnTo>
                    <a:pt x="119" y="181"/>
                  </a:lnTo>
                  <a:close/>
                  <a:moveTo>
                    <a:pt x="167" y="113"/>
                  </a:moveTo>
                  <a:cubicBezTo>
                    <a:pt x="162" y="101"/>
                    <a:pt x="167" y="87"/>
                    <a:pt x="179" y="82"/>
                  </a:cubicBezTo>
                  <a:cubicBezTo>
                    <a:pt x="191" y="77"/>
                    <a:pt x="205" y="83"/>
                    <a:pt x="210" y="95"/>
                  </a:cubicBezTo>
                  <a:cubicBezTo>
                    <a:pt x="215" y="107"/>
                    <a:pt x="210" y="121"/>
                    <a:pt x="197" y="126"/>
                  </a:cubicBezTo>
                  <a:cubicBezTo>
                    <a:pt x="185" y="131"/>
                    <a:pt x="172" y="125"/>
                    <a:pt x="167" y="113"/>
                  </a:cubicBezTo>
                  <a:close/>
                  <a:moveTo>
                    <a:pt x="155" y="0"/>
                  </a:moveTo>
                  <a:cubicBezTo>
                    <a:pt x="149" y="2"/>
                    <a:pt x="144" y="4"/>
                    <a:pt x="138" y="7"/>
                  </a:cubicBezTo>
                  <a:cubicBezTo>
                    <a:pt x="139" y="38"/>
                    <a:pt x="139" y="38"/>
                    <a:pt x="139" y="38"/>
                  </a:cubicBezTo>
                  <a:cubicBezTo>
                    <a:pt x="133" y="43"/>
                    <a:pt x="127" y="49"/>
                    <a:pt x="123" y="55"/>
                  </a:cubicBezTo>
                  <a:cubicBezTo>
                    <a:pt x="91" y="54"/>
                    <a:pt x="91" y="54"/>
                    <a:pt x="91" y="54"/>
                  </a:cubicBezTo>
                  <a:cubicBezTo>
                    <a:pt x="88" y="59"/>
                    <a:pt x="86" y="65"/>
                    <a:pt x="84" y="71"/>
                  </a:cubicBezTo>
                  <a:cubicBezTo>
                    <a:pt x="107" y="92"/>
                    <a:pt x="107" y="92"/>
                    <a:pt x="107" y="92"/>
                  </a:cubicBezTo>
                  <a:cubicBezTo>
                    <a:pt x="106" y="100"/>
                    <a:pt x="106" y="108"/>
                    <a:pt x="107" y="116"/>
                  </a:cubicBezTo>
                  <a:cubicBezTo>
                    <a:pt x="84" y="137"/>
                    <a:pt x="84" y="137"/>
                    <a:pt x="84" y="137"/>
                  </a:cubicBezTo>
                  <a:cubicBezTo>
                    <a:pt x="86" y="143"/>
                    <a:pt x="88" y="149"/>
                    <a:pt x="91" y="154"/>
                  </a:cubicBezTo>
                  <a:cubicBezTo>
                    <a:pt x="122" y="153"/>
                    <a:pt x="122" y="153"/>
                    <a:pt x="122" y="153"/>
                  </a:cubicBezTo>
                  <a:cubicBezTo>
                    <a:pt x="127" y="159"/>
                    <a:pt x="133" y="165"/>
                    <a:pt x="139" y="170"/>
                  </a:cubicBezTo>
                  <a:cubicBezTo>
                    <a:pt x="138" y="201"/>
                    <a:pt x="138" y="201"/>
                    <a:pt x="138" y="201"/>
                  </a:cubicBezTo>
                  <a:cubicBezTo>
                    <a:pt x="144" y="204"/>
                    <a:pt x="149" y="206"/>
                    <a:pt x="155" y="208"/>
                  </a:cubicBezTo>
                  <a:cubicBezTo>
                    <a:pt x="176" y="185"/>
                    <a:pt x="176" y="185"/>
                    <a:pt x="176" y="185"/>
                  </a:cubicBezTo>
                  <a:cubicBezTo>
                    <a:pt x="184" y="186"/>
                    <a:pt x="193" y="186"/>
                    <a:pt x="200" y="185"/>
                  </a:cubicBezTo>
                  <a:cubicBezTo>
                    <a:pt x="222" y="208"/>
                    <a:pt x="222" y="208"/>
                    <a:pt x="222" y="208"/>
                  </a:cubicBezTo>
                  <a:cubicBezTo>
                    <a:pt x="228" y="206"/>
                    <a:pt x="233" y="204"/>
                    <a:pt x="239" y="201"/>
                  </a:cubicBezTo>
                  <a:cubicBezTo>
                    <a:pt x="237" y="170"/>
                    <a:pt x="237" y="170"/>
                    <a:pt x="237" y="170"/>
                  </a:cubicBezTo>
                  <a:cubicBezTo>
                    <a:pt x="244" y="165"/>
                    <a:pt x="250" y="159"/>
                    <a:pt x="254" y="153"/>
                  </a:cubicBezTo>
                  <a:cubicBezTo>
                    <a:pt x="286" y="154"/>
                    <a:pt x="286" y="154"/>
                    <a:pt x="286" y="154"/>
                  </a:cubicBezTo>
                  <a:cubicBezTo>
                    <a:pt x="289" y="149"/>
                    <a:pt x="291" y="143"/>
                    <a:pt x="293" y="137"/>
                  </a:cubicBezTo>
                  <a:cubicBezTo>
                    <a:pt x="270" y="116"/>
                    <a:pt x="270" y="116"/>
                    <a:pt x="270" y="116"/>
                  </a:cubicBezTo>
                  <a:cubicBezTo>
                    <a:pt x="271" y="108"/>
                    <a:pt x="271" y="100"/>
                    <a:pt x="270" y="92"/>
                  </a:cubicBezTo>
                  <a:cubicBezTo>
                    <a:pt x="293" y="71"/>
                    <a:pt x="293" y="71"/>
                    <a:pt x="293" y="71"/>
                  </a:cubicBezTo>
                  <a:cubicBezTo>
                    <a:pt x="291" y="65"/>
                    <a:pt x="289" y="59"/>
                    <a:pt x="286" y="54"/>
                  </a:cubicBezTo>
                  <a:cubicBezTo>
                    <a:pt x="254" y="55"/>
                    <a:pt x="254" y="55"/>
                    <a:pt x="254" y="55"/>
                  </a:cubicBezTo>
                  <a:cubicBezTo>
                    <a:pt x="249" y="49"/>
                    <a:pt x="244" y="43"/>
                    <a:pt x="237" y="38"/>
                  </a:cubicBezTo>
                  <a:cubicBezTo>
                    <a:pt x="239" y="7"/>
                    <a:pt x="239" y="7"/>
                    <a:pt x="239" y="7"/>
                  </a:cubicBezTo>
                  <a:cubicBezTo>
                    <a:pt x="233" y="4"/>
                    <a:pt x="228" y="2"/>
                    <a:pt x="222" y="0"/>
                  </a:cubicBezTo>
                  <a:cubicBezTo>
                    <a:pt x="200" y="23"/>
                    <a:pt x="200" y="23"/>
                    <a:pt x="200" y="23"/>
                  </a:cubicBezTo>
                  <a:cubicBezTo>
                    <a:pt x="192" y="22"/>
                    <a:pt x="184" y="22"/>
                    <a:pt x="176" y="23"/>
                  </a:cubicBezTo>
                  <a:lnTo>
                    <a:pt x="155" y="0"/>
                  </a:lnTo>
                  <a:close/>
                </a:path>
              </a:pathLst>
            </a:custGeom>
            <a:solidFill>
              <a:schemeClr val="tx1"/>
            </a:solidFill>
            <a:ln>
              <a:noFill/>
            </a:ln>
            <a:extLst/>
          </p:spPr>
          <p:txBody>
            <a:bodyPr vert="horz" wrap="square" lIns="67232" tIns="33616" rIns="67232" bIns="33616" numCol="1" anchor="t" anchorCtr="0" compatLnSpc="1">
              <a:prstTxWarp prst="textNoShape">
                <a:avLst/>
              </a:prstTxWarp>
            </a:bodyPr>
            <a:lstStyle/>
            <a:p>
              <a:pPr defTabSz="582942"/>
              <a:endParaRPr lang="en-US" sz="1324" dirty="0">
                <a:solidFill>
                  <a:srgbClr val="505050"/>
                </a:solidFill>
              </a:endParaRPr>
            </a:p>
          </p:txBody>
        </p:sp>
      </p:grpSp>
    </p:spTree>
    <p:extLst>
      <p:ext uri="{BB962C8B-B14F-4D97-AF65-F5344CB8AC3E}">
        <p14:creationId xmlns:p14="http://schemas.microsoft.com/office/powerpoint/2010/main" val="4263833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250" fill="hold"/>
                                        <p:tgtEl>
                                          <p:spTgt spid="47"/>
                                        </p:tgtEl>
                                        <p:attrNameLst>
                                          <p:attrName>ppt_w</p:attrName>
                                        </p:attrNameLst>
                                      </p:cBhvr>
                                      <p:tavLst>
                                        <p:tav tm="0">
                                          <p:val>
                                            <p:fltVal val="0"/>
                                          </p:val>
                                        </p:tav>
                                        <p:tav tm="100000">
                                          <p:val>
                                            <p:strVal val="#ppt_w"/>
                                          </p:val>
                                        </p:tav>
                                      </p:tavLst>
                                    </p:anim>
                                    <p:anim calcmode="lin" valueType="num">
                                      <p:cBhvr>
                                        <p:cTn id="8" dur="250" fill="hold"/>
                                        <p:tgtEl>
                                          <p:spTgt spid="47"/>
                                        </p:tgtEl>
                                        <p:attrNameLst>
                                          <p:attrName>ppt_h</p:attrName>
                                        </p:attrNameLst>
                                      </p:cBhvr>
                                      <p:tavLst>
                                        <p:tav tm="0">
                                          <p:val>
                                            <p:fltVal val="0"/>
                                          </p:val>
                                        </p:tav>
                                        <p:tav tm="100000">
                                          <p:val>
                                            <p:strVal val="#ppt_h"/>
                                          </p:val>
                                        </p:tav>
                                      </p:tavLst>
                                    </p:anim>
                                    <p:animEffect transition="in" filter="fade">
                                      <p:cBhvr>
                                        <p:cTn id="9" dur="250"/>
                                        <p:tgtEl>
                                          <p:spTgt spid="47"/>
                                        </p:tgtEl>
                                      </p:cBhvr>
                                    </p:animEffect>
                                  </p:childTnLst>
                                </p:cTn>
                              </p:par>
                              <p:par>
                                <p:cTn id="10" presetID="6" presetClass="emph" presetSubtype="0" decel="100000" fill="hold" grpId="1" nodeType="withEffect">
                                  <p:stCondLst>
                                    <p:cond delay="700"/>
                                  </p:stCondLst>
                                  <p:childTnLst>
                                    <p:animScale>
                                      <p:cBhvr>
                                        <p:cTn id="11" dur="250" fill="hold"/>
                                        <p:tgtEl>
                                          <p:spTgt spid="47"/>
                                        </p:tgtEl>
                                      </p:cBhvr>
                                      <p:by x="110000" y="110000"/>
                                    </p:animScale>
                                  </p:childTnLst>
                                </p:cTn>
                              </p:par>
                              <p:par>
                                <p:cTn id="12" presetID="6" presetClass="emph" presetSubtype="0" decel="100000" fill="hold" grpId="2" nodeType="withEffect">
                                  <p:stCondLst>
                                    <p:cond delay="900"/>
                                  </p:stCondLst>
                                  <p:childTnLst>
                                    <p:animScale>
                                      <p:cBhvr>
                                        <p:cTn id="13" dur="250" fill="hold"/>
                                        <p:tgtEl>
                                          <p:spTgt spid="47"/>
                                        </p:tgtEl>
                                      </p:cBhvr>
                                      <p:by x="91000" y="91000"/>
                                    </p:animScale>
                                  </p:childTnLst>
                                </p:cTn>
                              </p:par>
                              <p:par>
                                <p:cTn id="14" presetID="1" presetClass="entr" presetSubtype="0" fill="hold" grpId="2" nodeType="withEffect">
                                  <p:stCondLst>
                                    <p:cond delay="1000"/>
                                  </p:stCondLst>
                                  <p:childTnLst>
                                    <p:set>
                                      <p:cBhvr>
                                        <p:cTn id="15" dur="1" fill="hold">
                                          <p:stCondLst>
                                            <p:cond delay="0"/>
                                          </p:stCondLst>
                                        </p:cTn>
                                        <p:tgtEl>
                                          <p:spTgt spid="391"/>
                                        </p:tgtEl>
                                        <p:attrNameLst>
                                          <p:attrName>style.visibility</p:attrName>
                                        </p:attrNameLst>
                                      </p:cBhvr>
                                      <p:to>
                                        <p:strVal val="visible"/>
                                      </p:to>
                                    </p:set>
                                  </p:childTnLst>
                                </p:cTn>
                              </p:par>
                              <p:par>
                                <p:cTn id="16" presetID="6" presetClass="emph" presetSubtype="0" accel="100000" autoRev="1" fill="hold" grpId="1" nodeType="withEffect">
                                  <p:stCondLst>
                                    <p:cond delay="250"/>
                                  </p:stCondLst>
                                  <p:childTnLst>
                                    <p:animScale>
                                      <p:cBhvr>
                                        <p:cTn id="17" dur="750" fill="hold"/>
                                        <p:tgtEl>
                                          <p:spTgt spid="391"/>
                                        </p:tgtEl>
                                      </p:cBhvr>
                                      <p:by x="0" y="0"/>
                                    </p:animScale>
                                  </p:childTnLst>
                                </p:cTn>
                              </p:par>
                              <p:par>
                                <p:cTn id="18" presetID="8" presetClass="emph" presetSubtype="0" decel="100000" fill="hold" grpId="0" nodeType="withEffect">
                                  <p:stCondLst>
                                    <p:cond delay="1000"/>
                                  </p:stCondLst>
                                  <p:childTnLst>
                                    <p:animRot by="10800000">
                                      <p:cBhvr>
                                        <p:cTn id="19" dur="750" fill="hold"/>
                                        <p:tgtEl>
                                          <p:spTgt spid="391"/>
                                        </p:tgtEl>
                                        <p:attrNameLst>
                                          <p:attrName>r</p:attrName>
                                        </p:attrNameLst>
                                      </p:cBhvr>
                                    </p:animRot>
                                  </p:childTnLst>
                                </p:cTn>
                              </p:par>
                              <p:par>
                                <p:cTn id="20" presetID="1" presetClass="entr" presetSubtype="0" fill="hold" nodeType="withEffect">
                                  <p:stCondLst>
                                    <p:cond delay="1600"/>
                                  </p:stCondLst>
                                  <p:childTnLst>
                                    <p:set>
                                      <p:cBhvr>
                                        <p:cTn id="21" dur="1" fill="hold">
                                          <p:stCondLst>
                                            <p:cond delay="0"/>
                                          </p:stCondLst>
                                        </p:cTn>
                                        <p:tgtEl>
                                          <p:spTgt spid="385"/>
                                        </p:tgtEl>
                                        <p:attrNameLst>
                                          <p:attrName>style.visibility</p:attrName>
                                        </p:attrNameLst>
                                      </p:cBhvr>
                                      <p:to>
                                        <p:strVal val="visible"/>
                                      </p:to>
                                    </p:set>
                                  </p:childTnLst>
                                </p:cTn>
                              </p:par>
                              <p:par>
                                <p:cTn id="22" presetID="64" presetClass="path" presetSubtype="0" decel="100000" fill="hold" nodeType="withEffect">
                                  <p:stCondLst>
                                    <p:cond delay="1600"/>
                                  </p:stCondLst>
                                  <p:childTnLst>
                                    <p:animMotion origin="layout" path="M 3.4132E-6 3.33333E-6 L 3.4132E-6 -0.04098 " pathEditMode="relative" rAng="0" ptsTypes="AA">
                                      <p:cBhvr>
                                        <p:cTn id="23" dur="200" spd="-100000" fill="hold"/>
                                        <p:tgtEl>
                                          <p:spTgt spid="385"/>
                                        </p:tgtEl>
                                        <p:attrNameLst>
                                          <p:attrName>ppt_x</p:attrName>
                                          <p:attrName>ppt_y</p:attrName>
                                        </p:attrNameLst>
                                      </p:cBhvr>
                                      <p:rCtr x="0" y="-2060"/>
                                    </p:animMotion>
                                  </p:childTnLst>
                                </p:cTn>
                              </p:par>
                              <p:par>
                                <p:cTn id="24" presetID="22" presetClass="entr" presetSubtype="1" fill="hold" grpId="0" nodeType="withEffect">
                                  <p:stCondLst>
                                    <p:cond delay="2050"/>
                                  </p:stCondLst>
                                  <p:childTnLst>
                                    <p:set>
                                      <p:cBhvr>
                                        <p:cTn id="25" dur="1" fill="hold">
                                          <p:stCondLst>
                                            <p:cond delay="0"/>
                                          </p:stCondLst>
                                        </p:cTn>
                                        <p:tgtEl>
                                          <p:spTgt spid="384"/>
                                        </p:tgtEl>
                                        <p:attrNameLst>
                                          <p:attrName>style.visibility</p:attrName>
                                        </p:attrNameLst>
                                      </p:cBhvr>
                                      <p:to>
                                        <p:strVal val="visible"/>
                                      </p:to>
                                    </p:set>
                                    <p:animEffect transition="in" filter="wipe(up)">
                                      <p:cBhvr>
                                        <p:cTn id="26" dur="500"/>
                                        <p:tgtEl>
                                          <p:spTgt spid="384"/>
                                        </p:tgtEl>
                                      </p:cBhvr>
                                    </p:animEffect>
                                  </p:childTnLst>
                                </p:cTn>
                              </p:par>
                              <p:par>
                                <p:cTn id="27" presetID="1" presetClass="entr" presetSubtype="0" fill="hold" nodeType="withEffect">
                                  <p:stCondLst>
                                    <p:cond delay="2050"/>
                                  </p:stCondLst>
                                  <p:childTnLst>
                                    <p:set>
                                      <p:cBhvr>
                                        <p:cTn id="28" dur="1" fill="hold">
                                          <p:stCondLst>
                                            <p:cond delay="0"/>
                                          </p:stCondLst>
                                        </p:cTn>
                                        <p:tgtEl>
                                          <p:spTgt spid="386"/>
                                        </p:tgtEl>
                                        <p:attrNameLst>
                                          <p:attrName>style.visibility</p:attrName>
                                        </p:attrNameLst>
                                      </p:cBhvr>
                                      <p:to>
                                        <p:strVal val="visible"/>
                                      </p:to>
                                    </p:set>
                                  </p:childTnLst>
                                </p:cTn>
                              </p:par>
                              <p:par>
                                <p:cTn id="29" presetID="64" presetClass="path" presetSubtype="0" decel="100000" fill="hold" nodeType="withEffect">
                                  <p:stCondLst>
                                    <p:cond delay="2050"/>
                                  </p:stCondLst>
                                  <p:childTnLst>
                                    <p:animMotion origin="layout" path="M 3.4132E-6 3.33333E-6 L 3.4132E-6 -0.04098 " pathEditMode="relative" rAng="0" ptsTypes="AA">
                                      <p:cBhvr>
                                        <p:cTn id="30" dur="200" spd="-100000" fill="hold"/>
                                        <p:tgtEl>
                                          <p:spTgt spid="386"/>
                                        </p:tgtEl>
                                        <p:attrNameLst>
                                          <p:attrName>ppt_x</p:attrName>
                                          <p:attrName>ppt_y</p:attrName>
                                        </p:attrNameLst>
                                      </p:cBhvr>
                                      <p:rCtr x="0" y="-2060"/>
                                    </p:animMotion>
                                  </p:childTnLst>
                                </p:cTn>
                              </p:par>
                            </p:childTnLst>
                          </p:cTn>
                        </p:par>
                        <p:par>
                          <p:cTn id="31" fill="hold">
                            <p:stCondLst>
                              <p:cond delay="2550"/>
                            </p:stCondLst>
                            <p:childTnLst>
                              <p:par>
                                <p:cTn id="32" presetID="1" presetClass="entr" presetSubtype="0" fill="hold" nodeType="afterEffect">
                                  <p:stCondLst>
                                    <p:cond delay="500"/>
                                  </p:stCondLst>
                                  <p:childTnLst>
                                    <p:set>
                                      <p:cBhvr>
                                        <p:cTn id="33" dur="1" fill="hold">
                                          <p:stCondLst>
                                            <p:cond delay="0"/>
                                          </p:stCondLst>
                                        </p:cTn>
                                        <p:tgtEl>
                                          <p:spTgt spid="392"/>
                                        </p:tgtEl>
                                        <p:attrNameLst>
                                          <p:attrName>style.visibility</p:attrName>
                                        </p:attrNameLst>
                                      </p:cBhvr>
                                      <p:to>
                                        <p:strVal val="visible"/>
                                      </p:to>
                                    </p:set>
                                  </p:childTnLst>
                                </p:cTn>
                              </p:par>
                              <p:par>
                                <p:cTn id="34" presetID="1" presetClass="exit" presetSubtype="0" fill="hold" grpId="3" nodeType="withEffect">
                                  <p:stCondLst>
                                    <p:cond delay="500"/>
                                  </p:stCondLst>
                                  <p:childTnLst>
                                    <p:set>
                                      <p:cBhvr>
                                        <p:cTn id="35" dur="1" fill="hold">
                                          <p:stCondLst>
                                            <p:cond delay="0"/>
                                          </p:stCondLst>
                                        </p:cTn>
                                        <p:tgtEl>
                                          <p:spTgt spid="391"/>
                                        </p:tgtEl>
                                        <p:attrNameLst>
                                          <p:attrName>style.visibility</p:attrName>
                                        </p:attrNameLst>
                                      </p:cBhvr>
                                      <p:to>
                                        <p:strVal val="hidden"/>
                                      </p:to>
                                    </p:set>
                                  </p:childTnLst>
                                </p:cTn>
                              </p:par>
                              <p:par>
                                <p:cTn id="36" presetID="1" presetClass="exit" presetSubtype="0" fill="hold" nodeType="withEffect">
                                  <p:stCondLst>
                                    <p:cond delay="500"/>
                                  </p:stCondLst>
                                  <p:childTnLst>
                                    <p:set>
                                      <p:cBhvr>
                                        <p:cTn id="37" dur="1" fill="hold">
                                          <p:stCondLst>
                                            <p:cond delay="0"/>
                                          </p:stCondLst>
                                        </p:cTn>
                                        <p:tgtEl>
                                          <p:spTgt spid="385"/>
                                        </p:tgtEl>
                                        <p:attrNameLst>
                                          <p:attrName>style.visibility</p:attrName>
                                        </p:attrNameLst>
                                      </p:cBhvr>
                                      <p:to>
                                        <p:strVal val="hidden"/>
                                      </p:to>
                                    </p:set>
                                  </p:childTnLst>
                                </p:cTn>
                              </p:par>
                              <p:par>
                                <p:cTn id="38" presetID="1" presetClass="exit" presetSubtype="0" fill="hold" grpId="1" nodeType="withEffect">
                                  <p:stCondLst>
                                    <p:cond delay="500"/>
                                  </p:stCondLst>
                                  <p:childTnLst>
                                    <p:set>
                                      <p:cBhvr>
                                        <p:cTn id="39" dur="1" fill="hold">
                                          <p:stCondLst>
                                            <p:cond delay="0"/>
                                          </p:stCondLst>
                                        </p:cTn>
                                        <p:tgtEl>
                                          <p:spTgt spid="384"/>
                                        </p:tgtEl>
                                        <p:attrNameLst>
                                          <p:attrName>style.visibility</p:attrName>
                                        </p:attrNameLst>
                                      </p:cBhvr>
                                      <p:to>
                                        <p:strVal val="hidden"/>
                                      </p:to>
                                    </p:set>
                                  </p:childTnLst>
                                </p:cTn>
                              </p:par>
                              <p:par>
                                <p:cTn id="40" presetID="1" presetClass="exit" presetSubtype="0" fill="hold" nodeType="withEffect">
                                  <p:stCondLst>
                                    <p:cond delay="500"/>
                                  </p:stCondLst>
                                  <p:childTnLst>
                                    <p:set>
                                      <p:cBhvr>
                                        <p:cTn id="41" dur="1" fill="hold">
                                          <p:stCondLst>
                                            <p:cond delay="0"/>
                                          </p:stCondLst>
                                        </p:cTn>
                                        <p:tgtEl>
                                          <p:spTgt spid="386"/>
                                        </p:tgtEl>
                                        <p:attrNameLst>
                                          <p:attrName>style.visibility</p:attrName>
                                        </p:attrNameLst>
                                      </p:cBhvr>
                                      <p:to>
                                        <p:strVal val="hidden"/>
                                      </p:to>
                                    </p:set>
                                  </p:childTnLst>
                                </p:cTn>
                              </p:par>
                              <p:par>
                                <p:cTn id="42" presetID="6" presetClass="emph" presetSubtype="0" decel="100000" fill="hold" nodeType="withEffect">
                                  <p:stCondLst>
                                    <p:cond delay="500"/>
                                  </p:stCondLst>
                                  <p:childTnLst>
                                    <p:animScale>
                                      <p:cBhvr>
                                        <p:cTn id="43" dur="750" fill="hold"/>
                                        <p:tgtEl>
                                          <p:spTgt spid="392"/>
                                        </p:tgtEl>
                                      </p:cBhvr>
                                      <p:by x="75140" y="75140"/>
                                    </p:animScale>
                                  </p:childTnLst>
                                </p:cTn>
                              </p:par>
                              <p:par>
                                <p:cTn id="44" presetID="1" presetClass="exit" presetSubtype="0" fill="hold" nodeType="withEffect">
                                  <p:stCondLst>
                                    <p:cond delay="1250"/>
                                  </p:stCondLst>
                                  <p:childTnLst>
                                    <p:set>
                                      <p:cBhvr>
                                        <p:cTn id="45" dur="1" fill="hold">
                                          <p:stCondLst>
                                            <p:cond delay="0"/>
                                          </p:stCondLst>
                                        </p:cTn>
                                        <p:tgtEl>
                                          <p:spTgt spid="392"/>
                                        </p:tgtEl>
                                        <p:attrNameLst>
                                          <p:attrName>style.visibility</p:attrName>
                                        </p:attrNameLst>
                                      </p:cBhvr>
                                      <p:to>
                                        <p:strVal val="hidden"/>
                                      </p:to>
                                    </p:set>
                                  </p:childTnLst>
                                </p:cTn>
                              </p:par>
                              <p:par>
                                <p:cTn id="46" presetID="1" presetClass="entr" presetSubtype="0" fill="hold" nodeType="withEffect">
                                  <p:stCondLst>
                                    <p:cond delay="750"/>
                                  </p:stCondLst>
                                  <p:childTnLst>
                                    <p:set>
                                      <p:cBhvr>
                                        <p:cTn id="47" dur="1" fill="hold">
                                          <p:stCondLst>
                                            <p:cond delay="0"/>
                                          </p:stCondLst>
                                        </p:cTn>
                                        <p:tgtEl>
                                          <p:spTgt spid="423"/>
                                        </p:tgtEl>
                                        <p:attrNameLst>
                                          <p:attrName>style.visibility</p:attrName>
                                        </p:attrNameLst>
                                      </p:cBhvr>
                                      <p:to>
                                        <p:strVal val="visible"/>
                                      </p:to>
                                    </p:set>
                                  </p:childTnLst>
                                </p:cTn>
                              </p:par>
                              <p:par>
                                <p:cTn id="48" presetID="6" presetClass="emph" presetSubtype="0" accel="100000" autoRev="1" fill="hold" nodeType="withEffect">
                                  <p:stCondLst>
                                    <p:cond delay="0"/>
                                  </p:stCondLst>
                                  <p:childTnLst>
                                    <p:animScale>
                                      <p:cBhvr>
                                        <p:cTn id="49" dur="750" fill="hold"/>
                                        <p:tgtEl>
                                          <p:spTgt spid="423"/>
                                        </p:tgtEl>
                                      </p:cBhvr>
                                      <p:by x="0" y="0"/>
                                    </p:animScale>
                                  </p:childTnLst>
                                </p:cTn>
                              </p:par>
                              <p:par>
                                <p:cTn id="50" presetID="42" presetClass="path" presetSubtype="0" decel="100000" fill="hold" nodeType="withEffect">
                                  <p:stCondLst>
                                    <p:cond delay="750"/>
                                  </p:stCondLst>
                                  <p:childTnLst>
                                    <p:animMotion origin="layout" path="M 1.15395E-6 9.71548E-7 L 0.23157 0.05829 " pathEditMode="relative" rAng="0" ptsTypes="AA">
                                      <p:cBhvr>
                                        <p:cTn id="51" dur="1000" spd="-100000" fill="hold"/>
                                        <p:tgtEl>
                                          <p:spTgt spid="423"/>
                                        </p:tgtEl>
                                        <p:attrNameLst>
                                          <p:attrName>ppt_x</p:attrName>
                                          <p:attrName>ppt_y</p:attrName>
                                        </p:attrNameLst>
                                      </p:cBhvr>
                                      <p:rCtr x="11579" y="2915"/>
                                    </p:animMotion>
                                  </p:childTnLst>
                                </p:cTn>
                              </p:par>
                              <p:par>
                                <p:cTn id="52" presetID="1" presetClass="entr" presetSubtype="0" fill="hold" nodeType="withEffect">
                                  <p:stCondLst>
                                    <p:cond delay="850"/>
                                  </p:stCondLst>
                                  <p:childTnLst>
                                    <p:set>
                                      <p:cBhvr>
                                        <p:cTn id="53" dur="1" fill="hold">
                                          <p:stCondLst>
                                            <p:cond delay="0"/>
                                          </p:stCondLst>
                                        </p:cTn>
                                        <p:tgtEl>
                                          <p:spTgt spid="426"/>
                                        </p:tgtEl>
                                        <p:attrNameLst>
                                          <p:attrName>style.visibility</p:attrName>
                                        </p:attrNameLst>
                                      </p:cBhvr>
                                      <p:to>
                                        <p:strVal val="visible"/>
                                      </p:to>
                                    </p:set>
                                  </p:childTnLst>
                                </p:cTn>
                              </p:par>
                              <p:par>
                                <p:cTn id="54" presetID="6" presetClass="emph" presetSubtype="0" accel="100000" autoRev="1" fill="hold" nodeType="withEffect">
                                  <p:stCondLst>
                                    <p:cond delay="100"/>
                                  </p:stCondLst>
                                  <p:childTnLst>
                                    <p:animScale>
                                      <p:cBhvr>
                                        <p:cTn id="55" dur="750" fill="hold"/>
                                        <p:tgtEl>
                                          <p:spTgt spid="426"/>
                                        </p:tgtEl>
                                      </p:cBhvr>
                                      <p:by x="0" y="0"/>
                                    </p:animScale>
                                  </p:childTnLst>
                                </p:cTn>
                              </p:par>
                              <p:par>
                                <p:cTn id="56" presetID="42" presetClass="path" presetSubtype="0" decel="100000" fill="hold" nodeType="withEffect">
                                  <p:stCondLst>
                                    <p:cond delay="850"/>
                                  </p:stCondLst>
                                  <p:childTnLst>
                                    <p:animMotion origin="layout" path="M 4.32404E-7 -3.24543E-6 L 4.32404E-7 0.3833 " pathEditMode="relative" rAng="0" ptsTypes="AA">
                                      <p:cBhvr>
                                        <p:cTn id="57" dur="1000" spd="-100000" fill="hold"/>
                                        <p:tgtEl>
                                          <p:spTgt spid="426"/>
                                        </p:tgtEl>
                                        <p:attrNameLst>
                                          <p:attrName>ppt_x</p:attrName>
                                          <p:attrName>ppt_y</p:attrName>
                                        </p:attrNameLst>
                                      </p:cBhvr>
                                      <p:rCtr x="0" y="19153"/>
                                    </p:animMotion>
                                  </p:childTnLst>
                                </p:cTn>
                              </p:par>
                              <p:par>
                                <p:cTn id="58" presetID="1" presetClass="entr" presetSubtype="0" fill="hold" nodeType="withEffect">
                                  <p:stCondLst>
                                    <p:cond delay="950"/>
                                  </p:stCondLst>
                                  <p:childTnLst>
                                    <p:set>
                                      <p:cBhvr>
                                        <p:cTn id="59" dur="1" fill="hold">
                                          <p:stCondLst>
                                            <p:cond delay="0"/>
                                          </p:stCondLst>
                                        </p:cTn>
                                        <p:tgtEl>
                                          <p:spTgt spid="476"/>
                                        </p:tgtEl>
                                        <p:attrNameLst>
                                          <p:attrName>style.visibility</p:attrName>
                                        </p:attrNameLst>
                                      </p:cBhvr>
                                      <p:to>
                                        <p:strVal val="visible"/>
                                      </p:to>
                                    </p:set>
                                  </p:childTnLst>
                                </p:cTn>
                              </p:par>
                              <p:par>
                                <p:cTn id="60" presetID="6" presetClass="emph" presetSubtype="0" accel="100000" autoRev="1" fill="hold" nodeType="withEffect">
                                  <p:stCondLst>
                                    <p:cond delay="200"/>
                                  </p:stCondLst>
                                  <p:childTnLst>
                                    <p:animScale>
                                      <p:cBhvr>
                                        <p:cTn id="61" dur="750" fill="hold"/>
                                        <p:tgtEl>
                                          <p:spTgt spid="476"/>
                                        </p:tgtEl>
                                      </p:cBhvr>
                                      <p:by x="0" y="0"/>
                                    </p:animScale>
                                  </p:childTnLst>
                                </p:cTn>
                              </p:par>
                              <p:par>
                                <p:cTn id="62" presetID="42" presetClass="path" presetSubtype="0" decel="100000" fill="hold" nodeType="withEffect">
                                  <p:stCondLst>
                                    <p:cond delay="950"/>
                                  </p:stCondLst>
                                  <p:childTnLst>
                                    <p:animMotion origin="layout" path="M 2.61787E-6 -3.55771E-6 L -0.23001 0.05575 " pathEditMode="relative" rAng="0" ptsTypes="AA">
                                      <p:cBhvr>
                                        <p:cTn id="63" dur="1000" spd="-100000" fill="hold"/>
                                        <p:tgtEl>
                                          <p:spTgt spid="476"/>
                                        </p:tgtEl>
                                        <p:attrNameLst>
                                          <p:attrName>ppt_x</p:attrName>
                                          <p:attrName>ppt_y</p:attrName>
                                        </p:attrNameLst>
                                      </p:cBhvr>
                                      <p:rCtr x="-11500" y="2776"/>
                                    </p:animMotion>
                                  </p:childTnLst>
                                </p:cTn>
                              </p:par>
                              <p:par>
                                <p:cTn id="64" presetID="1" presetClass="entr" presetSubtype="0" fill="hold" nodeType="withEffect">
                                  <p:stCondLst>
                                    <p:cond delay="1050"/>
                                  </p:stCondLst>
                                  <p:childTnLst>
                                    <p:set>
                                      <p:cBhvr>
                                        <p:cTn id="65" dur="1" fill="hold">
                                          <p:stCondLst>
                                            <p:cond delay="0"/>
                                          </p:stCondLst>
                                        </p:cTn>
                                        <p:tgtEl>
                                          <p:spTgt spid="482"/>
                                        </p:tgtEl>
                                        <p:attrNameLst>
                                          <p:attrName>style.visibility</p:attrName>
                                        </p:attrNameLst>
                                      </p:cBhvr>
                                      <p:to>
                                        <p:strVal val="visible"/>
                                      </p:to>
                                    </p:set>
                                  </p:childTnLst>
                                </p:cTn>
                              </p:par>
                              <p:par>
                                <p:cTn id="66" presetID="6" presetClass="emph" presetSubtype="0" accel="100000" autoRev="1" fill="hold" nodeType="withEffect">
                                  <p:stCondLst>
                                    <p:cond delay="300"/>
                                  </p:stCondLst>
                                  <p:childTnLst>
                                    <p:animScale>
                                      <p:cBhvr>
                                        <p:cTn id="67" dur="750" fill="hold"/>
                                        <p:tgtEl>
                                          <p:spTgt spid="482"/>
                                        </p:tgtEl>
                                      </p:cBhvr>
                                      <p:by x="0" y="0"/>
                                    </p:animScale>
                                  </p:childTnLst>
                                </p:cTn>
                              </p:par>
                              <p:par>
                                <p:cTn id="68" presetID="42" presetClass="path" presetSubtype="0" decel="100000" fill="hold" nodeType="withEffect">
                                  <p:stCondLst>
                                    <p:cond delay="1050"/>
                                  </p:stCondLst>
                                  <p:childTnLst>
                                    <p:animMotion origin="layout" path="M 2.39646E-6 3.66181E-6 L -0.15486 -0.31252 " pathEditMode="relative" rAng="0" ptsTypes="AA">
                                      <p:cBhvr>
                                        <p:cTn id="69" dur="1000" spd="-100000" fill="hold"/>
                                        <p:tgtEl>
                                          <p:spTgt spid="482"/>
                                        </p:tgtEl>
                                        <p:attrNameLst>
                                          <p:attrName>ppt_x</p:attrName>
                                          <p:attrName>ppt_y</p:attrName>
                                        </p:attrNameLst>
                                      </p:cBhvr>
                                      <p:rCtr x="-7749" y="-15637"/>
                                    </p:animMotion>
                                  </p:childTnLst>
                                </p:cTn>
                              </p:par>
                              <p:par>
                                <p:cTn id="70" presetID="1" presetClass="entr" presetSubtype="0" fill="hold" nodeType="withEffect">
                                  <p:stCondLst>
                                    <p:cond delay="1120"/>
                                  </p:stCondLst>
                                  <p:childTnLst>
                                    <p:set>
                                      <p:cBhvr>
                                        <p:cTn id="71" dur="1" fill="hold">
                                          <p:stCondLst>
                                            <p:cond delay="0"/>
                                          </p:stCondLst>
                                        </p:cTn>
                                        <p:tgtEl>
                                          <p:spTgt spid="479"/>
                                        </p:tgtEl>
                                        <p:attrNameLst>
                                          <p:attrName>style.visibility</p:attrName>
                                        </p:attrNameLst>
                                      </p:cBhvr>
                                      <p:to>
                                        <p:strVal val="visible"/>
                                      </p:to>
                                    </p:set>
                                  </p:childTnLst>
                                </p:cTn>
                              </p:par>
                              <p:par>
                                <p:cTn id="72" presetID="6" presetClass="emph" presetSubtype="0" accel="100000" autoRev="1" fill="hold" nodeType="withEffect">
                                  <p:stCondLst>
                                    <p:cond delay="400"/>
                                  </p:stCondLst>
                                  <p:childTnLst>
                                    <p:animScale>
                                      <p:cBhvr>
                                        <p:cTn id="73" dur="750" fill="hold"/>
                                        <p:tgtEl>
                                          <p:spTgt spid="479"/>
                                        </p:tgtEl>
                                      </p:cBhvr>
                                      <p:by x="0" y="0"/>
                                    </p:animScale>
                                  </p:childTnLst>
                                </p:cTn>
                              </p:par>
                              <p:par>
                                <p:cTn id="74" presetID="42" presetClass="path" presetSubtype="0" decel="100000" fill="hold" nodeType="withEffect">
                                  <p:stCondLst>
                                    <p:cond delay="1120"/>
                                  </p:stCondLst>
                                  <p:childTnLst>
                                    <p:animMotion origin="layout" path="M -2.19067E-6 3.66181E-6 L 0.14913 -0.31252 " pathEditMode="relative" rAng="0" ptsTypes="AA">
                                      <p:cBhvr>
                                        <p:cTn id="75" dur="1000" spd="-100000" fill="hold"/>
                                        <p:tgtEl>
                                          <p:spTgt spid="479"/>
                                        </p:tgtEl>
                                        <p:attrNameLst>
                                          <p:attrName>ppt_x</p:attrName>
                                          <p:attrName>ppt_y</p:attrName>
                                        </p:attrNameLst>
                                      </p:cBhvr>
                                      <p:rCtr x="7450" y="-15637"/>
                                    </p:animMotion>
                                  </p:childTnLst>
                                </p:cTn>
                              </p:par>
                              <p:par>
                                <p:cTn id="76" presetID="1" presetClass="entr" presetSubtype="0" fill="hold" grpId="1" nodeType="withEffect">
                                  <p:stCondLst>
                                    <p:cond delay="1000"/>
                                  </p:stCondLst>
                                  <p:childTnLst>
                                    <p:set>
                                      <p:cBhvr>
                                        <p:cTn id="77" dur="1" fill="hold">
                                          <p:stCondLst>
                                            <p:cond delay="0"/>
                                          </p:stCondLst>
                                        </p:cTn>
                                        <p:tgtEl>
                                          <p:spTgt spid="422"/>
                                        </p:tgtEl>
                                        <p:attrNameLst>
                                          <p:attrName>style.visibility</p:attrName>
                                        </p:attrNameLst>
                                      </p:cBhvr>
                                      <p:to>
                                        <p:strVal val="visible"/>
                                      </p:to>
                                    </p:set>
                                  </p:childTnLst>
                                </p:cTn>
                              </p:par>
                              <p:par>
                                <p:cTn id="78" presetID="6" presetClass="emph" presetSubtype="0" accel="100000" autoRev="1" fill="hold" grpId="0" nodeType="withEffect">
                                  <p:stCondLst>
                                    <p:cond delay="0"/>
                                  </p:stCondLst>
                                  <p:childTnLst>
                                    <p:animScale>
                                      <p:cBhvr>
                                        <p:cTn id="79" dur="750" fill="hold"/>
                                        <p:tgtEl>
                                          <p:spTgt spid="422"/>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384" grpId="0" animBg="1"/>
      <p:bldP spid="384" grpId="1" animBg="1"/>
      <p:bldP spid="391" grpId="0" animBg="1"/>
      <p:bldP spid="391" grpId="1" animBg="1"/>
      <p:bldP spid="391" grpId="2" animBg="1"/>
      <p:bldP spid="391" grpId="3" animBg="1"/>
      <p:bldP spid="422" grpId="0" animBg="1"/>
      <p:bldP spid="42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 y="758427"/>
            <a:ext cx="2660477" cy="672319"/>
            <a:chOff x="0" y="1031017"/>
            <a:chExt cx="3618434" cy="914400"/>
          </a:xfrm>
        </p:grpSpPr>
        <p:sp>
          <p:nvSpPr>
            <p:cNvPr id="18" name="Rectangle 17"/>
            <p:cNvSpPr/>
            <p:nvPr/>
          </p:nvSpPr>
          <p:spPr>
            <a:xfrm>
              <a:off x="0" y="1031017"/>
              <a:ext cx="3618434" cy="914400"/>
            </a:xfrm>
            <a:prstGeom prst="rect">
              <a:avLst/>
            </a:prstGeom>
            <a:solidFill>
              <a:schemeClr val="bg1">
                <a:lumMod val="10000"/>
              </a:schemeClr>
            </a:solidFill>
          </p:spPr>
          <p:txBody>
            <a:bodyPr wrap="square" lIns="201695">
              <a:noAutofit/>
            </a:bodyPr>
            <a:lstStyle/>
            <a:p>
              <a:r>
                <a:rPr lang="en-US" sz="1912" dirty="0">
                  <a:gradFill>
                    <a:gsLst>
                      <a:gs pos="0">
                        <a:srgbClr val="EFEFEF"/>
                      </a:gs>
                      <a:gs pos="100000">
                        <a:srgbClr val="EFEFEF"/>
                      </a:gs>
                    </a:gsLst>
                    <a:lin ang="5400000" scaled="0"/>
                  </a:gradFill>
                  <a:latin typeface="Segoe UI Light"/>
                </a:rPr>
                <a:t>Enterprise </a:t>
              </a:r>
              <a:br>
                <a:rPr lang="en-US" sz="1912" dirty="0">
                  <a:gradFill>
                    <a:gsLst>
                      <a:gs pos="0">
                        <a:srgbClr val="EFEFEF"/>
                      </a:gs>
                      <a:gs pos="100000">
                        <a:srgbClr val="EFEFEF"/>
                      </a:gs>
                    </a:gsLst>
                    <a:lin ang="5400000" scaled="0"/>
                  </a:gradFill>
                  <a:latin typeface="Segoe UI Light"/>
                </a:rPr>
              </a:br>
              <a:r>
                <a:rPr lang="en-US" sz="1912" dirty="0">
                  <a:gradFill>
                    <a:gsLst>
                      <a:gs pos="0">
                        <a:srgbClr val="EFEFEF"/>
                      </a:gs>
                      <a:gs pos="100000">
                        <a:srgbClr val="EFEFEF"/>
                      </a:gs>
                    </a:gsLst>
                    <a:lin ang="5400000" scaled="0"/>
                  </a:gradFill>
                  <a:latin typeface="Segoe UI Light"/>
                </a:rPr>
                <a:t>needs</a:t>
              </a:r>
            </a:p>
          </p:txBody>
        </p:sp>
        <p:sp>
          <p:nvSpPr>
            <p:cNvPr id="19" name="Freeform 9"/>
            <p:cNvSpPr>
              <a:spLocks noEditPoints="1"/>
            </p:cNvSpPr>
            <p:nvPr/>
          </p:nvSpPr>
          <p:spPr bwMode="black">
            <a:xfrm>
              <a:off x="2811441" y="1153552"/>
              <a:ext cx="666622" cy="66933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alpha val="94000"/>
              </a:schemeClr>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3391" tIns="107571" rIns="0" bIns="107571" numCol="1" spcCol="0" rtlCol="0" fromWordArt="0" anchor="ctr" anchorCtr="0" forceAA="0" compatLnSpc="1">
              <a:prstTxWarp prst="textNoShape">
                <a:avLst/>
              </a:prstTxWarp>
              <a:noAutofit/>
            </a:bodyPr>
            <a:lstStyle/>
            <a:p>
              <a:endParaRPr lang="en-US" sz="2353">
                <a:gradFill>
                  <a:gsLst>
                    <a:gs pos="0">
                      <a:srgbClr val="FFFFFF"/>
                    </a:gs>
                    <a:gs pos="100000">
                      <a:srgbClr val="FFFFFF"/>
                    </a:gs>
                  </a:gsLst>
                  <a:lin ang="5400000" scaled="0"/>
                </a:gradFill>
                <a:latin typeface="Segoe UI Light"/>
              </a:endParaRPr>
            </a:p>
          </p:txBody>
        </p:sp>
      </p:grpSp>
      <p:grpSp>
        <p:nvGrpSpPr>
          <p:cNvPr id="20" name="Group 19"/>
          <p:cNvGrpSpPr/>
          <p:nvPr/>
        </p:nvGrpSpPr>
        <p:grpSpPr>
          <a:xfrm>
            <a:off x="1" y="3486093"/>
            <a:ext cx="2660477" cy="672319"/>
            <a:chOff x="0" y="4517312"/>
            <a:chExt cx="3618434" cy="914400"/>
          </a:xfrm>
        </p:grpSpPr>
        <p:sp>
          <p:nvSpPr>
            <p:cNvPr id="21" name="Rectangle 20"/>
            <p:cNvSpPr/>
            <p:nvPr/>
          </p:nvSpPr>
          <p:spPr>
            <a:xfrm>
              <a:off x="0" y="4517312"/>
              <a:ext cx="3618434" cy="914400"/>
            </a:xfrm>
            <a:prstGeom prst="rect">
              <a:avLst/>
            </a:prstGeom>
            <a:solidFill>
              <a:schemeClr val="bg1">
                <a:lumMod val="10000"/>
              </a:schemeClr>
            </a:solidFill>
          </p:spPr>
          <p:txBody>
            <a:bodyPr wrap="square" lIns="201695">
              <a:noAutofit/>
            </a:bodyPr>
            <a:lstStyle/>
            <a:p>
              <a:r>
                <a:rPr lang="en-US" sz="1912" dirty="0">
                  <a:gradFill>
                    <a:gsLst>
                      <a:gs pos="0">
                        <a:srgbClr val="EFEFEF"/>
                      </a:gs>
                      <a:gs pos="100000">
                        <a:srgbClr val="EFEFEF"/>
                      </a:gs>
                    </a:gsLst>
                    <a:lin ang="5400000" scaled="0"/>
                  </a:gradFill>
                  <a:latin typeface="Segoe UI Light"/>
                </a:rPr>
                <a:t>Windows Azure</a:t>
              </a:r>
              <a:br>
                <a:rPr lang="en-US" sz="1912" dirty="0">
                  <a:gradFill>
                    <a:gsLst>
                      <a:gs pos="0">
                        <a:srgbClr val="EFEFEF"/>
                      </a:gs>
                      <a:gs pos="100000">
                        <a:srgbClr val="EFEFEF"/>
                      </a:gs>
                    </a:gsLst>
                    <a:lin ang="5400000" scaled="0"/>
                  </a:gradFill>
                  <a:latin typeface="Segoe UI Light"/>
                </a:rPr>
              </a:br>
              <a:r>
                <a:rPr lang="en-US" sz="1912" dirty="0">
                  <a:gradFill>
                    <a:gsLst>
                      <a:gs pos="0">
                        <a:srgbClr val="EFEFEF"/>
                      </a:gs>
                      <a:gs pos="100000">
                        <a:srgbClr val="EFEFEF"/>
                      </a:gs>
                    </a:gsLst>
                    <a:lin ang="5400000" scaled="0"/>
                  </a:gradFill>
                  <a:latin typeface="Segoe UI Light"/>
                </a:rPr>
                <a:t>fundamentals</a:t>
              </a:r>
            </a:p>
          </p:txBody>
        </p:sp>
        <p:sp>
          <p:nvSpPr>
            <p:cNvPr id="22" name="Freeform 9"/>
            <p:cNvSpPr>
              <a:spLocks noEditPoints="1"/>
            </p:cNvSpPr>
            <p:nvPr/>
          </p:nvSpPr>
          <p:spPr bwMode="black">
            <a:xfrm>
              <a:off x="2811441" y="4639847"/>
              <a:ext cx="666622" cy="66933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alpha val="94000"/>
              </a:schemeClr>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3391" tIns="107571" rIns="0" bIns="107571" numCol="1" spcCol="0" rtlCol="0" fromWordArt="0" anchor="ctr" anchorCtr="0" forceAA="0" compatLnSpc="1">
              <a:prstTxWarp prst="textNoShape">
                <a:avLst/>
              </a:prstTxWarp>
              <a:noAutofit/>
            </a:bodyPr>
            <a:lstStyle/>
            <a:p>
              <a:endParaRPr lang="en-US" sz="2353">
                <a:gradFill>
                  <a:gsLst>
                    <a:gs pos="0">
                      <a:srgbClr val="FFFFFF"/>
                    </a:gs>
                    <a:gs pos="100000">
                      <a:srgbClr val="FFFFFF"/>
                    </a:gs>
                  </a:gsLst>
                  <a:lin ang="5400000" scaled="0"/>
                </a:gradFill>
                <a:latin typeface="Segoe UI Light"/>
              </a:endParaRPr>
            </a:p>
          </p:txBody>
        </p:sp>
      </p:grpSp>
      <p:sp>
        <p:nvSpPr>
          <p:cNvPr id="23" name="Rectangle 22"/>
          <p:cNvSpPr/>
          <p:nvPr/>
        </p:nvSpPr>
        <p:spPr bwMode="auto">
          <a:xfrm>
            <a:off x="2759308" y="750658"/>
            <a:ext cx="1980773" cy="3407754"/>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7232" tIns="1949724" rIns="0" bIns="34973" numCol="1" rtlCol="0" anchor="t" anchorCtr="0" compatLnSpc="1">
            <a:prstTxWarp prst="textNoShape">
              <a:avLst/>
            </a:prstTxWarp>
          </a:bodyPr>
          <a:lstStyle/>
          <a:p>
            <a:pPr algn="ctr" defTabSz="699220" fontAlgn="base">
              <a:spcBef>
                <a:spcPct val="0"/>
              </a:spcBef>
              <a:spcAft>
                <a:spcPct val="0"/>
              </a:spcAft>
            </a:pPr>
            <a:endParaRPr lang="en-US" sz="1765" dirty="0">
              <a:gradFill>
                <a:gsLst>
                  <a:gs pos="0">
                    <a:srgbClr val="FFFFFF"/>
                  </a:gs>
                  <a:gs pos="100000">
                    <a:srgbClr val="FFFFFF"/>
                  </a:gs>
                </a:gsLst>
                <a:lin ang="5400000" scaled="0"/>
              </a:gradFill>
              <a:latin typeface="Segoe UI Light"/>
            </a:endParaRPr>
          </a:p>
        </p:txBody>
      </p:sp>
      <p:grpSp>
        <p:nvGrpSpPr>
          <p:cNvPr id="27" name="Group 26"/>
          <p:cNvGrpSpPr/>
          <p:nvPr/>
        </p:nvGrpSpPr>
        <p:grpSpPr>
          <a:xfrm>
            <a:off x="2768836" y="922468"/>
            <a:ext cx="1971245" cy="3199038"/>
            <a:chOff x="3765808" y="1254123"/>
            <a:chExt cx="2681030" cy="4350913"/>
          </a:xfrm>
        </p:grpSpPr>
        <p:sp>
          <p:nvSpPr>
            <p:cNvPr id="24" name="Rectangle 23"/>
            <p:cNvSpPr/>
            <p:nvPr/>
          </p:nvSpPr>
          <p:spPr>
            <a:xfrm>
              <a:off x="3765808" y="4802201"/>
              <a:ext cx="2681030" cy="802835"/>
            </a:xfrm>
            <a:prstGeom prst="rect">
              <a:avLst/>
            </a:prstGeom>
          </p:spPr>
          <p:txBody>
            <a:bodyPr wrap="square">
              <a:spAutoFit/>
            </a:bodyPr>
            <a:lstStyle/>
            <a:p>
              <a:pPr algn="ctr" defTabSz="699220" fontAlgn="base">
                <a:spcBef>
                  <a:spcPct val="0"/>
                </a:spcBef>
                <a:spcAft>
                  <a:spcPct val="0"/>
                </a:spcAft>
              </a:pPr>
              <a:r>
                <a:rPr lang="en-US" sz="1618" dirty="0">
                  <a:gradFill>
                    <a:gsLst>
                      <a:gs pos="0">
                        <a:srgbClr val="FFFFFF"/>
                      </a:gs>
                      <a:gs pos="100000">
                        <a:srgbClr val="FFFFFF"/>
                      </a:gs>
                    </a:gsLst>
                    <a:lin ang="5400000" scaled="0"/>
                  </a:gradFill>
                  <a:latin typeface="Segoe UI Light"/>
                </a:rPr>
                <a:t>On-premises </a:t>
              </a:r>
              <a:br>
                <a:rPr lang="en-US" sz="1618" dirty="0">
                  <a:gradFill>
                    <a:gsLst>
                      <a:gs pos="0">
                        <a:srgbClr val="FFFFFF"/>
                      </a:gs>
                      <a:gs pos="100000">
                        <a:srgbClr val="FFFFFF"/>
                      </a:gs>
                    </a:gsLst>
                    <a:lin ang="5400000" scaled="0"/>
                  </a:gradFill>
                  <a:latin typeface="Segoe UI Light"/>
                </a:rPr>
              </a:br>
              <a:r>
                <a:rPr lang="en-US" sz="1618" dirty="0">
                  <a:gradFill>
                    <a:gsLst>
                      <a:gs pos="0">
                        <a:srgbClr val="FFFFFF"/>
                      </a:gs>
                      <a:gs pos="100000">
                        <a:srgbClr val="FFFFFF"/>
                      </a:gs>
                    </a:gsLst>
                    <a:lin ang="5400000" scaled="0"/>
                  </a:gradFill>
                  <a:latin typeface="Segoe UI Light"/>
                </a:rPr>
                <a:t>AND Cloud</a:t>
              </a:r>
            </a:p>
          </p:txBody>
        </p:sp>
        <p:sp>
          <p:nvSpPr>
            <p:cNvPr id="25" name="Rectangle 24"/>
            <p:cNvSpPr/>
            <p:nvPr/>
          </p:nvSpPr>
          <p:spPr>
            <a:xfrm>
              <a:off x="4041427" y="1254123"/>
              <a:ext cx="2119587" cy="618043"/>
            </a:xfrm>
            <a:prstGeom prst="rect">
              <a:avLst/>
            </a:prstGeom>
          </p:spPr>
          <p:txBody>
            <a:bodyPr wrap="none">
              <a:spAutoFit/>
            </a:bodyPr>
            <a:lstStyle/>
            <a:p>
              <a:pPr algn="ctr" defTabSz="699220" fontAlgn="base">
                <a:spcBef>
                  <a:spcPct val="0"/>
                </a:spcBef>
                <a:spcAft>
                  <a:spcPct val="0"/>
                </a:spcAft>
              </a:pPr>
              <a:r>
                <a:rPr lang="en-US" sz="2353" dirty="0">
                  <a:gradFill>
                    <a:gsLst>
                      <a:gs pos="0">
                        <a:srgbClr val="FFFFFF"/>
                      </a:gs>
                      <a:gs pos="100000">
                        <a:srgbClr val="FFFFFF"/>
                      </a:gs>
                    </a:gsLst>
                    <a:lin ang="5400000" scaled="0"/>
                  </a:gradFill>
                  <a:latin typeface="Segoe UI Light"/>
                </a:rPr>
                <a:t>Integration</a:t>
              </a:r>
            </a:p>
          </p:txBody>
        </p:sp>
        <p:sp>
          <p:nvSpPr>
            <p:cNvPr id="26" name="Freeform 8"/>
            <p:cNvSpPr>
              <a:spLocks noEditPoints="1"/>
            </p:cNvSpPr>
            <p:nvPr/>
          </p:nvSpPr>
          <p:spPr bwMode="auto">
            <a:xfrm>
              <a:off x="4184271" y="2781300"/>
              <a:ext cx="1836480" cy="953130"/>
            </a:xfrm>
            <a:custGeom>
              <a:avLst/>
              <a:gdLst>
                <a:gd name="T0" fmla="*/ 202 w 251"/>
                <a:gd name="T1" fmla="*/ 60 h 133"/>
                <a:gd name="T2" fmla="*/ 43 w 251"/>
                <a:gd name="T3" fmla="*/ 0 h 133"/>
                <a:gd name="T4" fmla="*/ 37 w 251"/>
                <a:gd name="T5" fmla="*/ 29 h 133"/>
                <a:gd name="T6" fmla="*/ 0 w 251"/>
                <a:gd name="T7" fmla="*/ 41 h 133"/>
                <a:gd name="T8" fmla="*/ 37 w 251"/>
                <a:gd name="T9" fmla="*/ 87 h 133"/>
                <a:gd name="T10" fmla="*/ 0 w 251"/>
                <a:gd name="T11" fmla="*/ 99 h 133"/>
                <a:gd name="T12" fmla="*/ 37 w 251"/>
                <a:gd name="T13" fmla="*/ 127 h 133"/>
                <a:gd name="T14" fmla="*/ 120 w 251"/>
                <a:gd name="T15" fmla="*/ 133 h 133"/>
                <a:gd name="T16" fmla="*/ 251 w 251"/>
                <a:gd name="T17" fmla="*/ 72 h 133"/>
                <a:gd name="T18" fmla="*/ 120 w 251"/>
                <a:gd name="T19" fmla="*/ 121 h 133"/>
                <a:gd name="T20" fmla="*/ 49 w 251"/>
                <a:gd name="T21" fmla="*/ 12 h 133"/>
                <a:gd name="T22" fmla="*/ 191 w 251"/>
                <a:gd name="T23" fmla="*/ 66 h 133"/>
                <a:gd name="T24" fmla="*/ 78 w 251"/>
                <a:gd name="T25" fmla="*/ 50 h 133"/>
                <a:gd name="T26" fmla="*/ 70 w 251"/>
                <a:gd name="T27" fmla="*/ 83 h 133"/>
                <a:gd name="T28" fmla="*/ 87 w 251"/>
                <a:gd name="T29" fmla="*/ 74 h 133"/>
                <a:gd name="T30" fmla="*/ 95 w 251"/>
                <a:gd name="T31" fmla="*/ 83 h 133"/>
                <a:gd name="T32" fmla="*/ 78 w 251"/>
                <a:gd name="T33" fmla="*/ 50 h 133"/>
                <a:gd name="T34" fmla="*/ 80 w 251"/>
                <a:gd name="T35" fmla="*/ 56 h 133"/>
                <a:gd name="T36" fmla="*/ 80 w 251"/>
                <a:gd name="T37" fmla="*/ 54 h 133"/>
                <a:gd name="T38" fmla="*/ 86 w 251"/>
                <a:gd name="T39" fmla="*/ 70 h 133"/>
                <a:gd name="T40" fmla="*/ 137 w 251"/>
                <a:gd name="T41" fmla="*/ 50 h 133"/>
                <a:gd name="T42" fmla="*/ 128 w 251"/>
                <a:gd name="T43" fmla="*/ 83 h 133"/>
                <a:gd name="T44" fmla="*/ 150 w 251"/>
                <a:gd name="T45" fmla="*/ 79 h 133"/>
                <a:gd name="T46" fmla="*/ 137 w 251"/>
                <a:gd name="T47" fmla="*/ 50 h 133"/>
                <a:gd name="T48" fmla="*/ 137 w 251"/>
                <a:gd name="T49" fmla="*/ 80 h 133"/>
                <a:gd name="T50" fmla="*/ 132 w 251"/>
                <a:gd name="T51" fmla="*/ 53 h 133"/>
                <a:gd name="T52" fmla="*/ 151 w 251"/>
                <a:gd name="T53" fmla="*/ 66 h 133"/>
                <a:gd name="T54" fmla="*/ 119 w 251"/>
                <a:gd name="T55" fmla="*/ 50 h 133"/>
                <a:gd name="T56" fmla="*/ 123 w 251"/>
                <a:gd name="T57" fmla="*/ 83 h 133"/>
                <a:gd name="T58" fmla="*/ 101 w 251"/>
                <a:gd name="T59" fmla="*/ 56 h 133"/>
                <a:gd name="T60" fmla="*/ 100 w 251"/>
                <a:gd name="T61" fmla="*/ 54 h 133"/>
                <a:gd name="T62" fmla="*/ 100 w 251"/>
                <a:gd name="T63" fmla="*/ 83 h 133"/>
                <a:gd name="T64" fmla="*/ 96 w 251"/>
                <a:gd name="T65" fmla="*/ 50 h 133"/>
                <a:gd name="T66" fmla="*/ 118 w 251"/>
                <a:gd name="T67" fmla="*/ 76 h 133"/>
                <a:gd name="T68" fmla="*/ 120 w 251"/>
                <a:gd name="T69" fmla="*/ 78 h 133"/>
                <a:gd name="T70" fmla="*/ 119 w 251"/>
                <a:gd name="T71" fmla="*/ 5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33">
                  <a:moveTo>
                    <a:pt x="251" y="60"/>
                  </a:moveTo>
                  <a:cubicBezTo>
                    <a:pt x="202" y="60"/>
                    <a:pt x="202" y="60"/>
                    <a:pt x="202" y="60"/>
                  </a:cubicBezTo>
                  <a:cubicBezTo>
                    <a:pt x="199" y="26"/>
                    <a:pt x="163" y="0"/>
                    <a:pt x="120" y="0"/>
                  </a:cubicBezTo>
                  <a:cubicBezTo>
                    <a:pt x="43" y="0"/>
                    <a:pt x="43" y="0"/>
                    <a:pt x="43" y="0"/>
                  </a:cubicBezTo>
                  <a:cubicBezTo>
                    <a:pt x="40" y="0"/>
                    <a:pt x="37" y="2"/>
                    <a:pt x="37" y="6"/>
                  </a:cubicBezTo>
                  <a:cubicBezTo>
                    <a:pt x="37" y="29"/>
                    <a:pt x="37" y="29"/>
                    <a:pt x="37" y="29"/>
                  </a:cubicBezTo>
                  <a:cubicBezTo>
                    <a:pt x="0" y="29"/>
                    <a:pt x="0" y="29"/>
                    <a:pt x="0" y="29"/>
                  </a:cubicBezTo>
                  <a:cubicBezTo>
                    <a:pt x="0" y="41"/>
                    <a:pt x="0" y="41"/>
                    <a:pt x="0" y="41"/>
                  </a:cubicBezTo>
                  <a:cubicBezTo>
                    <a:pt x="37" y="41"/>
                    <a:pt x="37" y="41"/>
                    <a:pt x="37" y="41"/>
                  </a:cubicBezTo>
                  <a:cubicBezTo>
                    <a:pt x="37" y="87"/>
                    <a:pt x="37" y="87"/>
                    <a:pt x="37" y="87"/>
                  </a:cubicBezTo>
                  <a:cubicBezTo>
                    <a:pt x="0" y="87"/>
                    <a:pt x="0" y="87"/>
                    <a:pt x="0" y="87"/>
                  </a:cubicBezTo>
                  <a:cubicBezTo>
                    <a:pt x="0" y="99"/>
                    <a:pt x="0" y="99"/>
                    <a:pt x="0" y="99"/>
                  </a:cubicBezTo>
                  <a:cubicBezTo>
                    <a:pt x="37" y="99"/>
                    <a:pt x="37" y="99"/>
                    <a:pt x="37" y="99"/>
                  </a:cubicBezTo>
                  <a:cubicBezTo>
                    <a:pt x="37" y="127"/>
                    <a:pt x="37" y="127"/>
                    <a:pt x="37" y="127"/>
                  </a:cubicBezTo>
                  <a:cubicBezTo>
                    <a:pt x="37" y="130"/>
                    <a:pt x="40" y="133"/>
                    <a:pt x="43" y="133"/>
                  </a:cubicBezTo>
                  <a:cubicBezTo>
                    <a:pt x="120" y="133"/>
                    <a:pt x="120" y="133"/>
                    <a:pt x="120" y="133"/>
                  </a:cubicBezTo>
                  <a:cubicBezTo>
                    <a:pt x="163" y="133"/>
                    <a:pt x="199" y="106"/>
                    <a:pt x="202" y="72"/>
                  </a:cubicBezTo>
                  <a:cubicBezTo>
                    <a:pt x="251" y="72"/>
                    <a:pt x="251" y="72"/>
                    <a:pt x="251" y="72"/>
                  </a:cubicBezTo>
                  <a:lnTo>
                    <a:pt x="251" y="60"/>
                  </a:lnTo>
                  <a:close/>
                  <a:moveTo>
                    <a:pt x="120" y="121"/>
                  </a:moveTo>
                  <a:cubicBezTo>
                    <a:pt x="49" y="121"/>
                    <a:pt x="49" y="121"/>
                    <a:pt x="49" y="121"/>
                  </a:cubicBezTo>
                  <a:cubicBezTo>
                    <a:pt x="49" y="12"/>
                    <a:pt x="49" y="12"/>
                    <a:pt x="49" y="12"/>
                  </a:cubicBezTo>
                  <a:cubicBezTo>
                    <a:pt x="120" y="12"/>
                    <a:pt x="120" y="12"/>
                    <a:pt x="120" y="12"/>
                  </a:cubicBezTo>
                  <a:cubicBezTo>
                    <a:pt x="159" y="12"/>
                    <a:pt x="191" y="36"/>
                    <a:pt x="191" y="66"/>
                  </a:cubicBezTo>
                  <a:cubicBezTo>
                    <a:pt x="191" y="96"/>
                    <a:pt x="159" y="121"/>
                    <a:pt x="120" y="121"/>
                  </a:cubicBezTo>
                  <a:close/>
                  <a:moveTo>
                    <a:pt x="78" y="50"/>
                  </a:moveTo>
                  <a:cubicBezTo>
                    <a:pt x="65" y="83"/>
                    <a:pt x="65" y="83"/>
                    <a:pt x="65" y="83"/>
                  </a:cubicBezTo>
                  <a:cubicBezTo>
                    <a:pt x="70" y="83"/>
                    <a:pt x="70" y="83"/>
                    <a:pt x="70" y="83"/>
                  </a:cubicBezTo>
                  <a:cubicBezTo>
                    <a:pt x="73" y="74"/>
                    <a:pt x="73" y="74"/>
                    <a:pt x="73" y="74"/>
                  </a:cubicBezTo>
                  <a:cubicBezTo>
                    <a:pt x="87" y="74"/>
                    <a:pt x="87" y="74"/>
                    <a:pt x="87" y="74"/>
                  </a:cubicBezTo>
                  <a:cubicBezTo>
                    <a:pt x="91" y="83"/>
                    <a:pt x="91" y="83"/>
                    <a:pt x="91" y="83"/>
                  </a:cubicBezTo>
                  <a:cubicBezTo>
                    <a:pt x="95" y="83"/>
                    <a:pt x="95" y="83"/>
                    <a:pt x="95" y="83"/>
                  </a:cubicBezTo>
                  <a:cubicBezTo>
                    <a:pt x="82" y="50"/>
                    <a:pt x="82" y="50"/>
                    <a:pt x="82" y="50"/>
                  </a:cubicBezTo>
                  <a:lnTo>
                    <a:pt x="78" y="50"/>
                  </a:lnTo>
                  <a:close/>
                  <a:moveTo>
                    <a:pt x="74" y="70"/>
                  </a:moveTo>
                  <a:cubicBezTo>
                    <a:pt x="80" y="56"/>
                    <a:pt x="80" y="56"/>
                    <a:pt x="80" y="56"/>
                  </a:cubicBezTo>
                  <a:cubicBezTo>
                    <a:pt x="80" y="55"/>
                    <a:pt x="80" y="55"/>
                    <a:pt x="80" y="54"/>
                  </a:cubicBezTo>
                  <a:cubicBezTo>
                    <a:pt x="80" y="54"/>
                    <a:pt x="80" y="54"/>
                    <a:pt x="80" y="54"/>
                  </a:cubicBezTo>
                  <a:cubicBezTo>
                    <a:pt x="80" y="55"/>
                    <a:pt x="81" y="56"/>
                    <a:pt x="81" y="56"/>
                  </a:cubicBezTo>
                  <a:cubicBezTo>
                    <a:pt x="86" y="70"/>
                    <a:pt x="86" y="70"/>
                    <a:pt x="86" y="70"/>
                  </a:cubicBezTo>
                  <a:lnTo>
                    <a:pt x="74" y="70"/>
                  </a:lnTo>
                  <a:close/>
                  <a:moveTo>
                    <a:pt x="137" y="50"/>
                  </a:moveTo>
                  <a:cubicBezTo>
                    <a:pt x="128" y="50"/>
                    <a:pt x="128" y="50"/>
                    <a:pt x="128" y="50"/>
                  </a:cubicBezTo>
                  <a:cubicBezTo>
                    <a:pt x="128" y="83"/>
                    <a:pt x="128" y="83"/>
                    <a:pt x="128" y="83"/>
                  </a:cubicBezTo>
                  <a:cubicBezTo>
                    <a:pt x="137" y="83"/>
                    <a:pt x="137" y="83"/>
                    <a:pt x="137" y="83"/>
                  </a:cubicBezTo>
                  <a:cubicBezTo>
                    <a:pt x="142" y="83"/>
                    <a:pt x="147" y="82"/>
                    <a:pt x="150" y="79"/>
                  </a:cubicBezTo>
                  <a:cubicBezTo>
                    <a:pt x="153" y="75"/>
                    <a:pt x="155" y="71"/>
                    <a:pt x="155" y="66"/>
                  </a:cubicBezTo>
                  <a:cubicBezTo>
                    <a:pt x="155" y="55"/>
                    <a:pt x="149" y="50"/>
                    <a:pt x="137" y="50"/>
                  </a:cubicBezTo>
                  <a:close/>
                  <a:moveTo>
                    <a:pt x="147" y="76"/>
                  </a:moveTo>
                  <a:cubicBezTo>
                    <a:pt x="145" y="79"/>
                    <a:pt x="141" y="80"/>
                    <a:pt x="137" y="80"/>
                  </a:cubicBezTo>
                  <a:cubicBezTo>
                    <a:pt x="132" y="80"/>
                    <a:pt x="132" y="80"/>
                    <a:pt x="132" y="80"/>
                  </a:cubicBezTo>
                  <a:cubicBezTo>
                    <a:pt x="132" y="53"/>
                    <a:pt x="132" y="53"/>
                    <a:pt x="132" y="53"/>
                  </a:cubicBezTo>
                  <a:cubicBezTo>
                    <a:pt x="137" y="53"/>
                    <a:pt x="137" y="53"/>
                    <a:pt x="137" y="53"/>
                  </a:cubicBezTo>
                  <a:cubicBezTo>
                    <a:pt x="146" y="53"/>
                    <a:pt x="151" y="58"/>
                    <a:pt x="151" y="66"/>
                  </a:cubicBezTo>
                  <a:cubicBezTo>
                    <a:pt x="151" y="70"/>
                    <a:pt x="150" y="74"/>
                    <a:pt x="147" y="76"/>
                  </a:cubicBezTo>
                  <a:close/>
                  <a:moveTo>
                    <a:pt x="119" y="50"/>
                  </a:moveTo>
                  <a:cubicBezTo>
                    <a:pt x="123" y="50"/>
                    <a:pt x="123" y="50"/>
                    <a:pt x="123" y="50"/>
                  </a:cubicBezTo>
                  <a:cubicBezTo>
                    <a:pt x="123" y="83"/>
                    <a:pt x="123" y="83"/>
                    <a:pt x="123" y="83"/>
                  </a:cubicBezTo>
                  <a:cubicBezTo>
                    <a:pt x="118" y="83"/>
                    <a:pt x="118" y="83"/>
                    <a:pt x="118" y="83"/>
                  </a:cubicBezTo>
                  <a:cubicBezTo>
                    <a:pt x="101" y="56"/>
                    <a:pt x="101" y="56"/>
                    <a:pt x="101" y="56"/>
                  </a:cubicBezTo>
                  <a:cubicBezTo>
                    <a:pt x="101" y="56"/>
                    <a:pt x="100" y="55"/>
                    <a:pt x="100" y="54"/>
                  </a:cubicBezTo>
                  <a:cubicBezTo>
                    <a:pt x="100" y="54"/>
                    <a:pt x="100" y="54"/>
                    <a:pt x="100" y="54"/>
                  </a:cubicBezTo>
                  <a:cubicBezTo>
                    <a:pt x="100" y="55"/>
                    <a:pt x="100" y="57"/>
                    <a:pt x="100" y="59"/>
                  </a:cubicBezTo>
                  <a:cubicBezTo>
                    <a:pt x="100" y="83"/>
                    <a:pt x="100" y="83"/>
                    <a:pt x="100" y="83"/>
                  </a:cubicBezTo>
                  <a:cubicBezTo>
                    <a:pt x="96" y="83"/>
                    <a:pt x="96" y="83"/>
                    <a:pt x="96" y="83"/>
                  </a:cubicBezTo>
                  <a:cubicBezTo>
                    <a:pt x="96" y="50"/>
                    <a:pt x="96" y="50"/>
                    <a:pt x="96" y="50"/>
                  </a:cubicBezTo>
                  <a:cubicBezTo>
                    <a:pt x="101" y="50"/>
                    <a:pt x="101" y="50"/>
                    <a:pt x="101" y="50"/>
                  </a:cubicBezTo>
                  <a:cubicBezTo>
                    <a:pt x="118" y="76"/>
                    <a:pt x="118" y="76"/>
                    <a:pt x="118" y="76"/>
                  </a:cubicBezTo>
                  <a:cubicBezTo>
                    <a:pt x="119" y="77"/>
                    <a:pt x="119" y="78"/>
                    <a:pt x="119" y="78"/>
                  </a:cubicBezTo>
                  <a:cubicBezTo>
                    <a:pt x="120" y="78"/>
                    <a:pt x="120" y="78"/>
                    <a:pt x="120" y="78"/>
                  </a:cubicBezTo>
                  <a:cubicBezTo>
                    <a:pt x="119" y="77"/>
                    <a:pt x="119" y="76"/>
                    <a:pt x="119" y="73"/>
                  </a:cubicBezTo>
                  <a:lnTo>
                    <a:pt x="119" y="50"/>
                  </a:ln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sz="1324">
                <a:solidFill>
                  <a:srgbClr val="505050"/>
                </a:solidFill>
              </a:endParaRPr>
            </a:p>
          </p:txBody>
        </p:sp>
      </p:grpSp>
      <p:sp>
        <p:nvSpPr>
          <p:cNvPr id="35" name="Rectangle 34"/>
          <p:cNvSpPr/>
          <p:nvPr/>
        </p:nvSpPr>
        <p:spPr bwMode="auto">
          <a:xfrm>
            <a:off x="2775735" y="4158411"/>
            <a:ext cx="6368266" cy="984725"/>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nvGrpSpPr>
          <p:cNvPr id="37" name="Group 36"/>
          <p:cNvGrpSpPr/>
          <p:nvPr/>
        </p:nvGrpSpPr>
        <p:grpSpPr>
          <a:xfrm>
            <a:off x="2770860" y="920353"/>
            <a:ext cx="1969193" cy="3235422"/>
            <a:chOff x="3768562" y="1251246"/>
            <a:chExt cx="2678239" cy="4400400"/>
          </a:xfrm>
        </p:grpSpPr>
        <p:sp>
          <p:nvSpPr>
            <p:cNvPr id="38" name="Rectangle 37"/>
            <p:cNvSpPr/>
            <p:nvPr/>
          </p:nvSpPr>
          <p:spPr>
            <a:xfrm>
              <a:off x="3768562" y="1251246"/>
              <a:ext cx="2678239" cy="618043"/>
            </a:xfrm>
            <a:prstGeom prst="rect">
              <a:avLst/>
            </a:prstGeom>
          </p:spPr>
          <p:txBody>
            <a:bodyPr wrap="none">
              <a:spAutoFit/>
            </a:bodyPr>
            <a:lstStyle/>
            <a:p>
              <a:pPr algn="ctr" defTabSz="699220" fontAlgn="base">
                <a:spcBef>
                  <a:spcPct val="0"/>
                </a:spcBef>
                <a:spcAft>
                  <a:spcPct val="0"/>
                </a:spcAft>
              </a:pPr>
              <a:r>
                <a:rPr lang="en-US" sz="2353" dirty="0">
                  <a:gradFill>
                    <a:gsLst>
                      <a:gs pos="0">
                        <a:srgbClr val="FFFFFF"/>
                      </a:gs>
                      <a:gs pos="100000">
                        <a:srgbClr val="FFFFFF"/>
                      </a:gs>
                    </a:gsLst>
                    <a:lin ang="5400000" scaled="0"/>
                  </a:gradFill>
                  <a:latin typeface="Segoe UI Light"/>
                </a:rPr>
                <a:t>Heterogeneity</a:t>
              </a:r>
            </a:p>
          </p:txBody>
        </p:sp>
        <p:sp>
          <p:nvSpPr>
            <p:cNvPr id="39" name="Rectangle 38"/>
            <p:cNvSpPr/>
            <p:nvPr/>
          </p:nvSpPr>
          <p:spPr>
            <a:xfrm>
              <a:off x="4200818" y="4787241"/>
              <a:ext cx="1891016" cy="864405"/>
            </a:xfrm>
            <a:prstGeom prst="rect">
              <a:avLst/>
            </a:prstGeom>
          </p:spPr>
          <p:txBody>
            <a:bodyPr wrap="none">
              <a:spAutoFit/>
            </a:bodyPr>
            <a:lstStyle/>
            <a:p>
              <a:pPr algn="ctr" defTabSz="699220" fontAlgn="base">
                <a:spcBef>
                  <a:spcPct val="0"/>
                </a:spcBef>
                <a:spcAft>
                  <a:spcPct val="0"/>
                </a:spcAft>
              </a:pPr>
              <a:r>
                <a:rPr lang="en-US" sz="1765" dirty="0">
                  <a:gradFill>
                    <a:gsLst>
                      <a:gs pos="0">
                        <a:srgbClr val="FFFFFF"/>
                      </a:gs>
                      <a:gs pos="100000">
                        <a:srgbClr val="FFFFFF"/>
                      </a:gs>
                    </a:gsLst>
                    <a:lin ang="5400000" scaled="0"/>
                  </a:gradFill>
                  <a:latin typeface="Segoe UI Light"/>
                </a:rPr>
                <a:t>Open, Broad</a:t>
              </a:r>
            </a:p>
            <a:p>
              <a:pPr algn="ctr" defTabSz="699220" fontAlgn="base">
                <a:spcBef>
                  <a:spcPct val="0"/>
                </a:spcBef>
                <a:spcAft>
                  <a:spcPct val="0"/>
                </a:spcAft>
              </a:pPr>
              <a:r>
                <a:rPr lang="en-US" sz="1765" dirty="0">
                  <a:gradFill>
                    <a:gsLst>
                      <a:gs pos="0">
                        <a:srgbClr val="FFFFFF"/>
                      </a:gs>
                      <a:gs pos="100000">
                        <a:srgbClr val="FFFFFF"/>
                      </a:gs>
                    </a:gsLst>
                    <a:lin ang="5400000" scaled="0"/>
                  </a:gradFill>
                  <a:latin typeface="Segoe UI Light"/>
                </a:rPr>
                <a:t>and Flexible</a:t>
              </a:r>
            </a:p>
          </p:txBody>
        </p:sp>
        <p:sp>
          <p:nvSpPr>
            <p:cNvPr id="40" name="Freeform 20"/>
            <p:cNvSpPr>
              <a:spLocks noEditPoints="1"/>
            </p:cNvSpPr>
            <p:nvPr/>
          </p:nvSpPr>
          <p:spPr bwMode="auto">
            <a:xfrm>
              <a:off x="4186666" y="2628901"/>
              <a:ext cx="1831308" cy="1257930"/>
            </a:xfrm>
            <a:custGeom>
              <a:avLst/>
              <a:gdLst>
                <a:gd name="T0" fmla="*/ 485 w 485"/>
                <a:gd name="T1" fmla="*/ 245 h 332"/>
                <a:gd name="T2" fmla="*/ 466 w 485"/>
                <a:gd name="T3" fmla="*/ 259 h 332"/>
                <a:gd name="T4" fmla="*/ 461 w 485"/>
                <a:gd name="T5" fmla="*/ 266 h 332"/>
                <a:gd name="T6" fmla="*/ 430 w 485"/>
                <a:gd name="T7" fmla="*/ 291 h 332"/>
                <a:gd name="T8" fmla="*/ 370 w 485"/>
                <a:gd name="T9" fmla="*/ 315 h 332"/>
                <a:gd name="T10" fmla="*/ 273 w 485"/>
                <a:gd name="T11" fmla="*/ 328 h 332"/>
                <a:gd name="T12" fmla="*/ 76 w 485"/>
                <a:gd name="T13" fmla="*/ 293 h 332"/>
                <a:gd name="T14" fmla="*/ 76 w 485"/>
                <a:gd name="T15" fmla="*/ 220 h 332"/>
                <a:gd name="T16" fmla="*/ 144 w 485"/>
                <a:gd name="T17" fmla="*/ 191 h 332"/>
                <a:gd name="T18" fmla="*/ 210 w 485"/>
                <a:gd name="T19" fmla="*/ 196 h 332"/>
                <a:gd name="T20" fmla="*/ 264 w 485"/>
                <a:gd name="T21" fmla="*/ 201 h 332"/>
                <a:gd name="T22" fmla="*/ 320 w 485"/>
                <a:gd name="T23" fmla="*/ 193 h 332"/>
                <a:gd name="T24" fmla="*/ 354 w 485"/>
                <a:gd name="T25" fmla="*/ 214 h 332"/>
                <a:gd name="T26" fmla="*/ 325 w 485"/>
                <a:gd name="T27" fmla="*/ 235 h 332"/>
                <a:gd name="T28" fmla="*/ 281 w 485"/>
                <a:gd name="T29" fmla="*/ 233 h 332"/>
                <a:gd name="T30" fmla="*/ 233 w 485"/>
                <a:gd name="T31" fmla="*/ 246 h 332"/>
                <a:gd name="T32" fmla="*/ 286 w 485"/>
                <a:gd name="T33" fmla="*/ 270 h 332"/>
                <a:gd name="T34" fmla="*/ 361 w 485"/>
                <a:gd name="T35" fmla="*/ 272 h 332"/>
                <a:gd name="T36" fmla="*/ 412 w 485"/>
                <a:gd name="T37" fmla="*/ 257 h 332"/>
                <a:gd name="T38" fmla="*/ 464 w 485"/>
                <a:gd name="T39" fmla="*/ 232 h 332"/>
                <a:gd name="T40" fmla="*/ 485 w 485"/>
                <a:gd name="T41" fmla="*/ 245 h 332"/>
                <a:gd name="T42" fmla="*/ 55 w 485"/>
                <a:gd name="T43" fmla="*/ 200 h 332"/>
                <a:gd name="T44" fmla="*/ 0 w 485"/>
                <a:gd name="T45" fmla="*/ 200 h 332"/>
                <a:gd name="T46" fmla="*/ 0 w 485"/>
                <a:gd name="T47" fmla="*/ 307 h 332"/>
                <a:gd name="T48" fmla="*/ 55 w 485"/>
                <a:gd name="T49" fmla="*/ 307 h 332"/>
                <a:gd name="T50" fmla="*/ 63 w 485"/>
                <a:gd name="T51" fmla="*/ 299 h 332"/>
                <a:gd name="T52" fmla="*/ 63 w 485"/>
                <a:gd name="T53" fmla="*/ 206 h 332"/>
                <a:gd name="T54" fmla="*/ 55 w 485"/>
                <a:gd name="T55" fmla="*/ 200 h 332"/>
                <a:gd name="T56" fmla="*/ 426 w 485"/>
                <a:gd name="T57" fmla="*/ 124 h 332"/>
                <a:gd name="T58" fmla="*/ 364 w 485"/>
                <a:gd name="T59" fmla="*/ 0 h 332"/>
                <a:gd name="T60" fmla="*/ 336 w 485"/>
                <a:gd name="T61" fmla="*/ 57 h 332"/>
                <a:gd name="T62" fmla="*/ 336 w 485"/>
                <a:gd name="T63" fmla="*/ 15 h 332"/>
                <a:gd name="T64" fmla="*/ 196 w 485"/>
                <a:gd name="T65" fmla="*/ 15 h 332"/>
                <a:gd name="T66" fmla="*/ 196 w 485"/>
                <a:gd name="T67" fmla="*/ 33 h 332"/>
                <a:gd name="T68" fmla="*/ 162 w 485"/>
                <a:gd name="T69" fmla="*/ 22 h 332"/>
                <a:gd name="T70" fmla="*/ 101 w 485"/>
                <a:gd name="T71" fmla="*/ 82 h 332"/>
                <a:gd name="T72" fmla="*/ 162 w 485"/>
                <a:gd name="T73" fmla="*/ 143 h 332"/>
                <a:gd name="T74" fmla="*/ 196 w 485"/>
                <a:gd name="T75" fmla="*/ 132 h 332"/>
                <a:gd name="T76" fmla="*/ 196 w 485"/>
                <a:gd name="T77" fmla="*/ 155 h 332"/>
                <a:gd name="T78" fmla="*/ 336 w 485"/>
                <a:gd name="T79" fmla="*/ 155 h 332"/>
                <a:gd name="T80" fmla="*/ 336 w 485"/>
                <a:gd name="T81" fmla="*/ 124 h 332"/>
                <a:gd name="T82" fmla="*/ 426 w 485"/>
                <a:gd name="T83" fmla="*/ 1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5" h="332">
                  <a:moveTo>
                    <a:pt x="485" y="245"/>
                  </a:moveTo>
                  <a:cubicBezTo>
                    <a:pt x="485" y="245"/>
                    <a:pt x="483" y="246"/>
                    <a:pt x="466" y="259"/>
                  </a:cubicBezTo>
                  <a:cubicBezTo>
                    <a:pt x="466" y="259"/>
                    <a:pt x="462" y="266"/>
                    <a:pt x="461" y="266"/>
                  </a:cubicBezTo>
                  <a:cubicBezTo>
                    <a:pt x="453" y="272"/>
                    <a:pt x="445" y="280"/>
                    <a:pt x="430" y="291"/>
                  </a:cubicBezTo>
                  <a:cubicBezTo>
                    <a:pt x="415" y="293"/>
                    <a:pt x="385" y="307"/>
                    <a:pt x="370" y="315"/>
                  </a:cubicBezTo>
                  <a:cubicBezTo>
                    <a:pt x="343" y="314"/>
                    <a:pt x="303" y="320"/>
                    <a:pt x="273" y="328"/>
                  </a:cubicBezTo>
                  <a:cubicBezTo>
                    <a:pt x="231" y="322"/>
                    <a:pt x="226" y="332"/>
                    <a:pt x="76" y="293"/>
                  </a:cubicBezTo>
                  <a:cubicBezTo>
                    <a:pt x="76" y="293"/>
                    <a:pt x="76" y="233"/>
                    <a:pt x="76" y="220"/>
                  </a:cubicBezTo>
                  <a:cubicBezTo>
                    <a:pt x="104" y="214"/>
                    <a:pt x="112" y="196"/>
                    <a:pt x="144" y="191"/>
                  </a:cubicBezTo>
                  <a:cubicBezTo>
                    <a:pt x="167" y="188"/>
                    <a:pt x="188" y="190"/>
                    <a:pt x="210" y="196"/>
                  </a:cubicBezTo>
                  <a:cubicBezTo>
                    <a:pt x="225" y="201"/>
                    <a:pt x="239" y="204"/>
                    <a:pt x="264" y="201"/>
                  </a:cubicBezTo>
                  <a:cubicBezTo>
                    <a:pt x="285" y="200"/>
                    <a:pt x="293" y="193"/>
                    <a:pt x="320" y="193"/>
                  </a:cubicBezTo>
                  <a:cubicBezTo>
                    <a:pt x="338" y="193"/>
                    <a:pt x="356" y="204"/>
                    <a:pt x="354" y="214"/>
                  </a:cubicBezTo>
                  <a:cubicBezTo>
                    <a:pt x="354" y="224"/>
                    <a:pt x="336" y="233"/>
                    <a:pt x="325" y="235"/>
                  </a:cubicBezTo>
                  <a:cubicBezTo>
                    <a:pt x="299" y="235"/>
                    <a:pt x="306" y="233"/>
                    <a:pt x="281" y="233"/>
                  </a:cubicBezTo>
                  <a:cubicBezTo>
                    <a:pt x="252" y="233"/>
                    <a:pt x="251" y="238"/>
                    <a:pt x="233" y="246"/>
                  </a:cubicBezTo>
                  <a:cubicBezTo>
                    <a:pt x="251" y="251"/>
                    <a:pt x="262" y="257"/>
                    <a:pt x="286" y="270"/>
                  </a:cubicBezTo>
                  <a:cubicBezTo>
                    <a:pt x="312" y="267"/>
                    <a:pt x="338" y="270"/>
                    <a:pt x="361" y="272"/>
                  </a:cubicBezTo>
                  <a:cubicBezTo>
                    <a:pt x="380" y="267"/>
                    <a:pt x="390" y="259"/>
                    <a:pt x="412" y="257"/>
                  </a:cubicBezTo>
                  <a:cubicBezTo>
                    <a:pt x="427" y="246"/>
                    <a:pt x="446" y="228"/>
                    <a:pt x="464" y="232"/>
                  </a:cubicBezTo>
                  <a:cubicBezTo>
                    <a:pt x="474" y="233"/>
                    <a:pt x="485" y="245"/>
                    <a:pt x="485" y="245"/>
                  </a:cubicBezTo>
                  <a:close/>
                  <a:moveTo>
                    <a:pt x="55" y="200"/>
                  </a:moveTo>
                  <a:cubicBezTo>
                    <a:pt x="0" y="200"/>
                    <a:pt x="0" y="200"/>
                    <a:pt x="0" y="200"/>
                  </a:cubicBezTo>
                  <a:cubicBezTo>
                    <a:pt x="0" y="307"/>
                    <a:pt x="0" y="307"/>
                    <a:pt x="0" y="307"/>
                  </a:cubicBezTo>
                  <a:cubicBezTo>
                    <a:pt x="55" y="307"/>
                    <a:pt x="55" y="307"/>
                    <a:pt x="55" y="307"/>
                  </a:cubicBezTo>
                  <a:cubicBezTo>
                    <a:pt x="60" y="307"/>
                    <a:pt x="63" y="304"/>
                    <a:pt x="63" y="299"/>
                  </a:cubicBezTo>
                  <a:cubicBezTo>
                    <a:pt x="63" y="206"/>
                    <a:pt x="63" y="206"/>
                    <a:pt x="63" y="206"/>
                  </a:cubicBezTo>
                  <a:cubicBezTo>
                    <a:pt x="63" y="203"/>
                    <a:pt x="60" y="200"/>
                    <a:pt x="55" y="200"/>
                  </a:cubicBezTo>
                  <a:close/>
                  <a:moveTo>
                    <a:pt x="426" y="124"/>
                  </a:moveTo>
                  <a:cubicBezTo>
                    <a:pt x="364" y="0"/>
                    <a:pt x="364" y="0"/>
                    <a:pt x="364" y="0"/>
                  </a:cubicBezTo>
                  <a:cubicBezTo>
                    <a:pt x="336" y="57"/>
                    <a:pt x="336" y="57"/>
                    <a:pt x="336" y="57"/>
                  </a:cubicBezTo>
                  <a:cubicBezTo>
                    <a:pt x="336" y="15"/>
                    <a:pt x="336" y="15"/>
                    <a:pt x="336" y="15"/>
                  </a:cubicBezTo>
                  <a:cubicBezTo>
                    <a:pt x="196" y="15"/>
                    <a:pt x="196" y="15"/>
                    <a:pt x="196" y="15"/>
                  </a:cubicBezTo>
                  <a:cubicBezTo>
                    <a:pt x="196" y="33"/>
                    <a:pt x="196" y="33"/>
                    <a:pt x="196" y="33"/>
                  </a:cubicBezTo>
                  <a:cubicBezTo>
                    <a:pt x="187" y="26"/>
                    <a:pt x="175" y="22"/>
                    <a:pt x="162" y="22"/>
                  </a:cubicBezTo>
                  <a:cubicBezTo>
                    <a:pt x="128" y="22"/>
                    <a:pt x="101" y="49"/>
                    <a:pt x="101" y="82"/>
                  </a:cubicBezTo>
                  <a:cubicBezTo>
                    <a:pt x="101" y="116"/>
                    <a:pt x="128" y="143"/>
                    <a:pt x="162" y="143"/>
                  </a:cubicBezTo>
                  <a:cubicBezTo>
                    <a:pt x="175" y="143"/>
                    <a:pt x="187" y="138"/>
                    <a:pt x="196" y="132"/>
                  </a:cubicBezTo>
                  <a:cubicBezTo>
                    <a:pt x="196" y="155"/>
                    <a:pt x="196" y="155"/>
                    <a:pt x="196" y="155"/>
                  </a:cubicBezTo>
                  <a:cubicBezTo>
                    <a:pt x="336" y="155"/>
                    <a:pt x="336" y="155"/>
                    <a:pt x="336" y="155"/>
                  </a:cubicBezTo>
                  <a:cubicBezTo>
                    <a:pt x="336" y="124"/>
                    <a:pt x="336" y="124"/>
                    <a:pt x="336" y="124"/>
                  </a:cubicBezTo>
                  <a:lnTo>
                    <a:pt x="426" y="124"/>
                  </a:ln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sz="1324">
                <a:solidFill>
                  <a:srgbClr val="505050"/>
                </a:solidFill>
              </a:endParaRPr>
            </a:p>
          </p:txBody>
        </p:sp>
      </p:grpSp>
      <p:grpSp>
        <p:nvGrpSpPr>
          <p:cNvPr id="11" name="Group 10"/>
          <p:cNvGrpSpPr/>
          <p:nvPr/>
        </p:nvGrpSpPr>
        <p:grpSpPr>
          <a:xfrm>
            <a:off x="5047381" y="924866"/>
            <a:ext cx="3674331" cy="3112197"/>
            <a:chOff x="6729841" y="1233154"/>
            <a:chExt cx="4899108" cy="4149596"/>
          </a:xfrm>
        </p:grpSpPr>
        <p:grpSp>
          <p:nvGrpSpPr>
            <p:cNvPr id="9" name="Group 8"/>
            <p:cNvGrpSpPr/>
            <p:nvPr/>
          </p:nvGrpSpPr>
          <p:grpSpPr>
            <a:xfrm>
              <a:off x="8608577" y="4716680"/>
              <a:ext cx="1890444" cy="666070"/>
              <a:chOff x="8781196" y="4810762"/>
              <a:chExt cx="1928351" cy="679426"/>
            </a:xfrm>
          </p:grpSpPr>
          <p:grpSp>
            <p:nvGrpSpPr>
              <p:cNvPr id="45" name="Group 44"/>
              <p:cNvGrpSpPr/>
              <p:nvPr/>
            </p:nvGrpSpPr>
            <p:grpSpPr>
              <a:xfrm>
                <a:off x="8781196" y="4827520"/>
                <a:ext cx="668856" cy="617542"/>
                <a:chOff x="7110684" y="4142550"/>
                <a:chExt cx="552708" cy="552708"/>
              </a:xfrm>
              <a:solidFill>
                <a:srgbClr val="000000"/>
              </a:solidFill>
            </p:grpSpPr>
            <p:sp>
              <p:nvSpPr>
                <p:cNvPr id="77" name="Freeform 12"/>
                <p:cNvSpPr>
                  <a:spLocks/>
                </p:cNvSpPr>
                <p:nvPr/>
              </p:nvSpPr>
              <p:spPr bwMode="auto">
                <a:xfrm>
                  <a:off x="7355732" y="4142550"/>
                  <a:ext cx="307660" cy="271766"/>
                </a:xfrm>
                <a:custGeom>
                  <a:avLst/>
                  <a:gdLst>
                    <a:gd name="T0" fmla="*/ 0 w 1140"/>
                    <a:gd name="T1" fmla="*/ 1007 h 1007"/>
                    <a:gd name="T2" fmla="*/ 1140 w 1140"/>
                    <a:gd name="T3" fmla="*/ 1007 h 1007"/>
                    <a:gd name="T4" fmla="*/ 1140 w 1140"/>
                    <a:gd name="T5" fmla="*/ 0 h 1007"/>
                    <a:gd name="T6" fmla="*/ 0 w 1140"/>
                    <a:gd name="T7" fmla="*/ 161 h 1007"/>
                    <a:gd name="T8" fmla="*/ 0 w 1140"/>
                    <a:gd name="T9" fmla="*/ 1007 h 1007"/>
                  </a:gdLst>
                  <a:ahLst/>
                  <a:cxnLst>
                    <a:cxn ang="0">
                      <a:pos x="T0" y="T1"/>
                    </a:cxn>
                    <a:cxn ang="0">
                      <a:pos x="T2" y="T3"/>
                    </a:cxn>
                    <a:cxn ang="0">
                      <a:pos x="T4" y="T5"/>
                    </a:cxn>
                    <a:cxn ang="0">
                      <a:pos x="T6" y="T7"/>
                    </a:cxn>
                    <a:cxn ang="0">
                      <a:pos x="T8" y="T9"/>
                    </a:cxn>
                  </a:cxnLst>
                  <a:rect l="0" t="0" r="r" b="b"/>
                  <a:pathLst>
                    <a:path w="1140" h="1007">
                      <a:moveTo>
                        <a:pt x="0" y="1007"/>
                      </a:moveTo>
                      <a:lnTo>
                        <a:pt x="1140" y="1007"/>
                      </a:lnTo>
                      <a:lnTo>
                        <a:pt x="1140" y="0"/>
                      </a:lnTo>
                      <a:lnTo>
                        <a:pt x="0" y="161"/>
                      </a:lnTo>
                      <a:lnTo>
                        <a:pt x="0" y="1007"/>
                      </a:lnTo>
                      <a:close/>
                    </a:path>
                  </a:pathLst>
                </a:custGeom>
                <a:grpFill/>
                <a:ln>
                  <a:noFill/>
                </a:ln>
              </p:spPr>
              <p:txBody>
                <a:bodyPr vert="horz" wrap="square" lIns="67232" tIns="33616" rIns="67232" bIns="33616" numCol="1" anchor="t" anchorCtr="0" compatLnSpc="1">
                  <a:prstTxWarp prst="textNoShape">
                    <a:avLst/>
                  </a:prstTxWarp>
                </a:bodyPr>
                <a:lstStyle/>
                <a:p>
                  <a:endParaRPr lang="en-US" sz="1324">
                    <a:solidFill>
                      <a:srgbClr val="505050"/>
                    </a:solidFill>
                  </a:endParaRPr>
                </a:p>
              </p:txBody>
            </p:sp>
            <p:sp>
              <p:nvSpPr>
                <p:cNvPr id="78" name="Freeform 13"/>
                <p:cNvSpPr>
                  <a:spLocks/>
                </p:cNvSpPr>
                <p:nvPr/>
              </p:nvSpPr>
              <p:spPr bwMode="auto">
                <a:xfrm>
                  <a:off x="7110684" y="4187350"/>
                  <a:ext cx="235333" cy="226967"/>
                </a:xfrm>
                <a:custGeom>
                  <a:avLst/>
                  <a:gdLst>
                    <a:gd name="T0" fmla="*/ 872 w 872"/>
                    <a:gd name="T1" fmla="*/ 841 h 841"/>
                    <a:gd name="T2" fmla="*/ 872 w 872"/>
                    <a:gd name="T3" fmla="*/ 0 h 841"/>
                    <a:gd name="T4" fmla="*/ 0 w 872"/>
                    <a:gd name="T5" fmla="*/ 121 h 841"/>
                    <a:gd name="T6" fmla="*/ 0 w 872"/>
                    <a:gd name="T7" fmla="*/ 841 h 841"/>
                    <a:gd name="T8" fmla="*/ 872 w 872"/>
                    <a:gd name="T9" fmla="*/ 841 h 841"/>
                  </a:gdLst>
                  <a:ahLst/>
                  <a:cxnLst>
                    <a:cxn ang="0">
                      <a:pos x="T0" y="T1"/>
                    </a:cxn>
                    <a:cxn ang="0">
                      <a:pos x="T2" y="T3"/>
                    </a:cxn>
                    <a:cxn ang="0">
                      <a:pos x="T4" y="T5"/>
                    </a:cxn>
                    <a:cxn ang="0">
                      <a:pos x="T6" y="T7"/>
                    </a:cxn>
                    <a:cxn ang="0">
                      <a:pos x="T8" y="T9"/>
                    </a:cxn>
                  </a:cxnLst>
                  <a:rect l="0" t="0" r="r" b="b"/>
                  <a:pathLst>
                    <a:path w="872" h="841">
                      <a:moveTo>
                        <a:pt x="872" y="841"/>
                      </a:moveTo>
                      <a:lnTo>
                        <a:pt x="872" y="0"/>
                      </a:lnTo>
                      <a:lnTo>
                        <a:pt x="0" y="121"/>
                      </a:lnTo>
                      <a:lnTo>
                        <a:pt x="0" y="841"/>
                      </a:lnTo>
                      <a:lnTo>
                        <a:pt x="872" y="841"/>
                      </a:lnTo>
                      <a:close/>
                    </a:path>
                  </a:pathLst>
                </a:custGeom>
                <a:grpFill/>
                <a:ln>
                  <a:noFill/>
                </a:ln>
              </p:spPr>
              <p:txBody>
                <a:bodyPr vert="horz" wrap="square" lIns="67232" tIns="33616" rIns="67232" bIns="33616" numCol="1" anchor="t" anchorCtr="0" compatLnSpc="1">
                  <a:prstTxWarp prst="textNoShape">
                    <a:avLst/>
                  </a:prstTxWarp>
                </a:bodyPr>
                <a:lstStyle/>
                <a:p>
                  <a:endParaRPr lang="en-US" sz="1324">
                    <a:solidFill>
                      <a:srgbClr val="505050"/>
                    </a:solidFill>
                  </a:endParaRPr>
                </a:p>
              </p:txBody>
            </p:sp>
            <p:sp>
              <p:nvSpPr>
                <p:cNvPr id="79" name="Freeform 14"/>
                <p:cNvSpPr>
                  <a:spLocks/>
                </p:cNvSpPr>
                <p:nvPr/>
              </p:nvSpPr>
              <p:spPr bwMode="auto">
                <a:xfrm>
                  <a:off x="7355732" y="4424032"/>
                  <a:ext cx="307660" cy="271226"/>
                </a:xfrm>
                <a:custGeom>
                  <a:avLst/>
                  <a:gdLst>
                    <a:gd name="T0" fmla="*/ 0 w 1140"/>
                    <a:gd name="T1" fmla="*/ 0 h 1005"/>
                    <a:gd name="T2" fmla="*/ 0 w 1140"/>
                    <a:gd name="T3" fmla="*/ 846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6"/>
                      </a:lnTo>
                      <a:lnTo>
                        <a:pt x="1140" y="1005"/>
                      </a:lnTo>
                      <a:lnTo>
                        <a:pt x="1140" y="0"/>
                      </a:lnTo>
                      <a:lnTo>
                        <a:pt x="0" y="0"/>
                      </a:lnTo>
                      <a:close/>
                    </a:path>
                  </a:pathLst>
                </a:custGeom>
                <a:grpFill/>
                <a:ln>
                  <a:noFill/>
                </a:ln>
              </p:spPr>
              <p:txBody>
                <a:bodyPr vert="horz" wrap="square" lIns="67232" tIns="33616" rIns="67232" bIns="33616" numCol="1" anchor="t" anchorCtr="0" compatLnSpc="1">
                  <a:prstTxWarp prst="textNoShape">
                    <a:avLst/>
                  </a:prstTxWarp>
                </a:bodyPr>
                <a:lstStyle/>
                <a:p>
                  <a:endParaRPr lang="en-US" sz="1324">
                    <a:solidFill>
                      <a:srgbClr val="505050"/>
                    </a:solidFill>
                  </a:endParaRPr>
                </a:p>
              </p:txBody>
            </p:sp>
            <p:sp>
              <p:nvSpPr>
                <p:cNvPr id="80" name="Freeform 15"/>
                <p:cNvSpPr>
                  <a:spLocks/>
                </p:cNvSpPr>
                <p:nvPr/>
              </p:nvSpPr>
              <p:spPr bwMode="auto">
                <a:xfrm>
                  <a:off x="7110684" y="4424032"/>
                  <a:ext cx="235333" cy="226967"/>
                </a:xfrm>
                <a:custGeom>
                  <a:avLst/>
                  <a:gdLst>
                    <a:gd name="T0" fmla="*/ 872 w 872"/>
                    <a:gd name="T1" fmla="*/ 0 h 841"/>
                    <a:gd name="T2" fmla="*/ 0 w 872"/>
                    <a:gd name="T3" fmla="*/ 0 h 841"/>
                    <a:gd name="T4" fmla="*/ 0 w 872"/>
                    <a:gd name="T5" fmla="*/ 720 h 841"/>
                    <a:gd name="T6" fmla="*/ 872 w 872"/>
                    <a:gd name="T7" fmla="*/ 841 h 841"/>
                    <a:gd name="T8" fmla="*/ 872 w 872"/>
                    <a:gd name="T9" fmla="*/ 0 h 841"/>
                  </a:gdLst>
                  <a:ahLst/>
                  <a:cxnLst>
                    <a:cxn ang="0">
                      <a:pos x="T0" y="T1"/>
                    </a:cxn>
                    <a:cxn ang="0">
                      <a:pos x="T2" y="T3"/>
                    </a:cxn>
                    <a:cxn ang="0">
                      <a:pos x="T4" y="T5"/>
                    </a:cxn>
                    <a:cxn ang="0">
                      <a:pos x="T6" y="T7"/>
                    </a:cxn>
                    <a:cxn ang="0">
                      <a:pos x="T8" y="T9"/>
                    </a:cxn>
                  </a:cxnLst>
                  <a:rect l="0" t="0" r="r" b="b"/>
                  <a:pathLst>
                    <a:path w="872" h="841">
                      <a:moveTo>
                        <a:pt x="872" y="0"/>
                      </a:moveTo>
                      <a:lnTo>
                        <a:pt x="0" y="0"/>
                      </a:lnTo>
                      <a:lnTo>
                        <a:pt x="0" y="720"/>
                      </a:lnTo>
                      <a:lnTo>
                        <a:pt x="872" y="841"/>
                      </a:lnTo>
                      <a:lnTo>
                        <a:pt x="872" y="0"/>
                      </a:lnTo>
                      <a:close/>
                    </a:path>
                  </a:pathLst>
                </a:custGeom>
                <a:grpFill/>
                <a:ln>
                  <a:noFill/>
                </a:ln>
              </p:spPr>
              <p:txBody>
                <a:bodyPr vert="horz" wrap="square" lIns="67232" tIns="33616" rIns="67232" bIns="33616" numCol="1" anchor="t" anchorCtr="0" compatLnSpc="1">
                  <a:prstTxWarp prst="textNoShape">
                    <a:avLst/>
                  </a:prstTxWarp>
                </a:bodyPr>
                <a:lstStyle/>
                <a:p>
                  <a:endParaRPr lang="en-US" sz="1324">
                    <a:solidFill>
                      <a:srgbClr val="505050"/>
                    </a:solidFill>
                  </a:endParaRPr>
                </a:p>
              </p:txBody>
            </p:sp>
          </p:grpSp>
          <p:sp>
            <p:nvSpPr>
              <p:cNvPr id="51" name="Freeform 6"/>
              <p:cNvSpPr>
                <a:spLocks noEditPoints="1"/>
              </p:cNvSpPr>
              <p:nvPr/>
            </p:nvSpPr>
            <p:spPr bwMode="auto">
              <a:xfrm>
                <a:off x="10065682" y="4810762"/>
                <a:ext cx="643865" cy="679426"/>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cxnSp>
          <p:nvCxnSpPr>
            <p:cNvPr id="52" name="Straight Connector 51"/>
            <p:cNvCxnSpPr/>
            <p:nvPr/>
          </p:nvCxnSpPr>
          <p:spPr>
            <a:xfrm>
              <a:off x="6922718" y="3910078"/>
              <a:ext cx="4706231" cy="1"/>
            </a:xfrm>
            <a:prstGeom prst="line">
              <a:avLst/>
            </a:prstGeom>
            <a:ln w="12700">
              <a:solidFill>
                <a:schemeClr val="bg2"/>
              </a:solidFill>
              <a:prstDash val="dash"/>
              <a:headEnd type="none"/>
              <a:tailEnd type="none"/>
            </a:ln>
          </p:spPr>
          <p:style>
            <a:lnRef idx="1">
              <a:schemeClr val="dk1"/>
            </a:lnRef>
            <a:fillRef idx="0">
              <a:schemeClr val="dk1"/>
            </a:fillRef>
            <a:effectRef idx="0">
              <a:schemeClr val="dk1"/>
            </a:effectRef>
            <a:fontRef idx="minor">
              <a:schemeClr val="tx1"/>
            </a:fontRef>
          </p:style>
        </p:cxnSp>
        <p:grpSp>
          <p:nvGrpSpPr>
            <p:cNvPr id="10" name="Group 9"/>
            <p:cNvGrpSpPr/>
            <p:nvPr/>
          </p:nvGrpSpPr>
          <p:grpSpPr>
            <a:xfrm>
              <a:off x="8122468" y="4049463"/>
              <a:ext cx="3102736" cy="350711"/>
              <a:chOff x="8285340" y="4130166"/>
              <a:chExt cx="3164952" cy="357743"/>
            </a:xfrm>
          </p:grpSpPr>
          <p:pic>
            <p:nvPicPr>
              <p:cNvPr id="53" name="Picture 52"/>
              <p:cNvPicPr>
                <a:picLocks noChangeAspect="1"/>
              </p:cNvPicPr>
              <p:nvPr/>
            </p:nvPicPr>
            <p:blipFill>
              <a:blip r:embed="rId3" cstate="print">
                <a:biLevel thresh="50000"/>
                <a:extLst>
                  <a:ext uri="{BEBA8EAE-BF5A-486C-A8C5-ECC9F3942E4B}">
                    <a14:imgProps xmlns:a14="http://schemas.microsoft.com/office/drawing/2010/main">
                      <a14:imgLayer r:embed="rId4">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285340" y="4130166"/>
                <a:ext cx="1411580" cy="349803"/>
              </a:xfrm>
              <a:prstGeom prst="rect">
                <a:avLst/>
              </a:prstGeom>
            </p:spPr>
          </p:pic>
          <p:pic>
            <p:nvPicPr>
              <p:cNvPr id="54" name="Picture 2" descr="https://encrypted-tbn1.gstatic.com/images?q=tbn:ANd9GcSU4_TkMLpE3Fd8IzUzpdhHuyuUHMZj1NQSvjo-kBjZLpJnpc_Uxg"/>
              <p:cNvPicPr>
                <a:picLocks noChangeAspect="1" noChangeArrowheads="1"/>
              </p:cNvPicPr>
              <p:nvPr/>
            </p:nvPicPr>
            <p:blipFill>
              <a:blip r:embed="rId5" cstate="print">
                <a:biLevel thresh="25000"/>
                <a:extLst>
                  <a:ext uri="{BEBA8EAE-BF5A-486C-A8C5-ECC9F3942E4B}">
                    <a14:imgProps xmlns:a14="http://schemas.microsoft.com/office/drawing/2010/main">
                      <a14:imgLayer r:embed="rId6">
                        <a14:imgEffect>
                          <a14:backgroundRemoval t="0" b="99083" l="0" r="10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982474" y="4150046"/>
                <a:ext cx="1467818" cy="33786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9" name="Straight Connector 58"/>
            <p:cNvCxnSpPr/>
            <p:nvPr/>
          </p:nvCxnSpPr>
          <p:spPr>
            <a:xfrm>
              <a:off x="6922718" y="3046483"/>
              <a:ext cx="4706231" cy="1"/>
            </a:xfrm>
            <a:prstGeom prst="line">
              <a:avLst/>
            </a:prstGeom>
            <a:ln w="12700">
              <a:solidFill>
                <a:schemeClr val="bg2"/>
              </a:solidFill>
              <a:prstDash val="dash"/>
              <a:headEnd type="none"/>
              <a:tailEnd type="none"/>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6922718" y="4536922"/>
              <a:ext cx="4706231" cy="1"/>
            </a:xfrm>
            <a:prstGeom prst="line">
              <a:avLst/>
            </a:prstGeom>
            <a:ln w="12700">
              <a:solidFill>
                <a:schemeClr val="bg2"/>
              </a:solidFill>
              <a:prstDash val="dash"/>
              <a:headEnd type="none"/>
              <a:tailEnd type="none"/>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6922718" y="2235398"/>
              <a:ext cx="4706231" cy="1"/>
            </a:xfrm>
            <a:prstGeom prst="line">
              <a:avLst/>
            </a:prstGeom>
            <a:ln w="12700">
              <a:solidFill>
                <a:schemeClr val="bg2"/>
              </a:solidFill>
              <a:prstDash val="dash"/>
              <a:headEnd type="none"/>
              <a:tailEnd type="none"/>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6729841" y="1233154"/>
              <a:ext cx="1038241" cy="452523"/>
            </a:xfrm>
            <a:prstGeom prst="rect">
              <a:avLst/>
            </a:prstGeom>
            <a:noFill/>
          </p:spPr>
          <p:txBody>
            <a:bodyPr wrap="none" lIns="134464" tIns="107571" rIns="134464" bIns="107571" rtlCol="0">
              <a:spAutoFit/>
            </a:bodyPr>
            <a:lstStyle/>
            <a:p>
              <a:pPr>
                <a:lnSpc>
                  <a:spcPct val="90000"/>
                </a:lnSpc>
              </a:pPr>
              <a:r>
                <a:rPr lang="en-US" sz="882" spc="-37"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rPr>
                <a:t>Languages</a:t>
              </a:r>
              <a:endParaRPr lang="en-US" sz="1324" spc="-37"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sp>
          <p:nvSpPr>
            <p:cNvPr id="67" name="TextBox 66"/>
            <p:cNvSpPr txBox="1"/>
            <p:nvPr/>
          </p:nvSpPr>
          <p:spPr>
            <a:xfrm>
              <a:off x="6729841" y="2256847"/>
              <a:ext cx="1420088" cy="452523"/>
            </a:xfrm>
            <a:prstGeom prst="rect">
              <a:avLst/>
            </a:prstGeom>
            <a:noFill/>
          </p:spPr>
          <p:txBody>
            <a:bodyPr wrap="square" lIns="134464" tIns="107571" rIns="134464" bIns="107571" rtlCol="0">
              <a:spAutoFit/>
            </a:bodyPr>
            <a:lstStyle/>
            <a:p>
              <a:pPr>
                <a:lnSpc>
                  <a:spcPct val="90000"/>
                </a:lnSpc>
              </a:pPr>
              <a:r>
                <a:rPr lang="en-US" sz="882" spc="-37"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rPr>
                <a:t>CMS</a:t>
              </a:r>
            </a:p>
          </p:txBody>
        </p:sp>
        <p:sp>
          <p:nvSpPr>
            <p:cNvPr id="68" name="TextBox 67"/>
            <p:cNvSpPr txBox="1"/>
            <p:nvPr/>
          </p:nvSpPr>
          <p:spPr>
            <a:xfrm>
              <a:off x="6729841" y="3040570"/>
              <a:ext cx="835023" cy="452523"/>
            </a:xfrm>
            <a:prstGeom prst="rect">
              <a:avLst/>
            </a:prstGeom>
            <a:noFill/>
          </p:spPr>
          <p:txBody>
            <a:bodyPr wrap="none" lIns="134464" tIns="107571" rIns="134464" bIns="107571" rtlCol="0">
              <a:spAutoFit/>
            </a:bodyPr>
            <a:lstStyle/>
            <a:p>
              <a:pPr>
                <a:lnSpc>
                  <a:spcPct val="90000"/>
                </a:lnSpc>
              </a:pPr>
              <a:r>
                <a:rPr lang="en-US" sz="882" spc="-37"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rPr>
                <a:t>Devices</a:t>
              </a:r>
              <a:endParaRPr lang="en-US" sz="1324" spc="-37"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sp>
          <p:nvSpPr>
            <p:cNvPr id="69" name="TextBox 68"/>
            <p:cNvSpPr txBox="1"/>
            <p:nvPr/>
          </p:nvSpPr>
          <p:spPr>
            <a:xfrm>
              <a:off x="6729841" y="3910078"/>
              <a:ext cx="1004044" cy="452523"/>
            </a:xfrm>
            <a:prstGeom prst="rect">
              <a:avLst/>
            </a:prstGeom>
            <a:noFill/>
          </p:spPr>
          <p:txBody>
            <a:bodyPr wrap="none" lIns="134464" tIns="107571" rIns="134464" bIns="107571" rtlCol="0">
              <a:spAutoFit/>
            </a:bodyPr>
            <a:lstStyle/>
            <a:p>
              <a:pPr>
                <a:lnSpc>
                  <a:spcPct val="90000"/>
                </a:lnSpc>
              </a:pPr>
              <a:r>
                <a:rPr lang="en-US" sz="882" spc="-37"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rPr>
                <a:t>Databases</a:t>
              </a:r>
              <a:endParaRPr lang="en-US" sz="1324" spc="-37"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sp>
          <p:nvSpPr>
            <p:cNvPr id="70" name="TextBox 69"/>
            <p:cNvSpPr txBox="1"/>
            <p:nvPr/>
          </p:nvSpPr>
          <p:spPr>
            <a:xfrm>
              <a:off x="6729841" y="4549765"/>
              <a:ext cx="995495" cy="615388"/>
            </a:xfrm>
            <a:prstGeom prst="rect">
              <a:avLst/>
            </a:prstGeom>
            <a:noFill/>
          </p:spPr>
          <p:txBody>
            <a:bodyPr wrap="none" lIns="134464" tIns="107571" rIns="134464" bIns="107571" rtlCol="0">
              <a:spAutoFit/>
            </a:bodyPr>
            <a:lstStyle/>
            <a:p>
              <a:pPr>
                <a:lnSpc>
                  <a:spcPct val="90000"/>
                </a:lnSpc>
              </a:pPr>
              <a:r>
                <a:rPr lang="en-US" sz="882" spc="-37"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rPr>
                <a:t>Operating</a:t>
              </a:r>
            </a:p>
            <a:p>
              <a:pPr>
                <a:lnSpc>
                  <a:spcPct val="90000"/>
                </a:lnSpc>
              </a:pPr>
              <a:r>
                <a:rPr lang="en-US" sz="882" spc="-37"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rPr>
                <a:t>Systems</a:t>
              </a:r>
              <a:endParaRPr lang="en-US" sz="1324" spc="-37"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grpSp>
          <p:nvGrpSpPr>
            <p:cNvPr id="7" name="Group 6"/>
            <p:cNvGrpSpPr/>
            <p:nvPr/>
          </p:nvGrpSpPr>
          <p:grpSpPr>
            <a:xfrm>
              <a:off x="8412194" y="2316695"/>
              <a:ext cx="2453775" cy="635120"/>
              <a:chOff x="8580876" y="2315027"/>
              <a:chExt cx="2502978" cy="647856"/>
            </a:xfrm>
          </p:grpSpPr>
          <p:pic>
            <p:nvPicPr>
              <p:cNvPr id="71" name="Picture 10" descr="https://encrypted-tbn3.gstatic.com/images?q=tbn:ANd9GcQgAB8I4GUYPGAuHqEufTpFML_JWZior9mwUJP3P5Tro4I_bcL5"/>
              <p:cNvPicPr>
                <a:picLocks noChangeAspect="1" noChangeArrowheads="1"/>
              </p:cNvPicPr>
              <p:nvPr/>
            </p:nvPicPr>
            <p:blipFill>
              <a:blip r:embed="rId7" cstate="print">
                <a:biLevel thresh="50000"/>
                <a:extLst>
                  <a:ext uri="{BEBA8EAE-BF5A-486C-A8C5-ECC9F3942E4B}">
                    <a14:imgProps xmlns:a14="http://schemas.microsoft.com/office/drawing/2010/main">
                      <a14:imgLayer r:embed="rId8">
                        <a14:imgEffect>
                          <a14:backgroundRemoval t="0" b="100000" l="0" r="100000">
                            <a14:foregroundMark x1="14222" y1="48889" x2="16000" y2="67556"/>
                            <a14:foregroundMark x1="44889" y1="64444" x2="51556" y2="84444"/>
                            <a14:foregroundMark x1="84444" y1="52000" x2="86667" y2="71556"/>
                            <a14:foregroundMark x1="67556" y1="4444" x2="73333" y2="9333"/>
                          </a14:backgroundRemoval>
                        </a14:imgEffect>
                      </a14:imgLayer>
                    </a14:imgProps>
                  </a:ext>
                  <a:ext uri="{28A0092B-C50C-407E-A947-70E740481C1C}">
                    <a14:useLocalDpi xmlns:a14="http://schemas.microsoft.com/office/drawing/2010/main" val="0"/>
                  </a:ext>
                </a:extLst>
              </a:blip>
              <a:srcRect/>
              <a:stretch>
                <a:fillRect/>
              </a:stretch>
            </p:blipFill>
            <p:spPr bwMode="auto">
              <a:xfrm>
                <a:off x="8580876" y="2345399"/>
                <a:ext cx="620759" cy="5968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9" cstate="print">
                <a:biLevel thresh="75000"/>
                <a:extLst>
                  <a:ext uri="{BEBA8EAE-BF5A-486C-A8C5-ECC9F3942E4B}">
                    <a14:imgProps xmlns:a14="http://schemas.microsoft.com/office/drawing/2010/main">
                      <a14:imgLayer r:embed="rId10">
                        <a14:imgEffect>
                          <a14:brightnessContrast contrast="4000"/>
                        </a14:imgEffect>
                      </a14:imgLayer>
                    </a14:imgProps>
                  </a:ext>
                  <a:ext uri="{28A0092B-C50C-407E-A947-70E740481C1C}">
                    <a14:useLocalDpi xmlns:a14="http://schemas.microsoft.com/office/drawing/2010/main" val="0"/>
                  </a:ext>
                </a:extLst>
              </a:blip>
              <a:stretch>
                <a:fillRect/>
              </a:stretch>
            </p:blipFill>
            <p:spPr>
              <a:xfrm>
                <a:off x="9415834" y="2355505"/>
                <a:ext cx="851682" cy="607378"/>
              </a:xfrm>
              <a:prstGeom prst="rect">
                <a:avLst/>
              </a:prstGeom>
            </p:spPr>
          </p:pic>
          <p:grpSp>
            <p:nvGrpSpPr>
              <p:cNvPr id="5" name="Group 4"/>
              <p:cNvGrpSpPr/>
              <p:nvPr/>
            </p:nvGrpSpPr>
            <p:grpSpPr>
              <a:xfrm>
                <a:off x="10518154" y="2315027"/>
                <a:ext cx="565700" cy="647594"/>
                <a:chOff x="11227523" y="2315027"/>
                <a:chExt cx="565700" cy="647594"/>
              </a:xfrm>
            </p:grpSpPr>
            <p:pic>
              <p:nvPicPr>
                <p:cNvPr id="4" name="Picture 3"/>
                <p:cNvPicPr>
                  <a:picLocks noChangeAspect="1"/>
                </p:cNvPicPr>
                <p:nvPr/>
              </p:nvPicPr>
              <p:blipFill rotWithShape="1">
                <a:blip r:embed="rId11" cstate="print">
                  <a:biLevel thresh="50000"/>
                  <a:extLst>
                    <a:ext uri="{28A0092B-C50C-407E-A947-70E740481C1C}">
                      <a14:useLocalDpi xmlns:a14="http://schemas.microsoft.com/office/drawing/2010/main" val="0"/>
                    </a:ext>
                  </a:extLst>
                </a:blip>
                <a:srcRect b="28892"/>
                <a:stretch/>
              </p:blipFill>
              <p:spPr>
                <a:xfrm>
                  <a:off x="11227523" y="2315027"/>
                  <a:ext cx="563134" cy="485323"/>
                </a:xfrm>
                <a:prstGeom prst="rect">
                  <a:avLst/>
                </a:prstGeom>
              </p:spPr>
            </p:pic>
            <p:pic>
              <p:nvPicPr>
                <p:cNvPr id="116" name="Picture 115"/>
                <p:cNvPicPr>
                  <a:picLocks noChangeAspect="1"/>
                </p:cNvPicPr>
                <p:nvPr/>
              </p:nvPicPr>
              <p:blipFill rotWithShape="1">
                <a:blip r:embed="rId11" cstate="print">
                  <a:biLevel thresh="50000"/>
                  <a:extLst>
                    <a:ext uri="{28A0092B-C50C-407E-A947-70E740481C1C}">
                      <a14:useLocalDpi xmlns:a14="http://schemas.microsoft.com/office/drawing/2010/main" val="0"/>
                    </a:ext>
                  </a:extLst>
                </a:blip>
                <a:srcRect t="73899"/>
                <a:stretch/>
              </p:blipFill>
              <p:spPr>
                <a:xfrm>
                  <a:off x="11230089" y="2784475"/>
                  <a:ext cx="563134" cy="178146"/>
                </a:xfrm>
                <a:prstGeom prst="rect">
                  <a:avLst/>
                </a:prstGeom>
              </p:spPr>
            </p:pic>
          </p:grpSp>
        </p:grpSp>
        <p:grpSp>
          <p:nvGrpSpPr>
            <p:cNvPr id="8" name="Group 7"/>
            <p:cNvGrpSpPr/>
            <p:nvPr/>
          </p:nvGrpSpPr>
          <p:grpSpPr>
            <a:xfrm>
              <a:off x="8450203" y="3160522"/>
              <a:ext cx="2330495" cy="658926"/>
              <a:chOff x="8619647" y="3223400"/>
              <a:chExt cx="2377226" cy="672139"/>
            </a:xfrm>
          </p:grpSpPr>
          <p:pic>
            <p:nvPicPr>
              <p:cNvPr id="75" name="Picture 7"/>
              <p:cNvPicPr>
                <a:picLocks noChangeAspect="1" noChangeArrowheads="1"/>
              </p:cNvPicPr>
              <p:nvPr/>
            </p:nvPicPr>
            <p:blipFill>
              <a:blip r:embed="rId12" cstate="print">
                <a:biLevel thresh="75000"/>
                <a:extLst>
                  <a:ext uri="{28A0092B-C50C-407E-A947-70E740481C1C}">
                    <a14:useLocalDpi xmlns:a14="http://schemas.microsoft.com/office/drawing/2010/main" val="0"/>
                  </a:ext>
                </a:extLst>
              </a:blip>
              <a:srcRect/>
              <a:stretch>
                <a:fillRect/>
              </a:stretch>
            </p:blipFill>
            <p:spPr bwMode="auto">
              <a:xfrm>
                <a:off x="9666287" y="3223400"/>
                <a:ext cx="406934" cy="664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8"/>
              <p:cNvPicPr>
                <a:picLocks noChangeAspect="1" noChangeArrowheads="1"/>
              </p:cNvPicPr>
              <p:nvPr/>
            </p:nvPicPr>
            <p:blipFill>
              <a:blip r:embed="rId13" cstate="print">
                <a:biLevel thresh="50000"/>
                <a:extLst>
                  <a:ext uri="{28A0092B-C50C-407E-A947-70E740481C1C}">
                    <a14:useLocalDpi xmlns:a14="http://schemas.microsoft.com/office/drawing/2010/main" val="0"/>
                  </a:ext>
                </a:extLst>
              </a:blip>
              <a:srcRect/>
              <a:stretch>
                <a:fillRect/>
              </a:stretch>
            </p:blipFill>
            <p:spPr bwMode="auto">
              <a:xfrm>
                <a:off x="10608448" y="3227883"/>
                <a:ext cx="388425" cy="66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14"/>
              <p:cNvPicPr>
                <a:picLocks noChangeAspect="1" noChangeArrowheads="1"/>
              </p:cNvPicPr>
              <p:nvPr/>
            </p:nvPicPr>
            <p:blipFill>
              <a:blip r:embed="rId14" cstate="print">
                <a:biLevel thresh="75000"/>
                <a:extLst>
                  <a:ext uri="{28A0092B-C50C-407E-A947-70E740481C1C}">
                    <a14:useLocalDpi xmlns:a14="http://schemas.microsoft.com/office/drawing/2010/main" val="0"/>
                  </a:ext>
                </a:extLst>
              </a:blip>
              <a:srcRect/>
              <a:stretch>
                <a:fillRect/>
              </a:stretch>
            </p:blipFill>
            <p:spPr bwMode="auto">
              <a:xfrm>
                <a:off x="8619647" y="3231556"/>
                <a:ext cx="549095" cy="64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19" name="Rectangle 118"/>
          <p:cNvSpPr/>
          <p:nvPr/>
        </p:nvSpPr>
        <p:spPr bwMode="auto">
          <a:xfrm>
            <a:off x="2775735" y="1928"/>
            <a:ext cx="6368266" cy="757280"/>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nvGrpSpPr>
          <p:cNvPr id="6" name="Group 5"/>
          <p:cNvGrpSpPr/>
          <p:nvPr/>
        </p:nvGrpSpPr>
        <p:grpSpPr>
          <a:xfrm>
            <a:off x="6119470" y="842511"/>
            <a:ext cx="2434670" cy="778321"/>
            <a:chOff x="8159293" y="1123348"/>
            <a:chExt cx="3246227" cy="1037761"/>
          </a:xfrm>
        </p:grpSpPr>
        <p:pic>
          <p:nvPicPr>
            <p:cNvPr id="82" name="Picture 4" descr="http://www.jbase.com/new/products/images/java.png"/>
            <p:cNvPicPr>
              <a:picLocks noChangeAspect="1" noChangeArrowheads="1"/>
            </p:cNvPicPr>
            <p:nvPr/>
          </p:nvPicPr>
          <p:blipFill>
            <a:blip r:embed="rId15" cstate="print">
              <a:duotone>
                <a:prstClr val="black"/>
                <a:schemeClr val="tx1">
                  <a:tint val="45000"/>
                  <a:satMod val="400000"/>
                </a:schemeClr>
              </a:duotone>
              <a:extLst>
                <a:ext uri="{BEBA8EAE-BF5A-486C-A8C5-ECC9F3942E4B}">
                  <a14:imgProps xmlns:a14="http://schemas.microsoft.com/office/drawing/2010/main">
                    <a14:imgLayer r:embed="rId16">
                      <a14:imgEffect>
                        <a14:brightnessContrast bright="-100000"/>
                      </a14:imgEffect>
                    </a14:imgLayer>
                  </a14:imgProps>
                </a:ext>
              </a:extLst>
            </a:blip>
            <a:srcRect/>
            <a:stretch>
              <a:fillRect/>
            </a:stretch>
          </p:blipFill>
          <p:spPr bwMode="auto">
            <a:xfrm>
              <a:off x="10930513" y="1212025"/>
              <a:ext cx="475007" cy="935639"/>
            </a:xfrm>
            <a:prstGeom prst="rect">
              <a:avLst/>
            </a:prstGeom>
            <a:noFill/>
          </p:spPr>
        </p:pic>
        <p:pic>
          <p:nvPicPr>
            <p:cNvPr id="83" name="Picture 82" descr="PHP.png"/>
            <p:cNvPicPr>
              <a:picLocks noChangeAspect="1"/>
            </p:cNvPicPr>
            <p:nvPr/>
          </p:nvPicPr>
          <p:blipFill>
            <a:blip r:embed="rId17" cstate="print">
              <a:duotone>
                <a:prstClr val="black"/>
                <a:schemeClr val="tx1">
                  <a:tint val="45000"/>
                  <a:satMod val="400000"/>
                </a:schemeClr>
              </a:duotone>
              <a:extLst>
                <a:ext uri="{BEBA8EAE-BF5A-486C-A8C5-ECC9F3942E4B}">
                  <a14:imgProps xmlns:a14="http://schemas.microsoft.com/office/drawing/2010/main">
                    <a14:imgLayer r:embed="rId18">
                      <a14:imgEffect>
                        <a14:brightnessContrast bright="-100000"/>
                      </a14:imgEffect>
                    </a14:imgLayer>
                  </a14:imgProps>
                </a:ext>
              </a:extLst>
            </a:blip>
            <a:stretch>
              <a:fillRect/>
            </a:stretch>
          </p:blipFill>
          <p:spPr>
            <a:xfrm>
              <a:off x="9860562" y="1315536"/>
              <a:ext cx="672572" cy="373432"/>
            </a:xfrm>
            <a:prstGeom prst="rect">
              <a:avLst/>
            </a:prstGeom>
            <a:noFill/>
          </p:spPr>
        </p:pic>
        <p:pic>
          <p:nvPicPr>
            <p:cNvPr id="84" name="Picture 83"/>
            <p:cNvPicPr>
              <a:picLocks noChangeAspect="1"/>
            </p:cNvPicPr>
            <p:nvPr/>
          </p:nvPicPr>
          <p:blipFill>
            <a:blip r:embed="rId19" cstate="print">
              <a:duotone>
                <a:prstClr val="black"/>
                <a:schemeClr val="tx1">
                  <a:tint val="45000"/>
                  <a:satMod val="400000"/>
                </a:schemeClr>
              </a:duotone>
              <a:extLst>
                <a:ext uri="{BEBA8EAE-BF5A-486C-A8C5-ECC9F3942E4B}">
                  <a14:imgProps xmlns:a14="http://schemas.microsoft.com/office/drawing/2010/main">
                    <a14:imgLayer r:embed="rId20">
                      <a14:imgEffect>
                        <a14:colorTemperature colorTemp="10900"/>
                      </a14:imgEffect>
                      <a14:imgEffect>
                        <a14:saturation sat="400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159293" y="1839324"/>
              <a:ext cx="1109534" cy="309647"/>
            </a:xfrm>
            <a:prstGeom prst="rect">
              <a:avLst/>
            </a:prstGeom>
          </p:spPr>
        </p:pic>
        <p:pic>
          <p:nvPicPr>
            <p:cNvPr id="85" name="Picture 84"/>
            <p:cNvPicPr>
              <a:picLocks noChangeAspect="1"/>
            </p:cNvPicPr>
            <p:nvPr/>
          </p:nvPicPr>
          <p:blipFill>
            <a:blip r:embed="rId21">
              <a:duotone>
                <a:prstClr val="black"/>
                <a:schemeClr val="tx1">
                  <a:tint val="45000"/>
                  <a:satMod val="400000"/>
                </a:schemeClr>
              </a:duotone>
              <a:lum bright="-100000"/>
            </a:blip>
            <a:stretch>
              <a:fillRect/>
            </a:stretch>
          </p:blipFill>
          <p:spPr>
            <a:xfrm>
              <a:off x="9601966" y="1889119"/>
              <a:ext cx="1049111" cy="271990"/>
            </a:xfrm>
            <a:prstGeom prst="rect">
              <a:avLst/>
            </a:prstGeom>
          </p:spPr>
        </p:pic>
        <p:pic>
          <p:nvPicPr>
            <p:cNvPr id="3" name="Picture 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450203" y="1123348"/>
              <a:ext cx="684637" cy="684637"/>
            </a:xfrm>
            <a:prstGeom prst="rect">
              <a:avLst/>
            </a:prstGeom>
          </p:spPr>
        </p:pic>
      </p:grpSp>
    </p:spTree>
    <p:extLst>
      <p:ext uri="{BB962C8B-B14F-4D97-AF65-F5344CB8AC3E}">
        <p14:creationId xmlns:p14="http://schemas.microsoft.com/office/powerpoint/2010/main" val="14631070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accel="100000" fill="hold" nodeType="afterEffect">
                                  <p:stCondLst>
                                    <p:cond delay="0"/>
                                  </p:stCondLst>
                                  <p:childTnLst>
                                    <p:anim calcmode="lin" valueType="num">
                                      <p:cBhvr additive="base">
                                        <p:cTn id="6" dur="500"/>
                                        <p:tgtEl>
                                          <p:spTgt spid="27"/>
                                        </p:tgtEl>
                                        <p:attrNameLst>
                                          <p:attrName>ppt_x</p:attrName>
                                        </p:attrNameLst>
                                      </p:cBhvr>
                                      <p:tavLst>
                                        <p:tav tm="0">
                                          <p:val>
                                            <p:strVal val="ppt_x"/>
                                          </p:val>
                                        </p:tav>
                                        <p:tav tm="100000">
                                          <p:val>
                                            <p:strVal val="ppt_x"/>
                                          </p:val>
                                        </p:tav>
                                      </p:tavLst>
                                    </p:anim>
                                    <p:anim calcmode="lin" valueType="num">
                                      <p:cBhvr additive="base">
                                        <p:cTn id="7" dur="500"/>
                                        <p:tgtEl>
                                          <p:spTgt spid="27"/>
                                        </p:tgtEl>
                                        <p:attrNameLst>
                                          <p:attrName>ppt_y</p:attrName>
                                        </p:attrNameLst>
                                      </p:cBhvr>
                                      <p:tavLst>
                                        <p:tav tm="0">
                                          <p:val>
                                            <p:strVal val="ppt_y"/>
                                          </p:val>
                                        </p:tav>
                                        <p:tav tm="100000">
                                          <p:val>
                                            <p:strVal val="1+ppt_h/2"/>
                                          </p:val>
                                        </p:tav>
                                      </p:tavLst>
                                    </p:anim>
                                    <p:set>
                                      <p:cBhvr>
                                        <p:cTn id="8" dur="1" fill="hold">
                                          <p:stCondLst>
                                            <p:cond delay="499"/>
                                          </p:stCondLst>
                                        </p:cTn>
                                        <p:tgtEl>
                                          <p:spTgt spid="27"/>
                                        </p:tgtEl>
                                        <p:attrNameLst>
                                          <p:attrName>style.visibility</p:attrName>
                                        </p:attrNameLst>
                                      </p:cBhvr>
                                      <p:to>
                                        <p:strVal val="hidden"/>
                                      </p:to>
                                    </p:set>
                                  </p:childTnLst>
                                </p:cTn>
                              </p:par>
                            </p:childTnLst>
                          </p:cTn>
                        </p:par>
                        <p:par>
                          <p:cTn id="9" fill="hold">
                            <p:stCondLst>
                              <p:cond delay="500"/>
                            </p:stCondLst>
                            <p:childTnLst>
                              <p:par>
                                <p:cTn id="10" presetID="2" presetClass="entr" presetSubtype="1" decel="100000"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ppt_x"/>
                                          </p:val>
                                        </p:tav>
                                        <p:tav tm="100000">
                                          <p:val>
                                            <p:strVal val="#ppt_x"/>
                                          </p:val>
                                        </p:tav>
                                      </p:tavLst>
                                    </p:anim>
                                    <p:anim calcmode="lin" valueType="num">
                                      <p:cBhvr additive="base">
                                        <p:cTn id="13"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55" name="Map PNG"/>
          <p:cNvPicPr>
            <a:picLocks noChangeAspect="1"/>
          </p:cNvPicPr>
          <p:nvPr/>
        </p:nvPicPr>
        <p:blipFill>
          <a:blip r:embed="rId3"/>
          <a:stretch>
            <a:fillRect/>
          </a:stretch>
        </p:blipFill>
        <p:spPr>
          <a:xfrm>
            <a:off x="1166679" y="946983"/>
            <a:ext cx="7665097" cy="3760828"/>
          </a:xfrm>
          <a:prstGeom prst="rect">
            <a:avLst/>
          </a:prstGeom>
        </p:spPr>
      </p:pic>
      <p:sp>
        <p:nvSpPr>
          <p:cNvPr id="2" name="Rectangle 1"/>
          <p:cNvSpPr/>
          <p:nvPr/>
        </p:nvSpPr>
        <p:spPr bwMode="auto">
          <a:xfrm>
            <a:off x="0" y="823377"/>
            <a:ext cx="9344906" cy="4319759"/>
          </a:xfrm>
          <a:prstGeom prst="rect">
            <a:avLst/>
          </a:prstGeom>
          <a:solidFill>
            <a:srgbClr val="FFFFFF">
              <a:alpha val="50196"/>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sp>
        <p:nvSpPr>
          <p:cNvPr id="2538" name="Rectangle 2537"/>
          <p:cNvSpPr/>
          <p:nvPr/>
        </p:nvSpPr>
        <p:spPr bwMode="auto">
          <a:xfrm>
            <a:off x="2" y="2606375"/>
            <a:ext cx="5541302" cy="87401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01695" tIns="302543" rIns="134444" bIns="0" numCol="1" spcCol="0" rtlCol="0" fromWordArt="0" anchor="ctr" anchorCtr="0" forceAA="0" compatLnSpc="1">
            <a:prstTxWarp prst="textNoShape">
              <a:avLst/>
            </a:prstTxWarp>
            <a:noAutofit/>
          </a:bodyPr>
          <a:lstStyle/>
          <a:p>
            <a:pPr defTabSz="571253">
              <a:defRPr/>
            </a:pPr>
            <a:r>
              <a:rPr lang="en-US" sz="3529" kern="0" baseline="30000" dirty="0">
                <a:gradFill>
                  <a:gsLst>
                    <a:gs pos="0">
                      <a:srgbClr val="00188F">
                        <a:lumMod val="5000"/>
                        <a:lumOff val="95000"/>
                      </a:srgbClr>
                    </a:gs>
                    <a:gs pos="100000">
                      <a:srgbClr val="EFEFEF"/>
                    </a:gs>
                  </a:gsLst>
                  <a:lin ang="5400000" scaled="1"/>
                </a:gradFill>
                <a:latin typeface="Segoe UI Light"/>
              </a:rPr>
              <a:t>data </a:t>
            </a:r>
            <a:br>
              <a:rPr lang="en-US" sz="3529" kern="0" baseline="30000" dirty="0">
                <a:gradFill>
                  <a:gsLst>
                    <a:gs pos="0">
                      <a:srgbClr val="00188F">
                        <a:lumMod val="5000"/>
                        <a:lumOff val="95000"/>
                      </a:srgbClr>
                    </a:gs>
                    <a:gs pos="100000">
                      <a:srgbClr val="EFEFEF"/>
                    </a:gs>
                  </a:gsLst>
                  <a:lin ang="5400000" scaled="1"/>
                </a:gradFill>
                <a:latin typeface="Segoe UI Light"/>
              </a:rPr>
            </a:br>
            <a:r>
              <a:rPr lang="en-US" sz="352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2534" name="Rectangle 2533"/>
          <p:cNvSpPr/>
          <p:nvPr/>
        </p:nvSpPr>
        <p:spPr bwMode="auto">
          <a:xfrm>
            <a:off x="3303965" y="271324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table</a:t>
            </a:r>
          </a:p>
        </p:txBody>
      </p:sp>
      <p:sp>
        <p:nvSpPr>
          <p:cNvPr id="2532" name="Rectangle 2531"/>
          <p:cNvSpPr/>
          <p:nvPr/>
        </p:nvSpPr>
        <p:spPr bwMode="auto">
          <a:xfrm>
            <a:off x="2631012" y="271324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err="1">
                <a:gradFill>
                  <a:gsLst>
                    <a:gs pos="0">
                      <a:srgbClr val="FFFFFF"/>
                    </a:gs>
                    <a:gs pos="100000">
                      <a:srgbClr val="FFFFFF"/>
                    </a:gs>
                  </a:gsLst>
                  <a:lin ang="5400000" scaled="0"/>
                </a:gradFill>
              </a:rPr>
              <a:t>HDInsight</a:t>
            </a:r>
            <a:endParaRPr lang="en-US" sz="785" dirty="0">
              <a:gradFill>
                <a:gsLst>
                  <a:gs pos="0">
                    <a:srgbClr val="FFFFFF"/>
                  </a:gs>
                  <a:gs pos="100000">
                    <a:srgbClr val="FFFFFF"/>
                  </a:gs>
                </a:gsLst>
                <a:lin ang="5400000" scaled="0"/>
              </a:gradFill>
            </a:endParaRPr>
          </a:p>
        </p:txBody>
      </p:sp>
      <p:sp>
        <p:nvSpPr>
          <p:cNvPr id="2530" name="Rectangle 2529"/>
          <p:cNvSpPr/>
          <p:nvPr/>
        </p:nvSpPr>
        <p:spPr bwMode="auto">
          <a:xfrm>
            <a:off x="4051960" y="2730578"/>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blob storage</a:t>
            </a:r>
          </a:p>
        </p:txBody>
      </p:sp>
      <p:sp>
        <p:nvSpPr>
          <p:cNvPr id="2536" name="Rectangle 2535"/>
          <p:cNvSpPr/>
          <p:nvPr/>
        </p:nvSpPr>
        <p:spPr bwMode="auto">
          <a:xfrm>
            <a:off x="1929779" y="271324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SQL database</a:t>
            </a:r>
          </a:p>
        </p:txBody>
      </p:sp>
      <p:sp>
        <p:nvSpPr>
          <p:cNvPr id="2566" name="Rectangle 2565"/>
          <p:cNvSpPr/>
          <p:nvPr/>
        </p:nvSpPr>
        <p:spPr bwMode="auto">
          <a:xfrm>
            <a:off x="-19795" y="1103934"/>
            <a:ext cx="5561099" cy="14590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01695" tIns="941246" rIns="91411" bIns="45704" numCol="1" rtlCol="0" anchor="ctr" anchorCtr="0" compatLnSpc="1">
            <a:prstTxWarp prst="textNoShape">
              <a:avLst/>
            </a:prstTxWarp>
          </a:bodyPr>
          <a:lstStyle/>
          <a:p>
            <a:pPr defTabSz="571253">
              <a:defRPr/>
            </a:pPr>
            <a:r>
              <a:rPr lang="en-US" sz="3529" kern="0" baseline="30000" dirty="0">
                <a:gradFill>
                  <a:gsLst>
                    <a:gs pos="0">
                      <a:srgbClr val="00188F">
                        <a:lumMod val="5000"/>
                        <a:lumOff val="95000"/>
                      </a:srgbClr>
                    </a:gs>
                    <a:gs pos="100000">
                      <a:srgbClr val="EFEFEF"/>
                    </a:gs>
                  </a:gsLst>
                  <a:lin ang="5400000" scaled="1"/>
                </a:gradFill>
                <a:latin typeface="Segoe UI Light"/>
              </a:rPr>
              <a:t>app </a:t>
            </a:r>
            <a:br>
              <a:rPr lang="en-US" sz="3529" kern="0" baseline="30000" dirty="0">
                <a:gradFill>
                  <a:gsLst>
                    <a:gs pos="0">
                      <a:srgbClr val="00188F">
                        <a:lumMod val="5000"/>
                        <a:lumOff val="95000"/>
                      </a:srgbClr>
                    </a:gs>
                    <a:gs pos="100000">
                      <a:srgbClr val="EFEFEF"/>
                    </a:gs>
                  </a:gsLst>
                  <a:lin ang="5400000" scaled="1"/>
                </a:gradFill>
                <a:latin typeface="Segoe UI Light"/>
              </a:rPr>
            </a:br>
            <a:r>
              <a:rPr lang="en-US" sz="352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2564" name="Rectangle 2563"/>
          <p:cNvSpPr/>
          <p:nvPr/>
        </p:nvSpPr>
        <p:spPr bwMode="auto">
          <a:xfrm>
            <a:off x="4799955" y="1177930"/>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media</a:t>
            </a:r>
          </a:p>
        </p:txBody>
      </p:sp>
      <p:sp>
        <p:nvSpPr>
          <p:cNvPr id="2555" name="Rectangle 2554"/>
          <p:cNvSpPr/>
          <p:nvPr/>
        </p:nvSpPr>
        <p:spPr bwMode="auto">
          <a:xfrm>
            <a:off x="4051960" y="1855452"/>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err="1">
                <a:gradFill>
                  <a:gsLst>
                    <a:gs pos="0">
                      <a:srgbClr val="FFFFFF"/>
                    </a:gs>
                    <a:gs pos="100000">
                      <a:srgbClr val="FFFFFF"/>
                    </a:gs>
                  </a:gsLst>
                  <a:lin ang="5400000" scaled="0"/>
                </a:gradFill>
              </a:rPr>
              <a:t>hpc</a:t>
            </a:r>
            <a:endParaRPr lang="en-US" sz="785" dirty="0">
              <a:gradFill>
                <a:gsLst>
                  <a:gs pos="0">
                    <a:srgbClr val="FFFFFF"/>
                  </a:gs>
                  <a:gs pos="100000">
                    <a:srgbClr val="FFFFFF"/>
                  </a:gs>
                </a:gsLst>
                <a:lin ang="5400000" scaled="0"/>
              </a:gradFill>
            </a:endParaRPr>
          </a:p>
        </p:txBody>
      </p:sp>
      <p:sp>
        <p:nvSpPr>
          <p:cNvPr id="2553" name="Rectangle 2552"/>
          <p:cNvSpPr/>
          <p:nvPr/>
        </p:nvSpPr>
        <p:spPr bwMode="auto">
          <a:xfrm>
            <a:off x="3303965" y="1855977"/>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integration</a:t>
            </a:r>
          </a:p>
        </p:txBody>
      </p:sp>
      <p:sp>
        <p:nvSpPr>
          <p:cNvPr id="2549" name="Rectangle 2548"/>
          <p:cNvSpPr/>
          <p:nvPr/>
        </p:nvSpPr>
        <p:spPr bwMode="auto">
          <a:xfrm>
            <a:off x="4799358" y="1855453"/>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analytics</a:t>
            </a:r>
          </a:p>
        </p:txBody>
      </p:sp>
      <p:sp>
        <p:nvSpPr>
          <p:cNvPr id="2557" name="Rectangle 2556"/>
          <p:cNvSpPr/>
          <p:nvPr/>
        </p:nvSpPr>
        <p:spPr bwMode="auto">
          <a:xfrm>
            <a:off x="2586185" y="1177930"/>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spcBef>
                <a:spcPct val="0"/>
              </a:spcBef>
              <a:spcAft>
                <a:spcPct val="0"/>
              </a:spcAft>
            </a:pPr>
            <a:r>
              <a:rPr lang="en-US" sz="785" dirty="0">
                <a:gradFill>
                  <a:gsLst>
                    <a:gs pos="0">
                      <a:srgbClr val="FFFFFF"/>
                    </a:gs>
                    <a:gs pos="100000">
                      <a:srgbClr val="FFFFFF"/>
                    </a:gs>
                  </a:gsLst>
                  <a:lin ang="5400000" scaled="0"/>
                </a:gradFill>
              </a:rPr>
              <a:t>caching</a:t>
            </a:r>
          </a:p>
        </p:txBody>
      </p:sp>
      <p:sp>
        <p:nvSpPr>
          <p:cNvPr id="2551" name="Rectangle 2550"/>
          <p:cNvSpPr/>
          <p:nvPr/>
        </p:nvSpPr>
        <p:spPr bwMode="auto">
          <a:xfrm>
            <a:off x="3303965" y="118718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spcBef>
                <a:spcPct val="0"/>
              </a:spcBef>
              <a:spcAft>
                <a:spcPct val="0"/>
              </a:spcAft>
            </a:pPr>
            <a:r>
              <a:rPr lang="en-US" sz="785" dirty="0">
                <a:gradFill>
                  <a:gsLst>
                    <a:gs pos="0">
                      <a:srgbClr val="FFFFFF"/>
                    </a:gs>
                    <a:gs pos="100000">
                      <a:srgbClr val="FFFFFF"/>
                    </a:gs>
                  </a:gsLst>
                  <a:lin ang="5400000" scaled="0"/>
                </a:gradFill>
              </a:rPr>
              <a:t>identity</a:t>
            </a:r>
          </a:p>
        </p:txBody>
      </p:sp>
      <p:sp>
        <p:nvSpPr>
          <p:cNvPr id="2562" name="Rectangle 2561"/>
          <p:cNvSpPr/>
          <p:nvPr/>
        </p:nvSpPr>
        <p:spPr bwMode="auto">
          <a:xfrm>
            <a:off x="4051960" y="1177930"/>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service bus</a:t>
            </a:r>
          </a:p>
        </p:txBody>
      </p:sp>
      <p:sp>
        <p:nvSpPr>
          <p:cNvPr id="2503" name="Rectangle 2502"/>
          <p:cNvSpPr/>
          <p:nvPr/>
        </p:nvSpPr>
        <p:spPr bwMode="auto">
          <a:xfrm>
            <a:off x="2631012" y="187260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web sites</a:t>
            </a:r>
          </a:p>
        </p:txBody>
      </p:sp>
      <p:sp>
        <p:nvSpPr>
          <p:cNvPr id="2507" name="Mobile Services - Label"/>
          <p:cNvSpPr/>
          <p:nvPr/>
        </p:nvSpPr>
        <p:spPr bwMode="auto">
          <a:xfrm>
            <a:off x="1929779" y="188076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mobile services</a:t>
            </a:r>
          </a:p>
        </p:txBody>
      </p:sp>
      <p:sp>
        <p:nvSpPr>
          <p:cNvPr id="2501" name="Rectangle 2500"/>
          <p:cNvSpPr/>
          <p:nvPr/>
        </p:nvSpPr>
        <p:spPr bwMode="auto">
          <a:xfrm>
            <a:off x="1930119" y="1176722"/>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cloud services</a:t>
            </a:r>
          </a:p>
        </p:txBody>
      </p:sp>
      <p:pic>
        <p:nvPicPr>
          <p:cNvPr id="2558" name="Picture 25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0951" y="1253720"/>
            <a:ext cx="317521" cy="314700"/>
          </a:xfrm>
          <a:prstGeom prst="rect">
            <a:avLst/>
          </a:prstGeom>
        </p:spPr>
      </p:pic>
      <p:sp>
        <p:nvSpPr>
          <p:cNvPr id="5102" name="L-Shape 5101"/>
          <p:cNvSpPr/>
          <p:nvPr/>
        </p:nvSpPr>
        <p:spPr bwMode="auto">
          <a:xfrm>
            <a:off x="2684359" y="1211256"/>
            <a:ext cx="632968" cy="607281"/>
          </a:xfrm>
          <a:prstGeom prst="corner">
            <a:avLst>
              <a:gd name="adj1" fmla="val 38444"/>
              <a:gd name="adj2" fmla="val 73305"/>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pic>
        <p:nvPicPr>
          <p:cNvPr id="2552"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1947" y="1282618"/>
            <a:ext cx="276203" cy="276202"/>
          </a:xfrm>
          <a:prstGeom prst="rect">
            <a:avLst/>
          </a:prstGeom>
          <a:noFill/>
          <a:extLst>
            <a:ext uri="{909E8E84-426E-40DD-AFC4-6F175D3DCCD1}">
              <a14:hiddenFill xmlns:a14="http://schemas.microsoft.com/office/drawing/2010/main">
                <a:solidFill>
                  <a:srgbClr val="FFFFFF"/>
                </a:solidFill>
              </a14:hiddenFill>
            </a:ext>
          </a:extLst>
        </p:spPr>
      </p:pic>
      <p:sp>
        <p:nvSpPr>
          <p:cNvPr id="5103" name="L-Shape 5102"/>
          <p:cNvSpPr/>
          <p:nvPr/>
        </p:nvSpPr>
        <p:spPr bwMode="auto">
          <a:xfrm flipH="1" flipV="1">
            <a:off x="3189542" y="1211256"/>
            <a:ext cx="728716" cy="607281"/>
          </a:xfrm>
          <a:prstGeom prst="corner">
            <a:avLst>
              <a:gd name="adj1" fmla="val 47670"/>
              <a:gd name="adj2" fmla="val 8232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sp>
        <p:nvSpPr>
          <p:cNvPr id="5082" name="Freeform 25"/>
          <p:cNvSpPr>
            <a:spLocks noEditPoints="1"/>
          </p:cNvSpPr>
          <p:nvPr/>
        </p:nvSpPr>
        <p:spPr bwMode="black">
          <a:xfrm>
            <a:off x="3523368" y="1969314"/>
            <a:ext cx="256119" cy="256415"/>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515" tIns="30258" rIns="60515" bIns="30258" numCol="1" anchor="t" anchorCtr="0" compatLnSpc="1">
            <a:prstTxWarp prst="textNoShape">
              <a:avLst/>
            </a:prstTxWarp>
          </a:bodyPr>
          <a:lstStyle/>
          <a:p>
            <a:endParaRPr lang="en-US" sz="1176">
              <a:solidFill>
                <a:srgbClr val="505050"/>
              </a:solidFill>
            </a:endParaRPr>
          </a:p>
        </p:txBody>
      </p:sp>
      <p:sp>
        <p:nvSpPr>
          <p:cNvPr id="5104" name="L-Shape 5103"/>
          <p:cNvSpPr/>
          <p:nvPr/>
        </p:nvSpPr>
        <p:spPr bwMode="auto">
          <a:xfrm flipH="1" flipV="1">
            <a:off x="3175208" y="1890691"/>
            <a:ext cx="742010" cy="564751"/>
          </a:xfrm>
          <a:prstGeom prst="corner">
            <a:avLst>
              <a:gd name="adj1" fmla="val 38444"/>
              <a:gd name="adj2" fmla="val 9830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pic>
        <p:nvPicPr>
          <p:cNvPr id="2563" name="Picture 2562"/>
          <p:cNvPicPr>
            <a:picLocks noChangeAspect="1"/>
          </p:cNvPicPr>
          <p:nvPr/>
        </p:nvPicPr>
        <p:blipFill>
          <a:blip r:embed="rId6"/>
          <a:stretch>
            <a:fillRect/>
          </a:stretch>
        </p:blipFill>
        <p:spPr>
          <a:xfrm>
            <a:off x="4255124" y="1260152"/>
            <a:ext cx="282740" cy="319988"/>
          </a:xfrm>
          <a:prstGeom prst="rect">
            <a:avLst/>
          </a:prstGeom>
        </p:spPr>
      </p:pic>
      <p:sp>
        <p:nvSpPr>
          <p:cNvPr id="5148" name="L-Shape 5147"/>
          <p:cNvSpPr/>
          <p:nvPr/>
        </p:nvSpPr>
        <p:spPr bwMode="auto">
          <a:xfrm flipV="1">
            <a:off x="4095633" y="1213745"/>
            <a:ext cx="713028" cy="607281"/>
          </a:xfrm>
          <a:prstGeom prst="corner">
            <a:avLst>
              <a:gd name="adj1" fmla="val 50745"/>
              <a:gd name="adj2" fmla="val 100563"/>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sp>
        <p:nvSpPr>
          <p:cNvPr id="5080" name="Freeform 25"/>
          <p:cNvSpPr>
            <a:spLocks noEditPoints="1"/>
          </p:cNvSpPr>
          <p:nvPr/>
        </p:nvSpPr>
        <p:spPr bwMode="black">
          <a:xfrm flipH="1">
            <a:off x="4987321" y="1248484"/>
            <a:ext cx="317844" cy="317972"/>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9" tIns="33610" rIns="67219" bIns="33610" numCol="1" anchor="t" anchorCtr="0" compatLnSpc="1">
            <a:prstTxWarp prst="textNoShape">
              <a:avLst/>
            </a:prstTxWarp>
          </a:bodyPr>
          <a:lstStyle/>
          <a:p>
            <a:pPr defTabSz="672132"/>
            <a:endParaRPr lang="en-US" sz="1324" dirty="0">
              <a:solidFill>
                <a:srgbClr val="000000"/>
              </a:solidFill>
            </a:endParaRPr>
          </a:p>
        </p:txBody>
      </p:sp>
      <p:sp>
        <p:nvSpPr>
          <p:cNvPr id="5161" name="L-Shape 5160"/>
          <p:cNvSpPr/>
          <p:nvPr/>
        </p:nvSpPr>
        <p:spPr bwMode="auto">
          <a:xfrm flipH="1">
            <a:off x="4767799" y="1213745"/>
            <a:ext cx="615866" cy="607281"/>
          </a:xfrm>
          <a:prstGeom prst="corner">
            <a:avLst>
              <a:gd name="adj1" fmla="val 38444"/>
              <a:gd name="adj2" fmla="val 8253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pic>
        <p:nvPicPr>
          <p:cNvPr id="2556" name="Picture 2" descr="\\MAGNUM\Projects\Microsoft\Cloud Power FY12\Design\Icons\PNGs\Cloud_on_your_terms.png"/>
          <p:cNvPicPr>
            <a:picLocks noChangeAspect="1" noChangeArrowheads="1"/>
          </p:cNvPicPr>
          <p:nvPr/>
        </p:nvPicPr>
        <p:blipFill>
          <a:blip r:embed="rId7" cstate="print">
            <a:lum bright="100000"/>
          </a:blip>
          <a:stretch>
            <a:fillRect/>
          </a:stretch>
        </p:blipFill>
        <p:spPr bwMode="auto">
          <a:xfrm>
            <a:off x="4178521" y="1855947"/>
            <a:ext cx="456233" cy="456296"/>
          </a:xfrm>
          <a:prstGeom prst="rect">
            <a:avLst/>
          </a:prstGeom>
          <a:noFill/>
          <a:ln>
            <a:noFill/>
          </a:ln>
        </p:spPr>
      </p:pic>
      <p:sp>
        <p:nvSpPr>
          <p:cNvPr id="5164" name="L-Shape 5163"/>
          <p:cNvSpPr/>
          <p:nvPr/>
        </p:nvSpPr>
        <p:spPr bwMode="auto">
          <a:xfrm>
            <a:off x="4095633" y="1890691"/>
            <a:ext cx="632968" cy="564751"/>
          </a:xfrm>
          <a:prstGeom prst="corner">
            <a:avLst>
              <a:gd name="adj1" fmla="val 38444"/>
              <a:gd name="adj2" fmla="val 8996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sp>
        <p:nvSpPr>
          <p:cNvPr id="2550" name="Freeform 2549"/>
          <p:cNvSpPr>
            <a:spLocks noEditPoints="1"/>
          </p:cNvSpPr>
          <p:nvPr/>
        </p:nvSpPr>
        <p:spPr bwMode="auto">
          <a:xfrm>
            <a:off x="5010955" y="2004630"/>
            <a:ext cx="250166" cy="220598"/>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15" tIns="45707" rIns="91415" bIns="45707" numCol="1" anchor="t" anchorCtr="0" compatLnSpc="1">
            <a:prstTxWarp prst="textNoShape">
              <a:avLst/>
            </a:prstTxWarp>
          </a:bodyPr>
          <a:lstStyle/>
          <a:p>
            <a:pPr defTabSz="892959"/>
            <a:endParaRPr lang="en-US" sz="1765" dirty="0">
              <a:solidFill>
                <a:srgbClr val="292929"/>
              </a:solidFill>
            </a:endParaRPr>
          </a:p>
        </p:txBody>
      </p:sp>
      <p:sp>
        <p:nvSpPr>
          <p:cNvPr id="5168" name="Analytics - blue"/>
          <p:cNvSpPr/>
          <p:nvPr/>
        </p:nvSpPr>
        <p:spPr bwMode="auto">
          <a:xfrm flipH="1" flipV="1">
            <a:off x="4689666" y="1890691"/>
            <a:ext cx="694000" cy="573131"/>
          </a:xfrm>
          <a:prstGeom prst="corner">
            <a:avLst>
              <a:gd name="adj1" fmla="val 46590"/>
              <a:gd name="adj2" fmla="val 10267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sp>
        <p:nvSpPr>
          <p:cNvPr id="2509" name="Rectangle 2508"/>
          <p:cNvSpPr/>
          <p:nvPr/>
        </p:nvSpPr>
        <p:spPr bwMode="auto">
          <a:xfrm>
            <a:off x="-7271" y="3523769"/>
            <a:ext cx="5548574" cy="874014"/>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01695" tIns="302543" rIns="91411" bIns="0" numCol="1" rtlCol="0" anchor="ctr" anchorCtr="0" compatLnSpc="1">
            <a:prstTxWarp prst="textNoShape">
              <a:avLst/>
            </a:prstTxWarp>
          </a:bodyPr>
          <a:lstStyle/>
          <a:p>
            <a:pPr defTabSz="571253">
              <a:defRPr/>
            </a:pPr>
            <a:r>
              <a:rPr lang="en-US" sz="3529" kern="0" baseline="30000" dirty="0">
                <a:gradFill>
                  <a:gsLst>
                    <a:gs pos="0">
                      <a:srgbClr val="00188F">
                        <a:lumMod val="5000"/>
                        <a:lumOff val="95000"/>
                      </a:srgbClr>
                    </a:gs>
                    <a:gs pos="100000">
                      <a:srgbClr val="EFEFEF"/>
                    </a:gs>
                  </a:gsLst>
                  <a:lin ang="5400000" scaled="1"/>
                </a:gradFill>
                <a:latin typeface="Segoe UI Light"/>
              </a:rPr>
              <a:t>infrastructure </a:t>
            </a:r>
            <a:br>
              <a:rPr lang="en-US" sz="3529" kern="0" baseline="30000" dirty="0">
                <a:gradFill>
                  <a:gsLst>
                    <a:gs pos="0">
                      <a:srgbClr val="00188F">
                        <a:lumMod val="5000"/>
                        <a:lumOff val="95000"/>
                      </a:srgbClr>
                    </a:gs>
                    <a:gs pos="100000">
                      <a:srgbClr val="EFEFEF"/>
                    </a:gs>
                  </a:gsLst>
                  <a:lin ang="5400000" scaled="1"/>
                </a:gradFill>
                <a:latin typeface="Segoe UI Light"/>
              </a:rPr>
            </a:br>
            <a:r>
              <a:rPr lang="en-US" sz="352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2560" name="Rectangle 2559"/>
          <p:cNvSpPr/>
          <p:nvPr/>
        </p:nvSpPr>
        <p:spPr bwMode="auto">
          <a:xfrm>
            <a:off x="4799358" y="3647449"/>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err="1">
                <a:gradFill>
                  <a:gsLst>
                    <a:gs pos="0">
                      <a:srgbClr val="FFFFFF"/>
                    </a:gs>
                    <a:gs pos="100000">
                      <a:srgbClr val="FFFFFF"/>
                    </a:gs>
                  </a:gsLst>
                  <a:lin ang="5400000" scaled="0"/>
                </a:gradFill>
              </a:rPr>
              <a:t>cdn</a:t>
            </a:r>
            <a:endParaRPr lang="en-US" sz="785" dirty="0">
              <a:gradFill>
                <a:gsLst>
                  <a:gs pos="0">
                    <a:srgbClr val="FFFFFF"/>
                  </a:gs>
                  <a:gs pos="100000">
                    <a:srgbClr val="FFFFFF"/>
                  </a:gs>
                </a:gsLst>
                <a:lin ang="5400000" scaled="0"/>
              </a:gradFill>
            </a:endParaRPr>
          </a:p>
        </p:txBody>
      </p:sp>
      <p:sp>
        <p:nvSpPr>
          <p:cNvPr id="2505" name="Virtual Machines - Label"/>
          <p:cNvSpPr/>
          <p:nvPr/>
        </p:nvSpPr>
        <p:spPr bwMode="auto">
          <a:xfrm>
            <a:off x="1929779" y="3647449"/>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virtual machines</a:t>
            </a:r>
          </a:p>
        </p:txBody>
      </p:sp>
      <p:sp>
        <p:nvSpPr>
          <p:cNvPr id="2518" name="Rectangle 2517"/>
          <p:cNvSpPr/>
          <p:nvPr/>
        </p:nvSpPr>
        <p:spPr bwMode="auto">
          <a:xfrm>
            <a:off x="2631012" y="3647449"/>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virtual network</a:t>
            </a:r>
          </a:p>
        </p:txBody>
      </p:sp>
      <p:sp>
        <p:nvSpPr>
          <p:cNvPr id="2520" name="Rectangle 2519"/>
          <p:cNvSpPr/>
          <p:nvPr/>
        </p:nvSpPr>
        <p:spPr bwMode="auto">
          <a:xfrm>
            <a:off x="3303965" y="3647449"/>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err="1">
                <a:gradFill>
                  <a:gsLst>
                    <a:gs pos="0">
                      <a:srgbClr val="FFFFFF"/>
                    </a:gs>
                    <a:gs pos="100000">
                      <a:srgbClr val="FFFFFF"/>
                    </a:gs>
                  </a:gsLst>
                  <a:lin ang="5400000" scaled="0"/>
                </a:gradFill>
              </a:rPr>
              <a:t>vpn</a:t>
            </a:r>
            <a:endParaRPr lang="en-US" sz="785" dirty="0">
              <a:gradFill>
                <a:gsLst>
                  <a:gs pos="0">
                    <a:srgbClr val="FFFFFF"/>
                  </a:gs>
                  <a:gs pos="100000">
                    <a:srgbClr val="FFFFFF"/>
                  </a:gs>
                </a:gsLst>
                <a:lin ang="5400000" scaled="0"/>
              </a:gradFill>
            </a:endParaRPr>
          </a:p>
        </p:txBody>
      </p:sp>
      <p:sp>
        <p:nvSpPr>
          <p:cNvPr id="2516" name="Rectangle 2515"/>
          <p:cNvSpPr/>
          <p:nvPr/>
        </p:nvSpPr>
        <p:spPr bwMode="auto">
          <a:xfrm>
            <a:off x="4051960" y="3647449"/>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traffic manager</a:t>
            </a:r>
          </a:p>
        </p:txBody>
      </p:sp>
      <p:pic>
        <p:nvPicPr>
          <p:cNvPr id="2506" name="Picture 250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24716" y="3708471"/>
            <a:ext cx="282293" cy="255389"/>
          </a:xfrm>
          <a:prstGeom prst="rect">
            <a:avLst/>
          </a:prstGeom>
          <a:noFill/>
          <a:ln>
            <a:noFill/>
          </a:ln>
        </p:spPr>
      </p:pic>
      <p:sp>
        <p:nvSpPr>
          <p:cNvPr id="5174" name="L-Shape 5173"/>
          <p:cNvSpPr/>
          <p:nvPr/>
        </p:nvSpPr>
        <p:spPr bwMode="auto">
          <a:xfrm flipV="1">
            <a:off x="1968633" y="3657136"/>
            <a:ext cx="632968" cy="605087"/>
          </a:xfrm>
          <a:prstGeom prst="corner">
            <a:avLst>
              <a:gd name="adj1" fmla="val 38444"/>
              <a:gd name="adj2" fmla="val 93695"/>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pic>
        <p:nvPicPr>
          <p:cNvPr id="2504" name="Picture 250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80624" y="1941810"/>
            <a:ext cx="282294" cy="282334"/>
          </a:xfrm>
          <a:prstGeom prst="rect">
            <a:avLst/>
          </a:prstGeom>
          <a:noFill/>
        </p:spPr>
      </p:pic>
      <p:sp>
        <p:nvSpPr>
          <p:cNvPr id="5175" name="L-Shape 5174"/>
          <p:cNvSpPr/>
          <p:nvPr/>
        </p:nvSpPr>
        <p:spPr bwMode="auto">
          <a:xfrm>
            <a:off x="2682810" y="1894423"/>
            <a:ext cx="578744" cy="566531"/>
          </a:xfrm>
          <a:prstGeom prst="corner">
            <a:avLst>
              <a:gd name="adj1" fmla="val 46867"/>
              <a:gd name="adj2" fmla="val 71126"/>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pic>
        <p:nvPicPr>
          <p:cNvPr id="2508" name="Picture 2507"/>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175680" y="1951475"/>
            <a:ext cx="180367" cy="261147"/>
          </a:xfrm>
          <a:prstGeom prst="rect">
            <a:avLst/>
          </a:prstGeom>
          <a:noFill/>
        </p:spPr>
      </p:pic>
      <p:sp>
        <p:nvSpPr>
          <p:cNvPr id="5176" name="L-Shape 5175"/>
          <p:cNvSpPr/>
          <p:nvPr/>
        </p:nvSpPr>
        <p:spPr bwMode="auto">
          <a:xfrm rot="5400000" flipH="1">
            <a:off x="1975722" y="1862983"/>
            <a:ext cx="592736" cy="603206"/>
          </a:xfrm>
          <a:prstGeom prst="corner">
            <a:avLst>
              <a:gd name="adj1" fmla="val 38444"/>
              <a:gd name="adj2" fmla="val 90894"/>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pic>
        <p:nvPicPr>
          <p:cNvPr id="2502" name="Picture 2501"/>
          <p:cNvPicPr>
            <a:picLocks noChangeAspect="1"/>
          </p:cNvPicPr>
          <p:nvPr/>
        </p:nvPicPr>
        <p:blipFill>
          <a:blip r:embed="rId11"/>
          <a:stretch>
            <a:fillRect/>
          </a:stretch>
        </p:blipFill>
        <p:spPr>
          <a:xfrm>
            <a:off x="2101592" y="1235111"/>
            <a:ext cx="329222" cy="278613"/>
          </a:xfrm>
          <a:prstGeom prst="rect">
            <a:avLst/>
          </a:prstGeom>
          <a:noFill/>
        </p:spPr>
      </p:pic>
      <p:sp>
        <p:nvSpPr>
          <p:cNvPr id="5177" name="L-Shape 5176"/>
          <p:cNvSpPr/>
          <p:nvPr/>
        </p:nvSpPr>
        <p:spPr bwMode="auto">
          <a:xfrm rot="5400000" flipV="1">
            <a:off x="1960538" y="1205383"/>
            <a:ext cx="614153" cy="612157"/>
          </a:xfrm>
          <a:prstGeom prst="corner">
            <a:avLst>
              <a:gd name="adj1" fmla="val 38444"/>
              <a:gd name="adj2" fmla="val 9173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sp>
        <p:nvSpPr>
          <p:cNvPr id="2519" name="Freeform 78"/>
          <p:cNvSpPr>
            <a:spLocks noEditPoints="1"/>
          </p:cNvSpPr>
          <p:nvPr/>
        </p:nvSpPr>
        <p:spPr bwMode="black">
          <a:xfrm>
            <a:off x="2822234" y="3693357"/>
            <a:ext cx="289721" cy="277306"/>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60494" tIns="30247" rIns="60494" bIns="30247" numCol="1" anchor="t" anchorCtr="0" compatLnSpc="1">
            <a:prstTxWarp prst="textNoShape">
              <a:avLst/>
            </a:prstTxWarp>
          </a:bodyPr>
          <a:lstStyle/>
          <a:p>
            <a:pPr defTabSz="503288"/>
            <a:endParaRPr lang="en-US" sz="686" dirty="0">
              <a:solidFill>
                <a:srgbClr val="FFFFFF"/>
              </a:solidFill>
            </a:endParaRPr>
          </a:p>
        </p:txBody>
      </p:sp>
      <p:sp>
        <p:nvSpPr>
          <p:cNvPr id="5178" name="L-Shape 5177"/>
          <p:cNvSpPr/>
          <p:nvPr/>
        </p:nvSpPr>
        <p:spPr bwMode="auto">
          <a:xfrm flipH="1">
            <a:off x="2606323" y="3657136"/>
            <a:ext cx="627991" cy="605087"/>
          </a:xfrm>
          <a:prstGeom prst="corner">
            <a:avLst>
              <a:gd name="adj1" fmla="val 38444"/>
              <a:gd name="adj2" fmla="val 86106"/>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sp>
        <p:nvSpPr>
          <p:cNvPr id="2521" name="Freeform 58"/>
          <p:cNvSpPr>
            <a:spLocks noEditPoints="1"/>
          </p:cNvSpPr>
          <p:nvPr/>
        </p:nvSpPr>
        <p:spPr bwMode="black">
          <a:xfrm>
            <a:off x="3499039" y="3724765"/>
            <a:ext cx="282017" cy="30231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0494" tIns="30247" rIns="60494" bIns="30247" numCol="1" anchor="t" anchorCtr="0" compatLnSpc="1">
            <a:prstTxWarp prst="textNoShape">
              <a:avLst/>
            </a:prstTxWarp>
          </a:bodyPr>
          <a:lstStyle/>
          <a:p>
            <a:pPr defTabSz="503288"/>
            <a:endParaRPr lang="en-US" sz="686">
              <a:solidFill>
                <a:srgbClr val="FFFFFF"/>
              </a:solidFill>
            </a:endParaRPr>
          </a:p>
        </p:txBody>
      </p:sp>
      <p:sp>
        <p:nvSpPr>
          <p:cNvPr id="5179" name="L-Shape 5178"/>
          <p:cNvSpPr/>
          <p:nvPr/>
        </p:nvSpPr>
        <p:spPr bwMode="auto">
          <a:xfrm flipV="1">
            <a:off x="3382228" y="3657136"/>
            <a:ext cx="646909" cy="605087"/>
          </a:xfrm>
          <a:prstGeom prst="corner">
            <a:avLst>
              <a:gd name="adj1" fmla="val 43057"/>
              <a:gd name="adj2" fmla="val 7485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pic>
        <p:nvPicPr>
          <p:cNvPr id="251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4247719" y="3706122"/>
            <a:ext cx="280652" cy="280693"/>
          </a:xfrm>
          <a:prstGeom prst="rect">
            <a:avLst/>
          </a:prstGeom>
          <a:noFill/>
          <a:extLst>
            <a:ext uri="{909E8E84-426E-40DD-AFC4-6F175D3DCCD1}">
              <a14:hiddenFill xmlns:a14="http://schemas.microsoft.com/office/drawing/2010/main">
                <a:solidFill>
                  <a:srgbClr val="FFFFFF"/>
                </a:solidFill>
              </a14:hiddenFill>
            </a:ext>
          </a:extLst>
        </p:spPr>
      </p:pic>
      <p:sp>
        <p:nvSpPr>
          <p:cNvPr id="5180" name="L-Shape 5179"/>
          <p:cNvSpPr/>
          <p:nvPr/>
        </p:nvSpPr>
        <p:spPr bwMode="auto">
          <a:xfrm flipH="1">
            <a:off x="3891388" y="3657136"/>
            <a:ext cx="728498" cy="605087"/>
          </a:xfrm>
          <a:prstGeom prst="corner">
            <a:avLst>
              <a:gd name="adj1" fmla="val 49207"/>
              <a:gd name="adj2" fmla="val 9020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pic>
        <p:nvPicPr>
          <p:cNvPr id="2561" name="Picture 5" descr="C:\Users\Jonahs\Dropbox\Projects SCOTT\MEET Windows Azure\source\Background\tile-icon-CD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952626" y="3687449"/>
            <a:ext cx="364436" cy="361197"/>
          </a:xfrm>
          <a:prstGeom prst="rect">
            <a:avLst/>
          </a:prstGeom>
          <a:noFill/>
          <a:extLst>
            <a:ext uri="{909E8E84-426E-40DD-AFC4-6F175D3DCCD1}">
              <a14:hiddenFill xmlns:a14="http://schemas.microsoft.com/office/drawing/2010/main">
                <a:solidFill>
                  <a:srgbClr val="FFFFFF"/>
                </a:solidFill>
              </a14:hiddenFill>
            </a:ext>
          </a:extLst>
        </p:spPr>
      </p:pic>
      <p:sp>
        <p:nvSpPr>
          <p:cNvPr id="5181" name="L-Shape 5180"/>
          <p:cNvSpPr/>
          <p:nvPr/>
        </p:nvSpPr>
        <p:spPr bwMode="auto">
          <a:xfrm rot="5400000" flipV="1">
            <a:off x="4767049" y="3661669"/>
            <a:ext cx="614153" cy="605087"/>
          </a:xfrm>
          <a:prstGeom prst="corner">
            <a:avLst>
              <a:gd name="adj1" fmla="val 80102"/>
              <a:gd name="adj2" fmla="val 9173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nvGrpSpPr>
          <p:cNvPr id="5183" name="Group 5182"/>
          <p:cNvGrpSpPr/>
          <p:nvPr/>
        </p:nvGrpSpPr>
        <p:grpSpPr>
          <a:xfrm>
            <a:off x="6022972" y="2909928"/>
            <a:ext cx="612157" cy="614153"/>
            <a:chOff x="2667824" y="1637549"/>
            <a:chExt cx="832576" cy="835291"/>
          </a:xfrm>
        </p:grpSpPr>
        <p:pic>
          <p:nvPicPr>
            <p:cNvPr id="5184" name="Picture 5183"/>
            <p:cNvPicPr>
              <a:picLocks noChangeAspect="1"/>
            </p:cNvPicPr>
            <p:nvPr/>
          </p:nvPicPr>
          <p:blipFill>
            <a:blip r:embed="rId11">
              <a:lum bright="-100000"/>
            </a:blip>
            <a:stretch>
              <a:fillRect/>
            </a:stretch>
          </p:blipFill>
          <p:spPr>
            <a:xfrm>
              <a:off x="2858309" y="1679339"/>
              <a:ext cx="447765" cy="378933"/>
            </a:xfrm>
            <a:prstGeom prst="rect">
              <a:avLst/>
            </a:prstGeom>
            <a:noFill/>
          </p:spPr>
        </p:pic>
        <p:sp>
          <p:nvSpPr>
            <p:cNvPr id="5185" name="L-Shape 5184"/>
            <p:cNvSpPr/>
            <p:nvPr/>
          </p:nvSpPr>
          <p:spPr bwMode="auto">
            <a:xfrm rot="5400000" flipV="1">
              <a:off x="2666466" y="1638907"/>
              <a:ext cx="835291" cy="832576"/>
            </a:xfrm>
            <a:prstGeom prst="corner">
              <a:avLst>
                <a:gd name="adj1" fmla="val 38444"/>
                <a:gd name="adj2" fmla="val 9173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186" name="Group 5185"/>
          <p:cNvGrpSpPr/>
          <p:nvPr/>
        </p:nvGrpSpPr>
        <p:grpSpPr>
          <a:xfrm>
            <a:off x="5717717" y="3526733"/>
            <a:ext cx="603206" cy="592736"/>
            <a:chOff x="2679998" y="2540409"/>
            <a:chExt cx="820402" cy="806162"/>
          </a:xfrm>
        </p:grpSpPr>
        <p:pic>
          <p:nvPicPr>
            <p:cNvPr id="5187" name="Picture 5186"/>
            <p:cNvPicPr>
              <a:picLocks noChangeAspect="1"/>
            </p:cNvPicPr>
            <p:nvPr/>
          </p:nvPicPr>
          <p:blipFill>
            <a:blip r:embed="rId14" cstate="print">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a:ext>
              </a:extLst>
            </a:blip>
            <a:stretch>
              <a:fillRect/>
            </a:stretch>
          </p:blipFill>
          <p:spPr>
            <a:xfrm>
              <a:off x="2959074" y="2653644"/>
              <a:ext cx="245311" cy="355178"/>
            </a:xfrm>
            <a:prstGeom prst="rect">
              <a:avLst/>
            </a:prstGeom>
            <a:noFill/>
          </p:spPr>
        </p:pic>
        <p:sp>
          <p:nvSpPr>
            <p:cNvPr id="5188" name="L-Shape 5187"/>
            <p:cNvSpPr/>
            <p:nvPr/>
          </p:nvSpPr>
          <p:spPr bwMode="auto">
            <a:xfrm rot="5400000" flipH="1">
              <a:off x="2687118" y="2533289"/>
              <a:ext cx="806162" cy="820402"/>
            </a:xfrm>
            <a:prstGeom prst="corner">
              <a:avLst>
                <a:gd name="adj1" fmla="val 38444"/>
                <a:gd name="adj2" fmla="val 90894"/>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197" name="Group 5196"/>
          <p:cNvGrpSpPr/>
          <p:nvPr/>
        </p:nvGrpSpPr>
        <p:grpSpPr>
          <a:xfrm>
            <a:off x="6393978" y="3844764"/>
            <a:ext cx="632968" cy="607281"/>
            <a:chOff x="3650914" y="1646896"/>
            <a:chExt cx="860880" cy="825944"/>
          </a:xfrm>
        </p:grpSpPr>
        <p:pic>
          <p:nvPicPr>
            <p:cNvPr id="5198" name="Picture 5197"/>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727883" y="1704650"/>
              <a:ext cx="431850" cy="428014"/>
            </a:xfrm>
            <a:prstGeom prst="rect">
              <a:avLst/>
            </a:prstGeom>
          </p:spPr>
        </p:pic>
        <p:sp>
          <p:nvSpPr>
            <p:cNvPr id="5199" name="L-Shape 5198"/>
            <p:cNvSpPr/>
            <p:nvPr/>
          </p:nvSpPr>
          <p:spPr bwMode="auto">
            <a:xfrm>
              <a:off x="3650914" y="1646896"/>
              <a:ext cx="860880" cy="825944"/>
            </a:xfrm>
            <a:prstGeom prst="corner">
              <a:avLst>
                <a:gd name="adj1" fmla="val 38444"/>
                <a:gd name="adj2" fmla="val 73305"/>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00" name="Group 5199"/>
          <p:cNvGrpSpPr/>
          <p:nvPr/>
        </p:nvGrpSpPr>
        <p:grpSpPr>
          <a:xfrm>
            <a:off x="6902080" y="3386043"/>
            <a:ext cx="578744" cy="566531"/>
            <a:chOff x="3648807" y="2576049"/>
            <a:chExt cx="787132" cy="770522"/>
          </a:xfrm>
        </p:grpSpPr>
        <p:pic>
          <p:nvPicPr>
            <p:cNvPr id="5201" name="Picture 5200"/>
            <p:cNvPicPr>
              <a:picLocks noChangeAspect="1"/>
            </p:cNvPicPr>
            <p:nvPr/>
          </p:nvPicPr>
          <p:blipFill>
            <a:blip r:embed="rId18" cstate="print">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781841" y="2640500"/>
              <a:ext cx="383939" cy="383993"/>
            </a:xfrm>
            <a:prstGeom prst="rect">
              <a:avLst/>
            </a:prstGeom>
            <a:noFill/>
          </p:spPr>
        </p:pic>
        <p:sp>
          <p:nvSpPr>
            <p:cNvPr id="5202" name="L-Shape 5201"/>
            <p:cNvSpPr/>
            <p:nvPr/>
          </p:nvSpPr>
          <p:spPr bwMode="auto">
            <a:xfrm>
              <a:off x="3648807" y="2576049"/>
              <a:ext cx="787132" cy="770522"/>
            </a:xfrm>
            <a:prstGeom prst="corner">
              <a:avLst>
                <a:gd name="adj1" fmla="val 46867"/>
                <a:gd name="adj2" fmla="val 71126"/>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03" name="Group 5202"/>
          <p:cNvGrpSpPr/>
          <p:nvPr/>
        </p:nvGrpSpPr>
        <p:grpSpPr>
          <a:xfrm>
            <a:off x="6687609" y="2701419"/>
            <a:ext cx="728716" cy="607281"/>
            <a:chOff x="4337997" y="1646896"/>
            <a:chExt cx="991104" cy="825944"/>
          </a:xfrm>
        </p:grpSpPr>
        <p:pic>
          <p:nvPicPr>
            <p:cNvPr id="5204" name="Picture 7" descr="C:\Users\Jonahs\Dropbox\Projects SCOTT\MEET Windows Azure\source\Background\tile-icon-identity.png"/>
            <p:cNvPicPr>
              <a:picLocks noChangeAspect="1" noChangeArrowheads="1"/>
            </p:cNvPicPr>
            <p:nvPr/>
          </p:nvPicPr>
          <p:blipFill>
            <a:blip r:embed="rId20" cstate="print">
              <a:extLst>
                <a:ext uri="{BEBA8EAE-BF5A-486C-A8C5-ECC9F3942E4B}">
                  <a14:imgProps xmlns:a14="http://schemas.microsoft.com/office/drawing/2010/main">
                    <a14:imgLayer r:embed="rId2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762890" y="1743952"/>
              <a:ext cx="375655" cy="375654"/>
            </a:xfrm>
            <a:prstGeom prst="rect">
              <a:avLst/>
            </a:prstGeom>
            <a:noFill/>
            <a:extLst>
              <a:ext uri="{909E8E84-426E-40DD-AFC4-6F175D3DCCD1}">
                <a14:hiddenFill xmlns:a14="http://schemas.microsoft.com/office/drawing/2010/main">
                  <a:solidFill>
                    <a:srgbClr val="FFFFFF"/>
                  </a:solidFill>
                </a14:hiddenFill>
              </a:ext>
            </a:extLst>
          </p:spPr>
        </p:pic>
        <p:sp>
          <p:nvSpPr>
            <p:cNvPr id="5205" name="L-Shape 5204"/>
            <p:cNvSpPr/>
            <p:nvPr/>
          </p:nvSpPr>
          <p:spPr bwMode="auto">
            <a:xfrm flipH="1" flipV="1">
              <a:off x="4337997" y="1646896"/>
              <a:ext cx="991104" cy="825944"/>
            </a:xfrm>
            <a:prstGeom prst="corner">
              <a:avLst>
                <a:gd name="adj1" fmla="val 47670"/>
                <a:gd name="adj2" fmla="val 8232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12" name="Group 5211"/>
          <p:cNvGrpSpPr/>
          <p:nvPr/>
        </p:nvGrpSpPr>
        <p:grpSpPr>
          <a:xfrm>
            <a:off x="7888406" y="4045469"/>
            <a:ext cx="632968" cy="599496"/>
            <a:chOff x="5570345" y="2523718"/>
            <a:chExt cx="860880" cy="815356"/>
          </a:xfrm>
        </p:grpSpPr>
        <p:pic>
          <p:nvPicPr>
            <p:cNvPr id="5213" name="Picture 2" descr="\\MAGNUM\Projects\Microsoft\Cloud Power FY12\Design\Icons\PNGs\Cloud_on_your_terms.png"/>
            <p:cNvPicPr>
              <a:picLocks noChangeAspect="1" noChangeArrowheads="1"/>
            </p:cNvPicPr>
            <p:nvPr/>
          </p:nvPicPr>
          <p:blipFill>
            <a:blip r:embed="rId22" cstate="print">
              <a:extLst>
                <a:ext uri="{BEBA8EAE-BF5A-486C-A8C5-ECC9F3942E4B}">
                  <a14:imgProps xmlns:a14="http://schemas.microsoft.com/office/drawing/2010/main">
                    <a14:imgLayer r:embed="rId23">
                      <a14:imgEffect>
                        <a14:brightnessContrast bright="-100000"/>
                      </a14:imgEffect>
                    </a14:imgLayer>
                  </a14:imgProps>
                </a:ext>
              </a:extLst>
            </a:blip>
            <a:stretch>
              <a:fillRect/>
            </a:stretch>
          </p:blipFill>
          <p:spPr bwMode="auto">
            <a:xfrm>
              <a:off x="5683078" y="2523718"/>
              <a:ext cx="620508" cy="620595"/>
            </a:xfrm>
            <a:prstGeom prst="rect">
              <a:avLst/>
            </a:prstGeom>
            <a:noFill/>
            <a:ln>
              <a:noFill/>
            </a:ln>
          </p:spPr>
        </p:pic>
        <p:sp>
          <p:nvSpPr>
            <p:cNvPr id="5214" name="L-Shape 5213"/>
            <p:cNvSpPr/>
            <p:nvPr/>
          </p:nvSpPr>
          <p:spPr bwMode="auto">
            <a:xfrm>
              <a:off x="5570345" y="2570974"/>
              <a:ext cx="860880" cy="768100"/>
            </a:xfrm>
            <a:prstGeom prst="corner">
              <a:avLst>
                <a:gd name="adj1" fmla="val 38444"/>
                <a:gd name="adj2" fmla="val 8996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15" name="Group 5214"/>
          <p:cNvGrpSpPr/>
          <p:nvPr/>
        </p:nvGrpSpPr>
        <p:grpSpPr>
          <a:xfrm>
            <a:off x="7728563" y="3438199"/>
            <a:ext cx="694000" cy="573131"/>
            <a:chOff x="6378270" y="2570974"/>
            <a:chExt cx="943888" cy="779498"/>
          </a:xfrm>
        </p:grpSpPr>
        <p:sp>
          <p:nvSpPr>
            <p:cNvPr id="5216" name="Freeform 5215"/>
            <p:cNvSpPr>
              <a:spLocks noEditPoints="1"/>
            </p:cNvSpPr>
            <p:nvPr/>
          </p:nvSpPr>
          <p:spPr bwMode="auto">
            <a:xfrm>
              <a:off x="6815246" y="2725939"/>
              <a:ext cx="340243" cy="300028"/>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rgbClr val="000607"/>
            </a:solidFill>
            <a:ln>
              <a:noFill/>
            </a:ln>
          </p:spPr>
          <p:txBody>
            <a:bodyPr vert="horz" wrap="square" lIns="91415" tIns="45707" rIns="91415" bIns="45707" numCol="1" anchor="t" anchorCtr="0" compatLnSpc="1">
              <a:prstTxWarp prst="textNoShape">
                <a:avLst/>
              </a:prstTxWarp>
            </a:bodyPr>
            <a:lstStyle/>
            <a:p>
              <a:pPr defTabSz="892959"/>
              <a:endParaRPr lang="en-US" sz="1765" dirty="0">
                <a:solidFill>
                  <a:srgbClr val="292929"/>
                </a:solidFill>
              </a:endParaRPr>
            </a:p>
          </p:txBody>
        </p:sp>
        <p:sp>
          <p:nvSpPr>
            <p:cNvPr id="5217" name="Analytics - blue"/>
            <p:cNvSpPr/>
            <p:nvPr/>
          </p:nvSpPr>
          <p:spPr bwMode="auto">
            <a:xfrm flipH="1" flipV="1">
              <a:off x="6378270" y="2570974"/>
              <a:ext cx="943888" cy="779498"/>
            </a:xfrm>
            <a:prstGeom prst="corner">
              <a:avLst>
                <a:gd name="adj1" fmla="val 46590"/>
                <a:gd name="adj2" fmla="val 10267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22" name="Group 5221"/>
          <p:cNvGrpSpPr/>
          <p:nvPr/>
        </p:nvGrpSpPr>
        <p:grpSpPr>
          <a:xfrm>
            <a:off x="7068469" y="3996571"/>
            <a:ext cx="742010" cy="564751"/>
            <a:chOff x="4318502" y="2570974"/>
            <a:chExt cx="1009185" cy="768100"/>
          </a:xfrm>
        </p:grpSpPr>
        <p:sp>
          <p:nvSpPr>
            <p:cNvPr id="5223" name="Freeform 25"/>
            <p:cNvSpPr>
              <a:spLocks noEditPoints="1"/>
            </p:cNvSpPr>
            <p:nvPr/>
          </p:nvSpPr>
          <p:spPr bwMode="black">
            <a:xfrm>
              <a:off x="4792024" y="2677907"/>
              <a:ext cx="348340" cy="348742"/>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000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515" tIns="30258" rIns="60515" bIns="30258" numCol="1" anchor="t" anchorCtr="0" compatLnSpc="1">
              <a:prstTxWarp prst="textNoShape">
                <a:avLst/>
              </a:prstTxWarp>
            </a:bodyPr>
            <a:lstStyle/>
            <a:p>
              <a:endParaRPr lang="en-US" sz="1176">
                <a:solidFill>
                  <a:srgbClr val="505050"/>
                </a:solidFill>
              </a:endParaRPr>
            </a:p>
          </p:txBody>
        </p:sp>
        <p:sp>
          <p:nvSpPr>
            <p:cNvPr id="5224" name="L-Shape 5223"/>
            <p:cNvSpPr/>
            <p:nvPr/>
          </p:nvSpPr>
          <p:spPr bwMode="auto">
            <a:xfrm flipH="1" flipV="1">
              <a:off x="4318502" y="2570974"/>
              <a:ext cx="1009185" cy="768100"/>
            </a:xfrm>
            <a:prstGeom prst="corner">
              <a:avLst>
                <a:gd name="adj1" fmla="val 38444"/>
                <a:gd name="adj2" fmla="val 9830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25" name="Group 5224"/>
          <p:cNvGrpSpPr/>
          <p:nvPr/>
        </p:nvGrpSpPr>
        <p:grpSpPr>
          <a:xfrm>
            <a:off x="7460463" y="2778761"/>
            <a:ext cx="713028" cy="607281"/>
            <a:chOff x="5570345" y="1650280"/>
            <a:chExt cx="969768" cy="825944"/>
          </a:xfrm>
        </p:grpSpPr>
        <p:pic>
          <p:nvPicPr>
            <p:cNvPr id="5226" name="Picture 5225"/>
            <p:cNvPicPr>
              <a:picLocks noChangeAspect="1"/>
            </p:cNvPicPr>
            <p:nvPr/>
          </p:nvPicPr>
          <p:blipFill>
            <a:blip r:embed="rId6">
              <a:lum bright="-100000"/>
            </a:blip>
            <a:stretch>
              <a:fillRect/>
            </a:stretch>
          </p:blipFill>
          <p:spPr>
            <a:xfrm>
              <a:off x="5787264" y="1713397"/>
              <a:ext cx="384545" cy="435206"/>
            </a:xfrm>
            <a:prstGeom prst="rect">
              <a:avLst/>
            </a:prstGeom>
          </p:spPr>
        </p:pic>
        <p:sp>
          <p:nvSpPr>
            <p:cNvPr id="5227" name="L-Shape 5226"/>
            <p:cNvSpPr/>
            <p:nvPr/>
          </p:nvSpPr>
          <p:spPr bwMode="auto">
            <a:xfrm flipV="1">
              <a:off x="5570345" y="1650280"/>
              <a:ext cx="969768" cy="825944"/>
            </a:xfrm>
            <a:prstGeom prst="corner">
              <a:avLst>
                <a:gd name="adj1" fmla="val 50745"/>
                <a:gd name="adj2" fmla="val 100563"/>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28" name="Group 5227"/>
          <p:cNvGrpSpPr/>
          <p:nvPr/>
        </p:nvGrpSpPr>
        <p:grpSpPr>
          <a:xfrm>
            <a:off x="8177998" y="2783567"/>
            <a:ext cx="615866" cy="607281"/>
            <a:chOff x="6484538" y="1650280"/>
            <a:chExt cx="837620" cy="825944"/>
          </a:xfrm>
        </p:grpSpPr>
        <p:sp>
          <p:nvSpPr>
            <p:cNvPr id="5229" name="Freeform 25"/>
            <p:cNvSpPr>
              <a:spLocks noEditPoints="1"/>
            </p:cNvSpPr>
            <p:nvPr/>
          </p:nvSpPr>
          <p:spPr bwMode="black">
            <a:xfrm flipH="1">
              <a:off x="6783102" y="1697528"/>
              <a:ext cx="432290" cy="432464"/>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000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9" tIns="33610" rIns="67219" bIns="33610" numCol="1" anchor="t" anchorCtr="0" compatLnSpc="1">
              <a:prstTxWarp prst="textNoShape">
                <a:avLst/>
              </a:prstTxWarp>
            </a:bodyPr>
            <a:lstStyle/>
            <a:p>
              <a:pPr defTabSz="672132"/>
              <a:endParaRPr lang="en-US" sz="1324" dirty="0">
                <a:solidFill>
                  <a:srgbClr val="000000"/>
                </a:solidFill>
              </a:endParaRPr>
            </a:p>
          </p:txBody>
        </p:sp>
        <p:sp>
          <p:nvSpPr>
            <p:cNvPr id="5230" name="L-Shape 5229"/>
            <p:cNvSpPr/>
            <p:nvPr/>
          </p:nvSpPr>
          <p:spPr bwMode="auto">
            <a:xfrm flipH="1">
              <a:off x="6484538" y="1650280"/>
              <a:ext cx="837620" cy="825944"/>
            </a:xfrm>
            <a:prstGeom prst="corner">
              <a:avLst>
                <a:gd name="adj1" fmla="val 38444"/>
                <a:gd name="adj2" fmla="val 8253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31" name="Group 5230"/>
          <p:cNvGrpSpPr/>
          <p:nvPr/>
        </p:nvGrpSpPr>
        <p:grpSpPr>
          <a:xfrm>
            <a:off x="6698091" y="3479904"/>
            <a:ext cx="632968" cy="607281"/>
            <a:chOff x="2677477" y="3725742"/>
            <a:chExt cx="860880" cy="825944"/>
          </a:xfrm>
        </p:grpSpPr>
        <p:sp>
          <p:nvSpPr>
            <p:cNvPr id="5232" name="Freeform 30"/>
            <p:cNvSpPr>
              <a:spLocks noEditPoints="1"/>
            </p:cNvSpPr>
            <p:nvPr/>
          </p:nvSpPr>
          <p:spPr bwMode="auto">
            <a:xfrm flipH="1">
              <a:off x="2944595" y="3819109"/>
              <a:ext cx="274268" cy="303268"/>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000607"/>
            </a:solidFill>
            <a:ln>
              <a:noFill/>
            </a:ln>
            <a:extLst/>
          </p:spPr>
          <p:txBody>
            <a:bodyPr vert="horz" wrap="square" lIns="67232" tIns="33616" rIns="67232" bIns="33616" numCol="1" anchor="t" anchorCtr="0" compatLnSpc="1">
              <a:prstTxWarp prst="textNoShape">
                <a:avLst/>
              </a:prstTxWarp>
            </a:bodyPr>
            <a:lstStyle/>
            <a:p>
              <a:endParaRPr lang="en-US" sz="1324">
                <a:solidFill>
                  <a:srgbClr val="505050"/>
                </a:solidFill>
              </a:endParaRPr>
            </a:p>
          </p:txBody>
        </p:sp>
        <p:sp>
          <p:nvSpPr>
            <p:cNvPr id="5233" name="L-Shape 5232"/>
            <p:cNvSpPr/>
            <p:nvPr/>
          </p:nvSpPr>
          <p:spPr bwMode="auto">
            <a:xfrm>
              <a:off x="2677477" y="3725742"/>
              <a:ext cx="860880" cy="825944"/>
            </a:xfrm>
            <a:prstGeom prst="corner">
              <a:avLst>
                <a:gd name="adj1" fmla="val 38444"/>
                <a:gd name="adj2" fmla="val 76380"/>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34" name="Group 5233"/>
          <p:cNvGrpSpPr/>
          <p:nvPr/>
        </p:nvGrpSpPr>
        <p:grpSpPr>
          <a:xfrm>
            <a:off x="7421698" y="4057421"/>
            <a:ext cx="748868" cy="607281"/>
            <a:chOff x="3405639" y="3725742"/>
            <a:chExt cx="1018513" cy="825944"/>
          </a:xfrm>
        </p:grpSpPr>
        <p:pic>
          <p:nvPicPr>
            <p:cNvPr id="5235" name="Picture 3" descr="C:\Users\Jonahs\Dropbox\Projects SCOTT\MEET Windows Azure\source\Background\tile-icon-bigdata.png"/>
            <p:cNvPicPr>
              <a:picLocks noChangeAspect="1" noChangeArrowheads="1"/>
            </p:cNvPicPr>
            <p:nvPr/>
          </p:nvPicPr>
          <p:blipFill>
            <a:blip r:embed="rId24" cstate="print">
              <a:extLst>
                <a:ext uri="{BEBA8EAE-BF5A-486C-A8C5-ECC9F3942E4B}">
                  <a14:imgProps xmlns:a14="http://schemas.microsoft.com/office/drawing/2010/main">
                    <a14:imgLayer r:embed="rId2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818100" y="3755319"/>
              <a:ext cx="434709" cy="430848"/>
            </a:xfrm>
            <a:prstGeom prst="rect">
              <a:avLst/>
            </a:prstGeom>
            <a:noFill/>
            <a:extLst>
              <a:ext uri="{909E8E84-426E-40DD-AFC4-6F175D3DCCD1}">
                <a14:hiddenFill xmlns:a14="http://schemas.microsoft.com/office/drawing/2010/main">
                  <a:solidFill>
                    <a:srgbClr val="FFFFFF"/>
                  </a:solidFill>
                </a14:hiddenFill>
              </a:ext>
            </a:extLst>
          </p:spPr>
        </p:pic>
        <p:sp>
          <p:nvSpPr>
            <p:cNvPr id="5236" name="L-Shape 5235"/>
            <p:cNvSpPr/>
            <p:nvPr/>
          </p:nvSpPr>
          <p:spPr bwMode="auto">
            <a:xfrm flipH="1" flipV="1">
              <a:off x="3405639" y="3725742"/>
              <a:ext cx="1018513" cy="825944"/>
            </a:xfrm>
            <a:prstGeom prst="corner">
              <a:avLst>
                <a:gd name="adj1" fmla="val 49207"/>
                <a:gd name="adj2" fmla="val 9462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37" name="Group 5236"/>
          <p:cNvGrpSpPr/>
          <p:nvPr/>
        </p:nvGrpSpPr>
        <p:grpSpPr>
          <a:xfrm>
            <a:off x="6849402" y="4163090"/>
            <a:ext cx="632968" cy="603206"/>
            <a:chOff x="4616402" y="3728513"/>
            <a:chExt cx="860880" cy="820402"/>
          </a:xfrm>
        </p:grpSpPr>
        <p:pic>
          <p:nvPicPr>
            <p:cNvPr id="5238" name="Picture 2" descr="C:\Users\Jonahs\Dropbox\Projects SCOTT\MEET Windows Azure\source\Background\tile-icon-storage.png"/>
            <p:cNvPicPr>
              <a:picLocks noChangeAspect="1" noChangeArrowheads="1"/>
            </p:cNvPicPr>
            <p:nvPr/>
          </p:nvPicPr>
          <p:blipFill>
            <a:blip r:embed="rId26" cstate="print">
              <a:extLst>
                <a:ext uri="{BEBA8EAE-BF5A-486C-A8C5-ECC9F3942E4B}">
                  <a14:imgProps xmlns:a14="http://schemas.microsoft.com/office/drawing/2010/main">
                    <a14:imgLayer r:embed="rId2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745698" y="3765695"/>
              <a:ext cx="410039" cy="410097"/>
            </a:xfrm>
            <a:prstGeom prst="rect">
              <a:avLst/>
            </a:prstGeom>
            <a:noFill/>
            <a:extLst>
              <a:ext uri="{909E8E84-426E-40DD-AFC4-6F175D3DCCD1}">
                <a14:hiddenFill xmlns:a14="http://schemas.microsoft.com/office/drawing/2010/main">
                  <a:solidFill>
                    <a:srgbClr val="FFFFFF"/>
                  </a:solidFill>
                </a14:hiddenFill>
              </a:ext>
            </a:extLst>
          </p:spPr>
        </p:pic>
        <p:sp>
          <p:nvSpPr>
            <p:cNvPr id="5239" name="L-Shape 5238"/>
            <p:cNvSpPr/>
            <p:nvPr/>
          </p:nvSpPr>
          <p:spPr bwMode="auto">
            <a:xfrm>
              <a:off x="4616402" y="3728513"/>
              <a:ext cx="860880" cy="820402"/>
            </a:xfrm>
            <a:prstGeom prst="corner">
              <a:avLst>
                <a:gd name="adj1" fmla="val 38444"/>
                <a:gd name="adj2" fmla="val 7971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40" name="Group 5239"/>
          <p:cNvGrpSpPr/>
          <p:nvPr/>
        </p:nvGrpSpPr>
        <p:grpSpPr>
          <a:xfrm>
            <a:off x="7240088" y="3266826"/>
            <a:ext cx="632968" cy="605087"/>
            <a:chOff x="5424327" y="3725955"/>
            <a:chExt cx="860880" cy="822960"/>
          </a:xfrm>
        </p:grpSpPr>
        <p:pic>
          <p:nvPicPr>
            <p:cNvPr id="5241" name="Picture 5240"/>
            <p:cNvPicPr>
              <a:picLocks noChangeAspect="1"/>
            </p:cNvPicPr>
            <p:nvPr/>
          </p:nvPicPr>
          <p:blipFill>
            <a:blip r:embed="rId28" cstate="print">
              <a:extLst>
                <a:ext uri="{BEBA8EAE-BF5A-486C-A8C5-ECC9F3942E4B}">
                  <a14:imgProps xmlns:a14="http://schemas.microsoft.com/office/drawing/2010/main">
                    <a14:imgLayer r:embed="rId2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71525" y="3792695"/>
              <a:ext cx="393037" cy="356096"/>
            </a:xfrm>
            <a:prstGeom prst="rect">
              <a:avLst/>
            </a:prstGeom>
          </p:spPr>
        </p:pic>
        <p:sp>
          <p:nvSpPr>
            <p:cNvPr id="5242" name="L-Shape 5241"/>
            <p:cNvSpPr/>
            <p:nvPr/>
          </p:nvSpPr>
          <p:spPr bwMode="auto">
            <a:xfrm flipH="1" flipV="1">
              <a:off x="5424327" y="3725955"/>
              <a:ext cx="860880" cy="822960"/>
            </a:xfrm>
            <a:prstGeom prst="corner">
              <a:avLst>
                <a:gd name="adj1" fmla="val 44546"/>
                <a:gd name="adj2" fmla="val 73388"/>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sp>
        <p:nvSpPr>
          <p:cNvPr id="2572" name="Freeform 30"/>
          <p:cNvSpPr>
            <a:spLocks noEditPoints="1"/>
          </p:cNvSpPr>
          <p:nvPr/>
        </p:nvSpPr>
        <p:spPr bwMode="auto">
          <a:xfrm flipH="1">
            <a:off x="2165033" y="2808390"/>
            <a:ext cx="201657" cy="222980"/>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a:extLst/>
        </p:spPr>
        <p:txBody>
          <a:bodyPr vert="horz" wrap="square" lIns="67232" tIns="33616" rIns="67232" bIns="33616" numCol="1" anchor="t" anchorCtr="0" compatLnSpc="1">
            <a:prstTxWarp prst="textNoShape">
              <a:avLst/>
            </a:prstTxWarp>
          </a:bodyPr>
          <a:lstStyle/>
          <a:p>
            <a:endParaRPr lang="en-US" sz="1324">
              <a:solidFill>
                <a:srgbClr val="505050"/>
              </a:solidFill>
            </a:endParaRPr>
          </a:p>
        </p:txBody>
      </p:sp>
      <p:sp>
        <p:nvSpPr>
          <p:cNvPr id="5169" name="L-Shape 5168"/>
          <p:cNvSpPr/>
          <p:nvPr/>
        </p:nvSpPr>
        <p:spPr bwMode="auto">
          <a:xfrm>
            <a:off x="1968633" y="2739741"/>
            <a:ext cx="632968" cy="607281"/>
          </a:xfrm>
          <a:prstGeom prst="corner">
            <a:avLst>
              <a:gd name="adj1" fmla="val 38444"/>
              <a:gd name="adj2" fmla="val 76380"/>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pic>
        <p:nvPicPr>
          <p:cNvPr id="2533" name="Picture 3" descr="C:\Users\Jonahs\Dropbox\Projects SCOTT\MEET Windows Azure\source\Background\tile-icon-bigdata.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2807284" y="2761488"/>
            <a:ext cx="319623" cy="316784"/>
          </a:xfrm>
          <a:prstGeom prst="rect">
            <a:avLst/>
          </a:prstGeom>
          <a:noFill/>
          <a:extLst>
            <a:ext uri="{909E8E84-426E-40DD-AFC4-6F175D3DCCD1}">
              <a14:hiddenFill xmlns:a14="http://schemas.microsoft.com/office/drawing/2010/main">
                <a:solidFill>
                  <a:srgbClr val="FFFFFF"/>
                </a:solidFill>
              </a14:hiddenFill>
            </a:ext>
          </a:extLst>
        </p:spPr>
      </p:pic>
      <p:sp>
        <p:nvSpPr>
          <p:cNvPr id="5170" name="L-Shape 5169"/>
          <p:cNvSpPr/>
          <p:nvPr/>
        </p:nvSpPr>
        <p:spPr bwMode="auto">
          <a:xfrm flipH="1" flipV="1">
            <a:off x="2504020" y="2739741"/>
            <a:ext cx="748868" cy="607281"/>
          </a:xfrm>
          <a:prstGeom prst="corner">
            <a:avLst>
              <a:gd name="adj1" fmla="val 49207"/>
              <a:gd name="adj2" fmla="val 9462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pic>
        <p:nvPicPr>
          <p:cNvPr id="2535" name="Picture 2" descr="C:\Users\Jonahs\Dropbox\Projects SCOTT\MEET Windows Azure\source\Background\tile-icon-storage.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3489307" y="2769118"/>
            <a:ext cx="301484" cy="301526"/>
          </a:xfrm>
          <a:prstGeom prst="rect">
            <a:avLst/>
          </a:prstGeom>
          <a:noFill/>
          <a:extLst>
            <a:ext uri="{909E8E84-426E-40DD-AFC4-6F175D3DCCD1}">
              <a14:hiddenFill xmlns:a14="http://schemas.microsoft.com/office/drawing/2010/main">
                <a:solidFill>
                  <a:srgbClr val="FFFFFF"/>
                </a:solidFill>
              </a14:hiddenFill>
            </a:ext>
          </a:extLst>
        </p:spPr>
      </p:pic>
      <p:sp>
        <p:nvSpPr>
          <p:cNvPr id="5172" name="L-Shape 5171"/>
          <p:cNvSpPr/>
          <p:nvPr/>
        </p:nvSpPr>
        <p:spPr bwMode="auto">
          <a:xfrm>
            <a:off x="3394241" y="2741779"/>
            <a:ext cx="632968" cy="603206"/>
          </a:xfrm>
          <a:prstGeom prst="corner">
            <a:avLst>
              <a:gd name="adj1" fmla="val 38444"/>
              <a:gd name="adj2" fmla="val 7971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pic>
        <p:nvPicPr>
          <p:cNvPr id="2531" name="Picture 2530"/>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4243553" y="2788969"/>
            <a:ext cx="288983" cy="261822"/>
          </a:xfrm>
          <a:prstGeom prst="rect">
            <a:avLst/>
          </a:prstGeom>
        </p:spPr>
      </p:pic>
      <p:sp>
        <p:nvSpPr>
          <p:cNvPr id="5173" name="L-Shape 5172"/>
          <p:cNvSpPr/>
          <p:nvPr/>
        </p:nvSpPr>
        <p:spPr bwMode="auto">
          <a:xfrm flipH="1" flipV="1">
            <a:off x="3988273" y="2739898"/>
            <a:ext cx="632968" cy="605087"/>
          </a:xfrm>
          <a:prstGeom prst="corner">
            <a:avLst>
              <a:gd name="adj1" fmla="val 44546"/>
              <a:gd name="adj2" fmla="val 73388"/>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nvGrpSpPr>
          <p:cNvPr id="5243" name="Group 5242"/>
          <p:cNvGrpSpPr/>
          <p:nvPr/>
        </p:nvGrpSpPr>
        <p:grpSpPr>
          <a:xfrm>
            <a:off x="7840550" y="3417615"/>
            <a:ext cx="632968" cy="605087"/>
            <a:chOff x="2677477" y="4973462"/>
            <a:chExt cx="860880" cy="822960"/>
          </a:xfrm>
        </p:grpSpPr>
        <p:pic>
          <p:nvPicPr>
            <p:cNvPr id="5244" name="Picture 5243"/>
            <p:cNvPicPr>
              <a:picLocks noChangeAspect="1"/>
            </p:cNvPicPr>
            <p:nvPr/>
          </p:nvPicPr>
          <p:blipFill>
            <a:blip r:embed="rId33" cstate="print">
              <a:extLst>
                <a:ext uri="{BEBA8EAE-BF5A-486C-A8C5-ECC9F3942E4B}">
                  <a14:imgProps xmlns:a14="http://schemas.microsoft.com/office/drawing/2010/main">
                    <a14:imgLayer r:embed="rId3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889760" y="5043280"/>
              <a:ext cx="383938" cy="347347"/>
            </a:xfrm>
            <a:prstGeom prst="rect">
              <a:avLst/>
            </a:prstGeom>
            <a:noFill/>
            <a:ln>
              <a:noFill/>
            </a:ln>
          </p:spPr>
        </p:pic>
        <p:sp>
          <p:nvSpPr>
            <p:cNvPr id="5245" name="L-Shape 5244"/>
            <p:cNvSpPr/>
            <p:nvPr/>
          </p:nvSpPr>
          <p:spPr bwMode="auto">
            <a:xfrm flipV="1">
              <a:off x="2677477" y="4973462"/>
              <a:ext cx="860880" cy="822960"/>
            </a:xfrm>
            <a:prstGeom prst="corner">
              <a:avLst>
                <a:gd name="adj1" fmla="val 38444"/>
                <a:gd name="adj2" fmla="val 93695"/>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46" name="Group 5245"/>
          <p:cNvGrpSpPr/>
          <p:nvPr/>
        </p:nvGrpSpPr>
        <p:grpSpPr>
          <a:xfrm>
            <a:off x="7036587" y="3459834"/>
            <a:ext cx="627991" cy="605087"/>
            <a:chOff x="3544779" y="4973462"/>
            <a:chExt cx="854111" cy="822960"/>
          </a:xfrm>
        </p:grpSpPr>
        <p:sp>
          <p:nvSpPr>
            <p:cNvPr id="5247" name="Freeform 78"/>
            <p:cNvSpPr>
              <a:spLocks noEditPoints="1"/>
            </p:cNvSpPr>
            <p:nvPr/>
          </p:nvSpPr>
          <p:spPr bwMode="black">
            <a:xfrm>
              <a:off x="3838434" y="5022724"/>
              <a:ext cx="394040" cy="37715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000607"/>
            </a:solidFill>
            <a:ln>
              <a:noFill/>
            </a:ln>
          </p:spPr>
          <p:txBody>
            <a:bodyPr vert="horz" wrap="square" lIns="60494" tIns="30247" rIns="60494" bIns="30247" numCol="1" anchor="t" anchorCtr="0" compatLnSpc="1">
              <a:prstTxWarp prst="textNoShape">
                <a:avLst/>
              </a:prstTxWarp>
            </a:bodyPr>
            <a:lstStyle/>
            <a:p>
              <a:pPr defTabSz="503288"/>
              <a:endParaRPr lang="en-US" sz="686" dirty="0">
                <a:solidFill>
                  <a:srgbClr val="FFFFFF"/>
                </a:solidFill>
              </a:endParaRPr>
            </a:p>
          </p:txBody>
        </p:sp>
        <p:sp>
          <p:nvSpPr>
            <p:cNvPr id="5248" name="L-Shape 5247"/>
            <p:cNvSpPr/>
            <p:nvPr/>
          </p:nvSpPr>
          <p:spPr bwMode="auto">
            <a:xfrm flipH="1">
              <a:off x="3544779" y="4973462"/>
              <a:ext cx="854111" cy="822960"/>
            </a:xfrm>
            <a:prstGeom prst="corner">
              <a:avLst>
                <a:gd name="adj1" fmla="val 38444"/>
                <a:gd name="adj2" fmla="val 86106"/>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49" name="Group 5248"/>
          <p:cNvGrpSpPr/>
          <p:nvPr/>
        </p:nvGrpSpPr>
        <p:grpSpPr>
          <a:xfrm>
            <a:off x="6336467" y="3446529"/>
            <a:ext cx="646909" cy="605087"/>
            <a:chOff x="4600064" y="4973462"/>
            <a:chExt cx="879841" cy="822960"/>
          </a:xfrm>
        </p:grpSpPr>
        <p:sp>
          <p:nvSpPr>
            <p:cNvPr id="5250" name="Freeform 58"/>
            <p:cNvSpPr>
              <a:spLocks noEditPoints="1"/>
            </p:cNvSpPr>
            <p:nvPr/>
          </p:nvSpPr>
          <p:spPr bwMode="black">
            <a:xfrm>
              <a:off x="4758936" y="5065442"/>
              <a:ext cx="383562" cy="41116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0607"/>
            </a:solidFill>
            <a:ln>
              <a:noFill/>
            </a:ln>
          </p:spPr>
          <p:txBody>
            <a:bodyPr vert="horz" wrap="square" lIns="60494" tIns="30247" rIns="60494" bIns="30247" numCol="1" anchor="t" anchorCtr="0" compatLnSpc="1">
              <a:prstTxWarp prst="textNoShape">
                <a:avLst/>
              </a:prstTxWarp>
            </a:bodyPr>
            <a:lstStyle/>
            <a:p>
              <a:pPr defTabSz="503288"/>
              <a:endParaRPr lang="en-US" sz="686">
                <a:solidFill>
                  <a:srgbClr val="FFFFFF"/>
                </a:solidFill>
              </a:endParaRPr>
            </a:p>
          </p:txBody>
        </p:sp>
        <p:sp>
          <p:nvSpPr>
            <p:cNvPr id="5251" name="L-Shape 5250"/>
            <p:cNvSpPr/>
            <p:nvPr/>
          </p:nvSpPr>
          <p:spPr bwMode="auto">
            <a:xfrm flipV="1">
              <a:off x="4600064" y="4973462"/>
              <a:ext cx="879841" cy="822960"/>
            </a:xfrm>
            <a:prstGeom prst="corner">
              <a:avLst>
                <a:gd name="adj1" fmla="val 43057"/>
                <a:gd name="adj2" fmla="val 7485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52" name="Group 5251"/>
          <p:cNvGrpSpPr/>
          <p:nvPr/>
        </p:nvGrpSpPr>
        <p:grpSpPr>
          <a:xfrm>
            <a:off x="6697369" y="2761744"/>
            <a:ext cx="728498" cy="605087"/>
            <a:chOff x="5292557" y="4973462"/>
            <a:chExt cx="990808" cy="822960"/>
          </a:xfrm>
        </p:grpSpPr>
        <p:pic>
          <p:nvPicPr>
            <p:cNvPr id="5253" name="Picture 2"/>
            <p:cNvPicPr>
              <a:picLocks noChangeAspect="1" noChangeArrowheads="1"/>
            </p:cNvPicPr>
            <p:nvPr/>
          </p:nvPicPr>
          <p:blipFill>
            <a:blip r:embed="rId35" cstate="print">
              <a:extLst>
                <a:ext uri="{BEBA8EAE-BF5A-486C-A8C5-ECC9F3942E4B}">
                  <a14:imgProps xmlns:a14="http://schemas.microsoft.com/office/drawing/2010/main">
                    <a14:imgLayer r:embed="rId36">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5777190" y="5040086"/>
              <a:ext cx="381707" cy="381762"/>
            </a:xfrm>
            <a:prstGeom prst="rect">
              <a:avLst/>
            </a:prstGeom>
            <a:noFill/>
            <a:extLst>
              <a:ext uri="{909E8E84-426E-40DD-AFC4-6F175D3DCCD1}">
                <a14:hiddenFill xmlns:a14="http://schemas.microsoft.com/office/drawing/2010/main">
                  <a:solidFill>
                    <a:srgbClr val="FFFFFF"/>
                  </a:solidFill>
                </a14:hiddenFill>
              </a:ext>
            </a:extLst>
          </p:spPr>
        </p:pic>
        <p:sp>
          <p:nvSpPr>
            <p:cNvPr id="5254" name="L-Shape 5253"/>
            <p:cNvSpPr/>
            <p:nvPr/>
          </p:nvSpPr>
          <p:spPr bwMode="auto">
            <a:xfrm flipH="1">
              <a:off x="5292557" y="4973462"/>
              <a:ext cx="990808" cy="822960"/>
            </a:xfrm>
            <a:prstGeom prst="corner">
              <a:avLst>
                <a:gd name="adj1" fmla="val 49207"/>
                <a:gd name="adj2" fmla="val 9020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55" name="Group 5254"/>
          <p:cNvGrpSpPr/>
          <p:nvPr/>
        </p:nvGrpSpPr>
        <p:grpSpPr>
          <a:xfrm>
            <a:off x="7551132" y="2726199"/>
            <a:ext cx="605087" cy="614153"/>
            <a:chOff x="6489681" y="4973462"/>
            <a:chExt cx="822960" cy="835291"/>
          </a:xfrm>
        </p:grpSpPr>
        <p:pic>
          <p:nvPicPr>
            <p:cNvPr id="5256" name="Picture 5" descr="C:\Users\Jonahs\Dropbox\Projects SCOTT\MEET Windows Azure\source\Background\tile-icon-CDN.png"/>
            <p:cNvPicPr>
              <a:picLocks noChangeAspect="1" noChangeArrowheads="1"/>
            </p:cNvPicPr>
            <p:nvPr/>
          </p:nvPicPr>
          <p:blipFill>
            <a:blip r:embed="rId37" cstate="print">
              <a:extLst>
                <a:ext uri="{BEBA8EAE-BF5A-486C-A8C5-ECC9F3942E4B}">
                  <a14:imgProps xmlns:a14="http://schemas.microsoft.com/office/drawing/2010/main">
                    <a14:imgLayer r:embed="rId3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735914" y="5014690"/>
              <a:ext cx="495659" cy="491253"/>
            </a:xfrm>
            <a:prstGeom prst="rect">
              <a:avLst/>
            </a:prstGeom>
            <a:noFill/>
            <a:extLst>
              <a:ext uri="{909E8E84-426E-40DD-AFC4-6F175D3DCCD1}">
                <a14:hiddenFill xmlns:a14="http://schemas.microsoft.com/office/drawing/2010/main">
                  <a:solidFill>
                    <a:srgbClr val="FFFFFF"/>
                  </a:solidFill>
                </a14:hiddenFill>
              </a:ext>
            </a:extLst>
          </p:spPr>
        </p:pic>
        <p:sp>
          <p:nvSpPr>
            <p:cNvPr id="5257" name="L-Shape 5256"/>
            <p:cNvSpPr/>
            <p:nvPr/>
          </p:nvSpPr>
          <p:spPr bwMode="auto">
            <a:xfrm rot="5400000" flipV="1">
              <a:off x="6483515" y="4979628"/>
              <a:ext cx="835291" cy="822960"/>
            </a:xfrm>
            <a:prstGeom prst="corner">
              <a:avLst>
                <a:gd name="adj1" fmla="val 80102"/>
                <a:gd name="adj2" fmla="val 9173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spTree>
    <p:extLst>
      <p:ext uri="{BB962C8B-B14F-4D97-AF65-F5344CB8AC3E}">
        <p14:creationId xmlns:p14="http://schemas.microsoft.com/office/powerpoint/2010/main" val="24914244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800"/>
                                  </p:stCondLst>
                                  <p:childTnLst>
                                    <p:set>
                                      <p:cBhvr>
                                        <p:cTn id="9" dur="1" fill="hold">
                                          <p:stCondLst>
                                            <p:cond delay="0"/>
                                          </p:stCondLst>
                                        </p:cTn>
                                        <p:tgtEl>
                                          <p:spTgt spid="5183"/>
                                        </p:tgtEl>
                                        <p:attrNameLst>
                                          <p:attrName>style.visibility</p:attrName>
                                        </p:attrNameLst>
                                      </p:cBhvr>
                                      <p:to>
                                        <p:strVal val="visible"/>
                                      </p:to>
                                    </p:set>
                                    <p:animEffect transition="in" filter="fade">
                                      <p:cBhvr>
                                        <p:cTn id="10" dur="250"/>
                                        <p:tgtEl>
                                          <p:spTgt spid="5183"/>
                                        </p:tgtEl>
                                      </p:cBhvr>
                                    </p:animEffect>
                                  </p:childTnLst>
                                </p:cTn>
                              </p:par>
                              <p:par>
                                <p:cTn id="11" presetID="10" presetClass="entr" presetSubtype="0" fill="hold" nodeType="withEffect">
                                  <p:stCondLst>
                                    <p:cond delay="800"/>
                                  </p:stCondLst>
                                  <p:childTnLst>
                                    <p:set>
                                      <p:cBhvr>
                                        <p:cTn id="12" dur="1" fill="hold">
                                          <p:stCondLst>
                                            <p:cond delay="0"/>
                                          </p:stCondLst>
                                        </p:cTn>
                                        <p:tgtEl>
                                          <p:spTgt spid="5186"/>
                                        </p:tgtEl>
                                        <p:attrNameLst>
                                          <p:attrName>style.visibility</p:attrName>
                                        </p:attrNameLst>
                                      </p:cBhvr>
                                      <p:to>
                                        <p:strVal val="visible"/>
                                      </p:to>
                                    </p:set>
                                    <p:animEffect transition="in" filter="fade">
                                      <p:cBhvr>
                                        <p:cTn id="13" dur="250"/>
                                        <p:tgtEl>
                                          <p:spTgt spid="5186"/>
                                        </p:tgtEl>
                                      </p:cBhvr>
                                    </p:animEffect>
                                  </p:childTnLst>
                                </p:cTn>
                              </p:par>
                              <p:par>
                                <p:cTn id="14" presetID="10" presetClass="entr" presetSubtype="0" fill="hold" nodeType="withEffect">
                                  <p:stCondLst>
                                    <p:cond delay="800"/>
                                  </p:stCondLst>
                                  <p:childTnLst>
                                    <p:set>
                                      <p:cBhvr>
                                        <p:cTn id="15" dur="1" fill="hold">
                                          <p:stCondLst>
                                            <p:cond delay="0"/>
                                          </p:stCondLst>
                                        </p:cTn>
                                        <p:tgtEl>
                                          <p:spTgt spid="5197"/>
                                        </p:tgtEl>
                                        <p:attrNameLst>
                                          <p:attrName>style.visibility</p:attrName>
                                        </p:attrNameLst>
                                      </p:cBhvr>
                                      <p:to>
                                        <p:strVal val="visible"/>
                                      </p:to>
                                    </p:set>
                                    <p:animEffect transition="in" filter="fade">
                                      <p:cBhvr>
                                        <p:cTn id="16" dur="250"/>
                                        <p:tgtEl>
                                          <p:spTgt spid="5197"/>
                                        </p:tgtEl>
                                      </p:cBhvr>
                                    </p:animEffect>
                                  </p:childTnLst>
                                </p:cTn>
                              </p:par>
                              <p:par>
                                <p:cTn id="17" presetID="10" presetClass="entr" presetSubtype="0" fill="hold" nodeType="withEffect">
                                  <p:stCondLst>
                                    <p:cond delay="800"/>
                                  </p:stCondLst>
                                  <p:childTnLst>
                                    <p:set>
                                      <p:cBhvr>
                                        <p:cTn id="18" dur="1" fill="hold">
                                          <p:stCondLst>
                                            <p:cond delay="0"/>
                                          </p:stCondLst>
                                        </p:cTn>
                                        <p:tgtEl>
                                          <p:spTgt spid="5200"/>
                                        </p:tgtEl>
                                        <p:attrNameLst>
                                          <p:attrName>style.visibility</p:attrName>
                                        </p:attrNameLst>
                                      </p:cBhvr>
                                      <p:to>
                                        <p:strVal val="visible"/>
                                      </p:to>
                                    </p:set>
                                    <p:animEffect transition="in" filter="fade">
                                      <p:cBhvr>
                                        <p:cTn id="19" dur="250"/>
                                        <p:tgtEl>
                                          <p:spTgt spid="5200"/>
                                        </p:tgtEl>
                                      </p:cBhvr>
                                    </p:animEffect>
                                  </p:childTnLst>
                                </p:cTn>
                              </p:par>
                              <p:par>
                                <p:cTn id="20" presetID="10" presetClass="entr" presetSubtype="0" fill="hold" nodeType="withEffect">
                                  <p:stCondLst>
                                    <p:cond delay="800"/>
                                  </p:stCondLst>
                                  <p:childTnLst>
                                    <p:set>
                                      <p:cBhvr>
                                        <p:cTn id="21" dur="1" fill="hold">
                                          <p:stCondLst>
                                            <p:cond delay="0"/>
                                          </p:stCondLst>
                                        </p:cTn>
                                        <p:tgtEl>
                                          <p:spTgt spid="5203"/>
                                        </p:tgtEl>
                                        <p:attrNameLst>
                                          <p:attrName>style.visibility</p:attrName>
                                        </p:attrNameLst>
                                      </p:cBhvr>
                                      <p:to>
                                        <p:strVal val="visible"/>
                                      </p:to>
                                    </p:set>
                                    <p:animEffect transition="in" filter="fade">
                                      <p:cBhvr>
                                        <p:cTn id="22" dur="250"/>
                                        <p:tgtEl>
                                          <p:spTgt spid="5203"/>
                                        </p:tgtEl>
                                      </p:cBhvr>
                                    </p:animEffect>
                                  </p:childTnLst>
                                </p:cTn>
                              </p:par>
                              <p:par>
                                <p:cTn id="23" presetID="10" presetClass="entr" presetSubtype="0" fill="hold" nodeType="withEffect">
                                  <p:stCondLst>
                                    <p:cond delay="800"/>
                                  </p:stCondLst>
                                  <p:childTnLst>
                                    <p:set>
                                      <p:cBhvr>
                                        <p:cTn id="24" dur="1" fill="hold">
                                          <p:stCondLst>
                                            <p:cond delay="0"/>
                                          </p:stCondLst>
                                        </p:cTn>
                                        <p:tgtEl>
                                          <p:spTgt spid="5215"/>
                                        </p:tgtEl>
                                        <p:attrNameLst>
                                          <p:attrName>style.visibility</p:attrName>
                                        </p:attrNameLst>
                                      </p:cBhvr>
                                      <p:to>
                                        <p:strVal val="visible"/>
                                      </p:to>
                                    </p:set>
                                    <p:animEffect transition="in" filter="fade">
                                      <p:cBhvr>
                                        <p:cTn id="25" dur="250"/>
                                        <p:tgtEl>
                                          <p:spTgt spid="5215"/>
                                        </p:tgtEl>
                                      </p:cBhvr>
                                    </p:animEffect>
                                  </p:childTnLst>
                                </p:cTn>
                              </p:par>
                              <p:par>
                                <p:cTn id="26" presetID="10" presetClass="entr" presetSubtype="0" fill="hold" nodeType="withEffect">
                                  <p:stCondLst>
                                    <p:cond delay="800"/>
                                  </p:stCondLst>
                                  <p:childTnLst>
                                    <p:set>
                                      <p:cBhvr>
                                        <p:cTn id="27" dur="1" fill="hold">
                                          <p:stCondLst>
                                            <p:cond delay="0"/>
                                          </p:stCondLst>
                                        </p:cTn>
                                        <p:tgtEl>
                                          <p:spTgt spid="5212"/>
                                        </p:tgtEl>
                                        <p:attrNameLst>
                                          <p:attrName>style.visibility</p:attrName>
                                        </p:attrNameLst>
                                      </p:cBhvr>
                                      <p:to>
                                        <p:strVal val="visible"/>
                                      </p:to>
                                    </p:set>
                                    <p:animEffect transition="in" filter="fade">
                                      <p:cBhvr>
                                        <p:cTn id="28" dur="250"/>
                                        <p:tgtEl>
                                          <p:spTgt spid="5212"/>
                                        </p:tgtEl>
                                      </p:cBhvr>
                                    </p:animEffect>
                                  </p:childTnLst>
                                </p:cTn>
                              </p:par>
                              <p:par>
                                <p:cTn id="29" presetID="10" presetClass="entr" presetSubtype="0" fill="hold" nodeType="withEffect">
                                  <p:stCondLst>
                                    <p:cond delay="800"/>
                                  </p:stCondLst>
                                  <p:childTnLst>
                                    <p:set>
                                      <p:cBhvr>
                                        <p:cTn id="30" dur="1" fill="hold">
                                          <p:stCondLst>
                                            <p:cond delay="0"/>
                                          </p:stCondLst>
                                        </p:cTn>
                                        <p:tgtEl>
                                          <p:spTgt spid="5225"/>
                                        </p:tgtEl>
                                        <p:attrNameLst>
                                          <p:attrName>style.visibility</p:attrName>
                                        </p:attrNameLst>
                                      </p:cBhvr>
                                      <p:to>
                                        <p:strVal val="visible"/>
                                      </p:to>
                                    </p:set>
                                    <p:animEffect transition="in" filter="fade">
                                      <p:cBhvr>
                                        <p:cTn id="31" dur="250"/>
                                        <p:tgtEl>
                                          <p:spTgt spid="5225"/>
                                        </p:tgtEl>
                                      </p:cBhvr>
                                    </p:animEffect>
                                  </p:childTnLst>
                                </p:cTn>
                              </p:par>
                              <p:par>
                                <p:cTn id="32" presetID="10" presetClass="entr" presetSubtype="0" fill="hold" nodeType="withEffect">
                                  <p:stCondLst>
                                    <p:cond delay="800"/>
                                  </p:stCondLst>
                                  <p:childTnLst>
                                    <p:set>
                                      <p:cBhvr>
                                        <p:cTn id="33" dur="1" fill="hold">
                                          <p:stCondLst>
                                            <p:cond delay="0"/>
                                          </p:stCondLst>
                                        </p:cTn>
                                        <p:tgtEl>
                                          <p:spTgt spid="5228"/>
                                        </p:tgtEl>
                                        <p:attrNameLst>
                                          <p:attrName>style.visibility</p:attrName>
                                        </p:attrNameLst>
                                      </p:cBhvr>
                                      <p:to>
                                        <p:strVal val="visible"/>
                                      </p:to>
                                    </p:set>
                                    <p:animEffect transition="in" filter="fade">
                                      <p:cBhvr>
                                        <p:cTn id="34" dur="250"/>
                                        <p:tgtEl>
                                          <p:spTgt spid="5228"/>
                                        </p:tgtEl>
                                      </p:cBhvr>
                                    </p:animEffect>
                                  </p:childTnLst>
                                </p:cTn>
                              </p:par>
                              <p:par>
                                <p:cTn id="35" presetID="10" presetClass="entr" presetSubtype="0" fill="hold" nodeType="withEffect">
                                  <p:stCondLst>
                                    <p:cond delay="800"/>
                                  </p:stCondLst>
                                  <p:childTnLst>
                                    <p:set>
                                      <p:cBhvr>
                                        <p:cTn id="36" dur="1" fill="hold">
                                          <p:stCondLst>
                                            <p:cond delay="0"/>
                                          </p:stCondLst>
                                        </p:cTn>
                                        <p:tgtEl>
                                          <p:spTgt spid="5222"/>
                                        </p:tgtEl>
                                        <p:attrNameLst>
                                          <p:attrName>style.visibility</p:attrName>
                                        </p:attrNameLst>
                                      </p:cBhvr>
                                      <p:to>
                                        <p:strVal val="visible"/>
                                      </p:to>
                                    </p:set>
                                    <p:animEffect transition="in" filter="fade">
                                      <p:cBhvr>
                                        <p:cTn id="37" dur="250"/>
                                        <p:tgtEl>
                                          <p:spTgt spid="5222"/>
                                        </p:tgtEl>
                                      </p:cBhvr>
                                    </p:animEffect>
                                  </p:childTnLst>
                                </p:cTn>
                              </p:par>
                              <p:par>
                                <p:cTn id="38" presetID="42" presetClass="path" presetSubtype="0" decel="100000" fill="hold" nodeType="withEffect">
                                  <p:stCondLst>
                                    <p:cond delay="1100"/>
                                  </p:stCondLst>
                                  <p:childTnLst>
                                    <p:animMotion origin="layout" path="M -1.30968E-6 -6.67272E-7 L -0.44409 -0.33159 " pathEditMode="relative" rAng="0" ptsTypes="AA">
                                      <p:cBhvr>
                                        <p:cTn id="39" dur="1000" fill="hold"/>
                                        <p:tgtEl>
                                          <p:spTgt spid="5183"/>
                                        </p:tgtEl>
                                        <p:attrNameLst>
                                          <p:attrName>ppt_x</p:attrName>
                                          <p:attrName>ppt_y</p:attrName>
                                        </p:attrNameLst>
                                      </p:cBhvr>
                                      <p:rCtr x="-22211" y="-16591"/>
                                    </p:animMotion>
                                  </p:childTnLst>
                                </p:cTn>
                              </p:par>
                              <p:par>
                                <p:cTn id="40" presetID="42" presetClass="path" presetSubtype="0" decel="100000" fill="hold" nodeType="withEffect">
                                  <p:stCondLst>
                                    <p:cond delay="1100"/>
                                  </p:stCondLst>
                                  <p:childTnLst>
                                    <p:animMotion origin="layout" path="M -4.40133E-6 -4.58466E-6 L -0.40988 -0.32252 " pathEditMode="relative" rAng="0" ptsTypes="AA">
                                      <p:cBhvr>
                                        <p:cTn id="41" dur="1000" fill="hold"/>
                                        <p:tgtEl>
                                          <p:spTgt spid="5186"/>
                                        </p:tgtEl>
                                        <p:attrNameLst>
                                          <p:attrName>ppt_x</p:attrName>
                                          <p:attrName>ppt_y</p:attrName>
                                        </p:attrNameLst>
                                      </p:cBhvr>
                                      <p:rCtr x="-20500" y="-16114"/>
                                    </p:animMotion>
                                  </p:childTnLst>
                                </p:cTn>
                              </p:par>
                              <p:par>
                                <p:cTn id="42" presetID="42" presetClass="path" presetSubtype="0" decel="100000" fill="hold" nodeType="withEffect">
                                  <p:stCondLst>
                                    <p:cond delay="1100"/>
                                  </p:stCondLst>
                                  <p:childTnLst>
                                    <p:animMotion origin="layout" path="M -2.43809E-6 2.67363E-6 L -0.40567 -0.51226 " pathEditMode="relative" rAng="0" ptsTypes="AA">
                                      <p:cBhvr>
                                        <p:cTn id="43" dur="1000" fill="hold"/>
                                        <p:tgtEl>
                                          <p:spTgt spid="5197"/>
                                        </p:tgtEl>
                                        <p:attrNameLst>
                                          <p:attrName>ppt_x</p:attrName>
                                          <p:attrName>ppt_y</p:attrName>
                                        </p:attrNameLst>
                                      </p:cBhvr>
                                      <p:rCtr x="-20232" y="-25624"/>
                                    </p:animMotion>
                                  </p:childTnLst>
                                </p:cTn>
                              </p:par>
                              <p:par>
                                <p:cTn id="44" presetID="42" presetClass="path" presetSubtype="0" decel="57000" fill="hold" nodeType="withEffect">
                                  <p:stCondLst>
                                    <p:cond delay="1100"/>
                                  </p:stCondLst>
                                  <p:childTnLst>
                                    <p:animMotion origin="layout" path="M -3.70692E-6 4.56196E-6 L -0.46145 -0.29006 " pathEditMode="relative" rAng="0" ptsTypes="AA">
                                      <p:cBhvr>
                                        <p:cTn id="45" dur="1000" fill="hold"/>
                                        <p:tgtEl>
                                          <p:spTgt spid="5200"/>
                                        </p:tgtEl>
                                        <p:attrNameLst>
                                          <p:attrName>ppt_x</p:attrName>
                                          <p:attrName>ppt_y</p:attrName>
                                        </p:attrNameLst>
                                      </p:cBhvr>
                                      <p:rCtr x="-23117" y="-14526"/>
                                    </p:animMotion>
                                  </p:childTnLst>
                                </p:cTn>
                              </p:par>
                              <p:par>
                                <p:cTn id="46" presetID="42" presetClass="path" presetSubtype="0" decel="100000" fill="hold" nodeType="withEffect">
                                  <p:stCondLst>
                                    <p:cond delay="1100"/>
                                  </p:stCondLst>
                                  <p:childTnLst>
                                    <p:animMotion origin="layout" path="M -3.51034E-6 -3.35906E-6 L -0.38256 -0.28983 " pathEditMode="relative" rAng="0" ptsTypes="AA">
                                      <p:cBhvr>
                                        <p:cTn id="47" dur="1000" fill="hold"/>
                                        <p:tgtEl>
                                          <p:spTgt spid="5203"/>
                                        </p:tgtEl>
                                        <p:attrNameLst>
                                          <p:attrName>ppt_x</p:attrName>
                                          <p:attrName>ppt_y</p:attrName>
                                        </p:attrNameLst>
                                      </p:cBhvr>
                                      <p:rCtr x="-19135" y="-14503"/>
                                    </p:animMotion>
                                  </p:childTnLst>
                                </p:cTn>
                              </p:par>
                              <p:par>
                                <p:cTn id="48" presetID="42" presetClass="path" presetSubtype="0" decel="100000" fill="hold" nodeType="withEffect">
                                  <p:stCondLst>
                                    <p:cond delay="1100"/>
                                  </p:stCondLst>
                                  <p:childTnLst>
                                    <p:animMotion origin="layout" path="M -3.78095E-6 -2.70994E-6 L -0.33227 -0.30072 " pathEditMode="relative" rAng="0" ptsTypes="AA">
                                      <p:cBhvr>
                                        <p:cTn id="49" dur="1000" fill="hold"/>
                                        <p:tgtEl>
                                          <p:spTgt spid="5215"/>
                                        </p:tgtEl>
                                        <p:attrNameLst>
                                          <p:attrName>ppt_x</p:attrName>
                                          <p:attrName>ppt_y</p:attrName>
                                        </p:attrNameLst>
                                      </p:cBhvr>
                                      <p:rCtr x="-16594" y="-15070"/>
                                    </p:animMotion>
                                  </p:childTnLst>
                                </p:cTn>
                              </p:par>
                              <p:par>
                                <p:cTn id="50" presetID="42" presetClass="path" presetSubtype="0" decel="100000" fill="hold" nodeType="withEffect">
                                  <p:stCondLst>
                                    <p:cond delay="1100"/>
                                  </p:stCondLst>
                                  <p:childTnLst>
                                    <p:animMotion origin="layout" path="M -2.78785E-6 2.85066E-6 L -0.41473 -0.42578 " pathEditMode="relative" rAng="0" ptsTypes="AA">
                                      <p:cBhvr>
                                        <p:cTn id="51" dur="1000" fill="hold"/>
                                        <p:tgtEl>
                                          <p:spTgt spid="5212"/>
                                        </p:tgtEl>
                                        <p:attrNameLst>
                                          <p:attrName>ppt_x</p:attrName>
                                          <p:attrName>ppt_y</p:attrName>
                                        </p:attrNameLst>
                                      </p:cBhvr>
                                      <p:rCtr x="-20756" y="-21289"/>
                                    </p:animMotion>
                                  </p:childTnLst>
                                </p:cTn>
                              </p:par>
                              <p:par>
                                <p:cTn id="52" presetID="42" presetClass="path" presetSubtype="0" decel="100000" fill="hold" nodeType="withEffect">
                                  <p:stCondLst>
                                    <p:cond delay="1100"/>
                                  </p:stCondLst>
                                  <p:childTnLst>
                                    <p:animMotion origin="layout" path="M -3.41588E-6 -2.93236E-6 L -0.36801 -0.30413 " pathEditMode="relative" rAng="0" ptsTypes="AA">
                                      <p:cBhvr>
                                        <p:cTn id="53" dur="1000" fill="hold"/>
                                        <p:tgtEl>
                                          <p:spTgt spid="5225"/>
                                        </p:tgtEl>
                                        <p:attrNameLst>
                                          <p:attrName>ppt_x</p:attrName>
                                          <p:attrName>ppt_y</p:attrName>
                                        </p:attrNameLst>
                                      </p:cBhvr>
                                      <p:rCtr x="-18369" y="-15252"/>
                                    </p:animMotion>
                                  </p:childTnLst>
                                </p:cTn>
                              </p:par>
                              <p:par>
                                <p:cTn id="54" presetID="42" presetClass="path" presetSubtype="0" decel="100000" fill="hold" nodeType="withEffect">
                                  <p:stCondLst>
                                    <p:cond delay="1100"/>
                                  </p:stCondLst>
                                  <p:childTnLst>
                                    <p:animMotion origin="layout" path="M 3.87286E-6 -7.85293E-7 L -0.37299 -0.30504 " pathEditMode="relative" rAng="0" ptsTypes="AA">
                                      <p:cBhvr>
                                        <p:cTn id="55" dur="1000" fill="hold"/>
                                        <p:tgtEl>
                                          <p:spTgt spid="5228"/>
                                        </p:tgtEl>
                                        <p:attrNameLst>
                                          <p:attrName>ppt_x</p:attrName>
                                          <p:attrName>ppt_y</p:attrName>
                                        </p:attrNameLst>
                                      </p:cBhvr>
                                      <p:rCtr x="-18586" y="-15297"/>
                                    </p:animMotion>
                                  </p:childTnLst>
                                </p:cTn>
                              </p:par>
                              <p:par>
                                <p:cTn id="56" presetID="42" presetClass="path" presetSubtype="0" decel="100000" fill="hold" nodeType="withEffect">
                                  <p:stCondLst>
                                    <p:cond delay="1100"/>
                                  </p:stCondLst>
                                  <p:childTnLst>
                                    <p:animMotion origin="layout" path="M -2.88231E-6 2.79165E-6 L -0.42583 -0.40967 " pathEditMode="relative" rAng="0" ptsTypes="AA">
                                      <p:cBhvr>
                                        <p:cTn id="57" dur="1000" fill="hold"/>
                                        <p:tgtEl>
                                          <p:spTgt spid="5222"/>
                                        </p:tgtEl>
                                        <p:attrNameLst>
                                          <p:attrName>ppt_x</p:attrName>
                                          <p:attrName>ppt_y</p:attrName>
                                        </p:attrNameLst>
                                      </p:cBhvr>
                                      <p:rCtr x="-21266" y="-20427"/>
                                    </p:animMotion>
                                  </p:childTnLst>
                                </p:cTn>
                              </p:par>
                              <p:par>
                                <p:cTn id="58" presetID="2" presetClass="entr" presetSubtype="8" decel="100000" fill="hold" grpId="0" nodeType="withEffect">
                                  <p:stCondLst>
                                    <p:cond delay="2100"/>
                                  </p:stCondLst>
                                  <p:childTnLst>
                                    <p:set>
                                      <p:cBhvr>
                                        <p:cTn id="59" dur="1" fill="hold">
                                          <p:stCondLst>
                                            <p:cond delay="0"/>
                                          </p:stCondLst>
                                        </p:cTn>
                                        <p:tgtEl>
                                          <p:spTgt spid="2566"/>
                                        </p:tgtEl>
                                        <p:attrNameLst>
                                          <p:attrName>style.visibility</p:attrName>
                                        </p:attrNameLst>
                                      </p:cBhvr>
                                      <p:to>
                                        <p:strVal val="visible"/>
                                      </p:to>
                                    </p:set>
                                    <p:anim calcmode="lin" valueType="num">
                                      <p:cBhvr additive="base">
                                        <p:cTn id="60" dur="750" fill="hold"/>
                                        <p:tgtEl>
                                          <p:spTgt spid="2566"/>
                                        </p:tgtEl>
                                        <p:attrNameLst>
                                          <p:attrName>ppt_x</p:attrName>
                                        </p:attrNameLst>
                                      </p:cBhvr>
                                      <p:tavLst>
                                        <p:tav tm="0">
                                          <p:val>
                                            <p:strVal val="0-#ppt_w/2"/>
                                          </p:val>
                                        </p:tav>
                                        <p:tav tm="100000">
                                          <p:val>
                                            <p:strVal val="#ppt_x"/>
                                          </p:val>
                                        </p:tav>
                                      </p:tavLst>
                                    </p:anim>
                                    <p:anim calcmode="lin" valueType="num">
                                      <p:cBhvr additive="base">
                                        <p:cTn id="61" dur="750" fill="hold"/>
                                        <p:tgtEl>
                                          <p:spTgt spid="2566"/>
                                        </p:tgtEl>
                                        <p:attrNameLst>
                                          <p:attrName>ppt_y</p:attrName>
                                        </p:attrNameLst>
                                      </p:cBhvr>
                                      <p:tavLst>
                                        <p:tav tm="0">
                                          <p:val>
                                            <p:strVal val="#ppt_y"/>
                                          </p:val>
                                        </p:tav>
                                        <p:tav tm="100000">
                                          <p:val>
                                            <p:strVal val="#ppt_y"/>
                                          </p:val>
                                        </p:tav>
                                      </p:tavLst>
                                    </p:anim>
                                  </p:childTnLst>
                                </p:cTn>
                              </p:par>
                              <p:par>
                                <p:cTn id="62" presetID="10" presetClass="entr" presetSubtype="0" fill="hold" nodeType="withEffect">
                                  <p:stCondLst>
                                    <p:cond delay="2200"/>
                                  </p:stCondLst>
                                  <p:childTnLst>
                                    <p:set>
                                      <p:cBhvr>
                                        <p:cTn id="63" dur="1" fill="hold">
                                          <p:stCondLst>
                                            <p:cond delay="0"/>
                                          </p:stCondLst>
                                        </p:cTn>
                                        <p:tgtEl>
                                          <p:spTgt spid="2563"/>
                                        </p:tgtEl>
                                        <p:attrNameLst>
                                          <p:attrName>style.visibility</p:attrName>
                                        </p:attrNameLst>
                                      </p:cBhvr>
                                      <p:to>
                                        <p:strVal val="visible"/>
                                      </p:to>
                                    </p:set>
                                    <p:animEffect transition="in" filter="fade">
                                      <p:cBhvr>
                                        <p:cTn id="64" dur="250"/>
                                        <p:tgtEl>
                                          <p:spTgt spid="2563"/>
                                        </p:tgtEl>
                                      </p:cBhvr>
                                    </p:animEffect>
                                  </p:childTnLst>
                                </p:cTn>
                              </p:par>
                              <p:par>
                                <p:cTn id="65" presetID="10" presetClass="entr" presetSubtype="0" fill="hold" grpId="0" nodeType="withEffect">
                                  <p:stCondLst>
                                    <p:cond delay="2200"/>
                                  </p:stCondLst>
                                  <p:childTnLst>
                                    <p:set>
                                      <p:cBhvr>
                                        <p:cTn id="66" dur="1" fill="hold">
                                          <p:stCondLst>
                                            <p:cond delay="0"/>
                                          </p:stCondLst>
                                        </p:cTn>
                                        <p:tgtEl>
                                          <p:spTgt spid="5148"/>
                                        </p:tgtEl>
                                        <p:attrNameLst>
                                          <p:attrName>style.visibility</p:attrName>
                                        </p:attrNameLst>
                                      </p:cBhvr>
                                      <p:to>
                                        <p:strVal val="visible"/>
                                      </p:to>
                                    </p:set>
                                    <p:animEffect transition="in" filter="fade">
                                      <p:cBhvr>
                                        <p:cTn id="67" dur="250"/>
                                        <p:tgtEl>
                                          <p:spTgt spid="5148"/>
                                        </p:tgtEl>
                                      </p:cBhvr>
                                    </p:animEffect>
                                  </p:childTnLst>
                                </p:cTn>
                              </p:par>
                              <p:par>
                                <p:cTn id="68" presetID="10" presetClass="entr" presetSubtype="0" fill="hold" nodeType="withEffect">
                                  <p:stCondLst>
                                    <p:cond delay="2200"/>
                                  </p:stCondLst>
                                  <p:childTnLst>
                                    <p:set>
                                      <p:cBhvr>
                                        <p:cTn id="69" dur="1" fill="hold">
                                          <p:stCondLst>
                                            <p:cond delay="0"/>
                                          </p:stCondLst>
                                        </p:cTn>
                                        <p:tgtEl>
                                          <p:spTgt spid="2552"/>
                                        </p:tgtEl>
                                        <p:attrNameLst>
                                          <p:attrName>style.visibility</p:attrName>
                                        </p:attrNameLst>
                                      </p:cBhvr>
                                      <p:to>
                                        <p:strVal val="visible"/>
                                      </p:to>
                                    </p:set>
                                    <p:animEffect transition="in" filter="fade">
                                      <p:cBhvr>
                                        <p:cTn id="70" dur="250"/>
                                        <p:tgtEl>
                                          <p:spTgt spid="2552"/>
                                        </p:tgtEl>
                                      </p:cBhvr>
                                    </p:animEffect>
                                  </p:childTnLst>
                                </p:cTn>
                              </p:par>
                              <p:par>
                                <p:cTn id="71" presetID="10" presetClass="entr" presetSubtype="0" fill="hold" grpId="0" nodeType="withEffect">
                                  <p:stCondLst>
                                    <p:cond delay="2200"/>
                                  </p:stCondLst>
                                  <p:childTnLst>
                                    <p:set>
                                      <p:cBhvr>
                                        <p:cTn id="72" dur="1" fill="hold">
                                          <p:stCondLst>
                                            <p:cond delay="0"/>
                                          </p:stCondLst>
                                        </p:cTn>
                                        <p:tgtEl>
                                          <p:spTgt spid="5103"/>
                                        </p:tgtEl>
                                        <p:attrNameLst>
                                          <p:attrName>style.visibility</p:attrName>
                                        </p:attrNameLst>
                                      </p:cBhvr>
                                      <p:to>
                                        <p:strVal val="visible"/>
                                      </p:to>
                                    </p:set>
                                    <p:animEffect transition="in" filter="fade">
                                      <p:cBhvr>
                                        <p:cTn id="73" dur="250"/>
                                        <p:tgtEl>
                                          <p:spTgt spid="5103"/>
                                        </p:tgtEl>
                                      </p:cBhvr>
                                    </p:animEffect>
                                  </p:childTnLst>
                                </p:cTn>
                              </p:par>
                              <p:par>
                                <p:cTn id="74" presetID="10" presetClass="entr" presetSubtype="0" fill="hold" nodeType="withEffect">
                                  <p:stCondLst>
                                    <p:cond delay="2200"/>
                                  </p:stCondLst>
                                  <p:childTnLst>
                                    <p:set>
                                      <p:cBhvr>
                                        <p:cTn id="75" dur="1" fill="hold">
                                          <p:stCondLst>
                                            <p:cond delay="0"/>
                                          </p:stCondLst>
                                        </p:cTn>
                                        <p:tgtEl>
                                          <p:spTgt spid="2558"/>
                                        </p:tgtEl>
                                        <p:attrNameLst>
                                          <p:attrName>style.visibility</p:attrName>
                                        </p:attrNameLst>
                                      </p:cBhvr>
                                      <p:to>
                                        <p:strVal val="visible"/>
                                      </p:to>
                                    </p:set>
                                    <p:animEffect transition="in" filter="fade">
                                      <p:cBhvr>
                                        <p:cTn id="76" dur="250"/>
                                        <p:tgtEl>
                                          <p:spTgt spid="2558"/>
                                        </p:tgtEl>
                                      </p:cBhvr>
                                    </p:animEffect>
                                  </p:childTnLst>
                                </p:cTn>
                              </p:par>
                              <p:par>
                                <p:cTn id="77" presetID="10" presetClass="entr" presetSubtype="0" fill="hold" grpId="0" nodeType="withEffect">
                                  <p:stCondLst>
                                    <p:cond delay="2200"/>
                                  </p:stCondLst>
                                  <p:childTnLst>
                                    <p:set>
                                      <p:cBhvr>
                                        <p:cTn id="78" dur="1" fill="hold">
                                          <p:stCondLst>
                                            <p:cond delay="0"/>
                                          </p:stCondLst>
                                        </p:cTn>
                                        <p:tgtEl>
                                          <p:spTgt spid="5102"/>
                                        </p:tgtEl>
                                        <p:attrNameLst>
                                          <p:attrName>style.visibility</p:attrName>
                                        </p:attrNameLst>
                                      </p:cBhvr>
                                      <p:to>
                                        <p:strVal val="visible"/>
                                      </p:to>
                                    </p:set>
                                    <p:animEffect transition="in" filter="fade">
                                      <p:cBhvr>
                                        <p:cTn id="79" dur="250"/>
                                        <p:tgtEl>
                                          <p:spTgt spid="5102"/>
                                        </p:tgtEl>
                                      </p:cBhvr>
                                    </p:animEffect>
                                  </p:childTnLst>
                                </p:cTn>
                              </p:par>
                              <p:par>
                                <p:cTn id="80" presetID="10" presetClass="entr" presetSubtype="0" fill="hold" nodeType="withEffect">
                                  <p:stCondLst>
                                    <p:cond delay="2200"/>
                                  </p:stCondLst>
                                  <p:childTnLst>
                                    <p:set>
                                      <p:cBhvr>
                                        <p:cTn id="81" dur="1" fill="hold">
                                          <p:stCondLst>
                                            <p:cond delay="0"/>
                                          </p:stCondLst>
                                        </p:cTn>
                                        <p:tgtEl>
                                          <p:spTgt spid="2502"/>
                                        </p:tgtEl>
                                        <p:attrNameLst>
                                          <p:attrName>style.visibility</p:attrName>
                                        </p:attrNameLst>
                                      </p:cBhvr>
                                      <p:to>
                                        <p:strVal val="visible"/>
                                      </p:to>
                                    </p:set>
                                    <p:animEffect transition="in" filter="fade">
                                      <p:cBhvr>
                                        <p:cTn id="82" dur="250"/>
                                        <p:tgtEl>
                                          <p:spTgt spid="2502"/>
                                        </p:tgtEl>
                                      </p:cBhvr>
                                    </p:animEffect>
                                  </p:childTnLst>
                                </p:cTn>
                              </p:par>
                              <p:par>
                                <p:cTn id="83" presetID="10" presetClass="entr" presetSubtype="0" fill="hold" grpId="0" nodeType="withEffect">
                                  <p:stCondLst>
                                    <p:cond delay="2200"/>
                                  </p:stCondLst>
                                  <p:childTnLst>
                                    <p:set>
                                      <p:cBhvr>
                                        <p:cTn id="84" dur="1" fill="hold">
                                          <p:stCondLst>
                                            <p:cond delay="0"/>
                                          </p:stCondLst>
                                        </p:cTn>
                                        <p:tgtEl>
                                          <p:spTgt spid="5177"/>
                                        </p:tgtEl>
                                        <p:attrNameLst>
                                          <p:attrName>style.visibility</p:attrName>
                                        </p:attrNameLst>
                                      </p:cBhvr>
                                      <p:to>
                                        <p:strVal val="visible"/>
                                      </p:to>
                                    </p:set>
                                    <p:animEffect transition="in" filter="fade">
                                      <p:cBhvr>
                                        <p:cTn id="85" dur="250"/>
                                        <p:tgtEl>
                                          <p:spTgt spid="5177"/>
                                        </p:tgtEl>
                                      </p:cBhvr>
                                    </p:animEffect>
                                  </p:childTnLst>
                                </p:cTn>
                              </p:par>
                              <p:par>
                                <p:cTn id="86" presetID="10" presetClass="entr" presetSubtype="0" fill="hold" nodeType="withEffect">
                                  <p:stCondLst>
                                    <p:cond delay="2200"/>
                                  </p:stCondLst>
                                  <p:childTnLst>
                                    <p:set>
                                      <p:cBhvr>
                                        <p:cTn id="87" dur="1" fill="hold">
                                          <p:stCondLst>
                                            <p:cond delay="0"/>
                                          </p:stCondLst>
                                        </p:cTn>
                                        <p:tgtEl>
                                          <p:spTgt spid="2508"/>
                                        </p:tgtEl>
                                        <p:attrNameLst>
                                          <p:attrName>style.visibility</p:attrName>
                                        </p:attrNameLst>
                                      </p:cBhvr>
                                      <p:to>
                                        <p:strVal val="visible"/>
                                      </p:to>
                                    </p:set>
                                    <p:animEffect transition="in" filter="fade">
                                      <p:cBhvr>
                                        <p:cTn id="88" dur="250"/>
                                        <p:tgtEl>
                                          <p:spTgt spid="2508"/>
                                        </p:tgtEl>
                                      </p:cBhvr>
                                    </p:animEffect>
                                  </p:childTnLst>
                                </p:cTn>
                              </p:par>
                              <p:par>
                                <p:cTn id="89" presetID="10" presetClass="entr" presetSubtype="0" fill="hold" grpId="0" nodeType="withEffect">
                                  <p:stCondLst>
                                    <p:cond delay="2200"/>
                                  </p:stCondLst>
                                  <p:childTnLst>
                                    <p:set>
                                      <p:cBhvr>
                                        <p:cTn id="90" dur="1" fill="hold">
                                          <p:stCondLst>
                                            <p:cond delay="0"/>
                                          </p:stCondLst>
                                        </p:cTn>
                                        <p:tgtEl>
                                          <p:spTgt spid="5176"/>
                                        </p:tgtEl>
                                        <p:attrNameLst>
                                          <p:attrName>style.visibility</p:attrName>
                                        </p:attrNameLst>
                                      </p:cBhvr>
                                      <p:to>
                                        <p:strVal val="visible"/>
                                      </p:to>
                                    </p:set>
                                    <p:animEffect transition="in" filter="fade">
                                      <p:cBhvr>
                                        <p:cTn id="91" dur="250"/>
                                        <p:tgtEl>
                                          <p:spTgt spid="5176"/>
                                        </p:tgtEl>
                                      </p:cBhvr>
                                    </p:animEffect>
                                  </p:childTnLst>
                                </p:cTn>
                              </p:par>
                              <p:par>
                                <p:cTn id="92" presetID="10" presetClass="entr" presetSubtype="0" fill="hold" nodeType="withEffect">
                                  <p:stCondLst>
                                    <p:cond delay="2200"/>
                                  </p:stCondLst>
                                  <p:childTnLst>
                                    <p:set>
                                      <p:cBhvr>
                                        <p:cTn id="93" dur="1" fill="hold">
                                          <p:stCondLst>
                                            <p:cond delay="0"/>
                                          </p:stCondLst>
                                        </p:cTn>
                                        <p:tgtEl>
                                          <p:spTgt spid="2504"/>
                                        </p:tgtEl>
                                        <p:attrNameLst>
                                          <p:attrName>style.visibility</p:attrName>
                                        </p:attrNameLst>
                                      </p:cBhvr>
                                      <p:to>
                                        <p:strVal val="visible"/>
                                      </p:to>
                                    </p:set>
                                    <p:animEffect transition="in" filter="fade">
                                      <p:cBhvr>
                                        <p:cTn id="94" dur="250"/>
                                        <p:tgtEl>
                                          <p:spTgt spid="2504"/>
                                        </p:tgtEl>
                                      </p:cBhvr>
                                    </p:animEffect>
                                  </p:childTnLst>
                                </p:cTn>
                              </p:par>
                              <p:par>
                                <p:cTn id="95" presetID="10" presetClass="entr" presetSubtype="0" fill="hold" grpId="0" nodeType="withEffect">
                                  <p:stCondLst>
                                    <p:cond delay="2200"/>
                                  </p:stCondLst>
                                  <p:childTnLst>
                                    <p:set>
                                      <p:cBhvr>
                                        <p:cTn id="96" dur="1" fill="hold">
                                          <p:stCondLst>
                                            <p:cond delay="0"/>
                                          </p:stCondLst>
                                        </p:cTn>
                                        <p:tgtEl>
                                          <p:spTgt spid="5175"/>
                                        </p:tgtEl>
                                        <p:attrNameLst>
                                          <p:attrName>style.visibility</p:attrName>
                                        </p:attrNameLst>
                                      </p:cBhvr>
                                      <p:to>
                                        <p:strVal val="visible"/>
                                      </p:to>
                                    </p:set>
                                    <p:animEffect transition="in" filter="fade">
                                      <p:cBhvr>
                                        <p:cTn id="97" dur="250"/>
                                        <p:tgtEl>
                                          <p:spTgt spid="5175"/>
                                        </p:tgtEl>
                                      </p:cBhvr>
                                    </p:animEffect>
                                  </p:childTnLst>
                                </p:cTn>
                              </p:par>
                              <p:par>
                                <p:cTn id="98" presetID="10" presetClass="entr" presetSubtype="0" fill="hold" grpId="0" nodeType="withEffect">
                                  <p:stCondLst>
                                    <p:cond delay="2200"/>
                                  </p:stCondLst>
                                  <p:childTnLst>
                                    <p:set>
                                      <p:cBhvr>
                                        <p:cTn id="99" dur="1" fill="hold">
                                          <p:stCondLst>
                                            <p:cond delay="0"/>
                                          </p:stCondLst>
                                        </p:cTn>
                                        <p:tgtEl>
                                          <p:spTgt spid="5082"/>
                                        </p:tgtEl>
                                        <p:attrNameLst>
                                          <p:attrName>style.visibility</p:attrName>
                                        </p:attrNameLst>
                                      </p:cBhvr>
                                      <p:to>
                                        <p:strVal val="visible"/>
                                      </p:to>
                                    </p:set>
                                    <p:animEffect transition="in" filter="fade">
                                      <p:cBhvr>
                                        <p:cTn id="100" dur="250"/>
                                        <p:tgtEl>
                                          <p:spTgt spid="5082"/>
                                        </p:tgtEl>
                                      </p:cBhvr>
                                    </p:animEffect>
                                  </p:childTnLst>
                                </p:cTn>
                              </p:par>
                              <p:par>
                                <p:cTn id="101" presetID="10" presetClass="entr" presetSubtype="0" fill="hold" grpId="0" nodeType="withEffect">
                                  <p:stCondLst>
                                    <p:cond delay="2200"/>
                                  </p:stCondLst>
                                  <p:childTnLst>
                                    <p:set>
                                      <p:cBhvr>
                                        <p:cTn id="102" dur="1" fill="hold">
                                          <p:stCondLst>
                                            <p:cond delay="0"/>
                                          </p:stCondLst>
                                        </p:cTn>
                                        <p:tgtEl>
                                          <p:spTgt spid="5104"/>
                                        </p:tgtEl>
                                        <p:attrNameLst>
                                          <p:attrName>style.visibility</p:attrName>
                                        </p:attrNameLst>
                                      </p:cBhvr>
                                      <p:to>
                                        <p:strVal val="visible"/>
                                      </p:to>
                                    </p:set>
                                    <p:animEffect transition="in" filter="fade">
                                      <p:cBhvr>
                                        <p:cTn id="103" dur="250"/>
                                        <p:tgtEl>
                                          <p:spTgt spid="5104"/>
                                        </p:tgtEl>
                                      </p:cBhvr>
                                    </p:animEffect>
                                  </p:childTnLst>
                                </p:cTn>
                              </p:par>
                              <p:par>
                                <p:cTn id="104" presetID="10" presetClass="entr" presetSubtype="0" fill="hold" grpId="0" nodeType="withEffect">
                                  <p:stCondLst>
                                    <p:cond delay="2200"/>
                                  </p:stCondLst>
                                  <p:childTnLst>
                                    <p:set>
                                      <p:cBhvr>
                                        <p:cTn id="105" dur="1" fill="hold">
                                          <p:stCondLst>
                                            <p:cond delay="0"/>
                                          </p:stCondLst>
                                        </p:cTn>
                                        <p:tgtEl>
                                          <p:spTgt spid="5080"/>
                                        </p:tgtEl>
                                        <p:attrNameLst>
                                          <p:attrName>style.visibility</p:attrName>
                                        </p:attrNameLst>
                                      </p:cBhvr>
                                      <p:to>
                                        <p:strVal val="visible"/>
                                      </p:to>
                                    </p:set>
                                    <p:animEffect transition="in" filter="fade">
                                      <p:cBhvr>
                                        <p:cTn id="106" dur="250"/>
                                        <p:tgtEl>
                                          <p:spTgt spid="5080"/>
                                        </p:tgtEl>
                                      </p:cBhvr>
                                    </p:animEffect>
                                  </p:childTnLst>
                                </p:cTn>
                              </p:par>
                              <p:par>
                                <p:cTn id="107" presetID="10" presetClass="entr" presetSubtype="0" fill="hold" grpId="0" nodeType="withEffect">
                                  <p:stCondLst>
                                    <p:cond delay="2200"/>
                                  </p:stCondLst>
                                  <p:childTnLst>
                                    <p:set>
                                      <p:cBhvr>
                                        <p:cTn id="108" dur="1" fill="hold">
                                          <p:stCondLst>
                                            <p:cond delay="0"/>
                                          </p:stCondLst>
                                        </p:cTn>
                                        <p:tgtEl>
                                          <p:spTgt spid="5161"/>
                                        </p:tgtEl>
                                        <p:attrNameLst>
                                          <p:attrName>style.visibility</p:attrName>
                                        </p:attrNameLst>
                                      </p:cBhvr>
                                      <p:to>
                                        <p:strVal val="visible"/>
                                      </p:to>
                                    </p:set>
                                    <p:animEffect transition="in" filter="fade">
                                      <p:cBhvr>
                                        <p:cTn id="109" dur="250"/>
                                        <p:tgtEl>
                                          <p:spTgt spid="5161"/>
                                        </p:tgtEl>
                                      </p:cBhvr>
                                    </p:animEffect>
                                  </p:childTnLst>
                                </p:cTn>
                              </p:par>
                              <p:par>
                                <p:cTn id="110" presetID="10" presetClass="entr" presetSubtype="0" fill="hold" grpId="0" nodeType="withEffect">
                                  <p:stCondLst>
                                    <p:cond delay="2200"/>
                                  </p:stCondLst>
                                  <p:childTnLst>
                                    <p:set>
                                      <p:cBhvr>
                                        <p:cTn id="111" dur="1" fill="hold">
                                          <p:stCondLst>
                                            <p:cond delay="0"/>
                                          </p:stCondLst>
                                        </p:cTn>
                                        <p:tgtEl>
                                          <p:spTgt spid="2550"/>
                                        </p:tgtEl>
                                        <p:attrNameLst>
                                          <p:attrName>style.visibility</p:attrName>
                                        </p:attrNameLst>
                                      </p:cBhvr>
                                      <p:to>
                                        <p:strVal val="visible"/>
                                      </p:to>
                                    </p:set>
                                    <p:animEffect transition="in" filter="fade">
                                      <p:cBhvr>
                                        <p:cTn id="112" dur="250"/>
                                        <p:tgtEl>
                                          <p:spTgt spid="2550"/>
                                        </p:tgtEl>
                                      </p:cBhvr>
                                    </p:animEffect>
                                  </p:childTnLst>
                                </p:cTn>
                              </p:par>
                              <p:par>
                                <p:cTn id="113" presetID="10" presetClass="entr" presetSubtype="0" fill="hold" grpId="0" nodeType="withEffect">
                                  <p:stCondLst>
                                    <p:cond delay="2200"/>
                                  </p:stCondLst>
                                  <p:childTnLst>
                                    <p:set>
                                      <p:cBhvr>
                                        <p:cTn id="114" dur="1" fill="hold">
                                          <p:stCondLst>
                                            <p:cond delay="0"/>
                                          </p:stCondLst>
                                        </p:cTn>
                                        <p:tgtEl>
                                          <p:spTgt spid="5168"/>
                                        </p:tgtEl>
                                        <p:attrNameLst>
                                          <p:attrName>style.visibility</p:attrName>
                                        </p:attrNameLst>
                                      </p:cBhvr>
                                      <p:to>
                                        <p:strVal val="visible"/>
                                      </p:to>
                                    </p:set>
                                    <p:animEffect transition="in" filter="fade">
                                      <p:cBhvr>
                                        <p:cTn id="115" dur="250"/>
                                        <p:tgtEl>
                                          <p:spTgt spid="5168"/>
                                        </p:tgtEl>
                                      </p:cBhvr>
                                    </p:animEffect>
                                  </p:childTnLst>
                                </p:cTn>
                              </p:par>
                              <p:par>
                                <p:cTn id="116" presetID="10" presetClass="entr" presetSubtype="0" fill="hold" nodeType="withEffect">
                                  <p:stCondLst>
                                    <p:cond delay="2200"/>
                                  </p:stCondLst>
                                  <p:childTnLst>
                                    <p:set>
                                      <p:cBhvr>
                                        <p:cTn id="117" dur="1" fill="hold">
                                          <p:stCondLst>
                                            <p:cond delay="0"/>
                                          </p:stCondLst>
                                        </p:cTn>
                                        <p:tgtEl>
                                          <p:spTgt spid="2556"/>
                                        </p:tgtEl>
                                        <p:attrNameLst>
                                          <p:attrName>style.visibility</p:attrName>
                                        </p:attrNameLst>
                                      </p:cBhvr>
                                      <p:to>
                                        <p:strVal val="visible"/>
                                      </p:to>
                                    </p:set>
                                    <p:animEffect transition="in" filter="fade">
                                      <p:cBhvr>
                                        <p:cTn id="118" dur="250"/>
                                        <p:tgtEl>
                                          <p:spTgt spid="2556"/>
                                        </p:tgtEl>
                                      </p:cBhvr>
                                    </p:animEffect>
                                  </p:childTnLst>
                                </p:cTn>
                              </p:par>
                              <p:par>
                                <p:cTn id="119" presetID="10" presetClass="entr" presetSubtype="0" fill="hold" grpId="0" nodeType="withEffect">
                                  <p:stCondLst>
                                    <p:cond delay="2200"/>
                                  </p:stCondLst>
                                  <p:childTnLst>
                                    <p:set>
                                      <p:cBhvr>
                                        <p:cTn id="120" dur="1" fill="hold">
                                          <p:stCondLst>
                                            <p:cond delay="0"/>
                                          </p:stCondLst>
                                        </p:cTn>
                                        <p:tgtEl>
                                          <p:spTgt spid="5164"/>
                                        </p:tgtEl>
                                        <p:attrNameLst>
                                          <p:attrName>style.visibility</p:attrName>
                                        </p:attrNameLst>
                                      </p:cBhvr>
                                      <p:to>
                                        <p:strVal val="visible"/>
                                      </p:to>
                                    </p:set>
                                    <p:animEffect transition="in" filter="fade">
                                      <p:cBhvr>
                                        <p:cTn id="121" dur="250"/>
                                        <p:tgtEl>
                                          <p:spTgt spid="5164"/>
                                        </p:tgtEl>
                                      </p:cBhvr>
                                    </p:animEffect>
                                  </p:childTnLst>
                                </p:cTn>
                              </p:par>
                              <p:par>
                                <p:cTn id="122" presetID="10" presetClass="exit" presetSubtype="0" fill="hold" nodeType="withEffect">
                                  <p:stCondLst>
                                    <p:cond delay="2200"/>
                                  </p:stCondLst>
                                  <p:childTnLst>
                                    <p:animEffect transition="out" filter="fade">
                                      <p:cBhvr>
                                        <p:cTn id="123" dur="250"/>
                                        <p:tgtEl>
                                          <p:spTgt spid="5183"/>
                                        </p:tgtEl>
                                      </p:cBhvr>
                                    </p:animEffect>
                                    <p:set>
                                      <p:cBhvr>
                                        <p:cTn id="124" dur="1" fill="hold">
                                          <p:stCondLst>
                                            <p:cond delay="249"/>
                                          </p:stCondLst>
                                        </p:cTn>
                                        <p:tgtEl>
                                          <p:spTgt spid="5183"/>
                                        </p:tgtEl>
                                        <p:attrNameLst>
                                          <p:attrName>style.visibility</p:attrName>
                                        </p:attrNameLst>
                                      </p:cBhvr>
                                      <p:to>
                                        <p:strVal val="hidden"/>
                                      </p:to>
                                    </p:set>
                                  </p:childTnLst>
                                </p:cTn>
                              </p:par>
                              <p:par>
                                <p:cTn id="125" presetID="10" presetClass="exit" presetSubtype="0" fill="hold" nodeType="withEffect">
                                  <p:stCondLst>
                                    <p:cond delay="2100"/>
                                  </p:stCondLst>
                                  <p:childTnLst>
                                    <p:animEffect transition="out" filter="fade">
                                      <p:cBhvr>
                                        <p:cTn id="126" dur="250"/>
                                        <p:tgtEl>
                                          <p:spTgt spid="5186"/>
                                        </p:tgtEl>
                                      </p:cBhvr>
                                    </p:animEffect>
                                    <p:set>
                                      <p:cBhvr>
                                        <p:cTn id="127" dur="1" fill="hold">
                                          <p:stCondLst>
                                            <p:cond delay="249"/>
                                          </p:stCondLst>
                                        </p:cTn>
                                        <p:tgtEl>
                                          <p:spTgt spid="5186"/>
                                        </p:tgtEl>
                                        <p:attrNameLst>
                                          <p:attrName>style.visibility</p:attrName>
                                        </p:attrNameLst>
                                      </p:cBhvr>
                                      <p:to>
                                        <p:strVal val="hidden"/>
                                      </p:to>
                                    </p:set>
                                  </p:childTnLst>
                                </p:cTn>
                              </p:par>
                              <p:par>
                                <p:cTn id="128" presetID="10" presetClass="exit" presetSubtype="0" fill="hold" nodeType="withEffect">
                                  <p:stCondLst>
                                    <p:cond delay="2100"/>
                                  </p:stCondLst>
                                  <p:childTnLst>
                                    <p:animEffect transition="out" filter="fade">
                                      <p:cBhvr>
                                        <p:cTn id="129" dur="250"/>
                                        <p:tgtEl>
                                          <p:spTgt spid="5197"/>
                                        </p:tgtEl>
                                      </p:cBhvr>
                                    </p:animEffect>
                                    <p:set>
                                      <p:cBhvr>
                                        <p:cTn id="130" dur="1" fill="hold">
                                          <p:stCondLst>
                                            <p:cond delay="249"/>
                                          </p:stCondLst>
                                        </p:cTn>
                                        <p:tgtEl>
                                          <p:spTgt spid="5197"/>
                                        </p:tgtEl>
                                        <p:attrNameLst>
                                          <p:attrName>style.visibility</p:attrName>
                                        </p:attrNameLst>
                                      </p:cBhvr>
                                      <p:to>
                                        <p:strVal val="hidden"/>
                                      </p:to>
                                    </p:set>
                                  </p:childTnLst>
                                </p:cTn>
                              </p:par>
                              <p:par>
                                <p:cTn id="131" presetID="10" presetClass="exit" presetSubtype="0" fill="hold" nodeType="withEffect">
                                  <p:stCondLst>
                                    <p:cond delay="2100"/>
                                  </p:stCondLst>
                                  <p:childTnLst>
                                    <p:animEffect transition="out" filter="fade">
                                      <p:cBhvr>
                                        <p:cTn id="132" dur="250"/>
                                        <p:tgtEl>
                                          <p:spTgt spid="5200"/>
                                        </p:tgtEl>
                                      </p:cBhvr>
                                    </p:animEffect>
                                    <p:set>
                                      <p:cBhvr>
                                        <p:cTn id="133" dur="1" fill="hold">
                                          <p:stCondLst>
                                            <p:cond delay="249"/>
                                          </p:stCondLst>
                                        </p:cTn>
                                        <p:tgtEl>
                                          <p:spTgt spid="5200"/>
                                        </p:tgtEl>
                                        <p:attrNameLst>
                                          <p:attrName>style.visibility</p:attrName>
                                        </p:attrNameLst>
                                      </p:cBhvr>
                                      <p:to>
                                        <p:strVal val="hidden"/>
                                      </p:to>
                                    </p:set>
                                  </p:childTnLst>
                                </p:cTn>
                              </p:par>
                              <p:par>
                                <p:cTn id="134" presetID="10" presetClass="exit" presetSubtype="0" fill="hold" nodeType="withEffect">
                                  <p:stCondLst>
                                    <p:cond delay="2100"/>
                                  </p:stCondLst>
                                  <p:childTnLst>
                                    <p:animEffect transition="out" filter="fade">
                                      <p:cBhvr>
                                        <p:cTn id="135" dur="250"/>
                                        <p:tgtEl>
                                          <p:spTgt spid="5203"/>
                                        </p:tgtEl>
                                      </p:cBhvr>
                                    </p:animEffect>
                                    <p:set>
                                      <p:cBhvr>
                                        <p:cTn id="136" dur="1" fill="hold">
                                          <p:stCondLst>
                                            <p:cond delay="249"/>
                                          </p:stCondLst>
                                        </p:cTn>
                                        <p:tgtEl>
                                          <p:spTgt spid="5203"/>
                                        </p:tgtEl>
                                        <p:attrNameLst>
                                          <p:attrName>style.visibility</p:attrName>
                                        </p:attrNameLst>
                                      </p:cBhvr>
                                      <p:to>
                                        <p:strVal val="hidden"/>
                                      </p:to>
                                    </p:set>
                                  </p:childTnLst>
                                </p:cTn>
                              </p:par>
                              <p:par>
                                <p:cTn id="137" presetID="10" presetClass="exit" presetSubtype="0" fill="hold" nodeType="withEffect">
                                  <p:stCondLst>
                                    <p:cond delay="2100"/>
                                  </p:stCondLst>
                                  <p:childTnLst>
                                    <p:animEffect transition="out" filter="fade">
                                      <p:cBhvr>
                                        <p:cTn id="138" dur="250"/>
                                        <p:tgtEl>
                                          <p:spTgt spid="5215"/>
                                        </p:tgtEl>
                                      </p:cBhvr>
                                    </p:animEffect>
                                    <p:set>
                                      <p:cBhvr>
                                        <p:cTn id="139" dur="1" fill="hold">
                                          <p:stCondLst>
                                            <p:cond delay="249"/>
                                          </p:stCondLst>
                                        </p:cTn>
                                        <p:tgtEl>
                                          <p:spTgt spid="5215"/>
                                        </p:tgtEl>
                                        <p:attrNameLst>
                                          <p:attrName>style.visibility</p:attrName>
                                        </p:attrNameLst>
                                      </p:cBhvr>
                                      <p:to>
                                        <p:strVal val="hidden"/>
                                      </p:to>
                                    </p:set>
                                  </p:childTnLst>
                                </p:cTn>
                              </p:par>
                              <p:par>
                                <p:cTn id="140" presetID="10" presetClass="exit" presetSubtype="0" fill="hold" nodeType="withEffect">
                                  <p:stCondLst>
                                    <p:cond delay="2100"/>
                                  </p:stCondLst>
                                  <p:childTnLst>
                                    <p:animEffect transition="out" filter="fade">
                                      <p:cBhvr>
                                        <p:cTn id="141" dur="250"/>
                                        <p:tgtEl>
                                          <p:spTgt spid="5212"/>
                                        </p:tgtEl>
                                      </p:cBhvr>
                                    </p:animEffect>
                                    <p:set>
                                      <p:cBhvr>
                                        <p:cTn id="142" dur="1" fill="hold">
                                          <p:stCondLst>
                                            <p:cond delay="249"/>
                                          </p:stCondLst>
                                        </p:cTn>
                                        <p:tgtEl>
                                          <p:spTgt spid="5212"/>
                                        </p:tgtEl>
                                        <p:attrNameLst>
                                          <p:attrName>style.visibility</p:attrName>
                                        </p:attrNameLst>
                                      </p:cBhvr>
                                      <p:to>
                                        <p:strVal val="hidden"/>
                                      </p:to>
                                    </p:set>
                                  </p:childTnLst>
                                </p:cTn>
                              </p:par>
                              <p:par>
                                <p:cTn id="143" presetID="10" presetClass="exit" presetSubtype="0" fill="hold" nodeType="withEffect">
                                  <p:stCondLst>
                                    <p:cond delay="2100"/>
                                  </p:stCondLst>
                                  <p:childTnLst>
                                    <p:animEffect transition="out" filter="fade">
                                      <p:cBhvr>
                                        <p:cTn id="144" dur="250"/>
                                        <p:tgtEl>
                                          <p:spTgt spid="5225"/>
                                        </p:tgtEl>
                                      </p:cBhvr>
                                    </p:animEffect>
                                    <p:set>
                                      <p:cBhvr>
                                        <p:cTn id="145" dur="1" fill="hold">
                                          <p:stCondLst>
                                            <p:cond delay="249"/>
                                          </p:stCondLst>
                                        </p:cTn>
                                        <p:tgtEl>
                                          <p:spTgt spid="5225"/>
                                        </p:tgtEl>
                                        <p:attrNameLst>
                                          <p:attrName>style.visibility</p:attrName>
                                        </p:attrNameLst>
                                      </p:cBhvr>
                                      <p:to>
                                        <p:strVal val="hidden"/>
                                      </p:to>
                                    </p:set>
                                  </p:childTnLst>
                                </p:cTn>
                              </p:par>
                              <p:par>
                                <p:cTn id="146" presetID="10" presetClass="exit" presetSubtype="0" fill="hold" nodeType="withEffect">
                                  <p:stCondLst>
                                    <p:cond delay="2100"/>
                                  </p:stCondLst>
                                  <p:childTnLst>
                                    <p:animEffect transition="out" filter="fade">
                                      <p:cBhvr>
                                        <p:cTn id="147" dur="250"/>
                                        <p:tgtEl>
                                          <p:spTgt spid="5228"/>
                                        </p:tgtEl>
                                      </p:cBhvr>
                                    </p:animEffect>
                                    <p:set>
                                      <p:cBhvr>
                                        <p:cTn id="148" dur="1" fill="hold">
                                          <p:stCondLst>
                                            <p:cond delay="249"/>
                                          </p:stCondLst>
                                        </p:cTn>
                                        <p:tgtEl>
                                          <p:spTgt spid="5228"/>
                                        </p:tgtEl>
                                        <p:attrNameLst>
                                          <p:attrName>style.visibility</p:attrName>
                                        </p:attrNameLst>
                                      </p:cBhvr>
                                      <p:to>
                                        <p:strVal val="hidden"/>
                                      </p:to>
                                    </p:set>
                                  </p:childTnLst>
                                </p:cTn>
                              </p:par>
                              <p:par>
                                <p:cTn id="149" presetID="10" presetClass="exit" presetSubtype="0" fill="hold" nodeType="withEffect">
                                  <p:stCondLst>
                                    <p:cond delay="2100"/>
                                  </p:stCondLst>
                                  <p:childTnLst>
                                    <p:animEffect transition="out" filter="fade">
                                      <p:cBhvr>
                                        <p:cTn id="150" dur="250"/>
                                        <p:tgtEl>
                                          <p:spTgt spid="5222"/>
                                        </p:tgtEl>
                                      </p:cBhvr>
                                    </p:animEffect>
                                    <p:set>
                                      <p:cBhvr>
                                        <p:cTn id="151" dur="1" fill="hold">
                                          <p:stCondLst>
                                            <p:cond delay="249"/>
                                          </p:stCondLst>
                                        </p:cTn>
                                        <p:tgtEl>
                                          <p:spTgt spid="5222"/>
                                        </p:tgtEl>
                                        <p:attrNameLst>
                                          <p:attrName>style.visibility</p:attrName>
                                        </p:attrNameLst>
                                      </p:cBhvr>
                                      <p:to>
                                        <p:strVal val="hidden"/>
                                      </p:to>
                                    </p:set>
                                  </p:childTnLst>
                                </p:cTn>
                              </p:par>
                              <p:par>
                                <p:cTn id="152" presetID="10" presetClass="entr" presetSubtype="0" fill="hold" grpId="0" nodeType="withEffect">
                                  <p:stCondLst>
                                    <p:cond delay="2800"/>
                                  </p:stCondLst>
                                  <p:childTnLst>
                                    <p:set>
                                      <p:cBhvr>
                                        <p:cTn id="153" dur="1" fill="hold">
                                          <p:stCondLst>
                                            <p:cond delay="0"/>
                                          </p:stCondLst>
                                        </p:cTn>
                                        <p:tgtEl>
                                          <p:spTgt spid="2501"/>
                                        </p:tgtEl>
                                        <p:attrNameLst>
                                          <p:attrName>style.visibility</p:attrName>
                                        </p:attrNameLst>
                                      </p:cBhvr>
                                      <p:to>
                                        <p:strVal val="visible"/>
                                      </p:to>
                                    </p:set>
                                    <p:animEffect transition="in" filter="fade">
                                      <p:cBhvr>
                                        <p:cTn id="154" dur="250"/>
                                        <p:tgtEl>
                                          <p:spTgt spid="2501"/>
                                        </p:tgtEl>
                                      </p:cBhvr>
                                    </p:animEffect>
                                  </p:childTnLst>
                                </p:cTn>
                              </p:par>
                              <p:par>
                                <p:cTn id="155" presetID="10" presetClass="entr" presetSubtype="0" fill="hold" grpId="0" nodeType="withEffect">
                                  <p:stCondLst>
                                    <p:cond delay="2800"/>
                                  </p:stCondLst>
                                  <p:childTnLst>
                                    <p:set>
                                      <p:cBhvr>
                                        <p:cTn id="156" dur="1" fill="hold">
                                          <p:stCondLst>
                                            <p:cond delay="0"/>
                                          </p:stCondLst>
                                        </p:cTn>
                                        <p:tgtEl>
                                          <p:spTgt spid="2507"/>
                                        </p:tgtEl>
                                        <p:attrNameLst>
                                          <p:attrName>style.visibility</p:attrName>
                                        </p:attrNameLst>
                                      </p:cBhvr>
                                      <p:to>
                                        <p:strVal val="visible"/>
                                      </p:to>
                                    </p:set>
                                    <p:animEffect transition="in" filter="fade">
                                      <p:cBhvr>
                                        <p:cTn id="157" dur="250"/>
                                        <p:tgtEl>
                                          <p:spTgt spid="2507"/>
                                        </p:tgtEl>
                                      </p:cBhvr>
                                    </p:animEffect>
                                  </p:childTnLst>
                                </p:cTn>
                              </p:par>
                              <p:par>
                                <p:cTn id="158" presetID="10" presetClass="entr" presetSubtype="0" fill="hold" grpId="0" nodeType="withEffect">
                                  <p:stCondLst>
                                    <p:cond delay="2800"/>
                                  </p:stCondLst>
                                  <p:childTnLst>
                                    <p:set>
                                      <p:cBhvr>
                                        <p:cTn id="159" dur="1" fill="hold">
                                          <p:stCondLst>
                                            <p:cond delay="0"/>
                                          </p:stCondLst>
                                        </p:cTn>
                                        <p:tgtEl>
                                          <p:spTgt spid="2557"/>
                                        </p:tgtEl>
                                        <p:attrNameLst>
                                          <p:attrName>style.visibility</p:attrName>
                                        </p:attrNameLst>
                                      </p:cBhvr>
                                      <p:to>
                                        <p:strVal val="visible"/>
                                      </p:to>
                                    </p:set>
                                    <p:animEffect transition="in" filter="fade">
                                      <p:cBhvr>
                                        <p:cTn id="160" dur="250"/>
                                        <p:tgtEl>
                                          <p:spTgt spid="2557"/>
                                        </p:tgtEl>
                                      </p:cBhvr>
                                    </p:animEffect>
                                  </p:childTnLst>
                                </p:cTn>
                              </p:par>
                              <p:par>
                                <p:cTn id="161" presetID="10" presetClass="entr" presetSubtype="0" fill="hold" grpId="0" nodeType="withEffect">
                                  <p:stCondLst>
                                    <p:cond delay="2800"/>
                                  </p:stCondLst>
                                  <p:childTnLst>
                                    <p:set>
                                      <p:cBhvr>
                                        <p:cTn id="162" dur="1" fill="hold">
                                          <p:stCondLst>
                                            <p:cond delay="0"/>
                                          </p:stCondLst>
                                        </p:cTn>
                                        <p:tgtEl>
                                          <p:spTgt spid="2503"/>
                                        </p:tgtEl>
                                        <p:attrNameLst>
                                          <p:attrName>style.visibility</p:attrName>
                                        </p:attrNameLst>
                                      </p:cBhvr>
                                      <p:to>
                                        <p:strVal val="visible"/>
                                      </p:to>
                                    </p:set>
                                    <p:animEffect transition="in" filter="fade">
                                      <p:cBhvr>
                                        <p:cTn id="163" dur="250"/>
                                        <p:tgtEl>
                                          <p:spTgt spid="2503"/>
                                        </p:tgtEl>
                                      </p:cBhvr>
                                    </p:animEffect>
                                  </p:childTnLst>
                                </p:cTn>
                              </p:par>
                              <p:par>
                                <p:cTn id="164" presetID="10" presetClass="entr" presetSubtype="0" fill="hold" grpId="0" nodeType="withEffect">
                                  <p:stCondLst>
                                    <p:cond delay="2800"/>
                                  </p:stCondLst>
                                  <p:childTnLst>
                                    <p:set>
                                      <p:cBhvr>
                                        <p:cTn id="165" dur="1" fill="hold">
                                          <p:stCondLst>
                                            <p:cond delay="0"/>
                                          </p:stCondLst>
                                        </p:cTn>
                                        <p:tgtEl>
                                          <p:spTgt spid="2551"/>
                                        </p:tgtEl>
                                        <p:attrNameLst>
                                          <p:attrName>style.visibility</p:attrName>
                                        </p:attrNameLst>
                                      </p:cBhvr>
                                      <p:to>
                                        <p:strVal val="visible"/>
                                      </p:to>
                                    </p:set>
                                    <p:animEffect transition="in" filter="fade">
                                      <p:cBhvr>
                                        <p:cTn id="166" dur="250"/>
                                        <p:tgtEl>
                                          <p:spTgt spid="2551"/>
                                        </p:tgtEl>
                                      </p:cBhvr>
                                    </p:animEffect>
                                  </p:childTnLst>
                                </p:cTn>
                              </p:par>
                              <p:par>
                                <p:cTn id="167" presetID="10" presetClass="entr" presetSubtype="0" fill="hold" grpId="0" nodeType="withEffect">
                                  <p:stCondLst>
                                    <p:cond delay="2800"/>
                                  </p:stCondLst>
                                  <p:childTnLst>
                                    <p:set>
                                      <p:cBhvr>
                                        <p:cTn id="168" dur="1" fill="hold">
                                          <p:stCondLst>
                                            <p:cond delay="0"/>
                                          </p:stCondLst>
                                        </p:cTn>
                                        <p:tgtEl>
                                          <p:spTgt spid="2553"/>
                                        </p:tgtEl>
                                        <p:attrNameLst>
                                          <p:attrName>style.visibility</p:attrName>
                                        </p:attrNameLst>
                                      </p:cBhvr>
                                      <p:to>
                                        <p:strVal val="visible"/>
                                      </p:to>
                                    </p:set>
                                    <p:animEffect transition="in" filter="fade">
                                      <p:cBhvr>
                                        <p:cTn id="169" dur="250"/>
                                        <p:tgtEl>
                                          <p:spTgt spid="2553"/>
                                        </p:tgtEl>
                                      </p:cBhvr>
                                    </p:animEffect>
                                  </p:childTnLst>
                                </p:cTn>
                              </p:par>
                              <p:par>
                                <p:cTn id="170" presetID="10" presetClass="entr" presetSubtype="0" fill="hold" grpId="0" nodeType="withEffect">
                                  <p:stCondLst>
                                    <p:cond delay="2800"/>
                                  </p:stCondLst>
                                  <p:childTnLst>
                                    <p:set>
                                      <p:cBhvr>
                                        <p:cTn id="171" dur="1" fill="hold">
                                          <p:stCondLst>
                                            <p:cond delay="0"/>
                                          </p:stCondLst>
                                        </p:cTn>
                                        <p:tgtEl>
                                          <p:spTgt spid="2562"/>
                                        </p:tgtEl>
                                        <p:attrNameLst>
                                          <p:attrName>style.visibility</p:attrName>
                                        </p:attrNameLst>
                                      </p:cBhvr>
                                      <p:to>
                                        <p:strVal val="visible"/>
                                      </p:to>
                                    </p:set>
                                    <p:animEffect transition="in" filter="fade">
                                      <p:cBhvr>
                                        <p:cTn id="172" dur="250"/>
                                        <p:tgtEl>
                                          <p:spTgt spid="2562"/>
                                        </p:tgtEl>
                                      </p:cBhvr>
                                    </p:animEffect>
                                  </p:childTnLst>
                                </p:cTn>
                              </p:par>
                              <p:par>
                                <p:cTn id="173" presetID="10" presetClass="entr" presetSubtype="0" fill="hold" grpId="0" nodeType="withEffect">
                                  <p:stCondLst>
                                    <p:cond delay="2800"/>
                                  </p:stCondLst>
                                  <p:childTnLst>
                                    <p:set>
                                      <p:cBhvr>
                                        <p:cTn id="174" dur="1" fill="hold">
                                          <p:stCondLst>
                                            <p:cond delay="0"/>
                                          </p:stCondLst>
                                        </p:cTn>
                                        <p:tgtEl>
                                          <p:spTgt spid="2555"/>
                                        </p:tgtEl>
                                        <p:attrNameLst>
                                          <p:attrName>style.visibility</p:attrName>
                                        </p:attrNameLst>
                                      </p:cBhvr>
                                      <p:to>
                                        <p:strVal val="visible"/>
                                      </p:to>
                                    </p:set>
                                    <p:animEffect transition="in" filter="fade">
                                      <p:cBhvr>
                                        <p:cTn id="175" dur="250"/>
                                        <p:tgtEl>
                                          <p:spTgt spid="2555"/>
                                        </p:tgtEl>
                                      </p:cBhvr>
                                    </p:animEffect>
                                  </p:childTnLst>
                                </p:cTn>
                              </p:par>
                              <p:par>
                                <p:cTn id="176" presetID="10" presetClass="entr" presetSubtype="0" fill="hold" grpId="0" nodeType="withEffect">
                                  <p:stCondLst>
                                    <p:cond delay="2800"/>
                                  </p:stCondLst>
                                  <p:childTnLst>
                                    <p:set>
                                      <p:cBhvr>
                                        <p:cTn id="177" dur="1" fill="hold">
                                          <p:stCondLst>
                                            <p:cond delay="0"/>
                                          </p:stCondLst>
                                        </p:cTn>
                                        <p:tgtEl>
                                          <p:spTgt spid="2564"/>
                                        </p:tgtEl>
                                        <p:attrNameLst>
                                          <p:attrName>style.visibility</p:attrName>
                                        </p:attrNameLst>
                                      </p:cBhvr>
                                      <p:to>
                                        <p:strVal val="visible"/>
                                      </p:to>
                                    </p:set>
                                    <p:animEffect transition="in" filter="fade">
                                      <p:cBhvr>
                                        <p:cTn id="178" dur="250"/>
                                        <p:tgtEl>
                                          <p:spTgt spid="2564"/>
                                        </p:tgtEl>
                                      </p:cBhvr>
                                    </p:animEffect>
                                  </p:childTnLst>
                                </p:cTn>
                              </p:par>
                              <p:par>
                                <p:cTn id="179" presetID="10" presetClass="entr" presetSubtype="0" fill="hold" grpId="0" nodeType="withEffect">
                                  <p:stCondLst>
                                    <p:cond delay="2800"/>
                                  </p:stCondLst>
                                  <p:childTnLst>
                                    <p:set>
                                      <p:cBhvr>
                                        <p:cTn id="180" dur="1" fill="hold">
                                          <p:stCondLst>
                                            <p:cond delay="0"/>
                                          </p:stCondLst>
                                        </p:cTn>
                                        <p:tgtEl>
                                          <p:spTgt spid="2549"/>
                                        </p:tgtEl>
                                        <p:attrNameLst>
                                          <p:attrName>style.visibility</p:attrName>
                                        </p:attrNameLst>
                                      </p:cBhvr>
                                      <p:to>
                                        <p:strVal val="visible"/>
                                      </p:to>
                                    </p:set>
                                    <p:animEffect transition="in" filter="fade">
                                      <p:cBhvr>
                                        <p:cTn id="181" dur="250"/>
                                        <p:tgtEl>
                                          <p:spTgt spid="2549"/>
                                        </p:tgtEl>
                                      </p:cBhvr>
                                    </p:animEffect>
                                  </p:childTnLst>
                                </p:cTn>
                              </p:par>
                              <p:par>
                                <p:cTn id="182" presetID="10" presetClass="exit" presetSubtype="0" fill="hold" grpId="1" nodeType="withEffect">
                                  <p:stCondLst>
                                    <p:cond delay="2800"/>
                                  </p:stCondLst>
                                  <p:childTnLst>
                                    <p:animEffect transition="out" filter="fade">
                                      <p:cBhvr>
                                        <p:cTn id="183" dur="250"/>
                                        <p:tgtEl>
                                          <p:spTgt spid="5148"/>
                                        </p:tgtEl>
                                      </p:cBhvr>
                                    </p:animEffect>
                                    <p:set>
                                      <p:cBhvr>
                                        <p:cTn id="184" dur="1" fill="hold">
                                          <p:stCondLst>
                                            <p:cond delay="249"/>
                                          </p:stCondLst>
                                        </p:cTn>
                                        <p:tgtEl>
                                          <p:spTgt spid="5148"/>
                                        </p:tgtEl>
                                        <p:attrNameLst>
                                          <p:attrName>style.visibility</p:attrName>
                                        </p:attrNameLst>
                                      </p:cBhvr>
                                      <p:to>
                                        <p:strVal val="hidden"/>
                                      </p:to>
                                    </p:set>
                                  </p:childTnLst>
                                </p:cTn>
                              </p:par>
                              <p:par>
                                <p:cTn id="185" presetID="10" presetClass="exit" presetSubtype="0" fill="hold" grpId="1" nodeType="withEffect">
                                  <p:stCondLst>
                                    <p:cond delay="2800"/>
                                  </p:stCondLst>
                                  <p:childTnLst>
                                    <p:animEffect transition="out" filter="fade">
                                      <p:cBhvr>
                                        <p:cTn id="186" dur="250"/>
                                        <p:tgtEl>
                                          <p:spTgt spid="5103"/>
                                        </p:tgtEl>
                                      </p:cBhvr>
                                    </p:animEffect>
                                    <p:set>
                                      <p:cBhvr>
                                        <p:cTn id="187" dur="1" fill="hold">
                                          <p:stCondLst>
                                            <p:cond delay="249"/>
                                          </p:stCondLst>
                                        </p:cTn>
                                        <p:tgtEl>
                                          <p:spTgt spid="5103"/>
                                        </p:tgtEl>
                                        <p:attrNameLst>
                                          <p:attrName>style.visibility</p:attrName>
                                        </p:attrNameLst>
                                      </p:cBhvr>
                                      <p:to>
                                        <p:strVal val="hidden"/>
                                      </p:to>
                                    </p:set>
                                  </p:childTnLst>
                                </p:cTn>
                              </p:par>
                              <p:par>
                                <p:cTn id="188" presetID="10" presetClass="exit" presetSubtype="0" fill="hold" grpId="1" nodeType="withEffect">
                                  <p:stCondLst>
                                    <p:cond delay="2800"/>
                                  </p:stCondLst>
                                  <p:childTnLst>
                                    <p:animEffect transition="out" filter="fade">
                                      <p:cBhvr>
                                        <p:cTn id="189" dur="250"/>
                                        <p:tgtEl>
                                          <p:spTgt spid="5102"/>
                                        </p:tgtEl>
                                      </p:cBhvr>
                                    </p:animEffect>
                                    <p:set>
                                      <p:cBhvr>
                                        <p:cTn id="190" dur="1" fill="hold">
                                          <p:stCondLst>
                                            <p:cond delay="249"/>
                                          </p:stCondLst>
                                        </p:cTn>
                                        <p:tgtEl>
                                          <p:spTgt spid="5102"/>
                                        </p:tgtEl>
                                        <p:attrNameLst>
                                          <p:attrName>style.visibility</p:attrName>
                                        </p:attrNameLst>
                                      </p:cBhvr>
                                      <p:to>
                                        <p:strVal val="hidden"/>
                                      </p:to>
                                    </p:set>
                                  </p:childTnLst>
                                </p:cTn>
                              </p:par>
                              <p:par>
                                <p:cTn id="191" presetID="10" presetClass="exit" presetSubtype="0" fill="hold" grpId="1" nodeType="withEffect">
                                  <p:stCondLst>
                                    <p:cond delay="2800"/>
                                  </p:stCondLst>
                                  <p:childTnLst>
                                    <p:animEffect transition="out" filter="fade">
                                      <p:cBhvr>
                                        <p:cTn id="192" dur="250"/>
                                        <p:tgtEl>
                                          <p:spTgt spid="5177"/>
                                        </p:tgtEl>
                                      </p:cBhvr>
                                    </p:animEffect>
                                    <p:set>
                                      <p:cBhvr>
                                        <p:cTn id="193" dur="1" fill="hold">
                                          <p:stCondLst>
                                            <p:cond delay="249"/>
                                          </p:stCondLst>
                                        </p:cTn>
                                        <p:tgtEl>
                                          <p:spTgt spid="5177"/>
                                        </p:tgtEl>
                                        <p:attrNameLst>
                                          <p:attrName>style.visibility</p:attrName>
                                        </p:attrNameLst>
                                      </p:cBhvr>
                                      <p:to>
                                        <p:strVal val="hidden"/>
                                      </p:to>
                                    </p:set>
                                  </p:childTnLst>
                                </p:cTn>
                              </p:par>
                              <p:par>
                                <p:cTn id="194" presetID="10" presetClass="exit" presetSubtype="0" fill="hold" grpId="1" nodeType="withEffect">
                                  <p:stCondLst>
                                    <p:cond delay="2800"/>
                                  </p:stCondLst>
                                  <p:childTnLst>
                                    <p:animEffect transition="out" filter="fade">
                                      <p:cBhvr>
                                        <p:cTn id="195" dur="250"/>
                                        <p:tgtEl>
                                          <p:spTgt spid="5176"/>
                                        </p:tgtEl>
                                      </p:cBhvr>
                                    </p:animEffect>
                                    <p:set>
                                      <p:cBhvr>
                                        <p:cTn id="196" dur="1" fill="hold">
                                          <p:stCondLst>
                                            <p:cond delay="249"/>
                                          </p:stCondLst>
                                        </p:cTn>
                                        <p:tgtEl>
                                          <p:spTgt spid="5176"/>
                                        </p:tgtEl>
                                        <p:attrNameLst>
                                          <p:attrName>style.visibility</p:attrName>
                                        </p:attrNameLst>
                                      </p:cBhvr>
                                      <p:to>
                                        <p:strVal val="hidden"/>
                                      </p:to>
                                    </p:set>
                                  </p:childTnLst>
                                </p:cTn>
                              </p:par>
                              <p:par>
                                <p:cTn id="197" presetID="10" presetClass="exit" presetSubtype="0" fill="hold" grpId="1" nodeType="withEffect">
                                  <p:stCondLst>
                                    <p:cond delay="2800"/>
                                  </p:stCondLst>
                                  <p:childTnLst>
                                    <p:animEffect transition="out" filter="fade">
                                      <p:cBhvr>
                                        <p:cTn id="198" dur="250"/>
                                        <p:tgtEl>
                                          <p:spTgt spid="5175"/>
                                        </p:tgtEl>
                                      </p:cBhvr>
                                    </p:animEffect>
                                    <p:set>
                                      <p:cBhvr>
                                        <p:cTn id="199" dur="1" fill="hold">
                                          <p:stCondLst>
                                            <p:cond delay="249"/>
                                          </p:stCondLst>
                                        </p:cTn>
                                        <p:tgtEl>
                                          <p:spTgt spid="5175"/>
                                        </p:tgtEl>
                                        <p:attrNameLst>
                                          <p:attrName>style.visibility</p:attrName>
                                        </p:attrNameLst>
                                      </p:cBhvr>
                                      <p:to>
                                        <p:strVal val="hidden"/>
                                      </p:to>
                                    </p:set>
                                  </p:childTnLst>
                                </p:cTn>
                              </p:par>
                              <p:par>
                                <p:cTn id="200" presetID="10" presetClass="exit" presetSubtype="0" fill="hold" grpId="1" nodeType="withEffect">
                                  <p:stCondLst>
                                    <p:cond delay="2800"/>
                                  </p:stCondLst>
                                  <p:childTnLst>
                                    <p:animEffect transition="out" filter="fade">
                                      <p:cBhvr>
                                        <p:cTn id="201" dur="250"/>
                                        <p:tgtEl>
                                          <p:spTgt spid="5104"/>
                                        </p:tgtEl>
                                      </p:cBhvr>
                                    </p:animEffect>
                                    <p:set>
                                      <p:cBhvr>
                                        <p:cTn id="202" dur="1" fill="hold">
                                          <p:stCondLst>
                                            <p:cond delay="249"/>
                                          </p:stCondLst>
                                        </p:cTn>
                                        <p:tgtEl>
                                          <p:spTgt spid="5104"/>
                                        </p:tgtEl>
                                        <p:attrNameLst>
                                          <p:attrName>style.visibility</p:attrName>
                                        </p:attrNameLst>
                                      </p:cBhvr>
                                      <p:to>
                                        <p:strVal val="hidden"/>
                                      </p:to>
                                    </p:set>
                                  </p:childTnLst>
                                </p:cTn>
                              </p:par>
                              <p:par>
                                <p:cTn id="203" presetID="10" presetClass="exit" presetSubtype="0" fill="hold" grpId="1" nodeType="withEffect">
                                  <p:stCondLst>
                                    <p:cond delay="2800"/>
                                  </p:stCondLst>
                                  <p:childTnLst>
                                    <p:animEffect transition="out" filter="fade">
                                      <p:cBhvr>
                                        <p:cTn id="204" dur="250"/>
                                        <p:tgtEl>
                                          <p:spTgt spid="5161"/>
                                        </p:tgtEl>
                                      </p:cBhvr>
                                    </p:animEffect>
                                    <p:set>
                                      <p:cBhvr>
                                        <p:cTn id="205" dur="1" fill="hold">
                                          <p:stCondLst>
                                            <p:cond delay="249"/>
                                          </p:stCondLst>
                                        </p:cTn>
                                        <p:tgtEl>
                                          <p:spTgt spid="5161"/>
                                        </p:tgtEl>
                                        <p:attrNameLst>
                                          <p:attrName>style.visibility</p:attrName>
                                        </p:attrNameLst>
                                      </p:cBhvr>
                                      <p:to>
                                        <p:strVal val="hidden"/>
                                      </p:to>
                                    </p:set>
                                  </p:childTnLst>
                                </p:cTn>
                              </p:par>
                              <p:par>
                                <p:cTn id="206" presetID="10" presetClass="exit" presetSubtype="0" fill="hold" grpId="1" nodeType="withEffect">
                                  <p:stCondLst>
                                    <p:cond delay="2800"/>
                                  </p:stCondLst>
                                  <p:childTnLst>
                                    <p:animEffect transition="out" filter="fade">
                                      <p:cBhvr>
                                        <p:cTn id="207" dur="250"/>
                                        <p:tgtEl>
                                          <p:spTgt spid="5168"/>
                                        </p:tgtEl>
                                      </p:cBhvr>
                                    </p:animEffect>
                                    <p:set>
                                      <p:cBhvr>
                                        <p:cTn id="208" dur="1" fill="hold">
                                          <p:stCondLst>
                                            <p:cond delay="249"/>
                                          </p:stCondLst>
                                        </p:cTn>
                                        <p:tgtEl>
                                          <p:spTgt spid="5168"/>
                                        </p:tgtEl>
                                        <p:attrNameLst>
                                          <p:attrName>style.visibility</p:attrName>
                                        </p:attrNameLst>
                                      </p:cBhvr>
                                      <p:to>
                                        <p:strVal val="hidden"/>
                                      </p:to>
                                    </p:set>
                                  </p:childTnLst>
                                </p:cTn>
                              </p:par>
                              <p:par>
                                <p:cTn id="209" presetID="10" presetClass="exit" presetSubtype="0" fill="hold" grpId="1" nodeType="withEffect">
                                  <p:stCondLst>
                                    <p:cond delay="2800"/>
                                  </p:stCondLst>
                                  <p:childTnLst>
                                    <p:animEffect transition="out" filter="fade">
                                      <p:cBhvr>
                                        <p:cTn id="210" dur="250"/>
                                        <p:tgtEl>
                                          <p:spTgt spid="5164"/>
                                        </p:tgtEl>
                                      </p:cBhvr>
                                    </p:animEffect>
                                    <p:set>
                                      <p:cBhvr>
                                        <p:cTn id="211" dur="1" fill="hold">
                                          <p:stCondLst>
                                            <p:cond delay="249"/>
                                          </p:stCondLst>
                                        </p:cTn>
                                        <p:tgtEl>
                                          <p:spTgt spid="5164"/>
                                        </p:tgtEl>
                                        <p:attrNameLst>
                                          <p:attrName>style.visibility</p:attrName>
                                        </p:attrNameLst>
                                      </p:cBhvr>
                                      <p:to>
                                        <p:strVal val="hidden"/>
                                      </p:to>
                                    </p:set>
                                  </p:childTnLst>
                                </p:cTn>
                              </p:par>
                              <p:par>
                                <p:cTn id="212" presetID="10" presetClass="entr" presetSubtype="0" fill="hold" nodeType="withEffect">
                                  <p:stCondLst>
                                    <p:cond delay="3500"/>
                                  </p:stCondLst>
                                  <p:childTnLst>
                                    <p:set>
                                      <p:cBhvr>
                                        <p:cTn id="213" dur="1" fill="hold">
                                          <p:stCondLst>
                                            <p:cond delay="0"/>
                                          </p:stCondLst>
                                        </p:cTn>
                                        <p:tgtEl>
                                          <p:spTgt spid="5240"/>
                                        </p:tgtEl>
                                        <p:attrNameLst>
                                          <p:attrName>style.visibility</p:attrName>
                                        </p:attrNameLst>
                                      </p:cBhvr>
                                      <p:to>
                                        <p:strVal val="visible"/>
                                      </p:to>
                                    </p:set>
                                    <p:animEffect transition="in" filter="fade">
                                      <p:cBhvr>
                                        <p:cTn id="214" dur="250"/>
                                        <p:tgtEl>
                                          <p:spTgt spid="5240"/>
                                        </p:tgtEl>
                                      </p:cBhvr>
                                    </p:animEffect>
                                  </p:childTnLst>
                                </p:cTn>
                              </p:par>
                              <p:par>
                                <p:cTn id="215" presetID="10" presetClass="entr" presetSubtype="0" fill="hold" nodeType="withEffect">
                                  <p:stCondLst>
                                    <p:cond delay="3500"/>
                                  </p:stCondLst>
                                  <p:childTnLst>
                                    <p:set>
                                      <p:cBhvr>
                                        <p:cTn id="216" dur="1" fill="hold">
                                          <p:stCondLst>
                                            <p:cond delay="0"/>
                                          </p:stCondLst>
                                        </p:cTn>
                                        <p:tgtEl>
                                          <p:spTgt spid="5231"/>
                                        </p:tgtEl>
                                        <p:attrNameLst>
                                          <p:attrName>style.visibility</p:attrName>
                                        </p:attrNameLst>
                                      </p:cBhvr>
                                      <p:to>
                                        <p:strVal val="visible"/>
                                      </p:to>
                                    </p:set>
                                    <p:animEffect transition="in" filter="fade">
                                      <p:cBhvr>
                                        <p:cTn id="217" dur="250"/>
                                        <p:tgtEl>
                                          <p:spTgt spid="5231"/>
                                        </p:tgtEl>
                                      </p:cBhvr>
                                    </p:animEffect>
                                  </p:childTnLst>
                                </p:cTn>
                              </p:par>
                              <p:par>
                                <p:cTn id="218" presetID="10" presetClass="entr" presetSubtype="0" fill="hold" nodeType="withEffect">
                                  <p:stCondLst>
                                    <p:cond delay="3500"/>
                                  </p:stCondLst>
                                  <p:childTnLst>
                                    <p:set>
                                      <p:cBhvr>
                                        <p:cTn id="219" dur="1" fill="hold">
                                          <p:stCondLst>
                                            <p:cond delay="0"/>
                                          </p:stCondLst>
                                        </p:cTn>
                                        <p:tgtEl>
                                          <p:spTgt spid="5237"/>
                                        </p:tgtEl>
                                        <p:attrNameLst>
                                          <p:attrName>style.visibility</p:attrName>
                                        </p:attrNameLst>
                                      </p:cBhvr>
                                      <p:to>
                                        <p:strVal val="visible"/>
                                      </p:to>
                                    </p:set>
                                    <p:animEffect transition="in" filter="fade">
                                      <p:cBhvr>
                                        <p:cTn id="220" dur="250"/>
                                        <p:tgtEl>
                                          <p:spTgt spid="5237"/>
                                        </p:tgtEl>
                                      </p:cBhvr>
                                    </p:animEffect>
                                  </p:childTnLst>
                                </p:cTn>
                              </p:par>
                              <p:par>
                                <p:cTn id="221" presetID="10" presetClass="entr" presetSubtype="0" fill="hold" nodeType="withEffect">
                                  <p:stCondLst>
                                    <p:cond delay="3500"/>
                                  </p:stCondLst>
                                  <p:childTnLst>
                                    <p:set>
                                      <p:cBhvr>
                                        <p:cTn id="222" dur="1" fill="hold">
                                          <p:stCondLst>
                                            <p:cond delay="0"/>
                                          </p:stCondLst>
                                        </p:cTn>
                                        <p:tgtEl>
                                          <p:spTgt spid="5234"/>
                                        </p:tgtEl>
                                        <p:attrNameLst>
                                          <p:attrName>style.visibility</p:attrName>
                                        </p:attrNameLst>
                                      </p:cBhvr>
                                      <p:to>
                                        <p:strVal val="visible"/>
                                      </p:to>
                                    </p:set>
                                    <p:animEffect transition="in" filter="fade">
                                      <p:cBhvr>
                                        <p:cTn id="223" dur="250"/>
                                        <p:tgtEl>
                                          <p:spTgt spid="5234"/>
                                        </p:tgtEl>
                                      </p:cBhvr>
                                    </p:animEffect>
                                  </p:childTnLst>
                                </p:cTn>
                              </p:par>
                              <p:par>
                                <p:cTn id="224" presetID="42" presetClass="path" presetSubtype="0" decel="100000" fill="hold" nodeType="withEffect">
                                  <p:stCondLst>
                                    <p:cond delay="3800"/>
                                  </p:stCondLst>
                                  <p:childTnLst>
                                    <p:animMotion origin="layout" path="M 2.24662E-6 3.39991E-6 L -0.35563 -0.10236 " pathEditMode="relative" rAng="0" ptsTypes="AA">
                                      <p:cBhvr>
                                        <p:cTn id="225" dur="1000" fill="hold"/>
                                        <p:tgtEl>
                                          <p:spTgt spid="5240"/>
                                        </p:tgtEl>
                                        <p:attrNameLst>
                                          <p:attrName>ppt_x</p:attrName>
                                          <p:attrName>ppt_y</p:attrName>
                                        </p:attrNameLst>
                                      </p:cBhvr>
                                      <p:rCtr x="-17833" y="-5039"/>
                                    </p:animMotion>
                                  </p:childTnLst>
                                </p:cTn>
                              </p:par>
                              <p:par>
                                <p:cTn id="226" presetID="42" presetClass="path" presetSubtype="0" decel="100000" fill="hold" nodeType="withEffect">
                                  <p:stCondLst>
                                    <p:cond delay="3800"/>
                                  </p:stCondLst>
                                  <p:childTnLst>
                                    <p:animMotion origin="layout" path="M -1.10288E-6 2.16523E-6 L -0.51711 -0.14389 " pathEditMode="relative" rAng="0" ptsTypes="AA">
                                      <p:cBhvr>
                                        <p:cTn id="227" dur="1000" fill="hold"/>
                                        <p:tgtEl>
                                          <p:spTgt spid="5231"/>
                                        </p:tgtEl>
                                        <p:attrNameLst>
                                          <p:attrName>ppt_x</p:attrName>
                                          <p:attrName>ppt_y</p:attrName>
                                        </p:attrNameLst>
                                      </p:cBhvr>
                                      <p:rCtr x="-25938" y="-7217"/>
                                    </p:animMotion>
                                  </p:childTnLst>
                                </p:cTn>
                              </p:par>
                              <p:par>
                                <p:cTn id="228" presetID="42" presetClass="path" presetSubtype="0" decel="100000" fill="hold" nodeType="withEffect">
                                  <p:stCondLst>
                                    <p:cond delay="3800"/>
                                  </p:stCondLst>
                                  <p:childTnLst>
                                    <p:animMotion origin="layout" path="M 4.56472E-6 2.601E-6 L -0.37784 -0.27622 " pathEditMode="relative" rAng="0" ptsTypes="AA">
                                      <p:cBhvr>
                                        <p:cTn id="229" dur="1000" fill="hold"/>
                                        <p:tgtEl>
                                          <p:spTgt spid="5237"/>
                                        </p:tgtEl>
                                        <p:attrNameLst>
                                          <p:attrName>ppt_x</p:attrName>
                                          <p:attrName>ppt_y</p:attrName>
                                        </p:attrNameLst>
                                      </p:cBhvr>
                                      <p:rCtr x="-18866" y="-13618"/>
                                    </p:animMotion>
                                  </p:childTnLst>
                                </p:cTn>
                              </p:par>
                              <p:par>
                                <p:cTn id="230" presetID="42" presetClass="path" presetSubtype="0" decel="100000" fill="hold" nodeType="withEffect">
                                  <p:stCondLst>
                                    <p:cond delay="3800"/>
                                  </p:stCondLst>
                                  <p:childTnLst>
                                    <p:animMotion origin="layout" path="M 4.26091E-6 -4.63459E-6 L -0.53779 -0.25624 " pathEditMode="relative" rAng="0" ptsTypes="AA">
                                      <p:cBhvr>
                                        <p:cTn id="231" dur="1000" fill="hold"/>
                                        <p:tgtEl>
                                          <p:spTgt spid="5234"/>
                                        </p:tgtEl>
                                        <p:attrNameLst>
                                          <p:attrName>ppt_x</p:attrName>
                                          <p:attrName>ppt_y</p:attrName>
                                        </p:attrNameLst>
                                      </p:cBhvr>
                                      <p:rCtr x="-26896" y="-12823"/>
                                    </p:animMotion>
                                  </p:childTnLst>
                                </p:cTn>
                              </p:par>
                              <p:par>
                                <p:cTn id="232" presetID="2" presetClass="entr" presetSubtype="8" decel="100000" fill="hold" grpId="0" nodeType="withEffect">
                                  <p:stCondLst>
                                    <p:cond delay="4800"/>
                                  </p:stCondLst>
                                  <p:childTnLst>
                                    <p:set>
                                      <p:cBhvr>
                                        <p:cTn id="233" dur="1" fill="hold">
                                          <p:stCondLst>
                                            <p:cond delay="0"/>
                                          </p:stCondLst>
                                        </p:cTn>
                                        <p:tgtEl>
                                          <p:spTgt spid="2538"/>
                                        </p:tgtEl>
                                        <p:attrNameLst>
                                          <p:attrName>style.visibility</p:attrName>
                                        </p:attrNameLst>
                                      </p:cBhvr>
                                      <p:to>
                                        <p:strVal val="visible"/>
                                      </p:to>
                                    </p:set>
                                    <p:anim calcmode="lin" valueType="num">
                                      <p:cBhvr additive="base">
                                        <p:cTn id="234" dur="750" fill="hold"/>
                                        <p:tgtEl>
                                          <p:spTgt spid="2538"/>
                                        </p:tgtEl>
                                        <p:attrNameLst>
                                          <p:attrName>ppt_x</p:attrName>
                                        </p:attrNameLst>
                                      </p:cBhvr>
                                      <p:tavLst>
                                        <p:tav tm="0">
                                          <p:val>
                                            <p:strVal val="0-#ppt_w/2"/>
                                          </p:val>
                                        </p:tav>
                                        <p:tav tm="100000">
                                          <p:val>
                                            <p:strVal val="#ppt_x"/>
                                          </p:val>
                                        </p:tav>
                                      </p:tavLst>
                                    </p:anim>
                                    <p:anim calcmode="lin" valueType="num">
                                      <p:cBhvr additive="base">
                                        <p:cTn id="235" dur="750" fill="hold"/>
                                        <p:tgtEl>
                                          <p:spTgt spid="2538"/>
                                        </p:tgtEl>
                                        <p:attrNameLst>
                                          <p:attrName>ppt_y</p:attrName>
                                        </p:attrNameLst>
                                      </p:cBhvr>
                                      <p:tavLst>
                                        <p:tav tm="0">
                                          <p:val>
                                            <p:strVal val="#ppt_y"/>
                                          </p:val>
                                        </p:tav>
                                        <p:tav tm="100000">
                                          <p:val>
                                            <p:strVal val="#ppt_y"/>
                                          </p:val>
                                        </p:tav>
                                      </p:tavLst>
                                    </p:anim>
                                  </p:childTnLst>
                                </p:cTn>
                              </p:par>
                              <p:par>
                                <p:cTn id="236" presetID="10" presetClass="entr" presetSubtype="0" fill="hold" grpId="0" nodeType="withEffect">
                                  <p:stCondLst>
                                    <p:cond delay="4900"/>
                                  </p:stCondLst>
                                  <p:childTnLst>
                                    <p:set>
                                      <p:cBhvr>
                                        <p:cTn id="237" dur="1" fill="hold">
                                          <p:stCondLst>
                                            <p:cond delay="0"/>
                                          </p:stCondLst>
                                        </p:cTn>
                                        <p:tgtEl>
                                          <p:spTgt spid="5169"/>
                                        </p:tgtEl>
                                        <p:attrNameLst>
                                          <p:attrName>style.visibility</p:attrName>
                                        </p:attrNameLst>
                                      </p:cBhvr>
                                      <p:to>
                                        <p:strVal val="visible"/>
                                      </p:to>
                                    </p:set>
                                    <p:animEffect transition="in" filter="fade">
                                      <p:cBhvr>
                                        <p:cTn id="238" dur="250"/>
                                        <p:tgtEl>
                                          <p:spTgt spid="5169"/>
                                        </p:tgtEl>
                                      </p:cBhvr>
                                    </p:animEffect>
                                  </p:childTnLst>
                                </p:cTn>
                              </p:par>
                              <p:par>
                                <p:cTn id="239" presetID="10" presetClass="entr" presetSubtype="0" fill="hold" grpId="0" nodeType="withEffect">
                                  <p:stCondLst>
                                    <p:cond delay="4900"/>
                                  </p:stCondLst>
                                  <p:childTnLst>
                                    <p:set>
                                      <p:cBhvr>
                                        <p:cTn id="240" dur="1" fill="hold">
                                          <p:stCondLst>
                                            <p:cond delay="0"/>
                                          </p:stCondLst>
                                        </p:cTn>
                                        <p:tgtEl>
                                          <p:spTgt spid="2572"/>
                                        </p:tgtEl>
                                        <p:attrNameLst>
                                          <p:attrName>style.visibility</p:attrName>
                                        </p:attrNameLst>
                                      </p:cBhvr>
                                      <p:to>
                                        <p:strVal val="visible"/>
                                      </p:to>
                                    </p:set>
                                    <p:animEffect transition="in" filter="fade">
                                      <p:cBhvr>
                                        <p:cTn id="241" dur="250"/>
                                        <p:tgtEl>
                                          <p:spTgt spid="2572"/>
                                        </p:tgtEl>
                                      </p:cBhvr>
                                    </p:animEffect>
                                  </p:childTnLst>
                                </p:cTn>
                              </p:par>
                              <p:par>
                                <p:cTn id="242" presetID="10" presetClass="entr" presetSubtype="0" fill="hold" nodeType="withEffect">
                                  <p:stCondLst>
                                    <p:cond delay="4900"/>
                                  </p:stCondLst>
                                  <p:childTnLst>
                                    <p:set>
                                      <p:cBhvr>
                                        <p:cTn id="243" dur="1" fill="hold">
                                          <p:stCondLst>
                                            <p:cond delay="0"/>
                                          </p:stCondLst>
                                        </p:cTn>
                                        <p:tgtEl>
                                          <p:spTgt spid="2533"/>
                                        </p:tgtEl>
                                        <p:attrNameLst>
                                          <p:attrName>style.visibility</p:attrName>
                                        </p:attrNameLst>
                                      </p:cBhvr>
                                      <p:to>
                                        <p:strVal val="visible"/>
                                      </p:to>
                                    </p:set>
                                    <p:animEffect transition="in" filter="fade">
                                      <p:cBhvr>
                                        <p:cTn id="244" dur="250"/>
                                        <p:tgtEl>
                                          <p:spTgt spid="2533"/>
                                        </p:tgtEl>
                                      </p:cBhvr>
                                    </p:animEffect>
                                  </p:childTnLst>
                                </p:cTn>
                              </p:par>
                              <p:par>
                                <p:cTn id="245" presetID="10" presetClass="entr" presetSubtype="0" fill="hold" grpId="0" nodeType="withEffect">
                                  <p:stCondLst>
                                    <p:cond delay="4900"/>
                                  </p:stCondLst>
                                  <p:childTnLst>
                                    <p:set>
                                      <p:cBhvr>
                                        <p:cTn id="246" dur="1" fill="hold">
                                          <p:stCondLst>
                                            <p:cond delay="0"/>
                                          </p:stCondLst>
                                        </p:cTn>
                                        <p:tgtEl>
                                          <p:spTgt spid="5170"/>
                                        </p:tgtEl>
                                        <p:attrNameLst>
                                          <p:attrName>style.visibility</p:attrName>
                                        </p:attrNameLst>
                                      </p:cBhvr>
                                      <p:to>
                                        <p:strVal val="visible"/>
                                      </p:to>
                                    </p:set>
                                    <p:animEffect transition="in" filter="fade">
                                      <p:cBhvr>
                                        <p:cTn id="247" dur="250"/>
                                        <p:tgtEl>
                                          <p:spTgt spid="5170"/>
                                        </p:tgtEl>
                                      </p:cBhvr>
                                    </p:animEffect>
                                  </p:childTnLst>
                                </p:cTn>
                              </p:par>
                              <p:par>
                                <p:cTn id="248" presetID="10" presetClass="entr" presetSubtype="0" fill="hold" nodeType="withEffect">
                                  <p:stCondLst>
                                    <p:cond delay="4900"/>
                                  </p:stCondLst>
                                  <p:childTnLst>
                                    <p:set>
                                      <p:cBhvr>
                                        <p:cTn id="249" dur="1" fill="hold">
                                          <p:stCondLst>
                                            <p:cond delay="0"/>
                                          </p:stCondLst>
                                        </p:cTn>
                                        <p:tgtEl>
                                          <p:spTgt spid="2535"/>
                                        </p:tgtEl>
                                        <p:attrNameLst>
                                          <p:attrName>style.visibility</p:attrName>
                                        </p:attrNameLst>
                                      </p:cBhvr>
                                      <p:to>
                                        <p:strVal val="visible"/>
                                      </p:to>
                                    </p:set>
                                    <p:animEffect transition="in" filter="fade">
                                      <p:cBhvr>
                                        <p:cTn id="250" dur="250"/>
                                        <p:tgtEl>
                                          <p:spTgt spid="2535"/>
                                        </p:tgtEl>
                                      </p:cBhvr>
                                    </p:animEffect>
                                  </p:childTnLst>
                                </p:cTn>
                              </p:par>
                              <p:par>
                                <p:cTn id="251" presetID="10" presetClass="entr" presetSubtype="0" fill="hold" grpId="0" nodeType="withEffect">
                                  <p:stCondLst>
                                    <p:cond delay="4900"/>
                                  </p:stCondLst>
                                  <p:childTnLst>
                                    <p:set>
                                      <p:cBhvr>
                                        <p:cTn id="252" dur="1" fill="hold">
                                          <p:stCondLst>
                                            <p:cond delay="0"/>
                                          </p:stCondLst>
                                        </p:cTn>
                                        <p:tgtEl>
                                          <p:spTgt spid="5172"/>
                                        </p:tgtEl>
                                        <p:attrNameLst>
                                          <p:attrName>style.visibility</p:attrName>
                                        </p:attrNameLst>
                                      </p:cBhvr>
                                      <p:to>
                                        <p:strVal val="visible"/>
                                      </p:to>
                                    </p:set>
                                    <p:animEffect transition="in" filter="fade">
                                      <p:cBhvr>
                                        <p:cTn id="253" dur="250"/>
                                        <p:tgtEl>
                                          <p:spTgt spid="5172"/>
                                        </p:tgtEl>
                                      </p:cBhvr>
                                    </p:animEffect>
                                  </p:childTnLst>
                                </p:cTn>
                              </p:par>
                              <p:par>
                                <p:cTn id="254" presetID="10" presetClass="entr" presetSubtype="0" fill="hold" nodeType="withEffect">
                                  <p:stCondLst>
                                    <p:cond delay="4900"/>
                                  </p:stCondLst>
                                  <p:childTnLst>
                                    <p:set>
                                      <p:cBhvr>
                                        <p:cTn id="255" dur="1" fill="hold">
                                          <p:stCondLst>
                                            <p:cond delay="0"/>
                                          </p:stCondLst>
                                        </p:cTn>
                                        <p:tgtEl>
                                          <p:spTgt spid="2531"/>
                                        </p:tgtEl>
                                        <p:attrNameLst>
                                          <p:attrName>style.visibility</p:attrName>
                                        </p:attrNameLst>
                                      </p:cBhvr>
                                      <p:to>
                                        <p:strVal val="visible"/>
                                      </p:to>
                                    </p:set>
                                    <p:animEffect transition="in" filter="fade">
                                      <p:cBhvr>
                                        <p:cTn id="256" dur="250"/>
                                        <p:tgtEl>
                                          <p:spTgt spid="2531"/>
                                        </p:tgtEl>
                                      </p:cBhvr>
                                    </p:animEffect>
                                  </p:childTnLst>
                                </p:cTn>
                              </p:par>
                              <p:par>
                                <p:cTn id="257" presetID="10" presetClass="entr" presetSubtype="0" fill="hold" grpId="0" nodeType="withEffect">
                                  <p:stCondLst>
                                    <p:cond delay="4900"/>
                                  </p:stCondLst>
                                  <p:childTnLst>
                                    <p:set>
                                      <p:cBhvr>
                                        <p:cTn id="258" dur="1" fill="hold">
                                          <p:stCondLst>
                                            <p:cond delay="0"/>
                                          </p:stCondLst>
                                        </p:cTn>
                                        <p:tgtEl>
                                          <p:spTgt spid="5173"/>
                                        </p:tgtEl>
                                        <p:attrNameLst>
                                          <p:attrName>style.visibility</p:attrName>
                                        </p:attrNameLst>
                                      </p:cBhvr>
                                      <p:to>
                                        <p:strVal val="visible"/>
                                      </p:to>
                                    </p:set>
                                    <p:animEffect transition="in" filter="fade">
                                      <p:cBhvr>
                                        <p:cTn id="259" dur="250"/>
                                        <p:tgtEl>
                                          <p:spTgt spid="5173"/>
                                        </p:tgtEl>
                                      </p:cBhvr>
                                    </p:animEffect>
                                  </p:childTnLst>
                                </p:cTn>
                              </p:par>
                              <p:par>
                                <p:cTn id="260" presetID="10" presetClass="exit" presetSubtype="0" fill="hold" nodeType="withEffect">
                                  <p:stCondLst>
                                    <p:cond delay="4900"/>
                                  </p:stCondLst>
                                  <p:childTnLst>
                                    <p:animEffect transition="out" filter="fade">
                                      <p:cBhvr>
                                        <p:cTn id="261" dur="250"/>
                                        <p:tgtEl>
                                          <p:spTgt spid="5240"/>
                                        </p:tgtEl>
                                      </p:cBhvr>
                                    </p:animEffect>
                                    <p:set>
                                      <p:cBhvr>
                                        <p:cTn id="262" dur="1" fill="hold">
                                          <p:stCondLst>
                                            <p:cond delay="249"/>
                                          </p:stCondLst>
                                        </p:cTn>
                                        <p:tgtEl>
                                          <p:spTgt spid="5240"/>
                                        </p:tgtEl>
                                        <p:attrNameLst>
                                          <p:attrName>style.visibility</p:attrName>
                                        </p:attrNameLst>
                                      </p:cBhvr>
                                      <p:to>
                                        <p:strVal val="hidden"/>
                                      </p:to>
                                    </p:set>
                                  </p:childTnLst>
                                </p:cTn>
                              </p:par>
                              <p:par>
                                <p:cTn id="263" presetID="10" presetClass="exit" presetSubtype="0" fill="hold" nodeType="withEffect">
                                  <p:stCondLst>
                                    <p:cond delay="4900"/>
                                  </p:stCondLst>
                                  <p:childTnLst>
                                    <p:animEffect transition="out" filter="fade">
                                      <p:cBhvr>
                                        <p:cTn id="264" dur="250"/>
                                        <p:tgtEl>
                                          <p:spTgt spid="5231"/>
                                        </p:tgtEl>
                                      </p:cBhvr>
                                    </p:animEffect>
                                    <p:set>
                                      <p:cBhvr>
                                        <p:cTn id="265" dur="1" fill="hold">
                                          <p:stCondLst>
                                            <p:cond delay="249"/>
                                          </p:stCondLst>
                                        </p:cTn>
                                        <p:tgtEl>
                                          <p:spTgt spid="5231"/>
                                        </p:tgtEl>
                                        <p:attrNameLst>
                                          <p:attrName>style.visibility</p:attrName>
                                        </p:attrNameLst>
                                      </p:cBhvr>
                                      <p:to>
                                        <p:strVal val="hidden"/>
                                      </p:to>
                                    </p:set>
                                  </p:childTnLst>
                                </p:cTn>
                              </p:par>
                              <p:par>
                                <p:cTn id="266" presetID="10" presetClass="exit" presetSubtype="0" fill="hold" nodeType="withEffect">
                                  <p:stCondLst>
                                    <p:cond delay="4900"/>
                                  </p:stCondLst>
                                  <p:childTnLst>
                                    <p:animEffect transition="out" filter="fade">
                                      <p:cBhvr>
                                        <p:cTn id="267" dur="250"/>
                                        <p:tgtEl>
                                          <p:spTgt spid="5237"/>
                                        </p:tgtEl>
                                      </p:cBhvr>
                                    </p:animEffect>
                                    <p:set>
                                      <p:cBhvr>
                                        <p:cTn id="268" dur="1" fill="hold">
                                          <p:stCondLst>
                                            <p:cond delay="249"/>
                                          </p:stCondLst>
                                        </p:cTn>
                                        <p:tgtEl>
                                          <p:spTgt spid="5237"/>
                                        </p:tgtEl>
                                        <p:attrNameLst>
                                          <p:attrName>style.visibility</p:attrName>
                                        </p:attrNameLst>
                                      </p:cBhvr>
                                      <p:to>
                                        <p:strVal val="hidden"/>
                                      </p:to>
                                    </p:set>
                                  </p:childTnLst>
                                </p:cTn>
                              </p:par>
                              <p:par>
                                <p:cTn id="269" presetID="10" presetClass="exit" presetSubtype="0" fill="hold" nodeType="withEffect">
                                  <p:stCondLst>
                                    <p:cond delay="4900"/>
                                  </p:stCondLst>
                                  <p:childTnLst>
                                    <p:animEffect transition="out" filter="fade">
                                      <p:cBhvr>
                                        <p:cTn id="270" dur="250"/>
                                        <p:tgtEl>
                                          <p:spTgt spid="5234"/>
                                        </p:tgtEl>
                                      </p:cBhvr>
                                    </p:animEffect>
                                    <p:set>
                                      <p:cBhvr>
                                        <p:cTn id="271" dur="1" fill="hold">
                                          <p:stCondLst>
                                            <p:cond delay="249"/>
                                          </p:stCondLst>
                                        </p:cTn>
                                        <p:tgtEl>
                                          <p:spTgt spid="5234"/>
                                        </p:tgtEl>
                                        <p:attrNameLst>
                                          <p:attrName>style.visibility</p:attrName>
                                        </p:attrNameLst>
                                      </p:cBhvr>
                                      <p:to>
                                        <p:strVal val="hidden"/>
                                      </p:to>
                                    </p:set>
                                  </p:childTnLst>
                                </p:cTn>
                              </p:par>
                              <p:par>
                                <p:cTn id="272" presetID="10" presetClass="entr" presetSubtype="0" fill="hold" grpId="0" nodeType="withEffect">
                                  <p:stCondLst>
                                    <p:cond delay="5700"/>
                                  </p:stCondLst>
                                  <p:childTnLst>
                                    <p:set>
                                      <p:cBhvr>
                                        <p:cTn id="273" dur="1" fill="hold">
                                          <p:stCondLst>
                                            <p:cond delay="0"/>
                                          </p:stCondLst>
                                        </p:cTn>
                                        <p:tgtEl>
                                          <p:spTgt spid="2536"/>
                                        </p:tgtEl>
                                        <p:attrNameLst>
                                          <p:attrName>style.visibility</p:attrName>
                                        </p:attrNameLst>
                                      </p:cBhvr>
                                      <p:to>
                                        <p:strVal val="visible"/>
                                      </p:to>
                                    </p:set>
                                    <p:animEffect transition="in" filter="fade">
                                      <p:cBhvr>
                                        <p:cTn id="274" dur="250"/>
                                        <p:tgtEl>
                                          <p:spTgt spid="2536"/>
                                        </p:tgtEl>
                                      </p:cBhvr>
                                    </p:animEffect>
                                  </p:childTnLst>
                                </p:cTn>
                              </p:par>
                              <p:par>
                                <p:cTn id="275" presetID="10" presetClass="entr" presetSubtype="0" fill="hold" grpId="0" nodeType="withEffect">
                                  <p:stCondLst>
                                    <p:cond delay="5700"/>
                                  </p:stCondLst>
                                  <p:childTnLst>
                                    <p:set>
                                      <p:cBhvr>
                                        <p:cTn id="276" dur="1" fill="hold">
                                          <p:stCondLst>
                                            <p:cond delay="0"/>
                                          </p:stCondLst>
                                        </p:cTn>
                                        <p:tgtEl>
                                          <p:spTgt spid="2532"/>
                                        </p:tgtEl>
                                        <p:attrNameLst>
                                          <p:attrName>style.visibility</p:attrName>
                                        </p:attrNameLst>
                                      </p:cBhvr>
                                      <p:to>
                                        <p:strVal val="visible"/>
                                      </p:to>
                                    </p:set>
                                    <p:animEffect transition="in" filter="fade">
                                      <p:cBhvr>
                                        <p:cTn id="277" dur="250"/>
                                        <p:tgtEl>
                                          <p:spTgt spid="2532"/>
                                        </p:tgtEl>
                                      </p:cBhvr>
                                    </p:animEffect>
                                  </p:childTnLst>
                                </p:cTn>
                              </p:par>
                              <p:par>
                                <p:cTn id="278" presetID="10" presetClass="entr" presetSubtype="0" fill="hold" grpId="0" nodeType="withEffect">
                                  <p:stCondLst>
                                    <p:cond delay="5700"/>
                                  </p:stCondLst>
                                  <p:childTnLst>
                                    <p:set>
                                      <p:cBhvr>
                                        <p:cTn id="279" dur="1" fill="hold">
                                          <p:stCondLst>
                                            <p:cond delay="0"/>
                                          </p:stCondLst>
                                        </p:cTn>
                                        <p:tgtEl>
                                          <p:spTgt spid="2534"/>
                                        </p:tgtEl>
                                        <p:attrNameLst>
                                          <p:attrName>style.visibility</p:attrName>
                                        </p:attrNameLst>
                                      </p:cBhvr>
                                      <p:to>
                                        <p:strVal val="visible"/>
                                      </p:to>
                                    </p:set>
                                    <p:animEffect transition="in" filter="fade">
                                      <p:cBhvr>
                                        <p:cTn id="280" dur="250"/>
                                        <p:tgtEl>
                                          <p:spTgt spid="2534"/>
                                        </p:tgtEl>
                                      </p:cBhvr>
                                    </p:animEffect>
                                  </p:childTnLst>
                                </p:cTn>
                              </p:par>
                              <p:par>
                                <p:cTn id="281" presetID="10" presetClass="entr" presetSubtype="0" fill="hold" grpId="0" nodeType="withEffect">
                                  <p:stCondLst>
                                    <p:cond delay="5700"/>
                                  </p:stCondLst>
                                  <p:childTnLst>
                                    <p:set>
                                      <p:cBhvr>
                                        <p:cTn id="282" dur="1" fill="hold">
                                          <p:stCondLst>
                                            <p:cond delay="0"/>
                                          </p:stCondLst>
                                        </p:cTn>
                                        <p:tgtEl>
                                          <p:spTgt spid="2530"/>
                                        </p:tgtEl>
                                        <p:attrNameLst>
                                          <p:attrName>style.visibility</p:attrName>
                                        </p:attrNameLst>
                                      </p:cBhvr>
                                      <p:to>
                                        <p:strVal val="visible"/>
                                      </p:to>
                                    </p:set>
                                    <p:animEffect transition="in" filter="fade">
                                      <p:cBhvr>
                                        <p:cTn id="283" dur="250"/>
                                        <p:tgtEl>
                                          <p:spTgt spid="2530"/>
                                        </p:tgtEl>
                                      </p:cBhvr>
                                    </p:animEffect>
                                  </p:childTnLst>
                                </p:cTn>
                              </p:par>
                              <p:par>
                                <p:cTn id="284" presetID="10" presetClass="exit" presetSubtype="0" fill="hold" grpId="1" nodeType="withEffect">
                                  <p:stCondLst>
                                    <p:cond delay="5700"/>
                                  </p:stCondLst>
                                  <p:childTnLst>
                                    <p:animEffect transition="out" filter="fade">
                                      <p:cBhvr>
                                        <p:cTn id="285" dur="250"/>
                                        <p:tgtEl>
                                          <p:spTgt spid="5169"/>
                                        </p:tgtEl>
                                      </p:cBhvr>
                                    </p:animEffect>
                                    <p:set>
                                      <p:cBhvr>
                                        <p:cTn id="286" dur="1" fill="hold">
                                          <p:stCondLst>
                                            <p:cond delay="249"/>
                                          </p:stCondLst>
                                        </p:cTn>
                                        <p:tgtEl>
                                          <p:spTgt spid="5169"/>
                                        </p:tgtEl>
                                        <p:attrNameLst>
                                          <p:attrName>style.visibility</p:attrName>
                                        </p:attrNameLst>
                                      </p:cBhvr>
                                      <p:to>
                                        <p:strVal val="hidden"/>
                                      </p:to>
                                    </p:set>
                                  </p:childTnLst>
                                </p:cTn>
                              </p:par>
                              <p:par>
                                <p:cTn id="287" presetID="10" presetClass="exit" presetSubtype="0" fill="hold" grpId="1" nodeType="withEffect">
                                  <p:stCondLst>
                                    <p:cond delay="5700"/>
                                  </p:stCondLst>
                                  <p:childTnLst>
                                    <p:animEffect transition="out" filter="fade">
                                      <p:cBhvr>
                                        <p:cTn id="288" dur="250"/>
                                        <p:tgtEl>
                                          <p:spTgt spid="5170"/>
                                        </p:tgtEl>
                                      </p:cBhvr>
                                    </p:animEffect>
                                    <p:set>
                                      <p:cBhvr>
                                        <p:cTn id="289" dur="1" fill="hold">
                                          <p:stCondLst>
                                            <p:cond delay="249"/>
                                          </p:stCondLst>
                                        </p:cTn>
                                        <p:tgtEl>
                                          <p:spTgt spid="5170"/>
                                        </p:tgtEl>
                                        <p:attrNameLst>
                                          <p:attrName>style.visibility</p:attrName>
                                        </p:attrNameLst>
                                      </p:cBhvr>
                                      <p:to>
                                        <p:strVal val="hidden"/>
                                      </p:to>
                                    </p:set>
                                  </p:childTnLst>
                                </p:cTn>
                              </p:par>
                              <p:par>
                                <p:cTn id="290" presetID="10" presetClass="exit" presetSubtype="0" fill="hold" grpId="1" nodeType="withEffect">
                                  <p:stCondLst>
                                    <p:cond delay="5700"/>
                                  </p:stCondLst>
                                  <p:childTnLst>
                                    <p:animEffect transition="out" filter="fade">
                                      <p:cBhvr>
                                        <p:cTn id="291" dur="250"/>
                                        <p:tgtEl>
                                          <p:spTgt spid="5172"/>
                                        </p:tgtEl>
                                      </p:cBhvr>
                                    </p:animEffect>
                                    <p:set>
                                      <p:cBhvr>
                                        <p:cTn id="292" dur="1" fill="hold">
                                          <p:stCondLst>
                                            <p:cond delay="249"/>
                                          </p:stCondLst>
                                        </p:cTn>
                                        <p:tgtEl>
                                          <p:spTgt spid="5172"/>
                                        </p:tgtEl>
                                        <p:attrNameLst>
                                          <p:attrName>style.visibility</p:attrName>
                                        </p:attrNameLst>
                                      </p:cBhvr>
                                      <p:to>
                                        <p:strVal val="hidden"/>
                                      </p:to>
                                    </p:set>
                                  </p:childTnLst>
                                </p:cTn>
                              </p:par>
                              <p:par>
                                <p:cTn id="293" presetID="10" presetClass="exit" presetSubtype="0" fill="hold" grpId="1" nodeType="withEffect">
                                  <p:stCondLst>
                                    <p:cond delay="5700"/>
                                  </p:stCondLst>
                                  <p:childTnLst>
                                    <p:animEffect transition="out" filter="fade">
                                      <p:cBhvr>
                                        <p:cTn id="294" dur="250"/>
                                        <p:tgtEl>
                                          <p:spTgt spid="5173"/>
                                        </p:tgtEl>
                                      </p:cBhvr>
                                    </p:animEffect>
                                    <p:set>
                                      <p:cBhvr>
                                        <p:cTn id="295" dur="1" fill="hold">
                                          <p:stCondLst>
                                            <p:cond delay="249"/>
                                          </p:stCondLst>
                                        </p:cTn>
                                        <p:tgtEl>
                                          <p:spTgt spid="5173"/>
                                        </p:tgtEl>
                                        <p:attrNameLst>
                                          <p:attrName>style.visibility</p:attrName>
                                        </p:attrNameLst>
                                      </p:cBhvr>
                                      <p:to>
                                        <p:strVal val="hidden"/>
                                      </p:to>
                                    </p:set>
                                  </p:childTnLst>
                                </p:cTn>
                              </p:par>
                              <p:par>
                                <p:cTn id="296" presetID="10" presetClass="entr" presetSubtype="0" fill="hold" nodeType="withEffect">
                                  <p:stCondLst>
                                    <p:cond delay="6400"/>
                                  </p:stCondLst>
                                  <p:childTnLst>
                                    <p:set>
                                      <p:cBhvr>
                                        <p:cTn id="297" dur="1" fill="hold">
                                          <p:stCondLst>
                                            <p:cond delay="0"/>
                                          </p:stCondLst>
                                        </p:cTn>
                                        <p:tgtEl>
                                          <p:spTgt spid="5252"/>
                                        </p:tgtEl>
                                        <p:attrNameLst>
                                          <p:attrName>style.visibility</p:attrName>
                                        </p:attrNameLst>
                                      </p:cBhvr>
                                      <p:to>
                                        <p:strVal val="visible"/>
                                      </p:to>
                                    </p:set>
                                    <p:animEffect transition="in" filter="fade">
                                      <p:cBhvr>
                                        <p:cTn id="298" dur="250"/>
                                        <p:tgtEl>
                                          <p:spTgt spid="5252"/>
                                        </p:tgtEl>
                                      </p:cBhvr>
                                    </p:animEffect>
                                  </p:childTnLst>
                                </p:cTn>
                              </p:par>
                              <p:par>
                                <p:cTn id="299" presetID="10" presetClass="entr" presetSubtype="0" fill="hold" nodeType="withEffect">
                                  <p:stCondLst>
                                    <p:cond delay="6400"/>
                                  </p:stCondLst>
                                  <p:childTnLst>
                                    <p:set>
                                      <p:cBhvr>
                                        <p:cTn id="300" dur="1" fill="hold">
                                          <p:stCondLst>
                                            <p:cond delay="0"/>
                                          </p:stCondLst>
                                        </p:cTn>
                                        <p:tgtEl>
                                          <p:spTgt spid="5255"/>
                                        </p:tgtEl>
                                        <p:attrNameLst>
                                          <p:attrName>style.visibility</p:attrName>
                                        </p:attrNameLst>
                                      </p:cBhvr>
                                      <p:to>
                                        <p:strVal val="visible"/>
                                      </p:to>
                                    </p:set>
                                    <p:animEffect transition="in" filter="fade">
                                      <p:cBhvr>
                                        <p:cTn id="301" dur="250"/>
                                        <p:tgtEl>
                                          <p:spTgt spid="5255"/>
                                        </p:tgtEl>
                                      </p:cBhvr>
                                    </p:animEffect>
                                  </p:childTnLst>
                                </p:cTn>
                              </p:par>
                              <p:par>
                                <p:cTn id="302" presetID="10" presetClass="entr" presetSubtype="0" fill="hold" nodeType="withEffect">
                                  <p:stCondLst>
                                    <p:cond delay="6400"/>
                                  </p:stCondLst>
                                  <p:childTnLst>
                                    <p:set>
                                      <p:cBhvr>
                                        <p:cTn id="303" dur="1" fill="hold">
                                          <p:stCondLst>
                                            <p:cond delay="0"/>
                                          </p:stCondLst>
                                        </p:cTn>
                                        <p:tgtEl>
                                          <p:spTgt spid="5246"/>
                                        </p:tgtEl>
                                        <p:attrNameLst>
                                          <p:attrName>style.visibility</p:attrName>
                                        </p:attrNameLst>
                                      </p:cBhvr>
                                      <p:to>
                                        <p:strVal val="visible"/>
                                      </p:to>
                                    </p:set>
                                    <p:animEffect transition="in" filter="fade">
                                      <p:cBhvr>
                                        <p:cTn id="304" dur="250"/>
                                        <p:tgtEl>
                                          <p:spTgt spid="5246"/>
                                        </p:tgtEl>
                                      </p:cBhvr>
                                    </p:animEffect>
                                  </p:childTnLst>
                                </p:cTn>
                              </p:par>
                              <p:par>
                                <p:cTn id="305" presetID="10" presetClass="entr" presetSubtype="0" fill="hold" nodeType="withEffect">
                                  <p:stCondLst>
                                    <p:cond delay="6400"/>
                                  </p:stCondLst>
                                  <p:childTnLst>
                                    <p:set>
                                      <p:cBhvr>
                                        <p:cTn id="306" dur="1" fill="hold">
                                          <p:stCondLst>
                                            <p:cond delay="0"/>
                                          </p:stCondLst>
                                        </p:cTn>
                                        <p:tgtEl>
                                          <p:spTgt spid="5243"/>
                                        </p:tgtEl>
                                        <p:attrNameLst>
                                          <p:attrName>style.visibility</p:attrName>
                                        </p:attrNameLst>
                                      </p:cBhvr>
                                      <p:to>
                                        <p:strVal val="visible"/>
                                      </p:to>
                                    </p:set>
                                    <p:animEffect transition="in" filter="fade">
                                      <p:cBhvr>
                                        <p:cTn id="307" dur="250"/>
                                        <p:tgtEl>
                                          <p:spTgt spid="5243"/>
                                        </p:tgtEl>
                                      </p:cBhvr>
                                    </p:animEffect>
                                  </p:childTnLst>
                                </p:cTn>
                              </p:par>
                              <p:par>
                                <p:cTn id="308" presetID="10" presetClass="entr" presetSubtype="0" fill="hold" nodeType="withEffect">
                                  <p:stCondLst>
                                    <p:cond delay="6400"/>
                                  </p:stCondLst>
                                  <p:childTnLst>
                                    <p:set>
                                      <p:cBhvr>
                                        <p:cTn id="309" dur="1" fill="hold">
                                          <p:stCondLst>
                                            <p:cond delay="0"/>
                                          </p:stCondLst>
                                        </p:cTn>
                                        <p:tgtEl>
                                          <p:spTgt spid="5249"/>
                                        </p:tgtEl>
                                        <p:attrNameLst>
                                          <p:attrName>style.visibility</p:attrName>
                                        </p:attrNameLst>
                                      </p:cBhvr>
                                      <p:to>
                                        <p:strVal val="visible"/>
                                      </p:to>
                                    </p:set>
                                    <p:animEffect transition="in" filter="fade">
                                      <p:cBhvr>
                                        <p:cTn id="310" dur="250"/>
                                        <p:tgtEl>
                                          <p:spTgt spid="5249"/>
                                        </p:tgtEl>
                                      </p:cBhvr>
                                    </p:animEffect>
                                  </p:childTnLst>
                                </p:cTn>
                              </p:par>
                              <p:par>
                                <p:cTn id="311" presetID="42" presetClass="path" presetSubtype="0" decel="80000" fill="hold" nodeType="withEffect">
                                  <p:stCondLst>
                                    <p:cond delay="6700"/>
                                  </p:stCondLst>
                                  <p:childTnLst>
                                    <p:animMotion origin="layout" path="M -4.70003E-6 1.51611E-6 L -0.30686 0.17408 " pathEditMode="relative" rAng="0" ptsTypes="AA">
                                      <p:cBhvr>
                                        <p:cTn id="312" dur="1000" fill="hold"/>
                                        <p:tgtEl>
                                          <p:spTgt spid="5252"/>
                                        </p:tgtEl>
                                        <p:attrNameLst>
                                          <p:attrName>ppt_x</p:attrName>
                                          <p:attrName>ppt_y</p:attrName>
                                        </p:attrNameLst>
                                      </p:cBhvr>
                                      <p:rCtr x="-15343" y="8693"/>
                                    </p:animMotion>
                                  </p:childTnLst>
                                </p:cTn>
                              </p:par>
                              <p:par>
                                <p:cTn id="313" presetID="42" presetClass="path" presetSubtype="0" decel="100000" fill="hold" nodeType="withEffect">
                                  <p:stCondLst>
                                    <p:cond delay="6700"/>
                                  </p:stCondLst>
                                  <p:childTnLst>
                                    <p:animMotion origin="layout" path="M -5.25913E-7 -4.76623E-7 L -0.30394 0.18112 " pathEditMode="relative" rAng="0" ptsTypes="AA">
                                      <p:cBhvr>
                                        <p:cTn id="314" dur="1000" fill="hold"/>
                                        <p:tgtEl>
                                          <p:spTgt spid="5255"/>
                                        </p:tgtEl>
                                        <p:attrNameLst>
                                          <p:attrName>ppt_x</p:attrName>
                                          <p:attrName>ppt_y</p:attrName>
                                        </p:attrNameLst>
                                      </p:cBhvr>
                                      <p:rCtr x="-15216" y="9010"/>
                                    </p:animMotion>
                                  </p:childTnLst>
                                </p:cTn>
                              </p:par>
                              <p:par>
                                <p:cTn id="315" presetID="42" presetClass="path" presetSubtype="0" decel="59000" fill="hold" nodeType="withEffect">
                                  <p:stCondLst>
                                    <p:cond delay="6700"/>
                                  </p:stCondLst>
                                  <p:childTnLst>
                                    <p:animMotion origin="layout" path="M -1.58029E-6 -2.4966E-6 L -0.48456 0.03836 " pathEditMode="relative" rAng="0" ptsTypes="AA">
                                      <p:cBhvr>
                                        <p:cTn id="316" dur="1000" fill="hold"/>
                                        <p:tgtEl>
                                          <p:spTgt spid="5246"/>
                                        </p:tgtEl>
                                        <p:attrNameLst>
                                          <p:attrName>ppt_x</p:attrName>
                                          <p:attrName>ppt_y</p:attrName>
                                        </p:attrNameLst>
                                      </p:cBhvr>
                                      <p:rCtr x="-24253" y="1906"/>
                                    </p:animMotion>
                                  </p:childTnLst>
                                </p:cTn>
                              </p:par>
                              <p:par>
                                <p:cTn id="317" presetID="42" presetClass="path" presetSubtype="0" decel="100000" fill="hold" nodeType="withEffect">
                                  <p:stCondLst>
                                    <p:cond delay="6700"/>
                                  </p:stCondLst>
                                  <p:childTnLst>
                                    <p:animMotion origin="layout" path="M 8.09293E-7 -1.82025E-6 L -0.64208 0.04652 " pathEditMode="relative" rAng="0" ptsTypes="AA">
                                      <p:cBhvr>
                                        <p:cTn id="318" dur="1000" fill="hold"/>
                                        <p:tgtEl>
                                          <p:spTgt spid="5243"/>
                                        </p:tgtEl>
                                        <p:attrNameLst>
                                          <p:attrName>ppt_x</p:attrName>
                                          <p:attrName>ppt_y</p:attrName>
                                        </p:attrNameLst>
                                      </p:cBhvr>
                                      <p:rCtr x="-32180" y="2406"/>
                                    </p:animMotion>
                                  </p:childTnLst>
                                </p:cTn>
                              </p:par>
                              <p:par>
                                <p:cTn id="319" presetID="42" presetClass="path" presetSubtype="0" decel="81000" fill="hold" nodeType="withEffect">
                                  <p:stCondLst>
                                    <p:cond delay="6700"/>
                                  </p:stCondLst>
                                  <p:childTnLst>
                                    <p:animMotion origin="layout" path="M -3.54353E-6 1.06219E-6 L -0.32308 0.04108 " pathEditMode="relative" rAng="0" ptsTypes="AA">
                                      <p:cBhvr>
                                        <p:cTn id="320" dur="1000" fill="hold"/>
                                        <p:tgtEl>
                                          <p:spTgt spid="5249"/>
                                        </p:tgtEl>
                                        <p:attrNameLst>
                                          <p:attrName>ppt_x</p:attrName>
                                          <p:attrName>ppt_y</p:attrName>
                                        </p:attrNameLst>
                                      </p:cBhvr>
                                      <p:rCtr x="-16097" y="2111"/>
                                    </p:animMotion>
                                  </p:childTnLst>
                                </p:cTn>
                              </p:par>
                              <p:par>
                                <p:cTn id="321" presetID="2" presetClass="entr" presetSubtype="8" decel="100000" fill="hold" grpId="0" nodeType="withEffect">
                                  <p:stCondLst>
                                    <p:cond delay="7700"/>
                                  </p:stCondLst>
                                  <p:childTnLst>
                                    <p:set>
                                      <p:cBhvr>
                                        <p:cTn id="322" dur="1" fill="hold">
                                          <p:stCondLst>
                                            <p:cond delay="0"/>
                                          </p:stCondLst>
                                        </p:cTn>
                                        <p:tgtEl>
                                          <p:spTgt spid="2509"/>
                                        </p:tgtEl>
                                        <p:attrNameLst>
                                          <p:attrName>style.visibility</p:attrName>
                                        </p:attrNameLst>
                                      </p:cBhvr>
                                      <p:to>
                                        <p:strVal val="visible"/>
                                      </p:to>
                                    </p:set>
                                    <p:anim calcmode="lin" valueType="num">
                                      <p:cBhvr additive="base">
                                        <p:cTn id="323" dur="750" fill="hold"/>
                                        <p:tgtEl>
                                          <p:spTgt spid="2509"/>
                                        </p:tgtEl>
                                        <p:attrNameLst>
                                          <p:attrName>ppt_x</p:attrName>
                                        </p:attrNameLst>
                                      </p:cBhvr>
                                      <p:tavLst>
                                        <p:tav tm="0">
                                          <p:val>
                                            <p:strVal val="0-#ppt_w/2"/>
                                          </p:val>
                                        </p:tav>
                                        <p:tav tm="100000">
                                          <p:val>
                                            <p:strVal val="#ppt_x"/>
                                          </p:val>
                                        </p:tav>
                                      </p:tavLst>
                                    </p:anim>
                                    <p:anim calcmode="lin" valueType="num">
                                      <p:cBhvr additive="base">
                                        <p:cTn id="324" dur="750" fill="hold"/>
                                        <p:tgtEl>
                                          <p:spTgt spid="2509"/>
                                        </p:tgtEl>
                                        <p:attrNameLst>
                                          <p:attrName>ppt_y</p:attrName>
                                        </p:attrNameLst>
                                      </p:cBhvr>
                                      <p:tavLst>
                                        <p:tav tm="0">
                                          <p:val>
                                            <p:strVal val="#ppt_y"/>
                                          </p:val>
                                        </p:tav>
                                        <p:tav tm="100000">
                                          <p:val>
                                            <p:strVal val="#ppt_y"/>
                                          </p:val>
                                        </p:tav>
                                      </p:tavLst>
                                    </p:anim>
                                  </p:childTnLst>
                                </p:cTn>
                              </p:par>
                              <p:par>
                                <p:cTn id="325" presetID="10" presetClass="entr" presetSubtype="0" fill="hold" nodeType="withEffect">
                                  <p:stCondLst>
                                    <p:cond delay="7800"/>
                                  </p:stCondLst>
                                  <p:childTnLst>
                                    <p:set>
                                      <p:cBhvr>
                                        <p:cTn id="326" dur="1" fill="hold">
                                          <p:stCondLst>
                                            <p:cond delay="0"/>
                                          </p:stCondLst>
                                        </p:cTn>
                                        <p:tgtEl>
                                          <p:spTgt spid="2561"/>
                                        </p:tgtEl>
                                        <p:attrNameLst>
                                          <p:attrName>style.visibility</p:attrName>
                                        </p:attrNameLst>
                                      </p:cBhvr>
                                      <p:to>
                                        <p:strVal val="visible"/>
                                      </p:to>
                                    </p:set>
                                    <p:animEffect transition="in" filter="fade">
                                      <p:cBhvr>
                                        <p:cTn id="327" dur="250"/>
                                        <p:tgtEl>
                                          <p:spTgt spid="2561"/>
                                        </p:tgtEl>
                                      </p:cBhvr>
                                    </p:animEffect>
                                  </p:childTnLst>
                                </p:cTn>
                              </p:par>
                              <p:par>
                                <p:cTn id="328" presetID="10" presetClass="entr" presetSubtype="0" fill="hold" grpId="0" nodeType="withEffect">
                                  <p:stCondLst>
                                    <p:cond delay="7800"/>
                                  </p:stCondLst>
                                  <p:childTnLst>
                                    <p:set>
                                      <p:cBhvr>
                                        <p:cTn id="329" dur="1" fill="hold">
                                          <p:stCondLst>
                                            <p:cond delay="0"/>
                                          </p:stCondLst>
                                        </p:cTn>
                                        <p:tgtEl>
                                          <p:spTgt spid="5181"/>
                                        </p:tgtEl>
                                        <p:attrNameLst>
                                          <p:attrName>style.visibility</p:attrName>
                                        </p:attrNameLst>
                                      </p:cBhvr>
                                      <p:to>
                                        <p:strVal val="visible"/>
                                      </p:to>
                                    </p:set>
                                    <p:animEffect transition="in" filter="fade">
                                      <p:cBhvr>
                                        <p:cTn id="330" dur="250"/>
                                        <p:tgtEl>
                                          <p:spTgt spid="5181"/>
                                        </p:tgtEl>
                                      </p:cBhvr>
                                    </p:animEffect>
                                  </p:childTnLst>
                                </p:cTn>
                              </p:par>
                              <p:par>
                                <p:cTn id="331" presetID="10" presetClass="entr" presetSubtype="0" fill="hold" nodeType="withEffect">
                                  <p:stCondLst>
                                    <p:cond delay="7800"/>
                                  </p:stCondLst>
                                  <p:childTnLst>
                                    <p:set>
                                      <p:cBhvr>
                                        <p:cTn id="332" dur="1" fill="hold">
                                          <p:stCondLst>
                                            <p:cond delay="0"/>
                                          </p:stCondLst>
                                        </p:cTn>
                                        <p:tgtEl>
                                          <p:spTgt spid="2517"/>
                                        </p:tgtEl>
                                        <p:attrNameLst>
                                          <p:attrName>style.visibility</p:attrName>
                                        </p:attrNameLst>
                                      </p:cBhvr>
                                      <p:to>
                                        <p:strVal val="visible"/>
                                      </p:to>
                                    </p:set>
                                    <p:animEffect transition="in" filter="fade">
                                      <p:cBhvr>
                                        <p:cTn id="333" dur="250"/>
                                        <p:tgtEl>
                                          <p:spTgt spid="2517"/>
                                        </p:tgtEl>
                                      </p:cBhvr>
                                    </p:animEffect>
                                  </p:childTnLst>
                                </p:cTn>
                              </p:par>
                              <p:par>
                                <p:cTn id="334" presetID="10" presetClass="entr" presetSubtype="0" fill="hold" grpId="0" nodeType="withEffect">
                                  <p:stCondLst>
                                    <p:cond delay="7800"/>
                                  </p:stCondLst>
                                  <p:childTnLst>
                                    <p:set>
                                      <p:cBhvr>
                                        <p:cTn id="335" dur="1" fill="hold">
                                          <p:stCondLst>
                                            <p:cond delay="0"/>
                                          </p:stCondLst>
                                        </p:cTn>
                                        <p:tgtEl>
                                          <p:spTgt spid="5180"/>
                                        </p:tgtEl>
                                        <p:attrNameLst>
                                          <p:attrName>style.visibility</p:attrName>
                                        </p:attrNameLst>
                                      </p:cBhvr>
                                      <p:to>
                                        <p:strVal val="visible"/>
                                      </p:to>
                                    </p:set>
                                    <p:animEffect transition="in" filter="fade">
                                      <p:cBhvr>
                                        <p:cTn id="336" dur="250"/>
                                        <p:tgtEl>
                                          <p:spTgt spid="5180"/>
                                        </p:tgtEl>
                                      </p:cBhvr>
                                    </p:animEffect>
                                  </p:childTnLst>
                                </p:cTn>
                              </p:par>
                              <p:par>
                                <p:cTn id="337" presetID="10" presetClass="entr" presetSubtype="0" fill="hold" grpId="0" nodeType="withEffect">
                                  <p:stCondLst>
                                    <p:cond delay="7800"/>
                                  </p:stCondLst>
                                  <p:childTnLst>
                                    <p:set>
                                      <p:cBhvr>
                                        <p:cTn id="338" dur="1" fill="hold">
                                          <p:stCondLst>
                                            <p:cond delay="0"/>
                                          </p:stCondLst>
                                        </p:cTn>
                                        <p:tgtEl>
                                          <p:spTgt spid="2521"/>
                                        </p:tgtEl>
                                        <p:attrNameLst>
                                          <p:attrName>style.visibility</p:attrName>
                                        </p:attrNameLst>
                                      </p:cBhvr>
                                      <p:to>
                                        <p:strVal val="visible"/>
                                      </p:to>
                                    </p:set>
                                    <p:animEffect transition="in" filter="fade">
                                      <p:cBhvr>
                                        <p:cTn id="339" dur="250"/>
                                        <p:tgtEl>
                                          <p:spTgt spid="2521"/>
                                        </p:tgtEl>
                                      </p:cBhvr>
                                    </p:animEffect>
                                  </p:childTnLst>
                                </p:cTn>
                              </p:par>
                              <p:par>
                                <p:cTn id="340" presetID="10" presetClass="entr" presetSubtype="0" fill="hold" grpId="0" nodeType="withEffect">
                                  <p:stCondLst>
                                    <p:cond delay="7800"/>
                                  </p:stCondLst>
                                  <p:childTnLst>
                                    <p:set>
                                      <p:cBhvr>
                                        <p:cTn id="341" dur="1" fill="hold">
                                          <p:stCondLst>
                                            <p:cond delay="0"/>
                                          </p:stCondLst>
                                        </p:cTn>
                                        <p:tgtEl>
                                          <p:spTgt spid="5179"/>
                                        </p:tgtEl>
                                        <p:attrNameLst>
                                          <p:attrName>style.visibility</p:attrName>
                                        </p:attrNameLst>
                                      </p:cBhvr>
                                      <p:to>
                                        <p:strVal val="visible"/>
                                      </p:to>
                                    </p:set>
                                    <p:animEffect transition="in" filter="fade">
                                      <p:cBhvr>
                                        <p:cTn id="342" dur="250"/>
                                        <p:tgtEl>
                                          <p:spTgt spid="5179"/>
                                        </p:tgtEl>
                                      </p:cBhvr>
                                    </p:animEffect>
                                  </p:childTnLst>
                                </p:cTn>
                              </p:par>
                              <p:par>
                                <p:cTn id="343" presetID="10" presetClass="entr" presetSubtype="0" fill="hold" grpId="0" nodeType="withEffect">
                                  <p:stCondLst>
                                    <p:cond delay="7800"/>
                                  </p:stCondLst>
                                  <p:childTnLst>
                                    <p:set>
                                      <p:cBhvr>
                                        <p:cTn id="344" dur="1" fill="hold">
                                          <p:stCondLst>
                                            <p:cond delay="0"/>
                                          </p:stCondLst>
                                        </p:cTn>
                                        <p:tgtEl>
                                          <p:spTgt spid="2519"/>
                                        </p:tgtEl>
                                        <p:attrNameLst>
                                          <p:attrName>style.visibility</p:attrName>
                                        </p:attrNameLst>
                                      </p:cBhvr>
                                      <p:to>
                                        <p:strVal val="visible"/>
                                      </p:to>
                                    </p:set>
                                    <p:animEffect transition="in" filter="fade">
                                      <p:cBhvr>
                                        <p:cTn id="345" dur="250"/>
                                        <p:tgtEl>
                                          <p:spTgt spid="2519"/>
                                        </p:tgtEl>
                                      </p:cBhvr>
                                    </p:animEffect>
                                  </p:childTnLst>
                                </p:cTn>
                              </p:par>
                              <p:par>
                                <p:cTn id="346" presetID="10" presetClass="entr" presetSubtype="0" fill="hold" grpId="0" nodeType="withEffect">
                                  <p:stCondLst>
                                    <p:cond delay="7800"/>
                                  </p:stCondLst>
                                  <p:childTnLst>
                                    <p:set>
                                      <p:cBhvr>
                                        <p:cTn id="347" dur="1" fill="hold">
                                          <p:stCondLst>
                                            <p:cond delay="0"/>
                                          </p:stCondLst>
                                        </p:cTn>
                                        <p:tgtEl>
                                          <p:spTgt spid="5178"/>
                                        </p:tgtEl>
                                        <p:attrNameLst>
                                          <p:attrName>style.visibility</p:attrName>
                                        </p:attrNameLst>
                                      </p:cBhvr>
                                      <p:to>
                                        <p:strVal val="visible"/>
                                      </p:to>
                                    </p:set>
                                    <p:animEffect transition="in" filter="fade">
                                      <p:cBhvr>
                                        <p:cTn id="348" dur="250"/>
                                        <p:tgtEl>
                                          <p:spTgt spid="5178"/>
                                        </p:tgtEl>
                                      </p:cBhvr>
                                    </p:animEffect>
                                  </p:childTnLst>
                                </p:cTn>
                              </p:par>
                              <p:par>
                                <p:cTn id="349" presetID="10" presetClass="entr" presetSubtype="0" fill="hold" nodeType="withEffect">
                                  <p:stCondLst>
                                    <p:cond delay="7800"/>
                                  </p:stCondLst>
                                  <p:childTnLst>
                                    <p:set>
                                      <p:cBhvr>
                                        <p:cTn id="350" dur="1" fill="hold">
                                          <p:stCondLst>
                                            <p:cond delay="0"/>
                                          </p:stCondLst>
                                        </p:cTn>
                                        <p:tgtEl>
                                          <p:spTgt spid="2506"/>
                                        </p:tgtEl>
                                        <p:attrNameLst>
                                          <p:attrName>style.visibility</p:attrName>
                                        </p:attrNameLst>
                                      </p:cBhvr>
                                      <p:to>
                                        <p:strVal val="visible"/>
                                      </p:to>
                                    </p:set>
                                    <p:animEffect transition="in" filter="fade">
                                      <p:cBhvr>
                                        <p:cTn id="351" dur="250"/>
                                        <p:tgtEl>
                                          <p:spTgt spid="2506"/>
                                        </p:tgtEl>
                                      </p:cBhvr>
                                    </p:animEffect>
                                  </p:childTnLst>
                                </p:cTn>
                              </p:par>
                              <p:par>
                                <p:cTn id="352" presetID="10" presetClass="entr" presetSubtype="0" fill="hold" grpId="0" nodeType="withEffect">
                                  <p:stCondLst>
                                    <p:cond delay="7800"/>
                                  </p:stCondLst>
                                  <p:childTnLst>
                                    <p:set>
                                      <p:cBhvr>
                                        <p:cTn id="353" dur="1" fill="hold">
                                          <p:stCondLst>
                                            <p:cond delay="0"/>
                                          </p:stCondLst>
                                        </p:cTn>
                                        <p:tgtEl>
                                          <p:spTgt spid="5174"/>
                                        </p:tgtEl>
                                        <p:attrNameLst>
                                          <p:attrName>style.visibility</p:attrName>
                                        </p:attrNameLst>
                                      </p:cBhvr>
                                      <p:to>
                                        <p:strVal val="visible"/>
                                      </p:to>
                                    </p:set>
                                    <p:animEffect transition="in" filter="fade">
                                      <p:cBhvr>
                                        <p:cTn id="354" dur="250"/>
                                        <p:tgtEl>
                                          <p:spTgt spid="5174"/>
                                        </p:tgtEl>
                                      </p:cBhvr>
                                    </p:animEffect>
                                  </p:childTnLst>
                                </p:cTn>
                              </p:par>
                              <p:par>
                                <p:cTn id="355" presetID="10" presetClass="exit" presetSubtype="0" fill="hold" nodeType="withEffect">
                                  <p:stCondLst>
                                    <p:cond delay="7800"/>
                                  </p:stCondLst>
                                  <p:childTnLst>
                                    <p:animEffect transition="out" filter="fade">
                                      <p:cBhvr>
                                        <p:cTn id="356" dur="250"/>
                                        <p:tgtEl>
                                          <p:spTgt spid="5252"/>
                                        </p:tgtEl>
                                      </p:cBhvr>
                                    </p:animEffect>
                                    <p:set>
                                      <p:cBhvr>
                                        <p:cTn id="357" dur="1" fill="hold">
                                          <p:stCondLst>
                                            <p:cond delay="249"/>
                                          </p:stCondLst>
                                        </p:cTn>
                                        <p:tgtEl>
                                          <p:spTgt spid="5252"/>
                                        </p:tgtEl>
                                        <p:attrNameLst>
                                          <p:attrName>style.visibility</p:attrName>
                                        </p:attrNameLst>
                                      </p:cBhvr>
                                      <p:to>
                                        <p:strVal val="hidden"/>
                                      </p:to>
                                    </p:set>
                                  </p:childTnLst>
                                </p:cTn>
                              </p:par>
                              <p:par>
                                <p:cTn id="358" presetID="10" presetClass="exit" presetSubtype="0" fill="hold" nodeType="withEffect">
                                  <p:stCondLst>
                                    <p:cond delay="7800"/>
                                  </p:stCondLst>
                                  <p:childTnLst>
                                    <p:animEffect transition="out" filter="fade">
                                      <p:cBhvr>
                                        <p:cTn id="359" dur="250"/>
                                        <p:tgtEl>
                                          <p:spTgt spid="5255"/>
                                        </p:tgtEl>
                                      </p:cBhvr>
                                    </p:animEffect>
                                    <p:set>
                                      <p:cBhvr>
                                        <p:cTn id="360" dur="1" fill="hold">
                                          <p:stCondLst>
                                            <p:cond delay="249"/>
                                          </p:stCondLst>
                                        </p:cTn>
                                        <p:tgtEl>
                                          <p:spTgt spid="5255"/>
                                        </p:tgtEl>
                                        <p:attrNameLst>
                                          <p:attrName>style.visibility</p:attrName>
                                        </p:attrNameLst>
                                      </p:cBhvr>
                                      <p:to>
                                        <p:strVal val="hidden"/>
                                      </p:to>
                                    </p:set>
                                  </p:childTnLst>
                                </p:cTn>
                              </p:par>
                              <p:par>
                                <p:cTn id="361" presetID="10" presetClass="exit" presetSubtype="0" fill="hold" nodeType="withEffect">
                                  <p:stCondLst>
                                    <p:cond delay="7800"/>
                                  </p:stCondLst>
                                  <p:childTnLst>
                                    <p:animEffect transition="out" filter="fade">
                                      <p:cBhvr>
                                        <p:cTn id="362" dur="250"/>
                                        <p:tgtEl>
                                          <p:spTgt spid="5246"/>
                                        </p:tgtEl>
                                      </p:cBhvr>
                                    </p:animEffect>
                                    <p:set>
                                      <p:cBhvr>
                                        <p:cTn id="363" dur="1" fill="hold">
                                          <p:stCondLst>
                                            <p:cond delay="249"/>
                                          </p:stCondLst>
                                        </p:cTn>
                                        <p:tgtEl>
                                          <p:spTgt spid="5246"/>
                                        </p:tgtEl>
                                        <p:attrNameLst>
                                          <p:attrName>style.visibility</p:attrName>
                                        </p:attrNameLst>
                                      </p:cBhvr>
                                      <p:to>
                                        <p:strVal val="hidden"/>
                                      </p:to>
                                    </p:set>
                                  </p:childTnLst>
                                </p:cTn>
                              </p:par>
                              <p:par>
                                <p:cTn id="364" presetID="10" presetClass="exit" presetSubtype="0" fill="hold" nodeType="withEffect">
                                  <p:stCondLst>
                                    <p:cond delay="7800"/>
                                  </p:stCondLst>
                                  <p:childTnLst>
                                    <p:animEffect transition="out" filter="fade">
                                      <p:cBhvr>
                                        <p:cTn id="365" dur="250"/>
                                        <p:tgtEl>
                                          <p:spTgt spid="5243"/>
                                        </p:tgtEl>
                                      </p:cBhvr>
                                    </p:animEffect>
                                    <p:set>
                                      <p:cBhvr>
                                        <p:cTn id="366" dur="1" fill="hold">
                                          <p:stCondLst>
                                            <p:cond delay="249"/>
                                          </p:stCondLst>
                                        </p:cTn>
                                        <p:tgtEl>
                                          <p:spTgt spid="5243"/>
                                        </p:tgtEl>
                                        <p:attrNameLst>
                                          <p:attrName>style.visibility</p:attrName>
                                        </p:attrNameLst>
                                      </p:cBhvr>
                                      <p:to>
                                        <p:strVal val="hidden"/>
                                      </p:to>
                                    </p:set>
                                  </p:childTnLst>
                                </p:cTn>
                              </p:par>
                              <p:par>
                                <p:cTn id="367" presetID="10" presetClass="exit" presetSubtype="0" fill="hold" nodeType="withEffect">
                                  <p:stCondLst>
                                    <p:cond delay="7800"/>
                                  </p:stCondLst>
                                  <p:childTnLst>
                                    <p:animEffect transition="out" filter="fade">
                                      <p:cBhvr>
                                        <p:cTn id="368" dur="250"/>
                                        <p:tgtEl>
                                          <p:spTgt spid="5249"/>
                                        </p:tgtEl>
                                      </p:cBhvr>
                                    </p:animEffect>
                                    <p:set>
                                      <p:cBhvr>
                                        <p:cTn id="369" dur="1" fill="hold">
                                          <p:stCondLst>
                                            <p:cond delay="249"/>
                                          </p:stCondLst>
                                        </p:cTn>
                                        <p:tgtEl>
                                          <p:spTgt spid="5249"/>
                                        </p:tgtEl>
                                        <p:attrNameLst>
                                          <p:attrName>style.visibility</p:attrName>
                                        </p:attrNameLst>
                                      </p:cBhvr>
                                      <p:to>
                                        <p:strVal val="hidden"/>
                                      </p:to>
                                    </p:set>
                                  </p:childTnLst>
                                </p:cTn>
                              </p:par>
                              <p:par>
                                <p:cTn id="370" presetID="10" presetClass="exit" presetSubtype="0" fill="hold" grpId="1" nodeType="withEffect">
                                  <p:stCondLst>
                                    <p:cond delay="8600"/>
                                  </p:stCondLst>
                                  <p:childTnLst>
                                    <p:animEffect transition="out" filter="fade">
                                      <p:cBhvr>
                                        <p:cTn id="371" dur="250"/>
                                        <p:tgtEl>
                                          <p:spTgt spid="5181"/>
                                        </p:tgtEl>
                                      </p:cBhvr>
                                    </p:animEffect>
                                    <p:set>
                                      <p:cBhvr>
                                        <p:cTn id="372" dur="1" fill="hold">
                                          <p:stCondLst>
                                            <p:cond delay="249"/>
                                          </p:stCondLst>
                                        </p:cTn>
                                        <p:tgtEl>
                                          <p:spTgt spid="5181"/>
                                        </p:tgtEl>
                                        <p:attrNameLst>
                                          <p:attrName>style.visibility</p:attrName>
                                        </p:attrNameLst>
                                      </p:cBhvr>
                                      <p:to>
                                        <p:strVal val="hidden"/>
                                      </p:to>
                                    </p:set>
                                  </p:childTnLst>
                                </p:cTn>
                              </p:par>
                              <p:par>
                                <p:cTn id="373" presetID="10" presetClass="exit" presetSubtype="0" fill="hold" grpId="1" nodeType="withEffect">
                                  <p:stCondLst>
                                    <p:cond delay="8600"/>
                                  </p:stCondLst>
                                  <p:childTnLst>
                                    <p:animEffect transition="out" filter="fade">
                                      <p:cBhvr>
                                        <p:cTn id="374" dur="250"/>
                                        <p:tgtEl>
                                          <p:spTgt spid="5180"/>
                                        </p:tgtEl>
                                      </p:cBhvr>
                                    </p:animEffect>
                                    <p:set>
                                      <p:cBhvr>
                                        <p:cTn id="375" dur="1" fill="hold">
                                          <p:stCondLst>
                                            <p:cond delay="249"/>
                                          </p:stCondLst>
                                        </p:cTn>
                                        <p:tgtEl>
                                          <p:spTgt spid="5180"/>
                                        </p:tgtEl>
                                        <p:attrNameLst>
                                          <p:attrName>style.visibility</p:attrName>
                                        </p:attrNameLst>
                                      </p:cBhvr>
                                      <p:to>
                                        <p:strVal val="hidden"/>
                                      </p:to>
                                    </p:set>
                                  </p:childTnLst>
                                </p:cTn>
                              </p:par>
                              <p:par>
                                <p:cTn id="376" presetID="10" presetClass="exit" presetSubtype="0" fill="hold" grpId="1" nodeType="withEffect">
                                  <p:stCondLst>
                                    <p:cond delay="8600"/>
                                  </p:stCondLst>
                                  <p:childTnLst>
                                    <p:animEffect transition="out" filter="fade">
                                      <p:cBhvr>
                                        <p:cTn id="377" dur="250"/>
                                        <p:tgtEl>
                                          <p:spTgt spid="5179"/>
                                        </p:tgtEl>
                                      </p:cBhvr>
                                    </p:animEffect>
                                    <p:set>
                                      <p:cBhvr>
                                        <p:cTn id="378" dur="1" fill="hold">
                                          <p:stCondLst>
                                            <p:cond delay="249"/>
                                          </p:stCondLst>
                                        </p:cTn>
                                        <p:tgtEl>
                                          <p:spTgt spid="5179"/>
                                        </p:tgtEl>
                                        <p:attrNameLst>
                                          <p:attrName>style.visibility</p:attrName>
                                        </p:attrNameLst>
                                      </p:cBhvr>
                                      <p:to>
                                        <p:strVal val="hidden"/>
                                      </p:to>
                                    </p:set>
                                  </p:childTnLst>
                                </p:cTn>
                              </p:par>
                              <p:par>
                                <p:cTn id="379" presetID="10" presetClass="exit" presetSubtype="0" fill="hold" grpId="1" nodeType="withEffect">
                                  <p:stCondLst>
                                    <p:cond delay="8600"/>
                                  </p:stCondLst>
                                  <p:childTnLst>
                                    <p:animEffect transition="out" filter="fade">
                                      <p:cBhvr>
                                        <p:cTn id="380" dur="250"/>
                                        <p:tgtEl>
                                          <p:spTgt spid="5178"/>
                                        </p:tgtEl>
                                      </p:cBhvr>
                                    </p:animEffect>
                                    <p:set>
                                      <p:cBhvr>
                                        <p:cTn id="381" dur="1" fill="hold">
                                          <p:stCondLst>
                                            <p:cond delay="249"/>
                                          </p:stCondLst>
                                        </p:cTn>
                                        <p:tgtEl>
                                          <p:spTgt spid="5178"/>
                                        </p:tgtEl>
                                        <p:attrNameLst>
                                          <p:attrName>style.visibility</p:attrName>
                                        </p:attrNameLst>
                                      </p:cBhvr>
                                      <p:to>
                                        <p:strVal val="hidden"/>
                                      </p:to>
                                    </p:set>
                                  </p:childTnLst>
                                </p:cTn>
                              </p:par>
                              <p:par>
                                <p:cTn id="382" presetID="10" presetClass="exit" presetSubtype="0" fill="hold" grpId="1" nodeType="withEffect">
                                  <p:stCondLst>
                                    <p:cond delay="8600"/>
                                  </p:stCondLst>
                                  <p:childTnLst>
                                    <p:animEffect transition="out" filter="fade">
                                      <p:cBhvr>
                                        <p:cTn id="383" dur="250"/>
                                        <p:tgtEl>
                                          <p:spTgt spid="5174"/>
                                        </p:tgtEl>
                                      </p:cBhvr>
                                    </p:animEffect>
                                    <p:set>
                                      <p:cBhvr>
                                        <p:cTn id="384" dur="1" fill="hold">
                                          <p:stCondLst>
                                            <p:cond delay="249"/>
                                          </p:stCondLst>
                                        </p:cTn>
                                        <p:tgtEl>
                                          <p:spTgt spid="5174"/>
                                        </p:tgtEl>
                                        <p:attrNameLst>
                                          <p:attrName>style.visibility</p:attrName>
                                        </p:attrNameLst>
                                      </p:cBhvr>
                                      <p:to>
                                        <p:strVal val="hidden"/>
                                      </p:to>
                                    </p:set>
                                  </p:childTnLst>
                                </p:cTn>
                              </p:par>
                              <p:par>
                                <p:cTn id="385" presetID="10" presetClass="entr" presetSubtype="0" fill="hold" grpId="0" nodeType="withEffect">
                                  <p:stCondLst>
                                    <p:cond delay="8600"/>
                                  </p:stCondLst>
                                  <p:childTnLst>
                                    <p:set>
                                      <p:cBhvr>
                                        <p:cTn id="386" dur="1" fill="hold">
                                          <p:stCondLst>
                                            <p:cond delay="0"/>
                                          </p:stCondLst>
                                        </p:cTn>
                                        <p:tgtEl>
                                          <p:spTgt spid="2518"/>
                                        </p:tgtEl>
                                        <p:attrNameLst>
                                          <p:attrName>style.visibility</p:attrName>
                                        </p:attrNameLst>
                                      </p:cBhvr>
                                      <p:to>
                                        <p:strVal val="visible"/>
                                      </p:to>
                                    </p:set>
                                    <p:animEffect transition="in" filter="fade">
                                      <p:cBhvr>
                                        <p:cTn id="387" dur="250"/>
                                        <p:tgtEl>
                                          <p:spTgt spid="2518"/>
                                        </p:tgtEl>
                                      </p:cBhvr>
                                    </p:animEffect>
                                  </p:childTnLst>
                                </p:cTn>
                              </p:par>
                              <p:par>
                                <p:cTn id="388" presetID="10" presetClass="entr" presetSubtype="0" fill="hold" grpId="0" nodeType="withEffect">
                                  <p:stCondLst>
                                    <p:cond delay="8600"/>
                                  </p:stCondLst>
                                  <p:childTnLst>
                                    <p:set>
                                      <p:cBhvr>
                                        <p:cTn id="389" dur="1" fill="hold">
                                          <p:stCondLst>
                                            <p:cond delay="0"/>
                                          </p:stCondLst>
                                        </p:cTn>
                                        <p:tgtEl>
                                          <p:spTgt spid="2505"/>
                                        </p:tgtEl>
                                        <p:attrNameLst>
                                          <p:attrName>style.visibility</p:attrName>
                                        </p:attrNameLst>
                                      </p:cBhvr>
                                      <p:to>
                                        <p:strVal val="visible"/>
                                      </p:to>
                                    </p:set>
                                    <p:animEffect transition="in" filter="fade">
                                      <p:cBhvr>
                                        <p:cTn id="390" dur="250"/>
                                        <p:tgtEl>
                                          <p:spTgt spid="2505"/>
                                        </p:tgtEl>
                                      </p:cBhvr>
                                    </p:animEffect>
                                  </p:childTnLst>
                                </p:cTn>
                              </p:par>
                              <p:par>
                                <p:cTn id="391" presetID="10" presetClass="entr" presetSubtype="0" fill="hold" grpId="0" nodeType="withEffect">
                                  <p:stCondLst>
                                    <p:cond delay="8600"/>
                                  </p:stCondLst>
                                  <p:childTnLst>
                                    <p:set>
                                      <p:cBhvr>
                                        <p:cTn id="392" dur="1" fill="hold">
                                          <p:stCondLst>
                                            <p:cond delay="0"/>
                                          </p:stCondLst>
                                        </p:cTn>
                                        <p:tgtEl>
                                          <p:spTgt spid="2520"/>
                                        </p:tgtEl>
                                        <p:attrNameLst>
                                          <p:attrName>style.visibility</p:attrName>
                                        </p:attrNameLst>
                                      </p:cBhvr>
                                      <p:to>
                                        <p:strVal val="visible"/>
                                      </p:to>
                                    </p:set>
                                    <p:animEffect transition="in" filter="fade">
                                      <p:cBhvr>
                                        <p:cTn id="393" dur="250"/>
                                        <p:tgtEl>
                                          <p:spTgt spid="2520"/>
                                        </p:tgtEl>
                                      </p:cBhvr>
                                    </p:animEffect>
                                  </p:childTnLst>
                                </p:cTn>
                              </p:par>
                              <p:par>
                                <p:cTn id="394" presetID="10" presetClass="entr" presetSubtype="0" fill="hold" grpId="0" nodeType="withEffect">
                                  <p:stCondLst>
                                    <p:cond delay="8600"/>
                                  </p:stCondLst>
                                  <p:childTnLst>
                                    <p:set>
                                      <p:cBhvr>
                                        <p:cTn id="395" dur="1" fill="hold">
                                          <p:stCondLst>
                                            <p:cond delay="0"/>
                                          </p:stCondLst>
                                        </p:cTn>
                                        <p:tgtEl>
                                          <p:spTgt spid="2516"/>
                                        </p:tgtEl>
                                        <p:attrNameLst>
                                          <p:attrName>style.visibility</p:attrName>
                                        </p:attrNameLst>
                                      </p:cBhvr>
                                      <p:to>
                                        <p:strVal val="visible"/>
                                      </p:to>
                                    </p:set>
                                    <p:animEffect transition="in" filter="fade">
                                      <p:cBhvr>
                                        <p:cTn id="396" dur="250"/>
                                        <p:tgtEl>
                                          <p:spTgt spid="2516"/>
                                        </p:tgtEl>
                                      </p:cBhvr>
                                    </p:animEffect>
                                  </p:childTnLst>
                                </p:cTn>
                              </p:par>
                              <p:par>
                                <p:cTn id="397" presetID="10" presetClass="entr" presetSubtype="0" fill="hold" grpId="0" nodeType="withEffect">
                                  <p:stCondLst>
                                    <p:cond delay="8600"/>
                                  </p:stCondLst>
                                  <p:childTnLst>
                                    <p:set>
                                      <p:cBhvr>
                                        <p:cTn id="398" dur="1" fill="hold">
                                          <p:stCondLst>
                                            <p:cond delay="0"/>
                                          </p:stCondLst>
                                        </p:cTn>
                                        <p:tgtEl>
                                          <p:spTgt spid="2560"/>
                                        </p:tgtEl>
                                        <p:attrNameLst>
                                          <p:attrName>style.visibility</p:attrName>
                                        </p:attrNameLst>
                                      </p:cBhvr>
                                      <p:to>
                                        <p:strVal val="visible"/>
                                      </p:to>
                                    </p:set>
                                    <p:animEffect transition="in" filter="fade">
                                      <p:cBhvr>
                                        <p:cTn id="399" dur="250"/>
                                        <p:tgtEl>
                                          <p:spTgt spid="2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38" grpId="0" animBg="1"/>
      <p:bldP spid="2534" grpId="0"/>
      <p:bldP spid="2532" grpId="0"/>
      <p:bldP spid="2530" grpId="0"/>
      <p:bldP spid="2536" grpId="0"/>
      <p:bldP spid="2566" grpId="0" animBg="1"/>
      <p:bldP spid="2564" grpId="0"/>
      <p:bldP spid="2555" grpId="0"/>
      <p:bldP spid="2553" grpId="0"/>
      <p:bldP spid="2549" grpId="0"/>
      <p:bldP spid="2557" grpId="0"/>
      <p:bldP spid="2551" grpId="0"/>
      <p:bldP spid="2562" grpId="0"/>
      <p:bldP spid="2503" grpId="0"/>
      <p:bldP spid="2507" grpId="0"/>
      <p:bldP spid="2501" grpId="0"/>
      <p:bldP spid="5102" grpId="0" animBg="1"/>
      <p:bldP spid="5102" grpId="1" animBg="1"/>
      <p:bldP spid="5103" grpId="0" animBg="1"/>
      <p:bldP spid="5103" grpId="1" animBg="1"/>
      <p:bldP spid="5082" grpId="0" animBg="1"/>
      <p:bldP spid="5104" grpId="0" animBg="1"/>
      <p:bldP spid="5104" grpId="1" animBg="1"/>
      <p:bldP spid="5148" grpId="0" animBg="1"/>
      <p:bldP spid="5148" grpId="1" animBg="1"/>
      <p:bldP spid="5080" grpId="0" animBg="1"/>
      <p:bldP spid="5161" grpId="0" animBg="1"/>
      <p:bldP spid="5161" grpId="1" animBg="1"/>
      <p:bldP spid="5164" grpId="0" animBg="1"/>
      <p:bldP spid="5164" grpId="1" animBg="1"/>
      <p:bldP spid="2550" grpId="0" animBg="1"/>
      <p:bldP spid="5168" grpId="0" animBg="1"/>
      <p:bldP spid="5168" grpId="1" animBg="1"/>
      <p:bldP spid="2509" grpId="0" animBg="1"/>
      <p:bldP spid="2560" grpId="0"/>
      <p:bldP spid="2505" grpId="0"/>
      <p:bldP spid="2518" grpId="0"/>
      <p:bldP spid="2520" grpId="0"/>
      <p:bldP spid="2516" grpId="0"/>
      <p:bldP spid="5174" grpId="0" animBg="1"/>
      <p:bldP spid="5174" grpId="1" animBg="1"/>
      <p:bldP spid="5175" grpId="0" animBg="1"/>
      <p:bldP spid="5175" grpId="1" animBg="1"/>
      <p:bldP spid="5176" grpId="0" animBg="1"/>
      <p:bldP spid="5176" grpId="1" animBg="1"/>
      <p:bldP spid="5177" grpId="0" animBg="1"/>
      <p:bldP spid="5177" grpId="1" animBg="1"/>
      <p:bldP spid="2519" grpId="0" animBg="1"/>
      <p:bldP spid="5178" grpId="0" animBg="1"/>
      <p:bldP spid="5178" grpId="1" animBg="1"/>
      <p:bldP spid="2521" grpId="0" animBg="1"/>
      <p:bldP spid="5179" grpId="0" animBg="1"/>
      <p:bldP spid="5179" grpId="1" animBg="1"/>
      <p:bldP spid="5180" grpId="0" animBg="1"/>
      <p:bldP spid="5180" grpId="1" animBg="1"/>
      <p:bldP spid="5181" grpId="0" animBg="1"/>
      <p:bldP spid="5181" grpId="1" animBg="1"/>
      <p:bldP spid="2572" grpId="0" animBg="1"/>
      <p:bldP spid="5169" grpId="0" animBg="1"/>
      <p:bldP spid="5169" grpId="1" animBg="1"/>
      <p:bldP spid="5170" grpId="0" animBg="1"/>
      <p:bldP spid="5170" grpId="1" animBg="1"/>
      <p:bldP spid="5172" grpId="0" animBg="1"/>
      <p:bldP spid="5172" grpId="1" animBg="1"/>
      <p:bldP spid="5173" grpId="0" animBg="1"/>
      <p:bldP spid="517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50" name="Map PNG"/>
          <p:cNvPicPr>
            <a:picLocks noChangeAspect="1"/>
          </p:cNvPicPr>
          <p:nvPr/>
        </p:nvPicPr>
        <p:blipFill>
          <a:blip r:embed="rId3"/>
          <a:stretch>
            <a:fillRect/>
          </a:stretch>
        </p:blipFill>
        <p:spPr>
          <a:xfrm>
            <a:off x="1166679" y="946983"/>
            <a:ext cx="7665097" cy="3760828"/>
          </a:xfrm>
          <a:prstGeom prst="rect">
            <a:avLst/>
          </a:prstGeom>
        </p:spPr>
      </p:pic>
      <p:sp>
        <p:nvSpPr>
          <p:cNvPr id="2" name="Rectangle 1"/>
          <p:cNvSpPr/>
          <p:nvPr/>
        </p:nvSpPr>
        <p:spPr bwMode="auto">
          <a:xfrm>
            <a:off x="0" y="849201"/>
            <a:ext cx="9344906" cy="4293935"/>
          </a:xfrm>
          <a:prstGeom prst="rect">
            <a:avLst/>
          </a:prstGeom>
          <a:solidFill>
            <a:srgbClr val="FFFFFF">
              <a:alpha val="50196"/>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nvGrpSpPr>
          <p:cNvPr id="2482" name="Group 2481"/>
          <p:cNvGrpSpPr/>
          <p:nvPr/>
        </p:nvGrpSpPr>
        <p:grpSpPr>
          <a:xfrm>
            <a:off x="5724062" y="1989309"/>
            <a:ext cx="3284684" cy="2966930"/>
            <a:chOff x="7785122" y="2705100"/>
            <a:chExt cx="4467398" cy="4035231"/>
          </a:xfrm>
        </p:grpSpPr>
        <p:sp>
          <p:nvSpPr>
            <p:cNvPr id="2465" name="Rectangle 2464"/>
            <p:cNvSpPr/>
            <p:nvPr/>
          </p:nvSpPr>
          <p:spPr bwMode="auto">
            <a:xfrm>
              <a:off x="8618537" y="3365501"/>
              <a:ext cx="2760663" cy="3374830"/>
            </a:xfrm>
            <a:custGeom>
              <a:avLst/>
              <a:gdLst>
                <a:gd name="connsiteX0" fmla="*/ 0 w 3962401"/>
                <a:gd name="connsiteY0" fmla="*/ 0 h 3360932"/>
                <a:gd name="connsiteX1" fmla="*/ 3962401 w 3962401"/>
                <a:gd name="connsiteY1" fmla="*/ 0 h 3360932"/>
                <a:gd name="connsiteX2" fmla="*/ 3962401 w 3962401"/>
                <a:gd name="connsiteY2" fmla="*/ 3360932 h 3360932"/>
                <a:gd name="connsiteX3" fmla="*/ 0 w 3962401"/>
                <a:gd name="connsiteY3" fmla="*/ 3360932 h 3360932"/>
                <a:gd name="connsiteX4" fmla="*/ 0 w 3962401"/>
                <a:gd name="connsiteY4" fmla="*/ 0 h 3360932"/>
                <a:gd name="connsiteX0" fmla="*/ 457200 w 3962401"/>
                <a:gd name="connsiteY0" fmla="*/ 685800 h 3360932"/>
                <a:gd name="connsiteX1" fmla="*/ 3962401 w 3962401"/>
                <a:gd name="connsiteY1" fmla="*/ 0 h 3360932"/>
                <a:gd name="connsiteX2" fmla="*/ 3962401 w 3962401"/>
                <a:gd name="connsiteY2" fmla="*/ 3360932 h 3360932"/>
                <a:gd name="connsiteX3" fmla="*/ 0 w 3962401"/>
                <a:gd name="connsiteY3" fmla="*/ 3360932 h 3360932"/>
                <a:gd name="connsiteX4" fmla="*/ 457200 w 3962401"/>
                <a:gd name="connsiteY4" fmla="*/ 685800 h 3360932"/>
                <a:gd name="connsiteX0" fmla="*/ 0 w 3505201"/>
                <a:gd name="connsiteY0" fmla="*/ 685800 h 3360932"/>
                <a:gd name="connsiteX1" fmla="*/ 3505201 w 3505201"/>
                <a:gd name="connsiteY1" fmla="*/ 0 h 3360932"/>
                <a:gd name="connsiteX2" fmla="*/ 3505201 w 3505201"/>
                <a:gd name="connsiteY2" fmla="*/ 3360932 h 3360932"/>
                <a:gd name="connsiteX3" fmla="*/ 25400 w 3505201"/>
                <a:gd name="connsiteY3" fmla="*/ 2598932 h 3360932"/>
                <a:gd name="connsiteX4" fmla="*/ 0 w 3505201"/>
                <a:gd name="connsiteY4" fmla="*/ 685800 h 3360932"/>
                <a:gd name="connsiteX0" fmla="*/ 0 w 3505201"/>
                <a:gd name="connsiteY0" fmla="*/ 685800 h 3360932"/>
                <a:gd name="connsiteX1" fmla="*/ 3505201 w 3505201"/>
                <a:gd name="connsiteY1" fmla="*/ 0 h 3360932"/>
                <a:gd name="connsiteX2" fmla="*/ 3505201 w 3505201"/>
                <a:gd name="connsiteY2" fmla="*/ 3360932 h 3360932"/>
                <a:gd name="connsiteX3" fmla="*/ 1655763 w 3505201"/>
                <a:gd name="connsiteY3" fmla="*/ 2949769 h 3360932"/>
                <a:gd name="connsiteX4" fmla="*/ 25400 w 3505201"/>
                <a:gd name="connsiteY4" fmla="*/ 2598932 h 3360932"/>
                <a:gd name="connsiteX5" fmla="*/ 0 w 3505201"/>
                <a:gd name="connsiteY5" fmla="*/ 685800 h 3360932"/>
                <a:gd name="connsiteX0" fmla="*/ 0 w 3505201"/>
                <a:gd name="connsiteY0" fmla="*/ 685800 h 3381569"/>
                <a:gd name="connsiteX1" fmla="*/ 3505201 w 3505201"/>
                <a:gd name="connsiteY1" fmla="*/ 0 h 3381569"/>
                <a:gd name="connsiteX2" fmla="*/ 3505201 w 3505201"/>
                <a:gd name="connsiteY2" fmla="*/ 3360932 h 3381569"/>
                <a:gd name="connsiteX3" fmla="*/ 1363663 w 3505201"/>
                <a:gd name="connsiteY3" fmla="*/ 3381569 h 3381569"/>
                <a:gd name="connsiteX4" fmla="*/ 25400 w 3505201"/>
                <a:gd name="connsiteY4" fmla="*/ 2598932 h 3381569"/>
                <a:gd name="connsiteX5" fmla="*/ 0 w 3505201"/>
                <a:gd name="connsiteY5" fmla="*/ 685800 h 3381569"/>
                <a:gd name="connsiteX0" fmla="*/ 0 w 3505201"/>
                <a:gd name="connsiteY0" fmla="*/ 685800 h 3381569"/>
                <a:gd name="connsiteX1" fmla="*/ 3505201 w 3505201"/>
                <a:gd name="connsiteY1" fmla="*/ 0 h 3381569"/>
                <a:gd name="connsiteX2" fmla="*/ 2667001 w 3505201"/>
                <a:gd name="connsiteY2" fmla="*/ 2598932 h 3381569"/>
                <a:gd name="connsiteX3" fmla="*/ 1363663 w 3505201"/>
                <a:gd name="connsiteY3" fmla="*/ 3381569 h 3381569"/>
                <a:gd name="connsiteX4" fmla="*/ 25400 w 3505201"/>
                <a:gd name="connsiteY4" fmla="*/ 2598932 h 3381569"/>
                <a:gd name="connsiteX5" fmla="*/ 0 w 3505201"/>
                <a:gd name="connsiteY5" fmla="*/ 685800 h 3381569"/>
                <a:gd name="connsiteX0" fmla="*/ 0 w 3505201"/>
                <a:gd name="connsiteY0" fmla="*/ 685800 h 3381569"/>
                <a:gd name="connsiteX1" fmla="*/ 3505201 w 3505201"/>
                <a:gd name="connsiteY1" fmla="*/ 0 h 3381569"/>
                <a:gd name="connsiteX2" fmla="*/ 2925763 w 3505201"/>
                <a:gd name="connsiteY2" fmla="*/ 1832169 h 3381569"/>
                <a:gd name="connsiteX3" fmla="*/ 2667001 w 3505201"/>
                <a:gd name="connsiteY3" fmla="*/ 2598932 h 3381569"/>
                <a:gd name="connsiteX4" fmla="*/ 1363663 w 3505201"/>
                <a:gd name="connsiteY4" fmla="*/ 3381569 h 3381569"/>
                <a:gd name="connsiteX5" fmla="*/ 25400 w 3505201"/>
                <a:gd name="connsiteY5" fmla="*/ 2598932 h 3381569"/>
                <a:gd name="connsiteX6" fmla="*/ 0 w 3505201"/>
                <a:gd name="connsiteY6" fmla="*/ 685800 h 3381569"/>
                <a:gd name="connsiteX0" fmla="*/ 0 w 3505201"/>
                <a:gd name="connsiteY0" fmla="*/ 685800 h 3381569"/>
                <a:gd name="connsiteX1" fmla="*/ 3505201 w 3505201"/>
                <a:gd name="connsiteY1" fmla="*/ 0 h 3381569"/>
                <a:gd name="connsiteX2" fmla="*/ 2697163 w 3505201"/>
                <a:gd name="connsiteY2" fmla="*/ 2162369 h 3381569"/>
                <a:gd name="connsiteX3" fmla="*/ 2667001 w 3505201"/>
                <a:gd name="connsiteY3" fmla="*/ 2598932 h 3381569"/>
                <a:gd name="connsiteX4" fmla="*/ 1363663 w 3505201"/>
                <a:gd name="connsiteY4" fmla="*/ 3381569 h 3381569"/>
                <a:gd name="connsiteX5" fmla="*/ 25400 w 3505201"/>
                <a:gd name="connsiteY5" fmla="*/ 2598932 h 3381569"/>
                <a:gd name="connsiteX6" fmla="*/ 0 w 3505201"/>
                <a:gd name="connsiteY6" fmla="*/ 685800 h 3381569"/>
                <a:gd name="connsiteX0" fmla="*/ 0 w 3505201"/>
                <a:gd name="connsiteY0" fmla="*/ 685800 h 3381569"/>
                <a:gd name="connsiteX1" fmla="*/ 3505201 w 3505201"/>
                <a:gd name="connsiteY1" fmla="*/ 0 h 3381569"/>
                <a:gd name="connsiteX2" fmla="*/ 3027363 w 3505201"/>
                <a:gd name="connsiteY2" fmla="*/ 1260669 h 3381569"/>
                <a:gd name="connsiteX3" fmla="*/ 2697163 w 3505201"/>
                <a:gd name="connsiteY3" fmla="*/ 2162369 h 3381569"/>
                <a:gd name="connsiteX4" fmla="*/ 2667001 w 3505201"/>
                <a:gd name="connsiteY4" fmla="*/ 2598932 h 3381569"/>
                <a:gd name="connsiteX5" fmla="*/ 1363663 w 3505201"/>
                <a:gd name="connsiteY5" fmla="*/ 3381569 h 3381569"/>
                <a:gd name="connsiteX6" fmla="*/ 25400 w 3505201"/>
                <a:gd name="connsiteY6" fmla="*/ 2598932 h 3381569"/>
                <a:gd name="connsiteX7" fmla="*/ 0 w 3505201"/>
                <a:gd name="connsiteY7" fmla="*/ 685800 h 3381569"/>
                <a:gd name="connsiteX0" fmla="*/ 0 w 3505201"/>
                <a:gd name="connsiteY0" fmla="*/ 685800 h 3381569"/>
                <a:gd name="connsiteX1" fmla="*/ 3505201 w 3505201"/>
                <a:gd name="connsiteY1" fmla="*/ 0 h 3381569"/>
                <a:gd name="connsiteX2" fmla="*/ 2722563 w 3505201"/>
                <a:gd name="connsiteY2" fmla="*/ 930469 h 3381569"/>
                <a:gd name="connsiteX3" fmla="*/ 2697163 w 3505201"/>
                <a:gd name="connsiteY3" fmla="*/ 2162369 h 3381569"/>
                <a:gd name="connsiteX4" fmla="*/ 2667001 w 3505201"/>
                <a:gd name="connsiteY4" fmla="*/ 2598932 h 3381569"/>
                <a:gd name="connsiteX5" fmla="*/ 1363663 w 3505201"/>
                <a:gd name="connsiteY5" fmla="*/ 3381569 h 3381569"/>
                <a:gd name="connsiteX6" fmla="*/ 25400 w 3505201"/>
                <a:gd name="connsiteY6" fmla="*/ 2598932 h 3381569"/>
                <a:gd name="connsiteX7" fmla="*/ 0 w 3505201"/>
                <a:gd name="connsiteY7" fmla="*/ 685800 h 3381569"/>
                <a:gd name="connsiteX0" fmla="*/ 0 w 2722563"/>
                <a:gd name="connsiteY0" fmla="*/ 635000 h 3330769"/>
                <a:gd name="connsiteX1" fmla="*/ 1384301 w 2722563"/>
                <a:gd name="connsiteY1" fmla="*/ 0 h 3330769"/>
                <a:gd name="connsiteX2" fmla="*/ 2722563 w 2722563"/>
                <a:gd name="connsiteY2" fmla="*/ 879669 h 3330769"/>
                <a:gd name="connsiteX3" fmla="*/ 2697163 w 2722563"/>
                <a:gd name="connsiteY3" fmla="*/ 2111569 h 3330769"/>
                <a:gd name="connsiteX4" fmla="*/ 2667001 w 2722563"/>
                <a:gd name="connsiteY4" fmla="*/ 2548132 h 3330769"/>
                <a:gd name="connsiteX5" fmla="*/ 1363663 w 2722563"/>
                <a:gd name="connsiteY5" fmla="*/ 3330769 h 3330769"/>
                <a:gd name="connsiteX6" fmla="*/ 25400 w 2722563"/>
                <a:gd name="connsiteY6" fmla="*/ 2548132 h 3330769"/>
                <a:gd name="connsiteX7" fmla="*/ 0 w 2722563"/>
                <a:gd name="connsiteY7" fmla="*/ 635000 h 3330769"/>
                <a:gd name="connsiteX0" fmla="*/ 0 w 2760663"/>
                <a:gd name="connsiteY0" fmla="*/ 876300 h 3330769"/>
                <a:gd name="connsiteX1" fmla="*/ 1422401 w 2760663"/>
                <a:gd name="connsiteY1" fmla="*/ 0 h 3330769"/>
                <a:gd name="connsiteX2" fmla="*/ 2760663 w 2760663"/>
                <a:gd name="connsiteY2" fmla="*/ 879669 h 3330769"/>
                <a:gd name="connsiteX3" fmla="*/ 2735263 w 2760663"/>
                <a:gd name="connsiteY3" fmla="*/ 2111569 h 3330769"/>
                <a:gd name="connsiteX4" fmla="*/ 2705101 w 2760663"/>
                <a:gd name="connsiteY4" fmla="*/ 2548132 h 3330769"/>
                <a:gd name="connsiteX5" fmla="*/ 1401763 w 2760663"/>
                <a:gd name="connsiteY5" fmla="*/ 3330769 h 3330769"/>
                <a:gd name="connsiteX6" fmla="*/ 63500 w 2760663"/>
                <a:gd name="connsiteY6" fmla="*/ 2548132 h 3330769"/>
                <a:gd name="connsiteX7" fmla="*/ 0 w 2760663"/>
                <a:gd name="connsiteY7" fmla="*/ 876300 h 3330769"/>
                <a:gd name="connsiteX0" fmla="*/ 0 w 2760663"/>
                <a:gd name="connsiteY0" fmla="*/ 876300 h 3330769"/>
                <a:gd name="connsiteX1" fmla="*/ 1422401 w 2760663"/>
                <a:gd name="connsiteY1" fmla="*/ 0 h 3330769"/>
                <a:gd name="connsiteX2" fmla="*/ 2760663 w 2760663"/>
                <a:gd name="connsiteY2" fmla="*/ 879669 h 3330769"/>
                <a:gd name="connsiteX3" fmla="*/ 2735263 w 2760663"/>
                <a:gd name="connsiteY3" fmla="*/ 2111569 h 3330769"/>
                <a:gd name="connsiteX4" fmla="*/ 2705101 w 2760663"/>
                <a:gd name="connsiteY4" fmla="*/ 2548132 h 3330769"/>
                <a:gd name="connsiteX5" fmla="*/ 1401763 w 2760663"/>
                <a:gd name="connsiteY5" fmla="*/ 3330769 h 3330769"/>
                <a:gd name="connsiteX6" fmla="*/ 63500 w 2760663"/>
                <a:gd name="connsiteY6" fmla="*/ 2484632 h 3330769"/>
                <a:gd name="connsiteX7" fmla="*/ 0 w 2760663"/>
                <a:gd name="connsiteY7" fmla="*/ 876300 h 333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0663" h="3330769">
                  <a:moveTo>
                    <a:pt x="0" y="876300"/>
                  </a:moveTo>
                  <a:lnTo>
                    <a:pt x="1422401" y="0"/>
                  </a:lnTo>
                  <a:lnTo>
                    <a:pt x="2760663" y="879669"/>
                  </a:lnTo>
                  <a:lnTo>
                    <a:pt x="2735263" y="2111569"/>
                  </a:lnTo>
                  <a:lnTo>
                    <a:pt x="2705101" y="2548132"/>
                  </a:lnTo>
                  <a:lnTo>
                    <a:pt x="1401763" y="3330769"/>
                  </a:lnTo>
                  <a:lnTo>
                    <a:pt x="63500" y="2484632"/>
                  </a:lnTo>
                  <a:lnTo>
                    <a:pt x="0" y="876300"/>
                  </a:lnTo>
                  <a:close/>
                </a:path>
              </a:pathLst>
            </a:cu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chemeClr val="bg1"/>
                    </a:gs>
                    <a:gs pos="10417">
                      <a:schemeClr val="bg1"/>
                    </a:gs>
                  </a:gsLst>
                  <a:lin ang="5400000" scaled="0"/>
                </a:gradFill>
              </a:endParaRPr>
            </a:p>
          </p:txBody>
        </p:sp>
        <p:sp>
          <p:nvSpPr>
            <p:cNvPr id="5164" name="Freeform 12"/>
            <p:cNvSpPr>
              <a:spLocks noChangeAspect="1" noEditPoints="1"/>
            </p:cNvSpPr>
            <p:nvPr/>
          </p:nvSpPr>
          <p:spPr bwMode="auto">
            <a:xfrm>
              <a:off x="7785122" y="2705100"/>
              <a:ext cx="4467398" cy="3988874"/>
            </a:xfrm>
            <a:custGeom>
              <a:avLst/>
              <a:gdLst>
                <a:gd name="T0" fmla="*/ 347 w 1167"/>
                <a:gd name="T1" fmla="*/ 0 h 1042"/>
                <a:gd name="T2" fmla="*/ 0 w 1167"/>
                <a:gd name="T3" fmla="*/ 215 h 1042"/>
                <a:gd name="T4" fmla="*/ 222 w 1167"/>
                <a:gd name="T5" fmla="*/ 399 h 1042"/>
                <a:gd name="T6" fmla="*/ 574 w 1167"/>
                <a:gd name="T7" fmla="*/ 182 h 1042"/>
                <a:gd name="T8" fmla="*/ 347 w 1167"/>
                <a:gd name="T9" fmla="*/ 0 h 1042"/>
                <a:gd name="T10" fmla="*/ 347 w 1167"/>
                <a:gd name="T11" fmla="*/ 0 h 1042"/>
                <a:gd name="T12" fmla="*/ 819 w 1167"/>
                <a:gd name="T13" fmla="*/ 0 h 1042"/>
                <a:gd name="T14" fmla="*/ 1167 w 1167"/>
                <a:gd name="T15" fmla="*/ 217 h 1042"/>
                <a:gd name="T16" fmla="*/ 944 w 1167"/>
                <a:gd name="T17" fmla="*/ 399 h 1042"/>
                <a:gd name="T18" fmla="*/ 597 w 1167"/>
                <a:gd name="T19" fmla="*/ 182 h 1042"/>
                <a:gd name="T20" fmla="*/ 819 w 1167"/>
                <a:gd name="T21" fmla="*/ 0 h 1042"/>
                <a:gd name="T22" fmla="*/ 819 w 1167"/>
                <a:gd name="T23" fmla="*/ 0 h 1042"/>
                <a:gd name="T24" fmla="*/ 349 w 1167"/>
                <a:gd name="T25" fmla="*/ 798 h 1042"/>
                <a:gd name="T26" fmla="*/ 14 w 1167"/>
                <a:gd name="T27" fmla="*/ 602 h 1042"/>
                <a:gd name="T28" fmla="*/ 217 w 1167"/>
                <a:gd name="T29" fmla="*/ 427 h 1042"/>
                <a:gd name="T30" fmla="*/ 548 w 1167"/>
                <a:gd name="T31" fmla="*/ 631 h 1042"/>
                <a:gd name="T32" fmla="*/ 349 w 1167"/>
                <a:gd name="T33" fmla="*/ 798 h 1042"/>
                <a:gd name="T34" fmla="*/ 349 w 1167"/>
                <a:gd name="T35" fmla="*/ 798 h 1042"/>
                <a:gd name="T36" fmla="*/ 815 w 1167"/>
                <a:gd name="T37" fmla="*/ 796 h 1042"/>
                <a:gd name="T38" fmla="*/ 1152 w 1167"/>
                <a:gd name="T39" fmla="*/ 598 h 1042"/>
                <a:gd name="T40" fmla="*/ 949 w 1167"/>
                <a:gd name="T41" fmla="*/ 427 h 1042"/>
                <a:gd name="T42" fmla="*/ 618 w 1167"/>
                <a:gd name="T43" fmla="*/ 626 h 1042"/>
                <a:gd name="T44" fmla="*/ 815 w 1167"/>
                <a:gd name="T45" fmla="*/ 796 h 1042"/>
                <a:gd name="T46" fmla="*/ 815 w 1167"/>
                <a:gd name="T47" fmla="*/ 796 h 1042"/>
                <a:gd name="T48" fmla="*/ 592 w 1167"/>
                <a:gd name="T49" fmla="*/ 642 h 1042"/>
                <a:gd name="T50" fmla="*/ 592 w 1167"/>
                <a:gd name="T51" fmla="*/ 1042 h 1042"/>
                <a:gd name="T52" fmla="*/ 933 w 1167"/>
                <a:gd name="T53" fmla="*/ 831 h 1042"/>
                <a:gd name="T54" fmla="*/ 933 w 1167"/>
                <a:gd name="T55" fmla="*/ 768 h 1042"/>
                <a:gd name="T56" fmla="*/ 819 w 1167"/>
                <a:gd name="T57" fmla="*/ 827 h 1042"/>
                <a:gd name="T58" fmla="*/ 592 w 1167"/>
                <a:gd name="T59" fmla="*/ 642 h 1042"/>
                <a:gd name="T60" fmla="*/ 592 w 1167"/>
                <a:gd name="T61" fmla="*/ 642 h 1042"/>
                <a:gd name="T62" fmla="*/ 569 w 1167"/>
                <a:gd name="T63" fmla="*/ 642 h 1042"/>
                <a:gd name="T64" fmla="*/ 569 w 1167"/>
                <a:gd name="T65" fmla="*/ 1042 h 1042"/>
                <a:gd name="T66" fmla="*/ 233 w 1167"/>
                <a:gd name="T67" fmla="*/ 831 h 1042"/>
                <a:gd name="T68" fmla="*/ 233 w 1167"/>
                <a:gd name="T69" fmla="*/ 768 h 1042"/>
                <a:gd name="T70" fmla="*/ 347 w 1167"/>
                <a:gd name="T71" fmla="*/ 827 h 1042"/>
                <a:gd name="T72" fmla="*/ 569 w 1167"/>
                <a:gd name="T73" fmla="*/ 642 h 1042"/>
                <a:gd name="T74" fmla="*/ 569 w 1167"/>
                <a:gd name="T75" fmla="*/ 642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7" h="1042">
                  <a:moveTo>
                    <a:pt x="347" y="0"/>
                  </a:moveTo>
                  <a:lnTo>
                    <a:pt x="0" y="215"/>
                  </a:lnTo>
                  <a:lnTo>
                    <a:pt x="222" y="399"/>
                  </a:lnTo>
                  <a:lnTo>
                    <a:pt x="574" y="182"/>
                  </a:lnTo>
                  <a:lnTo>
                    <a:pt x="347" y="0"/>
                  </a:lnTo>
                  <a:lnTo>
                    <a:pt x="347" y="0"/>
                  </a:lnTo>
                  <a:close/>
                  <a:moveTo>
                    <a:pt x="819" y="0"/>
                  </a:moveTo>
                  <a:lnTo>
                    <a:pt x="1167" y="217"/>
                  </a:lnTo>
                  <a:lnTo>
                    <a:pt x="944" y="399"/>
                  </a:lnTo>
                  <a:lnTo>
                    <a:pt x="597" y="182"/>
                  </a:lnTo>
                  <a:lnTo>
                    <a:pt x="819" y="0"/>
                  </a:lnTo>
                  <a:lnTo>
                    <a:pt x="819" y="0"/>
                  </a:lnTo>
                  <a:close/>
                  <a:moveTo>
                    <a:pt x="349" y="798"/>
                  </a:moveTo>
                  <a:lnTo>
                    <a:pt x="14" y="602"/>
                  </a:lnTo>
                  <a:lnTo>
                    <a:pt x="217" y="427"/>
                  </a:lnTo>
                  <a:lnTo>
                    <a:pt x="548" y="631"/>
                  </a:lnTo>
                  <a:lnTo>
                    <a:pt x="349" y="798"/>
                  </a:lnTo>
                  <a:lnTo>
                    <a:pt x="349" y="798"/>
                  </a:lnTo>
                  <a:close/>
                  <a:moveTo>
                    <a:pt x="815" y="796"/>
                  </a:moveTo>
                  <a:lnTo>
                    <a:pt x="1152" y="598"/>
                  </a:lnTo>
                  <a:lnTo>
                    <a:pt x="949" y="427"/>
                  </a:lnTo>
                  <a:lnTo>
                    <a:pt x="618" y="626"/>
                  </a:lnTo>
                  <a:lnTo>
                    <a:pt x="815" y="796"/>
                  </a:lnTo>
                  <a:lnTo>
                    <a:pt x="815" y="796"/>
                  </a:lnTo>
                  <a:close/>
                  <a:moveTo>
                    <a:pt x="592" y="642"/>
                  </a:moveTo>
                  <a:lnTo>
                    <a:pt x="592" y="1042"/>
                  </a:lnTo>
                  <a:lnTo>
                    <a:pt x="933" y="831"/>
                  </a:lnTo>
                  <a:lnTo>
                    <a:pt x="933" y="768"/>
                  </a:lnTo>
                  <a:lnTo>
                    <a:pt x="819" y="827"/>
                  </a:lnTo>
                  <a:lnTo>
                    <a:pt x="592" y="642"/>
                  </a:lnTo>
                  <a:lnTo>
                    <a:pt x="592" y="642"/>
                  </a:lnTo>
                  <a:close/>
                  <a:moveTo>
                    <a:pt x="569" y="642"/>
                  </a:moveTo>
                  <a:lnTo>
                    <a:pt x="569" y="1042"/>
                  </a:lnTo>
                  <a:lnTo>
                    <a:pt x="233" y="831"/>
                  </a:lnTo>
                  <a:lnTo>
                    <a:pt x="233" y="768"/>
                  </a:lnTo>
                  <a:lnTo>
                    <a:pt x="347" y="827"/>
                  </a:lnTo>
                  <a:lnTo>
                    <a:pt x="569" y="642"/>
                  </a:lnTo>
                  <a:lnTo>
                    <a:pt x="569" y="642"/>
                  </a:lnTo>
                  <a:close/>
                </a:path>
              </a:pathLst>
            </a:custGeom>
            <a:solidFill>
              <a:schemeClr val="accent1"/>
            </a:solidFill>
          </p:spPr>
          <p:txBody>
            <a:bodyPr vert="horz" wrap="square" lIns="67232" tIns="33616" rIns="67232" bIns="33616" numCol="1" anchor="t" anchorCtr="0" compatLnSpc="1">
              <a:prstTxWarp prst="textNoShape">
                <a:avLst/>
              </a:prstTxWarp>
            </a:bodyPr>
            <a:lstStyle/>
            <a:p>
              <a:endParaRPr lang="en-US" sz="1324"/>
            </a:p>
          </p:txBody>
        </p:sp>
      </p:grpSp>
      <p:sp>
        <p:nvSpPr>
          <p:cNvPr id="2466" name="TextBox 2465"/>
          <p:cNvSpPr txBox="1"/>
          <p:nvPr/>
        </p:nvSpPr>
        <p:spPr>
          <a:xfrm>
            <a:off x="6357343" y="1311552"/>
            <a:ext cx="2018123" cy="583882"/>
          </a:xfrm>
          <a:prstGeom prst="rect">
            <a:avLst/>
          </a:prstGeom>
          <a:noFill/>
        </p:spPr>
        <p:txBody>
          <a:bodyPr wrap="square" lIns="134464" tIns="107571" rIns="134464" bIns="107571" rtlCol="0">
            <a:spAutoFit/>
          </a:bodyPr>
          <a:lstStyle/>
          <a:p>
            <a:pPr algn="ctr">
              <a:lnSpc>
                <a:spcPct val="90000"/>
              </a:lnSpc>
            </a:pPr>
            <a:r>
              <a:rPr lang="en-US" sz="2647" spc="-37" dirty="0">
                <a:gradFill>
                  <a:gsLst>
                    <a:gs pos="2917">
                      <a:schemeClr val="tx2"/>
                    </a:gs>
                    <a:gs pos="30000">
                      <a:schemeClr val="tx2"/>
                    </a:gs>
                  </a:gsLst>
                  <a:lin ang="5400000" scaled="0"/>
                </a:gradFill>
                <a:latin typeface="+mj-lt"/>
              </a:rPr>
              <a:t>Apps</a:t>
            </a:r>
          </a:p>
        </p:txBody>
      </p:sp>
      <p:sp>
        <p:nvSpPr>
          <p:cNvPr id="5081" name="Virtual Network label in cloud"/>
          <p:cNvSpPr/>
          <p:nvPr/>
        </p:nvSpPr>
        <p:spPr>
          <a:xfrm>
            <a:off x="7205920" y="3421047"/>
            <a:ext cx="487634" cy="255326"/>
          </a:xfrm>
          <a:prstGeom prst="rect">
            <a:avLst/>
          </a:prstGeom>
        </p:spPr>
        <p:txBody>
          <a:bodyPr wrap="none">
            <a:spAutoFit/>
          </a:bodyPr>
          <a:lstStyle/>
          <a:p>
            <a:pPr algn="ctr" defTabSz="671771" fontAlgn="base">
              <a:lnSpc>
                <a:spcPct val="80000"/>
              </a:lnSpc>
              <a:spcBef>
                <a:spcPct val="0"/>
              </a:spcBef>
              <a:spcAft>
                <a:spcPct val="0"/>
              </a:spcAft>
            </a:pPr>
            <a:r>
              <a:rPr lang="en-US" sz="662" dirty="0">
                <a:gradFill>
                  <a:gsLst>
                    <a:gs pos="0">
                      <a:srgbClr val="FFFFFF"/>
                    </a:gs>
                    <a:gs pos="100000">
                      <a:srgbClr val="FFFFFF"/>
                    </a:gs>
                  </a:gsLst>
                  <a:lin ang="5400000" scaled="0"/>
                </a:gradFill>
              </a:rPr>
              <a:t>virtual </a:t>
            </a:r>
            <a:br>
              <a:rPr lang="en-US" sz="662" dirty="0">
                <a:gradFill>
                  <a:gsLst>
                    <a:gs pos="0">
                      <a:srgbClr val="FFFFFF"/>
                    </a:gs>
                    <a:gs pos="100000">
                      <a:srgbClr val="FFFFFF"/>
                    </a:gs>
                  </a:gsLst>
                  <a:lin ang="5400000" scaled="0"/>
                </a:gradFill>
              </a:rPr>
            </a:br>
            <a:r>
              <a:rPr lang="en-US" sz="662" dirty="0">
                <a:gradFill>
                  <a:gsLst>
                    <a:gs pos="0">
                      <a:srgbClr val="FFFFFF"/>
                    </a:gs>
                    <a:gs pos="100000">
                      <a:srgbClr val="FFFFFF"/>
                    </a:gs>
                  </a:gsLst>
                  <a:lin ang="5400000" scaled="0"/>
                </a:gradFill>
              </a:rPr>
              <a:t>network</a:t>
            </a:r>
          </a:p>
        </p:txBody>
      </p:sp>
      <p:sp>
        <p:nvSpPr>
          <p:cNvPr id="12" name="TextBox 11"/>
          <p:cNvSpPr txBox="1"/>
          <p:nvPr/>
        </p:nvSpPr>
        <p:spPr>
          <a:xfrm>
            <a:off x="7332361" y="3329722"/>
            <a:ext cx="637103" cy="280594"/>
          </a:xfrm>
          <a:prstGeom prst="rect">
            <a:avLst/>
          </a:prstGeom>
          <a:noFill/>
        </p:spPr>
        <p:txBody>
          <a:bodyPr wrap="square" lIns="134464" tIns="107571" rIns="134464" bIns="107571" rtlCol="0">
            <a:spAutoFit/>
          </a:bodyPr>
          <a:lstStyle/>
          <a:p>
            <a:pPr>
              <a:lnSpc>
                <a:spcPct val="70000"/>
              </a:lnSpc>
            </a:pPr>
            <a:r>
              <a:rPr lang="en-US" sz="588" spc="-37" dirty="0">
                <a:gradFill>
                  <a:gsLst>
                    <a:gs pos="2917">
                      <a:srgbClr val="000000"/>
                    </a:gs>
                    <a:gs pos="30000">
                      <a:srgbClr val="000000"/>
                    </a:gs>
                  </a:gsLst>
                  <a:lin ang="5400000" scaled="0"/>
                </a:gradFill>
              </a:rPr>
              <a:t>table</a:t>
            </a:r>
          </a:p>
        </p:txBody>
      </p:sp>
      <p:sp>
        <p:nvSpPr>
          <p:cNvPr id="5162" name="TextBox 5161"/>
          <p:cNvSpPr txBox="1"/>
          <p:nvPr/>
        </p:nvSpPr>
        <p:spPr>
          <a:xfrm>
            <a:off x="6907246" y="3293578"/>
            <a:ext cx="637103" cy="343944"/>
          </a:xfrm>
          <a:prstGeom prst="rect">
            <a:avLst/>
          </a:prstGeom>
          <a:noFill/>
        </p:spPr>
        <p:txBody>
          <a:bodyPr wrap="square" lIns="134464" tIns="107571" rIns="134464" bIns="107571" rtlCol="0">
            <a:spAutoFit/>
          </a:bodyPr>
          <a:lstStyle/>
          <a:p>
            <a:pPr>
              <a:lnSpc>
                <a:spcPct val="70000"/>
              </a:lnSpc>
            </a:pPr>
            <a:r>
              <a:rPr lang="en-US" sz="588" spc="-37" dirty="0">
                <a:gradFill>
                  <a:gsLst>
                    <a:gs pos="2917">
                      <a:srgbClr val="000000"/>
                    </a:gs>
                    <a:gs pos="30000">
                      <a:srgbClr val="000000"/>
                    </a:gs>
                  </a:gsLst>
                  <a:lin ang="5400000" scaled="0"/>
                </a:gradFill>
              </a:rPr>
              <a:t>cloud </a:t>
            </a:r>
            <a:br>
              <a:rPr lang="en-US" sz="588" spc="-37" dirty="0">
                <a:gradFill>
                  <a:gsLst>
                    <a:gs pos="2917">
                      <a:srgbClr val="000000"/>
                    </a:gs>
                    <a:gs pos="30000">
                      <a:srgbClr val="000000"/>
                    </a:gs>
                  </a:gsLst>
                  <a:lin ang="5400000" scaled="0"/>
                </a:gradFill>
              </a:rPr>
            </a:br>
            <a:r>
              <a:rPr lang="en-US" sz="588" spc="-37" dirty="0">
                <a:gradFill>
                  <a:gsLst>
                    <a:gs pos="2917">
                      <a:srgbClr val="000000"/>
                    </a:gs>
                    <a:gs pos="30000">
                      <a:srgbClr val="000000"/>
                    </a:gs>
                  </a:gsLst>
                  <a:lin ang="5400000" scaled="0"/>
                </a:gradFill>
              </a:rPr>
              <a:t>services</a:t>
            </a:r>
          </a:p>
        </p:txBody>
      </p:sp>
      <p:sp>
        <p:nvSpPr>
          <p:cNvPr id="5163" name="TextBox 5162"/>
          <p:cNvSpPr txBox="1"/>
          <p:nvPr/>
        </p:nvSpPr>
        <p:spPr>
          <a:xfrm>
            <a:off x="6898189" y="2900018"/>
            <a:ext cx="637103" cy="280594"/>
          </a:xfrm>
          <a:prstGeom prst="rect">
            <a:avLst/>
          </a:prstGeom>
          <a:noFill/>
        </p:spPr>
        <p:txBody>
          <a:bodyPr wrap="square" lIns="134464" tIns="107571" rIns="134464" bIns="107571" rtlCol="0">
            <a:spAutoFit/>
          </a:bodyPr>
          <a:lstStyle/>
          <a:p>
            <a:pPr>
              <a:lnSpc>
                <a:spcPct val="70000"/>
              </a:lnSpc>
            </a:pPr>
            <a:r>
              <a:rPr lang="en-US" sz="588" spc="-37" dirty="0">
                <a:gradFill>
                  <a:gsLst>
                    <a:gs pos="2917">
                      <a:srgbClr val="000000"/>
                    </a:gs>
                    <a:gs pos="30000">
                      <a:srgbClr val="000000"/>
                    </a:gs>
                  </a:gsLst>
                  <a:lin ang="5400000" scaled="0"/>
                </a:gradFill>
              </a:rPr>
              <a:t>caching</a:t>
            </a:r>
          </a:p>
        </p:txBody>
      </p:sp>
      <p:sp>
        <p:nvSpPr>
          <p:cNvPr id="5165" name="TextBox 5164"/>
          <p:cNvSpPr txBox="1"/>
          <p:nvPr/>
        </p:nvSpPr>
        <p:spPr>
          <a:xfrm>
            <a:off x="7323820" y="2900018"/>
            <a:ext cx="637103" cy="280594"/>
          </a:xfrm>
          <a:prstGeom prst="rect">
            <a:avLst/>
          </a:prstGeom>
          <a:noFill/>
        </p:spPr>
        <p:txBody>
          <a:bodyPr wrap="square" lIns="134464" tIns="107571" rIns="134464" bIns="107571" rtlCol="0">
            <a:spAutoFit/>
          </a:bodyPr>
          <a:lstStyle/>
          <a:p>
            <a:pPr>
              <a:lnSpc>
                <a:spcPct val="70000"/>
              </a:lnSpc>
            </a:pPr>
            <a:r>
              <a:rPr lang="en-US" sz="588" spc="-37" dirty="0">
                <a:gradFill>
                  <a:gsLst>
                    <a:gs pos="2917">
                      <a:srgbClr val="000000"/>
                    </a:gs>
                    <a:gs pos="30000">
                      <a:srgbClr val="000000"/>
                    </a:gs>
                  </a:gsLst>
                  <a:lin ang="5400000" scaled="0"/>
                </a:gradFill>
              </a:rPr>
              <a:t>identity</a:t>
            </a:r>
          </a:p>
        </p:txBody>
      </p:sp>
      <p:sp>
        <p:nvSpPr>
          <p:cNvPr id="5188" name="Rectangle 5187"/>
          <p:cNvSpPr/>
          <p:nvPr/>
        </p:nvSpPr>
        <p:spPr bwMode="auto">
          <a:xfrm>
            <a:off x="2" y="2606375"/>
            <a:ext cx="5541302" cy="87401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01695" tIns="302543" rIns="134444" bIns="0" numCol="1" spcCol="0" rtlCol="0" fromWordArt="0" anchor="ctr" anchorCtr="0" forceAA="0" compatLnSpc="1">
            <a:prstTxWarp prst="textNoShape">
              <a:avLst/>
            </a:prstTxWarp>
            <a:noAutofit/>
          </a:bodyPr>
          <a:lstStyle/>
          <a:p>
            <a:pPr defTabSz="571253">
              <a:defRPr/>
            </a:pPr>
            <a:r>
              <a:rPr lang="en-US" sz="3529" kern="0" baseline="30000" dirty="0">
                <a:gradFill>
                  <a:gsLst>
                    <a:gs pos="0">
                      <a:srgbClr val="00188F">
                        <a:lumMod val="5000"/>
                        <a:lumOff val="95000"/>
                      </a:srgbClr>
                    </a:gs>
                    <a:gs pos="100000">
                      <a:srgbClr val="EFEFEF"/>
                    </a:gs>
                  </a:gsLst>
                  <a:lin ang="5400000" scaled="1"/>
                </a:gradFill>
                <a:latin typeface="Segoe UI Light"/>
              </a:rPr>
              <a:t>data </a:t>
            </a:r>
            <a:br>
              <a:rPr lang="en-US" sz="3529" kern="0" baseline="30000" dirty="0">
                <a:gradFill>
                  <a:gsLst>
                    <a:gs pos="0">
                      <a:srgbClr val="00188F">
                        <a:lumMod val="5000"/>
                        <a:lumOff val="95000"/>
                      </a:srgbClr>
                    </a:gs>
                    <a:gs pos="100000">
                      <a:srgbClr val="EFEFEF"/>
                    </a:gs>
                  </a:gsLst>
                  <a:lin ang="5400000" scaled="1"/>
                </a:gradFill>
                <a:latin typeface="Segoe UI Light"/>
              </a:rPr>
            </a:br>
            <a:r>
              <a:rPr lang="en-US" sz="352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5189" name="Rectangle 5188"/>
          <p:cNvSpPr/>
          <p:nvPr/>
        </p:nvSpPr>
        <p:spPr bwMode="auto">
          <a:xfrm>
            <a:off x="3303965" y="271324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table</a:t>
            </a:r>
          </a:p>
        </p:txBody>
      </p:sp>
      <p:sp>
        <p:nvSpPr>
          <p:cNvPr id="5190" name="Rectangle 5189"/>
          <p:cNvSpPr/>
          <p:nvPr/>
        </p:nvSpPr>
        <p:spPr bwMode="auto">
          <a:xfrm>
            <a:off x="2631012" y="271324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err="1">
                <a:gradFill>
                  <a:gsLst>
                    <a:gs pos="0">
                      <a:srgbClr val="FFFFFF"/>
                    </a:gs>
                    <a:gs pos="100000">
                      <a:srgbClr val="FFFFFF"/>
                    </a:gs>
                  </a:gsLst>
                  <a:lin ang="5400000" scaled="0"/>
                </a:gradFill>
              </a:rPr>
              <a:t>HDInsight</a:t>
            </a:r>
            <a:endParaRPr lang="en-US" sz="785" dirty="0">
              <a:gradFill>
                <a:gsLst>
                  <a:gs pos="0">
                    <a:srgbClr val="FFFFFF"/>
                  </a:gs>
                  <a:gs pos="100000">
                    <a:srgbClr val="FFFFFF"/>
                  </a:gs>
                </a:gsLst>
                <a:lin ang="5400000" scaled="0"/>
              </a:gradFill>
            </a:endParaRPr>
          </a:p>
        </p:txBody>
      </p:sp>
      <p:sp>
        <p:nvSpPr>
          <p:cNvPr id="5191" name="Rectangle 5190"/>
          <p:cNvSpPr/>
          <p:nvPr/>
        </p:nvSpPr>
        <p:spPr bwMode="auto">
          <a:xfrm>
            <a:off x="4051960" y="2730578"/>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blob storage</a:t>
            </a:r>
          </a:p>
        </p:txBody>
      </p:sp>
      <p:sp>
        <p:nvSpPr>
          <p:cNvPr id="5192" name="Rectangle 5191"/>
          <p:cNvSpPr/>
          <p:nvPr/>
        </p:nvSpPr>
        <p:spPr bwMode="auto">
          <a:xfrm>
            <a:off x="1929779" y="271324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SQL database</a:t>
            </a:r>
          </a:p>
        </p:txBody>
      </p:sp>
      <p:sp>
        <p:nvSpPr>
          <p:cNvPr id="5193" name="Rectangle 5192"/>
          <p:cNvSpPr/>
          <p:nvPr/>
        </p:nvSpPr>
        <p:spPr bwMode="auto">
          <a:xfrm>
            <a:off x="-19795" y="1103934"/>
            <a:ext cx="5561099" cy="14590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01695" tIns="941246" rIns="91411" bIns="45704" numCol="1" rtlCol="0" anchor="ctr" anchorCtr="0" compatLnSpc="1">
            <a:prstTxWarp prst="textNoShape">
              <a:avLst/>
            </a:prstTxWarp>
          </a:bodyPr>
          <a:lstStyle/>
          <a:p>
            <a:pPr defTabSz="571253">
              <a:defRPr/>
            </a:pPr>
            <a:r>
              <a:rPr lang="en-US" sz="3529" kern="0" baseline="30000" dirty="0">
                <a:gradFill>
                  <a:gsLst>
                    <a:gs pos="0">
                      <a:srgbClr val="00188F">
                        <a:lumMod val="5000"/>
                        <a:lumOff val="95000"/>
                      </a:srgbClr>
                    </a:gs>
                    <a:gs pos="100000">
                      <a:srgbClr val="EFEFEF"/>
                    </a:gs>
                  </a:gsLst>
                  <a:lin ang="5400000" scaled="1"/>
                </a:gradFill>
                <a:latin typeface="Segoe UI Light"/>
              </a:rPr>
              <a:t>app </a:t>
            </a:r>
            <a:br>
              <a:rPr lang="en-US" sz="3529" kern="0" baseline="30000" dirty="0">
                <a:gradFill>
                  <a:gsLst>
                    <a:gs pos="0">
                      <a:srgbClr val="00188F">
                        <a:lumMod val="5000"/>
                        <a:lumOff val="95000"/>
                      </a:srgbClr>
                    </a:gs>
                    <a:gs pos="100000">
                      <a:srgbClr val="EFEFEF"/>
                    </a:gs>
                  </a:gsLst>
                  <a:lin ang="5400000" scaled="1"/>
                </a:gradFill>
                <a:latin typeface="Segoe UI Light"/>
              </a:rPr>
            </a:br>
            <a:r>
              <a:rPr lang="en-US" sz="352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5194" name="Rectangle 5193"/>
          <p:cNvSpPr/>
          <p:nvPr/>
        </p:nvSpPr>
        <p:spPr bwMode="auto">
          <a:xfrm>
            <a:off x="4799955" y="1177930"/>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media</a:t>
            </a:r>
          </a:p>
        </p:txBody>
      </p:sp>
      <p:sp>
        <p:nvSpPr>
          <p:cNvPr id="5195" name="Rectangle 5194"/>
          <p:cNvSpPr/>
          <p:nvPr/>
        </p:nvSpPr>
        <p:spPr bwMode="auto">
          <a:xfrm>
            <a:off x="4051960" y="1855452"/>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err="1">
                <a:gradFill>
                  <a:gsLst>
                    <a:gs pos="0">
                      <a:srgbClr val="FFFFFF"/>
                    </a:gs>
                    <a:gs pos="100000">
                      <a:srgbClr val="FFFFFF"/>
                    </a:gs>
                  </a:gsLst>
                  <a:lin ang="5400000" scaled="0"/>
                </a:gradFill>
              </a:rPr>
              <a:t>hpc</a:t>
            </a:r>
            <a:endParaRPr lang="en-US" sz="785" dirty="0">
              <a:gradFill>
                <a:gsLst>
                  <a:gs pos="0">
                    <a:srgbClr val="FFFFFF"/>
                  </a:gs>
                  <a:gs pos="100000">
                    <a:srgbClr val="FFFFFF"/>
                  </a:gs>
                </a:gsLst>
                <a:lin ang="5400000" scaled="0"/>
              </a:gradFill>
            </a:endParaRPr>
          </a:p>
        </p:txBody>
      </p:sp>
      <p:sp>
        <p:nvSpPr>
          <p:cNvPr id="5196" name="Rectangle 5195"/>
          <p:cNvSpPr/>
          <p:nvPr/>
        </p:nvSpPr>
        <p:spPr bwMode="auto">
          <a:xfrm>
            <a:off x="3303965" y="1855977"/>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integration</a:t>
            </a:r>
          </a:p>
        </p:txBody>
      </p:sp>
      <p:sp>
        <p:nvSpPr>
          <p:cNvPr id="5206" name="Rectangle 5205"/>
          <p:cNvSpPr/>
          <p:nvPr/>
        </p:nvSpPr>
        <p:spPr bwMode="auto">
          <a:xfrm>
            <a:off x="4799358" y="1855453"/>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analytics</a:t>
            </a:r>
          </a:p>
        </p:txBody>
      </p:sp>
      <p:sp>
        <p:nvSpPr>
          <p:cNvPr id="5207" name="Rectangle 5206"/>
          <p:cNvSpPr/>
          <p:nvPr/>
        </p:nvSpPr>
        <p:spPr bwMode="auto">
          <a:xfrm>
            <a:off x="2586185" y="1177930"/>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spcBef>
                <a:spcPct val="0"/>
              </a:spcBef>
              <a:spcAft>
                <a:spcPct val="0"/>
              </a:spcAft>
            </a:pPr>
            <a:r>
              <a:rPr lang="en-US" sz="785" dirty="0">
                <a:gradFill>
                  <a:gsLst>
                    <a:gs pos="0">
                      <a:srgbClr val="FFFFFF"/>
                    </a:gs>
                    <a:gs pos="100000">
                      <a:srgbClr val="FFFFFF"/>
                    </a:gs>
                  </a:gsLst>
                  <a:lin ang="5400000" scaled="0"/>
                </a:gradFill>
              </a:rPr>
              <a:t>caching</a:t>
            </a:r>
          </a:p>
        </p:txBody>
      </p:sp>
      <p:sp>
        <p:nvSpPr>
          <p:cNvPr id="5208" name="Rectangle 5207"/>
          <p:cNvSpPr/>
          <p:nvPr/>
        </p:nvSpPr>
        <p:spPr bwMode="auto">
          <a:xfrm>
            <a:off x="3303965" y="118718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spcBef>
                <a:spcPct val="0"/>
              </a:spcBef>
              <a:spcAft>
                <a:spcPct val="0"/>
              </a:spcAft>
            </a:pPr>
            <a:r>
              <a:rPr lang="en-US" sz="785" dirty="0">
                <a:gradFill>
                  <a:gsLst>
                    <a:gs pos="0">
                      <a:srgbClr val="FFFFFF"/>
                    </a:gs>
                    <a:gs pos="100000">
                      <a:srgbClr val="FFFFFF"/>
                    </a:gs>
                  </a:gsLst>
                  <a:lin ang="5400000" scaled="0"/>
                </a:gradFill>
              </a:rPr>
              <a:t>identity</a:t>
            </a:r>
          </a:p>
        </p:txBody>
      </p:sp>
      <p:sp>
        <p:nvSpPr>
          <p:cNvPr id="5209" name="Rectangle 5208"/>
          <p:cNvSpPr/>
          <p:nvPr/>
        </p:nvSpPr>
        <p:spPr bwMode="auto">
          <a:xfrm>
            <a:off x="4051960" y="1177930"/>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service bus</a:t>
            </a:r>
          </a:p>
        </p:txBody>
      </p:sp>
      <p:sp>
        <p:nvSpPr>
          <p:cNvPr id="5210" name="Rectangle 5209"/>
          <p:cNvSpPr/>
          <p:nvPr/>
        </p:nvSpPr>
        <p:spPr bwMode="auto">
          <a:xfrm>
            <a:off x="2631012" y="187260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web sites</a:t>
            </a:r>
          </a:p>
        </p:txBody>
      </p:sp>
      <p:sp>
        <p:nvSpPr>
          <p:cNvPr id="5211" name="Mobile Services - Label"/>
          <p:cNvSpPr/>
          <p:nvPr/>
        </p:nvSpPr>
        <p:spPr bwMode="auto">
          <a:xfrm>
            <a:off x="1929779" y="188076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mobile services</a:t>
            </a:r>
          </a:p>
        </p:txBody>
      </p:sp>
      <p:sp>
        <p:nvSpPr>
          <p:cNvPr id="5212" name="Rectangle 5211"/>
          <p:cNvSpPr/>
          <p:nvPr/>
        </p:nvSpPr>
        <p:spPr bwMode="auto">
          <a:xfrm>
            <a:off x="1930119" y="1176722"/>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cloud services</a:t>
            </a:r>
          </a:p>
        </p:txBody>
      </p:sp>
      <p:pic>
        <p:nvPicPr>
          <p:cNvPr id="5213" name="Picture 52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0951" y="1253720"/>
            <a:ext cx="317521" cy="314700"/>
          </a:xfrm>
          <a:prstGeom prst="rect">
            <a:avLst/>
          </a:prstGeom>
        </p:spPr>
      </p:pic>
      <p:pic>
        <p:nvPicPr>
          <p:cNvPr id="521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1947" y="1282618"/>
            <a:ext cx="276203" cy="276202"/>
          </a:xfrm>
          <a:prstGeom prst="rect">
            <a:avLst/>
          </a:prstGeom>
          <a:noFill/>
          <a:extLst>
            <a:ext uri="{909E8E84-426E-40DD-AFC4-6F175D3DCCD1}">
              <a14:hiddenFill xmlns:a14="http://schemas.microsoft.com/office/drawing/2010/main">
                <a:solidFill>
                  <a:srgbClr val="FFFFFF"/>
                </a:solidFill>
              </a14:hiddenFill>
            </a:ext>
          </a:extLst>
        </p:spPr>
      </p:pic>
      <p:sp>
        <p:nvSpPr>
          <p:cNvPr id="5217" name="Freeform 25"/>
          <p:cNvSpPr>
            <a:spLocks noEditPoints="1"/>
          </p:cNvSpPr>
          <p:nvPr/>
        </p:nvSpPr>
        <p:spPr bwMode="black">
          <a:xfrm>
            <a:off x="3523368" y="1969314"/>
            <a:ext cx="256119" cy="256415"/>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515" tIns="30258" rIns="60515" bIns="30258" numCol="1" anchor="t" anchorCtr="0" compatLnSpc="1">
            <a:prstTxWarp prst="textNoShape">
              <a:avLst/>
            </a:prstTxWarp>
          </a:bodyPr>
          <a:lstStyle/>
          <a:p>
            <a:endParaRPr lang="en-US" sz="1176">
              <a:solidFill>
                <a:srgbClr val="505050"/>
              </a:solidFill>
            </a:endParaRPr>
          </a:p>
        </p:txBody>
      </p:sp>
      <p:pic>
        <p:nvPicPr>
          <p:cNvPr id="5219" name="Picture 5218"/>
          <p:cNvPicPr>
            <a:picLocks noChangeAspect="1"/>
          </p:cNvPicPr>
          <p:nvPr/>
        </p:nvPicPr>
        <p:blipFill>
          <a:blip r:embed="rId6"/>
          <a:stretch>
            <a:fillRect/>
          </a:stretch>
        </p:blipFill>
        <p:spPr>
          <a:xfrm>
            <a:off x="4255124" y="1260152"/>
            <a:ext cx="282740" cy="319988"/>
          </a:xfrm>
          <a:prstGeom prst="rect">
            <a:avLst/>
          </a:prstGeom>
        </p:spPr>
      </p:pic>
      <p:sp>
        <p:nvSpPr>
          <p:cNvPr id="5221" name="Freeform 25"/>
          <p:cNvSpPr>
            <a:spLocks noEditPoints="1"/>
          </p:cNvSpPr>
          <p:nvPr/>
        </p:nvSpPr>
        <p:spPr bwMode="black">
          <a:xfrm flipH="1">
            <a:off x="4987321" y="1248484"/>
            <a:ext cx="317844" cy="317972"/>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9" tIns="33610" rIns="67219" bIns="33610" numCol="1" anchor="t" anchorCtr="0" compatLnSpc="1">
            <a:prstTxWarp prst="textNoShape">
              <a:avLst/>
            </a:prstTxWarp>
          </a:bodyPr>
          <a:lstStyle/>
          <a:p>
            <a:pPr defTabSz="672132"/>
            <a:endParaRPr lang="en-US" sz="1324" dirty="0">
              <a:solidFill>
                <a:srgbClr val="000000"/>
              </a:solidFill>
            </a:endParaRPr>
          </a:p>
        </p:txBody>
      </p:sp>
      <p:pic>
        <p:nvPicPr>
          <p:cNvPr id="5223" name="Picture 2" descr="\\MAGNUM\Projects\Microsoft\Cloud Power FY12\Design\Icons\PNGs\Cloud_on_your_terms.png"/>
          <p:cNvPicPr>
            <a:picLocks noChangeAspect="1" noChangeArrowheads="1"/>
          </p:cNvPicPr>
          <p:nvPr/>
        </p:nvPicPr>
        <p:blipFill>
          <a:blip r:embed="rId7" cstate="print">
            <a:lum bright="100000"/>
          </a:blip>
          <a:stretch>
            <a:fillRect/>
          </a:stretch>
        </p:blipFill>
        <p:spPr bwMode="auto">
          <a:xfrm>
            <a:off x="4178521" y="1855947"/>
            <a:ext cx="456233" cy="456296"/>
          </a:xfrm>
          <a:prstGeom prst="rect">
            <a:avLst/>
          </a:prstGeom>
          <a:noFill/>
          <a:ln>
            <a:noFill/>
          </a:ln>
        </p:spPr>
      </p:pic>
      <p:sp>
        <p:nvSpPr>
          <p:cNvPr id="5225" name="Freeform 5224"/>
          <p:cNvSpPr>
            <a:spLocks noEditPoints="1"/>
          </p:cNvSpPr>
          <p:nvPr/>
        </p:nvSpPr>
        <p:spPr bwMode="auto">
          <a:xfrm>
            <a:off x="5010955" y="2004630"/>
            <a:ext cx="250166" cy="220598"/>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15" tIns="45707" rIns="91415" bIns="45707" numCol="1" anchor="t" anchorCtr="0" compatLnSpc="1">
            <a:prstTxWarp prst="textNoShape">
              <a:avLst/>
            </a:prstTxWarp>
          </a:bodyPr>
          <a:lstStyle/>
          <a:p>
            <a:pPr defTabSz="892959"/>
            <a:endParaRPr lang="en-US" sz="1765" dirty="0">
              <a:solidFill>
                <a:srgbClr val="292929"/>
              </a:solidFill>
            </a:endParaRPr>
          </a:p>
        </p:txBody>
      </p:sp>
      <p:sp>
        <p:nvSpPr>
          <p:cNvPr id="5227" name="Rectangle 5226"/>
          <p:cNvSpPr/>
          <p:nvPr/>
        </p:nvSpPr>
        <p:spPr bwMode="auto">
          <a:xfrm>
            <a:off x="-7271" y="3523769"/>
            <a:ext cx="5548574" cy="874014"/>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01695" tIns="302543" rIns="91411" bIns="0" numCol="1" rtlCol="0" anchor="ctr" anchorCtr="0" compatLnSpc="1">
            <a:prstTxWarp prst="textNoShape">
              <a:avLst/>
            </a:prstTxWarp>
          </a:bodyPr>
          <a:lstStyle/>
          <a:p>
            <a:pPr defTabSz="571253">
              <a:defRPr/>
            </a:pPr>
            <a:r>
              <a:rPr lang="en-US" sz="3529" kern="0" baseline="30000" dirty="0">
                <a:gradFill>
                  <a:gsLst>
                    <a:gs pos="0">
                      <a:srgbClr val="00188F">
                        <a:lumMod val="5000"/>
                        <a:lumOff val="95000"/>
                      </a:srgbClr>
                    </a:gs>
                    <a:gs pos="100000">
                      <a:srgbClr val="EFEFEF"/>
                    </a:gs>
                  </a:gsLst>
                  <a:lin ang="5400000" scaled="1"/>
                </a:gradFill>
                <a:latin typeface="Segoe UI Light"/>
              </a:rPr>
              <a:t>infrastructure </a:t>
            </a:r>
            <a:br>
              <a:rPr lang="en-US" sz="3529" kern="0" baseline="30000" dirty="0">
                <a:gradFill>
                  <a:gsLst>
                    <a:gs pos="0">
                      <a:srgbClr val="00188F">
                        <a:lumMod val="5000"/>
                        <a:lumOff val="95000"/>
                      </a:srgbClr>
                    </a:gs>
                    <a:gs pos="100000">
                      <a:srgbClr val="EFEFEF"/>
                    </a:gs>
                  </a:gsLst>
                  <a:lin ang="5400000" scaled="1"/>
                </a:gradFill>
                <a:latin typeface="Segoe UI Light"/>
              </a:rPr>
            </a:br>
            <a:r>
              <a:rPr lang="en-US" sz="352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5228" name="Rectangle 5227"/>
          <p:cNvSpPr/>
          <p:nvPr/>
        </p:nvSpPr>
        <p:spPr bwMode="auto">
          <a:xfrm>
            <a:off x="4799358" y="3647449"/>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err="1">
                <a:gradFill>
                  <a:gsLst>
                    <a:gs pos="0">
                      <a:srgbClr val="FFFFFF"/>
                    </a:gs>
                    <a:gs pos="100000">
                      <a:srgbClr val="FFFFFF"/>
                    </a:gs>
                  </a:gsLst>
                  <a:lin ang="5400000" scaled="0"/>
                </a:gradFill>
              </a:rPr>
              <a:t>cdn</a:t>
            </a:r>
            <a:endParaRPr lang="en-US" sz="785" dirty="0">
              <a:gradFill>
                <a:gsLst>
                  <a:gs pos="0">
                    <a:srgbClr val="FFFFFF"/>
                  </a:gs>
                  <a:gs pos="100000">
                    <a:srgbClr val="FFFFFF"/>
                  </a:gs>
                </a:gsLst>
                <a:lin ang="5400000" scaled="0"/>
              </a:gradFill>
            </a:endParaRPr>
          </a:p>
        </p:txBody>
      </p:sp>
      <p:sp>
        <p:nvSpPr>
          <p:cNvPr id="5229" name="Virtual Machines - Label"/>
          <p:cNvSpPr/>
          <p:nvPr/>
        </p:nvSpPr>
        <p:spPr bwMode="auto">
          <a:xfrm>
            <a:off x="1929779" y="3647449"/>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virtual machines</a:t>
            </a:r>
          </a:p>
        </p:txBody>
      </p:sp>
      <p:sp>
        <p:nvSpPr>
          <p:cNvPr id="5230" name="Rectangle 5229"/>
          <p:cNvSpPr/>
          <p:nvPr/>
        </p:nvSpPr>
        <p:spPr bwMode="auto">
          <a:xfrm>
            <a:off x="2631012" y="3647449"/>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virtual network</a:t>
            </a:r>
          </a:p>
        </p:txBody>
      </p:sp>
      <p:sp>
        <p:nvSpPr>
          <p:cNvPr id="5231" name="Rectangle 5230"/>
          <p:cNvSpPr/>
          <p:nvPr/>
        </p:nvSpPr>
        <p:spPr bwMode="auto">
          <a:xfrm>
            <a:off x="3303965" y="3647449"/>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err="1">
                <a:gradFill>
                  <a:gsLst>
                    <a:gs pos="0">
                      <a:srgbClr val="FFFFFF"/>
                    </a:gs>
                    <a:gs pos="100000">
                      <a:srgbClr val="FFFFFF"/>
                    </a:gs>
                  </a:gsLst>
                  <a:lin ang="5400000" scaled="0"/>
                </a:gradFill>
              </a:rPr>
              <a:t>vpn</a:t>
            </a:r>
            <a:endParaRPr lang="en-US" sz="785" dirty="0">
              <a:gradFill>
                <a:gsLst>
                  <a:gs pos="0">
                    <a:srgbClr val="FFFFFF"/>
                  </a:gs>
                  <a:gs pos="100000">
                    <a:srgbClr val="FFFFFF"/>
                  </a:gs>
                </a:gsLst>
                <a:lin ang="5400000" scaled="0"/>
              </a:gradFill>
            </a:endParaRPr>
          </a:p>
        </p:txBody>
      </p:sp>
      <p:sp>
        <p:nvSpPr>
          <p:cNvPr id="5232" name="Rectangle 5231"/>
          <p:cNvSpPr/>
          <p:nvPr/>
        </p:nvSpPr>
        <p:spPr bwMode="auto">
          <a:xfrm>
            <a:off x="4051960" y="3647449"/>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traffic manager</a:t>
            </a:r>
          </a:p>
        </p:txBody>
      </p:sp>
      <p:pic>
        <p:nvPicPr>
          <p:cNvPr id="5233" name="Picture 52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24716" y="3708471"/>
            <a:ext cx="282293" cy="255389"/>
          </a:xfrm>
          <a:prstGeom prst="rect">
            <a:avLst/>
          </a:prstGeom>
          <a:noFill/>
          <a:ln>
            <a:noFill/>
          </a:ln>
        </p:spPr>
      </p:pic>
      <p:pic>
        <p:nvPicPr>
          <p:cNvPr id="5235" name="Picture 52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80624" y="1941810"/>
            <a:ext cx="282294" cy="282334"/>
          </a:xfrm>
          <a:prstGeom prst="rect">
            <a:avLst/>
          </a:prstGeom>
          <a:noFill/>
        </p:spPr>
      </p:pic>
      <p:pic>
        <p:nvPicPr>
          <p:cNvPr id="5237" name="Picture 5236"/>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175680" y="1951475"/>
            <a:ext cx="180367" cy="261147"/>
          </a:xfrm>
          <a:prstGeom prst="rect">
            <a:avLst/>
          </a:prstGeom>
          <a:noFill/>
        </p:spPr>
      </p:pic>
      <p:pic>
        <p:nvPicPr>
          <p:cNvPr id="5239" name="Picture 5238"/>
          <p:cNvPicPr>
            <a:picLocks noChangeAspect="1"/>
          </p:cNvPicPr>
          <p:nvPr/>
        </p:nvPicPr>
        <p:blipFill>
          <a:blip r:embed="rId11"/>
          <a:stretch>
            <a:fillRect/>
          </a:stretch>
        </p:blipFill>
        <p:spPr>
          <a:xfrm>
            <a:off x="2101592" y="1235111"/>
            <a:ext cx="329222" cy="278613"/>
          </a:xfrm>
          <a:prstGeom prst="rect">
            <a:avLst/>
          </a:prstGeom>
          <a:noFill/>
        </p:spPr>
      </p:pic>
      <p:sp>
        <p:nvSpPr>
          <p:cNvPr id="5241" name="Freeform 78"/>
          <p:cNvSpPr>
            <a:spLocks noEditPoints="1"/>
          </p:cNvSpPr>
          <p:nvPr/>
        </p:nvSpPr>
        <p:spPr bwMode="black">
          <a:xfrm>
            <a:off x="2822234" y="3693357"/>
            <a:ext cx="289721" cy="277306"/>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60494" tIns="30247" rIns="60494" bIns="30247" numCol="1" anchor="t" anchorCtr="0" compatLnSpc="1">
            <a:prstTxWarp prst="textNoShape">
              <a:avLst/>
            </a:prstTxWarp>
          </a:bodyPr>
          <a:lstStyle/>
          <a:p>
            <a:pPr defTabSz="503288"/>
            <a:endParaRPr lang="en-US" sz="686" dirty="0">
              <a:solidFill>
                <a:srgbClr val="FFFFFF"/>
              </a:solidFill>
            </a:endParaRPr>
          </a:p>
        </p:txBody>
      </p:sp>
      <p:sp>
        <p:nvSpPr>
          <p:cNvPr id="5243" name="Freeform 58"/>
          <p:cNvSpPr>
            <a:spLocks noEditPoints="1"/>
          </p:cNvSpPr>
          <p:nvPr/>
        </p:nvSpPr>
        <p:spPr bwMode="black">
          <a:xfrm>
            <a:off x="3499039" y="3724765"/>
            <a:ext cx="282017" cy="30231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0494" tIns="30247" rIns="60494" bIns="30247" numCol="1" anchor="t" anchorCtr="0" compatLnSpc="1">
            <a:prstTxWarp prst="textNoShape">
              <a:avLst/>
            </a:prstTxWarp>
          </a:bodyPr>
          <a:lstStyle/>
          <a:p>
            <a:pPr defTabSz="503288"/>
            <a:endParaRPr lang="en-US" sz="686">
              <a:solidFill>
                <a:srgbClr val="FFFFFF"/>
              </a:solidFill>
            </a:endParaRPr>
          </a:p>
        </p:txBody>
      </p:sp>
      <p:pic>
        <p:nvPicPr>
          <p:cNvPr id="524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4247719" y="3706122"/>
            <a:ext cx="280652" cy="280693"/>
          </a:xfrm>
          <a:prstGeom prst="rect">
            <a:avLst/>
          </a:prstGeom>
          <a:noFill/>
          <a:extLst>
            <a:ext uri="{909E8E84-426E-40DD-AFC4-6F175D3DCCD1}">
              <a14:hiddenFill xmlns:a14="http://schemas.microsoft.com/office/drawing/2010/main">
                <a:solidFill>
                  <a:srgbClr val="FFFFFF"/>
                </a:solidFill>
              </a14:hiddenFill>
            </a:ext>
          </a:extLst>
        </p:spPr>
      </p:pic>
      <p:pic>
        <p:nvPicPr>
          <p:cNvPr id="5247" name="Picture 5" descr="C:\Users\Jonahs\Dropbox\Projects SCOTT\MEET Windows Azure\source\Background\tile-icon-CD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952626" y="3687449"/>
            <a:ext cx="364436" cy="361197"/>
          </a:xfrm>
          <a:prstGeom prst="rect">
            <a:avLst/>
          </a:prstGeom>
          <a:noFill/>
          <a:extLst>
            <a:ext uri="{909E8E84-426E-40DD-AFC4-6F175D3DCCD1}">
              <a14:hiddenFill xmlns:a14="http://schemas.microsoft.com/office/drawing/2010/main">
                <a:solidFill>
                  <a:srgbClr val="FFFFFF"/>
                </a:solidFill>
              </a14:hiddenFill>
            </a:ext>
          </a:extLst>
        </p:spPr>
      </p:pic>
      <p:sp>
        <p:nvSpPr>
          <p:cNvPr id="5249" name="Freeform 30"/>
          <p:cNvSpPr>
            <a:spLocks noEditPoints="1"/>
          </p:cNvSpPr>
          <p:nvPr/>
        </p:nvSpPr>
        <p:spPr bwMode="auto">
          <a:xfrm flipH="1">
            <a:off x="2165033" y="2808390"/>
            <a:ext cx="201657" cy="222980"/>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a:extLst/>
        </p:spPr>
        <p:txBody>
          <a:bodyPr vert="horz" wrap="square" lIns="67232" tIns="33616" rIns="67232" bIns="33616" numCol="1" anchor="t" anchorCtr="0" compatLnSpc="1">
            <a:prstTxWarp prst="textNoShape">
              <a:avLst/>
            </a:prstTxWarp>
          </a:bodyPr>
          <a:lstStyle/>
          <a:p>
            <a:endParaRPr lang="en-US" sz="1324">
              <a:solidFill>
                <a:srgbClr val="505050"/>
              </a:solidFill>
            </a:endParaRPr>
          </a:p>
        </p:txBody>
      </p:sp>
      <p:pic>
        <p:nvPicPr>
          <p:cNvPr id="5251" name="Picture 3" descr="C:\Users\Jonahs\Dropbox\Projects SCOTT\MEET Windows Azure\source\Background\tile-icon-bigdata.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807284" y="2761488"/>
            <a:ext cx="319623" cy="316784"/>
          </a:xfrm>
          <a:prstGeom prst="rect">
            <a:avLst/>
          </a:prstGeom>
          <a:noFill/>
          <a:extLst>
            <a:ext uri="{909E8E84-426E-40DD-AFC4-6F175D3DCCD1}">
              <a14:hiddenFill xmlns:a14="http://schemas.microsoft.com/office/drawing/2010/main">
                <a:solidFill>
                  <a:srgbClr val="FFFFFF"/>
                </a:solidFill>
              </a14:hiddenFill>
            </a:ext>
          </a:extLst>
        </p:spPr>
      </p:pic>
      <p:pic>
        <p:nvPicPr>
          <p:cNvPr id="5253" name="Picture 2" descr="C:\Users\Jonahs\Dropbox\Projects SCOTT\MEET Windows Azure\source\Background\tile-icon-storag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89307" y="2769118"/>
            <a:ext cx="301484" cy="301526"/>
          </a:xfrm>
          <a:prstGeom prst="rect">
            <a:avLst/>
          </a:prstGeom>
          <a:noFill/>
          <a:extLst>
            <a:ext uri="{909E8E84-426E-40DD-AFC4-6F175D3DCCD1}">
              <a14:hiddenFill xmlns:a14="http://schemas.microsoft.com/office/drawing/2010/main">
                <a:solidFill>
                  <a:srgbClr val="FFFFFF"/>
                </a:solidFill>
              </a14:hiddenFill>
            </a:ext>
          </a:extLst>
        </p:spPr>
      </p:pic>
      <p:pic>
        <p:nvPicPr>
          <p:cNvPr id="5255" name="Picture 525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243553" y="2788969"/>
            <a:ext cx="288983" cy="261822"/>
          </a:xfrm>
          <a:prstGeom prst="rect">
            <a:avLst/>
          </a:prstGeom>
        </p:spPr>
      </p:pic>
      <p:grpSp>
        <p:nvGrpSpPr>
          <p:cNvPr id="5284" name="Group 5283"/>
          <p:cNvGrpSpPr/>
          <p:nvPr/>
        </p:nvGrpSpPr>
        <p:grpSpPr>
          <a:xfrm>
            <a:off x="1979298" y="1211256"/>
            <a:ext cx="611810" cy="612157"/>
            <a:chOff x="2844381" y="1799296"/>
            <a:chExt cx="832104" cy="832576"/>
          </a:xfrm>
        </p:grpSpPr>
        <p:pic>
          <p:nvPicPr>
            <p:cNvPr id="5285" name="Picture 5284"/>
            <p:cNvPicPr>
              <a:picLocks noChangeAspect="1"/>
            </p:cNvPicPr>
            <p:nvPr/>
          </p:nvPicPr>
          <p:blipFill>
            <a:blip r:embed="rId11">
              <a:lum bright="-100000"/>
            </a:blip>
            <a:stretch>
              <a:fillRect/>
            </a:stretch>
          </p:blipFill>
          <p:spPr>
            <a:xfrm>
              <a:off x="3010709" y="1831739"/>
              <a:ext cx="447765" cy="378933"/>
            </a:xfrm>
            <a:prstGeom prst="rect">
              <a:avLst/>
            </a:prstGeom>
            <a:noFill/>
          </p:spPr>
        </p:pic>
        <p:sp>
          <p:nvSpPr>
            <p:cNvPr id="5286" name="L-Shape 5285"/>
            <p:cNvSpPr/>
            <p:nvPr/>
          </p:nvSpPr>
          <p:spPr bwMode="auto">
            <a:xfrm flipV="1">
              <a:off x="2844381" y="1799296"/>
              <a:ext cx="832104" cy="832576"/>
            </a:xfrm>
            <a:prstGeom prst="corner">
              <a:avLst>
                <a:gd name="adj1" fmla="val 26104"/>
                <a:gd name="adj2" fmla="val 91737"/>
              </a:avLst>
            </a:prstGeom>
            <a:noFill/>
            <a:ln w="22225" cap="sq">
              <a:solidFill>
                <a:srgbClr val="000607"/>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87" name="Group 5286"/>
          <p:cNvGrpSpPr/>
          <p:nvPr/>
        </p:nvGrpSpPr>
        <p:grpSpPr>
          <a:xfrm>
            <a:off x="2684359" y="1211256"/>
            <a:ext cx="632968" cy="607281"/>
            <a:chOff x="3803314" y="1799296"/>
            <a:chExt cx="860880" cy="825944"/>
          </a:xfrm>
        </p:grpSpPr>
        <p:pic>
          <p:nvPicPr>
            <p:cNvPr id="5288" name="Picture 5287"/>
            <p:cNvPicPr>
              <a:picLocks noChangeAspect="1"/>
            </p:cNvPicPr>
            <p:nvPr/>
          </p:nvPicPr>
          <p:blipFill>
            <a:blip r:embed="rId17" cstate="print">
              <a:extLst>
                <a:ext uri="{BEBA8EAE-BF5A-486C-A8C5-ECC9F3942E4B}">
                  <a14:imgProps xmlns:a14="http://schemas.microsoft.com/office/drawing/2010/main">
                    <a14:imgLayer r:embed="rId1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80283" y="1857050"/>
              <a:ext cx="431850" cy="428014"/>
            </a:xfrm>
            <a:prstGeom prst="rect">
              <a:avLst/>
            </a:prstGeom>
          </p:spPr>
        </p:pic>
        <p:sp>
          <p:nvSpPr>
            <p:cNvPr id="5289" name="L-Shape 5288"/>
            <p:cNvSpPr/>
            <p:nvPr/>
          </p:nvSpPr>
          <p:spPr bwMode="auto">
            <a:xfrm>
              <a:off x="3803314" y="1799296"/>
              <a:ext cx="860880" cy="825944"/>
            </a:xfrm>
            <a:prstGeom prst="corner">
              <a:avLst>
                <a:gd name="adj1" fmla="val 38444"/>
                <a:gd name="adj2" fmla="val 73305"/>
              </a:avLst>
            </a:prstGeom>
            <a:noFill/>
            <a:ln w="22225" cap="sq">
              <a:solidFill>
                <a:srgbClr val="000607"/>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90" name="Group 5289"/>
          <p:cNvGrpSpPr/>
          <p:nvPr/>
        </p:nvGrpSpPr>
        <p:grpSpPr>
          <a:xfrm>
            <a:off x="3189542" y="1211256"/>
            <a:ext cx="728716" cy="607281"/>
            <a:chOff x="4490397" y="1799296"/>
            <a:chExt cx="991104" cy="825944"/>
          </a:xfrm>
        </p:grpSpPr>
        <p:pic>
          <p:nvPicPr>
            <p:cNvPr id="5291" name="Picture 7" descr="C:\Users\Jonahs\Dropbox\Projects SCOTT\MEET Windows Azure\source\Background\tile-icon-identity.png"/>
            <p:cNvPicPr>
              <a:picLocks noChangeAspect="1" noChangeArrowheads="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915290" y="1896352"/>
              <a:ext cx="375655" cy="375654"/>
            </a:xfrm>
            <a:prstGeom prst="rect">
              <a:avLst/>
            </a:prstGeom>
            <a:noFill/>
            <a:extLst>
              <a:ext uri="{909E8E84-426E-40DD-AFC4-6F175D3DCCD1}">
                <a14:hiddenFill xmlns:a14="http://schemas.microsoft.com/office/drawing/2010/main">
                  <a:solidFill>
                    <a:srgbClr val="FFFFFF"/>
                  </a:solidFill>
                </a14:hiddenFill>
              </a:ext>
            </a:extLst>
          </p:spPr>
        </p:pic>
        <p:sp>
          <p:nvSpPr>
            <p:cNvPr id="5292" name="L-Shape 5291"/>
            <p:cNvSpPr/>
            <p:nvPr/>
          </p:nvSpPr>
          <p:spPr bwMode="auto">
            <a:xfrm flipH="1" flipV="1">
              <a:off x="4490397" y="1799296"/>
              <a:ext cx="991104" cy="825944"/>
            </a:xfrm>
            <a:prstGeom prst="corner">
              <a:avLst>
                <a:gd name="adj1" fmla="val 47670"/>
                <a:gd name="adj2" fmla="val 82321"/>
              </a:avLst>
            </a:prstGeom>
            <a:noFill/>
            <a:ln w="22225" cap="sq">
              <a:solidFill>
                <a:srgbClr val="000607"/>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293" name="Group 5292"/>
          <p:cNvGrpSpPr/>
          <p:nvPr/>
        </p:nvGrpSpPr>
        <p:grpSpPr>
          <a:xfrm>
            <a:off x="3317326" y="2713240"/>
            <a:ext cx="603428" cy="631745"/>
            <a:chOff x="4664193" y="3842099"/>
            <a:chExt cx="820704" cy="859216"/>
          </a:xfrm>
        </p:grpSpPr>
        <p:pic>
          <p:nvPicPr>
            <p:cNvPr id="5294" name="Picture 2" descr="C:\Users\Jonahs\Dropbox\Projects SCOTT\MEET Windows Azure\source\Background\tile-icon-storage.png"/>
            <p:cNvPicPr>
              <a:picLocks noChangeAspect="1" noChangeArrowheads="1"/>
            </p:cNvPicPr>
            <p:nvPr/>
          </p:nvPicPr>
          <p:blipFill>
            <a:blip r:embed="rId21" cstate="print">
              <a:extLst>
                <a:ext uri="{BEBA8EAE-BF5A-486C-A8C5-ECC9F3942E4B}">
                  <a14:imgProps xmlns:a14="http://schemas.microsoft.com/office/drawing/2010/main">
                    <a14:imgLayer r:embed="rId2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898098" y="3918095"/>
              <a:ext cx="410039" cy="410097"/>
            </a:xfrm>
            <a:prstGeom prst="rect">
              <a:avLst/>
            </a:prstGeom>
            <a:noFill/>
            <a:extLst>
              <a:ext uri="{909E8E84-426E-40DD-AFC4-6F175D3DCCD1}">
                <a14:hiddenFill xmlns:a14="http://schemas.microsoft.com/office/drawing/2010/main">
                  <a:solidFill>
                    <a:srgbClr val="FFFFFF"/>
                  </a:solidFill>
                </a14:hiddenFill>
              </a:ext>
            </a:extLst>
          </p:spPr>
        </p:pic>
        <p:sp>
          <p:nvSpPr>
            <p:cNvPr id="5295" name="L-Shape 5294"/>
            <p:cNvSpPr/>
            <p:nvPr/>
          </p:nvSpPr>
          <p:spPr bwMode="auto">
            <a:xfrm flipH="1">
              <a:off x="4664193" y="3842099"/>
              <a:ext cx="820704" cy="859216"/>
            </a:xfrm>
            <a:prstGeom prst="corner">
              <a:avLst>
                <a:gd name="adj1" fmla="val 67291"/>
                <a:gd name="adj2" fmla="val 90076"/>
              </a:avLst>
            </a:prstGeom>
            <a:noFill/>
            <a:ln w="22225" cap="sq">
              <a:solidFill>
                <a:srgbClr val="000607"/>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spTree>
    <p:extLst>
      <p:ext uri="{BB962C8B-B14F-4D97-AF65-F5344CB8AC3E}">
        <p14:creationId xmlns:p14="http://schemas.microsoft.com/office/powerpoint/2010/main" val="4099496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466"/>
                                        </p:tgtEl>
                                        <p:attrNameLst>
                                          <p:attrName>style.visibility</p:attrName>
                                        </p:attrNameLst>
                                      </p:cBhvr>
                                      <p:to>
                                        <p:strVal val="visible"/>
                                      </p:to>
                                    </p:set>
                                    <p:animEffect transition="in" filter="fade">
                                      <p:cBhvr>
                                        <p:cTn id="7" dur="500"/>
                                        <p:tgtEl>
                                          <p:spTgt spid="2466"/>
                                        </p:tgtEl>
                                      </p:cBhvr>
                                    </p:animEffect>
                                  </p:childTnLst>
                                </p:cTn>
                              </p:par>
                              <p:par>
                                <p:cTn id="8" presetID="53" presetClass="entr" presetSubtype="16" fill="hold" nodeType="withEffect">
                                  <p:stCondLst>
                                    <p:cond delay="500"/>
                                  </p:stCondLst>
                                  <p:childTnLst>
                                    <p:set>
                                      <p:cBhvr>
                                        <p:cTn id="9" dur="1" fill="hold">
                                          <p:stCondLst>
                                            <p:cond delay="0"/>
                                          </p:stCondLst>
                                        </p:cTn>
                                        <p:tgtEl>
                                          <p:spTgt spid="2482"/>
                                        </p:tgtEl>
                                        <p:attrNameLst>
                                          <p:attrName>style.visibility</p:attrName>
                                        </p:attrNameLst>
                                      </p:cBhvr>
                                      <p:to>
                                        <p:strVal val="visible"/>
                                      </p:to>
                                    </p:set>
                                    <p:anim calcmode="lin" valueType="num">
                                      <p:cBhvr>
                                        <p:cTn id="10" dur="250" fill="hold"/>
                                        <p:tgtEl>
                                          <p:spTgt spid="2482"/>
                                        </p:tgtEl>
                                        <p:attrNameLst>
                                          <p:attrName>ppt_w</p:attrName>
                                        </p:attrNameLst>
                                      </p:cBhvr>
                                      <p:tavLst>
                                        <p:tav tm="0">
                                          <p:val>
                                            <p:fltVal val="0"/>
                                          </p:val>
                                        </p:tav>
                                        <p:tav tm="100000">
                                          <p:val>
                                            <p:strVal val="#ppt_w"/>
                                          </p:val>
                                        </p:tav>
                                      </p:tavLst>
                                    </p:anim>
                                    <p:anim calcmode="lin" valueType="num">
                                      <p:cBhvr>
                                        <p:cTn id="11" dur="250" fill="hold"/>
                                        <p:tgtEl>
                                          <p:spTgt spid="2482"/>
                                        </p:tgtEl>
                                        <p:attrNameLst>
                                          <p:attrName>ppt_h</p:attrName>
                                        </p:attrNameLst>
                                      </p:cBhvr>
                                      <p:tavLst>
                                        <p:tav tm="0">
                                          <p:val>
                                            <p:fltVal val="0"/>
                                          </p:val>
                                        </p:tav>
                                        <p:tav tm="100000">
                                          <p:val>
                                            <p:strVal val="#ppt_h"/>
                                          </p:val>
                                        </p:tav>
                                      </p:tavLst>
                                    </p:anim>
                                    <p:animEffect transition="in" filter="fade">
                                      <p:cBhvr>
                                        <p:cTn id="12" dur="250"/>
                                        <p:tgtEl>
                                          <p:spTgt spid="2482"/>
                                        </p:tgtEl>
                                      </p:cBhvr>
                                    </p:animEffect>
                                  </p:childTnLst>
                                </p:cTn>
                              </p:par>
                              <p:par>
                                <p:cTn id="13" presetID="6" presetClass="emph" presetSubtype="0" decel="100000" fill="hold" nodeType="withEffect">
                                  <p:stCondLst>
                                    <p:cond delay="700"/>
                                  </p:stCondLst>
                                  <p:childTnLst>
                                    <p:animScale>
                                      <p:cBhvr>
                                        <p:cTn id="14" dur="250" fill="hold"/>
                                        <p:tgtEl>
                                          <p:spTgt spid="2482"/>
                                        </p:tgtEl>
                                      </p:cBhvr>
                                      <p:by x="110000" y="110000"/>
                                    </p:animScale>
                                  </p:childTnLst>
                                </p:cTn>
                              </p:par>
                              <p:par>
                                <p:cTn id="15" presetID="6" presetClass="emph" presetSubtype="0" decel="100000" fill="hold" nodeType="withEffect">
                                  <p:stCondLst>
                                    <p:cond delay="800"/>
                                  </p:stCondLst>
                                  <p:childTnLst>
                                    <p:animScale>
                                      <p:cBhvr>
                                        <p:cTn id="16" dur="250" fill="hold"/>
                                        <p:tgtEl>
                                          <p:spTgt spid="2482"/>
                                        </p:tgtEl>
                                      </p:cBhvr>
                                      <p:by x="91000" y="91000"/>
                                    </p:animScale>
                                  </p:childTnLst>
                                </p:cTn>
                              </p:par>
                              <p:par>
                                <p:cTn id="17" presetID="10" presetClass="entr" presetSubtype="0" fill="hold" nodeType="withEffect">
                                  <p:stCondLst>
                                    <p:cond delay="1000"/>
                                  </p:stCondLst>
                                  <p:childTnLst>
                                    <p:set>
                                      <p:cBhvr>
                                        <p:cTn id="18" dur="1" fill="hold">
                                          <p:stCondLst>
                                            <p:cond delay="0"/>
                                          </p:stCondLst>
                                        </p:cTn>
                                        <p:tgtEl>
                                          <p:spTgt spid="5287"/>
                                        </p:tgtEl>
                                        <p:attrNameLst>
                                          <p:attrName>style.visibility</p:attrName>
                                        </p:attrNameLst>
                                      </p:cBhvr>
                                      <p:to>
                                        <p:strVal val="visible"/>
                                      </p:to>
                                    </p:set>
                                    <p:animEffect transition="in" filter="fade">
                                      <p:cBhvr>
                                        <p:cTn id="19" dur="350"/>
                                        <p:tgtEl>
                                          <p:spTgt spid="5287"/>
                                        </p:tgtEl>
                                      </p:cBhvr>
                                    </p:animEffect>
                                  </p:childTnLst>
                                </p:cTn>
                              </p:par>
                              <p:par>
                                <p:cTn id="20" presetID="10" presetClass="entr" presetSubtype="0" fill="hold" nodeType="withEffect">
                                  <p:stCondLst>
                                    <p:cond delay="1000"/>
                                  </p:stCondLst>
                                  <p:childTnLst>
                                    <p:set>
                                      <p:cBhvr>
                                        <p:cTn id="21" dur="1" fill="hold">
                                          <p:stCondLst>
                                            <p:cond delay="0"/>
                                          </p:stCondLst>
                                        </p:cTn>
                                        <p:tgtEl>
                                          <p:spTgt spid="5284"/>
                                        </p:tgtEl>
                                        <p:attrNameLst>
                                          <p:attrName>style.visibility</p:attrName>
                                        </p:attrNameLst>
                                      </p:cBhvr>
                                      <p:to>
                                        <p:strVal val="visible"/>
                                      </p:to>
                                    </p:set>
                                    <p:animEffect transition="in" filter="fade">
                                      <p:cBhvr>
                                        <p:cTn id="22" dur="350"/>
                                        <p:tgtEl>
                                          <p:spTgt spid="5284"/>
                                        </p:tgtEl>
                                      </p:cBhvr>
                                    </p:animEffect>
                                  </p:childTnLst>
                                </p:cTn>
                              </p:par>
                              <p:par>
                                <p:cTn id="23" presetID="10" presetClass="entr" presetSubtype="0" fill="hold" nodeType="withEffect">
                                  <p:stCondLst>
                                    <p:cond delay="1000"/>
                                  </p:stCondLst>
                                  <p:childTnLst>
                                    <p:set>
                                      <p:cBhvr>
                                        <p:cTn id="24" dur="1" fill="hold">
                                          <p:stCondLst>
                                            <p:cond delay="0"/>
                                          </p:stCondLst>
                                        </p:cTn>
                                        <p:tgtEl>
                                          <p:spTgt spid="5290"/>
                                        </p:tgtEl>
                                        <p:attrNameLst>
                                          <p:attrName>style.visibility</p:attrName>
                                        </p:attrNameLst>
                                      </p:cBhvr>
                                      <p:to>
                                        <p:strVal val="visible"/>
                                      </p:to>
                                    </p:set>
                                    <p:animEffect transition="in" filter="fade">
                                      <p:cBhvr>
                                        <p:cTn id="25" dur="350"/>
                                        <p:tgtEl>
                                          <p:spTgt spid="5290"/>
                                        </p:tgtEl>
                                      </p:cBhvr>
                                    </p:animEffect>
                                  </p:childTnLst>
                                </p:cTn>
                              </p:par>
                              <p:par>
                                <p:cTn id="26" presetID="10" presetClass="entr" presetSubtype="0" fill="hold" nodeType="withEffect">
                                  <p:stCondLst>
                                    <p:cond delay="1000"/>
                                  </p:stCondLst>
                                  <p:childTnLst>
                                    <p:set>
                                      <p:cBhvr>
                                        <p:cTn id="27" dur="1" fill="hold">
                                          <p:stCondLst>
                                            <p:cond delay="0"/>
                                          </p:stCondLst>
                                        </p:cTn>
                                        <p:tgtEl>
                                          <p:spTgt spid="5293"/>
                                        </p:tgtEl>
                                        <p:attrNameLst>
                                          <p:attrName>style.visibility</p:attrName>
                                        </p:attrNameLst>
                                      </p:cBhvr>
                                      <p:to>
                                        <p:strVal val="visible"/>
                                      </p:to>
                                    </p:set>
                                    <p:animEffect transition="in" filter="fade">
                                      <p:cBhvr>
                                        <p:cTn id="28" dur="350"/>
                                        <p:tgtEl>
                                          <p:spTgt spid="5293"/>
                                        </p:tgtEl>
                                      </p:cBhvr>
                                    </p:animEffect>
                                  </p:childTnLst>
                                </p:cTn>
                              </p:par>
                              <p:par>
                                <p:cTn id="29" presetID="10" presetClass="exit" presetSubtype="0" fill="hold" nodeType="withEffect">
                                  <p:stCondLst>
                                    <p:cond delay="1000"/>
                                  </p:stCondLst>
                                  <p:childTnLst>
                                    <p:animEffect transition="out" filter="fade">
                                      <p:cBhvr>
                                        <p:cTn id="30" dur="350"/>
                                        <p:tgtEl>
                                          <p:spTgt spid="5213"/>
                                        </p:tgtEl>
                                      </p:cBhvr>
                                    </p:animEffect>
                                    <p:set>
                                      <p:cBhvr>
                                        <p:cTn id="31" dur="1" fill="hold">
                                          <p:stCondLst>
                                            <p:cond delay="349"/>
                                          </p:stCondLst>
                                        </p:cTn>
                                        <p:tgtEl>
                                          <p:spTgt spid="5213"/>
                                        </p:tgtEl>
                                        <p:attrNameLst>
                                          <p:attrName>style.visibility</p:attrName>
                                        </p:attrNameLst>
                                      </p:cBhvr>
                                      <p:to>
                                        <p:strVal val="hidden"/>
                                      </p:to>
                                    </p:set>
                                  </p:childTnLst>
                                </p:cTn>
                              </p:par>
                              <p:par>
                                <p:cTn id="32" presetID="10" presetClass="exit" presetSubtype="0" fill="hold" nodeType="withEffect">
                                  <p:stCondLst>
                                    <p:cond delay="1000"/>
                                  </p:stCondLst>
                                  <p:childTnLst>
                                    <p:animEffect transition="out" filter="fade">
                                      <p:cBhvr>
                                        <p:cTn id="33" dur="350"/>
                                        <p:tgtEl>
                                          <p:spTgt spid="5215"/>
                                        </p:tgtEl>
                                      </p:cBhvr>
                                    </p:animEffect>
                                    <p:set>
                                      <p:cBhvr>
                                        <p:cTn id="34" dur="1" fill="hold">
                                          <p:stCondLst>
                                            <p:cond delay="349"/>
                                          </p:stCondLst>
                                        </p:cTn>
                                        <p:tgtEl>
                                          <p:spTgt spid="5215"/>
                                        </p:tgtEl>
                                        <p:attrNameLst>
                                          <p:attrName>style.visibility</p:attrName>
                                        </p:attrNameLst>
                                      </p:cBhvr>
                                      <p:to>
                                        <p:strVal val="hidden"/>
                                      </p:to>
                                    </p:set>
                                  </p:childTnLst>
                                </p:cTn>
                              </p:par>
                              <p:par>
                                <p:cTn id="35" presetID="10" presetClass="exit" presetSubtype="0" fill="hold" nodeType="withEffect">
                                  <p:stCondLst>
                                    <p:cond delay="1000"/>
                                  </p:stCondLst>
                                  <p:childTnLst>
                                    <p:animEffect transition="out" filter="fade">
                                      <p:cBhvr>
                                        <p:cTn id="36" dur="350"/>
                                        <p:tgtEl>
                                          <p:spTgt spid="5239"/>
                                        </p:tgtEl>
                                      </p:cBhvr>
                                    </p:animEffect>
                                    <p:set>
                                      <p:cBhvr>
                                        <p:cTn id="37" dur="1" fill="hold">
                                          <p:stCondLst>
                                            <p:cond delay="349"/>
                                          </p:stCondLst>
                                        </p:cTn>
                                        <p:tgtEl>
                                          <p:spTgt spid="5239"/>
                                        </p:tgtEl>
                                        <p:attrNameLst>
                                          <p:attrName>style.visibility</p:attrName>
                                        </p:attrNameLst>
                                      </p:cBhvr>
                                      <p:to>
                                        <p:strVal val="hidden"/>
                                      </p:to>
                                    </p:set>
                                  </p:childTnLst>
                                </p:cTn>
                              </p:par>
                              <p:par>
                                <p:cTn id="38" presetID="10" presetClass="exit" presetSubtype="0" fill="hold" nodeType="withEffect">
                                  <p:stCondLst>
                                    <p:cond delay="1000"/>
                                  </p:stCondLst>
                                  <p:childTnLst>
                                    <p:animEffect transition="out" filter="fade">
                                      <p:cBhvr>
                                        <p:cTn id="39" dur="350"/>
                                        <p:tgtEl>
                                          <p:spTgt spid="5253"/>
                                        </p:tgtEl>
                                      </p:cBhvr>
                                    </p:animEffect>
                                    <p:set>
                                      <p:cBhvr>
                                        <p:cTn id="40" dur="1" fill="hold">
                                          <p:stCondLst>
                                            <p:cond delay="349"/>
                                          </p:stCondLst>
                                        </p:cTn>
                                        <p:tgtEl>
                                          <p:spTgt spid="525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213"/>
                                        </p:tgtEl>
                                        <p:attrNameLst>
                                          <p:attrName>style.visibility</p:attrName>
                                        </p:attrNameLst>
                                      </p:cBhvr>
                                      <p:to>
                                        <p:strVal val="visible"/>
                                      </p:to>
                                    </p:set>
                                    <p:animEffect transition="in" filter="fade">
                                      <p:cBhvr>
                                        <p:cTn id="45" dur="200"/>
                                        <p:tgtEl>
                                          <p:spTgt spid="5213"/>
                                        </p:tgtEl>
                                      </p:cBhvr>
                                    </p:animEffect>
                                  </p:childTnLst>
                                </p:cTn>
                              </p:par>
                              <p:par>
                                <p:cTn id="46" presetID="10" presetClass="entr" presetSubtype="0" fill="hold" nodeType="withEffect">
                                  <p:stCondLst>
                                    <p:cond delay="0"/>
                                  </p:stCondLst>
                                  <p:childTnLst>
                                    <p:set>
                                      <p:cBhvr>
                                        <p:cTn id="47" dur="1" fill="hold">
                                          <p:stCondLst>
                                            <p:cond delay="0"/>
                                          </p:stCondLst>
                                        </p:cTn>
                                        <p:tgtEl>
                                          <p:spTgt spid="5215"/>
                                        </p:tgtEl>
                                        <p:attrNameLst>
                                          <p:attrName>style.visibility</p:attrName>
                                        </p:attrNameLst>
                                      </p:cBhvr>
                                      <p:to>
                                        <p:strVal val="visible"/>
                                      </p:to>
                                    </p:set>
                                    <p:animEffect transition="in" filter="fade">
                                      <p:cBhvr>
                                        <p:cTn id="48" dur="200"/>
                                        <p:tgtEl>
                                          <p:spTgt spid="5215"/>
                                        </p:tgtEl>
                                      </p:cBhvr>
                                    </p:animEffect>
                                  </p:childTnLst>
                                </p:cTn>
                              </p:par>
                              <p:par>
                                <p:cTn id="49" presetID="10" presetClass="entr" presetSubtype="0" fill="hold" nodeType="withEffect">
                                  <p:stCondLst>
                                    <p:cond delay="0"/>
                                  </p:stCondLst>
                                  <p:childTnLst>
                                    <p:set>
                                      <p:cBhvr>
                                        <p:cTn id="50" dur="1" fill="hold">
                                          <p:stCondLst>
                                            <p:cond delay="0"/>
                                          </p:stCondLst>
                                        </p:cTn>
                                        <p:tgtEl>
                                          <p:spTgt spid="5239"/>
                                        </p:tgtEl>
                                        <p:attrNameLst>
                                          <p:attrName>style.visibility</p:attrName>
                                        </p:attrNameLst>
                                      </p:cBhvr>
                                      <p:to>
                                        <p:strVal val="visible"/>
                                      </p:to>
                                    </p:set>
                                    <p:animEffect transition="in" filter="fade">
                                      <p:cBhvr>
                                        <p:cTn id="51" dur="200"/>
                                        <p:tgtEl>
                                          <p:spTgt spid="5239"/>
                                        </p:tgtEl>
                                      </p:cBhvr>
                                    </p:animEffect>
                                  </p:childTnLst>
                                </p:cTn>
                              </p:par>
                              <p:par>
                                <p:cTn id="52" presetID="10" presetClass="entr" presetSubtype="0" fill="hold" nodeType="withEffect">
                                  <p:stCondLst>
                                    <p:cond delay="0"/>
                                  </p:stCondLst>
                                  <p:childTnLst>
                                    <p:set>
                                      <p:cBhvr>
                                        <p:cTn id="53" dur="1" fill="hold">
                                          <p:stCondLst>
                                            <p:cond delay="0"/>
                                          </p:stCondLst>
                                        </p:cTn>
                                        <p:tgtEl>
                                          <p:spTgt spid="5253"/>
                                        </p:tgtEl>
                                        <p:attrNameLst>
                                          <p:attrName>style.visibility</p:attrName>
                                        </p:attrNameLst>
                                      </p:cBhvr>
                                      <p:to>
                                        <p:strVal val="visible"/>
                                      </p:to>
                                    </p:set>
                                    <p:animEffect transition="in" filter="fade">
                                      <p:cBhvr>
                                        <p:cTn id="54" dur="200"/>
                                        <p:tgtEl>
                                          <p:spTgt spid="5253"/>
                                        </p:tgtEl>
                                      </p:cBhvr>
                                    </p:animEffect>
                                  </p:childTnLst>
                                </p:cTn>
                              </p:par>
                              <p:par>
                                <p:cTn id="55" presetID="6" presetClass="emph" presetSubtype="0" decel="100000" fill="hold" nodeType="withEffect">
                                  <p:stCondLst>
                                    <p:cond delay="0"/>
                                  </p:stCondLst>
                                  <p:childTnLst>
                                    <p:animScale>
                                      <p:cBhvr>
                                        <p:cTn id="56" dur="1000" fill="hold"/>
                                        <p:tgtEl>
                                          <p:spTgt spid="5287"/>
                                        </p:tgtEl>
                                      </p:cBhvr>
                                      <p:by x="66000" y="66000"/>
                                    </p:animScale>
                                  </p:childTnLst>
                                </p:cTn>
                              </p:par>
                              <p:par>
                                <p:cTn id="57" presetID="6" presetClass="emph" presetSubtype="0" decel="100000" fill="hold" nodeType="withEffect">
                                  <p:stCondLst>
                                    <p:cond delay="0"/>
                                  </p:stCondLst>
                                  <p:childTnLst>
                                    <p:animScale>
                                      <p:cBhvr>
                                        <p:cTn id="58" dur="1000" fill="hold"/>
                                        <p:tgtEl>
                                          <p:spTgt spid="5284"/>
                                        </p:tgtEl>
                                      </p:cBhvr>
                                      <p:by x="64000" y="64000"/>
                                    </p:animScale>
                                  </p:childTnLst>
                                </p:cTn>
                              </p:par>
                              <p:par>
                                <p:cTn id="59" presetID="6" presetClass="emph" presetSubtype="0" decel="100000" fill="hold" nodeType="withEffect">
                                  <p:stCondLst>
                                    <p:cond delay="0"/>
                                  </p:stCondLst>
                                  <p:childTnLst>
                                    <p:animScale>
                                      <p:cBhvr>
                                        <p:cTn id="60" dur="1000" fill="hold"/>
                                        <p:tgtEl>
                                          <p:spTgt spid="5290"/>
                                        </p:tgtEl>
                                      </p:cBhvr>
                                      <p:by x="64000" y="64000"/>
                                    </p:animScale>
                                  </p:childTnLst>
                                </p:cTn>
                              </p:par>
                              <p:par>
                                <p:cTn id="61" presetID="6" presetClass="emph" presetSubtype="0" decel="100000" fill="hold" nodeType="withEffect">
                                  <p:stCondLst>
                                    <p:cond delay="0"/>
                                  </p:stCondLst>
                                  <p:childTnLst>
                                    <p:animScale>
                                      <p:cBhvr>
                                        <p:cTn id="62" dur="1000" fill="hold"/>
                                        <p:tgtEl>
                                          <p:spTgt spid="5293"/>
                                        </p:tgtEl>
                                      </p:cBhvr>
                                      <p:by x="63000" y="63000"/>
                                    </p:animScale>
                                  </p:childTnLst>
                                </p:cTn>
                              </p:par>
                              <p:par>
                                <p:cTn id="63" presetID="42" presetClass="path" presetSubtype="0" decel="100000" fill="hold" nodeType="withEffect">
                                  <p:stCondLst>
                                    <p:cond delay="0"/>
                                  </p:stCondLst>
                                  <p:childTnLst>
                                    <p:animMotion origin="layout" path="M -4.83533E-6 -1.31185E-6 L 0.4557 0.27644 " pathEditMode="relative" rAng="0" ptsTypes="AA">
                                      <p:cBhvr>
                                        <p:cTn id="64" dur="1000" fill="hold"/>
                                        <p:tgtEl>
                                          <p:spTgt spid="5287"/>
                                        </p:tgtEl>
                                        <p:attrNameLst>
                                          <p:attrName>ppt_x</p:attrName>
                                          <p:attrName>ppt_y</p:attrName>
                                        </p:attrNameLst>
                                      </p:cBhvr>
                                      <p:rCtr x="22824" y="13845"/>
                                    </p:animMotion>
                                  </p:childTnLst>
                                </p:cTn>
                              </p:par>
                              <p:par>
                                <p:cTn id="65" presetID="42" presetClass="path" presetSubtype="0" decel="100000" fill="hold" nodeType="withEffect">
                                  <p:stCondLst>
                                    <p:cond delay="0"/>
                                  </p:stCondLst>
                                  <p:childTnLst>
                                    <p:animMotion origin="layout" path="M 3.82436E-6 4.76169E-6 L 0.53331 0.35701 " pathEditMode="relative" rAng="0" ptsTypes="AA">
                                      <p:cBhvr>
                                        <p:cTn id="66" dur="1000" fill="hold"/>
                                        <p:tgtEl>
                                          <p:spTgt spid="5284"/>
                                        </p:tgtEl>
                                        <p:attrNameLst>
                                          <p:attrName>ppt_x</p:attrName>
                                          <p:attrName>ppt_y</p:attrName>
                                        </p:attrNameLst>
                                      </p:cBhvr>
                                      <p:rCtr x="26666" y="17839"/>
                                    </p:animMotion>
                                  </p:childTnLst>
                                </p:cTn>
                              </p:par>
                              <p:par>
                                <p:cTn id="67" presetID="42" presetClass="path" presetSubtype="0" decel="100000" fill="hold" nodeType="withEffect">
                                  <p:stCondLst>
                                    <p:cond delay="0"/>
                                  </p:stCondLst>
                                  <p:childTnLst>
                                    <p:animMotion origin="layout" path="M -3.24228E-7 -1.31185E-6 L 0.43337 0.27644 " pathEditMode="relative" rAng="0" ptsTypes="AA">
                                      <p:cBhvr>
                                        <p:cTn id="68" dur="1000" fill="hold"/>
                                        <p:tgtEl>
                                          <p:spTgt spid="5290"/>
                                        </p:tgtEl>
                                        <p:attrNameLst>
                                          <p:attrName>ppt_x</p:attrName>
                                          <p:attrName>ppt_y</p:attrName>
                                        </p:attrNameLst>
                                      </p:cBhvr>
                                      <p:rCtr x="21662" y="13822"/>
                                    </p:animMotion>
                                  </p:childTnLst>
                                </p:cTn>
                              </p:par>
                              <p:par>
                                <p:cTn id="69" presetID="42" presetClass="path" presetSubtype="0" decel="100000" fill="hold" nodeType="withEffect">
                                  <p:stCondLst>
                                    <p:cond delay="0"/>
                                  </p:stCondLst>
                                  <p:childTnLst>
                                    <p:animMotion origin="layout" path="M -1.00332E-6 -2.62369E-6 L 0.43056 0.06423 " pathEditMode="relative" rAng="0" ptsTypes="AA">
                                      <p:cBhvr>
                                        <p:cTn id="70" dur="1000" fill="hold"/>
                                        <p:tgtEl>
                                          <p:spTgt spid="5293"/>
                                        </p:tgtEl>
                                        <p:attrNameLst>
                                          <p:attrName>ppt_x</p:attrName>
                                          <p:attrName>ppt_y</p:attrName>
                                        </p:attrNameLst>
                                      </p:cBhvr>
                                      <p:rCtr x="21522" y="3200"/>
                                    </p:animMotion>
                                  </p:childTnLst>
                                </p:cTn>
                              </p:par>
                              <p:par>
                                <p:cTn id="71" presetID="10" presetClass="entr" presetSubtype="0" fill="hold" grpId="0" nodeType="withEffect">
                                  <p:stCondLst>
                                    <p:cond delay="800"/>
                                  </p:stCondLst>
                                  <p:childTnLst>
                                    <p:set>
                                      <p:cBhvr>
                                        <p:cTn id="72" dur="1" fill="hold">
                                          <p:stCondLst>
                                            <p:cond delay="0"/>
                                          </p:stCondLst>
                                        </p:cTn>
                                        <p:tgtEl>
                                          <p:spTgt spid="5163"/>
                                        </p:tgtEl>
                                        <p:attrNameLst>
                                          <p:attrName>style.visibility</p:attrName>
                                        </p:attrNameLst>
                                      </p:cBhvr>
                                      <p:to>
                                        <p:strVal val="visible"/>
                                      </p:to>
                                    </p:set>
                                    <p:animEffect transition="in" filter="fade">
                                      <p:cBhvr>
                                        <p:cTn id="73" dur="250"/>
                                        <p:tgtEl>
                                          <p:spTgt spid="5163"/>
                                        </p:tgtEl>
                                      </p:cBhvr>
                                    </p:animEffect>
                                  </p:childTnLst>
                                </p:cTn>
                              </p:par>
                              <p:par>
                                <p:cTn id="74" presetID="10" presetClass="entr" presetSubtype="0" fill="hold" grpId="0" nodeType="withEffect">
                                  <p:stCondLst>
                                    <p:cond delay="800"/>
                                  </p:stCondLst>
                                  <p:childTnLst>
                                    <p:set>
                                      <p:cBhvr>
                                        <p:cTn id="75" dur="1" fill="hold">
                                          <p:stCondLst>
                                            <p:cond delay="0"/>
                                          </p:stCondLst>
                                        </p:cTn>
                                        <p:tgtEl>
                                          <p:spTgt spid="5165"/>
                                        </p:tgtEl>
                                        <p:attrNameLst>
                                          <p:attrName>style.visibility</p:attrName>
                                        </p:attrNameLst>
                                      </p:cBhvr>
                                      <p:to>
                                        <p:strVal val="visible"/>
                                      </p:to>
                                    </p:set>
                                    <p:animEffect transition="in" filter="fade">
                                      <p:cBhvr>
                                        <p:cTn id="76" dur="250"/>
                                        <p:tgtEl>
                                          <p:spTgt spid="5165"/>
                                        </p:tgtEl>
                                      </p:cBhvr>
                                    </p:animEffect>
                                  </p:childTnLst>
                                </p:cTn>
                              </p:par>
                              <p:par>
                                <p:cTn id="77" presetID="10" presetClass="entr" presetSubtype="0" fill="hold" grpId="0" nodeType="withEffect">
                                  <p:stCondLst>
                                    <p:cond delay="80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250"/>
                                        <p:tgtEl>
                                          <p:spTgt spid="12"/>
                                        </p:tgtEl>
                                      </p:cBhvr>
                                    </p:animEffect>
                                  </p:childTnLst>
                                </p:cTn>
                              </p:par>
                              <p:par>
                                <p:cTn id="80" presetID="10" presetClass="entr" presetSubtype="0" fill="hold" grpId="0" nodeType="withEffect">
                                  <p:stCondLst>
                                    <p:cond delay="800"/>
                                  </p:stCondLst>
                                  <p:childTnLst>
                                    <p:set>
                                      <p:cBhvr>
                                        <p:cTn id="81" dur="1" fill="hold">
                                          <p:stCondLst>
                                            <p:cond delay="0"/>
                                          </p:stCondLst>
                                        </p:cTn>
                                        <p:tgtEl>
                                          <p:spTgt spid="5162"/>
                                        </p:tgtEl>
                                        <p:attrNameLst>
                                          <p:attrName>style.visibility</p:attrName>
                                        </p:attrNameLst>
                                      </p:cBhvr>
                                      <p:to>
                                        <p:strVal val="visible"/>
                                      </p:to>
                                    </p:set>
                                    <p:animEffect transition="in" filter="fade">
                                      <p:cBhvr>
                                        <p:cTn id="82" dur="250"/>
                                        <p:tgtEl>
                                          <p:spTgt spid="5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6" grpId="0"/>
      <p:bldP spid="12" grpId="0"/>
      <p:bldP spid="5162" grpId="0"/>
      <p:bldP spid="5163" grpId="0"/>
      <p:bldP spid="51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56" name="Map PNG"/>
          <p:cNvPicPr>
            <a:picLocks noChangeAspect="1"/>
          </p:cNvPicPr>
          <p:nvPr/>
        </p:nvPicPr>
        <p:blipFill>
          <a:blip r:embed="rId3"/>
          <a:stretch>
            <a:fillRect/>
          </a:stretch>
        </p:blipFill>
        <p:spPr>
          <a:xfrm>
            <a:off x="1166679" y="946983"/>
            <a:ext cx="7665097" cy="3760828"/>
          </a:xfrm>
          <a:prstGeom prst="rect">
            <a:avLst/>
          </a:prstGeom>
        </p:spPr>
      </p:pic>
      <p:sp>
        <p:nvSpPr>
          <p:cNvPr id="2" name="Rectangle 1"/>
          <p:cNvSpPr/>
          <p:nvPr/>
        </p:nvSpPr>
        <p:spPr bwMode="auto">
          <a:xfrm>
            <a:off x="0" y="811352"/>
            <a:ext cx="9344906" cy="4331784"/>
          </a:xfrm>
          <a:prstGeom prst="rect">
            <a:avLst/>
          </a:prstGeom>
          <a:solidFill>
            <a:srgbClr val="FFFFFF">
              <a:alpha val="50196"/>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sp>
        <p:nvSpPr>
          <p:cNvPr id="5081" name="Virtual Network label in cloud"/>
          <p:cNvSpPr/>
          <p:nvPr/>
        </p:nvSpPr>
        <p:spPr>
          <a:xfrm>
            <a:off x="7205920" y="3421047"/>
            <a:ext cx="487634" cy="255326"/>
          </a:xfrm>
          <a:prstGeom prst="rect">
            <a:avLst/>
          </a:prstGeom>
        </p:spPr>
        <p:txBody>
          <a:bodyPr wrap="none">
            <a:spAutoFit/>
          </a:bodyPr>
          <a:lstStyle/>
          <a:p>
            <a:pPr algn="ctr" defTabSz="671771" fontAlgn="base">
              <a:lnSpc>
                <a:spcPct val="80000"/>
              </a:lnSpc>
              <a:spcBef>
                <a:spcPct val="0"/>
              </a:spcBef>
              <a:spcAft>
                <a:spcPct val="0"/>
              </a:spcAft>
            </a:pPr>
            <a:r>
              <a:rPr lang="en-US" sz="662" dirty="0">
                <a:gradFill>
                  <a:gsLst>
                    <a:gs pos="0">
                      <a:srgbClr val="FFFFFF"/>
                    </a:gs>
                    <a:gs pos="100000">
                      <a:srgbClr val="FFFFFF"/>
                    </a:gs>
                  </a:gsLst>
                  <a:lin ang="5400000" scaled="0"/>
                </a:gradFill>
              </a:rPr>
              <a:t>virtual </a:t>
            </a:r>
            <a:br>
              <a:rPr lang="en-US" sz="662" dirty="0">
                <a:gradFill>
                  <a:gsLst>
                    <a:gs pos="0">
                      <a:srgbClr val="FFFFFF"/>
                    </a:gs>
                    <a:gs pos="100000">
                      <a:srgbClr val="FFFFFF"/>
                    </a:gs>
                  </a:gsLst>
                  <a:lin ang="5400000" scaled="0"/>
                </a:gradFill>
              </a:rPr>
            </a:br>
            <a:r>
              <a:rPr lang="en-US" sz="662" dirty="0">
                <a:gradFill>
                  <a:gsLst>
                    <a:gs pos="0">
                      <a:srgbClr val="FFFFFF"/>
                    </a:gs>
                    <a:gs pos="100000">
                      <a:srgbClr val="FFFFFF"/>
                    </a:gs>
                  </a:gsLst>
                  <a:lin ang="5400000" scaled="0"/>
                </a:gradFill>
              </a:rPr>
              <a:t>network</a:t>
            </a:r>
          </a:p>
        </p:txBody>
      </p:sp>
      <p:sp>
        <p:nvSpPr>
          <p:cNvPr id="5188" name="Rectangle 5187"/>
          <p:cNvSpPr/>
          <p:nvPr/>
        </p:nvSpPr>
        <p:spPr bwMode="auto">
          <a:xfrm>
            <a:off x="2" y="2606375"/>
            <a:ext cx="5541302" cy="87401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01695" tIns="302543" rIns="134444" bIns="0" numCol="1" spcCol="0" rtlCol="0" fromWordArt="0" anchor="ctr" anchorCtr="0" forceAA="0" compatLnSpc="1">
            <a:prstTxWarp prst="textNoShape">
              <a:avLst/>
            </a:prstTxWarp>
            <a:noAutofit/>
          </a:bodyPr>
          <a:lstStyle/>
          <a:p>
            <a:pPr defTabSz="571253">
              <a:defRPr/>
            </a:pPr>
            <a:r>
              <a:rPr lang="en-US" sz="3529" kern="0" baseline="30000" dirty="0">
                <a:gradFill>
                  <a:gsLst>
                    <a:gs pos="0">
                      <a:srgbClr val="00188F">
                        <a:lumMod val="5000"/>
                        <a:lumOff val="95000"/>
                      </a:srgbClr>
                    </a:gs>
                    <a:gs pos="100000">
                      <a:srgbClr val="EFEFEF"/>
                    </a:gs>
                  </a:gsLst>
                  <a:lin ang="5400000" scaled="1"/>
                </a:gradFill>
                <a:latin typeface="Segoe UI Light"/>
              </a:rPr>
              <a:t>data </a:t>
            </a:r>
            <a:br>
              <a:rPr lang="en-US" sz="3529" kern="0" baseline="30000" dirty="0">
                <a:gradFill>
                  <a:gsLst>
                    <a:gs pos="0">
                      <a:srgbClr val="00188F">
                        <a:lumMod val="5000"/>
                        <a:lumOff val="95000"/>
                      </a:srgbClr>
                    </a:gs>
                    <a:gs pos="100000">
                      <a:srgbClr val="EFEFEF"/>
                    </a:gs>
                  </a:gsLst>
                  <a:lin ang="5400000" scaled="1"/>
                </a:gradFill>
                <a:latin typeface="Segoe UI Light"/>
              </a:rPr>
            </a:br>
            <a:r>
              <a:rPr lang="en-US" sz="352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5189" name="Rectangle 5188"/>
          <p:cNvSpPr/>
          <p:nvPr/>
        </p:nvSpPr>
        <p:spPr bwMode="auto">
          <a:xfrm>
            <a:off x="3303965" y="271324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table</a:t>
            </a:r>
          </a:p>
        </p:txBody>
      </p:sp>
      <p:sp>
        <p:nvSpPr>
          <p:cNvPr id="5190" name="Rectangle 5189"/>
          <p:cNvSpPr/>
          <p:nvPr/>
        </p:nvSpPr>
        <p:spPr bwMode="auto">
          <a:xfrm>
            <a:off x="2631012" y="271324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err="1">
                <a:gradFill>
                  <a:gsLst>
                    <a:gs pos="0">
                      <a:srgbClr val="FFFFFF"/>
                    </a:gs>
                    <a:gs pos="100000">
                      <a:srgbClr val="FFFFFF"/>
                    </a:gs>
                  </a:gsLst>
                  <a:lin ang="5400000" scaled="0"/>
                </a:gradFill>
              </a:rPr>
              <a:t>HDInsight</a:t>
            </a:r>
            <a:endParaRPr lang="en-US" sz="785" dirty="0">
              <a:gradFill>
                <a:gsLst>
                  <a:gs pos="0">
                    <a:srgbClr val="FFFFFF"/>
                  </a:gs>
                  <a:gs pos="100000">
                    <a:srgbClr val="FFFFFF"/>
                  </a:gs>
                </a:gsLst>
                <a:lin ang="5400000" scaled="0"/>
              </a:gradFill>
            </a:endParaRPr>
          </a:p>
        </p:txBody>
      </p:sp>
      <p:sp>
        <p:nvSpPr>
          <p:cNvPr id="5191" name="Rectangle 5190"/>
          <p:cNvSpPr/>
          <p:nvPr/>
        </p:nvSpPr>
        <p:spPr bwMode="auto">
          <a:xfrm>
            <a:off x="4051960" y="2730578"/>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blob storage</a:t>
            </a:r>
          </a:p>
        </p:txBody>
      </p:sp>
      <p:sp>
        <p:nvSpPr>
          <p:cNvPr id="5192" name="Rectangle 5191"/>
          <p:cNvSpPr/>
          <p:nvPr/>
        </p:nvSpPr>
        <p:spPr bwMode="auto">
          <a:xfrm>
            <a:off x="1929779" y="271324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SQL database</a:t>
            </a:r>
          </a:p>
        </p:txBody>
      </p:sp>
      <p:sp>
        <p:nvSpPr>
          <p:cNvPr id="5193" name="Rectangle 5192"/>
          <p:cNvSpPr/>
          <p:nvPr/>
        </p:nvSpPr>
        <p:spPr bwMode="auto">
          <a:xfrm>
            <a:off x="-19795" y="1103934"/>
            <a:ext cx="5561099" cy="14590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01695" tIns="941246" rIns="91411" bIns="45704" numCol="1" rtlCol="0" anchor="ctr" anchorCtr="0" compatLnSpc="1">
            <a:prstTxWarp prst="textNoShape">
              <a:avLst/>
            </a:prstTxWarp>
          </a:bodyPr>
          <a:lstStyle/>
          <a:p>
            <a:pPr defTabSz="571253">
              <a:defRPr/>
            </a:pPr>
            <a:r>
              <a:rPr lang="en-US" sz="3529" kern="0" baseline="30000" dirty="0">
                <a:gradFill>
                  <a:gsLst>
                    <a:gs pos="0">
                      <a:srgbClr val="00188F">
                        <a:lumMod val="5000"/>
                        <a:lumOff val="95000"/>
                      </a:srgbClr>
                    </a:gs>
                    <a:gs pos="100000">
                      <a:srgbClr val="EFEFEF"/>
                    </a:gs>
                  </a:gsLst>
                  <a:lin ang="5400000" scaled="1"/>
                </a:gradFill>
                <a:latin typeface="Segoe UI Light"/>
              </a:rPr>
              <a:t>app </a:t>
            </a:r>
            <a:br>
              <a:rPr lang="en-US" sz="3529" kern="0" baseline="30000" dirty="0">
                <a:gradFill>
                  <a:gsLst>
                    <a:gs pos="0">
                      <a:srgbClr val="00188F">
                        <a:lumMod val="5000"/>
                        <a:lumOff val="95000"/>
                      </a:srgbClr>
                    </a:gs>
                    <a:gs pos="100000">
                      <a:srgbClr val="EFEFEF"/>
                    </a:gs>
                  </a:gsLst>
                  <a:lin ang="5400000" scaled="1"/>
                </a:gradFill>
                <a:latin typeface="Segoe UI Light"/>
              </a:rPr>
            </a:br>
            <a:r>
              <a:rPr lang="en-US" sz="352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5194" name="Rectangle 5193"/>
          <p:cNvSpPr/>
          <p:nvPr/>
        </p:nvSpPr>
        <p:spPr bwMode="auto">
          <a:xfrm>
            <a:off x="4799955" y="1177930"/>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media</a:t>
            </a:r>
          </a:p>
        </p:txBody>
      </p:sp>
      <p:sp>
        <p:nvSpPr>
          <p:cNvPr id="5195" name="Rectangle 5194"/>
          <p:cNvSpPr/>
          <p:nvPr/>
        </p:nvSpPr>
        <p:spPr bwMode="auto">
          <a:xfrm>
            <a:off x="4051960" y="1855452"/>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err="1">
                <a:gradFill>
                  <a:gsLst>
                    <a:gs pos="0">
                      <a:srgbClr val="FFFFFF"/>
                    </a:gs>
                    <a:gs pos="100000">
                      <a:srgbClr val="FFFFFF"/>
                    </a:gs>
                  </a:gsLst>
                  <a:lin ang="5400000" scaled="0"/>
                </a:gradFill>
              </a:rPr>
              <a:t>hpc</a:t>
            </a:r>
            <a:endParaRPr lang="en-US" sz="785" dirty="0">
              <a:gradFill>
                <a:gsLst>
                  <a:gs pos="0">
                    <a:srgbClr val="FFFFFF"/>
                  </a:gs>
                  <a:gs pos="100000">
                    <a:srgbClr val="FFFFFF"/>
                  </a:gs>
                </a:gsLst>
                <a:lin ang="5400000" scaled="0"/>
              </a:gradFill>
            </a:endParaRPr>
          </a:p>
        </p:txBody>
      </p:sp>
      <p:sp>
        <p:nvSpPr>
          <p:cNvPr id="5196" name="Rectangle 5195"/>
          <p:cNvSpPr/>
          <p:nvPr/>
        </p:nvSpPr>
        <p:spPr bwMode="auto">
          <a:xfrm>
            <a:off x="3303965" y="1855977"/>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integration</a:t>
            </a:r>
          </a:p>
        </p:txBody>
      </p:sp>
      <p:sp>
        <p:nvSpPr>
          <p:cNvPr id="5206" name="Rectangle 5205"/>
          <p:cNvSpPr/>
          <p:nvPr/>
        </p:nvSpPr>
        <p:spPr bwMode="auto">
          <a:xfrm>
            <a:off x="4799358" y="1855453"/>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analytics</a:t>
            </a:r>
          </a:p>
        </p:txBody>
      </p:sp>
      <p:sp>
        <p:nvSpPr>
          <p:cNvPr id="5207" name="Rectangle 5206"/>
          <p:cNvSpPr/>
          <p:nvPr/>
        </p:nvSpPr>
        <p:spPr bwMode="auto">
          <a:xfrm>
            <a:off x="2586185" y="1177930"/>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spcBef>
                <a:spcPct val="0"/>
              </a:spcBef>
              <a:spcAft>
                <a:spcPct val="0"/>
              </a:spcAft>
            </a:pPr>
            <a:r>
              <a:rPr lang="en-US" sz="785" dirty="0">
                <a:gradFill>
                  <a:gsLst>
                    <a:gs pos="0">
                      <a:srgbClr val="FFFFFF"/>
                    </a:gs>
                    <a:gs pos="100000">
                      <a:srgbClr val="FFFFFF"/>
                    </a:gs>
                  </a:gsLst>
                  <a:lin ang="5400000" scaled="0"/>
                </a:gradFill>
              </a:rPr>
              <a:t>caching</a:t>
            </a:r>
          </a:p>
        </p:txBody>
      </p:sp>
      <p:sp>
        <p:nvSpPr>
          <p:cNvPr id="5208" name="Rectangle 5207"/>
          <p:cNvSpPr/>
          <p:nvPr/>
        </p:nvSpPr>
        <p:spPr bwMode="auto">
          <a:xfrm>
            <a:off x="3303965" y="118718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spcBef>
                <a:spcPct val="0"/>
              </a:spcBef>
              <a:spcAft>
                <a:spcPct val="0"/>
              </a:spcAft>
            </a:pPr>
            <a:r>
              <a:rPr lang="en-US" sz="785" dirty="0">
                <a:gradFill>
                  <a:gsLst>
                    <a:gs pos="0">
                      <a:srgbClr val="FFFFFF"/>
                    </a:gs>
                    <a:gs pos="100000">
                      <a:srgbClr val="FFFFFF"/>
                    </a:gs>
                  </a:gsLst>
                  <a:lin ang="5400000" scaled="0"/>
                </a:gradFill>
              </a:rPr>
              <a:t>identity</a:t>
            </a:r>
          </a:p>
        </p:txBody>
      </p:sp>
      <p:sp>
        <p:nvSpPr>
          <p:cNvPr id="5209" name="Rectangle 5208"/>
          <p:cNvSpPr/>
          <p:nvPr/>
        </p:nvSpPr>
        <p:spPr bwMode="auto">
          <a:xfrm>
            <a:off x="4051960" y="1177930"/>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service bus</a:t>
            </a:r>
          </a:p>
        </p:txBody>
      </p:sp>
      <p:sp>
        <p:nvSpPr>
          <p:cNvPr id="5210" name="Rectangle 5209"/>
          <p:cNvSpPr/>
          <p:nvPr/>
        </p:nvSpPr>
        <p:spPr bwMode="auto">
          <a:xfrm>
            <a:off x="2631012" y="187260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web sites</a:t>
            </a:r>
          </a:p>
        </p:txBody>
      </p:sp>
      <p:sp>
        <p:nvSpPr>
          <p:cNvPr id="5211" name="Mobile Services - Label"/>
          <p:cNvSpPr/>
          <p:nvPr/>
        </p:nvSpPr>
        <p:spPr bwMode="auto">
          <a:xfrm>
            <a:off x="1929779" y="1880761"/>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mobile services</a:t>
            </a:r>
          </a:p>
        </p:txBody>
      </p:sp>
      <p:sp>
        <p:nvSpPr>
          <p:cNvPr id="5212" name="Rectangle 5211"/>
          <p:cNvSpPr/>
          <p:nvPr/>
        </p:nvSpPr>
        <p:spPr bwMode="auto">
          <a:xfrm>
            <a:off x="1930119" y="1176722"/>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cloud services</a:t>
            </a:r>
          </a:p>
        </p:txBody>
      </p:sp>
      <p:pic>
        <p:nvPicPr>
          <p:cNvPr id="5213" name="Picture 52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0951" y="1253720"/>
            <a:ext cx="317521" cy="314700"/>
          </a:xfrm>
          <a:prstGeom prst="rect">
            <a:avLst/>
          </a:prstGeom>
        </p:spPr>
      </p:pic>
      <p:pic>
        <p:nvPicPr>
          <p:cNvPr id="521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1947" y="1282618"/>
            <a:ext cx="276203" cy="276202"/>
          </a:xfrm>
          <a:prstGeom prst="rect">
            <a:avLst/>
          </a:prstGeom>
          <a:noFill/>
          <a:extLst>
            <a:ext uri="{909E8E84-426E-40DD-AFC4-6F175D3DCCD1}">
              <a14:hiddenFill xmlns:a14="http://schemas.microsoft.com/office/drawing/2010/main">
                <a:solidFill>
                  <a:srgbClr val="FFFFFF"/>
                </a:solidFill>
              </a14:hiddenFill>
            </a:ext>
          </a:extLst>
        </p:spPr>
      </p:pic>
      <p:sp>
        <p:nvSpPr>
          <p:cNvPr id="5217" name="Freeform 25"/>
          <p:cNvSpPr>
            <a:spLocks noEditPoints="1"/>
          </p:cNvSpPr>
          <p:nvPr/>
        </p:nvSpPr>
        <p:spPr bwMode="black">
          <a:xfrm>
            <a:off x="3523368" y="1969314"/>
            <a:ext cx="256119" cy="256415"/>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515" tIns="30258" rIns="60515" bIns="30258" numCol="1" anchor="t" anchorCtr="0" compatLnSpc="1">
            <a:prstTxWarp prst="textNoShape">
              <a:avLst/>
            </a:prstTxWarp>
          </a:bodyPr>
          <a:lstStyle/>
          <a:p>
            <a:endParaRPr lang="en-US" sz="1176">
              <a:solidFill>
                <a:srgbClr val="505050"/>
              </a:solidFill>
            </a:endParaRPr>
          </a:p>
        </p:txBody>
      </p:sp>
      <p:pic>
        <p:nvPicPr>
          <p:cNvPr id="5219" name="Picture 5218"/>
          <p:cNvPicPr>
            <a:picLocks noChangeAspect="1"/>
          </p:cNvPicPr>
          <p:nvPr/>
        </p:nvPicPr>
        <p:blipFill>
          <a:blip r:embed="rId6"/>
          <a:stretch>
            <a:fillRect/>
          </a:stretch>
        </p:blipFill>
        <p:spPr>
          <a:xfrm>
            <a:off x="4255124" y="1260152"/>
            <a:ext cx="282740" cy="319988"/>
          </a:xfrm>
          <a:prstGeom prst="rect">
            <a:avLst/>
          </a:prstGeom>
        </p:spPr>
      </p:pic>
      <p:sp>
        <p:nvSpPr>
          <p:cNvPr id="5221" name="Freeform 25"/>
          <p:cNvSpPr>
            <a:spLocks noEditPoints="1"/>
          </p:cNvSpPr>
          <p:nvPr/>
        </p:nvSpPr>
        <p:spPr bwMode="black">
          <a:xfrm flipH="1">
            <a:off x="4987321" y="1248484"/>
            <a:ext cx="317844" cy="317972"/>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9" tIns="33610" rIns="67219" bIns="33610" numCol="1" anchor="t" anchorCtr="0" compatLnSpc="1">
            <a:prstTxWarp prst="textNoShape">
              <a:avLst/>
            </a:prstTxWarp>
          </a:bodyPr>
          <a:lstStyle/>
          <a:p>
            <a:pPr defTabSz="672132"/>
            <a:endParaRPr lang="en-US" sz="1324" dirty="0">
              <a:solidFill>
                <a:srgbClr val="000000"/>
              </a:solidFill>
            </a:endParaRPr>
          </a:p>
        </p:txBody>
      </p:sp>
      <p:pic>
        <p:nvPicPr>
          <p:cNvPr id="5223" name="Picture 2" descr="\\MAGNUM\Projects\Microsoft\Cloud Power FY12\Design\Icons\PNGs\Cloud_on_your_terms.png"/>
          <p:cNvPicPr>
            <a:picLocks noChangeAspect="1" noChangeArrowheads="1"/>
          </p:cNvPicPr>
          <p:nvPr/>
        </p:nvPicPr>
        <p:blipFill>
          <a:blip r:embed="rId7" cstate="print">
            <a:lum bright="100000"/>
          </a:blip>
          <a:stretch>
            <a:fillRect/>
          </a:stretch>
        </p:blipFill>
        <p:spPr bwMode="auto">
          <a:xfrm>
            <a:off x="4178521" y="1855947"/>
            <a:ext cx="456233" cy="456296"/>
          </a:xfrm>
          <a:prstGeom prst="rect">
            <a:avLst/>
          </a:prstGeom>
          <a:noFill/>
          <a:ln>
            <a:noFill/>
          </a:ln>
        </p:spPr>
      </p:pic>
      <p:sp>
        <p:nvSpPr>
          <p:cNvPr id="5225" name="Freeform 5224"/>
          <p:cNvSpPr>
            <a:spLocks noEditPoints="1"/>
          </p:cNvSpPr>
          <p:nvPr/>
        </p:nvSpPr>
        <p:spPr bwMode="auto">
          <a:xfrm>
            <a:off x="5010955" y="2004630"/>
            <a:ext cx="250166" cy="220598"/>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15" tIns="45707" rIns="91415" bIns="45707" numCol="1" anchor="t" anchorCtr="0" compatLnSpc="1">
            <a:prstTxWarp prst="textNoShape">
              <a:avLst/>
            </a:prstTxWarp>
          </a:bodyPr>
          <a:lstStyle/>
          <a:p>
            <a:pPr defTabSz="892959"/>
            <a:endParaRPr lang="en-US" sz="1765" dirty="0">
              <a:solidFill>
                <a:srgbClr val="292929"/>
              </a:solidFill>
            </a:endParaRPr>
          </a:p>
        </p:txBody>
      </p:sp>
      <p:sp>
        <p:nvSpPr>
          <p:cNvPr id="5227" name="Rectangle 5226"/>
          <p:cNvSpPr/>
          <p:nvPr/>
        </p:nvSpPr>
        <p:spPr bwMode="auto">
          <a:xfrm>
            <a:off x="-7271" y="3523769"/>
            <a:ext cx="5548574" cy="874014"/>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01695" tIns="302543" rIns="91411" bIns="0" numCol="1" rtlCol="0" anchor="ctr" anchorCtr="0" compatLnSpc="1">
            <a:prstTxWarp prst="textNoShape">
              <a:avLst/>
            </a:prstTxWarp>
          </a:bodyPr>
          <a:lstStyle/>
          <a:p>
            <a:pPr defTabSz="571253">
              <a:defRPr/>
            </a:pPr>
            <a:r>
              <a:rPr lang="en-US" sz="3529" kern="0" baseline="30000" dirty="0">
                <a:gradFill>
                  <a:gsLst>
                    <a:gs pos="0">
                      <a:srgbClr val="00188F">
                        <a:lumMod val="5000"/>
                        <a:lumOff val="95000"/>
                      </a:srgbClr>
                    </a:gs>
                    <a:gs pos="100000">
                      <a:srgbClr val="EFEFEF"/>
                    </a:gs>
                  </a:gsLst>
                  <a:lin ang="5400000" scaled="1"/>
                </a:gradFill>
                <a:latin typeface="Segoe UI Light"/>
              </a:rPr>
              <a:t>infrastructure </a:t>
            </a:r>
            <a:br>
              <a:rPr lang="en-US" sz="3529" kern="0" baseline="30000" dirty="0">
                <a:gradFill>
                  <a:gsLst>
                    <a:gs pos="0">
                      <a:srgbClr val="00188F">
                        <a:lumMod val="5000"/>
                        <a:lumOff val="95000"/>
                      </a:srgbClr>
                    </a:gs>
                    <a:gs pos="100000">
                      <a:srgbClr val="EFEFEF"/>
                    </a:gs>
                  </a:gsLst>
                  <a:lin ang="5400000" scaled="1"/>
                </a:gradFill>
                <a:latin typeface="Segoe UI Light"/>
              </a:rPr>
            </a:br>
            <a:r>
              <a:rPr lang="en-US" sz="3529"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5228" name="Rectangle 5227"/>
          <p:cNvSpPr/>
          <p:nvPr/>
        </p:nvSpPr>
        <p:spPr bwMode="auto">
          <a:xfrm>
            <a:off x="4799358" y="3647449"/>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err="1">
                <a:gradFill>
                  <a:gsLst>
                    <a:gs pos="0">
                      <a:srgbClr val="FFFFFF"/>
                    </a:gs>
                    <a:gs pos="100000">
                      <a:srgbClr val="FFFFFF"/>
                    </a:gs>
                  </a:gsLst>
                  <a:lin ang="5400000" scaled="0"/>
                </a:gradFill>
              </a:rPr>
              <a:t>cdn</a:t>
            </a:r>
            <a:endParaRPr lang="en-US" sz="785" dirty="0">
              <a:gradFill>
                <a:gsLst>
                  <a:gs pos="0">
                    <a:srgbClr val="FFFFFF"/>
                  </a:gs>
                  <a:gs pos="100000">
                    <a:srgbClr val="FFFFFF"/>
                  </a:gs>
                </a:gsLst>
                <a:lin ang="5400000" scaled="0"/>
              </a:gradFill>
            </a:endParaRPr>
          </a:p>
        </p:txBody>
      </p:sp>
      <p:sp>
        <p:nvSpPr>
          <p:cNvPr id="5229" name="Virtual Machines - Label"/>
          <p:cNvSpPr/>
          <p:nvPr/>
        </p:nvSpPr>
        <p:spPr bwMode="auto">
          <a:xfrm>
            <a:off x="1929779" y="3647449"/>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virtual machines</a:t>
            </a:r>
          </a:p>
        </p:txBody>
      </p:sp>
      <p:sp>
        <p:nvSpPr>
          <p:cNvPr id="5230" name="Rectangle 5229"/>
          <p:cNvSpPr/>
          <p:nvPr/>
        </p:nvSpPr>
        <p:spPr bwMode="auto">
          <a:xfrm>
            <a:off x="2631012" y="3647449"/>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virtual network</a:t>
            </a:r>
          </a:p>
        </p:txBody>
      </p:sp>
      <p:sp>
        <p:nvSpPr>
          <p:cNvPr id="5231" name="Rectangle 5230"/>
          <p:cNvSpPr/>
          <p:nvPr/>
        </p:nvSpPr>
        <p:spPr bwMode="auto">
          <a:xfrm>
            <a:off x="3303965" y="3647449"/>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err="1">
                <a:gradFill>
                  <a:gsLst>
                    <a:gs pos="0">
                      <a:srgbClr val="FFFFFF"/>
                    </a:gs>
                    <a:gs pos="100000">
                      <a:srgbClr val="FFFFFF"/>
                    </a:gs>
                  </a:gsLst>
                  <a:lin ang="5400000" scaled="0"/>
                </a:gradFill>
              </a:rPr>
              <a:t>vpn</a:t>
            </a:r>
            <a:endParaRPr lang="en-US" sz="785" dirty="0">
              <a:gradFill>
                <a:gsLst>
                  <a:gs pos="0">
                    <a:srgbClr val="FFFFFF"/>
                  </a:gs>
                  <a:gs pos="100000">
                    <a:srgbClr val="FFFFFF"/>
                  </a:gs>
                </a:gsLst>
                <a:lin ang="5400000" scaled="0"/>
              </a:gradFill>
            </a:endParaRPr>
          </a:p>
        </p:txBody>
      </p:sp>
      <p:sp>
        <p:nvSpPr>
          <p:cNvPr id="5232" name="Rectangle 5231"/>
          <p:cNvSpPr/>
          <p:nvPr/>
        </p:nvSpPr>
        <p:spPr bwMode="auto">
          <a:xfrm>
            <a:off x="4051960" y="3647449"/>
            <a:ext cx="672167" cy="6114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785" dirty="0">
                <a:gradFill>
                  <a:gsLst>
                    <a:gs pos="0">
                      <a:srgbClr val="FFFFFF"/>
                    </a:gs>
                    <a:gs pos="100000">
                      <a:srgbClr val="FFFFFF"/>
                    </a:gs>
                  </a:gsLst>
                  <a:lin ang="5400000" scaled="0"/>
                </a:gradFill>
              </a:rPr>
              <a:t>traffic manager</a:t>
            </a:r>
          </a:p>
        </p:txBody>
      </p:sp>
      <p:pic>
        <p:nvPicPr>
          <p:cNvPr id="5235" name="Picture 52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80624" y="1941810"/>
            <a:ext cx="282294" cy="282334"/>
          </a:xfrm>
          <a:prstGeom prst="rect">
            <a:avLst/>
          </a:prstGeom>
          <a:noFill/>
        </p:spPr>
      </p:pic>
      <p:pic>
        <p:nvPicPr>
          <p:cNvPr id="5237" name="Picture 5236"/>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175680" y="1951475"/>
            <a:ext cx="180367" cy="261147"/>
          </a:xfrm>
          <a:prstGeom prst="rect">
            <a:avLst/>
          </a:prstGeom>
          <a:noFill/>
        </p:spPr>
      </p:pic>
      <p:pic>
        <p:nvPicPr>
          <p:cNvPr id="5239" name="Picture 5238"/>
          <p:cNvPicPr>
            <a:picLocks noChangeAspect="1"/>
          </p:cNvPicPr>
          <p:nvPr/>
        </p:nvPicPr>
        <p:blipFill>
          <a:blip r:embed="rId10"/>
          <a:stretch>
            <a:fillRect/>
          </a:stretch>
        </p:blipFill>
        <p:spPr>
          <a:xfrm>
            <a:off x="2101592" y="1235111"/>
            <a:ext cx="329222" cy="278613"/>
          </a:xfrm>
          <a:prstGeom prst="rect">
            <a:avLst/>
          </a:prstGeom>
          <a:noFill/>
        </p:spPr>
      </p:pic>
      <p:pic>
        <p:nvPicPr>
          <p:cNvPr id="5245" name="Picture 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4247719" y="3706122"/>
            <a:ext cx="280652" cy="280693"/>
          </a:xfrm>
          <a:prstGeom prst="rect">
            <a:avLst/>
          </a:prstGeom>
          <a:noFill/>
          <a:extLst>
            <a:ext uri="{909E8E84-426E-40DD-AFC4-6F175D3DCCD1}">
              <a14:hiddenFill xmlns:a14="http://schemas.microsoft.com/office/drawing/2010/main">
                <a:solidFill>
                  <a:srgbClr val="FFFFFF"/>
                </a:solidFill>
              </a14:hiddenFill>
            </a:ext>
          </a:extLst>
        </p:spPr>
      </p:pic>
      <p:pic>
        <p:nvPicPr>
          <p:cNvPr id="5247" name="Picture 5" descr="C:\Users\Jonahs\Dropbox\Projects SCOTT\MEET Windows Azure\source\Background\tile-icon-CD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952626" y="3687449"/>
            <a:ext cx="364436" cy="361197"/>
          </a:xfrm>
          <a:prstGeom prst="rect">
            <a:avLst/>
          </a:prstGeom>
          <a:noFill/>
          <a:extLst>
            <a:ext uri="{909E8E84-426E-40DD-AFC4-6F175D3DCCD1}">
              <a14:hiddenFill xmlns:a14="http://schemas.microsoft.com/office/drawing/2010/main">
                <a:solidFill>
                  <a:srgbClr val="FFFFFF"/>
                </a:solidFill>
              </a14:hiddenFill>
            </a:ext>
          </a:extLst>
        </p:spPr>
      </p:pic>
      <p:sp>
        <p:nvSpPr>
          <p:cNvPr id="5249" name="Freeform 30"/>
          <p:cNvSpPr>
            <a:spLocks noEditPoints="1"/>
          </p:cNvSpPr>
          <p:nvPr/>
        </p:nvSpPr>
        <p:spPr bwMode="auto">
          <a:xfrm flipH="1">
            <a:off x="2165033" y="2808390"/>
            <a:ext cx="201657" cy="222980"/>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a:extLst/>
        </p:spPr>
        <p:txBody>
          <a:bodyPr vert="horz" wrap="square" lIns="67232" tIns="33616" rIns="67232" bIns="33616" numCol="1" anchor="t" anchorCtr="0" compatLnSpc="1">
            <a:prstTxWarp prst="textNoShape">
              <a:avLst/>
            </a:prstTxWarp>
          </a:bodyPr>
          <a:lstStyle/>
          <a:p>
            <a:endParaRPr lang="en-US" sz="1324">
              <a:solidFill>
                <a:srgbClr val="505050"/>
              </a:solidFill>
            </a:endParaRPr>
          </a:p>
        </p:txBody>
      </p:sp>
      <p:pic>
        <p:nvPicPr>
          <p:cNvPr id="5251" name="Picture 3" descr="C:\Users\Jonahs\Dropbox\Projects SCOTT\MEET Windows Azure\source\Background\tile-icon-bigdata.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07284" y="2761488"/>
            <a:ext cx="319623" cy="316784"/>
          </a:xfrm>
          <a:prstGeom prst="rect">
            <a:avLst/>
          </a:prstGeom>
          <a:noFill/>
          <a:extLst>
            <a:ext uri="{909E8E84-426E-40DD-AFC4-6F175D3DCCD1}">
              <a14:hiddenFill xmlns:a14="http://schemas.microsoft.com/office/drawing/2010/main">
                <a:solidFill>
                  <a:srgbClr val="FFFFFF"/>
                </a:solidFill>
              </a14:hiddenFill>
            </a:ext>
          </a:extLst>
        </p:spPr>
      </p:pic>
      <p:pic>
        <p:nvPicPr>
          <p:cNvPr id="5253" name="Picture 2" descr="C:\Users\Jonahs\Dropbox\Projects SCOTT\MEET Windows Azure\source\Background\tile-icon-storag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89307" y="2769118"/>
            <a:ext cx="301484" cy="301526"/>
          </a:xfrm>
          <a:prstGeom prst="rect">
            <a:avLst/>
          </a:prstGeom>
          <a:noFill/>
          <a:extLst>
            <a:ext uri="{909E8E84-426E-40DD-AFC4-6F175D3DCCD1}">
              <a14:hiddenFill xmlns:a14="http://schemas.microsoft.com/office/drawing/2010/main">
                <a:solidFill>
                  <a:srgbClr val="FFFFFF"/>
                </a:solidFill>
              </a14:hiddenFill>
            </a:ext>
          </a:extLst>
        </p:spPr>
      </p:pic>
      <p:pic>
        <p:nvPicPr>
          <p:cNvPr id="5255" name="Picture 525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243553" y="2788969"/>
            <a:ext cx="288983" cy="261822"/>
          </a:xfrm>
          <a:prstGeom prst="rect">
            <a:avLst/>
          </a:prstGeom>
        </p:spPr>
      </p:pic>
      <p:sp>
        <p:nvSpPr>
          <p:cNvPr id="2550" name="Clpoud Icon"/>
          <p:cNvSpPr>
            <a:spLocks noChangeAspect="1"/>
          </p:cNvSpPr>
          <p:nvPr/>
        </p:nvSpPr>
        <p:spPr bwMode="black">
          <a:xfrm>
            <a:off x="5922536" y="1354571"/>
            <a:ext cx="2765172" cy="156261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extLst/>
        </p:spPr>
        <p:txBody>
          <a:bodyPr vert="horz" wrap="square" lIns="67232" tIns="33616" rIns="67232" bIns="33616" numCol="1" anchor="t" anchorCtr="0" compatLnSpc="1">
            <a:prstTxWarp prst="textNoShape">
              <a:avLst/>
            </a:prstTxWarp>
          </a:bodyPr>
          <a:lstStyle/>
          <a:p>
            <a:endParaRPr lang="en-US" sz="1324"/>
          </a:p>
        </p:txBody>
      </p:sp>
      <p:sp>
        <p:nvSpPr>
          <p:cNvPr id="2551" name="Data Cloud title"/>
          <p:cNvSpPr txBox="1"/>
          <p:nvPr/>
        </p:nvSpPr>
        <p:spPr>
          <a:xfrm>
            <a:off x="5533493" y="610534"/>
            <a:ext cx="3660698" cy="787656"/>
          </a:xfrm>
          <a:prstGeom prst="rect">
            <a:avLst/>
          </a:prstGeom>
          <a:noFill/>
        </p:spPr>
        <p:txBody>
          <a:bodyPr wrap="square" lIns="134464" tIns="107571" rIns="134464" bIns="107571" rtlCol="0">
            <a:spAutoFit/>
          </a:bodyPr>
          <a:lstStyle/>
          <a:p>
            <a:pPr algn="ctr">
              <a:lnSpc>
                <a:spcPct val="90000"/>
              </a:lnSpc>
            </a:pPr>
            <a:r>
              <a:rPr lang="en-US" sz="2059" spc="-37" dirty="0">
                <a:gradFill>
                  <a:gsLst>
                    <a:gs pos="2917">
                      <a:schemeClr val="tx2"/>
                    </a:gs>
                    <a:gs pos="30000">
                      <a:schemeClr val="tx2"/>
                    </a:gs>
                  </a:gsLst>
                  <a:lin ang="5400000" scaled="0"/>
                </a:gradFill>
                <a:latin typeface="+mj-lt"/>
              </a:rPr>
              <a:t>Azure datacenters,</a:t>
            </a:r>
          </a:p>
          <a:p>
            <a:pPr algn="ctr">
              <a:lnSpc>
                <a:spcPct val="90000"/>
              </a:lnSpc>
            </a:pPr>
            <a:r>
              <a:rPr lang="en-US" sz="2059" spc="-37" dirty="0">
                <a:gradFill>
                  <a:gsLst>
                    <a:gs pos="2917">
                      <a:schemeClr val="tx2"/>
                    </a:gs>
                    <a:gs pos="30000">
                      <a:schemeClr val="tx2"/>
                    </a:gs>
                  </a:gsLst>
                  <a:lin ang="5400000" scaled="0"/>
                </a:gradFill>
                <a:latin typeface="+mj-lt"/>
              </a:rPr>
              <a:t>your datacenters.</a:t>
            </a:r>
          </a:p>
        </p:txBody>
      </p:sp>
      <p:pic>
        <p:nvPicPr>
          <p:cNvPr id="2552" name="Picture 25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6919754" y="2538562"/>
            <a:ext cx="1554459" cy="2389757"/>
          </a:xfrm>
          <a:prstGeom prst="rect">
            <a:avLst/>
          </a:prstGeom>
        </p:spPr>
      </p:pic>
      <p:cxnSp>
        <p:nvCxnSpPr>
          <p:cNvPr id="2553" name="Straight Arrow Connector 2552"/>
          <p:cNvCxnSpPr/>
          <p:nvPr/>
        </p:nvCxnSpPr>
        <p:spPr>
          <a:xfrm>
            <a:off x="7389620" y="2870018"/>
            <a:ext cx="0" cy="1026516"/>
          </a:xfrm>
          <a:prstGeom prst="straightConnector1">
            <a:avLst/>
          </a:prstGeom>
          <a:ln w="60325" cap="rnd">
            <a:solidFill>
              <a:schemeClr val="accent2"/>
            </a:solidFill>
            <a:prstDash val="sysDot"/>
            <a:headEnd type="triangle" w="sm" len="sm"/>
            <a:tailEnd type="triangle" w="sm" len="sm"/>
          </a:ln>
        </p:spPr>
        <p:style>
          <a:lnRef idx="1">
            <a:schemeClr val="accent1"/>
          </a:lnRef>
          <a:fillRef idx="0">
            <a:schemeClr val="accent1"/>
          </a:fillRef>
          <a:effectRef idx="0">
            <a:schemeClr val="accent1"/>
          </a:effectRef>
          <a:fontRef idx="minor">
            <a:schemeClr val="tx1"/>
          </a:fontRef>
        </p:style>
      </p:cxnSp>
      <p:pic>
        <p:nvPicPr>
          <p:cNvPr id="5233" name="Picture 523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124716" y="3708471"/>
            <a:ext cx="282293" cy="255389"/>
          </a:xfrm>
          <a:prstGeom prst="rect">
            <a:avLst/>
          </a:prstGeom>
          <a:noFill/>
          <a:ln>
            <a:noFill/>
          </a:ln>
        </p:spPr>
      </p:pic>
      <p:sp>
        <p:nvSpPr>
          <p:cNvPr id="5241" name="Freeform 78"/>
          <p:cNvSpPr>
            <a:spLocks noEditPoints="1"/>
          </p:cNvSpPr>
          <p:nvPr/>
        </p:nvSpPr>
        <p:spPr bwMode="black">
          <a:xfrm>
            <a:off x="2822234" y="3693357"/>
            <a:ext cx="289721" cy="277306"/>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60494" tIns="30247" rIns="60494" bIns="30247" numCol="1" anchor="t" anchorCtr="0" compatLnSpc="1">
            <a:prstTxWarp prst="textNoShape">
              <a:avLst/>
            </a:prstTxWarp>
          </a:bodyPr>
          <a:lstStyle/>
          <a:p>
            <a:pPr defTabSz="503288"/>
            <a:endParaRPr lang="en-US" sz="686" dirty="0">
              <a:solidFill>
                <a:srgbClr val="FFFFFF"/>
              </a:solidFill>
            </a:endParaRPr>
          </a:p>
        </p:txBody>
      </p:sp>
      <p:sp>
        <p:nvSpPr>
          <p:cNvPr id="2566" name="Rectangle 2565"/>
          <p:cNvSpPr/>
          <p:nvPr/>
        </p:nvSpPr>
        <p:spPr bwMode="auto">
          <a:xfrm>
            <a:off x="7105645" y="2323494"/>
            <a:ext cx="569751" cy="5182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662" dirty="0" err="1">
                <a:gradFill>
                  <a:gsLst>
                    <a:gs pos="0">
                      <a:srgbClr val="FFFFFF"/>
                    </a:gs>
                    <a:gs pos="100000">
                      <a:srgbClr val="FFFFFF"/>
                    </a:gs>
                  </a:gsLst>
                  <a:lin ang="5400000" scaled="0"/>
                </a:gradFill>
              </a:rPr>
              <a:t>vpn</a:t>
            </a:r>
            <a:endParaRPr lang="en-US" sz="662" dirty="0">
              <a:gradFill>
                <a:gsLst>
                  <a:gs pos="0">
                    <a:srgbClr val="FFFFFF"/>
                  </a:gs>
                  <a:gs pos="100000">
                    <a:srgbClr val="FFFFFF"/>
                  </a:gs>
                </a:gsLst>
                <a:lin ang="5400000" scaled="0"/>
              </a:gradFill>
            </a:endParaRPr>
          </a:p>
        </p:txBody>
      </p:sp>
      <p:grpSp>
        <p:nvGrpSpPr>
          <p:cNvPr id="17" name="Group 16"/>
          <p:cNvGrpSpPr/>
          <p:nvPr/>
        </p:nvGrpSpPr>
        <p:grpSpPr>
          <a:xfrm>
            <a:off x="7189407" y="2331705"/>
            <a:ext cx="530918" cy="512893"/>
            <a:chOff x="9778092" y="3170784"/>
            <a:chExt cx="722085" cy="697570"/>
          </a:xfrm>
        </p:grpSpPr>
        <p:sp>
          <p:nvSpPr>
            <p:cNvPr id="2567" name="Freeform 58"/>
            <p:cNvSpPr>
              <a:spLocks noEditPoints="1"/>
            </p:cNvSpPr>
            <p:nvPr/>
          </p:nvSpPr>
          <p:spPr bwMode="black">
            <a:xfrm>
              <a:off x="9889059" y="3248750"/>
              <a:ext cx="325120" cy="34851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0494" tIns="30247" rIns="60494" bIns="30247" numCol="1" anchor="t" anchorCtr="0" compatLnSpc="1">
              <a:prstTxWarp prst="textNoShape">
                <a:avLst/>
              </a:prstTxWarp>
            </a:bodyPr>
            <a:lstStyle/>
            <a:p>
              <a:pPr defTabSz="503288"/>
              <a:endParaRPr lang="en-US" sz="686">
                <a:solidFill>
                  <a:srgbClr val="FFFFFF"/>
                </a:solidFill>
              </a:endParaRPr>
            </a:p>
          </p:txBody>
        </p:sp>
        <p:sp>
          <p:nvSpPr>
            <p:cNvPr id="2568" name="L-Shape 2567"/>
            <p:cNvSpPr/>
            <p:nvPr/>
          </p:nvSpPr>
          <p:spPr bwMode="auto">
            <a:xfrm flipV="1">
              <a:off x="9778092" y="3170784"/>
              <a:ext cx="722085" cy="697570"/>
            </a:xfrm>
            <a:prstGeom prst="corner">
              <a:avLst>
                <a:gd name="adj1" fmla="val 43057"/>
                <a:gd name="adj2" fmla="val 74857"/>
              </a:avLst>
            </a:prstGeom>
            <a:noFill/>
            <a:ln w="1587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sp>
        <p:nvSpPr>
          <p:cNvPr id="2571" name="Rectangle 2570"/>
          <p:cNvSpPr/>
          <p:nvPr/>
        </p:nvSpPr>
        <p:spPr bwMode="auto">
          <a:xfrm>
            <a:off x="7215400" y="1775376"/>
            <a:ext cx="569751" cy="5182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662" dirty="0">
                <a:gradFill>
                  <a:gsLst>
                    <a:gs pos="0">
                      <a:srgbClr val="FFFFFF"/>
                    </a:gs>
                    <a:gs pos="100000">
                      <a:srgbClr val="FFFFFF"/>
                    </a:gs>
                  </a:gsLst>
                  <a:lin ang="5400000" scaled="0"/>
                </a:gradFill>
              </a:rPr>
              <a:t>virtual network</a:t>
            </a:r>
          </a:p>
        </p:txBody>
      </p:sp>
      <p:grpSp>
        <p:nvGrpSpPr>
          <p:cNvPr id="15" name="Group 14"/>
          <p:cNvGrpSpPr/>
          <p:nvPr/>
        </p:nvGrpSpPr>
        <p:grpSpPr>
          <a:xfrm>
            <a:off x="7194472" y="1783588"/>
            <a:ext cx="532307" cy="512892"/>
            <a:chOff x="9784981" y="2425306"/>
            <a:chExt cx="723974" cy="697569"/>
          </a:xfrm>
        </p:grpSpPr>
        <p:sp>
          <p:nvSpPr>
            <p:cNvPr id="2572" name="Freeform 78"/>
            <p:cNvSpPr>
              <a:spLocks noEditPoints="1"/>
            </p:cNvSpPr>
            <p:nvPr/>
          </p:nvSpPr>
          <p:spPr bwMode="black">
            <a:xfrm>
              <a:off x="10033893" y="2467063"/>
              <a:ext cx="334002" cy="319689"/>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60494" tIns="30247" rIns="60494" bIns="30247" numCol="1" anchor="t" anchorCtr="0" compatLnSpc="1">
              <a:prstTxWarp prst="textNoShape">
                <a:avLst/>
              </a:prstTxWarp>
            </a:bodyPr>
            <a:lstStyle/>
            <a:p>
              <a:pPr defTabSz="503288"/>
              <a:endParaRPr lang="en-US" sz="686" dirty="0">
                <a:solidFill>
                  <a:srgbClr val="FFFFFF"/>
                </a:solidFill>
              </a:endParaRPr>
            </a:p>
          </p:txBody>
        </p:sp>
        <p:sp>
          <p:nvSpPr>
            <p:cNvPr id="2573" name="L-Shape 2572"/>
            <p:cNvSpPr/>
            <p:nvPr/>
          </p:nvSpPr>
          <p:spPr bwMode="auto">
            <a:xfrm flipH="1">
              <a:off x="9784981" y="2425306"/>
              <a:ext cx="723974" cy="697569"/>
            </a:xfrm>
            <a:prstGeom prst="corner">
              <a:avLst>
                <a:gd name="adj1" fmla="val 38444"/>
                <a:gd name="adj2" fmla="val 86106"/>
              </a:avLst>
            </a:prstGeom>
            <a:noFill/>
            <a:ln w="1587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sp>
        <p:nvSpPr>
          <p:cNvPr id="2574" name="Virtual Machines - Label"/>
          <p:cNvSpPr/>
          <p:nvPr/>
        </p:nvSpPr>
        <p:spPr bwMode="auto">
          <a:xfrm>
            <a:off x="6632018" y="1778077"/>
            <a:ext cx="569752" cy="5182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0" tIns="45705" rIns="91410" bIns="45705" numCol="1" rtlCol="0" anchor="b" anchorCtr="0" compatLnSpc="1">
            <a:prstTxWarp prst="textNoShape">
              <a:avLst/>
            </a:prstTxWarp>
          </a:bodyPr>
          <a:lstStyle/>
          <a:p>
            <a:pPr algn="ctr" defTabSz="671771" fontAlgn="base">
              <a:lnSpc>
                <a:spcPct val="80000"/>
              </a:lnSpc>
              <a:spcBef>
                <a:spcPct val="0"/>
              </a:spcBef>
              <a:spcAft>
                <a:spcPct val="0"/>
              </a:spcAft>
            </a:pPr>
            <a:r>
              <a:rPr lang="en-US" sz="662" dirty="0">
                <a:gradFill>
                  <a:gsLst>
                    <a:gs pos="0">
                      <a:srgbClr val="FFFFFF"/>
                    </a:gs>
                    <a:gs pos="100000">
                      <a:srgbClr val="FFFFFF"/>
                    </a:gs>
                  </a:gsLst>
                  <a:lin ang="5400000" scaled="0"/>
                </a:gradFill>
              </a:rPr>
              <a:t>virtual machines</a:t>
            </a:r>
          </a:p>
        </p:txBody>
      </p:sp>
      <p:grpSp>
        <p:nvGrpSpPr>
          <p:cNvPr id="16" name="Group 15"/>
          <p:cNvGrpSpPr/>
          <p:nvPr/>
        </p:nvGrpSpPr>
        <p:grpSpPr>
          <a:xfrm>
            <a:off x="6664952" y="1786289"/>
            <a:ext cx="536525" cy="512892"/>
            <a:chOff x="9064796" y="2428980"/>
            <a:chExt cx="729712" cy="697569"/>
          </a:xfrm>
        </p:grpSpPr>
        <p:pic>
          <p:nvPicPr>
            <p:cNvPr id="2575" name="Picture 257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244735" y="2488161"/>
              <a:ext cx="325439" cy="294423"/>
            </a:xfrm>
            <a:prstGeom prst="rect">
              <a:avLst/>
            </a:prstGeom>
            <a:noFill/>
            <a:ln>
              <a:noFill/>
            </a:ln>
          </p:spPr>
        </p:pic>
        <p:sp>
          <p:nvSpPr>
            <p:cNvPr id="2576" name="L-Shape 2575"/>
            <p:cNvSpPr/>
            <p:nvPr/>
          </p:nvSpPr>
          <p:spPr bwMode="auto">
            <a:xfrm flipV="1">
              <a:off x="9064796" y="2428980"/>
              <a:ext cx="729712" cy="697569"/>
            </a:xfrm>
            <a:prstGeom prst="corner">
              <a:avLst>
                <a:gd name="adj1" fmla="val 38444"/>
                <a:gd name="adj2" fmla="val 93695"/>
              </a:avLst>
            </a:prstGeom>
            <a:noFill/>
            <a:ln w="1587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sp>
        <p:nvSpPr>
          <p:cNvPr id="5243" name="Freeform 58"/>
          <p:cNvSpPr>
            <a:spLocks noEditPoints="1"/>
          </p:cNvSpPr>
          <p:nvPr/>
        </p:nvSpPr>
        <p:spPr bwMode="black">
          <a:xfrm>
            <a:off x="3499039" y="3724765"/>
            <a:ext cx="282017" cy="30231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0494" tIns="30247" rIns="60494" bIns="30247" numCol="1" anchor="t" anchorCtr="0" compatLnSpc="1">
            <a:prstTxWarp prst="textNoShape">
              <a:avLst/>
            </a:prstTxWarp>
          </a:bodyPr>
          <a:lstStyle/>
          <a:p>
            <a:pPr defTabSz="503288"/>
            <a:endParaRPr lang="en-US" sz="686">
              <a:solidFill>
                <a:srgbClr val="FFFFFF"/>
              </a:solidFill>
            </a:endParaRPr>
          </a:p>
        </p:txBody>
      </p:sp>
      <p:grpSp>
        <p:nvGrpSpPr>
          <p:cNvPr id="2589" name="Group 2588"/>
          <p:cNvGrpSpPr/>
          <p:nvPr/>
        </p:nvGrpSpPr>
        <p:grpSpPr>
          <a:xfrm>
            <a:off x="7119340" y="3934733"/>
            <a:ext cx="540561" cy="547836"/>
            <a:chOff x="8383457" y="4980611"/>
            <a:chExt cx="1037196" cy="1051155"/>
          </a:xfrm>
        </p:grpSpPr>
        <p:sp>
          <p:nvSpPr>
            <p:cNvPr id="2592" name="Oval 2591"/>
            <p:cNvSpPr/>
            <p:nvPr/>
          </p:nvSpPr>
          <p:spPr bwMode="auto">
            <a:xfrm>
              <a:off x="8383457" y="4980611"/>
              <a:ext cx="1037196" cy="1037198"/>
            </a:xfrm>
            <a:prstGeom prst="ellipse">
              <a:avLst/>
            </a:prstGeom>
            <a:solidFill>
              <a:srgbClr val="FFFFFF"/>
            </a:solidFill>
            <a:ln w="31750">
              <a:solidFill>
                <a:srgbClr val="00188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sp>
          <p:nvSpPr>
            <p:cNvPr id="5054" name="Freeform 5"/>
            <p:cNvSpPr>
              <a:spLocks noEditPoints="1"/>
            </p:cNvSpPr>
            <p:nvPr/>
          </p:nvSpPr>
          <p:spPr bwMode="auto">
            <a:xfrm>
              <a:off x="8534625" y="5135662"/>
              <a:ext cx="720726"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rgbClr val="00188F"/>
            </a:solidFill>
            <a:ln>
              <a:noFill/>
            </a:ln>
          </p:spPr>
          <p:txBody>
            <a:bodyPr vert="horz" wrap="square" lIns="67232" tIns="33616" rIns="67232" bIns="33616" numCol="1" anchor="t" anchorCtr="0" compatLnSpc="1">
              <a:prstTxWarp prst="textNoShape">
                <a:avLst/>
              </a:prstTxWarp>
            </a:bodyPr>
            <a:lstStyle/>
            <a:p>
              <a:endParaRPr lang="en-US" sz="1324">
                <a:solidFill>
                  <a:srgbClr val="505050"/>
                </a:solidFill>
              </a:endParaRPr>
            </a:p>
          </p:txBody>
        </p:sp>
        <p:sp>
          <p:nvSpPr>
            <p:cNvPr id="5055" name="Rectangle 5054"/>
            <p:cNvSpPr/>
            <p:nvPr/>
          </p:nvSpPr>
          <p:spPr>
            <a:xfrm>
              <a:off x="8612443" y="5659108"/>
              <a:ext cx="579225" cy="372658"/>
            </a:xfrm>
            <a:prstGeom prst="rect">
              <a:avLst/>
            </a:prstGeom>
          </p:spPr>
          <p:txBody>
            <a:bodyPr wrap="none">
              <a:spAutoFit/>
            </a:bodyPr>
            <a:lstStyle/>
            <a:p>
              <a:pPr algn="ctr"/>
              <a:r>
                <a:rPr lang="en-US" sz="662" b="1" spc="-37" dirty="0" err="1">
                  <a:solidFill>
                    <a:srgbClr val="00188F"/>
                  </a:solidFill>
                  <a:latin typeface="Segoe UI Light"/>
                </a:rPr>
                <a:t>vpn</a:t>
              </a:r>
              <a:endParaRPr lang="en-US" sz="662" dirty="0">
                <a:solidFill>
                  <a:srgbClr val="00188F"/>
                </a:solidFill>
              </a:endParaRPr>
            </a:p>
          </p:txBody>
        </p:sp>
      </p:grpSp>
      <p:grpSp>
        <p:nvGrpSpPr>
          <p:cNvPr id="5056" name="Group 5055"/>
          <p:cNvGrpSpPr/>
          <p:nvPr/>
        </p:nvGrpSpPr>
        <p:grpSpPr>
          <a:xfrm>
            <a:off x="2606323" y="3657136"/>
            <a:ext cx="627991" cy="605087"/>
            <a:chOff x="3697179" y="5125862"/>
            <a:chExt cx="854111" cy="822960"/>
          </a:xfrm>
        </p:grpSpPr>
        <p:sp>
          <p:nvSpPr>
            <p:cNvPr id="5057" name="Freeform 78"/>
            <p:cNvSpPr>
              <a:spLocks noEditPoints="1"/>
            </p:cNvSpPr>
            <p:nvPr/>
          </p:nvSpPr>
          <p:spPr bwMode="black">
            <a:xfrm>
              <a:off x="3990834" y="5175124"/>
              <a:ext cx="394040" cy="37715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000607"/>
            </a:solidFill>
            <a:ln>
              <a:noFill/>
            </a:ln>
          </p:spPr>
          <p:txBody>
            <a:bodyPr vert="horz" wrap="square" lIns="60494" tIns="30247" rIns="60494" bIns="30247" numCol="1" anchor="t" anchorCtr="0" compatLnSpc="1">
              <a:prstTxWarp prst="textNoShape">
                <a:avLst/>
              </a:prstTxWarp>
            </a:bodyPr>
            <a:lstStyle/>
            <a:p>
              <a:pPr defTabSz="503288"/>
              <a:endParaRPr lang="en-US" sz="686" dirty="0">
                <a:solidFill>
                  <a:srgbClr val="FFFFFF"/>
                </a:solidFill>
              </a:endParaRPr>
            </a:p>
          </p:txBody>
        </p:sp>
        <p:sp>
          <p:nvSpPr>
            <p:cNvPr id="5058" name="L-Shape 5057"/>
            <p:cNvSpPr/>
            <p:nvPr/>
          </p:nvSpPr>
          <p:spPr bwMode="auto">
            <a:xfrm flipH="1">
              <a:off x="3697179" y="5125862"/>
              <a:ext cx="854111" cy="822960"/>
            </a:xfrm>
            <a:prstGeom prst="corner">
              <a:avLst>
                <a:gd name="adj1" fmla="val 38444"/>
                <a:gd name="adj2" fmla="val 86106"/>
              </a:avLst>
            </a:prstGeom>
            <a:noFill/>
            <a:ln w="22225" cap="sq">
              <a:solidFill>
                <a:srgbClr val="000607"/>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5059" name="Group 5058"/>
          <p:cNvGrpSpPr/>
          <p:nvPr/>
        </p:nvGrpSpPr>
        <p:grpSpPr>
          <a:xfrm>
            <a:off x="1968633" y="3657136"/>
            <a:ext cx="632968" cy="605087"/>
            <a:chOff x="2829877" y="5125862"/>
            <a:chExt cx="860880" cy="822960"/>
          </a:xfrm>
        </p:grpSpPr>
        <p:pic>
          <p:nvPicPr>
            <p:cNvPr id="5060" name="Picture 505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042160" y="5195680"/>
              <a:ext cx="383938" cy="347347"/>
            </a:xfrm>
            <a:prstGeom prst="rect">
              <a:avLst/>
            </a:prstGeom>
            <a:noFill/>
            <a:ln>
              <a:noFill/>
            </a:ln>
          </p:spPr>
        </p:pic>
        <p:sp>
          <p:nvSpPr>
            <p:cNvPr id="5061" name="L-Shape 5060"/>
            <p:cNvSpPr/>
            <p:nvPr/>
          </p:nvSpPr>
          <p:spPr bwMode="auto">
            <a:xfrm flipV="1">
              <a:off x="2829877" y="5125862"/>
              <a:ext cx="860880" cy="822960"/>
            </a:xfrm>
            <a:prstGeom prst="corner">
              <a:avLst>
                <a:gd name="adj1" fmla="val 38444"/>
                <a:gd name="adj2" fmla="val 93695"/>
              </a:avLst>
            </a:prstGeom>
            <a:noFill/>
            <a:ln w="22225" cap="sq">
              <a:solidFill>
                <a:srgbClr val="000607"/>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grpSp>
        <p:nvGrpSpPr>
          <p:cNvPr id="21" name="Group 20"/>
          <p:cNvGrpSpPr/>
          <p:nvPr/>
        </p:nvGrpSpPr>
        <p:grpSpPr>
          <a:xfrm>
            <a:off x="3401609" y="3657626"/>
            <a:ext cx="626312" cy="605087"/>
            <a:chOff x="4626423" y="4974129"/>
            <a:chExt cx="851828" cy="822960"/>
          </a:xfrm>
        </p:grpSpPr>
        <p:sp>
          <p:nvSpPr>
            <p:cNvPr id="2557" name="Freeform 58"/>
            <p:cNvSpPr>
              <a:spLocks noEditPoints="1"/>
            </p:cNvSpPr>
            <p:nvPr/>
          </p:nvSpPr>
          <p:spPr bwMode="black">
            <a:xfrm>
              <a:off x="4758936" y="5065442"/>
              <a:ext cx="383562" cy="41116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0607"/>
            </a:solidFill>
            <a:ln>
              <a:noFill/>
            </a:ln>
          </p:spPr>
          <p:txBody>
            <a:bodyPr vert="horz" wrap="square" lIns="60494" tIns="30247" rIns="60494" bIns="30247" numCol="1" anchor="t" anchorCtr="0" compatLnSpc="1">
              <a:prstTxWarp prst="textNoShape">
                <a:avLst/>
              </a:prstTxWarp>
            </a:bodyPr>
            <a:lstStyle/>
            <a:p>
              <a:pPr defTabSz="503288"/>
              <a:endParaRPr lang="en-US" sz="686">
                <a:solidFill>
                  <a:srgbClr val="FFFFFF"/>
                </a:solidFill>
              </a:endParaRPr>
            </a:p>
          </p:txBody>
        </p:sp>
        <p:sp>
          <p:nvSpPr>
            <p:cNvPr id="5062" name="L-Shape 5061"/>
            <p:cNvSpPr/>
            <p:nvPr/>
          </p:nvSpPr>
          <p:spPr bwMode="auto">
            <a:xfrm flipV="1">
              <a:off x="4626423" y="4974129"/>
              <a:ext cx="851828" cy="822960"/>
            </a:xfrm>
            <a:prstGeom prst="corner">
              <a:avLst>
                <a:gd name="adj1" fmla="val 43057"/>
                <a:gd name="adj2" fmla="val 74857"/>
              </a:avLst>
            </a:prstGeom>
            <a:noFill/>
            <a:ln w="22225" cap="sq">
              <a:solidFill>
                <a:srgbClr val="000607"/>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gradFill>
                  <a:gsLst>
                    <a:gs pos="1250">
                      <a:srgbClr val="EFEFEF"/>
                    </a:gs>
                    <a:gs pos="10417">
                      <a:srgbClr val="EFEFEF"/>
                    </a:gs>
                  </a:gsLst>
                  <a:lin ang="5400000" scaled="0"/>
                </a:gradFill>
              </a:endParaRPr>
            </a:p>
          </p:txBody>
        </p:sp>
      </p:grpSp>
    </p:spTree>
    <p:extLst>
      <p:ext uri="{BB962C8B-B14F-4D97-AF65-F5344CB8AC3E}">
        <p14:creationId xmlns:p14="http://schemas.microsoft.com/office/powerpoint/2010/main" val="1517245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550"/>
                                        </p:tgtEl>
                                        <p:attrNameLst>
                                          <p:attrName>style.visibility</p:attrName>
                                        </p:attrNameLst>
                                      </p:cBhvr>
                                      <p:to>
                                        <p:strVal val="visible"/>
                                      </p:to>
                                    </p:set>
                                    <p:anim calcmode="lin" valueType="num">
                                      <p:cBhvr>
                                        <p:cTn id="7" dur="250" fill="hold"/>
                                        <p:tgtEl>
                                          <p:spTgt spid="2550"/>
                                        </p:tgtEl>
                                        <p:attrNameLst>
                                          <p:attrName>ppt_w</p:attrName>
                                        </p:attrNameLst>
                                      </p:cBhvr>
                                      <p:tavLst>
                                        <p:tav tm="0">
                                          <p:val>
                                            <p:fltVal val="0"/>
                                          </p:val>
                                        </p:tav>
                                        <p:tav tm="100000">
                                          <p:val>
                                            <p:strVal val="#ppt_w"/>
                                          </p:val>
                                        </p:tav>
                                      </p:tavLst>
                                    </p:anim>
                                    <p:anim calcmode="lin" valueType="num">
                                      <p:cBhvr>
                                        <p:cTn id="8" dur="250" fill="hold"/>
                                        <p:tgtEl>
                                          <p:spTgt spid="2550"/>
                                        </p:tgtEl>
                                        <p:attrNameLst>
                                          <p:attrName>ppt_h</p:attrName>
                                        </p:attrNameLst>
                                      </p:cBhvr>
                                      <p:tavLst>
                                        <p:tav tm="0">
                                          <p:val>
                                            <p:fltVal val="0"/>
                                          </p:val>
                                        </p:tav>
                                        <p:tav tm="100000">
                                          <p:val>
                                            <p:strVal val="#ppt_h"/>
                                          </p:val>
                                        </p:tav>
                                      </p:tavLst>
                                    </p:anim>
                                    <p:animEffect transition="in" filter="fade">
                                      <p:cBhvr>
                                        <p:cTn id="9" dur="250"/>
                                        <p:tgtEl>
                                          <p:spTgt spid="2550"/>
                                        </p:tgtEl>
                                      </p:cBhvr>
                                    </p:animEffect>
                                  </p:childTnLst>
                                </p:cTn>
                              </p:par>
                              <p:par>
                                <p:cTn id="10" presetID="6" presetClass="emph" presetSubtype="0" decel="100000" fill="hold" grpId="1" nodeType="withEffect">
                                  <p:stCondLst>
                                    <p:cond delay="700"/>
                                  </p:stCondLst>
                                  <p:childTnLst>
                                    <p:animScale>
                                      <p:cBhvr>
                                        <p:cTn id="11" dur="250" fill="hold"/>
                                        <p:tgtEl>
                                          <p:spTgt spid="2550"/>
                                        </p:tgtEl>
                                      </p:cBhvr>
                                      <p:by x="110000" y="110000"/>
                                    </p:animScale>
                                  </p:childTnLst>
                                </p:cTn>
                              </p:par>
                              <p:par>
                                <p:cTn id="12" presetID="6" presetClass="emph" presetSubtype="0" decel="100000" fill="hold" grpId="2" nodeType="withEffect">
                                  <p:stCondLst>
                                    <p:cond delay="800"/>
                                  </p:stCondLst>
                                  <p:childTnLst>
                                    <p:animScale>
                                      <p:cBhvr>
                                        <p:cTn id="13" dur="250" fill="hold"/>
                                        <p:tgtEl>
                                          <p:spTgt spid="2550"/>
                                        </p:tgtEl>
                                      </p:cBhvr>
                                      <p:by x="91000" y="91000"/>
                                    </p:animScale>
                                  </p:childTnLst>
                                </p:cTn>
                              </p:par>
                              <p:par>
                                <p:cTn id="14" presetID="10" presetClass="entr" presetSubtype="0" fill="hold" grpId="0" nodeType="withEffect">
                                  <p:stCondLst>
                                    <p:cond delay="500"/>
                                  </p:stCondLst>
                                  <p:childTnLst>
                                    <p:set>
                                      <p:cBhvr>
                                        <p:cTn id="15" dur="1" fill="hold">
                                          <p:stCondLst>
                                            <p:cond delay="0"/>
                                          </p:stCondLst>
                                        </p:cTn>
                                        <p:tgtEl>
                                          <p:spTgt spid="2551"/>
                                        </p:tgtEl>
                                        <p:attrNameLst>
                                          <p:attrName>style.visibility</p:attrName>
                                        </p:attrNameLst>
                                      </p:cBhvr>
                                      <p:to>
                                        <p:strVal val="visible"/>
                                      </p:to>
                                    </p:set>
                                    <p:animEffect transition="in" filter="fade">
                                      <p:cBhvr>
                                        <p:cTn id="16" dur="500"/>
                                        <p:tgtEl>
                                          <p:spTgt spid="2551"/>
                                        </p:tgtEl>
                                      </p:cBhvr>
                                    </p:animEffect>
                                  </p:childTnLst>
                                </p:cTn>
                              </p:par>
                              <p:par>
                                <p:cTn id="17" presetID="10" presetClass="exit" presetSubtype="0" fill="hold" grpId="0" nodeType="withEffect">
                                  <p:stCondLst>
                                    <p:cond delay="1100"/>
                                  </p:stCondLst>
                                  <p:childTnLst>
                                    <p:animEffect transition="out" filter="fade">
                                      <p:cBhvr>
                                        <p:cTn id="18" dur="350"/>
                                        <p:tgtEl>
                                          <p:spTgt spid="5243"/>
                                        </p:tgtEl>
                                      </p:cBhvr>
                                    </p:animEffect>
                                    <p:set>
                                      <p:cBhvr>
                                        <p:cTn id="19" dur="1" fill="hold">
                                          <p:stCondLst>
                                            <p:cond delay="349"/>
                                          </p:stCondLst>
                                        </p:cTn>
                                        <p:tgtEl>
                                          <p:spTgt spid="5243"/>
                                        </p:tgtEl>
                                        <p:attrNameLst>
                                          <p:attrName>style.visibility</p:attrName>
                                        </p:attrNameLst>
                                      </p:cBhvr>
                                      <p:to>
                                        <p:strVal val="hidden"/>
                                      </p:to>
                                    </p:set>
                                  </p:childTnLst>
                                </p:cTn>
                              </p:par>
                              <p:par>
                                <p:cTn id="20" presetID="10" presetClass="exit" presetSubtype="0" fill="hold" grpId="0" nodeType="withEffect">
                                  <p:stCondLst>
                                    <p:cond delay="1100"/>
                                  </p:stCondLst>
                                  <p:childTnLst>
                                    <p:animEffect transition="out" filter="fade">
                                      <p:cBhvr>
                                        <p:cTn id="21" dur="350"/>
                                        <p:tgtEl>
                                          <p:spTgt spid="5241"/>
                                        </p:tgtEl>
                                      </p:cBhvr>
                                    </p:animEffect>
                                    <p:set>
                                      <p:cBhvr>
                                        <p:cTn id="22" dur="1" fill="hold">
                                          <p:stCondLst>
                                            <p:cond delay="349"/>
                                          </p:stCondLst>
                                        </p:cTn>
                                        <p:tgtEl>
                                          <p:spTgt spid="5241"/>
                                        </p:tgtEl>
                                        <p:attrNameLst>
                                          <p:attrName>style.visibility</p:attrName>
                                        </p:attrNameLst>
                                      </p:cBhvr>
                                      <p:to>
                                        <p:strVal val="hidden"/>
                                      </p:to>
                                    </p:set>
                                  </p:childTnLst>
                                </p:cTn>
                              </p:par>
                              <p:par>
                                <p:cTn id="23" presetID="10" presetClass="exit" presetSubtype="0" fill="hold" nodeType="withEffect">
                                  <p:stCondLst>
                                    <p:cond delay="1100"/>
                                  </p:stCondLst>
                                  <p:childTnLst>
                                    <p:animEffect transition="out" filter="fade">
                                      <p:cBhvr>
                                        <p:cTn id="24" dur="350"/>
                                        <p:tgtEl>
                                          <p:spTgt spid="5233"/>
                                        </p:tgtEl>
                                      </p:cBhvr>
                                    </p:animEffect>
                                    <p:set>
                                      <p:cBhvr>
                                        <p:cTn id="25" dur="1" fill="hold">
                                          <p:stCondLst>
                                            <p:cond delay="349"/>
                                          </p:stCondLst>
                                        </p:cTn>
                                        <p:tgtEl>
                                          <p:spTgt spid="5233"/>
                                        </p:tgtEl>
                                        <p:attrNameLst>
                                          <p:attrName>style.visibility</p:attrName>
                                        </p:attrNameLst>
                                      </p:cBhvr>
                                      <p:to>
                                        <p:strVal val="hidden"/>
                                      </p:to>
                                    </p:set>
                                  </p:childTnLst>
                                </p:cTn>
                              </p:par>
                              <p:par>
                                <p:cTn id="26" presetID="10" presetClass="entr" presetSubtype="0" fill="hold" nodeType="withEffect">
                                  <p:stCondLst>
                                    <p:cond delay="1100"/>
                                  </p:stCondLst>
                                  <p:childTnLst>
                                    <p:set>
                                      <p:cBhvr>
                                        <p:cTn id="27" dur="1" fill="hold">
                                          <p:stCondLst>
                                            <p:cond delay="0"/>
                                          </p:stCondLst>
                                        </p:cTn>
                                        <p:tgtEl>
                                          <p:spTgt spid="5059"/>
                                        </p:tgtEl>
                                        <p:attrNameLst>
                                          <p:attrName>style.visibility</p:attrName>
                                        </p:attrNameLst>
                                      </p:cBhvr>
                                      <p:to>
                                        <p:strVal val="visible"/>
                                      </p:to>
                                    </p:set>
                                    <p:animEffect transition="in" filter="fade">
                                      <p:cBhvr>
                                        <p:cTn id="28" dur="350"/>
                                        <p:tgtEl>
                                          <p:spTgt spid="5059"/>
                                        </p:tgtEl>
                                      </p:cBhvr>
                                    </p:animEffect>
                                  </p:childTnLst>
                                </p:cTn>
                              </p:par>
                              <p:par>
                                <p:cTn id="29" presetID="10" presetClass="entr" presetSubtype="0" fill="hold" nodeType="withEffect">
                                  <p:stCondLst>
                                    <p:cond delay="1100"/>
                                  </p:stCondLst>
                                  <p:childTnLst>
                                    <p:set>
                                      <p:cBhvr>
                                        <p:cTn id="30" dur="1" fill="hold">
                                          <p:stCondLst>
                                            <p:cond delay="0"/>
                                          </p:stCondLst>
                                        </p:cTn>
                                        <p:tgtEl>
                                          <p:spTgt spid="5056"/>
                                        </p:tgtEl>
                                        <p:attrNameLst>
                                          <p:attrName>style.visibility</p:attrName>
                                        </p:attrNameLst>
                                      </p:cBhvr>
                                      <p:to>
                                        <p:strVal val="visible"/>
                                      </p:to>
                                    </p:set>
                                    <p:animEffect transition="in" filter="fade">
                                      <p:cBhvr>
                                        <p:cTn id="31" dur="350"/>
                                        <p:tgtEl>
                                          <p:spTgt spid="5056"/>
                                        </p:tgtEl>
                                      </p:cBhvr>
                                    </p:animEffect>
                                  </p:childTnLst>
                                </p:cTn>
                              </p:par>
                              <p:par>
                                <p:cTn id="32" presetID="10" presetClass="entr" presetSubtype="0" fill="hold" nodeType="withEffect">
                                  <p:stCondLst>
                                    <p:cond delay="11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35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mph" presetSubtype="0" decel="100000" fill="hold" nodeType="clickEffect">
                                  <p:stCondLst>
                                    <p:cond delay="0"/>
                                  </p:stCondLst>
                                  <p:childTnLst>
                                    <p:animScale>
                                      <p:cBhvr>
                                        <p:cTn id="38" dur="1000" fill="hold"/>
                                        <p:tgtEl>
                                          <p:spTgt spid="5059"/>
                                        </p:tgtEl>
                                      </p:cBhvr>
                                      <p:by x="85000" y="85000"/>
                                    </p:animScale>
                                  </p:childTnLst>
                                </p:cTn>
                              </p:par>
                              <p:par>
                                <p:cTn id="39" presetID="6" presetClass="emph" presetSubtype="0" decel="100000" fill="hold" nodeType="withEffect">
                                  <p:stCondLst>
                                    <p:cond delay="0"/>
                                  </p:stCondLst>
                                  <p:childTnLst>
                                    <p:animScale>
                                      <p:cBhvr>
                                        <p:cTn id="40" dur="1000" fill="hold"/>
                                        <p:tgtEl>
                                          <p:spTgt spid="5056"/>
                                        </p:tgtEl>
                                      </p:cBhvr>
                                      <p:by x="85000" y="85000"/>
                                    </p:animScale>
                                  </p:childTnLst>
                                </p:cTn>
                              </p:par>
                              <p:par>
                                <p:cTn id="41" presetID="6" presetClass="emph" presetSubtype="0" decel="100000" fill="hold" nodeType="withEffect">
                                  <p:stCondLst>
                                    <p:cond delay="0"/>
                                  </p:stCondLst>
                                  <p:childTnLst>
                                    <p:animScale>
                                      <p:cBhvr>
                                        <p:cTn id="42" dur="1000" fill="hold"/>
                                        <p:tgtEl>
                                          <p:spTgt spid="21"/>
                                        </p:tgtEl>
                                      </p:cBhvr>
                                      <p:by x="85000" y="85000"/>
                                    </p:animScale>
                                  </p:childTnLst>
                                </p:cTn>
                              </p:par>
                              <p:par>
                                <p:cTn id="43" presetID="42" presetClass="path" presetSubtype="0" decel="100000" fill="hold" nodeType="withEffect">
                                  <p:stCondLst>
                                    <p:cond delay="0"/>
                                  </p:stCondLst>
                                  <p:childTnLst>
                                    <p:animMotion origin="layout" path="M 3.82436E-6 7.17204E-7 L 0.50829 -0.3729 " pathEditMode="relative" rAng="0" ptsTypes="AA">
                                      <p:cBhvr>
                                        <p:cTn id="44" dur="1000" fill="hold"/>
                                        <p:tgtEl>
                                          <p:spTgt spid="5059"/>
                                        </p:tgtEl>
                                        <p:attrNameLst>
                                          <p:attrName>ppt_x</p:attrName>
                                          <p:attrName>ppt_y</p:attrName>
                                        </p:attrNameLst>
                                      </p:cBhvr>
                                      <p:rCtr x="25415" y="-18656"/>
                                    </p:animMotion>
                                  </p:childTnLst>
                                </p:cTn>
                              </p:par>
                              <p:par>
                                <p:cTn id="45" presetID="42" presetClass="path" presetSubtype="0" decel="100000" fill="hold" nodeType="withEffect">
                                  <p:stCondLst>
                                    <p:cond delay="0"/>
                                  </p:stCondLst>
                                  <p:childTnLst>
                                    <p:animMotion origin="layout" path="M 2.92571E-6 7.17204E-7 L 0.49655 -0.37335 " pathEditMode="relative" rAng="0" ptsTypes="AA">
                                      <p:cBhvr>
                                        <p:cTn id="46" dur="1000" fill="hold"/>
                                        <p:tgtEl>
                                          <p:spTgt spid="5056"/>
                                        </p:tgtEl>
                                        <p:attrNameLst>
                                          <p:attrName>ppt_x</p:attrName>
                                          <p:attrName>ppt_y</p:attrName>
                                        </p:attrNameLst>
                                      </p:cBhvr>
                                      <p:rCtr x="24879" y="-18611"/>
                                    </p:animMotion>
                                  </p:childTnLst>
                                </p:cTn>
                              </p:par>
                              <p:par>
                                <p:cTn id="47" presetID="42" presetClass="path" presetSubtype="0" decel="100000" fill="hold" nodeType="withEffect">
                                  <p:stCondLst>
                                    <p:cond delay="0"/>
                                  </p:stCondLst>
                                  <p:childTnLst>
                                    <p:animMotion origin="layout" path="M 1.8024E-6 7.17204E-7 L 0.40898 -0.26668 " pathEditMode="relative" rAng="0" ptsTypes="AA">
                                      <p:cBhvr>
                                        <p:cTn id="48" dur="1000" fill="hold"/>
                                        <p:tgtEl>
                                          <p:spTgt spid="21"/>
                                        </p:tgtEl>
                                        <p:attrNameLst>
                                          <p:attrName>ppt_x</p:attrName>
                                          <p:attrName>ppt_y</p:attrName>
                                        </p:attrNameLst>
                                      </p:cBhvr>
                                      <p:rCtr x="20449" y="-13345"/>
                                    </p:animMotion>
                                  </p:childTnLst>
                                </p:cTn>
                              </p:par>
                              <p:par>
                                <p:cTn id="49" presetID="10" presetClass="entr" presetSubtype="0" fill="hold" grpId="0" nodeType="withEffect">
                                  <p:stCondLst>
                                    <p:cond delay="900"/>
                                  </p:stCondLst>
                                  <p:childTnLst>
                                    <p:set>
                                      <p:cBhvr>
                                        <p:cTn id="50" dur="1" fill="hold">
                                          <p:stCondLst>
                                            <p:cond delay="0"/>
                                          </p:stCondLst>
                                        </p:cTn>
                                        <p:tgtEl>
                                          <p:spTgt spid="2571"/>
                                        </p:tgtEl>
                                        <p:attrNameLst>
                                          <p:attrName>style.visibility</p:attrName>
                                        </p:attrNameLst>
                                      </p:cBhvr>
                                      <p:to>
                                        <p:strVal val="visible"/>
                                      </p:to>
                                    </p:set>
                                    <p:animEffect transition="in" filter="fade">
                                      <p:cBhvr>
                                        <p:cTn id="51" dur="350"/>
                                        <p:tgtEl>
                                          <p:spTgt spid="2571"/>
                                        </p:tgtEl>
                                      </p:cBhvr>
                                    </p:animEffect>
                                  </p:childTnLst>
                                </p:cTn>
                              </p:par>
                              <p:par>
                                <p:cTn id="52" presetID="10" presetClass="entr" presetSubtype="0" fill="hold" grpId="0" nodeType="withEffect">
                                  <p:stCondLst>
                                    <p:cond delay="900"/>
                                  </p:stCondLst>
                                  <p:childTnLst>
                                    <p:set>
                                      <p:cBhvr>
                                        <p:cTn id="53" dur="1" fill="hold">
                                          <p:stCondLst>
                                            <p:cond delay="0"/>
                                          </p:stCondLst>
                                        </p:cTn>
                                        <p:tgtEl>
                                          <p:spTgt spid="2574"/>
                                        </p:tgtEl>
                                        <p:attrNameLst>
                                          <p:attrName>style.visibility</p:attrName>
                                        </p:attrNameLst>
                                      </p:cBhvr>
                                      <p:to>
                                        <p:strVal val="visible"/>
                                      </p:to>
                                    </p:set>
                                    <p:animEffect transition="in" filter="fade">
                                      <p:cBhvr>
                                        <p:cTn id="54" dur="350"/>
                                        <p:tgtEl>
                                          <p:spTgt spid="2574"/>
                                        </p:tgtEl>
                                      </p:cBhvr>
                                    </p:animEffect>
                                  </p:childTnLst>
                                </p:cTn>
                              </p:par>
                              <p:par>
                                <p:cTn id="55" presetID="10" presetClass="entr" presetSubtype="0" fill="hold" grpId="0" nodeType="withEffect">
                                  <p:stCondLst>
                                    <p:cond delay="900"/>
                                  </p:stCondLst>
                                  <p:childTnLst>
                                    <p:set>
                                      <p:cBhvr>
                                        <p:cTn id="56" dur="1" fill="hold">
                                          <p:stCondLst>
                                            <p:cond delay="0"/>
                                          </p:stCondLst>
                                        </p:cTn>
                                        <p:tgtEl>
                                          <p:spTgt spid="2566"/>
                                        </p:tgtEl>
                                        <p:attrNameLst>
                                          <p:attrName>style.visibility</p:attrName>
                                        </p:attrNameLst>
                                      </p:cBhvr>
                                      <p:to>
                                        <p:strVal val="visible"/>
                                      </p:to>
                                    </p:set>
                                    <p:animEffect transition="in" filter="fade">
                                      <p:cBhvr>
                                        <p:cTn id="57" dur="350"/>
                                        <p:tgtEl>
                                          <p:spTgt spid="2566"/>
                                        </p:tgtEl>
                                      </p:cBhvr>
                                    </p:animEffect>
                                  </p:childTnLst>
                                </p:cTn>
                              </p:par>
                              <p:par>
                                <p:cTn id="58" presetID="10" presetClass="entr" presetSubtype="0" fill="hold" nodeType="withEffect">
                                  <p:stCondLst>
                                    <p:cond delay="90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350"/>
                                        <p:tgtEl>
                                          <p:spTgt spid="16"/>
                                        </p:tgtEl>
                                      </p:cBhvr>
                                    </p:animEffect>
                                  </p:childTnLst>
                                </p:cTn>
                              </p:par>
                              <p:par>
                                <p:cTn id="61" presetID="10" presetClass="entr" presetSubtype="0" fill="hold" nodeType="withEffect">
                                  <p:stCondLst>
                                    <p:cond delay="90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350"/>
                                        <p:tgtEl>
                                          <p:spTgt spid="15"/>
                                        </p:tgtEl>
                                      </p:cBhvr>
                                    </p:animEffect>
                                  </p:childTnLst>
                                </p:cTn>
                              </p:par>
                              <p:par>
                                <p:cTn id="64" presetID="10" presetClass="entr" presetSubtype="0" fill="hold" nodeType="withEffect">
                                  <p:stCondLst>
                                    <p:cond delay="90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350"/>
                                        <p:tgtEl>
                                          <p:spTgt spid="17"/>
                                        </p:tgtEl>
                                      </p:cBhvr>
                                    </p:animEffect>
                                  </p:childTnLst>
                                </p:cTn>
                              </p:par>
                              <p:par>
                                <p:cTn id="67" presetID="10" presetClass="exit" presetSubtype="0" fill="hold" nodeType="withEffect">
                                  <p:stCondLst>
                                    <p:cond delay="900"/>
                                  </p:stCondLst>
                                  <p:childTnLst>
                                    <p:animEffect transition="out" filter="fade">
                                      <p:cBhvr>
                                        <p:cTn id="68" dur="350"/>
                                        <p:tgtEl>
                                          <p:spTgt spid="5059"/>
                                        </p:tgtEl>
                                      </p:cBhvr>
                                    </p:animEffect>
                                    <p:set>
                                      <p:cBhvr>
                                        <p:cTn id="69" dur="1" fill="hold">
                                          <p:stCondLst>
                                            <p:cond delay="349"/>
                                          </p:stCondLst>
                                        </p:cTn>
                                        <p:tgtEl>
                                          <p:spTgt spid="5059"/>
                                        </p:tgtEl>
                                        <p:attrNameLst>
                                          <p:attrName>style.visibility</p:attrName>
                                        </p:attrNameLst>
                                      </p:cBhvr>
                                      <p:to>
                                        <p:strVal val="hidden"/>
                                      </p:to>
                                    </p:set>
                                  </p:childTnLst>
                                </p:cTn>
                              </p:par>
                              <p:par>
                                <p:cTn id="70" presetID="10" presetClass="exit" presetSubtype="0" fill="hold" nodeType="withEffect">
                                  <p:stCondLst>
                                    <p:cond delay="900"/>
                                  </p:stCondLst>
                                  <p:childTnLst>
                                    <p:animEffect transition="out" filter="fade">
                                      <p:cBhvr>
                                        <p:cTn id="71" dur="350"/>
                                        <p:tgtEl>
                                          <p:spTgt spid="5056"/>
                                        </p:tgtEl>
                                      </p:cBhvr>
                                    </p:animEffect>
                                    <p:set>
                                      <p:cBhvr>
                                        <p:cTn id="72" dur="1" fill="hold">
                                          <p:stCondLst>
                                            <p:cond delay="349"/>
                                          </p:stCondLst>
                                        </p:cTn>
                                        <p:tgtEl>
                                          <p:spTgt spid="5056"/>
                                        </p:tgtEl>
                                        <p:attrNameLst>
                                          <p:attrName>style.visibility</p:attrName>
                                        </p:attrNameLst>
                                      </p:cBhvr>
                                      <p:to>
                                        <p:strVal val="hidden"/>
                                      </p:to>
                                    </p:set>
                                  </p:childTnLst>
                                </p:cTn>
                              </p:par>
                              <p:par>
                                <p:cTn id="73" presetID="10" presetClass="exit" presetSubtype="0" fill="hold" nodeType="withEffect">
                                  <p:stCondLst>
                                    <p:cond delay="900"/>
                                  </p:stCondLst>
                                  <p:childTnLst>
                                    <p:animEffect transition="out" filter="fade">
                                      <p:cBhvr>
                                        <p:cTn id="74" dur="350"/>
                                        <p:tgtEl>
                                          <p:spTgt spid="21"/>
                                        </p:tgtEl>
                                      </p:cBhvr>
                                    </p:animEffect>
                                    <p:set>
                                      <p:cBhvr>
                                        <p:cTn id="75" dur="1" fill="hold">
                                          <p:stCondLst>
                                            <p:cond delay="349"/>
                                          </p:stCondLst>
                                        </p:cTn>
                                        <p:tgtEl>
                                          <p:spTgt spid="21"/>
                                        </p:tgtEl>
                                        <p:attrNameLst>
                                          <p:attrName>style.visibility</p:attrName>
                                        </p:attrNameLst>
                                      </p:cBhvr>
                                      <p:to>
                                        <p:strVal val="hidden"/>
                                      </p:to>
                                    </p:set>
                                  </p:childTnLst>
                                </p:cTn>
                              </p:par>
                              <p:par>
                                <p:cTn id="76" presetID="16" presetClass="entr" presetSubtype="42" fill="hold" nodeType="withEffect">
                                  <p:stCondLst>
                                    <p:cond delay="1200"/>
                                  </p:stCondLst>
                                  <p:childTnLst>
                                    <p:set>
                                      <p:cBhvr>
                                        <p:cTn id="77" dur="1" fill="hold">
                                          <p:stCondLst>
                                            <p:cond delay="0"/>
                                          </p:stCondLst>
                                        </p:cTn>
                                        <p:tgtEl>
                                          <p:spTgt spid="2553"/>
                                        </p:tgtEl>
                                        <p:attrNameLst>
                                          <p:attrName>style.visibility</p:attrName>
                                        </p:attrNameLst>
                                      </p:cBhvr>
                                      <p:to>
                                        <p:strVal val="visible"/>
                                      </p:to>
                                    </p:set>
                                    <p:animEffect transition="in" filter="barn(outHorizontal)">
                                      <p:cBhvr>
                                        <p:cTn id="78" dur="500"/>
                                        <p:tgtEl>
                                          <p:spTgt spid="2553"/>
                                        </p:tgtEl>
                                      </p:cBhvr>
                                    </p:animEffect>
                                  </p:childTnLst>
                                </p:cTn>
                              </p:par>
                              <p:par>
                                <p:cTn id="79" presetID="53" presetClass="entr" presetSubtype="16" fill="hold" nodeType="withEffect">
                                  <p:stCondLst>
                                    <p:cond delay="1200"/>
                                  </p:stCondLst>
                                  <p:childTnLst>
                                    <p:set>
                                      <p:cBhvr>
                                        <p:cTn id="80" dur="1" fill="hold">
                                          <p:stCondLst>
                                            <p:cond delay="0"/>
                                          </p:stCondLst>
                                        </p:cTn>
                                        <p:tgtEl>
                                          <p:spTgt spid="2552"/>
                                        </p:tgtEl>
                                        <p:attrNameLst>
                                          <p:attrName>style.visibility</p:attrName>
                                        </p:attrNameLst>
                                      </p:cBhvr>
                                      <p:to>
                                        <p:strVal val="visible"/>
                                      </p:to>
                                    </p:set>
                                    <p:anim calcmode="lin" valueType="num">
                                      <p:cBhvr>
                                        <p:cTn id="81" dur="250" fill="hold"/>
                                        <p:tgtEl>
                                          <p:spTgt spid="2552"/>
                                        </p:tgtEl>
                                        <p:attrNameLst>
                                          <p:attrName>ppt_w</p:attrName>
                                        </p:attrNameLst>
                                      </p:cBhvr>
                                      <p:tavLst>
                                        <p:tav tm="0">
                                          <p:val>
                                            <p:fltVal val="0"/>
                                          </p:val>
                                        </p:tav>
                                        <p:tav tm="100000">
                                          <p:val>
                                            <p:strVal val="#ppt_w"/>
                                          </p:val>
                                        </p:tav>
                                      </p:tavLst>
                                    </p:anim>
                                    <p:anim calcmode="lin" valueType="num">
                                      <p:cBhvr>
                                        <p:cTn id="82" dur="250" fill="hold"/>
                                        <p:tgtEl>
                                          <p:spTgt spid="2552"/>
                                        </p:tgtEl>
                                        <p:attrNameLst>
                                          <p:attrName>ppt_h</p:attrName>
                                        </p:attrNameLst>
                                      </p:cBhvr>
                                      <p:tavLst>
                                        <p:tav tm="0">
                                          <p:val>
                                            <p:fltVal val="0"/>
                                          </p:val>
                                        </p:tav>
                                        <p:tav tm="100000">
                                          <p:val>
                                            <p:strVal val="#ppt_h"/>
                                          </p:val>
                                        </p:tav>
                                      </p:tavLst>
                                    </p:anim>
                                    <p:animEffect transition="in" filter="fade">
                                      <p:cBhvr>
                                        <p:cTn id="83" dur="250"/>
                                        <p:tgtEl>
                                          <p:spTgt spid="2552"/>
                                        </p:tgtEl>
                                      </p:cBhvr>
                                    </p:animEffect>
                                  </p:childTnLst>
                                </p:cTn>
                              </p:par>
                              <p:par>
                                <p:cTn id="84" presetID="6" presetClass="emph" presetSubtype="0" decel="100000" fill="hold" nodeType="withEffect">
                                  <p:stCondLst>
                                    <p:cond delay="1400"/>
                                  </p:stCondLst>
                                  <p:childTnLst>
                                    <p:animScale>
                                      <p:cBhvr>
                                        <p:cTn id="85" dur="250" fill="hold"/>
                                        <p:tgtEl>
                                          <p:spTgt spid="2552"/>
                                        </p:tgtEl>
                                      </p:cBhvr>
                                      <p:by x="110000" y="110000"/>
                                    </p:animScale>
                                  </p:childTnLst>
                                </p:cTn>
                              </p:par>
                              <p:par>
                                <p:cTn id="86" presetID="6" presetClass="emph" presetSubtype="0" decel="100000" fill="hold" nodeType="withEffect">
                                  <p:stCondLst>
                                    <p:cond delay="1500"/>
                                  </p:stCondLst>
                                  <p:childTnLst>
                                    <p:animScale>
                                      <p:cBhvr>
                                        <p:cTn id="87" dur="250" fill="hold"/>
                                        <p:tgtEl>
                                          <p:spTgt spid="2552"/>
                                        </p:tgtEl>
                                      </p:cBhvr>
                                      <p:by x="91000" y="91000"/>
                                    </p:animScale>
                                  </p:childTnLst>
                                </p:cTn>
                              </p:par>
                              <p:par>
                                <p:cTn id="88" presetID="53" presetClass="entr" presetSubtype="16" fill="hold" nodeType="withEffect">
                                  <p:stCondLst>
                                    <p:cond delay="1500"/>
                                  </p:stCondLst>
                                  <p:childTnLst>
                                    <p:set>
                                      <p:cBhvr>
                                        <p:cTn id="89" dur="1" fill="hold">
                                          <p:stCondLst>
                                            <p:cond delay="0"/>
                                          </p:stCondLst>
                                        </p:cTn>
                                        <p:tgtEl>
                                          <p:spTgt spid="2589"/>
                                        </p:tgtEl>
                                        <p:attrNameLst>
                                          <p:attrName>style.visibility</p:attrName>
                                        </p:attrNameLst>
                                      </p:cBhvr>
                                      <p:to>
                                        <p:strVal val="visible"/>
                                      </p:to>
                                    </p:set>
                                    <p:anim calcmode="lin" valueType="num">
                                      <p:cBhvr>
                                        <p:cTn id="90" dur="250" fill="hold"/>
                                        <p:tgtEl>
                                          <p:spTgt spid="2589"/>
                                        </p:tgtEl>
                                        <p:attrNameLst>
                                          <p:attrName>ppt_w</p:attrName>
                                        </p:attrNameLst>
                                      </p:cBhvr>
                                      <p:tavLst>
                                        <p:tav tm="0">
                                          <p:val>
                                            <p:fltVal val="0"/>
                                          </p:val>
                                        </p:tav>
                                        <p:tav tm="100000">
                                          <p:val>
                                            <p:strVal val="#ppt_w"/>
                                          </p:val>
                                        </p:tav>
                                      </p:tavLst>
                                    </p:anim>
                                    <p:anim calcmode="lin" valueType="num">
                                      <p:cBhvr>
                                        <p:cTn id="91" dur="250" fill="hold"/>
                                        <p:tgtEl>
                                          <p:spTgt spid="2589"/>
                                        </p:tgtEl>
                                        <p:attrNameLst>
                                          <p:attrName>ppt_h</p:attrName>
                                        </p:attrNameLst>
                                      </p:cBhvr>
                                      <p:tavLst>
                                        <p:tav tm="0">
                                          <p:val>
                                            <p:fltVal val="0"/>
                                          </p:val>
                                        </p:tav>
                                        <p:tav tm="100000">
                                          <p:val>
                                            <p:strVal val="#ppt_h"/>
                                          </p:val>
                                        </p:tav>
                                      </p:tavLst>
                                    </p:anim>
                                    <p:animEffect transition="in" filter="fade">
                                      <p:cBhvr>
                                        <p:cTn id="92" dur="250"/>
                                        <p:tgtEl>
                                          <p:spTgt spid="2589"/>
                                        </p:tgtEl>
                                      </p:cBhvr>
                                    </p:animEffect>
                                  </p:childTnLst>
                                </p:cTn>
                              </p:par>
                              <p:par>
                                <p:cTn id="93" presetID="6" presetClass="emph" presetSubtype="0" decel="100000" fill="hold" nodeType="withEffect">
                                  <p:stCondLst>
                                    <p:cond delay="1700"/>
                                  </p:stCondLst>
                                  <p:childTnLst>
                                    <p:animScale>
                                      <p:cBhvr>
                                        <p:cTn id="94" dur="250" fill="hold"/>
                                        <p:tgtEl>
                                          <p:spTgt spid="2589"/>
                                        </p:tgtEl>
                                      </p:cBhvr>
                                      <p:by x="110000" y="110000"/>
                                    </p:animScale>
                                  </p:childTnLst>
                                </p:cTn>
                              </p:par>
                              <p:par>
                                <p:cTn id="95" presetID="6" presetClass="emph" presetSubtype="0" decel="100000" fill="hold" nodeType="withEffect">
                                  <p:stCondLst>
                                    <p:cond delay="1800"/>
                                  </p:stCondLst>
                                  <p:childTnLst>
                                    <p:animScale>
                                      <p:cBhvr>
                                        <p:cTn id="96" dur="250" fill="hold"/>
                                        <p:tgtEl>
                                          <p:spTgt spid="2589"/>
                                        </p:tgtEl>
                                      </p:cBhvr>
                                      <p:by x="91000" y="91000"/>
                                    </p:animScale>
                                  </p:childTnLst>
                                </p:cTn>
                              </p:par>
                              <p:par>
                                <p:cTn id="97" presetID="10" presetClass="entr" presetSubtype="0" fill="hold" grpId="1" nodeType="withEffect">
                                  <p:stCondLst>
                                    <p:cond delay="0"/>
                                  </p:stCondLst>
                                  <p:childTnLst>
                                    <p:set>
                                      <p:cBhvr>
                                        <p:cTn id="98" dur="1" fill="hold">
                                          <p:stCondLst>
                                            <p:cond delay="0"/>
                                          </p:stCondLst>
                                        </p:cTn>
                                        <p:tgtEl>
                                          <p:spTgt spid="5243"/>
                                        </p:tgtEl>
                                        <p:attrNameLst>
                                          <p:attrName>style.visibility</p:attrName>
                                        </p:attrNameLst>
                                      </p:cBhvr>
                                      <p:to>
                                        <p:strVal val="visible"/>
                                      </p:to>
                                    </p:set>
                                    <p:animEffect transition="in" filter="fade">
                                      <p:cBhvr>
                                        <p:cTn id="99" dur="250"/>
                                        <p:tgtEl>
                                          <p:spTgt spid="5243"/>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5241"/>
                                        </p:tgtEl>
                                        <p:attrNameLst>
                                          <p:attrName>style.visibility</p:attrName>
                                        </p:attrNameLst>
                                      </p:cBhvr>
                                      <p:to>
                                        <p:strVal val="visible"/>
                                      </p:to>
                                    </p:set>
                                    <p:animEffect transition="in" filter="fade">
                                      <p:cBhvr>
                                        <p:cTn id="102" dur="250"/>
                                        <p:tgtEl>
                                          <p:spTgt spid="5241"/>
                                        </p:tgtEl>
                                      </p:cBhvr>
                                    </p:animEffect>
                                  </p:childTnLst>
                                </p:cTn>
                              </p:par>
                              <p:par>
                                <p:cTn id="103" presetID="10" presetClass="entr" presetSubtype="0" fill="hold" nodeType="withEffect">
                                  <p:stCondLst>
                                    <p:cond delay="0"/>
                                  </p:stCondLst>
                                  <p:childTnLst>
                                    <p:set>
                                      <p:cBhvr>
                                        <p:cTn id="104" dur="1" fill="hold">
                                          <p:stCondLst>
                                            <p:cond delay="0"/>
                                          </p:stCondLst>
                                        </p:cTn>
                                        <p:tgtEl>
                                          <p:spTgt spid="5233"/>
                                        </p:tgtEl>
                                        <p:attrNameLst>
                                          <p:attrName>style.visibility</p:attrName>
                                        </p:attrNameLst>
                                      </p:cBhvr>
                                      <p:to>
                                        <p:strVal val="visible"/>
                                      </p:to>
                                    </p:set>
                                    <p:animEffect transition="in" filter="fade">
                                      <p:cBhvr>
                                        <p:cTn id="105" dur="250"/>
                                        <p:tgtEl>
                                          <p:spTgt spid="5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 grpId="0" animBg="1"/>
      <p:bldP spid="2550" grpId="1" animBg="1"/>
      <p:bldP spid="2550" grpId="2" animBg="1"/>
      <p:bldP spid="2551" grpId="0"/>
      <p:bldP spid="5241" grpId="0" animBg="1"/>
      <p:bldP spid="5241" grpId="1" animBg="1"/>
      <p:bldP spid="2566" grpId="0"/>
      <p:bldP spid="2571" grpId="0"/>
      <p:bldP spid="2574" grpId="0"/>
      <p:bldP spid="5243" grpId="0" animBg="1"/>
      <p:bldP spid="5243"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t3kmDd8fUifjndBtdF.k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hRvrgtOIEKEHlzmHzW2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uSvaLDtmUU66_P77TKzFA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sOdNaxiMCEuyy_PCiGzgk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OdNaxiMCEuyy_PCiGzgk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sOdNaxiMCEuyy_PCiGzgk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Microsoft_Internal_Group_template_16-9_WHITE_Blue_accents">
  <a:themeElements>
    <a:clrScheme name="Custom 6">
      <a:dk1>
        <a:srgbClr val="505050"/>
      </a:dk1>
      <a:lt1>
        <a:srgbClr val="FFFFFF"/>
      </a:lt1>
      <a:dk2>
        <a:srgbClr val="002050"/>
      </a:dk2>
      <a:lt2>
        <a:srgbClr val="00BCF2"/>
      </a:lt2>
      <a:accent1>
        <a:srgbClr val="0072C6"/>
      </a:accent1>
      <a:accent2>
        <a:srgbClr val="E81123"/>
      </a:accent2>
      <a:accent3>
        <a:srgbClr val="002050"/>
      </a:accent3>
      <a:accent4>
        <a:srgbClr val="B4009E"/>
      </a:accent4>
      <a:accent5>
        <a:srgbClr val="4668C5"/>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1_Microsoft_Internal_Group_template_16-9_WHITE_Blue_accents">
  <a:themeElements>
    <a:clrScheme name="Custom 6">
      <a:dk1>
        <a:srgbClr val="505050"/>
      </a:dk1>
      <a:lt1>
        <a:srgbClr val="FFFFFF"/>
      </a:lt1>
      <a:dk2>
        <a:srgbClr val="002050"/>
      </a:dk2>
      <a:lt2>
        <a:srgbClr val="00BCF2"/>
      </a:lt2>
      <a:accent1>
        <a:srgbClr val="0072C6"/>
      </a:accent1>
      <a:accent2>
        <a:srgbClr val="E81123"/>
      </a:accent2>
      <a:accent3>
        <a:srgbClr val="002050"/>
      </a:accent3>
      <a:accent4>
        <a:srgbClr val="B4009E"/>
      </a:accent4>
      <a:accent5>
        <a:srgbClr val="4668C5"/>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Internal Group_Blue_16x9_2012-08-18">
  <a:themeElements>
    <a:clrScheme name="Custom 6">
      <a:dk1>
        <a:srgbClr val="505050"/>
      </a:dk1>
      <a:lt1>
        <a:srgbClr val="FFFFFF"/>
      </a:lt1>
      <a:dk2>
        <a:srgbClr val="002050"/>
      </a:dk2>
      <a:lt2>
        <a:srgbClr val="00BCF2"/>
      </a:lt2>
      <a:accent1>
        <a:srgbClr val="0072C6"/>
      </a:accent1>
      <a:accent2>
        <a:srgbClr val="E81123"/>
      </a:accent2>
      <a:accent3>
        <a:srgbClr val="002050"/>
      </a:accent3>
      <a:accent4>
        <a:srgbClr val="B4009E"/>
      </a:accent4>
      <a:accent5>
        <a:srgbClr val="4668C5"/>
      </a:accent5>
      <a:accent6>
        <a:srgbClr val="00827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ole xmlns="d173c6d1-97a5-4521-846b-67d7d1d42956">11</Role>
    <PublishingExpirationDate xmlns="http://schemas.microsoft.com/sharepoint/v3" xsi:nil="true"/>
    <PublishingStartDate xmlns="http://schemas.microsoft.com/sharepoint/v3" xsi:nil="true"/>
    <Focus xmlns="9c3d5f81-e424-4143-b9e5-c8178438a162"/>
    <Audience1 xmlns="9c3d5f81-e424-4143-b9e5-c8178438a162">1</Audience1>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3C17C07B045B4C8DF66915F418DAAB" ma:contentTypeVersion="5" ma:contentTypeDescription="Create a new document." ma:contentTypeScope="" ma:versionID="929ec8aa7b1425325676ac4523976615">
  <xsd:schema xmlns:xsd="http://www.w3.org/2001/XMLSchema" xmlns:xs="http://www.w3.org/2001/XMLSchema" xmlns:p="http://schemas.microsoft.com/office/2006/metadata/properties" xmlns:ns1="http://schemas.microsoft.com/sharepoint/v3" xmlns:ns2="9c3d5f81-e424-4143-b9e5-c8178438a162" xmlns:ns3="d173c6d1-97a5-4521-846b-67d7d1d42956" targetNamespace="http://schemas.microsoft.com/office/2006/metadata/properties" ma:root="true" ma:fieldsID="43a5e173e62822d01dca4703784fc5dd" ns1:_="" ns2:_="" ns3:_="">
    <xsd:import namespace="http://schemas.microsoft.com/sharepoint/v3"/>
    <xsd:import namespace="9c3d5f81-e424-4143-b9e5-c8178438a162"/>
    <xsd:import namespace="d173c6d1-97a5-4521-846b-67d7d1d42956"/>
    <xsd:element name="properties">
      <xsd:complexType>
        <xsd:sequence>
          <xsd:element name="documentManagement">
            <xsd:complexType>
              <xsd:all>
                <xsd:element ref="ns1:PublishingStartDate" minOccurs="0"/>
                <xsd:element ref="ns1:PublishingExpirationDate" minOccurs="0"/>
                <xsd:element ref="ns2:Focus" minOccurs="0"/>
                <xsd:element ref="ns2:Audience1" minOccurs="0"/>
                <xsd:element ref="ns3:Rol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c3d5f81-e424-4143-b9e5-c8178438a162" elementFormDefault="qualified">
    <xsd:import namespace="http://schemas.microsoft.com/office/2006/documentManagement/types"/>
    <xsd:import namespace="http://schemas.microsoft.com/office/infopath/2007/PartnerControls"/>
    <xsd:element name="Focus" ma:index="10" nillable="true" ma:displayName="Technology" ma:list="{93ad61db-9a34-4037-b37c-99c87e8a8565}" ma:internalName="Focus" ma:showField="Title" ma:web="9c3d5f81-e424-4143-b9e5-c8178438a162">
      <xsd:complexType>
        <xsd:complexContent>
          <xsd:extension base="dms:MultiChoiceLookup">
            <xsd:sequence>
              <xsd:element name="Value" type="dms:Lookup" maxOccurs="unbounded" minOccurs="0" nillable="true"/>
            </xsd:sequence>
          </xsd:extension>
        </xsd:complexContent>
      </xsd:complexType>
    </xsd:element>
    <xsd:element name="Audience1" ma:index="11" nillable="true" ma:displayName="Audience" ma:list="{ec6bdb92-5731-4f88-bd68-2f4092af18bf}" ma:internalName="Audience1" ma:showField="Title" ma:web="9c3d5f81-e424-4143-b9e5-c8178438a162">
      <xsd:simpleType>
        <xsd:restriction base="dms:Lookup"/>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173c6d1-97a5-4521-846b-67d7d1d42956" elementFormDefault="qualified">
    <xsd:import namespace="http://schemas.microsoft.com/office/2006/documentManagement/types"/>
    <xsd:import namespace="http://schemas.microsoft.com/office/infopath/2007/PartnerControls"/>
    <xsd:element name="Role" ma:index="12" nillable="true" ma:displayName="Role" ma:list="{4b56a5c8-6737-4a49-b723-b8faf774055a}" ma:internalName="Rol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B14FD5-54A2-4427-AEA5-77EA2C9C8140}">
  <ds:schemaRefs>
    <ds:schemaRef ds:uri="http://schemas.microsoft.com/office/2006/metadata/properties"/>
    <ds:schemaRef ds:uri="http://schemas.microsoft.com/office/infopath/2007/PartnerControls"/>
    <ds:schemaRef ds:uri="d173c6d1-97a5-4521-846b-67d7d1d42956"/>
    <ds:schemaRef ds:uri="http://schemas.microsoft.com/sharepoint/v3"/>
    <ds:schemaRef ds:uri="9c3d5f81-e424-4143-b9e5-c8178438a162"/>
  </ds:schemaRefs>
</ds:datastoreItem>
</file>

<file path=customXml/itemProps2.xml><?xml version="1.0" encoding="utf-8"?>
<ds:datastoreItem xmlns:ds="http://schemas.openxmlformats.org/officeDocument/2006/customXml" ds:itemID="{E670B291-BDAF-4684-90E6-E4191BB66117}">
  <ds:schemaRefs>
    <ds:schemaRef ds:uri="http://schemas.microsoft.com/sharepoint/v3/contenttype/forms"/>
  </ds:schemaRefs>
</ds:datastoreItem>
</file>

<file path=customXml/itemProps3.xml><?xml version="1.0" encoding="utf-8"?>
<ds:datastoreItem xmlns:ds="http://schemas.openxmlformats.org/officeDocument/2006/customXml" ds:itemID="{0C54C3A4-298D-4ACB-9A64-B13BD95D75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c3d5f81-e424-4143-b9e5-c8178438a162"/>
    <ds:schemaRef ds:uri="d173c6d1-97a5-4521-846b-67d7d1d429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243</TotalTime>
  <Words>3423</Words>
  <Application>Microsoft Office PowerPoint</Application>
  <PresentationFormat>On-screen Show (16:9)</PresentationFormat>
  <Paragraphs>444</Paragraphs>
  <Slides>44</Slides>
  <Notes>20</Notes>
  <HiddenSlides>1</HiddenSlides>
  <MMClips>0</MMClips>
  <ScaleCrop>false</ScaleCrop>
  <HeadingPairs>
    <vt:vector size="8" baseType="variant">
      <vt:variant>
        <vt:lpstr>Fonts Used</vt:lpstr>
      </vt:variant>
      <vt:variant>
        <vt:i4>8</vt:i4>
      </vt:variant>
      <vt:variant>
        <vt:lpstr>Theme</vt:lpstr>
      </vt:variant>
      <vt:variant>
        <vt:i4>8</vt:i4>
      </vt:variant>
      <vt:variant>
        <vt:lpstr>Embedded OLE Servers</vt:lpstr>
      </vt:variant>
      <vt:variant>
        <vt:i4>1</vt:i4>
      </vt:variant>
      <vt:variant>
        <vt:lpstr>Slide Titles</vt:lpstr>
      </vt:variant>
      <vt:variant>
        <vt:i4>44</vt:i4>
      </vt:variant>
    </vt:vector>
  </HeadingPairs>
  <TitlesOfParts>
    <vt:vector size="61" baseType="lpstr">
      <vt:lpstr>宋体</vt:lpstr>
      <vt:lpstr>Arial</vt:lpstr>
      <vt:lpstr>Calibri</vt:lpstr>
      <vt:lpstr>Segoe</vt:lpstr>
      <vt:lpstr>Segoe UI</vt:lpstr>
      <vt:lpstr>Segoe UI Light</vt:lpstr>
      <vt:lpstr>Segoe UI Semibold</vt:lpstr>
      <vt:lpstr>Wingdings</vt:lpstr>
      <vt:lpstr>Office Theme</vt:lpstr>
      <vt:lpstr>Custom Design</vt:lpstr>
      <vt:lpstr>1_Custom Design</vt:lpstr>
      <vt:lpstr>2_Custom Design</vt:lpstr>
      <vt:lpstr>3_Custom Design</vt:lpstr>
      <vt:lpstr>Microsoft_Internal_Group_template_16-9_WHITE_Blue_accents</vt:lpstr>
      <vt:lpstr>1_Microsoft_Internal_Group_template_16-9_WHITE_Blue_accents</vt:lpstr>
      <vt:lpstr>Internal Group_Blue_16x9_2012-08-18</vt:lpstr>
      <vt:lpstr>think-cell Slide</vt:lpstr>
      <vt:lpstr>PowerPoint Presentation</vt:lpstr>
      <vt:lpstr>Expense reporting backlog</vt:lpstr>
      <vt:lpstr>Agenda</vt:lpstr>
      <vt:lpstr>Why consider the cloud?</vt:lpstr>
      <vt:lpstr>PowerPoint Presentation</vt:lpstr>
      <vt:lpstr>PowerPoint Presentation</vt:lpstr>
      <vt:lpstr>PowerPoint Presentation</vt:lpstr>
      <vt:lpstr>PowerPoint Presentation</vt:lpstr>
      <vt:lpstr>PowerPoint Presentation</vt:lpstr>
      <vt:lpstr>Windows Azure SQL</vt:lpstr>
      <vt:lpstr>Windows Azure data management options</vt:lpstr>
      <vt:lpstr>Options for relational data services in the cloud</vt:lpstr>
      <vt:lpstr>Windows Azure SQL Database</vt:lpstr>
      <vt:lpstr>Move on-prem SQL to Azure SQL</vt:lpstr>
      <vt:lpstr>PowerPoint Presentation</vt:lpstr>
      <vt:lpstr>Windows Azure Web Sites</vt:lpstr>
      <vt:lpstr>PowerPoint Presentation</vt:lpstr>
      <vt:lpstr>Why use Windows Azure web sites</vt:lpstr>
      <vt:lpstr>Ready for business</vt:lpstr>
      <vt:lpstr>Web scale, world wide</vt:lpstr>
      <vt:lpstr>Best Visual Studio experience</vt:lpstr>
      <vt:lpstr>Faster to market </vt:lpstr>
      <vt:lpstr>Open and flexible </vt:lpstr>
      <vt:lpstr>Move on-prem WCF to Azure Web Site</vt:lpstr>
      <vt:lpstr>PowerPoint Presentation</vt:lpstr>
      <vt:lpstr>What's the right tool for the job?</vt:lpstr>
      <vt:lpstr>What's the right tool for the job?</vt:lpstr>
      <vt:lpstr>Windows Azure  Active Directory</vt:lpstr>
      <vt:lpstr>Externalization and Consumerization of IT</vt:lpstr>
      <vt:lpstr>What is Windows Azure Active Directory?</vt:lpstr>
      <vt:lpstr>Identities everywhere, accessing everything</vt:lpstr>
      <vt:lpstr>Azure AD Authentication Library for .NET</vt:lpstr>
      <vt:lpstr>Secure WCF service with WAAD</vt:lpstr>
      <vt:lpstr>Secure WCF service with WAAD</vt:lpstr>
      <vt:lpstr>PowerPoint Presentation</vt:lpstr>
      <vt:lpstr>Windows Azure  Service Bus</vt:lpstr>
      <vt:lpstr>Windows Azure Service Bus</vt:lpstr>
      <vt:lpstr>Call internal service via Service Bus relay</vt:lpstr>
      <vt:lpstr>PowerPoint Presentation</vt:lpstr>
      <vt:lpstr>Summary</vt:lpstr>
      <vt:lpstr>Resources</vt:lpstr>
      <vt:lpstr>Resources</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Tina Vu</dc:creator>
  <cp:lastModifiedBy>Robert Green</cp:lastModifiedBy>
  <cp:revision>24</cp:revision>
  <dcterms:created xsi:type="dcterms:W3CDTF">2013-04-16T20:54:55Z</dcterms:created>
  <dcterms:modified xsi:type="dcterms:W3CDTF">2014-02-05T22:46:03Z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0x010100673C17C07B045B4C8DF66915F418DAAB</vt:lpwstr>
  </property>
  <property fmtid="{D5CDD505-2E9C-101B-9397-08002B2CF9AE}" pid="3" name="TaxKeyword">
    <vt:lpwstr/>
  </property>
</Properties>
</file>