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7.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0" r:id="rId5"/>
    <p:sldMasterId id="2147483651" r:id="rId6"/>
    <p:sldMasterId id="2147483652" r:id="rId7"/>
    <p:sldMasterId id="2147483653" r:id="rId8"/>
    <p:sldMasterId id="2147483658" r:id="rId9"/>
    <p:sldMasterId id="2147483687" r:id="rId10"/>
    <p:sldMasterId id="2147483716" r:id="rId11"/>
  </p:sldMasterIdLst>
  <p:notesMasterIdLst>
    <p:notesMasterId r:id="rId35"/>
  </p:notesMasterIdLst>
  <p:sldIdLst>
    <p:sldId id="256" r:id="rId12"/>
    <p:sldId id="276" r:id="rId13"/>
    <p:sldId id="277" r:id="rId14"/>
    <p:sldId id="294" r:id="rId15"/>
    <p:sldId id="278" r:id="rId16"/>
    <p:sldId id="279" r:id="rId17"/>
    <p:sldId id="290" r:id="rId18"/>
    <p:sldId id="292" r:id="rId19"/>
    <p:sldId id="281" r:id="rId20"/>
    <p:sldId id="282" r:id="rId21"/>
    <p:sldId id="297" r:id="rId22"/>
    <p:sldId id="298" r:id="rId23"/>
    <p:sldId id="299" r:id="rId24"/>
    <p:sldId id="300" r:id="rId25"/>
    <p:sldId id="301" r:id="rId26"/>
    <p:sldId id="302" r:id="rId27"/>
    <p:sldId id="303" r:id="rId28"/>
    <p:sldId id="293" r:id="rId29"/>
    <p:sldId id="289" r:id="rId30"/>
    <p:sldId id="295" r:id="rId31"/>
    <p:sldId id="296" r:id="rId32"/>
    <p:sldId id="260" r:id="rId33"/>
    <p:sldId id="274" r:id="rId34"/>
  </p:sldIdLst>
  <p:sldSz cx="9144000" cy="5143500" type="screen16x9"/>
  <p:notesSz cx="6858000" cy="9144000"/>
  <p:defaultText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0F0"/>
    <a:srgbClr val="2C75A2"/>
    <a:srgbClr val="EDF5F8"/>
    <a:srgbClr val="75A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00" autoAdjust="0"/>
  </p:normalViewPr>
  <p:slideViewPr>
    <p:cSldViewPr>
      <p:cViewPr varScale="1">
        <p:scale>
          <a:sx n="112" d="100"/>
          <a:sy n="112" d="100"/>
        </p:scale>
        <p:origin x="614"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03CC6C-DA78-458F-AECC-2B63128E0B9F}" type="doc">
      <dgm:prSet loTypeId="urn:microsoft.com/office/officeart/2005/8/layout/cycle1" loCatId="cycle" qsTypeId="urn:microsoft.com/office/officeart/2005/8/quickstyle/simple5" qsCatId="simple" csTypeId="urn:microsoft.com/office/officeart/2005/8/colors/colorful1" csCatId="colorful" phldr="1"/>
      <dgm:spPr/>
      <dgm:t>
        <a:bodyPr/>
        <a:lstStyle/>
        <a:p>
          <a:endParaRPr lang="en-US"/>
        </a:p>
      </dgm:t>
    </dgm:pt>
    <dgm:pt modelId="{70D1F0E7-14A4-4E7C-8B08-72B78B7C1F0E}">
      <dgm:prSet phldrT="[Text]"/>
      <dgm:spPr/>
      <dgm:t>
        <a:bodyPr anchor="t"/>
        <a:lstStyle/>
        <a:p>
          <a:r>
            <a:rPr lang="en-US" smtClean="0"/>
            <a:t>Build</a:t>
          </a:r>
          <a:endParaRPr lang="en-US" dirty="0"/>
        </a:p>
      </dgm:t>
    </dgm:pt>
    <dgm:pt modelId="{CA8BB588-BEFD-4C5B-8F4C-652852C33373}" type="parTrans" cxnId="{BA2D85B8-4A5D-452E-BCD8-51DDC047E03B}">
      <dgm:prSet/>
      <dgm:spPr/>
      <dgm:t>
        <a:bodyPr/>
        <a:lstStyle/>
        <a:p>
          <a:endParaRPr lang="en-US"/>
        </a:p>
      </dgm:t>
    </dgm:pt>
    <dgm:pt modelId="{BFDBE1F0-0276-4ABC-B75C-9E6A0476F250}" type="sibTrans" cxnId="{BA2D85B8-4A5D-452E-BCD8-51DDC047E03B}">
      <dgm:prSet/>
      <dgm:spPr>
        <a:solidFill>
          <a:srgbClr val="01B312"/>
        </a:solidFill>
      </dgm:spPr>
      <dgm:t>
        <a:bodyPr/>
        <a:lstStyle/>
        <a:p>
          <a:endParaRPr lang="en-US"/>
        </a:p>
      </dgm:t>
    </dgm:pt>
    <dgm:pt modelId="{DCFE7229-289F-4895-96F7-53AE43270E91}">
      <dgm:prSet phldrT="[Text]"/>
      <dgm:spPr/>
      <dgm:t>
        <a:bodyPr anchor="t"/>
        <a:lstStyle/>
        <a:p>
          <a:r>
            <a:rPr lang="en-US" dirty="0" smtClean="0"/>
            <a:t>Connect</a:t>
          </a:r>
          <a:endParaRPr lang="en-US" dirty="0"/>
        </a:p>
      </dgm:t>
    </dgm:pt>
    <dgm:pt modelId="{85DCA21C-D1A1-4095-8D9F-63388B918F16}" type="parTrans" cxnId="{24ACD2A2-B073-42F9-A478-B696C068EEFF}">
      <dgm:prSet/>
      <dgm:spPr/>
      <dgm:t>
        <a:bodyPr/>
        <a:lstStyle/>
        <a:p>
          <a:endParaRPr lang="en-US"/>
        </a:p>
      </dgm:t>
    </dgm:pt>
    <dgm:pt modelId="{99A7BCC0-50FE-4335-BE63-8DC07BB6F04F}" type="sibTrans" cxnId="{24ACD2A2-B073-42F9-A478-B696C068EEFF}">
      <dgm:prSet/>
      <dgm:spPr>
        <a:solidFill>
          <a:srgbClr val="56B6F6"/>
        </a:solidFill>
      </dgm:spPr>
      <dgm:t>
        <a:bodyPr/>
        <a:lstStyle/>
        <a:p>
          <a:endParaRPr lang="en-US"/>
        </a:p>
      </dgm:t>
    </dgm:pt>
    <dgm:pt modelId="{54A47F83-36BD-4077-99B4-5748AE19502F}">
      <dgm:prSet phldrT="[Text]"/>
      <dgm:spPr/>
      <dgm:t>
        <a:bodyPr/>
        <a:lstStyle/>
        <a:p>
          <a:r>
            <a:rPr lang="en-US" dirty="0" smtClean="0"/>
            <a:t>Test</a:t>
          </a:r>
          <a:endParaRPr lang="en-US" dirty="0"/>
        </a:p>
      </dgm:t>
    </dgm:pt>
    <dgm:pt modelId="{E5143DDE-4BDE-47C2-ACF6-723C244766CA}" type="parTrans" cxnId="{80646041-ABB6-4EE1-9883-4E3A0C9CB72E}">
      <dgm:prSet/>
      <dgm:spPr/>
      <dgm:t>
        <a:bodyPr/>
        <a:lstStyle/>
        <a:p>
          <a:endParaRPr lang="en-US"/>
        </a:p>
      </dgm:t>
    </dgm:pt>
    <dgm:pt modelId="{4E8E20A1-467C-4D61-A788-0E338A65A32E}" type="sibTrans" cxnId="{80646041-ABB6-4EE1-9883-4E3A0C9CB72E}">
      <dgm:prSet/>
      <dgm:spPr>
        <a:solidFill>
          <a:srgbClr val="EF9202"/>
        </a:solidFill>
      </dgm:spPr>
      <dgm:t>
        <a:bodyPr/>
        <a:lstStyle/>
        <a:p>
          <a:endParaRPr lang="en-US"/>
        </a:p>
      </dgm:t>
    </dgm:pt>
    <dgm:pt modelId="{E7476BC7-A1D7-48F9-BBDC-630C981682F4}">
      <dgm:prSet phldrT="[Text]"/>
      <dgm:spPr/>
      <dgm:t>
        <a:bodyPr/>
        <a:lstStyle/>
        <a:p>
          <a:r>
            <a:rPr lang="en-US" dirty="0" smtClean="0"/>
            <a:t>Deliver</a:t>
          </a:r>
          <a:endParaRPr lang="en-US" dirty="0"/>
        </a:p>
      </dgm:t>
    </dgm:pt>
    <dgm:pt modelId="{DCB6C4E8-E8B6-47BE-AC60-D1DB4FB1EB17}" type="parTrans" cxnId="{E184471F-C012-4AA5-BF48-0FC213993B8D}">
      <dgm:prSet/>
      <dgm:spPr/>
      <dgm:t>
        <a:bodyPr/>
        <a:lstStyle/>
        <a:p>
          <a:endParaRPr lang="en-US"/>
        </a:p>
      </dgm:t>
    </dgm:pt>
    <dgm:pt modelId="{D6F5323F-280F-4400-9E36-9B83E9DE34CE}" type="sibTrans" cxnId="{E184471F-C012-4AA5-BF48-0FC213993B8D}">
      <dgm:prSet/>
      <dgm:spPr>
        <a:solidFill>
          <a:srgbClr val="2F4F8B"/>
        </a:solidFill>
      </dgm:spPr>
      <dgm:t>
        <a:bodyPr/>
        <a:lstStyle/>
        <a:p>
          <a:endParaRPr lang="en-US"/>
        </a:p>
      </dgm:t>
    </dgm:pt>
    <dgm:pt modelId="{C76F998D-E435-4B80-8A7E-BE61E237BE51}">
      <dgm:prSet phldrT="[Text]"/>
      <dgm:spPr/>
      <dgm:t>
        <a:bodyPr anchor="t"/>
        <a:lstStyle/>
        <a:p>
          <a:r>
            <a:rPr lang="en-US" dirty="0" smtClean="0"/>
            <a:t>Plan</a:t>
          </a:r>
          <a:endParaRPr lang="en-US" dirty="0"/>
        </a:p>
      </dgm:t>
    </dgm:pt>
    <dgm:pt modelId="{3862253B-059B-4CC6-ADC7-148CF8A5203C}" type="parTrans" cxnId="{FC659DD9-C36D-43FB-889F-ACFC4B6CCF50}">
      <dgm:prSet/>
      <dgm:spPr/>
      <dgm:t>
        <a:bodyPr/>
        <a:lstStyle/>
        <a:p>
          <a:endParaRPr lang="en-US"/>
        </a:p>
      </dgm:t>
    </dgm:pt>
    <dgm:pt modelId="{B786F010-F9B1-4CC8-BC0B-4966F404605C}" type="sibTrans" cxnId="{FC659DD9-C36D-43FB-889F-ACFC4B6CCF50}">
      <dgm:prSet/>
      <dgm:spPr>
        <a:solidFill>
          <a:srgbClr val="EF9202"/>
        </a:solidFill>
      </dgm:spPr>
      <dgm:t>
        <a:bodyPr/>
        <a:lstStyle/>
        <a:p>
          <a:endParaRPr lang="en-US"/>
        </a:p>
      </dgm:t>
    </dgm:pt>
    <dgm:pt modelId="{ECD6C167-2739-4374-9106-DE8C6DAAA8C6}" type="pres">
      <dgm:prSet presAssocID="{5003CC6C-DA78-458F-AECC-2B63128E0B9F}" presName="cycle" presStyleCnt="0">
        <dgm:presLayoutVars>
          <dgm:dir/>
          <dgm:resizeHandles val="exact"/>
        </dgm:presLayoutVars>
      </dgm:prSet>
      <dgm:spPr/>
      <dgm:t>
        <a:bodyPr/>
        <a:lstStyle/>
        <a:p>
          <a:endParaRPr lang="en-US"/>
        </a:p>
      </dgm:t>
    </dgm:pt>
    <dgm:pt modelId="{2EDFC8DA-E87E-4BD9-BB73-ADE0AECEC1FD}" type="pres">
      <dgm:prSet presAssocID="{70D1F0E7-14A4-4E7C-8B08-72B78B7C1F0E}" presName="dummy" presStyleCnt="0"/>
      <dgm:spPr/>
    </dgm:pt>
    <dgm:pt modelId="{F8AF6A11-312E-4C2E-A361-0CD84437290B}" type="pres">
      <dgm:prSet presAssocID="{70D1F0E7-14A4-4E7C-8B08-72B78B7C1F0E}" presName="node" presStyleLbl="revTx" presStyleIdx="0" presStyleCnt="5" custScaleY="39734" custRadScaleRad="104472" custRadScaleInc="-7342">
        <dgm:presLayoutVars>
          <dgm:bulletEnabled val="1"/>
        </dgm:presLayoutVars>
      </dgm:prSet>
      <dgm:spPr/>
      <dgm:t>
        <a:bodyPr/>
        <a:lstStyle/>
        <a:p>
          <a:endParaRPr lang="en-US"/>
        </a:p>
      </dgm:t>
    </dgm:pt>
    <dgm:pt modelId="{5C6F10AE-16AB-4EC0-BF37-E52BC7946AFC}" type="pres">
      <dgm:prSet presAssocID="{BFDBE1F0-0276-4ABC-B75C-9E6A0476F250}" presName="sibTrans" presStyleLbl="node1" presStyleIdx="0" presStyleCnt="5"/>
      <dgm:spPr/>
      <dgm:t>
        <a:bodyPr/>
        <a:lstStyle/>
        <a:p>
          <a:endParaRPr lang="en-US"/>
        </a:p>
      </dgm:t>
    </dgm:pt>
    <dgm:pt modelId="{2F5837FE-9548-48DC-A14E-9105B7A1D8DE}" type="pres">
      <dgm:prSet presAssocID="{DCFE7229-289F-4895-96F7-53AE43270E91}" presName="dummy" presStyleCnt="0"/>
      <dgm:spPr/>
    </dgm:pt>
    <dgm:pt modelId="{74C7083D-F4F4-4354-9873-4C28B84B08C6}" type="pres">
      <dgm:prSet presAssocID="{DCFE7229-289F-4895-96F7-53AE43270E91}" presName="node" presStyleLbl="revTx" presStyleIdx="1" presStyleCnt="5" custScaleY="41767">
        <dgm:presLayoutVars>
          <dgm:bulletEnabled val="1"/>
        </dgm:presLayoutVars>
      </dgm:prSet>
      <dgm:spPr/>
      <dgm:t>
        <a:bodyPr/>
        <a:lstStyle/>
        <a:p>
          <a:endParaRPr lang="en-US"/>
        </a:p>
      </dgm:t>
    </dgm:pt>
    <dgm:pt modelId="{2985137D-CB56-4475-8DCF-BD48D535BC68}" type="pres">
      <dgm:prSet presAssocID="{99A7BCC0-50FE-4335-BE63-8DC07BB6F04F}" presName="sibTrans" presStyleLbl="node1" presStyleIdx="1" presStyleCnt="5"/>
      <dgm:spPr/>
      <dgm:t>
        <a:bodyPr/>
        <a:lstStyle/>
        <a:p>
          <a:endParaRPr lang="en-US"/>
        </a:p>
      </dgm:t>
    </dgm:pt>
    <dgm:pt modelId="{5947519D-1712-4EE3-8403-9FCB87785F6D}" type="pres">
      <dgm:prSet presAssocID="{54A47F83-36BD-4077-99B4-5748AE19502F}" presName="dummy" presStyleCnt="0"/>
      <dgm:spPr/>
    </dgm:pt>
    <dgm:pt modelId="{32C8AE19-2290-4583-AF4A-3184F776DBCD}" type="pres">
      <dgm:prSet presAssocID="{54A47F83-36BD-4077-99B4-5748AE19502F}" presName="node" presStyleLbl="revTx" presStyleIdx="2" presStyleCnt="5">
        <dgm:presLayoutVars>
          <dgm:bulletEnabled val="1"/>
        </dgm:presLayoutVars>
      </dgm:prSet>
      <dgm:spPr/>
      <dgm:t>
        <a:bodyPr/>
        <a:lstStyle/>
        <a:p>
          <a:endParaRPr lang="en-US"/>
        </a:p>
      </dgm:t>
    </dgm:pt>
    <dgm:pt modelId="{FDD4EB60-EEEF-4030-A67D-A32B3A54FF36}" type="pres">
      <dgm:prSet presAssocID="{4E8E20A1-467C-4D61-A788-0E338A65A32E}" presName="sibTrans" presStyleLbl="node1" presStyleIdx="2" presStyleCnt="5"/>
      <dgm:spPr/>
      <dgm:t>
        <a:bodyPr/>
        <a:lstStyle/>
        <a:p>
          <a:endParaRPr lang="en-US"/>
        </a:p>
      </dgm:t>
    </dgm:pt>
    <dgm:pt modelId="{22AAE5F2-F1D8-435E-87D7-B6A26216D2AF}" type="pres">
      <dgm:prSet presAssocID="{E7476BC7-A1D7-48F9-BBDC-630C981682F4}" presName="dummy" presStyleCnt="0"/>
      <dgm:spPr/>
    </dgm:pt>
    <dgm:pt modelId="{26A473EB-9A83-4D21-9011-56BA35D0F4DF}" type="pres">
      <dgm:prSet presAssocID="{E7476BC7-A1D7-48F9-BBDC-630C981682F4}" presName="node" presStyleLbl="revTx" presStyleIdx="3" presStyleCnt="5" custScaleY="41767">
        <dgm:presLayoutVars>
          <dgm:bulletEnabled val="1"/>
        </dgm:presLayoutVars>
      </dgm:prSet>
      <dgm:spPr/>
      <dgm:t>
        <a:bodyPr/>
        <a:lstStyle/>
        <a:p>
          <a:endParaRPr lang="en-US"/>
        </a:p>
      </dgm:t>
    </dgm:pt>
    <dgm:pt modelId="{5B307CB1-FDAC-46A5-B6FE-C4ADC70D8291}" type="pres">
      <dgm:prSet presAssocID="{D6F5323F-280F-4400-9E36-9B83E9DE34CE}" presName="sibTrans" presStyleLbl="node1" presStyleIdx="3" presStyleCnt="5" custLinFactNeighborY="346"/>
      <dgm:spPr/>
      <dgm:t>
        <a:bodyPr/>
        <a:lstStyle/>
        <a:p>
          <a:endParaRPr lang="en-US"/>
        </a:p>
      </dgm:t>
    </dgm:pt>
    <dgm:pt modelId="{909836F5-EBCB-4D6C-8F0D-3ADE2E8E37A2}" type="pres">
      <dgm:prSet presAssocID="{C76F998D-E435-4B80-8A7E-BE61E237BE51}" presName="dummy" presStyleCnt="0"/>
      <dgm:spPr/>
    </dgm:pt>
    <dgm:pt modelId="{71890EB9-78A2-4FD7-95D5-3A5C5A5E32EC}" type="pres">
      <dgm:prSet presAssocID="{C76F998D-E435-4B80-8A7E-BE61E237BE51}" presName="node" presStyleLbl="revTx" presStyleIdx="4" presStyleCnt="5" custScaleY="31939">
        <dgm:presLayoutVars>
          <dgm:bulletEnabled val="1"/>
        </dgm:presLayoutVars>
      </dgm:prSet>
      <dgm:spPr/>
      <dgm:t>
        <a:bodyPr/>
        <a:lstStyle/>
        <a:p>
          <a:endParaRPr lang="en-US"/>
        </a:p>
      </dgm:t>
    </dgm:pt>
    <dgm:pt modelId="{E5EF6250-D404-4CD0-BCBA-5DE49518BF60}" type="pres">
      <dgm:prSet presAssocID="{B786F010-F9B1-4CC8-BC0B-4966F404605C}" presName="sibTrans" presStyleLbl="node1" presStyleIdx="4" presStyleCnt="5"/>
      <dgm:spPr/>
      <dgm:t>
        <a:bodyPr/>
        <a:lstStyle/>
        <a:p>
          <a:endParaRPr lang="en-US"/>
        </a:p>
      </dgm:t>
    </dgm:pt>
  </dgm:ptLst>
  <dgm:cxnLst>
    <dgm:cxn modelId="{1D233197-EB6D-46F2-9CC1-C8D613A81C54}" type="presOf" srcId="{E7476BC7-A1D7-48F9-BBDC-630C981682F4}" destId="{26A473EB-9A83-4D21-9011-56BA35D0F4DF}" srcOrd="0" destOrd="0" presId="urn:microsoft.com/office/officeart/2005/8/layout/cycle1"/>
    <dgm:cxn modelId="{821301F0-EDAB-4369-BE00-1D3F0D88B2D2}" type="presOf" srcId="{4E8E20A1-467C-4D61-A788-0E338A65A32E}" destId="{FDD4EB60-EEEF-4030-A67D-A32B3A54FF36}" srcOrd="0" destOrd="0" presId="urn:microsoft.com/office/officeart/2005/8/layout/cycle1"/>
    <dgm:cxn modelId="{FF74C7AD-248E-4BB5-B92E-671D06153816}" type="presOf" srcId="{D6F5323F-280F-4400-9E36-9B83E9DE34CE}" destId="{5B307CB1-FDAC-46A5-B6FE-C4ADC70D8291}" srcOrd="0" destOrd="0" presId="urn:microsoft.com/office/officeart/2005/8/layout/cycle1"/>
    <dgm:cxn modelId="{15AD068C-FF69-455A-A7C3-CFE5922E8FC5}" type="presOf" srcId="{B786F010-F9B1-4CC8-BC0B-4966F404605C}" destId="{E5EF6250-D404-4CD0-BCBA-5DE49518BF60}" srcOrd="0" destOrd="0" presId="urn:microsoft.com/office/officeart/2005/8/layout/cycle1"/>
    <dgm:cxn modelId="{DCEA357B-1864-4663-84D4-5A1BBF9BD04F}" type="presOf" srcId="{70D1F0E7-14A4-4E7C-8B08-72B78B7C1F0E}" destId="{F8AF6A11-312E-4C2E-A361-0CD84437290B}" srcOrd="0" destOrd="0" presId="urn:microsoft.com/office/officeart/2005/8/layout/cycle1"/>
    <dgm:cxn modelId="{FC659DD9-C36D-43FB-889F-ACFC4B6CCF50}" srcId="{5003CC6C-DA78-458F-AECC-2B63128E0B9F}" destId="{C76F998D-E435-4B80-8A7E-BE61E237BE51}" srcOrd="4" destOrd="0" parTransId="{3862253B-059B-4CC6-ADC7-148CF8A5203C}" sibTransId="{B786F010-F9B1-4CC8-BC0B-4966F404605C}"/>
    <dgm:cxn modelId="{24ACD2A2-B073-42F9-A478-B696C068EEFF}" srcId="{5003CC6C-DA78-458F-AECC-2B63128E0B9F}" destId="{DCFE7229-289F-4895-96F7-53AE43270E91}" srcOrd="1" destOrd="0" parTransId="{85DCA21C-D1A1-4095-8D9F-63388B918F16}" sibTransId="{99A7BCC0-50FE-4335-BE63-8DC07BB6F04F}"/>
    <dgm:cxn modelId="{51891D82-A8BD-4A68-A9A8-0315AC9D6278}" type="presOf" srcId="{5003CC6C-DA78-458F-AECC-2B63128E0B9F}" destId="{ECD6C167-2739-4374-9106-DE8C6DAAA8C6}" srcOrd="0" destOrd="0" presId="urn:microsoft.com/office/officeart/2005/8/layout/cycle1"/>
    <dgm:cxn modelId="{008A4A05-E470-4060-9DB2-BF725427D480}" type="presOf" srcId="{54A47F83-36BD-4077-99B4-5748AE19502F}" destId="{32C8AE19-2290-4583-AF4A-3184F776DBCD}" srcOrd="0" destOrd="0" presId="urn:microsoft.com/office/officeart/2005/8/layout/cycle1"/>
    <dgm:cxn modelId="{80646041-ABB6-4EE1-9883-4E3A0C9CB72E}" srcId="{5003CC6C-DA78-458F-AECC-2B63128E0B9F}" destId="{54A47F83-36BD-4077-99B4-5748AE19502F}" srcOrd="2" destOrd="0" parTransId="{E5143DDE-4BDE-47C2-ACF6-723C244766CA}" sibTransId="{4E8E20A1-467C-4D61-A788-0E338A65A32E}"/>
    <dgm:cxn modelId="{BA2D85B8-4A5D-452E-BCD8-51DDC047E03B}" srcId="{5003CC6C-DA78-458F-AECC-2B63128E0B9F}" destId="{70D1F0E7-14A4-4E7C-8B08-72B78B7C1F0E}" srcOrd="0" destOrd="0" parTransId="{CA8BB588-BEFD-4C5B-8F4C-652852C33373}" sibTransId="{BFDBE1F0-0276-4ABC-B75C-9E6A0476F250}"/>
    <dgm:cxn modelId="{75D01AB9-C700-4F96-A37B-5361520D0FFA}" type="presOf" srcId="{DCFE7229-289F-4895-96F7-53AE43270E91}" destId="{74C7083D-F4F4-4354-9873-4C28B84B08C6}" srcOrd="0" destOrd="0" presId="urn:microsoft.com/office/officeart/2005/8/layout/cycle1"/>
    <dgm:cxn modelId="{8090F920-0317-4534-8CCF-973639C02118}" type="presOf" srcId="{BFDBE1F0-0276-4ABC-B75C-9E6A0476F250}" destId="{5C6F10AE-16AB-4EC0-BF37-E52BC7946AFC}" srcOrd="0" destOrd="0" presId="urn:microsoft.com/office/officeart/2005/8/layout/cycle1"/>
    <dgm:cxn modelId="{E184471F-C012-4AA5-BF48-0FC213993B8D}" srcId="{5003CC6C-DA78-458F-AECC-2B63128E0B9F}" destId="{E7476BC7-A1D7-48F9-BBDC-630C981682F4}" srcOrd="3" destOrd="0" parTransId="{DCB6C4E8-E8B6-47BE-AC60-D1DB4FB1EB17}" sibTransId="{D6F5323F-280F-4400-9E36-9B83E9DE34CE}"/>
    <dgm:cxn modelId="{01598B8B-9265-45BD-999B-BF4A526014BE}" type="presOf" srcId="{99A7BCC0-50FE-4335-BE63-8DC07BB6F04F}" destId="{2985137D-CB56-4475-8DCF-BD48D535BC68}" srcOrd="0" destOrd="0" presId="urn:microsoft.com/office/officeart/2005/8/layout/cycle1"/>
    <dgm:cxn modelId="{84EA2B72-948F-4DD3-8A69-866B21F8D180}" type="presOf" srcId="{C76F998D-E435-4B80-8A7E-BE61E237BE51}" destId="{71890EB9-78A2-4FD7-95D5-3A5C5A5E32EC}" srcOrd="0" destOrd="0" presId="urn:microsoft.com/office/officeart/2005/8/layout/cycle1"/>
    <dgm:cxn modelId="{E821B778-BEA4-4F67-9A2D-94433515F31B}" type="presParOf" srcId="{ECD6C167-2739-4374-9106-DE8C6DAAA8C6}" destId="{2EDFC8DA-E87E-4BD9-BB73-ADE0AECEC1FD}" srcOrd="0" destOrd="0" presId="urn:microsoft.com/office/officeart/2005/8/layout/cycle1"/>
    <dgm:cxn modelId="{8AC42186-4E68-4198-93B5-6FD38D988994}" type="presParOf" srcId="{ECD6C167-2739-4374-9106-DE8C6DAAA8C6}" destId="{F8AF6A11-312E-4C2E-A361-0CD84437290B}" srcOrd="1" destOrd="0" presId="urn:microsoft.com/office/officeart/2005/8/layout/cycle1"/>
    <dgm:cxn modelId="{ECF56C45-AF69-41C7-BCC7-3CDD18FDF6F2}" type="presParOf" srcId="{ECD6C167-2739-4374-9106-DE8C6DAAA8C6}" destId="{5C6F10AE-16AB-4EC0-BF37-E52BC7946AFC}" srcOrd="2" destOrd="0" presId="urn:microsoft.com/office/officeart/2005/8/layout/cycle1"/>
    <dgm:cxn modelId="{2C9FC7EA-C8FC-440B-BDA7-B7789F69F71E}" type="presParOf" srcId="{ECD6C167-2739-4374-9106-DE8C6DAAA8C6}" destId="{2F5837FE-9548-48DC-A14E-9105B7A1D8DE}" srcOrd="3" destOrd="0" presId="urn:microsoft.com/office/officeart/2005/8/layout/cycle1"/>
    <dgm:cxn modelId="{77788764-A2CA-4115-89CA-A1587280DED9}" type="presParOf" srcId="{ECD6C167-2739-4374-9106-DE8C6DAAA8C6}" destId="{74C7083D-F4F4-4354-9873-4C28B84B08C6}" srcOrd="4" destOrd="0" presId="urn:microsoft.com/office/officeart/2005/8/layout/cycle1"/>
    <dgm:cxn modelId="{935C3630-152E-49FF-8ADF-83C8AE375953}" type="presParOf" srcId="{ECD6C167-2739-4374-9106-DE8C6DAAA8C6}" destId="{2985137D-CB56-4475-8DCF-BD48D535BC68}" srcOrd="5" destOrd="0" presId="urn:microsoft.com/office/officeart/2005/8/layout/cycle1"/>
    <dgm:cxn modelId="{7EE87912-26F0-4C98-95B1-4AAA233837A1}" type="presParOf" srcId="{ECD6C167-2739-4374-9106-DE8C6DAAA8C6}" destId="{5947519D-1712-4EE3-8403-9FCB87785F6D}" srcOrd="6" destOrd="0" presId="urn:microsoft.com/office/officeart/2005/8/layout/cycle1"/>
    <dgm:cxn modelId="{3E42DF3A-F812-4417-8248-AF8BC54CBB96}" type="presParOf" srcId="{ECD6C167-2739-4374-9106-DE8C6DAAA8C6}" destId="{32C8AE19-2290-4583-AF4A-3184F776DBCD}" srcOrd="7" destOrd="0" presId="urn:microsoft.com/office/officeart/2005/8/layout/cycle1"/>
    <dgm:cxn modelId="{C1BAE971-B95E-4728-B8B8-5AFBC279A294}" type="presParOf" srcId="{ECD6C167-2739-4374-9106-DE8C6DAAA8C6}" destId="{FDD4EB60-EEEF-4030-A67D-A32B3A54FF36}" srcOrd="8" destOrd="0" presId="urn:microsoft.com/office/officeart/2005/8/layout/cycle1"/>
    <dgm:cxn modelId="{A761B363-6060-4A38-8591-2D24A3D8D614}" type="presParOf" srcId="{ECD6C167-2739-4374-9106-DE8C6DAAA8C6}" destId="{22AAE5F2-F1D8-435E-87D7-B6A26216D2AF}" srcOrd="9" destOrd="0" presId="urn:microsoft.com/office/officeart/2005/8/layout/cycle1"/>
    <dgm:cxn modelId="{CA15F901-E068-4EEE-A219-C5381238CCB8}" type="presParOf" srcId="{ECD6C167-2739-4374-9106-DE8C6DAAA8C6}" destId="{26A473EB-9A83-4D21-9011-56BA35D0F4DF}" srcOrd="10" destOrd="0" presId="urn:microsoft.com/office/officeart/2005/8/layout/cycle1"/>
    <dgm:cxn modelId="{15D59D13-05DE-4825-88A0-F610472D9FA3}" type="presParOf" srcId="{ECD6C167-2739-4374-9106-DE8C6DAAA8C6}" destId="{5B307CB1-FDAC-46A5-B6FE-C4ADC70D8291}" srcOrd="11" destOrd="0" presId="urn:microsoft.com/office/officeart/2005/8/layout/cycle1"/>
    <dgm:cxn modelId="{9BD22479-3434-459F-BA40-6CA8852DD88F}" type="presParOf" srcId="{ECD6C167-2739-4374-9106-DE8C6DAAA8C6}" destId="{909836F5-EBCB-4D6C-8F0D-3ADE2E8E37A2}" srcOrd="12" destOrd="0" presId="urn:microsoft.com/office/officeart/2005/8/layout/cycle1"/>
    <dgm:cxn modelId="{8DA05901-989E-422B-B9EE-CFAA2956DB0A}" type="presParOf" srcId="{ECD6C167-2739-4374-9106-DE8C6DAAA8C6}" destId="{71890EB9-78A2-4FD7-95D5-3A5C5A5E32EC}" srcOrd="13" destOrd="0" presId="urn:microsoft.com/office/officeart/2005/8/layout/cycle1"/>
    <dgm:cxn modelId="{72B140DE-0CD1-4AB0-B07A-93D3D5441FF3}" type="presParOf" srcId="{ECD6C167-2739-4374-9106-DE8C6DAAA8C6}" destId="{E5EF6250-D404-4CD0-BCBA-5DE49518BF60}"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F6A11-312E-4C2E-A361-0CD84437290B}">
      <dsp:nvSpPr>
        <dsp:cNvPr id="0" name=""/>
        <dsp:cNvSpPr/>
      </dsp:nvSpPr>
      <dsp:spPr>
        <a:xfrm>
          <a:off x="2048141" y="180156"/>
          <a:ext cx="754745" cy="29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t" anchorCtr="0">
          <a:noAutofit/>
        </a:bodyPr>
        <a:lstStyle/>
        <a:p>
          <a:pPr lvl="0" algn="ctr" defTabSz="577850">
            <a:lnSpc>
              <a:spcPct val="90000"/>
            </a:lnSpc>
            <a:spcBef>
              <a:spcPct val="0"/>
            </a:spcBef>
            <a:spcAft>
              <a:spcPct val="35000"/>
            </a:spcAft>
          </a:pPr>
          <a:r>
            <a:rPr lang="en-US" sz="1300" kern="1200" smtClean="0"/>
            <a:t>Build</a:t>
          </a:r>
          <a:endParaRPr lang="en-US" sz="1300" kern="1200" dirty="0"/>
        </a:p>
      </dsp:txBody>
      <dsp:txXfrm>
        <a:off x="2048141" y="180156"/>
        <a:ext cx="754745" cy="299890"/>
      </dsp:txXfrm>
    </dsp:sp>
    <dsp:sp modelId="{5C6F10AE-16AB-4EC0-BF37-E52BC7946AFC}">
      <dsp:nvSpPr>
        <dsp:cNvPr id="0" name=""/>
        <dsp:cNvSpPr/>
      </dsp:nvSpPr>
      <dsp:spPr>
        <a:xfrm>
          <a:off x="286483" y="-66178"/>
          <a:ext cx="2830136" cy="2830136"/>
        </a:xfrm>
        <a:prstGeom prst="circularArrow">
          <a:avLst>
            <a:gd name="adj1" fmla="val 5200"/>
            <a:gd name="adj2" fmla="val 335923"/>
            <a:gd name="adj3" fmla="val 482369"/>
            <a:gd name="adj4" fmla="val 18972880"/>
            <a:gd name="adj5" fmla="val 6067"/>
          </a:avLst>
        </a:prstGeom>
        <a:solidFill>
          <a:srgbClr val="01B312"/>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sp>
    <dsp:sp modelId="{74C7083D-F4F4-4354-9873-4C28B84B08C6}">
      <dsp:nvSpPr>
        <dsp:cNvPr id="0" name=""/>
        <dsp:cNvSpPr/>
      </dsp:nvSpPr>
      <dsp:spPr>
        <a:xfrm>
          <a:off x="2504267" y="1644955"/>
          <a:ext cx="754745" cy="3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t" anchorCtr="0">
          <a:noAutofit/>
        </a:bodyPr>
        <a:lstStyle/>
        <a:p>
          <a:pPr lvl="0" algn="ctr" defTabSz="577850">
            <a:lnSpc>
              <a:spcPct val="90000"/>
            </a:lnSpc>
            <a:spcBef>
              <a:spcPct val="0"/>
            </a:spcBef>
            <a:spcAft>
              <a:spcPct val="35000"/>
            </a:spcAft>
          </a:pPr>
          <a:r>
            <a:rPr lang="en-US" sz="1300" kern="1200" dirty="0" smtClean="0"/>
            <a:t>Connect</a:t>
          </a:r>
          <a:endParaRPr lang="en-US" sz="1300" kern="1200" dirty="0"/>
        </a:p>
      </dsp:txBody>
      <dsp:txXfrm>
        <a:off x="2504267" y="1644955"/>
        <a:ext cx="754745" cy="315234"/>
      </dsp:txXfrm>
    </dsp:sp>
    <dsp:sp modelId="{2985137D-CB56-4475-8DCF-BD48D535BC68}">
      <dsp:nvSpPr>
        <dsp:cNvPr id="0" name=""/>
        <dsp:cNvSpPr/>
      </dsp:nvSpPr>
      <dsp:spPr>
        <a:xfrm>
          <a:off x="272398" y="-506"/>
          <a:ext cx="2830136" cy="2830136"/>
        </a:xfrm>
        <a:prstGeom prst="circularArrow">
          <a:avLst>
            <a:gd name="adj1" fmla="val 5200"/>
            <a:gd name="adj2" fmla="val 335923"/>
            <a:gd name="adj3" fmla="val 4014657"/>
            <a:gd name="adj4" fmla="val 1545383"/>
            <a:gd name="adj5" fmla="val 6067"/>
          </a:avLst>
        </a:prstGeom>
        <a:solidFill>
          <a:srgbClr val="56B6F6"/>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sp>
    <dsp:sp modelId="{32C8AE19-2290-4583-AF4A-3184F776DBCD}">
      <dsp:nvSpPr>
        <dsp:cNvPr id="0" name=""/>
        <dsp:cNvSpPr/>
      </dsp:nvSpPr>
      <dsp:spPr>
        <a:xfrm>
          <a:off x="1310093" y="2292817"/>
          <a:ext cx="754745" cy="75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Test</a:t>
          </a:r>
          <a:endParaRPr lang="en-US" sz="1300" kern="1200" dirty="0"/>
        </a:p>
      </dsp:txBody>
      <dsp:txXfrm>
        <a:off x="1310093" y="2292817"/>
        <a:ext cx="754745" cy="754745"/>
      </dsp:txXfrm>
    </dsp:sp>
    <dsp:sp modelId="{FDD4EB60-EEEF-4030-A67D-A32B3A54FF36}">
      <dsp:nvSpPr>
        <dsp:cNvPr id="0" name=""/>
        <dsp:cNvSpPr/>
      </dsp:nvSpPr>
      <dsp:spPr>
        <a:xfrm>
          <a:off x="272398" y="-506"/>
          <a:ext cx="2830136" cy="2830136"/>
        </a:xfrm>
        <a:prstGeom prst="circularArrow">
          <a:avLst>
            <a:gd name="adj1" fmla="val 5200"/>
            <a:gd name="adj2" fmla="val 335923"/>
            <a:gd name="adj3" fmla="val 8918694"/>
            <a:gd name="adj4" fmla="val 6449421"/>
            <a:gd name="adj5" fmla="val 6067"/>
          </a:avLst>
        </a:prstGeom>
        <a:solidFill>
          <a:srgbClr val="EF9202"/>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sp>
    <dsp:sp modelId="{26A473EB-9A83-4D21-9011-56BA35D0F4DF}">
      <dsp:nvSpPr>
        <dsp:cNvPr id="0" name=""/>
        <dsp:cNvSpPr/>
      </dsp:nvSpPr>
      <dsp:spPr>
        <a:xfrm>
          <a:off x="115920" y="1644955"/>
          <a:ext cx="754745" cy="3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Deliver</a:t>
          </a:r>
          <a:endParaRPr lang="en-US" sz="1300" kern="1200" dirty="0"/>
        </a:p>
      </dsp:txBody>
      <dsp:txXfrm>
        <a:off x="115920" y="1644955"/>
        <a:ext cx="754745" cy="315234"/>
      </dsp:txXfrm>
    </dsp:sp>
    <dsp:sp modelId="{5B307CB1-FDAC-46A5-B6FE-C4ADC70D8291}">
      <dsp:nvSpPr>
        <dsp:cNvPr id="0" name=""/>
        <dsp:cNvSpPr/>
      </dsp:nvSpPr>
      <dsp:spPr>
        <a:xfrm>
          <a:off x="272398" y="9285"/>
          <a:ext cx="2830136" cy="2830136"/>
        </a:xfrm>
        <a:prstGeom prst="circularArrow">
          <a:avLst>
            <a:gd name="adj1" fmla="val 5200"/>
            <a:gd name="adj2" fmla="val 335923"/>
            <a:gd name="adj3" fmla="val 13192976"/>
            <a:gd name="adj4" fmla="val 10165619"/>
            <a:gd name="adj5" fmla="val 6067"/>
          </a:avLst>
        </a:prstGeom>
        <a:solidFill>
          <a:srgbClr val="2F4F8B"/>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sp>
    <dsp:sp modelId="{71890EB9-78A2-4FD7-95D5-3A5C5A5E32EC}">
      <dsp:nvSpPr>
        <dsp:cNvPr id="0" name=""/>
        <dsp:cNvSpPr/>
      </dsp:nvSpPr>
      <dsp:spPr>
        <a:xfrm>
          <a:off x="572053" y="278208"/>
          <a:ext cx="754745" cy="241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t" anchorCtr="0">
          <a:noAutofit/>
        </a:bodyPr>
        <a:lstStyle/>
        <a:p>
          <a:pPr lvl="0" algn="ctr" defTabSz="577850">
            <a:lnSpc>
              <a:spcPct val="90000"/>
            </a:lnSpc>
            <a:spcBef>
              <a:spcPct val="0"/>
            </a:spcBef>
            <a:spcAft>
              <a:spcPct val="35000"/>
            </a:spcAft>
          </a:pPr>
          <a:r>
            <a:rPr lang="en-US" sz="1300" kern="1200" dirty="0" smtClean="0"/>
            <a:t>Plan</a:t>
          </a:r>
          <a:endParaRPr lang="en-US" sz="1300" kern="1200" dirty="0"/>
        </a:p>
      </dsp:txBody>
      <dsp:txXfrm>
        <a:off x="572053" y="278208"/>
        <a:ext cx="754745" cy="241058"/>
      </dsp:txXfrm>
    </dsp:sp>
    <dsp:sp modelId="{E5EF6250-D404-4CD0-BCBA-5DE49518BF60}">
      <dsp:nvSpPr>
        <dsp:cNvPr id="0" name=""/>
        <dsp:cNvSpPr/>
      </dsp:nvSpPr>
      <dsp:spPr>
        <a:xfrm>
          <a:off x="342524" y="-36193"/>
          <a:ext cx="2830136" cy="2830136"/>
        </a:xfrm>
        <a:prstGeom prst="circularArrow">
          <a:avLst>
            <a:gd name="adj1" fmla="val 5200"/>
            <a:gd name="adj2" fmla="val 335923"/>
            <a:gd name="adj3" fmla="val 16903056"/>
            <a:gd name="adj4" fmla="val 14474000"/>
            <a:gd name="adj5" fmla="val 6067"/>
          </a:avLst>
        </a:prstGeom>
        <a:solidFill>
          <a:srgbClr val="EF9202"/>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622F4-97F7-47A1-9320-884B324A9EB8}" type="datetimeFigureOut">
              <a:rPr lang="en-US" smtClean="0"/>
              <a:t>2/5/2014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563D8-F75B-49F0-A3D7-18D5E1D32397}" type="slidenum">
              <a:rPr lang="en-US" smtClean="0"/>
              <a:t>‹#›</a:t>
            </a:fld>
            <a:endParaRPr lang="en-US"/>
          </a:p>
        </p:txBody>
      </p:sp>
    </p:spTree>
    <p:extLst>
      <p:ext uri="{BB962C8B-B14F-4D97-AF65-F5344CB8AC3E}">
        <p14:creationId xmlns:p14="http://schemas.microsoft.com/office/powerpoint/2010/main" val="3183927000"/>
      </p:ext>
    </p:extLst>
  </p:cSld>
  <p:clrMap bg1="lt1" tx1="dk1" bg2="lt2" tx2="dk2" accent1="accent1" accent2="accent2" accent3="accent3" accent4="accent4" accent5="accent5" accent6="accent6" hlink="hlink" folHlink="folHlink"/>
  <p:notesStyle>
    <a:lvl1pPr marL="0" algn="l" defTabSz="914166" rtl="0" eaLnBrk="1" latinLnBrk="0" hangingPunct="1">
      <a:defRPr sz="1200" kern="1200">
        <a:solidFill>
          <a:schemeClr val="tx1"/>
        </a:solidFill>
        <a:latin typeface="+mn-lt"/>
        <a:ea typeface="+mn-ea"/>
        <a:cs typeface="+mn-cs"/>
      </a:defRPr>
    </a:lvl1pPr>
    <a:lvl2pPr marL="457083" algn="l" defTabSz="914166" rtl="0" eaLnBrk="1" latinLnBrk="0" hangingPunct="1">
      <a:defRPr sz="1200" kern="1200">
        <a:solidFill>
          <a:schemeClr val="tx1"/>
        </a:solidFill>
        <a:latin typeface="+mn-lt"/>
        <a:ea typeface="+mn-ea"/>
        <a:cs typeface="+mn-cs"/>
      </a:defRPr>
    </a:lvl2pPr>
    <a:lvl3pPr marL="914166" algn="l" defTabSz="914166" rtl="0" eaLnBrk="1" latinLnBrk="0" hangingPunct="1">
      <a:defRPr sz="1200" kern="1200">
        <a:solidFill>
          <a:schemeClr val="tx1"/>
        </a:solidFill>
        <a:latin typeface="+mn-lt"/>
        <a:ea typeface="+mn-ea"/>
        <a:cs typeface="+mn-cs"/>
      </a:defRPr>
    </a:lvl3pPr>
    <a:lvl4pPr marL="1371249" algn="l" defTabSz="914166" rtl="0" eaLnBrk="1" latinLnBrk="0" hangingPunct="1">
      <a:defRPr sz="1200" kern="1200">
        <a:solidFill>
          <a:schemeClr val="tx1"/>
        </a:solidFill>
        <a:latin typeface="+mn-lt"/>
        <a:ea typeface="+mn-ea"/>
        <a:cs typeface="+mn-cs"/>
      </a:defRPr>
    </a:lvl4pPr>
    <a:lvl5pPr marL="1828332" algn="l" defTabSz="914166" rtl="0" eaLnBrk="1" latinLnBrk="0" hangingPunct="1">
      <a:defRPr sz="1200" kern="1200">
        <a:solidFill>
          <a:schemeClr val="tx1"/>
        </a:solidFill>
        <a:latin typeface="+mn-lt"/>
        <a:ea typeface="+mn-ea"/>
        <a:cs typeface="+mn-cs"/>
      </a:defRPr>
    </a:lvl5pPr>
    <a:lvl6pPr marL="2285415" algn="l" defTabSz="914166" rtl="0" eaLnBrk="1" latinLnBrk="0" hangingPunct="1">
      <a:defRPr sz="1200" kern="1200">
        <a:solidFill>
          <a:schemeClr val="tx1"/>
        </a:solidFill>
        <a:latin typeface="+mn-lt"/>
        <a:ea typeface="+mn-ea"/>
        <a:cs typeface="+mn-cs"/>
      </a:defRPr>
    </a:lvl6pPr>
    <a:lvl7pPr marL="2742498" algn="l" defTabSz="914166" rtl="0" eaLnBrk="1" latinLnBrk="0" hangingPunct="1">
      <a:defRPr sz="1200" kern="1200">
        <a:solidFill>
          <a:schemeClr val="tx1"/>
        </a:solidFill>
        <a:latin typeface="+mn-lt"/>
        <a:ea typeface="+mn-ea"/>
        <a:cs typeface="+mn-cs"/>
      </a:defRPr>
    </a:lvl7pPr>
    <a:lvl8pPr marL="3199580" algn="l" defTabSz="914166" rtl="0" eaLnBrk="1" latinLnBrk="0" hangingPunct="1">
      <a:defRPr sz="1200" kern="1200">
        <a:solidFill>
          <a:schemeClr val="tx1"/>
        </a:solidFill>
        <a:latin typeface="+mn-lt"/>
        <a:ea typeface="+mn-ea"/>
        <a:cs typeface="+mn-cs"/>
      </a:defRPr>
    </a:lvl8pPr>
    <a:lvl9pPr marL="3656664" algn="l" defTabSz="91416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IntelliSense for data binding shows you the possible completions for the </a:t>
            </a:r>
            <a:r>
              <a:rPr lang="en-US" dirty="0" err="1" smtClean="0"/>
              <a:t>DataContext</a:t>
            </a:r>
            <a:r>
              <a:rPr lang="en-US" dirty="0" smtClean="0"/>
              <a:t> when available.</a:t>
            </a:r>
          </a:p>
          <a:p>
            <a:pPr marL="285750" indent="-285750">
              <a:buFont typeface="Arial" panose="020B0604020202020204" pitchFamily="34" charset="0"/>
              <a:buChar char="•"/>
            </a:pPr>
            <a:r>
              <a:rPr lang="en-US" smtClean="0"/>
              <a:t>IntelliSense </a:t>
            </a:r>
            <a:r>
              <a:rPr lang="en-US" dirty="0" smtClean="0"/>
              <a:t>for resources shows you all the resources that are applicable in a given scope and that match the property type you are trying to assign the resource to.</a:t>
            </a:r>
          </a:p>
          <a:p>
            <a:pPr marL="285750" indent="-285750">
              <a:buFont typeface="Arial" panose="020B0604020202020204" pitchFamily="34" charset="0"/>
              <a:buChar char="•"/>
            </a:pPr>
            <a:r>
              <a:rPr lang="en-US" dirty="0" smtClean="0"/>
              <a:t>Go to definition (F12) for resources to quickly jump to the document that contains the resource no matter where it defined in your project.</a:t>
            </a:r>
          </a:p>
          <a:p>
            <a:pPr marL="285750" indent="-285750">
              <a:buFont typeface="Arial" panose="020B0604020202020204" pitchFamily="34" charset="0"/>
              <a:buChar char="•"/>
            </a:pPr>
            <a:r>
              <a:rPr lang="en-US" dirty="0" smtClean="0"/>
              <a:t>Go to definition (F12) for types, properties and bindings to quickly navigate to the declaration of the type, property or binding in your Model/</a:t>
            </a:r>
            <a:r>
              <a:rPr lang="en-US" dirty="0" err="1" smtClean="0"/>
              <a:t>ViewModel</a:t>
            </a:r>
            <a:r>
              <a:rPr lang="en-US" dirty="0" smtClean="0"/>
              <a:t>.</a:t>
            </a:r>
          </a:p>
          <a:p>
            <a:pPr marL="285750" indent="-285750">
              <a:buFont typeface="Arial" panose="020B0604020202020204" pitchFamily="34" charset="0"/>
              <a:buChar char="•"/>
            </a:pPr>
            <a:r>
              <a:rPr lang="en-US" dirty="0" smtClean="0"/>
              <a:t>Commenting markup supports nesting of comments within the selected range in the text editor.</a:t>
            </a:r>
          </a:p>
          <a:p>
            <a:pPr marL="285750" indent="-285750">
              <a:buFont typeface="Arial" panose="020B0604020202020204" pitchFamily="34" charset="0"/>
              <a:buChar char="•"/>
            </a:pPr>
            <a:r>
              <a:rPr lang="en-US" dirty="0" smtClean="0"/>
              <a:t>Renaming a start tag also renames the matching end tag.</a:t>
            </a:r>
          </a:p>
          <a:p>
            <a:pPr marL="285750" indent="-285750">
              <a:buFont typeface="Arial" panose="020B0604020202020204" pitchFamily="34" charset="0"/>
              <a:buChar char="•"/>
            </a:pPr>
            <a:r>
              <a:rPr lang="en-US" dirty="0" smtClean="0"/>
              <a:t>Support for adding XAML code snippets.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82F5A38-2D83-4810-9C71-C5FD64AA0DCC}" type="datetime1">
              <a:rPr lang="en-US" smtClean="0"/>
              <a:pPr/>
              <a:t>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536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Speed and Scalability</a:t>
            </a:r>
          </a:p>
          <a:p>
            <a:r>
              <a:rPr lang="en-US" dirty="0" smtClean="0"/>
              <a:t>When it comes to your Windows applications, performance matters. If you have massive amounts of data that requires lightning-fast processing, only the industry’s top-performing controls will do. No other Data Grid on the market can even compare to the power and performance level you get with the Infragistics WPF Data Grid.</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smtClean="0"/>
          </a:p>
          <a:p>
            <a:r>
              <a:rPr lang="en-US" b="1" dirty="0" smtClean="0"/>
              <a:t>Over 50 Different Charts, Each One Faster than the Next</a:t>
            </a:r>
          </a:p>
          <a:p>
            <a:r>
              <a:rPr lang="en-US" dirty="0" smtClean="0"/>
              <a:t>Render </a:t>
            </a:r>
            <a:r>
              <a:rPr lang="en-US" b="1" dirty="0" smtClean="0"/>
              <a:t>millions of data points within milliseconds</a:t>
            </a:r>
            <a:r>
              <a:rPr lang="en-US" dirty="0" smtClean="0"/>
              <a:t> with the world's fastest WPF Data Chart. </a:t>
            </a:r>
            <a:r>
              <a:rPr lang="en-US" b="1" dirty="0" smtClean="0"/>
              <a:t>Animate data over time using the innovative Motion Framework</a:t>
            </a:r>
            <a:r>
              <a:rPr lang="en-US" dirty="0" smtClean="0"/>
              <a:t> and glean further intelligence from gauges and bullet charts. Plot and interact with geospatial data using rich new features typically reserved for dedicated geospatial developers, thanks to a partnership with the premier supplier of Geographic Information System software.</a:t>
            </a:r>
          </a:p>
          <a:p>
            <a:endParaRPr lang="en-US" dirty="0"/>
          </a:p>
        </p:txBody>
      </p:sp>
      <p:sp>
        <p:nvSpPr>
          <p:cNvPr id="4" name="Slide Number Placeholder 3"/>
          <p:cNvSpPr>
            <a:spLocks noGrp="1"/>
          </p:cNvSpPr>
          <p:nvPr>
            <p:ph type="sldNum" sz="quarter" idx="10"/>
          </p:nvPr>
        </p:nvSpPr>
        <p:spPr/>
        <p:txBody>
          <a:bodyPr/>
          <a:lstStyle/>
          <a:p>
            <a:fld id="{9206C099-0B36-4605-B834-BAC5E29B5A59}" type="slidenum">
              <a:rPr lang="en-US" smtClean="0"/>
              <a:t>13</a:t>
            </a:fld>
            <a:endParaRPr lang="en-US"/>
          </a:p>
        </p:txBody>
      </p:sp>
    </p:spTree>
    <p:extLst>
      <p:ext uri="{BB962C8B-B14F-4D97-AF65-F5344CB8AC3E}">
        <p14:creationId xmlns:p14="http://schemas.microsoft.com/office/powerpoint/2010/main" val="3574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Experiences Your Customers Already Know</a:t>
            </a:r>
          </a:p>
          <a:p>
            <a:r>
              <a:rPr lang="en-US" dirty="0" smtClean="0"/>
              <a:t>One of the best ways to reduce training time is to create applications that look like the apps your customers already know.  With Infragistics, building your next application based on Microsoft Outlook or Microsoft Word is easy.</a:t>
            </a:r>
          </a:p>
          <a:p>
            <a:endParaRPr lang="en-US" dirty="0"/>
          </a:p>
        </p:txBody>
      </p:sp>
      <p:sp>
        <p:nvSpPr>
          <p:cNvPr id="4" name="Slide Number Placeholder 3"/>
          <p:cNvSpPr>
            <a:spLocks noGrp="1"/>
          </p:cNvSpPr>
          <p:nvPr>
            <p:ph type="sldNum" sz="quarter" idx="10"/>
          </p:nvPr>
        </p:nvSpPr>
        <p:spPr/>
        <p:txBody>
          <a:bodyPr/>
          <a:lstStyle/>
          <a:p>
            <a:fld id="{B23563D8-F75B-49F0-A3D7-18D5E1D32397}" type="slidenum">
              <a:rPr lang="en-US" smtClean="0"/>
              <a:t>14</a:t>
            </a:fld>
            <a:endParaRPr lang="en-US"/>
          </a:p>
        </p:txBody>
      </p:sp>
    </p:spTree>
    <p:extLst>
      <p:ext uri="{BB962C8B-B14F-4D97-AF65-F5344CB8AC3E}">
        <p14:creationId xmlns:p14="http://schemas.microsoft.com/office/powerpoint/2010/main" val="733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Master" Target="../slideMasters/slideMaster7.xml"/><Relationship Id="rId4" Type="http://schemas.openxmlformats.org/officeDocument/2006/relationships/image" Target="../media/image16.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8.xml"/><Relationship Id="rId4" Type="http://schemas.openxmlformats.org/officeDocument/2006/relationships/image" Target="../media/image11.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8.xml"/><Relationship Id="rId4" Type="http://schemas.openxmlformats.org/officeDocument/2006/relationships/image" Target="../media/image9.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Master" Target="../slideMasters/slideMaster8.xml"/><Relationship Id="rId4" Type="http://schemas.openxmlformats.org/officeDocument/2006/relationships/image" Target="../media/image16.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18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723186"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6" y="1563140"/>
            <a:ext cx="6723139" cy="1344818"/>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01977" y="2908933"/>
            <a:ext cx="6723140" cy="1344245"/>
          </a:xfrm>
          <a:noFill/>
        </p:spPr>
        <p:txBody>
          <a:bodyPr lIns="107535" tIns="80651" rIns="107535" bIns="80651">
            <a:noAutofit/>
          </a:bodyPr>
          <a:lstStyle>
            <a:lvl1pPr marL="0" indent="0">
              <a:spcBef>
                <a:spcPts val="0"/>
              </a:spcBef>
              <a:buNone/>
              <a:defRPr sz="2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2" y="352808"/>
            <a:ext cx="1141803" cy="244624"/>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37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0448" cy="5143500"/>
          </a:xfrm>
          <a:prstGeom prst="rect">
            <a:avLst/>
          </a:prstGeom>
        </p:spPr>
      </p:pic>
      <p:sp>
        <p:nvSpPr>
          <p:cNvPr id="18" name="Rectangle 17"/>
          <p:cNvSpPr/>
          <p:nvPr userDrawn="1"/>
        </p:nvSpPr>
        <p:spPr bwMode="gray">
          <a:xfrm>
            <a:off x="201929" y="1563129"/>
            <a:ext cx="5378549"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77" y="1561851"/>
            <a:ext cx="5379716" cy="1346106"/>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2910295"/>
            <a:ext cx="5379716" cy="1342493"/>
          </a:xfrm>
        </p:spPr>
        <p:txBody>
          <a:bodyPr tIns="80651" bIns="80651">
            <a:noAutofit/>
          </a:bodyPr>
          <a:lstStyle>
            <a:lvl1pPr marL="0" indent="0">
              <a:spcBef>
                <a:spcPts val="0"/>
              </a:spcBef>
              <a:buNone/>
              <a:defRPr sz="24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560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9144000" cy="5143499"/>
          </a:xfrm>
          <a:prstGeom prst="rect">
            <a:avLst/>
          </a:prstGeom>
        </p:spPr>
      </p:pic>
      <p:sp>
        <p:nvSpPr>
          <p:cNvPr id="17" name="Rectangle 16"/>
          <p:cNvSpPr/>
          <p:nvPr userDrawn="1"/>
        </p:nvSpPr>
        <p:spPr bwMode="gray">
          <a:xfrm>
            <a:off x="201930" y="1563129"/>
            <a:ext cx="4706230" cy="2689656"/>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4707398" cy="1346106"/>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10295"/>
            <a:ext cx="4707398" cy="1342493"/>
          </a:xfrm>
          <a:noFill/>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spTree>
    <p:extLst>
      <p:ext uri="{BB962C8B-B14F-4D97-AF65-F5344CB8AC3E}">
        <p14:creationId xmlns:p14="http://schemas.microsoft.com/office/powerpoint/2010/main" val="1205613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1" y="0"/>
            <a:ext cx="9142703" cy="5143500"/>
          </a:xfrm>
          <a:prstGeom prst="rect">
            <a:avLst/>
          </a:prstGeom>
        </p:spPr>
      </p:pic>
      <p:sp>
        <p:nvSpPr>
          <p:cNvPr id="17" name="Rectangle 16"/>
          <p:cNvSpPr/>
          <p:nvPr userDrawn="1"/>
        </p:nvSpPr>
        <p:spPr bwMode="gray">
          <a:xfrm>
            <a:off x="201929" y="1563129"/>
            <a:ext cx="5378549" cy="268965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2910295"/>
            <a:ext cx="5379716" cy="1342493"/>
          </a:xfrm>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smtClean="0"/>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pic>
        <p:nvPicPr>
          <p:cNvPr id="1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39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2"/>
            <a:ext cx="9142702" cy="5143499"/>
          </a:xfrm>
          <a:prstGeom prst="rect">
            <a:avLst/>
          </a:prstGeom>
        </p:spPr>
      </p:pic>
      <p:sp>
        <p:nvSpPr>
          <p:cNvPr id="17" name="Rectangle 16"/>
          <p:cNvSpPr/>
          <p:nvPr userDrawn="1"/>
        </p:nvSpPr>
        <p:spPr bwMode="gray">
          <a:xfrm>
            <a:off x="201929" y="1563129"/>
            <a:ext cx="5378549" cy="2689656"/>
          </a:xfrm>
          <a:prstGeom prst="rect">
            <a:avLst/>
          </a:prstGeom>
          <a:solidFill>
            <a:schemeClr val="accent3">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35" tIns="67211" rIns="107535" bIns="67211" anchor="t" anchorCtr="0"/>
          <a:lstStyle>
            <a:lvl1pPr>
              <a:defRPr sz="40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02121"/>
            <a:ext cx="5379716" cy="1344828"/>
          </a:xfrm>
          <a:noFill/>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spTree>
    <p:extLst>
      <p:ext uri="{BB962C8B-B14F-4D97-AF65-F5344CB8AC3E}">
        <p14:creationId xmlns:p14="http://schemas.microsoft.com/office/powerpoint/2010/main" val="3638953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 y="2"/>
            <a:ext cx="9143352" cy="5143865"/>
          </a:xfrm>
          <a:prstGeom prst="rect">
            <a:avLst/>
          </a:prstGeom>
        </p:spPr>
      </p:pic>
      <p:sp>
        <p:nvSpPr>
          <p:cNvPr id="18" name="Rectangle 17"/>
          <p:cNvSpPr/>
          <p:nvPr userDrawn="1"/>
        </p:nvSpPr>
        <p:spPr bwMode="gray">
          <a:xfrm>
            <a:off x="201930" y="1563140"/>
            <a:ext cx="4706230"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3142"/>
            <a:ext cx="4707398" cy="1344829"/>
          </a:xfrm>
          <a:noFill/>
        </p:spPr>
        <p:txBody>
          <a:bodyPr vert="horz" wrap="square" lIns="107535" tIns="67211" rIns="107535" bIns="67211" rtlCol="0" anchor="t" anchorCtr="0">
            <a:noAutofit/>
          </a:bodyPr>
          <a:lstStyle>
            <a:lvl1pPr>
              <a:defRPr lang="en-US" sz="4400"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07968"/>
            <a:ext cx="4706230" cy="1344828"/>
          </a:xfrm>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41" y="4546325"/>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529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 y="-1"/>
            <a:ext cx="9142704" cy="5143501"/>
          </a:xfrm>
          <a:prstGeom prst="rect">
            <a:avLst/>
          </a:prstGeom>
        </p:spPr>
      </p:pic>
      <p:sp>
        <p:nvSpPr>
          <p:cNvPr id="19" name="Rectangle 18"/>
          <p:cNvSpPr/>
          <p:nvPr userDrawn="1"/>
        </p:nvSpPr>
        <p:spPr bwMode="gray">
          <a:xfrm>
            <a:off x="201976" y="1563140"/>
            <a:ext cx="5378549" cy="26896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29" y="1563129"/>
            <a:ext cx="5378549" cy="1344828"/>
          </a:xfrm>
          <a:noFill/>
        </p:spPr>
        <p:txBody>
          <a:bodyPr lIns="107535" tIns="67211" rIns="107535" bIns="67211" anchor="t" anchorCtr="0"/>
          <a:lstStyle>
            <a:lvl1pPr>
              <a:defRPr sz="4400"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32" y="2906789"/>
            <a:ext cx="5378549" cy="1345996"/>
          </a:xfrm>
          <a:noFill/>
        </p:spPr>
        <p:txBody>
          <a:bodyPr lIns="107535" tIns="80651" rIns="107535" bIns="80651">
            <a:noAutofit/>
          </a:bodyPr>
          <a:lstStyle>
            <a:lvl1pPr marL="0" indent="0">
              <a:spcBef>
                <a:spcPts val="0"/>
              </a:spcBef>
              <a:buNone/>
              <a:defRPr sz="24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665760" y="4539667"/>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1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8"/>
            <a:ext cx="7394337" cy="2023491"/>
          </a:xfrm>
          <a:noFill/>
        </p:spPr>
        <p:txBody>
          <a:bodyPr tIns="67211" bIns="67211"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1" y="2907960"/>
            <a:ext cx="7395505" cy="1345411"/>
          </a:xfrm>
          <a:noFill/>
        </p:spPr>
        <p:txBody>
          <a:bodyPr lIns="134419" tIns="107535" rIns="134419" bIns="107535">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691594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8"/>
            <a:ext cx="7394337" cy="2023491"/>
          </a:xfrm>
          <a:noFill/>
        </p:spPr>
        <p:txBody>
          <a:bodyPr tIns="67211" bIns="67211" anchor="t" anchorCtr="0"/>
          <a:lstStyle>
            <a:lvl1pPr>
              <a:defRPr sz="5300"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5308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31"/>
            <a:ext cx="8740142" cy="1347163"/>
          </a:xfrm>
          <a:noFill/>
        </p:spPr>
        <p:txBody>
          <a:bodyPr tIns="67211" bIns="67211"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242843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3066091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31"/>
            <a:ext cx="8740142" cy="1347163"/>
          </a:xfrm>
          <a:noFill/>
        </p:spPr>
        <p:txBody>
          <a:bodyPr tIns="67211" bIns="67211"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199744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31"/>
            <a:ext cx="8740142" cy="1347163"/>
          </a:xfrm>
          <a:noFill/>
        </p:spPr>
        <p:txBody>
          <a:bodyPr tIns="67211" bIns="67211"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08063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23" indent="0">
              <a:buNone/>
              <a:defRPr/>
            </a:lvl3pPr>
            <a:lvl4pPr marL="336047" indent="0">
              <a:buNone/>
              <a:defRPr/>
            </a:lvl4pPr>
            <a:lvl5pPr marL="50407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97386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23" indent="0">
              <a:buNone/>
              <a:defRPr/>
            </a:lvl3pPr>
            <a:lvl4pPr marL="336047" indent="0">
              <a:buNone/>
              <a:defRPr/>
            </a:lvl4pPr>
            <a:lvl5pPr marL="50407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73534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3360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290299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3"/>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3"/>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34801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3"/>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3"/>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802793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4"/>
            <a:ext cx="4033911" cy="1864933"/>
          </a:xfrm>
        </p:spPr>
        <p:txBody>
          <a:bodyPr wrap="square">
            <a:spAutoFit/>
          </a:bodyPr>
          <a:lstStyle>
            <a:lvl1pPr marL="211197" indent="-211197">
              <a:spcBef>
                <a:spcPts val="900"/>
              </a:spcBef>
              <a:buClr>
                <a:schemeClr val="tx1"/>
              </a:buClr>
              <a:buFont typeface="Arial" pitchFamily="34" charset="0"/>
              <a:buChar char="•"/>
              <a:defRPr sz="2600"/>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4"/>
            <a:ext cx="4033911" cy="1864933"/>
          </a:xfrm>
        </p:spPr>
        <p:txBody>
          <a:bodyPr wrap="square">
            <a:spAutoFit/>
          </a:bodyPr>
          <a:lstStyle>
            <a:lvl1pPr marL="211197" indent="-211197">
              <a:spcBef>
                <a:spcPts val="900"/>
              </a:spcBef>
              <a:buClr>
                <a:schemeClr val="tx1"/>
              </a:buClr>
              <a:buFont typeface="Arial" pitchFamily="34" charset="0"/>
              <a:buChar char="•"/>
              <a:defRPr sz="2600"/>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793721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4"/>
            <a:ext cx="4033911" cy="1864933"/>
          </a:xfrm>
        </p:spPr>
        <p:txBody>
          <a:bodyPr wrap="square">
            <a:spAutoFit/>
          </a:bodyPr>
          <a:lstStyle>
            <a:lvl1pPr marL="211197" indent="-211197">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4"/>
            <a:ext cx="4033911" cy="1864933"/>
          </a:xfrm>
        </p:spPr>
        <p:txBody>
          <a:bodyPr wrap="square">
            <a:spAutoFit/>
          </a:bodyPr>
          <a:lstStyle>
            <a:lvl1pPr marL="211197" indent="-211197">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91078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1241150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664051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72925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146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1914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6755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1" tIns="34281" rIns="34281" bIns="34281" numCol="1" spcCol="0" rtlCol="0" fromWordArt="0" anchor="ctr" anchorCtr="0" forceAA="0" compatLnSpc="1">
            <a:prstTxWarp prst="textNoShape">
              <a:avLst/>
            </a:prstTxWarp>
            <a:noAutofit/>
          </a:bodyPr>
          <a:lstStyle/>
          <a:p>
            <a:pPr algn="ctr" defTabSz="685377" fontAlgn="base">
              <a:spcBef>
                <a:spcPct val="0"/>
              </a:spcBef>
              <a:spcAft>
                <a:spcPct val="0"/>
              </a:spcAft>
            </a:pPr>
            <a:endParaRPr lang="en-US" sz="1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2" y="897991"/>
            <a:ext cx="8740141" cy="1467730"/>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254720" indent="0">
              <a:buNone/>
              <a:defRPr>
                <a:gradFill>
                  <a:gsLst>
                    <a:gs pos="1250">
                      <a:srgbClr val="000000"/>
                    </a:gs>
                    <a:gs pos="100000">
                      <a:srgbClr val="000000"/>
                    </a:gs>
                  </a:gsLst>
                  <a:lin ang="5400000" scaled="0"/>
                </a:gradFill>
                <a:latin typeface="Segoe UI" pitchFamily="34" charset="0"/>
                <a:cs typeface="Segoe UI" pitchFamily="34" charset="0"/>
              </a:defRPr>
            </a:lvl2pPr>
            <a:lvl3pPr marL="429693" indent="0">
              <a:buNone/>
              <a:defRPr>
                <a:gradFill>
                  <a:gsLst>
                    <a:gs pos="1250">
                      <a:srgbClr val="000000"/>
                    </a:gs>
                    <a:gs pos="100000">
                      <a:srgbClr val="000000"/>
                    </a:gs>
                  </a:gsLst>
                  <a:lin ang="5400000" scaled="0"/>
                </a:gradFill>
                <a:latin typeface="Segoe UI" pitchFamily="34" charset="0"/>
                <a:cs typeface="Segoe UI" pitchFamily="34" charset="0"/>
              </a:defRPr>
            </a:lvl3pPr>
            <a:lvl4pPr marL="598713" indent="0">
              <a:buNone/>
              <a:defRPr>
                <a:gradFill>
                  <a:gsLst>
                    <a:gs pos="1250">
                      <a:srgbClr val="000000"/>
                    </a:gs>
                    <a:gs pos="100000">
                      <a:srgbClr val="000000"/>
                    </a:gs>
                  </a:gsLst>
                  <a:lin ang="5400000" scaled="0"/>
                </a:gradFill>
                <a:latin typeface="Segoe UI" pitchFamily="34" charset="0"/>
                <a:cs typeface="Segoe UI" pitchFamily="34" charset="0"/>
              </a:defRPr>
            </a:lvl4pPr>
            <a:lvl5pPr marL="772495"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665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4"/>
            <a:ext cx="8740142" cy="1816227"/>
          </a:xfrm>
          <a:prstGeom prst="rect">
            <a:avLst/>
          </a:prstGeom>
        </p:spPr>
        <p:txBody>
          <a:bodyPr/>
          <a:lstStyle>
            <a:lvl1pPr marL="213531" indent="-213531">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59" indent="-206529">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0" indent="-213531">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14" indent="-168023">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37" indent="-168023">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8"/>
            <a:ext cx="9144001" cy="464344"/>
          </a:xfrm>
          <a:prstGeom prst="rect">
            <a:avLst/>
          </a:prstGeom>
          <a:solidFill>
            <a:srgbClr val="FFFF99"/>
          </a:solidFill>
        </p:spPr>
        <p:txBody>
          <a:bodyPr wrap="square" lIns="114263" tIns="57132" rIns="114263" bIns="57132"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621554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2977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9" name="Content Placeholder 26"/>
          <p:cNvSpPr>
            <a:spLocks noGrp="1"/>
          </p:cNvSpPr>
          <p:nvPr>
            <p:ph sz="quarter" idx="16" hasCustomPrompt="1"/>
          </p:nvPr>
        </p:nvSpPr>
        <p:spPr>
          <a:xfrm>
            <a:off x="152401" y="294033"/>
            <a:ext cx="6858000" cy="584576"/>
          </a:xfrm>
          <a:prstGeom prst="rect">
            <a:avLst/>
          </a:prstGeom>
        </p:spPr>
        <p:txBody>
          <a:bodyPr anchor="ctr"/>
          <a:lstStyle>
            <a:lvl1pPr marL="0" indent="0">
              <a:lnSpc>
                <a:spcPts val="3500"/>
              </a:lnSpc>
              <a:buNone/>
              <a:defRPr sz="3600">
                <a:solidFill>
                  <a:srgbClr val="54E01E"/>
                </a:solidFill>
                <a:latin typeface="Segoe UI Light" pitchFamily="34" charset="0"/>
                <a:ea typeface="Segoe UI" pitchFamily="34" charset="0"/>
                <a:cs typeface="Segoe UI" pitchFamily="34" charset="0"/>
              </a:defRPr>
            </a:lvl1pPr>
          </a:lstStyle>
          <a:p>
            <a:pPr lvl="0"/>
            <a:r>
              <a:rPr lang="en-US" dirty="0" smtClean="0"/>
              <a:t>Title</a:t>
            </a:r>
            <a:endParaRPr lang="en-US" dirty="0"/>
          </a:p>
        </p:txBody>
      </p:sp>
    </p:spTree>
    <p:extLst>
      <p:ext uri="{BB962C8B-B14F-4D97-AF65-F5344CB8AC3E}">
        <p14:creationId xmlns:p14="http://schemas.microsoft.com/office/powerpoint/2010/main" val="7858363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7394106" cy="1345996"/>
          </a:xfrm>
          <a:noFill/>
        </p:spPr>
        <p:txBody>
          <a:bodyPr lIns="107563" tIns="80672" rIns="107563" bIns="80672">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07563" tIns="67227" rIns="107563" bIns="67227" anchor="t" anchorCtr="0"/>
          <a:lstStyle>
            <a:lvl1pPr>
              <a:defRPr sz="4400"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068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671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723186"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6" y="1563140"/>
            <a:ext cx="6723139" cy="1344818"/>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01976" y="2908931"/>
            <a:ext cx="6723140" cy="1344245"/>
          </a:xfrm>
          <a:noFill/>
        </p:spPr>
        <p:txBody>
          <a:bodyPr lIns="107563" tIns="80672" rIns="107563" bIns="80672">
            <a:noAutofit/>
          </a:bodyPr>
          <a:lstStyle>
            <a:lvl1pPr marL="0" indent="0">
              <a:spcBef>
                <a:spcPts val="0"/>
              </a:spcBef>
              <a:buNone/>
              <a:defRPr sz="2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113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0448" cy="5143500"/>
          </a:xfrm>
          <a:prstGeom prst="rect">
            <a:avLst/>
          </a:prstGeom>
        </p:spPr>
      </p:pic>
      <p:sp>
        <p:nvSpPr>
          <p:cNvPr id="18" name="Rectangle 17"/>
          <p:cNvSpPr/>
          <p:nvPr userDrawn="1"/>
        </p:nvSpPr>
        <p:spPr bwMode="gray">
          <a:xfrm>
            <a:off x="201929" y="1563129"/>
            <a:ext cx="5378549"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77"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2910293"/>
            <a:ext cx="5379716" cy="1342493"/>
          </a:xfrm>
        </p:spPr>
        <p:txBody>
          <a:bodyPr tIns="80672" bIns="80672">
            <a:noAutofit/>
          </a:bodyPr>
          <a:lstStyle>
            <a:lvl1pPr marL="0" indent="0">
              <a:spcBef>
                <a:spcPts val="0"/>
              </a:spcBef>
              <a:buNone/>
              <a:defRPr sz="24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334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9144000" cy="5143499"/>
          </a:xfrm>
          <a:prstGeom prst="rect">
            <a:avLst/>
          </a:prstGeom>
        </p:spPr>
      </p:pic>
      <p:sp>
        <p:nvSpPr>
          <p:cNvPr id="17" name="Rectangle 16"/>
          <p:cNvSpPr/>
          <p:nvPr userDrawn="1"/>
        </p:nvSpPr>
        <p:spPr bwMode="gray">
          <a:xfrm>
            <a:off x="201930" y="1563129"/>
            <a:ext cx="4706230" cy="2689656"/>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4707398"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10293"/>
            <a:ext cx="4707398" cy="1342493"/>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3188198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3" cy="5143500"/>
          </a:xfrm>
          <a:prstGeom prst="rect">
            <a:avLst/>
          </a:prstGeom>
        </p:spPr>
      </p:pic>
      <p:sp>
        <p:nvSpPr>
          <p:cNvPr id="17" name="Rectangle 16"/>
          <p:cNvSpPr/>
          <p:nvPr userDrawn="1"/>
        </p:nvSpPr>
        <p:spPr bwMode="gray">
          <a:xfrm>
            <a:off x="201929" y="1563129"/>
            <a:ext cx="5378549" cy="268965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2910293"/>
            <a:ext cx="5379716" cy="1342493"/>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smtClean="0"/>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64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2" cy="5143499"/>
          </a:xfrm>
          <a:prstGeom prst="rect">
            <a:avLst/>
          </a:prstGeom>
        </p:spPr>
      </p:pic>
      <p:sp>
        <p:nvSpPr>
          <p:cNvPr id="17" name="Rectangle 16"/>
          <p:cNvSpPr/>
          <p:nvPr userDrawn="1"/>
        </p:nvSpPr>
        <p:spPr bwMode="gray">
          <a:xfrm>
            <a:off x="201929" y="1563129"/>
            <a:ext cx="5378549" cy="2689656"/>
          </a:xfrm>
          <a:prstGeom prst="rect">
            <a:avLst/>
          </a:prstGeom>
          <a:solidFill>
            <a:schemeClr val="accent3">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0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02121"/>
            <a:ext cx="5379716" cy="1344828"/>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3810724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 y="0"/>
            <a:ext cx="9143352" cy="5143865"/>
          </a:xfrm>
          <a:prstGeom prst="rect">
            <a:avLst/>
          </a:prstGeom>
        </p:spPr>
      </p:pic>
      <p:sp>
        <p:nvSpPr>
          <p:cNvPr id="18" name="Rectangle 17"/>
          <p:cNvSpPr/>
          <p:nvPr userDrawn="1"/>
        </p:nvSpPr>
        <p:spPr bwMode="gray">
          <a:xfrm>
            <a:off x="201930" y="1563140"/>
            <a:ext cx="4706230"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3140"/>
            <a:ext cx="4707398" cy="1344829"/>
          </a:xfrm>
          <a:noFill/>
        </p:spPr>
        <p:txBody>
          <a:bodyPr vert="horz" wrap="square" lIns="107563" tIns="67227" rIns="107563" bIns="67227" rtlCol="0" anchor="t" anchorCtr="0">
            <a:noAutofit/>
          </a:bodyPr>
          <a:lstStyle>
            <a:lvl1pPr>
              <a:defRPr lang="en-US" sz="4400"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07968"/>
            <a:ext cx="4706230" cy="1344828"/>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325"/>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31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 y="-1"/>
            <a:ext cx="9142704" cy="5143501"/>
          </a:xfrm>
          <a:prstGeom prst="rect">
            <a:avLst/>
          </a:prstGeom>
        </p:spPr>
      </p:pic>
      <p:sp>
        <p:nvSpPr>
          <p:cNvPr id="19" name="Rectangle 18"/>
          <p:cNvSpPr/>
          <p:nvPr userDrawn="1"/>
        </p:nvSpPr>
        <p:spPr bwMode="gray">
          <a:xfrm>
            <a:off x="201976" y="1563140"/>
            <a:ext cx="5378549" cy="26896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29" y="1563129"/>
            <a:ext cx="5378549" cy="1344828"/>
          </a:xfrm>
          <a:noFill/>
        </p:spPr>
        <p:txBody>
          <a:bodyPr lIns="107563" tIns="67227" rIns="107563" bIns="67227" anchor="t" anchorCtr="0"/>
          <a:lstStyle>
            <a:lvl1pPr>
              <a:defRPr sz="4400"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30" y="2906789"/>
            <a:ext cx="5378549" cy="1345996"/>
          </a:xfrm>
          <a:noFill/>
        </p:spPr>
        <p:txBody>
          <a:bodyPr lIns="107563" tIns="80672" rIns="107563" bIns="80672">
            <a:noAutofit/>
          </a:bodyPr>
          <a:lstStyle>
            <a:lvl1pPr marL="0" indent="0">
              <a:spcBef>
                <a:spcPts val="0"/>
              </a:spcBef>
              <a:buNone/>
              <a:defRPr sz="24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665758" y="4539667"/>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50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2907958"/>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35701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4862954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26375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9979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392878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969229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779948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983387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711297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153355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941400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39678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97016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86933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9563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483051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17641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1904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661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3599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3" fontAlgn="base">
              <a:spcBef>
                <a:spcPct val="0"/>
              </a:spcBef>
              <a:spcAft>
                <a:spcPct val="0"/>
              </a:spcAft>
            </a:pPr>
            <a:endParaRPr lang="en-US" sz="1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467730"/>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254786" indent="0">
              <a:buNone/>
              <a:defRPr>
                <a:gradFill>
                  <a:gsLst>
                    <a:gs pos="1250">
                      <a:srgbClr val="000000"/>
                    </a:gs>
                    <a:gs pos="100000">
                      <a:srgbClr val="000000"/>
                    </a:gs>
                  </a:gsLst>
                  <a:lin ang="5400000" scaled="0"/>
                </a:gradFill>
                <a:latin typeface="Segoe UI" pitchFamily="34" charset="0"/>
                <a:cs typeface="Segoe UI" pitchFamily="34" charset="0"/>
              </a:defRPr>
            </a:lvl2pPr>
            <a:lvl3pPr marL="429803" indent="0">
              <a:buNone/>
              <a:defRPr>
                <a:gradFill>
                  <a:gsLst>
                    <a:gs pos="1250">
                      <a:srgbClr val="000000"/>
                    </a:gs>
                    <a:gs pos="100000">
                      <a:srgbClr val="000000"/>
                    </a:gs>
                  </a:gsLst>
                  <a:lin ang="5400000" scaled="0"/>
                </a:gradFill>
                <a:latin typeface="Segoe UI" pitchFamily="34" charset="0"/>
                <a:cs typeface="Segoe UI" pitchFamily="34" charset="0"/>
              </a:defRPr>
            </a:lvl3pPr>
            <a:lvl4pPr marL="598867" indent="0">
              <a:buNone/>
              <a:defRPr>
                <a:gradFill>
                  <a:gsLst>
                    <a:gs pos="1250">
                      <a:srgbClr val="000000"/>
                    </a:gs>
                    <a:gs pos="100000">
                      <a:srgbClr val="000000"/>
                    </a:gs>
                  </a:gsLst>
                  <a:lin ang="5400000" scaled="0"/>
                </a:gradFill>
                <a:latin typeface="Segoe UI" pitchFamily="34" charset="0"/>
                <a:cs typeface="Segoe UI" pitchFamily="34" charset="0"/>
              </a:defRPr>
            </a:lvl4pPr>
            <a:lvl5pPr marL="772693"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35606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16227"/>
          </a:xfrm>
          <a:prstGeom prst="rect">
            <a:avLst/>
          </a:prstGeom>
        </p:spPr>
        <p:txBody>
          <a:bodyPr/>
          <a:lstStyle>
            <a:lvl1pPr marL="213585" indent="-213585">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67" indent="-206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52" indent="-213585">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19" indent="-16806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85" indent="-16806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848749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7394106" cy="1345996"/>
          </a:xfrm>
          <a:noFill/>
        </p:spPr>
        <p:txBody>
          <a:bodyPr lIns="107563" tIns="80672" rIns="107563" bIns="80672">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07563" tIns="67227" rIns="107563" bIns="67227" anchor="t" anchorCtr="0"/>
          <a:lstStyle>
            <a:lvl1pPr>
              <a:defRPr sz="4400"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376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723186"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6" y="1563140"/>
            <a:ext cx="6723139" cy="1344818"/>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01976" y="2908931"/>
            <a:ext cx="6723140" cy="1344245"/>
          </a:xfrm>
          <a:noFill/>
        </p:spPr>
        <p:txBody>
          <a:bodyPr lIns="107563" tIns="80672" rIns="107563" bIns="80672">
            <a:noAutofit/>
          </a:bodyPr>
          <a:lstStyle>
            <a:lvl1pPr marL="0" indent="0">
              <a:spcBef>
                <a:spcPts val="0"/>
              </a:spcBef>
              <a:buNone/>
              <a:defRPr sz="2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50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0448" cy="5143500"/>
          </a:xfrm>
          <a:prstGeom prst="rect">
            <a:avLst/>
          </a:prstGeom>
        </p:spPr>
      </p:pic>
      <p:sp>
        <p:nvSpPr>
          <p:cNvPr id="18" name="Rectangle 17"/>
          <p:cNvSpPr/>
          <p:nvPr userDrawn="1"/>
        </p:nvSpPr>
        <p:spPr bwMode="gray">
          <a:xfrm>
            <a:off x="201929" y="1563129"/>
            <a:ext cx="5378549"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77"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2910293"/>
            <a:ext cx="5379716" cy="1342493"/>
          </a:xfrm>
        </p:spPr>
        <p:txBody>
          <a:bodyPr tIns="80672" bIns="80672">
            <a:noAutofit/>
          </a:bodyPr>
          <a:lstStyle>
            <a:lvl1pPr marL="0" indent="0">
              <a:spcBef>
                <a:spcPts val="0"/>
              </a:spcBef>
              <a:buNone/>
              <a:defRPr sz="24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7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9220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9144000" cy="5143499"/>
          </a:xfrm>
          <a:prstGeom prst="rect">
            <a:avLst/>
          </a:prstGeom>
        </p:spPr>
      </p:pic>
      <p:sp>
        <p:nvSpPr>
          <p:cNvPr id="17" name="Rectangle 16"/>
          <p:cNvSpPr/>
          <p:nvPr userDrawn="1"/>
        </p:nvSpPr>
        <p:spPr bwMode="gray">
          <a:xfrm>
            <a:off x="201930" y="1563129"/>
            <a:ext cx="4706230" cy="2689656"/>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4707398"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10293"/>
            <a:ext cx="4707398" cy="1342493"/>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64025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3" cy="5143500"/>
          </a:xfrm>
          <a:prstGeom prst="rect">
            <a:avLst/>
          </a:prstGeom>
        </p:spPr>
      </p:pic>
      <p:sp>
        <p:nvSpPr>
          <p:cNvPr id="17" name="Rectangle 16"/>
          <p:cNvSpPr/>
          <p:nvPr userDrawn="1"/>
        </p:nvSpPr>
        <p:spPr bwMode="gray">
          <a:xfrm>
            <a:off x="201929" y="1563129"/>
            <a:ext cx="5378549" cy="268965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2910293"/>
            <a:ext cx="5379716" cy="1342493"/>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Click to edit Master text</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38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2" cy="5143499"/>
          </a:xfrm>
          <a:prstGeom prst="rect">
            <a:avLst/>
          </a:prstGeom>
        </p:spPr>
      </p:pic>
      <p:sp>
        <p:nvSpPr>
          <p:cNvPr id="17" name="Rectangle 16"/>
          <p:cNvSpPr/>
          <p:nvPr userDrawn="1"/>
        </p:nvSpPr>
        <p:spPr bwMode="gray">
          <a:xfrm>
            <a:off x="201929" y="1563129"/>
            <a:ext cx="5378549" cy="2689656"/>
          </a:xfrm>
          <a:prstGeom prst="rect">
            <a:avLst/>
          </a:prstGeom>
          <a:solidFill>
            <a:schemeClr val="accent3">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0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02121"/>
            <a:ext cx="5379716" cy="1344828"/>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35566943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 y="0"/>
            <a:ext cx="9143352" cy="5143865"/>
          </a:xfrm>
          <a:prstGeom prst="rect">
            <a:avLst/>
          </a:prstGeom>
        </p:spPr>
      </p:pic>
      <p:sp>
        <p:nvSpPr>
          <p:cNvPr id="18" name="Rectangle 17"/>
          <p:cNvSpPr/>
          <p:nvPr userDrawn="1"/>
        </p:nvSpPr>
        <p:spPr bwMode="gray">
          <a:xfrm>
            <a:off x="201930" y="1563140"/>
            <a:ext cx="4706230"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3140"/>
            <a:ext cx="4707398" cy="1344829"/>
          </a:xfrm>
          <a:noFill/>
        </p:spPr>
        <p:txBody>
          <a:bodyPr vert="horz" wrap="square" lIns="107563" tIns="67227" rIns="107563" bIns="67227" rtlCol="0" anchor="t" anchorCtr="0">
            <a:noAutofit/>
          </a:bodyPr>
          <a:lstStyle>
            <a:lvl1pPr>
              <a:defRPr lang="en-US" sz="4400"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07968"/>
            <a:ext cx="4706230" cy="1344828"/>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325"/>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25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 y="-1"/>
            <a:ext cx="9142704" cy="5143501"/>
          </a:xfrm>
          <a:prstGeom prst="rect">
            <a:avLst/>
          </a:prstGeom>
        </p:spPr>
      </p:pic>
      <p:sp>
        <p:nvSpPr>
          <p:cNvPr id="19" name="Rectangle 18"/>
          <p:cNvSpPr/>
          <p:nvPr userDrawn="1"/>
        </p:nvSpPr>
        <p:spPr bwMode="gray">
          <a:xfrm>
            <a:off x="201976" y="1563140"/>
            <a:ext cx="5378549" cy="26896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29" y="1563129"/>
            <a:ext cx="5378549" cy="1344828"/>
          </a:xfrm>
          <a:noFill/>
        </p:spPr>
        <p:txBody>
          <a:bodyPr lIns="107563" tIns="67227" rIns="107563" bIns="67227" anchor="t" anchorCtr="0"/>
          <a:lstStyle>
            <a:lvl1pPr>
              <a:defRPr sz="4400"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30" y="2906789"/>
            <a:ext cx="5378549" cy="1345996"/>
          </a:xfrm>
          <a:noFill/>
        </p:spPr>
        <p:txBody>
          <a:bodyPr lIns="107563" tIns="80672" rIns="107563" bIns="80672">
            <a:noAutofit/>
          </a:bodyPr>
          <a:lstStyle>
            <a:lvl1pPr marL="0" indent="0">
              <a:spcBef>
                <a:spcPts val="0"/>
              </a:spcBef>
              <a:buNone/>
              <a:defRPr sz="24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665758" y="4539667"/>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719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2907958"/>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55037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05920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312895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452561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926557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9754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6960880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402181"/>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0914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6286671"/>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998994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144746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2553323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749510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4460437"/>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9071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7394106" cy="1345996"/>
          </a:xfrm>
          <a:noFill/>
        </p:spPr>
        <p:txBody>
          <a:bodyPr lIns="107535" tIns="80651" rIns="107535" bIns="80651">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07535" tIns="67211" rIns="107535" bIns="67211" anchor="t" anchorCtr="0"/>
          <a:lstStyle>
            <a:lvl1pPr>
              <a:defRPr sz="4400"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2" y="352808"/>
            <a:ext cx="1141803" cy="244624"/>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343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29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5240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8338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3" fontAlgn="base">
              <a:spcBef>
                <a:spcPct val="0"/>
              </a:spcBef>
              <a:spcAft>
                <a:spcPct val="0"/>
              </a:spcAft>
            </a:pPr>
            <a:endParaRPr lang="en-US" sz="1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467730"/>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254786" indent="0">
              <a:buNone/>
              <a:defRPr>
                <a:gradFill>
                  <a:gsLst>
                    <a:gs pos="1250">
                      <a:srgbClr val="000000"/>
                    </a:gs>
                    <a:gs pos="100000">
                      <a:srgbClr val="000000"/>
                    </a:gs>
                  </a:gsLst>
                  <a:lin ang="5400000" scaled="0"/>
                </a:gradFill>
                <a:latin typeface="Segoe UI" pitchFamily="34" charset="0"/>
                <a:cs typeface="Segoe UI" pitchFamily="34" charset="0"/>
              </a:defRPr>
            </a:lvl2pPr>
            <a:lvl3pPr marL="429803" indent="0">
              <a:buNone/>
              <a:defRPr>
                <a:gradFill>
                  <a:gsLst>
                    <a:gs pos="1250">
                      <a:srgbClr val="000000"/>
                    </a:gs>
                    <a:gs pos="100000">
                      <a:srgbClr val="000000"/>
                    </a:gs>
                  </a:gsLst>
                  <a:lin ang="5400000" scaled="0"/>
                </a:gradFill>
                <a:latin typeface="Segoe UI" pitchFamily="34" charset="0"/>
                <a:cs typeface="Segoe UI" pitchFamily="34" charset="0"/>
              </a:defRPr>
            </a:lvl3pPr>
            <a:lvl4pPr marL="598867" indent="0">
              <a:buNone/>
              <a:defRPr>
                <a:gradFill>
                  <a:gsLst>
                    <a:gs pos="1250">
                      <a:srgbClr val="000000"/>
                    </a:gs>
                    <a:gs pos="100000">
                      <a:srgbClr val="000000"/>
                    </a:gs>
                  </a:gsLst>
                  <a:lin ang="5400000" scaled="0"/>
                </a:gradFill>
                <a:latin typeface="Segoe UI" pitchFamily="34" charset="0"/>
                <a:cs typeface="Segoe UI" pitchFamily="34" charset="0"/>
              </a:defRPr>
            </a:lvl4pPr>
            <a:lvl5pPr marL="772693"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9311534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16227"/>
          </a:xfrm>
          <a:prstGeom prst="rect">
            <a:avLst/>
          </a:prstGeom>
        </p:spPr>
        <p:txBody>
          <a:bodyPr/>
          <a:lstStyle>
            <a:lvl1pPr marL="213585" indent="-213585">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67" indent="-206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52" indent="-213585">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19" indent="-16806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85" indent="-16806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5986837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theme" Target="../theme/theme6.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theme" Target="../theme/theme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theme" Target="../theme/theme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extBox 7"/>
          <p:cNvSpPr txBox="1"/>
          <p:nvPr userDrawn="1"/>
        </p:nvSpPr>
        <p:spPr>
          <a:xfrm>
            <a:off x="465827" y="566953"/>
            <a:ext cx="8212346" cy="830972"/>
          </a:xfrm>
          <a:prstGeom prst="rect">
            <a:avLst/>
          </a:prstGeom>
          <a:noFill/>
        </p:spPr>
        <p:txBody>
          <a:bodyPr wrap="square" lIns="91416" tIns="45708" rIns="91416" bIns="45708" rtlCol="0">
            <a:spAutoFit/>
          </a:bodyPr>
          <a:lstStyle/>
          <a:p>
            <a:pPr algn="ctr"/>
            <a:r>
              <a:rPr lang="en-US" sz="4800" kern="1200" dirty="0" smtClean="0">
                <a:solidFill>
                  <a:schemeClr val="bg1"/>
                </a:solidFill>
                <a:latin typeface="Segoe UI Light" panose="020B0502040204020203" pitchFamily="34" charset="0"/>
                <a:ea typeface="+mn-ea"/>
                <a:cs typeface="Segoe UI Light" panose="020B0502040204020203" pitchFamily="34" charset="0"/>
              </a:rPr>
              <a:t>Modernize Your App</a:t>
            </a:r>
            <a:endParaRPr lang="en-US" sz="4800" kern="1200" dirty="0">
              <a:solidFill>
                <a:schemeClr val="bg1"/>
              </a:solidFill>
              <a:latin typeface="Segoe UI Light" panose="020B0502040204020203" pitchFamily="34" charset="0"/>
              <a:ea typeface="+mn-ea"/>
              <a:cs typeface="Segoe UI Light" panose="020B0502040204020203" pitchFamily="34" charset="0"/>
            </a:endParaRPr>
          </a:p>
        </p:txBody>
      </p:sp>
      <p:sp>
        <p:nvSpPr>
          <p:cNvPr id="9" name="TextBox 8"/>
          <p:cNvSpPr txBox="1"/>
          <p:nvPr userDrawn="1"/>
        </p:nvSpPr>
        <p:spPr>
          <a:xfrm>
            <a:off x="465827" y="2160901"/>
            <a:ext cx="8212346" cy="307351"/>
          </a:xfrm>
          <a:prstGeom prst="rect">
            <a:avLst/>
          </a:prstGeom>
          <a:noFill/>
        </p:spPr>
        <p:txBody>
          <a:bodyPr wrap="square" lIns="91416" tIns="45708" rIns="91416" bIns="45708" rtlCol="0">
            <a:spAutoFit/>
          </a:bodyPr>
          <a:lstStyle/>
          <a:p>
            <a:pPr algn="ctr"/>
            <a:r>
              <a:rPr lang="en-US" sz="1400" dirty="0" smtClean="0">
                <a:solidFill>
                  <a:srgbClr val="40738A"/>
                </a:solidFill>
                <a:latin typeface="Segoe UI" pitchFamily="34" charset="0"/>
                <a:ea typeface="Segoe UI" pitchFamily="34" charset="0"/>
                <a:cs typeface="Segoe UI" pitchFamily="34" charset="0"/>
              </a:rPr>
              <a:t>Presenter Name</a:t>
            </a:r>
            <a:endParaRPr lang="en-US" sz="1400" dirty="0">
              <a:solidFill>
                <a:srgbClr val="40738A"/>
              </a:solidFill>
              <a:latin typeface="Segoe UI" pitchFamily="34" charset="0"/>
              <a:ea typeface="Segoe UI" pitchFamily="34" charset="0"/>
              <a:cs typeface="Segoe UI" pitchFamily="34" charset="0"/>
            </a:endParaRPr>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195338964"/>
      </p:ext>
    </p:extLst>
  </p:cSld>
  <p:clrMap bg1="lt1" tx1="dk1" bg2="lt2" tx2="dk2" accent1="accent1" accent2="accent2" accent3="accent3" accent4="accent4" accent5="accent5" accent6="accent6" hlink="hlink" folHlink="folHlink"/>
  <p:sldLayoutIdLst>
    <p:sldLayoutId id="2147483649" r:id="rId1"/>
    <p:sldLayoutId id="2147483746" r:id="rId2"/>
    <p:sldLayoutId id="2147483747" r:id="rId3"/>
    <p:sldLayoutId id="2147483750" r:id="rId4"/>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98D0F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7912243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22728629"/>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75AECE"/>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922195717"/>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514978098"/>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5"/>
            <a:ext cx="8741880" cy="674749"/>
          </a:xfrm>
          <a:prstGeom prst="rect">
            <a:avLst/>
          </a:prstGeom>
        </p:spPr>
        <p:txBody>
          <a:bodyPr vert="horz" wrap="square" lIns="107535" tIns="67211" rIns="107535"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891885"/>
            <a:ext cx="8740140" cy="1539023"/>
          </a:xfrm>
          <a:prstGeom prst="rect">
            <a:avLst/>
          </a:prstGeom>
        </p:spPr>
        <p:txBody>
          <a:bodyPr vert="horz" wrap="square" lIns="107535" tIns="67211" rIns="107535" bIns="67211"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303439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749" r:id="rId29"/>
    <p:sldLayoutId id="2147483751" r:id="rId30"/>
  </p:sldLayoutIdLst>
  <p:transition>
    <p:fade/>
  </p:transition>
  <p:timing>
    <p:tnLst>
      <p:par>
        <p:cTn id="1" dur="indefinite" restart="never" nodeType="tmRoot"/>
      </p:par>
    </p:tnLst>
  </p:timing>
  <p:txStyles>
    <p:titleStyle>
      <a:lvl1pPr algn="l" defTabSz="685576"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35" marR="0" indent="-252035" algn="l" defTabSz="685576"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394" marR="0" indent="-177358" algn="l" defTabSz="685576"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84" marR="0" indent="-168023" algn="l" defTabSz="685576"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6106" marR="0" indent="-168023" algn="l" defTabSz="685576"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31" marR="0" indent="-168023" algn="l" defTabSz="685576"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34"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4"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12"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1"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6" rtl="0" eaLnBrk="1" latinLnBrk="0" hangingPunct="1">
        <a:defRPr sz="1300" kern="1200">
          <a:solidFill>
            <a:schemeClr val="tx1"/>
          </a:solidFill>
          <a:latin typeface="+mn-lt"/>
          <a:ea typeface="+mn-ea"/>
          <a:cs typeface="+mn-cs"/>
        </a:defRPr>
      </a:lvl1pPr>
      <a:lvl2pPr marL="342788" algn="l" defTabSz="685576" rtl="0" eaLnBrk="1" latinLnBrk="0" hangingPunct="1">
        <a:defRPr sz="1300" kern="1200">
          <a:solidFill>
            <a:schemeClr val="tx1"/>
          </a:solidFill>
          <a:latin typeface="+mn-lt"/>
          <a:ea typeface="+mn-ea"/>
          <a:cs typeface="+mn-cs"/>
        </a:defRPr>
      </a:lvl2pPr>
      <a:lvl3pPr marL="685576" algn="l" defTabSz="685576" rtl="0" eaLnBrk="1" latinLnBrk="0" hangingPunct="1">
        <a:defRPr sz="1300" kern="1200">
          <a:solidFill>
            <a:schemeClr val="tx1"/>
          </a:solidFill>
          <a:latin typeface="+mn-lt"/>
          <a:ea typeface="+mn-ea"/>
          <a:cs typeface="+mn-cs"/>
        </a:defRPr>
      </a:lvl3pPr>
      <a:lvl4pPr marL="1028365" algn="l" defTabSz="685576" rtl="0" eaLnBrk="1" latinLnBrk="0" hangingPunct="1">
        <a:defRPr sz="1300" kern="1200">
          <a:solidFill>
            <a:schemeClr val="tx1"/>
          </a:solidFill>
          <a:latin typeface="+mn-lt"/>
          <a:ea typeface="+mn-ea"/>
          <a:cs typeface="+mn-cs"/>
        </a:defRPr>
      </a:lvl4pPr>
      <a:lvl5pPr marL="1371152" algn="l" defTabSz="685576" rtl="0" eaLnBrk="1" latinLnBrk="0" hangingPunct="1">
        <a:defRPr sz="1300" kern="1200">
          <a:solidFill>
            <a:schemeClr val="tx1"/>
          </a:solidFill>
          <a:latin typeface="+mn-lt"/>
          <a:ea typeface="+mn-ea"/>
          <a:cs typeface="+mn-cs"/>
        </a:defRPr>
      </a:lvl5pPr>
      <a:lvl6pPr marL="1713942" algn="l" defTabSz="685576" rtl="0" eaLnBrk="1" latinLnBrk="0" hangingPunct="1">
        <a:defRPr sz="1300" kern="1200">
          <a:solidFill>
            <a:schemeClr val="tx1"/>
          </a:solidFill>
          <a:latin typeface="+mn-lt"/>
          <a:ea typeface="+mn-ea"/>
          <a:cs typeface="+mn-cs"/>
        </a:defRPr>
      </a:lvl6pPr>
      <a:lvl7pPr marL="2056729" algn="l" defTabSz="685576" rtl="0" eaLnBrk="1" latinLnBrk="0" hangingPunct="1">
        <a:defRPr sz="1300" kern="1200">
          <a:solidFill>
            <a:schemeClr val="tx1"/>
          </a:solidFill>
          <a:latin typeface="+mn-lt"/>
          <a:ea typeface="+mn-ea"/>
          <a:cs typeface="+mn-cs"/>
        </a:defRPr>
      </a:lvl7pPr>
      <a:lvl8pPr marL="2399518" algn="l" defTabSz="685576" rtl="0" eaLnBrk="1" latinLnBrk="0" hangingPunct="1">
        <a:defRPr sz="1300" kern="1200">
          <a:solidFill>
            <a:schemeClr val="tx1"/>
          </a:solidFill>
          <a:latin typeface="+mn-lt"/>
          <a:ea typeface="+mn-ea"/>
          <a:cs typeface="+mn-cs"/>
        </a:defRPr>
      </a:lvl8pPr>
      <a:lvl9pPr marL="2742306" algn="l" defTabSz="685576"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539023"/>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91305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ransition>
    <p:fade/>
  </p:transition>
  <p:timing>
    <p:tnLst>
      <p:par>
        <p:cTn id="1" dur="indefinite" restart="never" nodeType="tmRoot"/>
      </p:par>
    </p:tnLst>
  </p:timing>
  <p:txStyles>
    <p:title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07563" tIns="67227" rIns="107563" bIns="6722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891883"/>
            <a:ext cx="8740140" cy="1539023"/>
          </a:xfrm>
          <a:prstGeom prst="rect">
            <a:avLst/>
          </a:prstGeom>
        </p:spPr>
        <p:txBody>
          <a:bodyPr vert="horz" wrap="square" lIns="107563" tIns="67227" rIns="107563" bIns="6722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977303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Lst>
  <p:transition>
    <p:fade/>
  </p:transition>
  <p:timing>
    <p:tnLst>
      <p:par>
        <p:cTn id="1" dur="indefinite" restart="never" nodeType="tmRoot"/>
      </p:par>
    </p:tnLst>
  </p:timing>
  <p:txStyles>
    <p:title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hyperlink" Target="http://www.devexpress.com/touch" TargetMode="External"/><Relationship Id="rId2" Type="http://schemas.openxmlformats.org/officeDocument/2006/relationships/hyperlink" Target="https://www.devexpress.com/products/net/controls/wpf/" TargetMode="Externa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0.xml"/><Relationship Id="rId5" Type="http://schemas.openxmlformats.org/officeDocument/2006/relationships/hyperlink" Target="http://www.infragistics.com/products/wpf/" TargetMode="Externa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hyperlink" Target="http://www.componentone.com/SuperProducts/StudioWPF/" TargetMode="Externa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hyperlink" Target="http://www.telerik.com/products/wpf/overview.aspx" TargetMode="External"/><Relationship Id="rId3" Type="http://schemas.openxmlformats.org/officeDocument/2006/relationships/diagramLayout" Target="../diagrams/layout1.xml"/><Relationship Id="rId7" Type="http://schemas.openxmlformats.org/officeDocument/2006/relationships/image" Target="../media/image26.png"/><Relationship Id="rId2" Type="http://schemas.openxmlformats.org/officeDocument/2006/relationships/diagramData" Target="../diagrams/data1.xml"/><Relationship Id="rId1" Type="http://schemas.openxmlformats.org/officeDocument/2006/relationships/slideLayout" Target="../slideLayouts/slideLayout3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365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Pop-up notifications in the upper right corner of the screen</a:t>
            </a:r>
          </a:p>
          <a:p>
            <a:r>
              <a:rPr lang="en-US" dirty="0"/>
              <a:t>A user can select the toast (touch or click) to launch the associated action</a:t>
            </a:r>
          </a:p>
          <a:p>
            <a:r>
              <a:rPr lang="en-US" dirty="0"/>
              <a:t>Toast notifications can be sent by Windows Store and Windows Desktop </a:t>
            </a:r>
            <a:r>
              <a:rPr lang="en-US" dirty="0" smtClean="0"/>
              <a:t>applications</a:t>
            </a:r>
            <a:endParaRPr lang="en-US" dirty="0"/>
          </a:p>
        </p:txBody>
      </p:sp>
      <p:sp>
        <p:nvSpPr>
          <p:cNvPr id="2" name="Title 1"/>
          <p:cNvSpPr>
            <a:spLocks noGrp="1"/>
          </p:cNvSpPr>
          <p:nvPr>
            <p:ph type="title"/>
          </p:nvPr>
        </p:nvSpPr>
        <p:spPr/>
        <p:txBody>
          <a:bodyPr/>
          <a:lstStyle/>
          <a:p>
            <a:r>
              <a:rPr lang="en-US" dirty="0" smtClean="0"/>
              <a:t>Windows 8 toast notifications</a:t>
            </a:r>
            <a:endParaRPr lang="en-US" dirty="0"/>
          </a:p>
        </p:txBody>
      </p:sp>
      <p:pic>
        <p:nvPicPr>
          <p:cNvPr id="4" name="Picture 3"/>
          <p:cNvPicPr>
            <a:picLocks noChangeAspect="1"/>
          </p:cNvPicPr>
          <p:nvPr/>
        </p:nvPicPr>
        <p:blipFill>
          <a:blip r:embed="rId2"/>
          <a:stretch>
            <a:fillRect/>
          </a:stretch>
        </p:blipFill>
        <p:spPr>
          <a:xfrm>
            <a:off x="6415940" y="196793"/>
            <a:ext cx="2743200" cy="642938"/>
          </a:xfrm>
          <a:prstGeom prst="rect">
            <a:avLst/>
          </a:prstGeom>
        </p:spPr>
      </p:pic>
    </p:spTree>
    <p:extLst>
      <p:ext uri="{BB962C8B-B14F-4D97-AF65-F5344CB8AC3E}">
        <p14:creationId xmlns:p14="http://schemas.microsoft.com/office/powerpoint/2010/main" val="1629159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29" y="891882"/>
            <a:ext cx="8740142" cy="2233232"/>
          </a:xfrm>
        </p:spPr>
        <p:txBody>
          <a:bodyPr/>
          <a:lstStyle/>
          <a:p>
            <a:r>
              <a:rPr lang="en-US" dirty="0" smtClean="0"/>
              <a:t>Optimized for desktops, ready for mobile</a:t>
            </a:r>
          </a:p>
          <a:p>
            <a:r>
              <a:rPr lang="en-US" dirty="0" smtClean="0"/>
              <a:t>Built so you can deliver elegant line-of-business applications that emulate the touch-first Windows 8 UX and maintain backward compatibility with previous versions of the Windows operating system. </a:t>
            </a:r>
          </a:p>
        </p:txBody>
      </p:sp>
      <p:sp>
        <p:nvSpPr>
          <p:cNvPr id="3" name="Title 2"/>
          <p:cNvSpPr>
            <a:spLocks noGrp="1"/>
          </p:cNvSpPr>
          <p:nvPr>
            <p:ph type="title"/>
          </p:nvPr>
        </p:nvSpPr>
        <p:spPr/>
        <p:txBody>
          <a:bodyPr/>
          <a:lstStyle/>
          <a:p>
            <a:r>
              <a:rPr lang="en-US" smtClean="0"/>
              <a:t>DevExpress WPF Controls</a:t>
            </a:r>
            <a:endParaRPr lang="en-US" dirty="0"/>
          </a:p>
        </p:txBody>
      </p:sp>
      <p:sp>
        <p:nvSpPr>
          <p:cNvPr id="7" name="Rectangle 6"/>
          <p:cNvSpPr/>
          <p:nvPr/>
        </p:nvSpPr>
        <p:spPr>
          <a:xfrm>
            <a:off x="201929" y="4324350"/>
            <a:ext cx="6019800" cy="523220"/>
          </a:xfrm>
          <a:prstGeom prst="rect">
            <a:avLst/>
          </a:prstGeom>
        </p:spPr>
        <p:txBody>
          <a:bodyPr wrap="square">
            <a:spAutoFit/>
          </a:bodyPr>
          <a:lstStyle/>
          <a:p>
            <a:r>
              <a:rPr lang="en-US" sz="1400" dirty="0">
                <a:hlinkClick r:id="rId2"/>
              </a:rPr>
              <a:t>https://www.devexpress.com/products/net/controls/wpf</a:t>
            </a:r>
            <a:r>
              <a:rPr lang="en-US" sz="1400" dirty="0" smtClean="0">
                <a:hlinkClick r:id="rId2"/>
              </a:rPr>
              <a:t>/</a:t>
            </a:r>
            <a:endParaRPr lang="en-US" sz="1400" dirty="0" smtClean="0"/>
          </a:p>
          <a:p>
            <a:r>
              <a:rPr lang="en-US" sz="1400" dirty="0" smtClean="0">
                <a:hlinkClick r:id="rId3"/>
              </a:rPr>
              <a:t>http://www.devexpress.com/touch</a:t>
            </a:r>
            <a:endParaRPr lang="en-US" sz="1400" dirty="0"/>
          </a:p>
        </p:txBody>
      </p:sp>
    </p:spTree>
    <p:extLst>
      <p:ext uri="{BB962C8B-B14F-4D97-AF65-F5344CB8AC3E}">
        <p14:creationId xmlns:p14="http://schemas.microsoft.com/office/powerpoint/2010/main" val="425186265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29" y="891882"/>
            <a:ext cx="8740142" cy="1451480"/>
          </a:xfrm>
        </p:spPr>
        <p:txBody>
          <a:bodyPr/>
          <a:lstStyle/>
          <a:p>
            <a:r>
              <a:rPr lang="en-US" dirty="0" smtClean="0"/>
              <a:t>Touch-Enabled Controls Used in this App</a:t>
            </a:r>
          </a:p>
          <a:p>
            <a:pPr lvl="1"/>
            <a:r>
              <a:rPr lang="en-US" dirty="0" smtClean="0"/>
              <a:t>Data Grid</a:t>
            </a:r>
          </a:p>
          <a:p>
            <a:pPr lvl="1"/>
            <a:r>
              <a:rPr lang="en-US" dirty="0" smtClean="0"/>
              <a:t>Charts</a:t>
            </a:r>
          </a:p>
          <a:p>
            <a:pPr lvl="1"/>
            <a:r>
              <a:rPr lang="en-US" dirty="0" smtClean="0"/>
              <a:t>Range Control</a:t>
            </a:r>
            <a:endParaRPr lang="en-US" dirty="0"/>
          </a:p>
        </p:txBody>
      </p:sp>
      <p:sp>
        <p:nvSpPr>
          <p:cNvPr id="3" name="Title 2"/>
          <p:cNvSpPr>
            <a:spLocks noGrp="1"/>
          </p:cNvSpPr>
          <p:nvPr>
            <p:ph type="title"/>
          </p:nvPr>
        </p:nvSpPr>
        <p:spPr/>
        <p:txBody>
          <a:bodyPr/>
          <a:lstStyle/>
          <a:p>
            <a:r>
              <a:rPr lang="en-US" smtClean="0"/>
              <a:t>DevExpress WPF Controls</a:t>
            </a:r>
            <a:endParaRPr lang="en-US" dirty="0"/>
          </a:p>
        </p:txBody>
      </p:sp>
      <p:pic>
        <p:nvPicPr>
          <p:cNvPr id="4" name="Picture 3"/>
          <p:cNvPicPr>
            <a:picLocks noChangeAspect="1"/>
          </p:cNvPicPr>
          <p:nvPr/>
        </p:nvPicPr>
        <p:blipFill>
          <a:blip r:embed="rId2"/>
          <a:stretch>
            <a:fillRect/>
          </a:stretch>
        </p:blipFill>
        <p:spPr>
          <a:xfrm>
            <a:off x="2286000" y="2024464"/>
            <a:ext cx="6860263" cy="3119035"/>
          </a:xfrm>
          <a:prstGeom prst="rect">
            <a:avLst/>
          </a:prstGeom>
        </p:spPr>
      </p:pic>
    </p:spTree>
    <p:extLst>
      <p:ext uri="{BB962C8B-B14F-4D97-AF65-F5344CB8AC3E}">
        <p14:creationId xmlns:p14="http://schemas.microsoft.com/office/powerpoint/2010/main" val="175195389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Infragistics Ultimate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885949"/>
            <a:ext cx="4560570" cy="2533650"/>
          </a:xfrm>
          <a:prstGeom prst="rect">
            <a:avLst/>
          </a:prstGeom>
        </p:spPr>
      </p:pic>
      <p:sp>
        <p:nvSpPr>
          <p:cNvPr id="4" name="Rectangle 3"/>
          <p:cNvSpPr/>
          <p:nvPr/>
        </p:nvSpPr>
        <p:spPr>
          <a:xfrm>
            <a:off x="191873" y="1156306"/>
            <a:ext cx="4016805"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Fastest Data Grid</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1885950"/>
            <a:ext cx="3905860" cy="2573528"/>
          </a:xfrm>
          <a:prstGeom prst="rect">
            <a:avLst/>
          </a:prstGeom>
        </p:spPr>
      </p:pic>
      <p:sp>
        <p:nvSpPr>
          <p:cNvPr id="6" name="Rectangle 5"/>
          <p:cNvSpPr/>
          <p:nvPr/>
        </p:nvSpPr>
        <p:spPr>
          <a:xfrm>
            <a:off x="4932515" y="1123950"/>
            <a:ext cx="379443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Stunning Charts</a:t>
            </a:r>
          </a:p>
        </p:txBody>
      </p:sp>
      <p:sp>
        <p:nvSpPr>
          <p:cNvPr id="7" name="Rectangle 6"/>
          <p:cNvSpPr/>
          <p:nvPr/>
        </p:nvSpPr>
        <p:spPr>
          <a:xfrm>
            <a:off x="201930" y="4629150"/>
            <a:ext cx="3515578" cy="307777"/>
          </a:xfrm>
          <a:prstGeom prst="rect">
            <a:avLst/>
          </a:prstGeom>
        </p:spPr>
        <p:txBody>
          <a:bodyPr wrap="none">
            <a:spAutoFit/>
          </a:bodyPr>
          <a:lstStyle/>
          <a:p>
            <a:r>
              <a:rPr lang="en-US" sz="1350" dirty="0">
                <a:hlinkClick r:id="rId5"/>
              </a:rPr>
              <a:t>http://</a:t>
            </a:r>
            <a:r>
              <a:rPr lang="en-US" sz="1400" dirty="0">
                <a:hlinkClick r:id="rId5"/>
              </a:rPr>
              <a:t>www.infragistics.com/products/wpf</a:t>
            </a:r>
            <a:r>
              <a:rPr lang="en-US" sz="1350" dirty="0">
                <a:hlinkClick r:id="rId5"/>
              </a:rPr>
              <a:t>/</a:t>
            </a:r>
            <a:endParaRPr lang="en-US" sz="1350" dirty="0"/>
          </a:p>
        </p:txBody>
      </p:sp>
    </p:spTree>
    <p:extLst>
      <p:ext uri="{BB962C8B-B14F-4D97-AF65-F5344CB8AC3E}">
        <p14:creationId xmlns:p14="http://schemas.microsoft.com/office/powerpoint/2010/main" val="236218996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Infragistics Ultimate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123951"/>
            <a:ext cx="4940400" cy="3485726"/>
          </a:xfrm>
          <a:prstGeom prst="rect">
            <a:avLst/>
          </a:prstGeom>
        </p:spPr>
      </p:pic>
      <p:sp>
        <p:nvSpPr>
          <p:cNvPr id="5" name="Rectangle 4"/>
          <p:cNvSpPr/>
          <p:nvPr/>
        </p:nvSpPr>
        <p:spPr>
          <a:xfrm>
            <a:off x="152400" y="895580"/>
            <a:ext cx="6041719"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Build Office Inspired Apps</a:t>
            </a:r>
          </a:p>
        </p:txBody>
      </p:sp>
      <p:sp>
        <p:nvSpPr>
          <p:cNvPr id="6" name="Rectangle 5"/>
          <p:cNvSpPr/>
          <p:nvPr/>
        </p:nvSpPr>
        <p:spPr>
          <a:xfrm>
            <a:off x="381000" y="3994609"/>
            <a:ext cx="3352800" cy="923330"/>
          </a:xfrm>
          <a:prstGeom prst="rect">
            <a:avLst/>
          </a:prstGeom>
        </p:spPr>
        <p:txBody>
          <a:bodyPr wrap="square">
            <a:spAutoFit/>
          </a:bodyPr>
          <a:lstStyle/>
          <a:p>
            <a:r>
              <a:rPr lang="en-US" b="1" dirty="0"/>
              <a:t>Get Your 30 Day Free Trial of WPF Controls as Part of Infragistics Ultimate.</a:t>
            </a:r>
            <a:endParaRPr lang="en-US" dirty="0"/>
          </a:p>
        </p:txBody>
      </p:sp>
      <p:pic>
        <p:nvPicPr>
          <p:cNvPr id="7" name="Picture 6"/>
          <p:cNvPicPr>
            <a:picLocks noChangeAspect="1"/>
          </p:cNvPicPr>
          <p:nvPr/>
        </p:nvPicPr>
        <p:blipFill>
          <a:blip r:embed="rId4"/>
          <a:stretch>
            <a:fillRect/>
          </a:stretch>
        </p:blipFill>
        <p:spPr>
          <a:xfrm>
            <a:off x="623888" y="2089608"/>
            <a:ext cx="2714625" cy="1905000"/>
          </a:xfrm>
          <a:prstGeom prst="rect">
            <a:avLst/>
          </a:prstGeom>
        </p:spPr>
      </p:pic>
    </p:spTree>
    <p:extLst>
      <p:ext uri="{BB962C8B-B14F-4D97-AF65-F5344CB8AC3E}">
        <p14:creationId xmlns:p14="http://schemas.microsoft.com/office/powerpoint/2010/main" val="293451615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ComponentOne</a:t>
            </a:r>
            <a:r>
              <a:rPr lang="en-US" dirty="0" smtClean="0"/>
              <a:t> Studio for WPF</a:t>
            </a:r>
            <a:endParaRPr lang="en-US" dirty="0"/>
          </a:p>
        </p:txBody>
      </p:sp>
      <p:sp>
        <p:nvSpPr>
          <p:cNvPr id="3" name="Content Placeholder 2"/>
          <p:cNvSpPr>
            <a:spLocks noGrp="1"/>
          </p:cNvSpPr>
          <p:nvPr>
            <p:ph sz="quarter" idx="10"/>
          </p:nvPr>
        </p:nvSpPr>
        <p:spPr>
          <a:xfrm>
            <a:off x="201929" y="891882"/>
            <a:ext cx="8740142" cy="1451480"/>
          </a:xfrm>
          <a:prstGeom prst="rect">
            <a:avLst/>
          </a:prstGeom>
        </p:spPr>
        <p:txBody>
          <a:bodyPr/>
          <a:lstStyle/>
          <a:p>
            <a:r>
              <a:rPr lang="en-US" dirty="0" smtClean="0"/>
              <a:t>Touch-enabled WPF controls with modern themes</a:t>
            </a:r>
            <a:endParaRPr lang="en-US" dirty="0"/>
          </a:p>
          <a:p>
            <a:pPr lvl="1"/>
            <a:r>
              <a:rPr lang="en-US" dirty="0" smtClean="0"/>
              <a:t>Inertial Scrolling for </a:t>
            </a:r>
            <a:r>
              <a:rPr lang="en-US" dirty="0" err="1" smtClean="0"/>
              <a:t>DataGrids</a:t>
            </a:r>
            <a:r>
              <a:rPr lang="en-US" dirty="0" smtClean="0"/>
              <a:t>/</a:t>
            </a:r>
            <a:r>
              <a:rPr lang="en-US" dirty="0" err="1" smtClean="0"/>
              <a:t>ListBoxes</a:t>
            </a:r>
            <a:endParaRPr lang="en-US" dirty="0" smtClean="0"/>
          </a:p>
          <a:p>
            <a:pPr lvl="1"/>
            <a:r>
              <a:rPr lang="en-US" dirty="0" smtClean="0"/>
              <a:t>Pinch Scaling for Maps/Viewers</a:t>
            </a:r>
          </a:p>
          <a:p>
            <a:pPr lvl="1"/>
            <a:r>
              <a:rPr lang="en-US" dirty="0" smtClean="0"/>
              <a:t>Five Modern Themes for all controls, even standard ones</a:t>
            </a:r>
          </a:p>
        </p:txBody>
      </p:sp>
      <p:sp>
        <p:nvSpPr>
          <p:cNvPr id="6" name="Rectangle 5"/>
          <p:cNvSpPr/>
          <p:nvPr/>
        </p:nvSpPr>
        <p:spPr>
          <a:xfrm>
            <a:off x="201929" y="4552950"/>
            <a:ext cx="4936736" cy="307777"/>
          </a:xfrm>
          <a:prstGeom prst="rect">
            <a:avLst/>
          </a:prstGeom>
        </p:spPr>
        <p:txBody>
          <a:bodyPr wrap="none">
            <a:spAutoFit/>
          </a:bodyPr>
          <a:lstStyle/>
          <a:p>
            <a:r>
              <a:rPr lang="en-US" sz="1400" dirty="0">
                <a:hlinkClick r:id="rId2"/>
              </a:rPr>
              <a:t>http://www.componentone.com/SuperProducts/StudioWPF/</a:t>
            </a:r>
            <a:endParaRPr lang="en-US" sz="1400" dirty="0"/>
          </a:p>
        </p:txBody>
      </p:sp>
    </p:spTree>
    <p:extLst>
      <p:ext uri="{BB962C8B-B14F-4D97-AF65-F5344CB8AC3E}">
        <p14:creationId xmlns:p14="http://schemas.microsoft.com/office/powerpoint/2010/main" val="126856475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gregoryl\Pictures\ScreenShots\SL_WPF\Themes\Themes_CosmoDar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1900" y="1257300"/>
            <a:ext cx="2624801" cy="16782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ComponentOne</a:t>
            </a:r>
            <a:r>
              <a:rPr lang="en-US" dirty="0"/>
              <a:t> Studio for WPF</a:t>
            </a:r>
          </a:p>
        </p:txBody>
      </p:sp>
      <p:sp>
        <p:nvSpPr>
          <p:cNvPr id="3" name="Content Placeholder 2"/>
          <p:cNvSpPr>
            <a:spLocks noGrp="1"/>
          </p:cNvSpPr>
          <p:nvPr>
            <p:ph sz="quarter" idx="10"/>
          </p:nvPr>
        </p:nvSpPr>
        <p:spPr>
          <a:xfrm>
            <a:off x="201929" y="891882"/>
            <a:ext cx="8740142" cy="2060877"/>
          </a:xfrm>
          <a:prstGeom prst="rect">
            <a:avLst/>
          </a:prstGeom>
        </p:spPr>
        <p:txBody>
          <a:bodyPr/>
          <a:lstStyle/>
          <a:p>
            <a:r>
              <a:rPr lang="en-US" dirty="0"/>
              <a:t>Five Modern Themes</a:t>
            </a:r>
          </a:p>
          <a:p>
            <a:pPr lvl="1"/>
            <a:r>
              <a:rPr lang="en-US" dirty="0" smtClean="0"/>
              <a:t>Cosmopolitan</a:t>
            </a:r>
          </a:p>
          <a:p>
            <a:pPr lvl="1"/>
            <a:r>
              <a:rPr lang="en-US" dirty="0" smtClean="0"/>
              <a:t>Cosmopolitan Dark</a:t>
            </a:r>
          </a:p>
          <a:p>
            <a:pPr lvl="1"/>
            <a:r>
              <a:rPr lang="en-US" dirty="0" smtClean="0"/>
              <a:t>Office 2013 White</a:t>
            </a:r>
          </a:p>
          <a:p>
            <a:pPr lvl="1"/>
            <a:r>
              <a:rPr lang="en-US" dirty="0" smtClean="0"/>
              <a:t>Office 2013 Light Gray</a:t>
            </a:r>
          </a:p>
          <a:p>
            <a:pPr lvl="1"/>
            <a:r>
              <a:rPr lang="en-US" dirty="0" smtClean="0"/>
              <a:t>Office 2013 Dark Gray</a:t>
            </a:r>
            <a:endParaRPr lang="en-US" dirty="0"/>
          </a:p>
        </p:txBody>
      </p:sp>
      <p:pic>
        <p:nvPicPr>
          <p:cNvPr id="1026" name="Picture 2" descr="C:\Users\gregoryl\Pictures\ScreenShots\SL_WPF\Themes\Themes_Office201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275" y="2000250"/>
            <a:ext cx="3195802"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7396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637940" y="1429838"/>
          <a:ext cx="3374933"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6"/>
          </p:nvPr>
        </p:nvSpPr>
        <p:spPr/>
        <p:txBody>
          <a:bodyPr/>
          <a:lstStyle/>
          <a:p>
            <a:r>
              <a:rPr lang="en-US" b="1" smtClean="0">
                <a:latin typeface="Open Sans" panose="020B0606030504020204"/>
              </a:rPr>
              <a:t>The Telerik Portfolio</a:t>
            </a:r>
            <a:endParaRPr lang="en-US" dirty="0">
              <a:latin typeface="Open Sans" panose="020B0606030504020204"/>
            </a:endParaRPr>
          </a:p>
        </p:txBody>
      </p:sp>
      <p:sp>
        <p:nvSpPr>
          <p:cNvPr id="4" name="TextBox 3"/>
          <p:cNvSpPr txBox="1"/>
          <p:nvPr/>
        </p:nvSpPr>
        <p:spPr>
          <a:xfrm>
            <a:off x="228600" y="849072"/>
            <a:ext cx="4783617" cy="369332"/>
          </a:xfrm>
          <a:prstGeom prst="rect">
            <a:avLst/>
          </a:prstGeom>
          <a:noFill/>
        </p:spPr>
        <p:txBody>
          <a:bodyPr wrap="none" rtlCol="0">
            <a:spAutoFit/>
          </a:bodyPr>
          <a:lstStyle/>
          <a:p>
            <a:r>
              <a:rPr lang="en-US" dirty="0">
                <a:solidFill>
                  <a:srgbClr val="54E01E"/>
                </a:solidFill>
                <a:latin typeface="Open Sans" panose="020B0606030504020204"/>
              </a:rPr>
              <a:t>Made for developers. </a:t>
            </a:r>
            <a:r>
              <a:rPr lang="en-US" dirty="0">
                <a:latin typeface="Open Sans" panose="020B0606030504020204"/>
              </a:rPr>
              <a:t>Strong enough for the enterprise.</a:t>
            </a:r>
          </a:p>
        </p:txBody>
      </p:sp>
      <p:pic>
        <p:nvPicPr>
          <p:cNvPr id="12" name="Picture 11"/>
          <p:cNvPicPr>
            <a:picLocks noChangeAspect="1"/>
          </p:cNvPicPr>
          <p:nvPr/>
        </p:nvPicPr>
        <p:blipFill>
          <a:blip r:embed="rId7"/>
          <a:stretch>
            <a:fillRect/>
          </a:stretch>
        </p:blipFill>
        <p:spPr>
          <a:xfrm>
            <a:off x="4957945" y="1558199"/>
            <a:ext cx="2885714" cy="2242857"/>
          </a:xfrm>
          <a:prstGeom prst="rect">
            <a:avLst/>
          </a:prstGeom>
        </p:spPr>
      </p:pic>
      <p:sp>
        <p:nvSpPr>
          <p:cNvPr id="6" name="Rectangle 5"/>
          <p:cNvSpPr/>
          <p:nvPr/>
        </p:nvSpPr>
        <p:spPr>
          <a:xfrm>
            <a:off x="228600" y="4629151"/>
            <a:ext cx="4267200" cy="253916"/>
          </a:xfrm>
          <a:prstGeom prst="rect">
            <a:avLst/>
          </a:prstGeom>
        </p:spPr>
        <p:txBody>
          <a:bodyPr wrap="square">
            <a:spAutoFit/>
          </a:bodyPr>
          <a:lstStyle/>
          <a:p>
            <a:r>
              <a:rPr lang="en-US" sz="1050" dirty="0">
                <a:hlinkClick r:id="rId8"/>
              </a:rPr>
              <a:t>http://www.telerik.com/products/wpf/overview.aspx</a:t>
            </a:r>
            <a:endParaRPr lang="en-US" sz="1050" dirty="0"/>
          </a:p>
        </p:txBody>
      </p:sp>
    </p:spTree>
    <p:extLst>
      <p:ext uri="{BB962C8B-B14F-4D97-AF65-F5344CB8AC3E}">
        <p14:creationId xmlns:p14="http://schemas.microsoft.com/office/powerpoint/2010/main" val="3861082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047750"/>
            <a:ext cx="8740142" cy="2895600"/>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pPr algn="l"/>
            <a:r>
              <a:rPr lang="en-US" sz="5300" dirty="0" smtClean="0">
                <a:solidFill>
                  <a:srgbClr val="2C75A2"/>
                </a:solidFill>
                <a:latin typeface="Segoe UI Light" pitchFamily="34" charset="0"/>
              </a:rPr>
              <a:t>Demo</a:t>
            </a:r>
          </a:p>
          <a:p>
            <a:pPr algn="l"/>
            <a:r>
              <a:rPr lang="en-US" sz="5300" dirty="0" smtClean="0">
                <a:solidFill>
                  <a:srgbClr val="2C75A2"/>
                </a:solidFill>
                <a:latin typeface="Segoe UI Light" pitchFamily="34" charset="0"/>
              </a:rPr>
              <a:t>Third party controls</a:t>
            </a:r>
            <a:endParaRPr lang="en-US" sz="53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smtClean="0">
              <a:solidFill>
                <a:srgbClr val="2C75A2"/>
              </a:solidFill>
              <a:latin typeface="Segoe" pitchFamily="34" charset="0"/>
            </a:endParaRPr>
          </a:p>
          <a:p>
            <a:pPr algn="l"/>
            <a:r>
              <a:rPr lang="en-US" sz="2400" dirty="0" smtClean="0">
                <a:solidFill>
                  <a:srgbClr val="2C75A2"/>
                </a:solidFill>
                <a:latin typeface="Segoe" pitchFamily="34" charset="0"/>
              </a:rPr>
              <a:t>Name</a:t>
            </a:r>
            <a:endParaRPr lang="en-US" sz="2400" dirty="0">
              <a:solidFill>
                <a:srgbClr val="2C75A2"/>
              </a:solidFill>
              <a:latin typeface="Segoe" pitchFamily="34" charset="0"/>
            </a:endParaRPr>
          </a:p>
          <a:p>
            <a:pPr algn="l"/>
            <a:endParaRPr lang="en-US" sz="5300" dirty="0">
              <a:solidFill>
                <a:srgbClr val="2C75A2"/>
              </a:solidFill>
              <a:latin typeface="Segoe UI Light" pitchFamily="34" charset="0"/>
            </a:endParaRPr>
          </a:p>
        </p:txBody>
      </p:sp>
    </p:spTree>
    <p:extLst>
      <p:ext uri="{BB962C8B-B14F-4D97-AF65-F5344CB8AC3E}">
        <p14:creationId xmlns:p14="http://schemas.microsoft.com/office/powerpoint/2010/main" val="3404621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Modernize your platform</a:t>
            </a:r>
          </a:p>
          <a:p>
            <a:pPr lvl="1"/>
            <a:r>
              <a:rPr lang="en-US" dirty="0" smtClean="0"/>
              <a:t>.NET &amp; WPF improvements since 4.0</a:t>
            </a:r>
          </a:p>
          <a:p>
            <a:r>
              <a:rPr lang="en-US" dirty="0" smtClean="0"/>
              <a:t>Modernize your tools</a:t>
            </a:r>
          </a:p>
          <a:p>
            <a:pPr lvl="1"/>
            <a:r>
              <a:rPr lang="en-US" dirty="0" smtClean="0"/>
              <a:t>Visual Studio 2013</a:t>
            </a:r>
          </a:p>
          <a:p>
            <a:r>
              <a:rPr lang="en-US" dirty="0" smtClean="0"/>
              <a:t>Modernize your user experience</a:t>
            </a:r>
          </a:p>
          <a:p>
            <a:pPr lvl="1"/>
            <a:r>
              <a:rPr lang="en-US" dirty="0" smtClean="0"/>
              <a:t>Touch, toast, 3</a:t>
            </a:r>
            <a:r>
              <a:rPr lang="en-US" baseline="30000" dirty="0" smtClean="0"/>
              <a:t>rd</a:t>
            </a:r>
            <a:r>
              <a:rPr lang="en-US" dirty="0" smtClean="0"/>
              <a:t> party controls</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7131656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3228889"/>
          </a:xfrm>
        </p:spPr>
        <p:txBody>
          <a:bodyPr/>
          <a:lstStyle/>
          <a:p>
            <a:r>
              <a:rPr lang="en-US" strike="sngStrike" dirty="0" smtClean="0"/>
              <a:t>Improve architecture, maintainability, and quality</a:t>
            </a:r>
          </a:p>
          <a:p>
            <a:pPr lvl="1"/>
            <a:r>
              <a:rPr lang="en-US" strike="sngStrike" dirty="0" smtClean="0"/>
              <a:t>Adopt a services architecture</a:t>
            </a:r>
          </a:p>
          <a:p>
            <a:r>
              <a:rPr lang="en-US" strike="sngStrike" dirty="0" smtClean="0"/>
              <a:t>Improve accessibility, scalability, and operations</a:t>
            </a:r>
          </a:p>
          <a:p>
            <a:pPr lvl="1"/>
            <a:r>
              <a:rPr lang="en-US" strike="sngStrike" dirty="0" smtClean="0"/>
              <a:t>Move to the cloud</a:t>
            </a:r>
          </a:p>
          <a:p>
            <a:r>
              <a:rPr lang="en-US" dirty="0" smtClean="0"/>
              <a:t>Update the user experience</a:t>
            </a:r>
          </a:p>
          <a:p>
            <a:pPr lvl="1"/>
            <a:r>
              <a:rPr lang="en-US" dirty="0" smtClean="0"/>
              <a:t>Build a more modern-looking user experience</a:t>
            </a:r>
          </a:p>
          <a:p>
            <a:r>
              <a:rPr lang="en-US" dirty="0" smtClean="0"/>
              <a:t>Expand device support</a:t>
            </a:r>
          </a:p>
          <a:p>
            <a:pPr lvl="1"/>
            <a:r>
              <a:rPr lang="en-US"/>
              <a:t>Companion apps for Windows Store and Windows Phone</a:t>
            </a:r>
            <a:endParaRPr lang="en-US" dirty="0"/>
          </a:p>
        </p:txBody>
      </p:sp>
      <p:sp>
        <p:nvSpPr>
          <p:cNvPr id="2" name="Title 1"/>
          <p:cNvSpPr>
            <a:spLocks noGrp="1"/>
          </p:cNvSpPr>
          <p:nvPr>
            <p:ph type="title"/>
          </p:nvPr>
        </p:nvSpPr>
        <p:spPr/>
        <p:txBody>
          <a:bodyPr/>
          <a:lstStyle/>
          <a:p>
            <a:r>
              <a:rPr lang="en-US" dirty="0" smtClean="0"/>
              <a:t>Expense reporting backlog</a:t>
            </a:r>
            <a:endParaRPr lang="en-US" dirty="0"/>
          </a:p>
        </p:txBody>
      </p:sp>
    </p:spTree>
    <p:extLst>
      <p:ext uri="{BB962C8B-B14F-4D97-AF65-F5344CB8AC3E}">
        <p14:creationId xmlns:p14="http://schemas.microsoft.com/office/powerpoint/2010/main" val="121035430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29" y="891882"/>
            <a:ext cx="8740142" cy="3422788"/>
          </a:xfrm>
        </p:spPr>
        <p:txBody>
          <a:bodyPr/>
          <a:lstStyle/>
          <a:p>
            <a:r>
              <a:rPr lang="en-US" dirty="0" smtClean="0"/>
              <a:t>XAML Editor Improvements in Visual Studio 2013</a:t>
            </a:r>
          </a:p>
          <a:p>
            <a:pPr lvl="1"/>
            <a:r>
              <a:rPr lang="en-US" dirty="0" smtClean="0"/>
              <a:t>http://blogs.msdn.com/b/visualstudio/archive/2013/08/09/xaml-editor-improvements-in-visual-studio-2013.aspx</a:t>
            </a:r>
          </a:p>
          <a:p>
            <a:r>
              <a:rPr lang="en-US" dirty="0" smtClean="0"/>
              <a:t>Modernizing WPF Line-of-Business Applications</a:t>
            </a:r>
          </a:p>
          <a:p>
            <a:pPr lvl="1"/>
            <a:r>
              <a:rPr lang="en-US" dirty="0" smtClean="0"/>
              <a:t>http://</a:t>
            </a:r>
            <a:r>
              <a:rPr lang="en-US" dirty="0" smtClean="0"/>
              <a:t>channel9.msdn.com/Events/TechEd/NorthAmerica/2013/DEV-B3258</a:t>
            </a:r>
            <a:endParaRPr lang="en-US" dirty="0" smtClean="0"/>
          </a:p>
          <a:p>
            <a:r>
              <a:rPr lang="en-US" dirty="0" smtClean="0"/>
              <a:t>DevExpress Controls for XAML Developers</a:t>
            </a:r>
          </a:p>
          <a:p>
            <a:pPr lvl="1"/>
            <a:r>
              <a:rPr lang="en-US" dirty="0" smtClean="0"/>
              <a:t>http://channel9.msdn.com/Shows/Visual-Studio-Toolbox/DevExpress-Controls-for-XAML-Developers</a:t>
            </a:r>
          </a:p>
          <a:p>
            <a:endParaRPr lang="en-US" dirty="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358697620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Infragistics</a:t>
            </a:r>
            <a:r>
              <a:rPr lang="en-US" dirty="0" smtClean="0"/>
              <a:t> Controls for XAML Developers</a:t>
            </a:r>
          </a:p>
          <a:p>
            <a:pPr lvl="1"/>
            <a:r>
              <a:rPr lang="en-US" dirty="0" smtClean="0"/>
              <a:t>http://channel9.msdn.com/Shows/Visual-Studio-Toolbox/Infragistics-Controls-for-XAML-Developers</a:t>
            </a:r>
          </a:p>
          <a:p>
            <a:r>
              <a:rPr lang="en-US" dirty="0" err="1" smtClean="0"/>
              <a:t>Telerik</a:t>
            </a:r>
            <a:r>
              <a:rPr lang="en-US" dirty="0" smtClean="0"/>
              <a:t> Controls for XAML Developers</a:t>
            </a:r>
          </a:p>
          <a:p>
            <a:pPr lvl="1"/>
            <a:r>
              <a:rPr lang="en-US" dirty="0" smtClean="0"/>
              <a:t>http://channel9.msdn.com/Shows/Visual-Studio-Toolbox/Telerik-Controls-for-XAML-Developers</a:t>
            </a:r>
          </a:p>
          <a:p>
            <a:r>
              <a:rPr lang="en-US" dirty="0" err="1" smtClean="0"/>
              <a:t>ComponentOne</a:t>
            </a:r>
            <a:r>
              <a:rPr lang="en-US" dirty="0" smtClean="0"/>
              <a:t> Controls for XAML Developers</a:t>
            </a:r>
          </a:p>
          <a:p>
            <a:pPr lvl="1"/>
            <a:r>
              <a:rPr lang="en-US" dirty="0" smtClean="0"/>
              <a:t>http://channel9.msdn.com/Shows/Visual-Studio-Toolbox/ComponentOne-Controls-for-XAML-Developers</a:t>
            </a:r>
            <a:endParaRPr lang="en-US" dirty="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14666414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603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314" y="4324348"/>
            <a:ext cx="8850086" cy="780214"/>
          </a:xfrm>
          <a:prstGeom prst="rect">
            <a:avLst/>
          </a:prstGeom>
          <a:noFill/>
        </p:spPr>
        <p:txBody>
          <a:bodyPr wrap="square" lIns="182880" tIns="146304" rIns="182880" bIns="146304" rtlCol="0">
            <a:spAutoFit/>
          </a:bodyPr>
          <a:lstStyle/>
          <a:p>
            <a:pPr defTabSz="914400">
              <a:lnSpc>
                <a:spcPct val="150000"/>
              </a:lnSpc>
            </a:pPr>
            <a:r>
              <a:rPr lang="en-US" sz="700" dirty="0" smtClean="0">
                <a:solidFill>
                  <a:srgbClr val="FFFFFF">
                    <a:lumMod val="50000"/>
                  </a:srgbClr>
                </a:solidFill>
              </a:rPr>
              <a:t>The </a:t>
            </a:r>
            <a:r>
              <a:rPr lang="en-US" sz="700" dirty="0">
                <a:solidFill>
                  <a:srgbClr val="FFFFFF">
                    <a:lumMod val="50000"/>
                  </a:srgbClr>
                </a:solidFill>
              </a:rPr>
              <a:t>information herein is for informational purposes only and represents the current view of Microsoft Corporation as of the date of this presentation.  Because Microsoft must respond to changing market </a:t>
            </a:r>
            <a:r>
              <a:rPr lang="en-US" sz="700" dirty="0" smtClean="0">
                <a:solidFill>
                  <a:srgbClr val="FFFFFF">
                    <a:lumMod val="50000"/>
                  </a:srgbClr>
                </a:solidFill>
              </a:rPr>
              <a:t>conditions, it </a:t>
            </a:r>
            <a:r>
              <a:rPr lang="en-US" sz="700" dirty="0">
                <a:solidFill>
                  <a:srgbClr val="FFFFFF">
                    <a:lumMod val="50000"/>
                  </a:srgbClr>
                </a:solidFill>
              </a:rPr>
              <a:t>should not be interpreted to be a commitment on the part of Microsoft, and Microsoft cannot guarantee the accuracy of any information provided after the date of this presentation. </a:t>
            </a:r>
            <a:endParaRPr lang="en-US" sz="700" dirty="0" smtClean="0">
              <a:solidFill>
                <a:srgbClr val="FFFFFF">
                  <a:lumMod val="50000"/>
                </a:srgbClr>
              </a:solidFill>
            </a:endParaRPr>
          </a:p>
          <a:p>
            <a:pPr defTabSz="914400">
              <a:lnSpc>
                <a:spcPct val="150000"/>
              </a:lnSpc>
            </a:pPr>
            <a:r>
              <a:rPr lang="en-US" sz="700" dirty="0" smtClean="0">
                <a:solidFill>
                  <a:srgbClr val="FFFFFF">
                    <a:lumMod val="50000"/>
                  </a:srgbClr>
                </a:solidFill>
              </a:rPr>
              <a:t>MICROSOFT MAKES NO WARRANTIES, EXPRESS, IMPLIED OR STATUTORY, AS TO THE INFORMATION IN THIS PRESENTATION.</a:t>
            </a:r>
            <a:endParaRPr lang="en-US" sz="700" dirty="0">
              <a:solidFill>
                <a:srgbClr val="FFFFFF">
                  <a:lumMod val="50000"/>
                </a:srgbClr>
              </a:solidFill>
            </a:endParaRPr>
          </a:p>
        </p:txBody>
      </p:sp>
      <p:sp>
        <p:nvSpPr>
          <p:cNvPr id="4" name="TextBox 3"/>
          <p:cNvSpPr txBox="1"/>
          <p:nvPr/>
        </p:nvSpPr>
        <p:spPr>
          <a:xfrm>
            <a:off x="65314" y="4095750"/>
            <a:ext cx="8915400" cy="418576"/>
          </a:xfrm>
          <a:prstGeom prst="rect">
            <a:avLst/>
          </a:prstGeom>
          <a:noFill/>
        </p:spPr>
        <p:txBody>
          <a:bodyPr wrap="square" lIns="182880" tIns="146304" rIns="182880" bIns="146304" rtlCol="0">
            <a:spAutoFit/>
          </a:bodyPr>
          <a:lstStyle/>
          <a:p>
            <a:pPr defTabSz="914400">
              <a:spcAft>
                <a:spcPts val="600"/>
              </a:spcAft>
            </a:pPr>
            <a:r>
              <a:rPr lang="en-US" sz="800" dirty="0">
                <a:solidFill>
                  <a:srgbClr val="FFFFFF">
                    <a:lumMod val="50000"/>
                  </a:srgbClr>
                </a:solidFill>
              </a:rPr>
              <a:t>© 2013 Microsoft Corporation. All rights reserved. Microsoft, Windows, and other product names are or may be registered trademarks and/or trademarks in the U.S. and/or other countries</a:t>
            </a:r>
            <a:r>
              <a:rPr lang="en-US" sz="800" dirty="0" smtClean="0">
                <a:solidFill>
                  <a:srgbClr val="FFFFFF">
                    <a:lumMod val="50000"/>
                  </a:srgbClr>
                </a:solidFill>
              </a:rPr>
              <a:t>.</a:t>
            </a:r>
            <a:endParaRPr lang="en-US" sz="800" dirty="0">
              <a:solidFill>
                <a:srgbClr val="FFFFFF">
                  <a:lumMod val="50000"/>
                </a:srgb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3399202"/>
            <a:ext cx="2470488" cy="696548"/>
          </a:xfrm>
          <a:prstGeom prst="rect">
            <a:avLst/>
          </a:prstGeom>
        </p:spPr>
      </p:pic>
    </p:spTree>
    <p:extLst>
      <p:ext uri="{BB962C8B-B14F-4D97-AF65-F5344CB8AC3E}">
        <p14:creationId xmlns:p14="http://schemas.microsoft.com/office/powerpoint/2010/main" val="82793520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Modernize your platform</a:t>
            </a:r>
          </a:p>
          <a:p>
            <a:pPr lvl="1"/>
            <a:r>
              <a:rPr lang="en-US" dirty="0" smtClean="0"/>
              <a:t>.NET &amp; WPF improvements since 4.0</a:t>
            </a:r>
          </a:p>
          <a:p>
            <a:r>
              <a:rPr lang="en-US" dirty="0" smtClean="0"/>
              <a:t>Modernize your tools</a:t>
            </a:r>
          </a:p>
          <a:p>
            <a:pPr lvl="1"/>
            <a:r>
              <a:rPr lang="en-US" dirty="0" smtClean="0"/>
              <a:t>Visual Studio 2013</a:t>
            </a:r>
          </a:p>
          <a:p>
            <a:r>
              <a:rPr lang="en-US" dirty="0" smtClean="0"/>
              <a:t>Modernize your user experience</a:t>
            </a:r>
          </a:p>
          <a:p>
            <a:pPr lvl="1"/>
            <a:r>
              <a:rPr lang="en-US" dirty="0" smtClean="0"/>
              <a:t>Touch, toast, 3</a:t>
            </a:r>
            <a:r>
              <a:rPr lang="en-US" baseline="30000" dirty="0" smtClean="0"/>
              <a:t>rd</a:t>
            </a:r>
            <a:r>
              <a:rPr lang="en-US" dirty="0" smtClean="0"/>
              <a:t> party controls</a:t>
            </a:r>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5577526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563129"/>
            <a:ext cx="8740142" cy="1347163"/>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r>
              <a:rPr lang="en-US" sz="6500" dirty="0" smtClean="0">
                <a:solidFill>
                  <a:schemeClr val="bg1"/>
                </a:solidFill>
                <a:latin typeface="Segoe UI Light" pitchFamily="34" charset="0"/>
              </a:rPr>
              <a:t>Modernize Your Tools</a:t>
            </a:r>
            <a:endParaRPr lang="en-US" sz="6500" dirty="0">
              <a:solidFill>
                <a:schemeClr val="bg1"/>
              </a:solidFill>
              <a:latin typeface="Segoe UI Light" pitchFamily="34" charset="0"/>
            </a:endParaRPr>
          </a:p>
        </p:txBody>
      </p:sp>
    </p:spTree>
    <p:extLst>
      <p:ext uri="{BB962C8B-B14F-4D97-AF65-F5344CB8AC3E}">
        <p14:creationId xmlns:p14="http://schemas.microsoft.com/office/powerpoint/2010/main" val="1114819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 &amp; WPF improvements since 4.0</a:t>
            </a:r>
            <a:endParaRPr lang="en-US" dirty="0"/>
          </a:p>
        </p:txBody>
      </p:sp>
      <p:sp>
        <p:nvSpPr>
          <p:cNvPr id="4" name="Text Placeholder 3"/>
          <p:cNvSpPr>
            <a:spLocks noGrp="1"/>
          </p:cNvSpPr>
          <p:nvPr>
            <p:ph type="body" sz="quarter" idx="10"/>
          </p:nvPr>
        </p:nvSpPr>
        <p:spPr/>
        <p:txBody>
          <a:bodyPr/>
          <a:lstStyle/>
          <a:p>
            <a:r>
              <a:rPr lang="en-US" smtClean="0"/>
              <a:t>Since .NET 4.0</a:t>
            </a:r>
          </a:p>
          <a:p>
            <a:pPr lvl="1"/>
            <a:r>
              <a:rPr lang="en-US" smtClean="0"/>
              <a:t>async/await &amp; PLINQ</a:t>
            </a:r>
          </a:p>
          <a:p>
            <a:pPr lvl="1"/>
            <a:r>
              <a:rPr lang="en-US" smtClean="0"/>
              <a:t>Portable Class Libraries</a:t>
            </a:r>
          </a:p>
          <a:p>
            <a:pPr lvl="1"/>
            <a:r>
              <a:rPr lang="en-US" smtClean="0"/>
              <a:t>Zip compression</a:t>
            </a:r>
          </a:p>
          <a:p>
            <a:pPr lvl="1"/>
            <a:r>
              <a:rPr lang="en-US" smtClean="0"/>
              <a:t>Web Bootstrapper replaces Client Profile Installer for online scenarios</a:t>
            </a:r>
          </a:p>
          <a:p>
            <a:pPr lvl="1"/>
            <a:r>
              <a:rPr lang="en-US" smtClean="0"/>
              <a:t>SQL connection resiliency</a:t>
            </a:r>
            <a:endParaRPr lang="en-US" dirty="0"/>
          </a:p>
        </p:txBody>
      </p:sp>
      <p:sp>
        <p:nvSpPr>
          <p:cNvPr id="6" name="Text Placeholder 5"/>
          <p:cNvSpPr>
            <a:spLocks noGrp="1"/>
          </p:cNvSpPr>
          <p:nvPr>
            <p:ph type="body" sz="quarter" idx="11"/>
          </p:nvPr>
        </p:nvSpPr>
        <p:spPr/>
        <p:txBody>
          <a:bodyPr/>
          <a:lstStyle/>
          <a:p>
            <a:r>
              <a:rPr lang="en-US" smtClean="0"/>
              <a:t>Since WPF 4.0</a:t>
            </a:r>
          </a:p>
          <a:p>
            <a:pPr lvl="1"/>
            <a:r>
              <a:rPr lang="en-US" smtClean="0"/>
              <a:t>Collections support modification from non-UI threads</a:t>
            </a:r>
          </a:p>
          <a:p>
            <a:pPr lvl="1"/>
            <a:r>
              <a:rPr lang="en-US" smtClean="0"/>
              <a:t>Improved support for Weak References to events</a:t>
            </a:r>
          </a:p>
          <a:p>
            <a:pPr lvl="1"/>
            <a:r>
              <a:rPr lang="en-US" smtClean="0"/>
              <a:t>Async data validation</a:t>
            </a:r>
          </a:p>
          <a:p>
            <a:pPr lvl="1"/>
            <a:r>
              <a:rPr lang="en-US" smtClean="0"/>
              <a:t>Binding to static properties</a:t>
            </a:r>
          </a:p>
          <a:p>
            <a:pPr lvl="1"/>
            <a:r>
              <a:rPr lang="en-US" smtClean="0"/>
              <a:t>Ribbon control</a:t>
            </a:r>
            <a:endParaRPr lang="en-US" dirty="0"/>
          </a:p>
        </p:txBody>
      </p:sp>
    </p:spTree>
    <p:extLst>
      <p:ext uri="{BB962C8B-B14F-4D97-AF65-F5344CB8AC3E}">
        <p14:creationId xmlns:p14="http://schemas.microsoft.com/office/powerpoint/2010/main" val="19085302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3393550"/>
          </a:xfrm>
        </p:spPr>
        <p:txBody>
          <a:bodyPr/>
          <a:lstStyle/>
          <a:p>
            <a:r>
              <a:rPr lang="en-US" dirty="0" smtClean="0"/>
              <a:t>IntelliSense for data binding and resources</a:t>
            </a:r>
          </a:p>
          <a:p>
            <a:r>
              <a:rPr lang="en-US" dirty="0" smtClean="0"/>
              <a:t>Go to definition (F12) for resources and types</a:t>
            </a:r>
          </a:p>
          <a:p>
            <a:r>
              <a:rPr lang="en-US" dirty="0" smtClean="0"/>
              <a:t>Commenting markup supports nesting of comments</a:t>
            </a:r>
          </a:p>
          <a:p>
            <a:r>
              <a:rPr lang="en-US" dirty="0" smtClean="0"/>
              <a:t>Renaming a start tag also renames matching end tag</a:t>
            </a:r>
          </a:p>
          <a:p>
            <a:r>
              <a:rPr lang="en-US" dirty="0" smtClean="0"/>
              <a:t>Support for adding XAML code snippets</a:t>
            </a:r>
          </a:p>
          <a:p>
            <a:r>
              <a:rPr lang="en-US" dirty="0" smtClean="0"/>
              <a:t>All these improvements now also available for WPF, Silverlight and Windows Phone</a:t>
            </a:r>
            <a:endParaRPr lang="en-US" dirty="0"/>
          </a:p>
        </p:txBody>
      </p:sp>
      <p:sp>
        <p:nvSpPr>
          <p:cNvPr id="12" name="Title 11"/>
          <p:cNvSpPr>
            <a:spLocks noGrp="1"/>
          </p:cNvSpPr>
          <p:nvPr>
            <p:ph type="title"/>
          </p:nvPr>
        </p:nvSpPr>
        <p:spPr/>
        <p:txBody>
          <a:bodyPr/>
          <a:lstStyle/>
          <a:p>
            <a:r>
              <a:rPr lang="en-US" dirty="0" smtClean="0"/>
              <a:t>Visual Studio 2013 </a:t>
            </a:r>
            <a:r>
              <a:rPr lang="en-US" dirty="0"/>
              <a:t>XAML </a:t>
            </a:r>
            <a:r>
              <a:rPr lang="en-US" dirty="0" smtClean="0"/>
              <a:t>improvements</a:t>
            </a:r>
            <a:endParaRPr lang="en-US" dirty="0"/>
          </a:p>
        </p:txBody>
      </p:sp>
    </p:spTree>
    <p:extLst>
      <p:ext uri="{BB962C8B-B14F-4D97-AF65-F5344CB8AC3E}">
        <p14:creationId xmlns:p14="http://schemas.microsoft.com/office/powerpoint/2010/main" val="401798426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047750"/>
            <a:ext cx="8740142" cy="2895600"/>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pPr algn="l"/>
            <a:r>
              <a:rPr lang="en-US" sz="5300" dirty="0" smtClean="0">
                <a:solidFill>
                  <a:srgbClr val="2C75A2"/>
                </a:solidFill>
                <a:latin typeface="Segoe UI Light" pitchFamily="34" charset="0"/>
              </a:rPr>
              <a:t>Demo</a:t>
            </a:r>
          </a:p>
          <a:p>
            <a:pPr algn="l"/>
            <a:r>
              <a:rPr lang="en-US" sz="5300" dirty="0">
                <a:solidFill>
                  <a:srgbClr val="2C75A2"/>
                </a:solidFill>
                <a:latin typeface="Segoe UI Light" pitchFamily="34" charset="0"/>
              </a:rPr>
              <a:t>Visual Studio </a:t>
            </a:r>
            <a:r>
              <a:rPr lang="en-US" sz="5300" dirty="0" smtClean="0">
                <a:solidFill>
                  <a:srgbClr val="2C75A2"/>
                </a:solidFill>
                <a:latin typeface="Segoe UI Light" pitchFamily="34" charset="0"/>
              </a:rPr>
              <a:t>2013</a:t>
            </a:r>
            <a:endParaRPr lang="en-US" sz="53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smtClean="0">
              <a:solidFill>
                <a:srgbClr val="2C75A2"/>
              </a:solidFill>
              <a:latin typeface="Segoe" pitchFamily="34" charset="0"/>
            </a:endParaRPr>
          </a:p>
          <a:p>
            <a:pPr algn="l"/>
            <a:r>
              <a:rPr lang="en-US" sz="2400" dirty="0" smtClean="0">
                <a:solidFill>
                  <a:srgbClr val="2C75A2"/>
                </a:solidFill>
                <a:latin typeface="Segoe" pitchFamily="34" charset="0"/>
              </a:rPr>
              <a:t>Name</a:t>
            </a:r>
            <a:endParaRPr lang="en-US" sz="2400" dirty="0">
              <a:solidFill>
                <a:srgbClr val="2C75A2"/>
              </a:solidFill>
              <a:latin typeface="Segoe" pitchFamily="34" charset="0"/>
            </a:endParaRPr>
          </a:p>
          <a:p>
            <a:pPr algn="l"/>
            <a:endParaRPr lang="en-US" sz="5300" dirty="0">
              <a:solidFill>
                <a:srgbClr val="2C75A2"/>
              </a:solidFill>
              <a:latin typeface="Segoe UI Light" pitchFamily="34" charset="0"/>
            </a:endParaRPr>
          </a:p>
        </p:txBody>
      </p:sp>
    </p:spTree>
    <p:extLst>
      <p:ext uri="{BB962C8B-B14F-4D97-AF65-F5344CB8AC3E}">
        <p14:creationId xmlns:p14="http://schemas.microsoft.com/office/powerpoint/2010/main" val="1343946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563129"/>
            <a:ext cx="8740142" cy="1347163"/>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r>
              <a:rPr lang="en-US" sz="6500" dirty="0">
                <a:solidFill>
                  <a:schemeClr val="bg1"/>
                </a:solidFill>
                <a:latin typeface="Segoe UI Light" pitchFamily="34" charset="0"/>
              </a:rPr>
              <a:t>Modernize </a:t>
            </a:r>
            <a:r>
              <a:rPr lang="en-US" sz="6500" dirty="0" smtClean="0">
                <a:solidFill>
                  <a:schemeClr val="bg1"/>
                </a:solidFill>
                <a:latin typeface="Segoe UI Light" pitchFamily="34" charset="0"/>
              </a:rPr>
              <a:t>Your </a:t>
            </a:r>
          </a:p>
          <a:p>
            <a:r>
              <a:rPr lang="en-US" sz="6500" dirty="0" smtClean="0">
                <a:solidFill>
                  <a:schemeClr val="bg1"/>
                </a:solidFill>
                <a:latin typeface="Segoe UI Light" pitchFamily="34" charset="0"/>
              </a:rPr>
              <a:t>User Experience</a:t>
            </a:r>
            <a:endParaRPr lang="en-US" sz="6500" dirty="0">
              <a:solidFill>
                <a:schemeClr val="bg1"/>
              </a:solidFill>
              <a:latin typeface="Segoe UI Light" pitchFamily="34" charset="0"/>
            </a:endParaRPr>
          </a:p>
          <a:p>
            <a:pPr algn="l"/>
            <a:endParaRPr lang="en-US" sz="6500" dirty="0">
              <a:solidFill>
                <a:schemeClr val="bg1"/>
              </a:solidFill>
              <a:latin typeface="Segoe UI Light" pitchFamily="34" charset="0"/>
            </a:endParaRPr>
          </a:p>
        </p:txBody>
      </p:sp>
    </p:spTree>
    <p:extLst>
      <p:ext uri="{BB962C8B-B14F-4D97-AF65-F5344CB8AC3E}">
        <p14:creationId xmlns:p14="http://schemas.microsoft.com/office/powerpoint/2010/main" val="2235437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Windows 8 is the best Windows operating system for touch input</a:t>
            </a:r>
          </a:p>
          <a:p>
            <a:r>
              <a:rPr lang="en-US" dirty="0"/>
              <a:t>Windows Store &amp; Windows Phone apps are optimized for touch input and provide the best touch experience</a:t>
            </a:r>
          </a:p>
          <a:p>
            <a:r>
              <a:rPr lang="en-US" dirty="0"/>
              <a:t>Desktop Applications such as WPF can be enhanced for better touch support through custom code or 3rd party </a:t>
            </a:r>
            <a:r>
              <a:rPr lang="en-US" dirty="0" smtClean="0"/>
              <a:t>controls</a:t>
            </a:r>
            <a:endParaRPr lang="en-US" dirty="0"/>
          </a:p>
        </p:txBody>
      </p:sp>
      <p:sp>
        <p:nvSpPr>
          <p:cNvPr id="2" name="Title 1"/>
          <p:cNvSpPr>
            <a:spLocks noGrp="1"/>
          </p:cNvSpPr>
          <p:nvPr>
            <p:ph type="title"/>
          </p:nvPr>
        </p:nvSpPr>
        <p:spPr/>
        <p:txBody>
          <a:bodyPr/>
          <a:lstStyle/>
          <a:p>
            <a:r>
              <a:rPr lang="en-US" dirty="0"/>
              <a:t>Touch</a:t>
            </a:r>
          </a:p>
        </p:txBody>
      </p:sp>
    </p:spTree>
    <p:extLst>
      <p:ext uri="{BB962C8B-B14F-4D97-AF65-F5344CB8AC3E}">
        <p14:creationId xmlns:p14="http://schemas.microsoft.com/office/powerpoint/2010/main" val="168849302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icrosoft_Internal_Group_template_16-9_WHITE_Blue_accents">
  <a:themeElements>
    <a:clrScheme name="Custom 6">
      <a:dk1>
        <a:srgbClr val="505050"/>
      </a:dk1>
      <a:lt1>
        <a:srgbClr val="FFFFFF"/>
      </a:lt1>
      <a:dk2>
        <a:srgbClr val="002050"/>
      </a:dk2>
      <a:lt2>
        <a:srgbClr val="00BCF2"/>
      </a:lt2>
      <a:accent1>
        <a:srgbClr val="0072C6"/>
      </a:accent1>
      <a:accent2>
        <a:srgbClr val="E81123"/>
      </a:accent2>
      <a:accent3>
        <a:srgbClr val="002050"/>
      </a:accent3>
      <a:accent4>
        <a:srgbClr val="B4009E"/>
      </a:accent4>
      <a:accent5>
        <a:srgbClr val="4668C5"/>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1_Microsoft_Internal_Group_template_16-9_WHITE_Blue_accents">
  <a:themeElements>
    <a:clrScheme name="Custom 6">
      <a:dk1>
        <a:srgbClr val="505050"/>
      </a:dk1>
      <a:lt1>
        <a:srgbClr val="FFFFFF"/>
      </a:lt1>
      <a:dk2>
        <a:srgbClr val="002050"/>
      </a:dk2>
      <a:lt2>
        <a:srgbClr val="00BCF2"/>
      </a:lt2>
      <a:accent1>
        <a:srgbClr val="0072C6"/>
      </a:accent1>
      <a:accent2>
        <a:srgbClr val="E81123"/>
      </a:accent2>
      <a:accent3>
        <a:srgbClr val="002050"/>
      </a:accent3>
      <a:accent4>
        <a:srgbClr val="B4009E"/>
      </a:accent4>
      <a:accent5>
        <a:srgbClr val="4668C5"/>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Internal Group_Blue_16x9_2012-08-18">
  <a:themeElements>
    <a:clrScheme name="Custom 6">
      <a:dk1>
        <a:srgbClr val="505050"/>
      </a:dk1>
      <a:lt1>
        <a:srgbClr val="FFFFFF"/>
      </a:lt1>
      <a:dk2>
        <a:srgbClr val="002050"/>
      </a:dk2>
      <a:lt2>
        <a:srgbClr val="00BCF2"/>
      </a:lt2>
      <a:accent1>
        <a:srgbClr val="0072C6"/>
      </a:accent1>
      <a:accent2>
        <a:srgbClr val="E81123"/>
      </a:accent2>
      <a:accent3>
        <a:srgbClr val="002050"/>
      </a:accent3>
      <a:accent4>
        <a:srgbClr val="B4009E"/>
      </a:accent4>
      <a:accent5>
        <a:srgbClr val="4668C5"/>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ole xmlns="d173c6d1-97a5-4521-846b-67d7d1d42956">11</Role>
    <PublishingExpirationDate xmlns="http://schemas.microsoft.com/sharepoint/v3" xsi:nil="true"/>
    <PublishingStartDate xmlns="http://schemas.microsoft.com/sharepoint/v3" xsi:nil="true"/>
    <Focus xmlns="9c3d5f81-e424-4143-b9e5-c8178438a162"/>
    <Audience1 xmlns="9c3d5f81-e424-4143-b9e5-c8178438a162">1</Audience1>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3C17C07B045B4C8DF66915F418DAAB" ma:contentTypeVersion="5" ma:contentTypeDescription="Create a new document." ma:contentTypeScope="" ma:versionID="929ec8aa7b1425325676ac4523976615">
  <xsd:schema xmlns:xsd="http://www.w3.org/2001/XMLSchema" xmlns:xs="http://www.w3.org/2001/XMLSchema" xmlns:p="http://schemas.microsoft.com/office/2006/metadata/properties" xmlns:ns1="http://schemas.microsoft.com/sharepoint/v3" xmlns:ns2="9c3d5f81-e424-4143-b9e5-c8178438a162" xmlns:ns3="d173c6d1-97a5-4521-846b-67d7d1d42956" targetNamespace="http://schemas.microsoft.com/office/2006/metadata/properties" ma:root="true" ma:fieldsID="43a5e173e62822d01dca4703784fc5dd" ns1:_="" ns2:_="" ns3:_="">
    <xsd:import namespace="http://schemas.microsoft.com/sharepoint/v3"/>
    <xsd:import namespace="9c3d5f81-e424-4143-b9e5-c8178438a162"/>
    <xsd:import namespace="d173c6d1-97a5-4521-846b-67d7d1d42956"/>
    <xsd:element name="properties">
      <xsd:complexType>
        <xsd:sequence>
          <xsd:element name="documentManagement">
            <xsd:complexType>
              <xsd:all>
                <xsd:element ref="ns1:PublishingStartDate" minOccurs="0"/>
                <xsd:element ref="ns1:PublishingExpirationDate" minOccurs="0"/>
                <xsd:element ref="ns2:Focus" minOccurs="0"/>
                <xsd:element ref="ns2:Audience1" minOccurs="0"/>
                <xsd:element ref="ns3:Rol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3d5f81-e424-4143-b9e5-c8178438a162" elementFormDefault="qualified">
    <xsd:import namespace="http://schemas.microsoft.com/office/2006/documentManagement/types"/>
    <xsd:import namespace="http://schemas.microsoft.com/office/infopath/2007/PartnerControls"/>
    <xsd:element name="Focus" ma:index="10" nillable="true" ma:displayName="Technology" ma:list="{93ad61db-9a34-4037-b37c-99c87e8a8565}" ma:internalName="Focus" ma:showField="Title" ma:web="9c3d5f81-e424-4143-b9e5-c8178438a162">
      <xsd:complexType>
        <xsd:complexContent>
          <xsd:extension base="dms:MultiChoiceLookup">
            <xsd:sequence>
              <xsd:element name="Value" type="dms:Lookup" maxOccurs="unbounded" minOccurs="0" nillable="true"/>
            </xsd:sequence>
          </xsd:extension>
        </xsd:complexContent>
      </xsd:complexType>
    </xsd:element>
    <xsd:element name="Audience1" ma:index="11" nillable="true" ma:displayName="Audience" ma:list="{ec6bdb92-5731-4f88-bd68-2f4092af18bf}" ma:internalName="Audience1" ma:showField="Title" ma:web="9c3d5f81-e424-4143-b9e5-c8178438a162">
      <xsd:simpleType>
        <xsd:restriction base="dms:Lookup"/>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173c6d1-97a5-4521-846b-67d7d1d42956" elementFormDefault="qualified">
    <xsd:import namespace="http://schemas.microsoft.com/office/2006/documentManagement/types"/>
    <xsd:import namespace="http://schemas.microsoft.com/office/infopath/2007/PartnerControls"/>
    <xsd:element name="Role" ma:index="12" nillable="true" ma:displayName="Role" ma:list="{4b56a5c8-6737-4a49-b723-b8faf774055a}" ma:internalName="Rol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70B291-BDAF-4684-90E6-E4191BB66117}">
  <ds:schemaRefs>
    <ds:schemaRef ds:uri="http://schemas.microsoft.com/sharepoint/v3/contenttype/forms"/>
  </ds:schemaRefs>
</ds:datastoreItem>
</file>

<file path=customXml/itemProps2.xml><?xml version="1.0" encoding="utf-8"?>
<ds:datastoreItem xmlns:ds="http://schemas.openxmlformats.org/officeDocument/2006/customXml" ds:itemID="{43B14FD5-54A2-4427-AEA5-77EA2C9C8140}">
  <ds:schemaRefs>
    <ds:schemaRef ds:uri="http://schemas.microsoft.com/office/2006/metadata/properties"/>
    <ds:schemaRef ds:uri="http://schemas.microsoft.com/office/infopath/2007/PartnerControls"/>
    <ds:schemaRef ds:uri="d173c6d1-97a5-4521-846b-67d7d1d42956"/>
    <ds:schemaRef ds:uri="http://schemas.microsoft.com/sharepoint/v3"/>
    <ds:schemaRef ds:uri="9c3d5f81-e424-4143-b9e5-c8178438a162"/>
  </ds:schemaRefs>
</ds:datastoreItem>
</file>

<file path=customXml/itemProps3.xml><?xml version="1.0" encoding="utf-8"?>
<ds:datastoreItem xmlns:ds="http://schemas.openxmlformats.org/officeDocument/2006/customXml" ds:itemID="{0C54C3A4-298D-4ACB-9A64-B13BD95D75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c3d5f81-e424-4143-b9e5-c8178438a162"/>
    <ds:schemaRef ds:uri="d173c6d1-97a5-4521-846b-67d7d1d429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298</TotalTime>
  <Words>928</Words>
  <Application>Microsoft Office PowerPoint</Application>
  <PresentationFormat>On-screen Show (16:9)</PresentationFormat>
  <Paragraphs>142</Paragraphs>
  <Slides>23</Slides>
  <Notes>3</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23</vt:i4>
      </vt:variant>
    </vt:vector>
  </HeadingPairs>
  <TitlesOfParts>
    <vt:vector size="38" baseType="lpstr">
      <vt:lpstr>Arial</vt:lpstr>
      <vt:lpstr>Calibri</vt:lpstr>
      <vt:lpstr>Open Sans</vt:lpstr>
      <vt:lpstr>Segoe</vt:lpstr>
      <vt:lpstr>Segoe UI</vt:lpstr>
      <vt:lpstr>Segoe UI Light</vt:lpstr>
      <vt:lpstr>Wingdings</vt:lpstr>
      <vt:lpstr>Office Theme</vt:lpstr>
      <vt:lpstr>Custom Design</vt:lpstr>
      <vt:lpstr>1_Custom Design</vt:lpstr>
      <vt:lpstr>2_Custom Design</vt:lpstr>
      <vt:lpstr>3_Custom Design</vt:lpstr>
      <vt:lpstr>Microsoft_Internal_Group_template_16-9_WHITE_Blue_accents</vt:lpstr>
      <vt:lpstr>1_Microsoft_Internal_Group_template_16-9_WHITE_Blue_accents</vt:lpstr>
      <vt:lpstr>Internal Group_Blue_16x9_2012-08-18</vt:lpstr>
      <vt:lpstr>PowerPoint Presentation</vt:lpstr>
      <vt:lpstr>Expense reporting backlog</vt:lpstr>
      <vt:lpstr>Agenda</vt:lpstr>
      <vt:lpstr>PowerPoint Presentation</vt:lpstr>
      <vt:lpstr>.NET &amp; WPF improvements since 4.0</vt:lpstr>
      <vt:lpstr>Visual Studio 2013 XAML improvements</vt:lpstr>
      <vt:lpstr>PowerPoint Presentation</vt:lpstr>
      <vt:lpstr>PowerPoint Presentation</vt:lpstr>
      <vt:lpstr>Touch</vt:lpstr>
      <vt:lpstr>Windows 8 toast notifications</vt:lpstr>
      <vt:lpstr>DevExpress WPF Controls</vt:lpstr>
      <vt:lpstr>DevExpress WPF Controls</vt:lpstr>
      <vt:lpstr>Infragistics Ultimate</vt:lpstr>
      <vt:lpstr>Infragistics Ultimate</vt:lpstr>
      <vt:lpstr>ComponentOne Studio for WPF</vt:lpstr>
      <vt:lpstr>ComponentOne Studio for WPF</vt:lpstr>
      <vt:lpstr>PowerPoint Presentation</vt:lpstr>
      <vt:lpstr>PowerPoint Presentation</vt:lpstr>
      <vt:lpstr>Summary</vt:lpstr>
      <vt:lpstr>Resources</vt:lpstr>
      <vt:lpstr>Resources</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Tina Vu</dc:creator>
  <cp:lastModifiedBy>Robert Green</cp:lastModifiedBy>
  <cp:revision>18</cp:revision>
  <dcterms:created xsi:type="dcterms:W3CDTF">2013-04-16T20:54:55Z</dcterms:created>
  <dcterms:modified xsi:type="dcterms:W3CDTF">2014-02-05T22:48:17Z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0x010100673C17C07B045B4C8DF66915F418DAAB</vt:lpwstr>
  </property>
  <property fmtid="{D5CDD505-2E9C-101B-9397-08002B2CF9AE}" pid="3" name="TaxKeyword">
    <vt:lpwstr/>
  </property>
</Properties>
</file>