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5"/>
  </p:notesMasterIdLst>
  <p:handoutMasterIdLst>
    <p:handoutMasterId r:id="rId46"/>
  </p:handoutMasterIdLst>
  <p:sldIdLst>
    <p:sldId id="311" r:id="rId5"/>
    <p:sldId id="371" r:id="rId6"/>
    <p:sldId id="372" r:id="rId7"/>
    <p:sldId id="373" r:id="rId8"/>
    <p:sldId id="374" r:id="rId9"/>
    <p:sldId id="375" r:id="rId10"/>
    <p:sldId id="377" r:id="rId11"/>
    <p:sldId id="379" r:id="rId12"/>
    <p:sldId id="378" r:id="rId13"/>
    <p:sldId id="380" r:id="rId14"/>
    <p:sldId id="393" r:id="rId15"/>
    <p:sldId id="381" r:id="rId16"/>
    <p:sldId id="382" r:id="rId17"/>
    <p:sldId id="383" r:id="rId18"/>
    <p:sldId id="384" r:id="rId19"/>
    <p:sldId id="385" r:id="rId20"/>
    <p:sldId id="386" r:id="rId21"/>
    <p:sldId id="387" r:id="rId22"/>
    <p:sldId id="388" r:id="rId23"/>
    <p:sldId id="389" r:id="rId24"/>
    <p:sldId id="390" r:id="rId25"/>
    <p:sldId id="391" r:id="rId26"/>
    <p:sldId id="394" r:id="rId27"/>
    <p:sldId id="395" r:id="rId28"/>
    <p:sldId id="396" r:id="rId29"/>
    <p:sldId id="397" r:id="rId30"/>
    <p:sldId id="398" r:id="rId31"/>
    <p:sldId id="399" r:id="rId32"/>
    <p:sldId id="400" r:id="rId33"/>
    <p:sldId id="403" r:id="rId34"/>
    <p:sldId id="402" r:id="rId35"/>
    <p:sldId id="404" r:id="rId36"/>
    <p:sldId id="405" r:id="rId37"/>
    <p:sldId id="406" r:id="rId38"/>
    <p:sldId id="407" r:id="rId39"/>
    <p:sldId id="408" r:id="rId40"/>
    <p:sldId id="409" r:id="rId41"/>
    <p:sldId id="410" r:id="rId42"/>
    <p:sldId id="411" r:id="rId43"/>
    <p:sldId id="26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B1D1"/>
    <a:srgbClr val="4498C2"/>
    <a:srgbClr val="4F81BD"/>
    <a:srgbClr val="8BACD3"/>
    <a:srgbClr val="F3F7FB"/>
    <a:srgbClr val="92D050"/>
    <a:srgbClr val="7FBA00"/>
    <a:srgbClr val="00AEEF"/>
    <a:srgbClr val="86C400"/>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94660"/>
  </p:normalViewPr>
  <p:slideViewPr>
    <p:cSldViewPr snapToGrid="0">
      <p:cViewPr varScale="1">
        <p:scale>
          <a:sx n="84" d="100"/>
          <a:sy n="84" d="100"/>
        </p:scale>
        <p:origin x="106" y="115"/>
      </p:cViewPr>
      <p:guideLst/>
    </p:cSldViewPr>
  </p:slideViewPr>
  <p:notesTextViewPr>
    <p:cViewPr>
      <p:scale>
        <a:sx n="1" d="1"/>
        <a:sy n="1" d="1"/>
      </p:scale>
      <p:origin x="0" y="0"/>
    </p:cViewPr>
  </p:notesTextViewPr>
  <p:notesViewPr>
    <p:cSldViewPr snapToGrid="0">
      <p:cViewPr varScale="1">
        <p:scale>
          <a:sx n="68" d="100"/>
          <a:sy n="68" d="100"/>
        </p:scale>
        <p:origin x="310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1/24/2014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0859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3355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352392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4184609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768FBE3-A838-485D-9EC2-EA00E85BE545}" type="datetime1">
              <a:rPr lang="en-US" smtClean="0">
                <a:solidFill>
                  <a:prstClr val="black"/>
                </a:solidFill>
              </a:rPr>
              <a:pPr/>
              <a:t>1/24/2014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911182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
        <p:nvSpPr>
          <p:cNvPr id="10" name="Date Placeholder 9"/>
          <p:cNvSpPr>
            <a:spLocks noGrp="1"/>
          </p:cNvSpPr>
          <p:nvPr>
            <p:ph type="dt" idx="13"/>
          </p:nvPr>
        </p:nvSpPr>
        <p:spPr/>
        <p:txBody>
          <a:bodyPr/>
          <a:lstStyle/>
          <a:p>
            <a:fld id="{495562DE-B93B-4FA5-ACB5-9EF3421E072B}" type="datetime8">
              <a:rPr lang="en-US" smtClean="0">
                <a:solidFill>
                  <a:prstClr val="black"/>
                </a:solidFill>
              </a:rPr>
              <a:pPr/>
              <a:t>1/24/2014 5:25 PM</a:t>
            </a:fld>
            <a:endParaRPr lang="en-US" dirty="0">
              <a:solidFill>
                <a:prstClr val="black"/>
              </a:solidFill>
            </a:endParaRPr>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solidFill>
                <a:prstClr val="black"/>
              </a:solidFill>
            </a:endParaRPr>
          </a:p>
        </p:txBody>
      </p:sp>
    </p:spTree>
    <p:extLst>
      <p:ext uri="{BB962C8B-B14F-4D97-AF65-F5344CB8AC3E}">
        <p14:creationId xmlns:p14="http://schemas.microsoft.com/office/powerpoint/2010/main" val="14861002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3" y="1189180"/>
            <a:ext cx="5378548" cy="2703432"/>
          </a:xfrm>
          <a:prstGeom prst="rect">
            <a:avLst/>
          </a:prstGeom>
        </p:spPr>
        <p:txBody>
          <a:bodyPr wrap="square">
            <a:spAutoFit/>
          </a:bodyPr>
          <a:lstStyle>
            <a:lvl1pPr marL="281589" indent="-281589">
              <a:spcBef>
                <a:spcPts val="1200"/>
              </a:spcBef>
              <a:buClr>
                <a:schemeClr val="tx1"/>
              </a:buClr>
              <a:buFont typeface="Arial" pitchFamily="34" charset="0"/>
              <a:buChar char="•"/>
              <a:defRPr sz="3467"/>
            </a:lvl1pPr>
            <a:lvl2pPr marL="520538" indent="-228529">
              <a:defRPr sz="2400"/>
            </a:lvl2pPr>
            <a:lvl3pPr marL="685587" indent="-165049">
              <a:tabLst/>
              <a:defRPr sz="2000"/>
            </a:lvl3pPr>
            <a:lvl4pPr marL="863330" indent="-177745">
              <a:defRPr/>
            </a:lvl4pPr>
            <a:lvl5pPr marL="1028380" indent="-16504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8" y="1189180"/>
            <a:ext cx="5378548" cy="2703432"/>
          </a:xfrm>
          <a:prstGeom prst="rect">
            <a:avLst/>
          </a:prstGeom>
        </p:spPr>
        <p:txBody>
          <a:bodyPr wrap="square">
            <a:spAutoFit/>
          </a:bodyPr>
          <a:lstStyle>
            <a:lvl1pPr marL="281589" indent="-281589">
              <a:spcBef>
                <a:spcPts val="1200"/>
              </a:spcBef>
              <a:buClr>
                <a:schemeClr val="tx1"/>
              </a:buClr>
              <a:buFont typeface="Arial" pitchFamily="34" charset="0"/>
              <a:buChar char="•"/>
              <a:defRPr sz="3467"/>
            </a:lvl1pPr>
            <a:lvl2pPr marL="520538" indent="-228529">
              <a:defRPr sz="2400"/>
            </a:lvl2pPr>
            <a:lvl3pPr marL="685587" indent="-165049">
              <a:tabLst/>
              <a:defRPr sz="2000"/>
            </a:lvl3pPr>
            <a:lvl4pPr marL="863330" indent="-177745">
              <a:defRPr/>
            </a:lvl4pPr>
            <a:lvl5pPr marL="1028380" indent="-16504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0444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4"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channel9.msdn.com/Events/TechEd/Europe/2013/DEV-B318" TargetMode="External"/><Relationship Id="rId2" Type="http://schemas.openxmlformats.org/officeDocument/2006/relationships/hyperlink" Target="http://channel9.msdn.com/Events/Build/2013/3-301"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Robert Green | </a:t>
            </a:r>
            <a:r>
              <a:rPr lang="en-US" dirty="0"/>
              <a:t>Technical Evangelist</a:t>
            </a:r>
          </a:p>
          <a:p>
            <a:r>
              <a:rPr lang="en-US" dirty="0" smtClean="0"/>
              <a:t>Dmitry Lyalin | </a:t>
            </a:r>
            <a:r>
              <a:rPr lang="en-US" dirty="0"/>
              <a:t>Product Marketing Manager </a:t>
            </a:r>
          </a:p>
        </p:txBody>
      </p:sp>
      <p:sp>
        <p:nvSpPr>
          <p:cNvPr id="2" name="Title 1"/>
          <p:cNvSpPr>
            <a:spLocks noGrp="1"/>
          </p:cNvSpPr>
          <p:nvPr>
            <p:ph type="ctrTitle"/>
          </p:nvPr>
        </p:nvSpPr>
        <p:spPr/>
        <p:txBody>
          <a:bodyPr/>
          <a:lstStyle/>
          <a:p>
            <a:r>
              <a:rPr lang="en-US" dirty="0" smtClean="0"/>
              <a:t>Enterprise Developer Camp Jumpstart</a:t>
            </a:r>
            <a:endParaRPr lang="en-US" dirty="0"/>
          </a:p>
        </p:txBody>
      </p:sp>
    </p:spTree>
    <p:extLst>
      <p:ext uri="{BB962C8B-B14F-4D97-AF65-F5344CB8AC3E}">
        <p14:creationId xmlns:p14="http://schemas.microsoft.com/office/powerpoint/2010/main" val="3612353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Asynchronous programming</a:t>
            </a:r>
            <a:endParaRPr lang="en-US" dirty="0"/>
          </a:p>
        </p:txBody>
      </p:sp>
      <p:sp>
        <p:nvSpPr>
          <p:cNvPr id="3" name="Content Placeholder 2"/>
          <p:cNvSpPr>
            <a:spLocks noGrp="1"/>
          </p:cNvSpPr>
          <p:nvPr>
            <p:ph type="body" sz="quarter" idx="10"/>
          </p:nvPr>
        </p:nvSpPr>
        <p:spPr/>
        <p:txBody>
          <a:bodyPr/>
          <a:lstStyle/>
          <a:p>
            <a:r>
              <a:rPr lang="en-US" smtClean="0"/>
              <a:t>Critical for responsive UI, scale, &amp; user satisfaction</a:t>
            </a:r>
          </a:p>
          <a:p>
            <a:r>
              <a:rPr lang="en-US" smtClean="0"/>
              <a:t>Traditionally a challenge due to manual requirements</a:t>
            </a:r>
          </a:p>
          <a:p>
            <a:r>
              <a:rPr lang="en-US" smtClean="0"/>
              <a:t>APIs often inconsistent</a:t>
            </a:r>
          </a:p>
          <a:p>
            <a:pPr lvl="1"/>
            <a:r>
              <a:rPr lang="en-US" smtClean="0"/>
              <a:t>Polling</a:t>
            </a:r>
          </a:p>
          <a:p>
            <a:pPr lvl="1"/>
            <a:r>
              <a:rPr lang="en-US" smtClean="0"/>
              <a:t>Callbacks</a:t>
            </a:r>
          </a:p>
          <a:p>
            <a:pPr lvl="1"/>
            <a:r>
              <a:rPr lang="en-US" smtClean="0"/>
              <a:t>Events</a:t>
            </a:r>
          </a:p>
          <a:p>
            <a:pPr lvl="1"/>
            <a:r>
              <a:rPr lang="en-US" smtClean="0"/>
              <a:t>Begin/End</a:t>
            </a:r>
          </a:p>
          <a:p>
            <a:r>
              <a:rPr lang="en-US" smtClean="0"/>
              <a:t>Progress and cancellation often not supported</a:t>
            </a:r>
          </a:p>
          <a:p>
            <a:r>
              <a:rPr lang="en-US" smtClean="0"/>
              <a:t>Error reporting unpredictable</a:t>
            </a:r>
            <a:endParaRPr lang="en-US" dirty="0" smtClean="0"/>
          </a:p>
        </p:txBody>
      </p:sp>
    </p:spTree>
    <p:extLst>
      <p:ext uri="{BB962C8B-B14F-4D97-AF65-F5344CB8AC3E}">
        <p14:creationId xmlns:p14="http://schemas.microsoft.com/office/powerpoint/2010/main" val="3759283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Introducing async &amp; await</a:t>
            </a:r>
            <a:endParaRPr lang="en-US" dirty="0"/>
          </a:p>
        </p:txBody>
      </p:sp>
      <p:sp>
        <p:nvSpPr>
          <p:cNvPr id="4" name="Content Placeholder 3"/>
          <p:cNvSpPr>
            <a:spLocks noGrp="1"/>
          </p:cNvSpPr>
          <p:nvPr>
            <p:ph type="body" sz="quarter" idx="10"/>
          </p:nvPr>
        </p:nvSpPr>
        <p:spPr/>
        <p:txBody>
          <a:bodyPr/>
          <a:lstStyle/>
          <a:p>
            <a:r>
              <a:rPr lang="en-US" dirty="0" err="1" smtClean="0"/>
              <a:t>async</a:t>
            </a:r>
            <a:r>
              <a:rPr lang="en-US" dirty="0" smtClean="0"/>
              <a:t> makes your method asynchronous</a:t>
            </a:r>
          </a:p>
          <a:p>
            <a:pPr lvl="1"/>
            <a:r>
              <a:rPr lang="en-US" dirty="0" smtClean="0"/>
              <a:t>Expects “await” in body</a:t>
            </a:r>
          </a:p>
          <a:p>
            <a:pPr lvl="1"/>
            <a:r>
              <a:rPr lang="en-US" dirty="0" smtClean="0"/>
              <a:t>Only top-level methods (main, event handlers, </a:t>
            </a:r>
            <a:r>
              <a:rPr lang="en-US" dirty="0" err="1" smtClean="0"/>
              <a:t>etc</a:t>
            </a:r>
            <a:r>
              <a:rPr lang="en-US" dirty="0" smtClean="0"/>
              <a:t>) should be “</a:t>
            </a:r>
            <a:r>
              <a:rPr lang="en-US" dirty="0" err="1" smtClean="0"/>
              <a:t>async</a:t>
            </a:r>
            <a:r>
              <a:rPr lang="en-US" dirty="0" smtClean="0"/>
              <a:t> void”</a:t>
            </a:r>
          </a:p>
          <a:p>
            <a:r>
              <a:rPr lang="en-US" dirty="0" smtClean="0"/>
              <a:t>await makes the rest of your method a callback</a:t>
            </a:r>
          </a:p>
        </p:txBody>
      </p:sp>
    </p:spTree>
    <p:extLst>
      <p:ext uri="{BB962C8B-B14F-4D97-AF65-F5344CB8AC3E}">
        <p14:creationId xmlns:p14="http://schemas.microsoft.com/office/powerpoint/2010/main" val="3964685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Introducing async &amp; await</a:t>
            </a:r>
            <a:endParaRPr lang="en-US" dirty="0"/>
          </a:p>
        </p:txBody>
      </p:sp>
      <p:sp>
        <p:nvSpPr>
          <p:cNvPr id="4" name="Content Placeholder 3"/>
          <p:cNvSpPr>
            <a:spLocks noGrp="1"/>
          </p:cNvSpPr>
          <p:nvPr>
            <p:ph type="body" sz="quarter" idx="10"/>
          </p:nvPr>
        </p:nvSpPr>
        <p:spPr/>
        <p:txBody>
          <a:bodyPr/>
          <a:lstStyle/>
          <a:p>
            <a:r>
              <a:rPr lang="en-US" dirty="0"/>
              <a:t>Paradigm being applied across all Microsoft platforms</a:t>
            </a:r>
          </a:p>
          <a:p>
            <a:pPr lvl="1"/>
            <a:r>
              <a:rPr lang="en-US" dirty="0"/>
              <a:t>Microsoft internal guidelines recommend </a:t>
            </a:r>
            <a:r>
              <a:rPr lang="en-US" dirty="0" err="1"/>
              <a:t>Async</a:t>
            </a:r>
            <a:r>
              <a:rPr lang="en-US" dirty="0"/>
              <a:t> for any API that could take longer than 50ms to complete</a:t>
            </a:r>
          </a:p>
          <a:p>
            <a:r>
              <a:rPr lang="en-US" dirty="0" smtClean="0"/>
              <a:t>Enables consistent progress, cancellation, and error infrastructure</a:t>
            </a:r>
          </a:p>
          <a:p>
            <a:pPr lvl="1"/>
            <a:r>
              <a:rPr lang="en-US" dirty="0" smtClean="0"/>
              <a:t>Note that API support for progress and/or cancellation itself varies</a:t>
            </a:r>
            <a:endParaRPr lang="en-US" dirty="0"/>
          </a:p>
        </p:txBody>
      </p:sp>
    </p:spTree>
    <p:extLst>
      <p:ext uri="{BB962C8B-B14F-4D97-AF65-F5344CB8AC3E}">
        <p14:creationId xmlns:p14="http://schemas.microsoft.com/office/powerpoint/2010/main" val="2252273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async APIs with await</a:t>
            </a:r>
            <a:endParaRPr lang="en-US" dirty="0"/>
          </a:p>
        </p:txBody>
      </p:sp>
      <p:sp>
        <p:nvSpPr>
          <p:cNvPr id="7" name="Content Placeholder 6"/>
          <p:cNvSpPr>
            <a:spLocks noGrp="1"/>
          </p:cNvSpPr>
          <p:nvPr>
            <p:ph sz="quarter" idx="10"/>
          </p:nvPr>
        </p:nvSpPr>
        <p:spPr>
          <a:prstGeom prst="rect">
            <a:avLst/>
          </a:prstGeom>
        </p:spPr>
        <p:txBody>
          <a:bodyPr>
            <a:normAutofit fontScale="92500" lnSpcReduction="10000"/>
          </a:bodyPr>
          <a:lstStyle/>
          <a:p>
            <a:pPr marL="0" indent="0">
              <a:buNone/>
            </a:pPr>
            <a:r>
              <a:rPr lang="en-US" dirty="0" err="1">
                <a:solidFill>
                  <a:srgbClr val="2B91AF"/>
                </a:solidFill>
                <a:highlight>
                  <a:srgbClr val="FFFFFF"/>
                </a:highlight>
                <a:latin typeface="Consolas"/>
              </a:rPr>
              <a:t>FileOpenPicker</a:t>
            </a:r>
            <a:r>
              <a:rPr lang="en-US" dirty="0">
                <a:solidFill>
                  <a:srgbClr val="000000"/>
                </a:solidFill>
                <a:highlight>
                  <a:srgbClr val="FFFFFF"/>
                </a:highlight>
                <a:latin typeface="Consolas"/>
              </a:rPr>
              <a:t> picker = </a:t>
            </a:r>
            <a:r>
              <a:rPr lang="en-US" dirty="0">
                <a:solidFill>
                  <a:srgbClr val="0000FF"/>
                </a:solidFill>
                <a:highlight>
                  <a:srgbClr val="FFFFFF"/>
                </a:highlight>
                <a:latin typeface="Consolas"/>
              </a:rPr>
              <a:t>new</a:t>
            </a:r>
            <a:r>
              <a:rPr lang="en-US" dirty="0">
                <a:solidFill>
                  <a:srgbClr val="000000"/>
                </a:solidFill>
                <a:highlight>
                  <a:srgbClr val="FFFFFF"/>
                </a:highlight>
                <a:latin typeface="Consolas"/>
              </a:rPr>
              <a:t> </a:t>
            </a:r>
            <a:r>
              <a:rPr lang="en-US" dirty="0" err="1">
                <a:solidFill>
                  <a:srgbClr val="2B91AF"/>
                </a:solidFill>
                <a:highlight>
                  <a:srgbClr val="FFFFFF"/>
                </a:highlight>
                <a:latin typeface="Consolas"/>
              </a:rPr>
              <a:t>FileOpenPicker</a:t>
            </a:r>
            <a:r>
              <a:rPr lang="en-US" dirty="0">
                <a:solidFill>
                  <a:srgbClr val="000000"/>
                </a:solidFill>
                <a:highlight>
                  <a:srgbClr val="FFFFFF"/>
                </a:highlight>
                <a:latin typeface="Consolas"/>
              </a:rPr>
              <a:t>();</a:t>
            </a:r>
          </a:p>
          <a:p>
            <a:pPr marL="0" indent="0">
              <a:buNone/>
            </a:pPr>
            <a:r>
              <a:rPr lang="en-US" dirty="0" err="1">
                <a:solidFill>
                  <a:srgbClr val="000000"/>
                </a:solidFill>
                <a:highlight>
                  <a:srgbClr val="FFFFFF"/>
                </a:highlight>
                <a:latin typeface="Consolas"/>
              </a:rPr>
              <a:t>picker.FileTypeFilter.Add</a:t>
            </a:r>
            <a:r>
              <a:rPr lang="en-US" dirty="0">
                <a:solidFill>
                  <a:srgbClr val="000000"/>
                </a:solidFill>
                <a:highlight>
                  <a:srgbClr val="FFFFFF"/>
                </a:highlight>
                <a:latin typeface="Consolas"/>
              </a:rPr>
              <a:t>(</a:t>
            </a:r>
            <a:r>
              <a:rPr lang="en-US" dirty="0">
                <a:solidFill>
                  <a:srgbClr val="A31515"/>
                </a:solidFill>
                <a:highlight>
                  <a:srgbClr val="FFFFFF"/>
                </a:highlight>
                <a:latin typeface="Consolas"/>
              </a:rPr>
              <a:t>".jpg"</a:t>
            </a:r>
            <a:r>
              <a:rPr lang="en-US" dirty="0">
                <a:solidFill>
                  <a:srgbClr val="000000"/>
                </a:solidFill>
                <a:highlight>
                  <a:srgbClr val="FFFFFF"/>
                </a:highlight>
                <a:latin typeface="Consolas"/>
              </a:rPr>
              <a:t>);</a:t>
            </a:r>
          </a:p>
          <a:p>
            <a:pPr marL="0" indent="0">
              <a:buNone/>
            </a:pPr>
            <a:r>
              <a:rPr lang="en-US" dirty="0" err="1">
                <a:solidFill>
                  <a:srgbClr val="2B91AF"/>
                </a:solidFill>
                <a:highlight>
                  <a:srgbClr val="FFFFFF"/>
                </a:highlight>
                <a:latin typeface="Consolas"/>
              </a:rPr>
              <a:t>StorageFile</a:t>
            </a:r>
            <a:r>
              <a:rPr lang="en-US" dirty="0">
                <a:solidFill>
                  <a:srgbClr val="000000"/>
                </a:solidFill>
                <a:highlight>
                  <a:srgbClr val="FFFFFF"/>
                </a:highlight>
                <a:latin typeface="Consolas"/>
              </a:rPr>
              <a:t> file = </a:t>
            </a:r>
            <a:endParaRPr lang="en-US" dirty="0" smtClean="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smtClean="0">
                <a:solidFill>
                  <a:srgbClr val="0000FF"/>
                </a:solidFill>
                <a:highlight>
                  <a:srgbClr val="FFFFFF"/>
                </a:highlight>
                <a:latin typeface="Consolas"/>
              </a:rPr>
              <a:t>await </a:t>
            </a:r>
            <a:r>
              <a:rPr lang="en-US" dirty="0" err="1" smtClean="0">
                <a:solidFill>
                  <a:srgbClr val="000000"/>
                </a:solidFill>
                <a:highlight>
                  <a:srgbClr val="FFFFFF"/>
                </a:highlight>
                <a:latin typeface="Consolas"/>
              </a:rPr>
              <a:t>picker.PickSingleFileAsync</a:t>
            </a:r>
            <a:r>
              <a:rPr lang="en-US" dirty="0">
                <a:solidFill>
                  <a:srgbClr val="000000"/>
                </a:solidFill>
                <a:highlight>
                  <a:srgbClr val="FFFFFF"/>
                </a:highlight>
                <a:latin typeface="Consolas"/>
              </a:rPr>
              <a:t>();</a:t>
            </a:r>
          </a:p>
          <a:p>
            <a:pPr marL="0" indent="0">
              <a:buNone/>
            </a:pPr>
            <a:r>
              <a:rPr lang="en-US" dirty="0" err="1">
                <a:solidFill>
                  <a:srgbClr val="2B91AF"/>
                </a:solidFill>
                <a:highlight>
                  <a:srgbClr val="FFFFFF"/>
                </a:highlight>
                <a:latin typeface="Consolas"/>
              </a:rPr>
              <a:t>IRandomAccessStream</a:t>
            </a:r>
            <a:r>
              <a:rPr lang="en-US" dirty="0">
                <a:solidFill>
                  <a:srgbClr val="000000"/>
                </a:solidFill>
                <a:highlight>
                  <a:srgbClr val="FFFFFF"/>
                </a:highlight>
                <a:latin typeface="Consolas"/>
              </a:rPr>
              <a:t> stream = </a:t>
            </a:r>
            <a:endParaRPr lang="en-US" dirty="0" smtClean="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smtClean="0">
                <a:solidFill>
                  <a:srgbClr val="0000FF"/>
                </a:solidFill>
                <a:highlight>
                  <a:srgbClr val="FFFFFF"/>
                </a:highlight>
                <a:latin typeface="Consolas"/>
              </a:rPr>
              <a:t>await </a:t>
            </a:r>
            <a:r>
              <a:rPr lang="en-US" dirty="0" err="1" smtClean="0">
                <a:solidFill>
                  <a:srgbClr val="000000"/>
                </a:solidFill>
                <a:highlight>
                  <a:srgbClr val="FFFFFF"/>
                </a:highlight>
                <a:latin typeface="Consolas"/>
              </a:rPr>
              <a:t>file.OpenAsync</a:t>
            </a:r>
            <a:r>
              <a:rPr lang="en-US" dirty="0">
                <a:solidFill>
                  <a:srgbClr val="000000"/>
                </a:solidFill>
                <a:highlight>
                  <a:srgbClr val="FFFFFF"/>
                </a:highlight>
                <a:latin typeface="Consolas"/>
              </a:rPr>
              <a:t>(</a:t>
            </a:r>
            <a:r>
              <a:rPr lang="en-US" dirty="0">
                <a:solidFill>
                  <a:srgbClr val="2B91AF"/>
                </a:solidFill>
                <a:highlight>
                  <a:srgbClr val="FFFFFF"/>
                </a:highlight>
                <a:latin typeface="Consolas"/>
              </a:rPr>
              <a:t>...</a:t>
            </a:r>
            <a:r>
              <a:rPr lang="en-US" dirty="0">
                <a:solidFill>
                  <a:srgbClr val="000000"/>
                </a:solidFill>
                <a:highlight>
                  <a:srgbClr val="FFFFFF"/>
                </a:highlight>
                <a:latin typeface="Consolas"/>
              </a:rPr>
              <a:t>);</a:t>
            </a:r>
          </a:p>
          <a:p>
            <a:pPr marL="0" indent="0">
              <a:buNone/>
            </a:pPr>
            <a:r>
              <a:rPr lang="en-US" dirty="0" err="1">
                <a:solidFill>
                  <a:srgbClr val="2B91AF"/>
                </a:solidFill>
                <a:highlight>
                  <a:srgbClr val="FFFFFF"/>
                </a:highlight>
                <a:latin typeface="Consolas"/>
              </a:rPr>
              <a:t>BitmapDecoder</a:t>
            </a:r>
            <a:r>
              <a:rPr lang="en-US" dirty="0">
                <a:solidFill>
                  <a:srgbClr val="000000"/>
                </a:solidFill>
                <a:highlight>
                  <a:srgbClr val="FFFFFF"/>
                </a:highlight>
                <a:latin typeface="Consolas"/>
              </a:rPr>
              <a:t> decoder = </a:t>
            </a:r>
            <a:endParaRPr lang="en-US" dirty="0" smtClean="0">
              <a:solidFill>
                <a:srgbClr val="000000"/>
              </a:solidFill>
              <a:highlight>
                <a:srgbClr val="FFFFFF"/>
              </a:highlight>
              <a:latin typeface="Consolas"/>
            </a:endParaRPr>
          </a:p>
          <a:p>
            <a:pPr marL="0" indent="0">
              <a:buNone/>
            </a:pPr>
            <a:r>
              <a:rPr lang="en-US" dirty="0">
                <a:solidFill>
                  <a:srgbClr val="000000"/>
                </a:solidFill>
                <a:highlight>
                  <a:srgbClr val="FFFFFF"/>
                </a:highlight>
                <a:latin typeface="Consolas"/>
              </a:rPr>
              <a:t>	</a:t>
            </a:r>
            <a:r>
              <a:rPr lang="en-US" dirty="0" smtClean="0">
                <a:solidFill>
                  <a:srgbClr val="0000FF"/>
                </a:solidFill>
                <a:highlight>
                  <a:srgbClr val="FFFFFF"/>
                </a:highlight>
                <a:latin typeface="Consolas"/>
              </a:rPr>
              <a:t>await </a:t>
            </a:r>
            <a:r>
              <a:rPr lang="en-US" dirty="0" err="1" smtClean="0">
                <a:solidFill>
                  <a:srgbClr val="2B91AF"/>
                </a:solidFill>
                <a:highlight>
                  <a:srgbClr val="FFFFFF"/>
                </a:highlight>
                <a:latin typeface="Consolas"/>
              </a:rPr>
              <a:t>BitmapDecoder</a:t>
            </a:r>
            <a:r>
              <a:rPr lang="en-US" dirty="0" err="1" smtClean="0">
                <a:solidFill>
                  <a:srgbClr val="000000"/>
                </a:solidFill>
                <a:highlight>
                  <a:srgbClr val="FFFFFF"/>
                </a:highlight>
                <a:latin typeface="Consolas"/>
              </a:rPr>
              <a:t>.CreateAsync</a:t>
            </a:r>
            <a:r>
              <a:rPr lang="en-US" dirty="0" smtClean="0">
                <a:solidFill>
                  <a:srgbClr val="000000"/>
                </a:solidFill>
                <a:highlight>
                  <a:srgbClr val="FFFFFF"/>
                </a:highlight>
                <a:latin typeface="Consolas"/>
              </a:rPr>
              <a:t>(stream</a:t>
            </a:r>
            <a:r>
              <a:rPr lang="en-US" dirty="0">
                <a:solidFill>
                  <a:srgbClr val="000000"/>
                </a:solidFill>
                <a:highlight>
                  <a:srgbClr val="FFFFFF"/>
                </a:highlight>
                <a:latin typeface="Consolas"/>
              </a:rPr>
              <a:t>);</a:t>
            </a:r>
          </a:p>
          <a:p>
            <a:pPr marL="0" indent="0">
              <a:buNone/>
            </a:pPr>
            <a:r>
              <a:rPr lang="en-US" dirty="0">
                <a:solidFill>
                  <a:srgbClr val="000000"/>
                </a:solidFill>
                <a:highlight>
                  <a:srgbClr val="FFFFFF"/>
                </a:highlight>
                <a:latin typeface="Consolas"/>
              </a:rPr>
              <a:t>decoder</a:t>
            </a:r>
            <a:r>
              <a:rPr lang="en-US" sz="2000" dirty="0">
                <a:solidFill>
                  <a:srgbClr val="008080"/>
                </a:solidFill>
                <a:highlight>
                  <a:srgbClr val="FFFFFF"/>
                </a:highlight>
                <a:latin typeface="Consolas"/>
              </a:rPr>
              <a:t>. …</a:t>
            </a:r>
            <a:endParaRPr lang="en-US" dirty="0"/>
          </a:p>
        </p:txBody>
      </p:sp>
    </p:spTree>
    <p:custDataLst>
      <p:tags r:id="rId1"/>
    </p:custDataLst>
    <p:extLst>
      <p:ext uri="{BB962C8B-B14F-4D97-AF65-F5344CB8AC3E}">
        <p14:creationId xmlns:p14="http://schemas.microsoft.com/office/powerpoint/2010/main" val="405781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Exposing an async API</a:t>
            </a:r>
            <a:endParaRPr lang="en-US" dirty="0"/>
          </a:p>
        </p:txBody>
      </p:sp>
      <p:sp>
        <p:nvSpPr>
          <p:cNvPr id="3" name="Content Placeholder 2"/>
          <p:cNvSpPr>
            <a:spLocks noGrp="1"/>
          </p:cNvSpPr>
          <p:nvPr>
            <p:ph type="body" sz="quarter" idx="10"/>
          </p:nvPr>
        </p:nvSpPr>
        <p:spPr/>
        <p:txBody>
          <a:bodyPr/>
          <a:lstStyle/>
          <a:p>
            <a:r>
              <a:rPr lang="en-US" smtClean="0"/>
              <a:t>Return a Task or Task&lt;T&gt;</a:t>
            </a:r>
          </a:p>
          <a:p>
            <a:r>
              <a:rPr lang="en-US" smtClean="0"/>
              <a:t>“async” is not necessary, unless you are using “await” within the method</a:t>
            </a:r>
            <a:endParaRPr lang="en-US" dirty="0"/>
          </a:p>
        </p:txBody>
      </p:sp>
    </p:spTree>
    <p:extLst>
      <p:ext uri="{BB962C8B-B14F-4D97-AF65-F5344CB8AC3E}">
        <p14:creationId xmlns:p14="http://schemas.microsoft.com/office/powerpoint/2010/main" val="2983094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Building an async API examples</a:t>
            </a:r>
            <a:endParaRPr lang="en-US" dirty="0"/>
          </a:p>
        </p:txBody>
      </p:sp>
      <p:sp>
        <p:nvSpPr>
          <p:cNvPr id="8" name="Rounded Rectangle 7"/>
          <p:cNvSpPr/>
          <p:nvPr/>
        </p:nvSpPr>
        <p:spPr>
          <a:xfrm>
            <a:off x="496389" y="2726938"/>
            <a:ext cx="5523411" cy="2296031"/>
          </a:xfrm>
          <a:prstGeom prst="roundRect">
            <a:avLst>
              <a:gd name="adj" fmla="val 11325"/>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Task</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RequestDataAsync</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Uri</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uri</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Task</a:t>
            </a:r>
            <a:r>
              <a:rPr lang="en-US" sz="1400" dirty="0" err="1">
                <a:solidFill>
                  <a:srgbClr val="000000"/>
                </a:solidFill>
                <a:highlight>
                  <a:srgbClr val="FFFFFF"/>
                </a:highlight>
                <a:latin typeface="Consolas" panose="020B0609020204030204" pitchFamily="49" charset="0"/>
              </a:rPr>
              <a:t>.Run</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a:t>
            </a:r>
          </a:p>
          <a:p>
            <a:r>
              <a:rPr lang="en-US" sz="1400" dirty="0">
                <a:solidFill>
                  <a:srgbClr val="000000"/>
                </a:solidFill>
                <a:highlight>
                  <a:srgbClr val="FFFFFF"/>
                </a:highlight>
                <a:latin typeface="Consolas" panose="020B0609020204030204" pitchFamily="49" charset="0"/>
              </a:rPr>
              <a:t>        () =&gt;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WebClient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webClient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WebClient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webClient.DownloadString</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uri</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B050"/>
                </a:solidFill>
                <a:highlight>
                  <a:srgbClr val="FFFFFF"/>
                </a:highlight>
                <a:latin typeface="Consolas" panose="020B0609020204030204" pitchFamily="49" charset="0"/>
              </a:rPr>
              <a:t>// Create Tasks when you have no other choice.</a:t>
            </a:r>
          </a:p>
        </p:txBody>
      </p:sp>
      <p:sp>
        <p:nvSpPr>
          <p:cNvPr id="9" name="Rounded Rectangle 8"/>
          <p:cNvSpPr/>
          <p:nvPr/>
        </p:nvSpPr>
        <p:spPr>
          <a:xfrm>
            <a:off x="6172201" y="1193802"/>
            <a:ext cx="5375367" cy="3829165"/>
          </a:xfrm>
          <a:prstGeom prst="roundRect">
            <a:avLst>
              <a:gd name="adj" fmla="val 5253"/>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Task</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RequestDataAsync</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Uri</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uri</a:t>
            </a:r>
            <a:r>
              <a:rPr lang="en-US" sz="1400" dirty="0">
                <a:solidFill>
                  <a:srgbClr val="000000"/>
                </a:solidFill>
                <a:highlight>
                  <a:srgbClr val="FFFFFF"/>
                </a:highlight>
                <a:latin typeface="Consolas" panose="020B0609020204030204" pitchFamily="49" charset="0"/>
              </a:rPr>
              <a:t>)</a:t>
            </a:r>
          </a:p>
          <a:p>
            <a:pPr>
              <a:lnSpc>
                <a:spcPct val="120000"/>
              </a:lnSpc>
            </a:pPr>
            <a:r>
              <a:rPr lang="en-US" sz="1400" dirty="0">
                <a:solidFill>
                  <a:srgbClr val="000000"/>
                </a:solidFill>
                <a:highlight>
                  <a:srgbClr val="FFFFFF"/>
                </a:highlight>
                <a:latin typeface="Consolas" panose="020B0609020204030204" pitchFamily="49" charset="0"/>
              </a:rPr>
              <a:t>{</a:t>
            </a:r>
          </a:p>
          <a:p>
            <a:pPr>
              <a:lnSpc>
                <a:spcPct val="120000"/>
              </a:lnSpc>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tcs</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TaskCompletionSource</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a:t>
            </a:r>
          </a:p>
          <a:p>
            <a:pPr>
              <a:lnSpc>
                <a:spcPct val="120000"/>
              </a:lnSpc>
            </a:pPr>
            <a:endParaRPr lang="en-US" sz="1400" dirty="0">
              <a:solidFill>
                <a:srgbClr val="000000"/>
              </a:solidFill>
              <a:highlight>
                <a:srgbClr val="FFFFFF"/>
              </a:highlight>
              <a:latin typeface="Consolas" panose="020B0609020204030204" pitchFamily="49" charset="0"/>
            </a:endParaRPr>
          </a:p>
          <a:p>
            <a:pPr>
              <a:lnSpc>
                <a:spcPct val="120000"/>
              </a:lnSpc>
            </a:pP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WebClient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webClient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WebClient</a:t>
            </a:r>
            <a:r>
              <a:rPr lang="en-US" sz="1400" dirty="0">
                <a:solidFill>
                  <a:srgbClr val="000000"/>
                </a:solidFill>
                <a:highlight>
                  <a:srgbClr val="FFFFFF"/>
                </a:highlight>
                <a:latin typeface="Consolas" panose="020B0609020204030204" pitchFamily="49" charset="0"/>
              </a:rPr>
              <a:t>();</a:t>
            </a:r>
          </a:p>
          <a:p>
            <a:pPr>
              <a:lnSpc>
                <a:spcPct val="120000"/>
              </a:lnSpc>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webClient.DownloadStringCompleted</a:t>
            </a:r>
            <a:r>
              <a:rPr lang="en-US" sz="1400" dirty="0">
                <a:solidFill>
                  <a:srgbClr val="000000"/>
                </a:solidFill>
                <a:highlight>
                  <a:srgbClr val="FFFFFF"/>
                </a:highlight>
                <a:latin typeface="Consolas" panose="020B0609020204030204" pitchFamily="49" charset="0"/>
              </a:rPr>
              <a:t> +=</a:t>
            </a:r>
          </a:p>
          <a:p>
            <a:pPr>
              <a:lnSpc>
                <a:spcPct val="120000"/>
              </a:lnSpc>
            </a:pPr>
            <a:r>
              <a:rPr lang="en-US" sz="1400" dirty="0">
                <a:solidFill>
                  <a:srgbClr val="000000"/>
                </a:solidFill>
                <a:highlight>
                  <a:srgbClr val="FFFFFF"/>
                </a:highlight>
                <a:latin typeface="Consolas" panose="020B0609020204030204" pitchFamily="49" charset="0"/>
              </a:rPr>
              <a:t>        (_,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 =&gt;</a:t>
            </a:r>
          </a:p>
          <a:p>
            <a:pPr>
              <a:lnSpc>
                <a:spcPct val="120000"/>
              </a:lnSpc>
            </a:pPr>
            <a:r>
              <a:rPr lang="en-US" sz="1400" dirty="0">
                <a:solidFill>
                  <a:srgbClr val="000000"/>
                </a:solidFill>
                <a:highlight>
                  <a:srgbClr val="FFFFFF"/>
                </a:highlight>
                <a:latin typeface="Consolas" panose="020B0609020204030204" pitchFamily="49" charset="0"/>
              </a:rPr>
              <a:t>        {</a:t>
            </a:r>
          </a:p>
          <a:p>
            <a:pPr>
              <a:lnSpc>
                <a:spcPct val="120000"/>
              </a:lnSpc>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tcs.SetResult</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args.Result</a:t>
            </a:r>
            <a:r>
              <a:rPr lang="en-US" sz="1400" dirty="0">
                <a:solidFill>
                  <a:srgbClr val="000000"/>
                </a:solidFill>
                <a:highlight>
                  <a:srgbClr val="FFFFFF"/>
                </a:highlight>
                <a:latin typeface="Consolas" panose="020B0609020204030204" pitchFamily="49" charset="0"/>
              </a:rPr>
              <a:t>);</a:t>
            </a:r>
          </a:p>
          <a:p>
            <a:pPr>
              <a:lnSpc>
                <a:spcPct val="120000"/>
              </a:lnSpc>
            </a:pPr>
            <a:r>
              <a:rPr lang="en-US" sz="1400" dirty="0">
                <a:solidFill>
                  <a:srgbClr val="000000"/>
                </a:solidFill>
                <a:highlight>
                  <a:srgbClr val="FFFFFF"/>
                </a:highlight>
                <a:latin typeface="Consolas" panose="020B0609020204030204" pitchFamily="49" charset="0"/>
              </a:rPr>
              <a:t>        };</a:t>
            </a:r>
          </a:p>
          <a:p>
            <a:pPr>
              <a:lnSpc>
                <a:spcPct val="120000"/>
              </a:lnSpc>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webClient.DownloadStringAsync</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uri</a:t>
            </a:r>
            <a:r>
              <a:rPr lang="en-US" sz="1400" dirty="0">
                <a:solidFill>
                  <a:srgbClr val="000000"/>
                </a:solidFill>
                <a:highlight>
                  <a:srgbClr val="FFFFFF"/>
                </a:highlight>
                <a:latin typeface="Consolas" panose="020B0609020204030204" pitchFamily="49" charset="0"/>
              </a:rPr>
              <a:t>);</a:t>
            </a:r>
          </a:p>
          <a:p>
            <a:pPr>
              <a:lnSpc>
                <a:spcPct val="120000"/>
              </a:lnSpc>
            </a:pPr>
            <a:endParaRPr lang="en-US" sz="1400" dirty="0">
              <a:solidFill>
                <a:srgbClr val="000000"/>
              </a:solidFill>
              <a:highlight>
                <a:srgbClr val="FFFFFF"/>
              </a:highlight>
              <a:latin typeface="Consolas" panose="020B0609020204030204" pitchFamily="49" charset="0"/>
            </a:endParaRPr>
          </a:p>
          <a:p>
            <a:pPr>
              <a:lnSpc>
                <a:spcPct val="120000"/>
              </a:lnSpc>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tcs.Task</a:t>
            </a:r>
            <a:r>
              <a:rPr lang="en-US" sz="1400" dirty="0">
                <a:solidFill>
                  <a:srgbClr val="000000"/>
                </a:solidFill>
                <a:highlight>
                  <a:srgbClr val="FFFFFF"/>
                </a:highlight>
                <a:latin typeface="Consolas" panose="020B0609020204030204" pitchFamily="49" charset="0"/>
              </a:rPr>
              <a:t>;</a:t>
            </a:r>
          </a:p>
          <a:p>
            <a:pPr>
              <a:lnSpc>
                <a:spcPct val="120000"/>
              </a:lnSpc>
            </a:pPr>
            <a:r>
              <a:rPr lang="en-US" sz="1400" dirty="0">
                <a:solidFill>
                  <a:srgbClr val="000000"/>
                </a:solidFill>
                <a:highlight>
                  <a:srgbClr val="FFFFFF"/>
                </a:highlight>
                <a:latin typeface="Consolas" panose="020B0609020204030204" pitchFamily="49" charset="0"/>
              </a:rPr>
              <a:t>} </a:t>
            </a:r>
            <a:r>
              <a:rPr lang="en-US" sz="1400" dirty="0">
                <a:solidFill>
                  <a:srgbClr val="00B050"/>
                </a:solidFill>
                <a:highlight>
                  <a:srgbClr val="FFFFFF"/>
                </a:highlight>
                <a:latin typeface="Consolas" panose="020B0609020204030204" pitchFamily="49" charset="0"/>
              </a:rPr>
              <a:t>// Example of wrapping </a:t>
            </a:r>
            <a:r>
              <a:rPr lang="en-US" sz="1400" dirty="0" err="1">
                <a:solidFill>
                  <a:srgbClr val="00B050"/>
                </a:solidFill>
                <a:highlight>
                  <a:srgbClr val="FFFFFF"/>
                </a:highlight>
                <a:latin typeface="Consolas" panose="020B0609020204030204" pitchFamily="49" charset="0"/>
              </a:rPr>
              <a:t>Async</a:t>
            </a:r>
            <a:r>
              <a:rPr lang="en-US" sz="1400" dirty="0">
                <a:solidFill>
                  <a:srgbClr val="00B050"/>
                </a:solidFill>
                <a:highlight>
                  <a:srgbClr val="FFFFFF"/>
                </a:highlight>
                <a:latin typeface="Consolas" panose="020B0609020204030204" pitchFamily="49" charset="0"/>
              </a:rPr>
              <a:t>/Completed.</a:t>
            </a:r>
            <a:endParaRPr lang="en-US" sz="1400" dirty="0"/>
          </a:p>
        </p:txBody>
      </p:sp>
      <p:sp>
        <p:nvSpPr>
          <p:cNvPr id="2" name="Rectangle 1"/>
          <p:cNvSpPr/>
          <p:nvPr/>
        </p:nvSpPr>
        <p:spPr>
          <a:xfrm>
            <a:off x="2178206" y="5145767"/>
            <a:ext cx="7835591" cy="1323439"/>
          </a:xfrm>
          <a:prstGeom prst="rect">
            <a:avLst/>
          </a:prstGeom>
        </p:spPr>
        <p:txBody>
          <a:bodyPr wrap="square">
            <a:spAutoFit/>
          </a:bodyPr>
          <a:lstStyle/>
          <a:p>
            <a:r>
              <a:rPr lang="en-US" sz="1600" i="1" dirty="0">
                <a:solidFill>
                  <a:srgbClr val="0000FF"/>
                </a:solidFill>
                <a:highlight>
                  <a:srgbClr val="FFFFFF"/>
                </a:highlight>
                <a:latin typeface="Consolas" panose="020B0609020204030204" pitchFamily="49" charset="0"/>
              </a:rPr>
              <a:t>public </a:t>
            </a:r>
            <a:r>
              <a:rPr lang="en-US" sz="1600" i="1" dirty="0" err="1">
                <a:solidFill>
                  <a:srgbClr val="0000FF"/>
                </a:solidFill>
                <a:highlight>
                  <a:srgbClr val="FFFFFF"/>
                </a:highlight>
                <a:latin typeface="Consolas" panose="020B0609020204030204" pitchFamily="49" charset="0"/>
              </a:rPr>
              <a:t>async</a:t>
            </a:r>
            <a:r>
              <a:rPr lang="en-US" sz="1600" i="1" dirty="0">
                <a:solidFill>
                  <a:srgbClr val="000000"/>
                </a:solidFill>
                <a:highlight>
                  <a:srgbClr val="FFFFFF"/>
                </a:highlight>
                <a:latin typeface="Consolas" panose="020B0609020204030204" pitchFamily="49" charset="0"/>
              </a:rPr>
              <a:t> </a:t>
            </a:r>
            <a:r>
              <a:rPr lang="en-US" sz="1600" i="1" dirty="0">
                <a:solidFill>
                  <a:srgbClr val="0000FF"/>
                </a:solidFill>
                <a:highlight>
                  <a:srgbClr val="FFFFFF"/>
                </a:highlight>
                <a:latin typeface="Consolas" panose="020B0609020204030204" pitchFamily="49" charset="0"/>
              </a:rPr>
              <a:t>void</a:t>
            </a:r>
            <a:r>
              <a:rPr lang="en-US" sz="1600" i="1" dirty="0">
                <a:solidFill>
                  <a:srgbClr val="000000"/>
                </a:solidFill>
                <a:highlight>
                  <a:srgbClr val="FFFFFF"/>
                </a:highlight>
                <a:latin typeface="Consolas" panose="020B0609020204030204" pitchFamily="49" charset="0"/>
              </a:rPr>
              <a:t> Method(</a:t>
            </a:r>
            <a:r>
              <a:rPr lang="en-US" sz="1600" i="1" dirty="0">
                <a:solidFill>
                  <a:srgbClr val="0000FF"/>
                </a:solidFill>
                <a:highlight>
                  <a:srgbClr val="FFFFFF"/>
                </a:highlight>
                <a:latin typeface="Consolas" panose="020B0609020204030204" pitchFamily="49" charset="0"/>
              </a:rPr>
              <a:t>string</a:t>
            </a:r>
            <a:r>
              <a:rPr lang="en-US" sz="1600" i="1" dirty="0">
                <a:solidFill>
                  <a:srgbClr val="000000"/>
                </a:solidFill>
                <a:highlight>
                  <a:srgbClr val="FFFFFF"/>
                </a:highlight>
                <a:latin typeface="Consolas" panose="020B0609020204030204" pitchFamily="49" charset="0"/>
              </a:rPr>
              <a:t>[] </a:t>
            </a:r>
            <a:r>
              <a:rPr lang="en-US" sz="1600" i="1" dirty="0" err="1">
                <a:solidFill>
                  <a:srgbClr val="000000"/>
                </a:solidFill>
                <a:highlight>
                  <a:srgbClr val="FFFFFF"/>
                </a:highlight>
                <a:latin typeface="Consolas" panose="020B0609020204030204" pitchFamily="49" charset="0"/>
              </a:rPr>
              <a:t>args</a:t>
            </a:r>
            <a:r>
              <a:rPr lang="en-US" sz="1600" i="1" dirty="0">
                <a:solidFill>
                  <a:srgbClr val="000000"/>
                </a:solidFill>
                <a:highlight>
                  <a:srgbClr val="FFFFFF"/>
                </a:highlight>
                <a:latin typeface="Consolas" panose="020B0609020204030204" pitchFamily="49" charset="0"/>
              </a:rPr>
              <a:t>)</a:t>
            </a:r>
          </a:p>
          <a:p>
            <a:r>
              <a:rPr lang="en-US" sz="1600" i="1" dirty="0">
                <a:solidFill>
                  <a:srgbClr val="000000"/>
                </a:solidFill>
                <a:highlight>
                  <a:srgbClr val="FFFFFF"/>
                </a:highlight>
                <a:latin typeface="Consolas" panose="020B0609020204030204" pitchFamily="49" charset="0"/>
              </a:rPr>
              <a:t>{</a:t>
            </a:r>
          </a:p>
          <a:p>
            <a:r>
              <a:rPr lang="en-US" sz="1600" i="1" dirty="0">
                <a:solidFill>
                  <a:srgbClr val="000000"/>
                </a:solidFill>
                <a:highlight>
                  <a:srgbClr val="FFFFFF"/>
                </a:highlight>
                <a:latin typeface="Consolas" panose="020B0609020204030204" pitchFamily="49" charset="0"/>
              </a:rPr>
              <a:t>    </a:t>
            </a:r>
            <a:r>
              <a:rPr lang="en-US" sz="1600" i="1" dirty="0" err="1">
                <a:solidFill>
                  <a:srgbClr val="2B91AF"/>
                </a:solidFill>
                <a:highlight>
                  <a:srgbClr val="FFFFFF"/>
                </a:highlight>
                <a:latin typeface="Consolas" panose="020B0609020204030204" pitchFamily="49" charset="0"/>
              </a:rPr>
              <a:t>MyClass</a:t>
            </a:r>
            <a:r>
              <a:rPr lang="en-US" sz="1600" i="1" dirty="0">
                <a:solidFill>
                  <a:srgbClr val="000000"/>
                </a:solidFill>
                <a:highlight>
                  <a:srgbClr val="FFFFFF"/>
                </a:highlight>
                <a:latin typeface="Consolas" panose="020B0609020204030204" pitchFamily="49" charset="0"/>
              </a:rPr>
              <a:t> instance = </a:t>
            </a:r>
            <a:r>
              <a:rPr lang="en-US" sz="1600" i="1" dirty="0">
                <a:solidFill>
                  <a:srgbClr val="0000FF"/>
                </a:solidFill>
                <a:highlight>
                  <a:srgbClr val="FFFFFF"/>
                </a:highlight>
                <a:latin typeface="Consolas" panose="020B0609020204030204" pitchFamily="49" charset="0"/>
              </a:rPr>
              <a:t>new</a:t>
            </a:r>
            <a:r>
              <a:rPr lang="en-US" sz="1600" i="1" dirty="0">
                <a:solidFill>
                  <a:srgbClr val="000000"/>
                </a:solidFill>
                <a:highlight>
                  <a:srgbClr val="FFFFFF"/>
                </a:highlight>
                <a:latin typeface="Consolas" panose="020B0609020204030204" pitchFamily="49" charset="0"/>
              </a:rPr>
              <a:t> </a:t>
            </a:r>
            <a:r>
              <a:rPr lang="en-US" sz="1600" i="1" dirty="0" err="1">
                <a:solidFill>
                  <a:srgbClr val="2B91AF"/>
                </a:solidFill>
                <a:highlight>
                  <a:srgbClr val="FFFFFF"/>
                </a:highlight>
                <a:latin typeface="Consolas" panose="020B0609020204030204" pitchFamily="49" charset="0"/>
              </a:rPr>
              <a:t>MyClass</a:t>
            </a:r>
            <a:r>
              <a:rPr lang="en-US" sz="1600" i="1" dirty="0">
                <a:solidFill>
                  <a:srgbClr val="000000"/>
                </a:solidFill>
                <a:highlight>
                  <a:srgbClr val="FFFFFF"/>
                </a:highlight>
                <a:latin typeface="Consolas" panose="020B0609020204030204" pitchFamily="49" charset="0"/>
              </a:rPr>
              <a:t>();</a:t>
            </a:r>
          </a:p>
          <a:p>
            <a:r>
              <a:rPr lang="en-US" sz="1600" i="1" dirty="0">
                <a:solidFill>
                  <a:srgbClr val="000000"/>
                </a:solidFill>
                <a:highlight>
                  <a:srgbClr val="FFFFFF"/>
                </a:highlight>
                <a:latin typeface="Consolas" panose="020B0609020204030204" pitchFamily="49" charset="0"/>
              </a:rPr>
              <a:t>    </a:t>
            </a:r>
            <a:r>
              <a:rPr lang="en-US" sz="1600" i="1" dirty="0">
                <a:solidFill>
                  <a:srgbClr val="0000FF"/>
                </a:solidFill>
                <a:highlight>
                  <a:srgbClr val="FFFFFF"/>
                </a:highlight>
                <a:latin typeface="Consolas" panose="020B0609020204030204" pitchFamily="49" charset="0"/>
              </a:rPr>
              <a:t>string</a:t>
            </a:r>
            <a:r>
              <a:rPr lang="en-US" sz="1600" i="1" dirty="0">
                <a:solidFill>
                  <a:srgbClr val="000000"/>
                </a:solidFill>
                <a:highlight>
                  <a:srgbClr val="FFFFFF"/>
                </a:highlight>
                <a:latin typeface="Consolas" panose="020B0609020204030204" pitchFamily="49" charset="0"/>
              </a:rPr>
              <a:t> result = </a:t>
            </a:r>
            <a:r>
              <a:rPr lang="en-US" sz="1600" i="1" dirty="0">
                <a:solidFill>
                  <a:srgbClr val="0000FF"/>
                </a:solidFill>
                <a:highlight>
                  <a:srgbClr val="FFFFFF"/>
                </a:highlight>
                <a:latin typeface="Consolas" panose="020B0609020204030204" pitchFamily="49" charset="0"/>
              </a:rPr>
              <a:t>await</a:t>
            </a:r>
            <a:r>
              <a:rPr lang="en-US" sz="1600" i="1" dirty="0">
                <a:solidFill>
                  <a:srgbClr val="000000"/>
                </a:solidFill>
                <a:highlight>
                  <a:srgbClr val="FFFFFF"/>
                </a:highlight>
                <a:latin typeface="Consolas" panose="020B0609020204030204" pitchFamily="49" charset="0"/>
              </a:rPr>
              <a:t> </a:t>
            </a:r>
            <a:r>
              <a:rPr lang="en-US" sz="1600" i="1" dirty="0" err="1">
                <a:solidFill>
                  <a:srgbClr val="000000"/>
                </a:solidFill>
                <a:highlight>
                  <a:srgbClr val="FFFFFF"/>
                </a:highlight>
                <a:latin typeface="Consolas" panose="020B0609020204030204" pitchFamily="49" charset="0"/>
              </a:rPr>
              <a:t>instance.RequestDataAsync</a:t>
            </a:r>
            <a:r>
              <a:rPr lang="en-US" sz="1600" i="1" dirty="0">
                <a:solidFill>
                  <a:srgbClr val="000000"/>
                </a:solidFill>
                <a:highlight>
                  <a:srgbClr val="FFFFFF"/>
                </a:highlight>
                <a:latin typeface="Consolas" panose="020B0609020204030204" pitchFamily="49" charset="0"/>
              </a:rPr>
              <a:t>(</a:t>
            </a:r>
            <a:r>
              <a:rPr lang="en-US" sz="1600" i="1" dirty="0">
                <a:solidFill>
                  <a:srgbClr val="0000FF"/>
                </a:solidFill>
                <a:highlight>
                  <a:srgbClr val="FFFFFF"/>
                </a:highlight>
                <a:latin typeface="Consolas" panose="020B0609020204030204" pitchFamily="49" charset="0"/>
              </a:rPr>
              <a:t>new</a:t>
            </a:r>
            <a:r>
              <a:rPr lang="en-US" sz="1600" i="1" dirty="0">
                <a:solidFill>
                  <a:srgbClr val="000000"/>
                </a:solidFill>
                <a:highlight>
                  <a:srgbClr val="FFFFFF"/>
                </a:highlight>
                <a:latin typeface="Consolas" panose="020B0609020204030204" pitchFamily="49" charset="0"/>
              </a:rPr>
              <a:t> </a:t>
            </a:r>
            <a:r>
              <a:rPr lang="en-US" sz="1600" i="1" dirty="0">
                <a:solidFill>
                  <a:srgbClr val="2B91AF"/>
                </a:solidFill>
                <a:highlight>
                  <a:srgbClr val="FFFFFF"/>
                </a:highlight>
                <a:latin typeface="Consolas" panose="020B0609020204030204" pitchFamily="49" charset="0"/>
              </a:rPr>
              <a:t>Uri</a:t>
            </a:r>
            <a:r>
              <a:rPr lang="en-US" sz="1600" i="1" dirty="0">
                <a:solidFill>
                  <a:srgbClr val="000000"/>
                </a:solidFill>
                <a:highlight>
                  <a:srgbClr val="FFFFFF"/>
                </a:highlight>
                <a:latin typeface="Consolas" panose="020B0609020204030204" pitchFamily="49" charset="0"/>
              </a:rPr>
              <a:t>(</a:t>
            </a:r>
            <a:r>
              <a:rPr lang="en-US" sz="1600" i="1" dirty="0">
                <a:solidFill>
                  <a:srgbClr val="A31515"/>
                </a:solidFill>
                <a:highlight>
                  <a:srgbClr val="FFFFFF"/>
                </a:highlight>
                <a:latin typeface="Consolas" panose="020B0609020204030204" pitchFamily="49" charset="0"/>
              </a:rPr>
              <a:t>"..."</a:t>
            </a:r>
            <a:r>
              <a:rPr lang="en-US" sz="1600" i="1" dirty="0">
                <a:solidFill>
                  <a:srgbClr val="000000"/>
                </a:solidFill>
                <a:highlight>
                  <a:srgbClr val="FFFFFF"/>
                </a:highlight>
                <a:latin typeface="Consolas" panose="020B0609020204030204" pitchFamily="49" charset="0"/>
              </a:rPr>
              <a:t>));</a:t>
            </a:r>
          </a:p>
          <a:p>
            <a:r>
              <a:rPr lang="en-US" sz="1600" i="1" dirty="0">
                <a:solidFill>
                  <a:srgbClr val="000000"/>
                </a:solidFill>
                <a:highlight>
                  <a:srgbClr val="FFFFFF"/>
                </a:highlight>
                <a:latin typeface="Consolas" panose="020B0609020204030204" pitchFamily="49" charset="0"/>
              </a:rPr>
              <a:t>}</a:t>
            </a:r>
            <a:endParaRPr lang="en-US" sz="1600" i="1" dirty="0"/>
          </a:p>
        </p:txBody>
      </p:sp>
      <p:sp>
        <p:nvSpPr>
          <p:cNvPr id="7" name="Rounded Rectangle 6"/>
          <p:cNvSpPr/>
          <p:nvPr/>
        </p:nvSpPr>
        <p:spPr>
          <a:xfrm>
            <a:off x="496389" y="1193800"/>
            <a:ext cx="5523411" cy="13982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Task</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RequestDataAsync</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Uri</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uri</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WebClient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webClient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WebClient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webClient.DownloadStringTaskAsync</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uri</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B050"/>
                </a:solidFill>
                <a:highlight>
                  <a:srgbClr val="FFFFFF"/>
                </a:highlight>
                <a:latin typeface="Consolas" panose="020B0609020204030204" pitchFamily="49" charset="0"/>
              </a:rPr>
              <a:t>// Rely on underlying Tasks whenever possible.</a:t>
            </a:r>
          </a:p>
        </p:txBody>
      </p:sp>
    </p:spTree>
    <p:extLst>
      <p:ext uri="{BB962C8B-B14F-4D97-AF65-F5344CB8AC3E}">
        <p14:creationId xmlns:p14="http://schemas.microsoft.com/office/powerpoint/2010/main" val="1421465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Additional async resources</a:t>
            </a:r>
            <a:endParaRPr lang="en-US" dirty="0"/>
          </a:p>
        </p:txBody>
      </p:sp>
      <p:sp>
        <p:nvSpPr>
          <p:cNvPr id="6" name="Content Placeholder 5"/>
          <p:cNvSpPr>
            <a:spLocks noGrp="1"/>
          </p:cNvSpPr>
          <p:nvPr>
            <p:ph type="body" sz="quarter" idx="10"/>
          </p:nvPr>
        </p:nvSpPr>
        <p:spPr/>
        <p:txBody>
          <a:bodyPr/>
          <a:lstStyle/>
          <a:p>
            <a:r>
              <a:rPr lang="en-US" smtClean="0"/>
              <a:t>Async'ing Your Way to a Successful App with .NET</a:t>
            </a:r>
          </a:p>
          <a:p>
            <a:pPr lvl="1"/>
            <a:r>
              <a:rPr lang="en-US" smtClean="0">
                <a:hlinkClick r:id="rId2"/>
              </a:rPr>
              <a:t>http://channel9.msdn.com/Events/Build/2013/3-301</a:t>
            </a:r>
            <a:endParaRPr lang="en-US" smtClean="0"/>
          </a:p>
          <a:p>
            <a:r>
              <a:rPr lang="en-US" smtClean="0"/>
              <a:t>Creating Async Libraries That Are Modular, Reusable and Fast, in Microsoft Visual C# and Visual Basic</a:t>
            </a:r>
          </a:p>
          <a:p>
            <a:pPr lvl="1"/>
            <a:r>
              <a:rPr lang="en-US" smtClean="0">
                <a:hlinkClick r:id="rId3"/>
              </a:rPr>
              <a:t>http://channel9.msdn.com/Events/TechEd/Europe/2013/DEV-B318</a:t>
            </a:r>
            <a:endParaRPr lang="en-US" smtClean="0"/>
          </a:p>
          <a:p>
            <a:endParaRPr lang="en-US" dirty="0"/>
          </a:p>
        </p:txBody>
      </p:sp>
    </p:spTree>
    <p:extLst>
      <p:ext uri="{BB962C8B-B14F-4D97-AF65-F5344CB8AC3E}">
        <p14:creationId xmlns:p14="http://schemas.microsoft.com/office/powerpoint/2010/main" val="92179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Portable class libraries (PCLs)</a:t>
            </a:r>
            <a:endParaRPr lang="en-US" dirty="0"/>
          </a:p>
        </p:txBody>
      </p:sp>
      <p:sp>
        <p:nvSpPr>
          <p:cNvPr id="2" name="Text Placeholder 1"/>
          <p:cNvSpPr>
            <a:spLocks noGrp="1"/>
          </p:cNvSpPr>
          <p:nvPr>
            <p:ph type="body" sz="quarter" idx="10"/>
          </p:nvPr>
        </p:nvSpPr>
        <p:spPr/>
        <p:txBody>
          <a:bodyPr/>
          <a:lstStyle/>
          <a:p>
            <a:r>
              <a:rPr lang="en-US" smtClean="0"/>
              <a:t>One source</a:t>
            </a:r>
          </a:p>
          <a:p>
            <a:r>
              <a:rPr lang="en-US" smtClean="0"/>
              <a:t>One project</a:t>
            </a:r>
          </a:p>
          <a:p>
            <a:r>
              <a:rPr lang="en-US" smtClean="0"/>
              <a:t>One binary</a:t>
            </a:r>
          </a:p>
          <a:p>
            <a:endParaRPr lang="en-US" smtClean="0"/>
          </a:p>
          <a:p>
            <a:r>
              <a:rPr lang="en-US" smtClean="0"/>
              <a:t>Multiple platforms!</a:t>
            </a:r>
            <a:endParaRPr lang="en-US" dirty="0"/>
          </a:p>
        </p:txBody>
      </p:sp>
      <p:pic>
        <p:nvPicPr>
          <p:cNvPr id="3" name="Picture 2"/>
          <p:cNvPicPr>
            <a:picLocks noChangeAspect="1"/>
          </p:cNvPicPr>
          <p:nvPr/>
        </p:nvPicPr>
        <p:blipFill>
          <a:blip r:embed="rId3"/>
          <a:stretch>
            <a:fillRect/>
          </a:stretch>
        </p:blipFill>
        <p:spPr>
          <a:xfrm>
            <a:off x="6197600" y="1189178"/>
            <a:ext cx="5393309" cy="5253223"/>
          </a:xfrm>
          <a:prstGeom prst="rect">
            <a:avLst/>
          </a:prstGeom>
        </p:spPr>
      </p:pic>
    </p:spTree>
    <p:extLst>
      <p:ext uri="{BB962C8B-B14F-4D97-AF65-F5344CB8AC3E}">
        <p14:creationId xmlns:p14="http://schemas.microsoft.com/office/powerpoint/2010/main" val="274966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can I use and where?</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277294699"/>
              </p:ext>
            </p:extLst>
          </p:nvPr>
        </p:nvGraphicFramePr>
        <p:xfrm>
          <a:off x="930166" y="1214397"/>
          <a:ext cx="9093820" cy="5064824"/>
        </p:xfrm>
        <a:graphic>
          <a:graphicData uri="http://schemas.openxmlformats.org/drawingml/2006/table">
            <a:tbl>
              <a:tblPr/>
              <a:tblGrid>
                <a:gridCol w="3793031"/>
                <a:gridCol w="1495536"/>
                <a:gridCol w="1213833"/>
                <a:gridCol w="1115188"/>
                <a:gridCol w="1476232"/>
              </a:tblGrid>
              <a:tr h="595928">
                <a:tc>
                  <a:txBody>
                    <a:bodyPr/>
                    <a:lstStyle/>
                    <a:p>
                      <a:pPr algn="l"/>
                      <a:r>
                        <a:rPr lang="en-US" sz="1600" b="1" dirty="0">
                          <a:solidFill>
                            <a:srgbClr val="2A2A2A"/>
                          </a:solidFill>
                          <a:effectLst/>
                        </a:rPr>
                        <a:t>Feature</a:t>
                      </a:r>
                    </a:p>
                  </a:txBody>
                  <a:tcPr marL="43299" marR="43299" marT="54124" marB="54124"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solidFill>
                      <a:srgbClr val="EDEDED"/>
                    </a:solidFill>
                  </a:tcPr>
                </a:tc>
                <a:tc>
                  <a:txBody>
                    <a:bodyPr/>
                    <a:lstStyle/>
                    <a:p>
                      <a:pPr algn="l"/>
                      <a:r>
                        <a:rPr lang="en-US" sz="1600" b="1">
                          <a:solidFill>
                            <a:srgbClr val="2A2A2A"/>
                          </a:solidFill>
                          <a:effectLst/>
                        </a:rPr>
                        <a:t>.NET Framework</a:t>
                      </a:r>
                    </a:p>
                  </a:txBody>
                  <a:tcPr marL="43299" marR="43299" marT="54124" marB="54124"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solidFill>
                      <a:srgbClr val="EDEDED"/>
                    </a:solidFill>
                  </a:tcPr>
                </a:tc>
                <a:tc>
                  <a:txBody>
                    <a:bodyPr/>
                    <a:lstStyle/>
                    <a:p>
                      <a:pPr algn="l"/>
                      <a:r>
                        <a:rPr lang="en-US" sz="1600" b="1">
                          <a:solidFill>
                            <a:srgbClr val="2A2A2A"/>
                          </a:solidFill>
                          <a:effectLst/>
                        </a:rPr>
                        <a:t>Windows Store</a:t>
                      </a:r>
                    </a:p>
                  </a:txBody>
                  <a:tcPr marL="43299" marR="43299" marT="54124" marB="54124"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solidFill>
                      <a:srgbClr val="EDEDED"/>
                    </a:solidFill>
                  </a:tcPr>
                </a:tc>
                <a:tc>
                  <a:txBody>
                    <a:bodyPr/>
                    <a:lstStyle/>
                    <a:p>
                      <a:pPr algn="l"/>
                      <a:r>
                        <a:rPr lang="en-US" sz="1600" b="1">
                          <a:solidFill>
                            <a:srgbClr val="2A2A2A"/>
                          </a:solidFill>
                          <a:effectLst/>
                        </a:rPr>
                        <a:t>Silverlight</a:t>
                      </a:r>
                    </a:p>
                  </a:txBody>
                  <a:tcPr marL="43299" marR="43299" marT="54124" marB="54124"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solidFill>
                      <a:srgbClr val="EDEDED"/>
                    </a:solidFill>
                  </a:tcPr>
                </a:tc>
                <a:tc>
                  <a:txBody>
                    <a:bodyPr/>
                    <a:lstStyle/>
                    <a:p>
                      <a:pPr algn="l"/>
                      <a:r>
                        <a:rPr lang="en-US" sz="1600" b="1" dirty="0">
                          <a:solidFill>
                            <a:srgbClr val="2A2A2A"/>
                          </a:solidFill>
                          <a:effectLst/>
                        </a:rPr>
                        <a:t>Windows Phone</a:t>
                      </a:r>
                    </a:p>
                  </a:txBody>
                  <a:tcPr marL="43299" marR="43299" marT="54124" marB="54124" anchor="ctr">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solidFill>
                      <a:srgbClr val="EDEDED"/>
                    </a:solidFill>
                  </a:tcPr>
                </a:tc>
              </a:tr>
              <a:tr h="352088">
                <a:tc>
                  <a:txBody>
                    <a:bodyPr/>
                    <a:lstStyle/>
                    <a:p>
                      <a:pPr fontAlgn="t"/>
                      <a:r>
                        <a:rPr lang="en-US" sz="1600" b="1">
                          <a:solidFill>
                            <a:srgbClr val="2A2A2A"/>
                          </a:solidFill>
                          <a:effectLst/>
                        </a:rPr>
                        <a:t>Core</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352088">
                <a:tc>
                  <a:txBody>
                    <a:bodyPr/>
                    <a:lstStyle/>
                    <a:p>
                      <a:pPr fontAlgn="t"/>
                      <a:r>
                        <a:rPr lang="en-US" sz="1600" b="1">
                          <a:solidFill>
                            <a:srgbClr val="2A2A2A"/>
                          </a:solidFill>
                          <a:effectLst/>
                        </a:rPr>
                        <a:t>LINQ</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352088">
                <a:tc>
                  <a:txBody>
                    <a:bodyPr/>
                    <a:lstStyle/>
                    <a:p>
                      <a:pPr fontAlgn="t"/>
                      <a:r>
                        <a:rPr lang="en-US" sz="1600" b="1">
                          <a:solidFill>
                            <a:srgbClr val="2A2A2A"/>
                          </a:solidFill>
                          <a:effectLst/>
                        </a:rPr>
                        <a:t>IQueryable</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a:solidFill>
                            <a:srgbClr val="2A2A2A"/>
                          </a:solidFill>
                          <a:effectLst/>
                        </a:rPr>
                        <a:t>7.5 and higher</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352088">
                <a:tc>
                  <a:txBody>
                    <a:bodyPr/>
                    <a:lstStyle/>
                    <a:p>
                      <a:pPr fontAlgn="t"/>
                      <a:r>
                        <a:rPr lang="en-US" sz="1600" b="1">
                          <a:solidFill>
                            <a:srgbClr val="2A2A2A"/>
                          </a:solidFill>
                          <a:effectLst/>
                        </a:rPr>
                        <a:t>Dynamic keyword</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smtClean="0">
                          <a:solidFill>
                            <a:srgbClr val="2A2A2A"/>
                          </a:solidFill>
                          <a:effectLst/>
                        </a:rPr>
                        <a:t>4.5 and higher</a:t>
                      </a:r>
                      <a:endParaRPr lang="en-US" sz="1600" b="1" dirty="0">
                        <a:solidFill>
                          <a:srgbClr val="2A2A2A"/>
                        </a:solidFill>
                        <a:effectLst/>
                      </a:endParaRP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endParaRPr lang="en-US" sz="1600" b="1" dirty="0">
                        <a:solidFill>
                          <a:srgbClr val="2A2A2A"/>
                        </a:solidFill>
                        <a:effectLst/>
                      </a:endParaRP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352088">
                <a:tc>
                  <a:txBody>
                    <a:bodyPr/>
                    <a:lstStyle/>
                    <a:p>
                      <a:pPr fontAlgn="t"/>
                      <a:r>
                        <a:rPr lang="en-US" sz="1600" b="1">
                          <a:solidFill>
                            <a:srgbClr val="2A2A2A"/>
                          </a:solidFill>
                          <a:effectLst/>
                        </a:rPr>
                        <a:t>Managed Extensibility Framework (MEF)</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endParaRPr lang="en-US" sz="1600" b="1" dirty="0">
                        <a:solidFill>
                          <a:srgbClr val="2A2A2A"/>
                        </a:solidFill>
                        <a:effectLst/>
                      </a:endParaRP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352088">
                <a:tc>
                  <a:txBody>
                    <a:bodyPr/>
                    <a:lstStyle/>
                    <a:p>
                      <a:pPr fontAlgn="t"/>
                      <a:r>
                        <a:rPr lang="en-US" sz="1600" b="1">
                          <a:solidFill>
                            <a:srgbClr val="2A2A2A"/>
                          </a:solidFill>
                          <a:effectLst/>
                        </a:rPr>
                        <a:t>Network Class Library (NCL)</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352088">
                <a:tc>
                  <a:txBody>
                    <a:bodyPr/>
                    <a:lstStyle/>
                    <a:p>
                      <a:pPr fontAlgn="t"/>
                      <a:r>
                        <a:rPr lang="en-US" sz="1600" b="1">
                          <a:solidFill>
                            <a:srgbClr val="2A2A2A"/>
                          </a:solidFill>
                          <a:effectLst/>
                        </a:rPr>
                        <a:t>Serialization</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595928">
                <a:tc>
                  <a:txBody>
                    <a:bodyPr/>
                    <a:lstStyle/>
                    <a:p>
                      <a:pPr fontAlgn="t"/>
                      <a:r>
                        <a:rPr lang="en-US" sz="1600" b="1" dirty="0">
                          <a:solidFill>
                            <a:srgbClr val="2A2A2A"/>
                          </a:solidFill>
                          <a:effectLst/>
                        </a:rPr>
                        <a:t>Windows Communication Foundation (WCF)</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352088">
                <a:tc>
                  <a:txBody>
                    <a:bodyPr/>
                    <a:lstStyle/>
                    <a:p>
                      <a:pPr fontAlgn="t"/>
                      <a:r>
                        <a:rPr lang="en-US" sz="1600" b="1" dirty="0">
                          <a:solidFill>
                            <a:srgbClr val="2A2A2A"/>
                          </a:solidFill>
                          <a:effectLst/>
                        </a:rPr>
                        <a:t>Model-View-View Model (MVVM)</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smtClean="0">
                          <a:solidFill>
                            <a:srgbClr val="2A2A2A"/>
                          </a:solidFill>
                          <a:effectLst/>
                        </a:rPr>
                        <a:t>4.5 and higher</a:t>
                      </a:r>
                      <a:endParaRPr lang="en-US" sz="1600" b="1" dirty="0">
                        <a:solidFill>
                          <a:srgbClr val="2A2A2A"/>
                        </a:solidFill>
                        <a:effectLst/>
                      </a:endParaRP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352088">
                <a:tc>
                  <a:txBody>
                    <a:bodyPr/>
                    <a:lstStyle/>
                    <a:p>
                      <a:pPr fontAlgn="t"/>
                      <a:r>
                        <a:rPr lang="en-US" sz="1600" b="1">
                          <a:solidFill>
                            <a:srgbClr val="2A2A2A"/>
                          </a:solidFill>
                          <a:effectLst/>
                        </a:rPr>
                        <a:t>Data annotations</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smtClean="0">
                          <a:solidFill>
                            <a:srgbClr val="2A2A2A"/>
                          </a:solidFill>
                          <a:effectLst/>
                        </a:rPr>
                        <a:t>4.0.3 </a:t>
                      </a:r>
                      <a:r>
                        <a:rPr lang="en-US" sz="1600" b="1" dirty="0">
                          <a:solidFill>
                            <a:srgbClr val="2A2A2A"/>
                          </a:solidFill>
                          <a:effectLst/>
                        </a:rPr>
                        <a:t>and </a:t>
                      </a:r>
                      <a:r>
                        <a:rPr lang="en-US" sz="1600" b="1" dirty="0" smtClean="0">
                          <a:solidFill>
                            <a:srgbClr val="2A2A2A"/>
                          </a:solidFill>
                          <a:effectLst/>
                        </a:rPr>
                        <a:t>4.5+</a:t>
                      </a:r>
                      <a:endParaRPr lang="en-US" sz="1600" b="1" dirty="0">
                        <a:solidFill>
                          <a:srgbClr val="2A2A2A"/>
                        </a:solidFill>
                        <a:effectLst/>
                      </a:endParaRP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endParaRPr lang="en-US" sz="1600" b="1" dirty="0">
                        <a:solidFill>
                          <a:srgbClr val="2A2A2A"/>
                        </a:solidFill>
                        <a:effectLst/>
                      </a:endParaRP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352088">
                <a:tc>
                  <a:txBody>
                    <a:bodyPr/>
                    <a:lstStyle/>
                    <a:p>
                      <a:pPr fontAlgn="t"/>
                      <a:r>
                        <a:rPr lang="en-US" sz="1600" b="1">
                          <a:solidFill>
                            <a:srgbClr val="2A2A2A"/>
                          </a:solidFill>
                          <a:effectLst/>
                        </a:rPr>
                        <a:t>XLINQ</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smtClean="0">
                          <a:solidFill>
                            <a:srgbClr val="2A2A2A"/>
                          </a:solidFill>
                          <a:effectLst/>
                        </a:rPr>
                        <a:t>4.0.3 </a:t>
                      </a:r>
                      <a:r>
                        <a:rPr lang="en-US" sz="1600" b="1" dirty="0">
                          <a:solidFill>
                            <a:srgbClr val="2A2A2A"/>
                          </a:solidFill>
                          <a:effectLst/>
                        </a:rPr>
                        <a:t>and </a:t>
                      </a:r>
                      <a:r>
                        <a:rPr lang="en-US" sz="1600" b="1" dirty="0" smtClean="0">
                          <a:solidFill>
                            <a:srgbClr val="2A2A2A"/>
                          </a:solidFill>
                          <a:effectLst/>
                        </a:rPr>
                        <a:t>4.5+</a:t>
                      </a:r>
                      <a:endParaRPr lang="en-US" sz="1600" b="1" dirty="0">
                        <a:solidFill>
                          <a:srgbClr val="2A2A2A"/>
                        </a:solidFill>
                        <a:effectLst/>
                      </a:endParaRP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r h="352088">
                <a:tc>
                  <a:txBody>
                    <a:bodyPr/>
                    <a:lstStyle/>
                    <a:p>
                      <a:pPr fontAlgn="t"/>
                      <a:r>
                        <a:rPr lang="en-US" sz="1600" b="1" dirty="0" err="1">
                          <a:solidFill>
                            <a:srgbClr val="2A2A2A"/>
                          </a:solidFill>
                          <a:effectLst/>
                        </a:rPr>
                        <a:t>System.Numerics</a:t>
                      </a:r>
                      <a:endParaRPr lang="en-US" sz="1600" b="1" dirty="0">
                        <a:solidFill>
                          <a:srgbClr val="2A2A2A"/>
                        </a:solidFill>
                        <a:effectLst/>
                      </a:endParaRP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dirty="0">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r>
                        <a:rPr lang="en-US" sz="1600" b="1">
                          <a:solidFill>
                            <a:srgbClr val="2A2A2A"/>
                          </a:solidFill>
                          <a:effectLst/>
                        </a:rPr>
                        <a:t>√</a:t>
                      </a: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c>
                  <a:txBody>
                    <a:bodyPr/>
                    <a:lstStyle/>
                    <a:p>
                      <a:pPr algn="ctr" fontAlgn="t"/>
                      <a:endParaRPr lang="en-US" sz="1600" b="1" dirty="0">
                        <a:solidFill>
                          <a:srgbClr val="2A2A2A"/>
                        </a:solidFill>
                        <a:effectLst/>
                      </a:endParaRPr>
                    </a:p>
                  </a:txBody>
                  <a:tcPr marL="43299" marR="43299" marT="54124" marB="54124">
                    <a:lnL w="7620" cap="flat" cmpd="sng" algn="ctr">
                      <a:solidFill>
                        <a:srgbClr val="BBBBBB"/>
                      </a:solidFill>
                      <a:prstDash val="solid"/>
                      <a:round/>
                      <a:headEnd type="none" w="med" len="med"/>
                      <a:tailEnd type="none" w="med" len="med"/>
                    </a:lnL>
                    <a:lnR w="7620" cap="flat" cmpd="sng" algn="ctr">
                      <a:solidFill>
                        <a:srgbClr val="BBBBBB"/>
                      </a:solidFill>
                      <a:prstDash val="solid"/>
                      <a:round/>
                      <a:headEnd type="none" w="med" len="med"/>
                      <a:tailEnd type="none" w="med" len="med"/>
                    </a:lnR>
                    <a:lnT w="7620" cap="flat" cmpd="sng" algn="ctr">
                      <a:solidFill>
                        <a:srgbClr val="BBBBBB"/>
                      </a:solidFill>
                      <a:prstDash val="solid"/>
                      <a:round/>
                      <a:headEnd type="none" w="med" len="med"/>
                      <a:tailEnd type="none" w="med" len="med"/>
                    </a:lnT>
                    <a:lnB w="7620" cap="flat" cmpd="sng" algn="ctr">
                      <a:solidFill>
                        <a:srgbClr val="BBBBBB"/>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36308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PCL tips</a:t>
            </a:r>
            <a:endParaRPr lang="en-US" dirty="0"/>
          </a:p>
        </p:txBody>
      </p:sp>
      <p:sp>
        <p:nvSpPr>
          <p:cNvPr id="3" name="Content Placeholder 2"/>
          <p:cNvSpPr>
            <a:spLocks noGrp="1"/>
          </p:cNvSpPr>
          <p:nvPr>
            <p:ph type="body" sz="quarter" idx="10"/>
          </p:nvPr>
        </p:nvSpPr>
        <p:spPr/>
        <p:txBody>
          <a:bodyPr/>
          <a:lstStyle/>
          <a:p>
            <a:r>
              <a:rPr lang="en-US" smtClean="0"/>
              <a:t>Consider the platform tradeoffs from pulling in new libraries</a:t>
            </a:r>
          </a:p>
          <a:p>
            <a:pPr lvl="1"/>
            <a:r>
              <a:rPr lang="en-US" smtClean="0"/>
              <a:t>Also check out NuGet for similar/updated packages supporting more platforms</a:t>
            </a:r>
          </a:p>
          <a:p>
            <a:r>
              <a:rPr lang="en-US" smtClean="0"/>
              <a:t>The more you do in PCLs, the broader that functionality can be leveraged</a:t>
            </a:r>
            <a:endParaRPr lang="en-US" dirty="0" smtClean="0"/>
          </a:p>
        </p:txBody>
      </p:sp>
    </p:spTree>
    <p:extLst>
      <p:ext uri="{BB962C8B-B14F-4D97-AF65-F5344CB8AC3E}">
        <p14:creationId xmlns:p14="http://schemas.microsoft.com/office/powerpoint/2010/main" val="3604500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Adopt a Services Architecture</a:t>
            </a:r>
            <a:endParaRPr lang="en-US" dirty="0"/>
          </a:p>
        </p:txBody>
      </p:sp>
      <p:sp>
        <p:nvSpPr>
          <p:cNvPr id="4" name="Subtitle 3"/>
          <p:cNvSpPr>
            <a:spLocks noGrp="1"/>
          </p:cNvSpPr>
          <p:nvPr>
            <p:ph type="subTitle" idx="1"/>
          </p:nvPr>
        </p:nvSpPr>
        <p:spPr/>
        <p:txBody>
          <a:bodyPr/>
          <a:lstStyle/>
          <a:p>
            <a:r>
              <a:rPr lang="en-US" dirty="0"/>
              <a:t>Dmitry Lyalin | Product Marketing Manager </a:t>
            </a:r>
          </a:p>
        </p:txBody>
      </p:sp>
    </p:spTree>
    <p:extLst>
      <p:ext uri="{BB962C8B-B14F-4D97-AF65-F5344CB8AC3E}">
        <p14:creationId xmlns:p14="http://schemas.microsoft.com/office/powerpoint/2010/main" val="298715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PCL tips</a:t>
            </a:r>
            <a:endParaRPr lang="en-US" dirty="0"/>
          </a:p>
        </p:txBody>
      </p:sp>
      <p:sp>
        <p:nvSpPr>
          <p:cNvPr id="3" name="Content Placeholder 2"/>
          <p:cNvSpPr>
            <a:spLocks noGrp="1"/>
          </p:cNvSpPr>
          <p:nvPr>
            <p:ph type="body" sz="quarter" idx="10"/>
          </p:nvPr>
        </p:nvSpPr>
        <p:spPr/>
        <p:txBody>
          <a:bodyPr/>
          <a:lstStyle/>
          <a:p>
            <a:r>
              <a:rPr lang="en-US" smtClean="0"/>
              <a:t>Be careful about building PCLs too directly for a single consumer if others are planned, such as:</a:t>
            </a:r>
          </a:p>
          <a:p>
            <a:pPr lvl="1"/>
            <a:r>
              <a:rPr lang="en-US" smtClean="0"/>
              <a:t>Assuming one auth model (like Basic) when other scenarios (AD, Oauth, etc) could be well supported with a little more planning</a:t>
            </a:r>
          </a:p>
          <a:p>
            <a:pPr lvl="1"/>
            <a:r>
              <a:rPr lang="en-US" smtClean="0"/>
              <a:t>User selection of a file on desktops is significantly different from devices</a:t>
            </a:r>
          </a:p>
          <a:p>
            <a:r>
              <a:rPr lang="en-US" smtClean="0"/>
              <a:t>Abstract platform services as interfaces, and require those dependencies to be provided by the consumer</a:t>
            </a:r>
          </a:p>
          <a:p>
            <a:pPr lvl="1"/>
            <a:r>
              <a:rPr lang="en-US" smtClean="0"/>
              <a:t>File access, UI, system services, etc.</a:t>
            </a:r>
            <a:endParaRPr lang="en-US" dirty="0" smtClean="0"/>
          </a:p>
        </p:txBody>
      </p:sp>
    </p:spTree>
    <p:extLst>
      <p:ext uri="{BB962C8B-B14F-4D97-AF65-F5344CB8AC3E}">
        <p14:creationId xmlns:p14="http://schemas.microsoft.com/office/powerpoint/2010/main" val="3244788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Inversion of control (IoC)</a:t>
            </a:r>
            <a:endParaRPr lang="en-US" dirty="0"/>
          </a:p>
        </p:txBody>
      </p:sp>
      <p:sp>
        <p:nvSpPr>
          <p:cNvPr id="5" name="Content Placeholder 4"/>
          <p:cNvSpPr>
            <a:spLocks noGrp="1"/>
          </p:cNvSpPr>
          <p:nvPr>
            <p:ph type="body" sz="quarter" idx="10"/>
          </p:nvPr>
        </p:nvSpPr>
        <p:spPr/>
        <p:txBody>
          <a:bodyPr/>
          <a:lstStyle/>
          <a:p>
            <a:r>
              <a:rPr lang="en-US" smtClean="0"/>
              <a:t>The Hollywood Principle</a:t>
            </a:r>
          </a:p>
          <a:p>
            <a:pPr lvl="1"/>
            <a:r>
              <a:rPr lang="en-US" smtClean="0"/>
              <a:t>“Don’t call us, we’ll call you”</a:t>
            </a:r>
          </a:p>
          <a:p>
            <a:r>
              <a:rPr lang="en-US" smtClean="0"/>
              <a:t>Objects rely on their dependencies from the outside</a:t>
            </a:r>
          </a:p>
          <a:p>
            <a:pPr lvl="1"/>
            <a:r>
              <a:rPr lang="en-US" smtClean="0"/>
              <a:t>Data connections</a:t>
            </a:r>
          </a:p>
          <a:p>
            <a:pPr lvl="1"/>
            <a:r>
              <a:rPr lang="en-US" smtClean="0"/>
              <a:t>Algorithms</a:t>
            </a:r>
          </a:p>
          <a:p>
            <a:pPr lvl="1"/>
            <a:r>
              <a:rPr lang="en-US" smtClean="0"/>
              <a:t>Platform-specific services</a:t>
            </a:r>
          </a:p>
          <a:p>
            <a:r>
              <a:rPr lang="en-US" smtClean="0"/>
              <a:t>Dependencies are usually provided as abstractions</a:t>
            </a:r>
          </a:p>
          <a:p>
            <a:pPr lvl="1"/>
            <a:r>
              <a:rPr lang="en-US" smtClean="0"/>
              <a:t>IExpenseRepository</a:t>
            </a:r>
          </a:p>
          <a:p>
            <a:pPr lvl="1"/>
            <a:r>
              <a:rPr lang="en-US" smtClean="0"/>
              <a:t>INavigationService</a:t>
            </a:r>
          </a:p>
          <a:p>
            <a:pPr lvl="1"/>
            <a:r>
              <a:rPr lang="en-US" smtClean="0"/>
              <a:t>IPlatformService</a:t>
            </a:r>
          </a:p>
          <a:p>
            <a:r>
              <a:rPr lang="en-US" smtClean="0"/>
              <a:t>Enables thorough automated testing</a:t>
            </a:r>
            <a:endParaRPr lang="en-US" dirty="0"/>
          </a:p>
        </p:txBody>
      </p:sp>
    </p:spTree>
    <p:extLst>
      <p:ext uri="{BB962C8B-B14F-4D97-AF65-F5344CB8AC3E}">
        <p14:creationId xmlns:p14="http://schemas.microsoft.com/office/powerpoint/2010/main" val="3041897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IoC patterns</a:t>
            </a:r>
            <a:endParaRPr lang="en-US" dirty="0"/>
          </a:p>
        </p:txBody>
      </p:sp>
      <p:sp>
        <p:nvSpPr>
          <p:cNvPr id="3" name="Content Placeholder 2"/>
          <p:cNvSpPr>
            <a:spLocks noGrp="1"/>
          </p:cNvSpPr>
          <p:nvPr>
            <p:ph type="body" sz="quarter" idx="10"/>
          </p:nvPr>
        </p:nvSpPr>
        <p:spPr/>
        <p:txBody>
          <a:bodyPr/>
          <a:lstStyle/>
          <a:p>
            <a:r>
              <a:rPr lang="en-US" smtClean="0"/>
              <a:t>Factory</a:t>
            </a:r>
          </a:p>
          <a:p>
            <a:r>
              <a:rPr lang="en-US" smtClean="0"/>
              <a:t>Dependency injection</a:t>
            </a:r>
          </a:p>
          <a:p>
            <a:pPr lvl="1"/>
            <a:r>
              <a:rPr lang="en-US" smtClean="0"/>
              <a:t>Constructor</a:t>
            </a:r>
          </a:p>
          <a:p>
            <a:pPr lvl="1"/>
            <a:r>
              <a:rPr lang="en-US" smtClean="0"/>
              <a:t>Parameter</a:t>
            </a:r>
          </a:p>
          <a:p>
            <a:pPr lvl="1"/>
            <a:r>
              <a:rPr lang="en-US" smtClean="0"/>
              <a:t>Setter</a:t>
            </a:r>
          </a:p>
          <a:p>
            <a:r>
              <a:rPr lang="en-US" smtClean="0"/>
              <a:t>Service locator is considered an anti-pattern in many circles, but is sometimes the most cost-effective options</a:t>
            </a:r>
          </a:p>
          <a:p>
            <a:pPr lvl="1"/>
            <a:r>
              <a:rPr lang="en-US" smtClean="0"/>
              <a:t>Framework requires parameterless constructors</a:t>
            </a:r>
          </a:p>
          <a:p>
            <a:pPr lvl="1"/>
            <a:r>
              <a:rPr lang="en-US" smtClean="0"/>
              <a:t>No support from MVVM libraries</a:t>
            </a:r>
            <a:endParaRPr lang="en-US" dirty="0"/>
          </a:p>
        </p:txBody>
      </p:sp>
    </p:spTree>
    <p:extLst>
      <p:ext uri="{BB962C8B-B14F-4D97-AF65-F5344CB8AC3E}">
        <p14:creationId xmlns:p14="http://schemas.microsoft.com/office/powerpoint/2010/main" val="677206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IoC</a:t>
            </a:r>
            <a:r>
              <a:rPr lang="en-US" dirty="0" smtClean="0"/>
              <a:t> and Testing</a:t>
            </a:r>
            <a:endParaRPr lang="en-US" b="1" dirty="0"/>
          </a:p>
        </p:txBody>
      </p:sp>
    </p:spTree>
    <p:extLst>
      <p:ext uri="{BB962C8B-B14F-4D97-AF65-F5344CB8AC3E}">
        <p14:creationId xmlns:p14="http://schemas.microsoft.com/office/powerpoint/2010/main" val="1175644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Model-View-</a:t>
            </a:r>
            <a:r>
              <a:rPr lang="en-US" dirty="0" err="1" smtClean="0"/>
              <a:t>ViewModel</a:t>
            </a:r>
            <a:r>
              <a:rPr lang="en-US" dirty="0" smtClean="0"/>
              <a:t> (MVVM)</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679758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MVVM refresher</a:t>
            </a:r>
            <a:endParaRPr lang="en-US" dirty="0"/>
          </a:p>
        </p:txBody>
      </p:sp>
      <p:sp>
        <p:nvSpPr>
          <p:cNvPr id="3" name="Text Placeholder 2"/>
          <p:cNvSpPr>
            <a:spLocks noGrp="1"/>
          </p:cNvSpPr>
          <p:nvPr>
            <p:ph type="body" sz="quarter" idx="10"/>
          </p:nvPr>
        </p:nvSpPr>
        <p:spPr/>
        <p:txBody>
          <a:bodyPr/>
          <a:lstStyle/>
          <a:p>
            <a:r>
              <a:rPr lang="en-US" smtClean="0"/>
              <a:t>Design/development separation</a:t>
            </a:r>
          </a:p>
          <a:p>
            <a:r>
              <a:rPr lang="en-US" smtClean="0"/>
              <a:t>Code reuse</a:t>
            </a:r>
          </a:p>
          <a:p>
            <a:r>
              <a:rPr lang="en-US" smtClean="0"/>
              <a:t>Multiple views on the same logic</a:t>
            </a:r>
          </a:p>
          <a:p>
            <a:r>
              <a:rPr lang="en-US" smtClean="0"/>
              <a:t>View-logic testability</a:t>
            </a:r>
          </a:p>
          <a:p>
            <a:endParaRPr lang="en-US" dirty="0"/>
          </a:p>
        </p:txBody>
      </p:sp>
      <p:sp>
        <p:nvSpPr>
          <p:cNvPr id="7" name="Rectangle 13"/>
          <p:cNvSpPr>
            <a:spLocks/>
          </p:cNvSpPr>
          <p:nvPr/>
        </p:nvSpPr>
        <p:spPr>
          <a:xfrm>
            <a:off x="7317527" y="4320375"/>
            <a:ext cx="3956880" cy="543092"/>
          </a:xfrm>
          <a:prstGeom prst="round2SameRect">
            <a:avLst>
              <a:gd name="adj1" fmla="val 0"/>
              <a:gd name="adj2" fmla="val 0"/>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wrap="square" lIns="119503" tIns="59751" rIns="119503" bIns="59751" rtlCol="0" anchor="ctr">
            <a:spAutoFit/>
          </a:bodyPr>
          <a:lstStyle/>
          <a:p>
            <a:pPr algn="ctr"/>
            <a:r>
              <a:rPr lang="en-US" sz="2745" dirty="0">
                <a:solidFill>
                  <a:srgbClr val="FFFFFF"/>
                </a:solidFill>
                <a:latin typeface="Segoe UI Light"/>
                <a:ea typeface="Segoe UI" pitchFamily="34" charset="0"/>
                <a:cs typeface="Segoe UI" pitchFamily="34" charset="0"/>
              </a:rPr>
              <a:t>Model</a:t>
            </a:r>
          </a:p>
        </p:txBody>
      </p:sp>
      <p:sp>
        <p:nvSpPr>
          <p:cNvPr id="8" name="Rectangle 13"/>
          <p:cNvSpPr>
            <a:spLocks/>
          </p:cNvSpPr>
          <p:nvPr/>
        </p:nvSpPr>
        <p:spPr>
          <a:xfrm>
            <a:off x="7315201" y="2006603"/>
            <a:ext cx="3959209" cy="603430"/>
          </a:xfrm>
          <a:prstGeom prst="round2SameRect">
            <a:avLst>
              <a:gd name="adj1" fmla="val 0"/>
              <a:gd name="adj2" fmla="val 0"/>
            </a:avLst>
          </a:prstGeom>
          <a:solidFill>
            <a:srgbClr val="DC3C00"/>
          </a:solidFill>
          <a:ln>
            <a:noFill/>
          </a:ln>
          <a:effectLst/>
        </p:spPr>
        <p:style>
          <a:lnRef idx="1">
            <a:schemeClr val="accent1"/>
          </a:lnRef>
          <a:fillRef idx="3">
            <a:schemeClr val="accent1"/>
          </a:fillRef>
          <a:effectRef idx="2">
            <a:schemeClr val="accent1"/>
          </a:effectRef>
          <a:fontRef idx="minor">
            <a:schemeClr val="lt1"/>
          </a:fontRef>
        </p:style>
        <p:txBody>
          <a:bodyPr wrap="square" lIns="119503" tIns="59751" rIns="119503" bIns="59751" rtlCol="0" anchor="ctr">
            <a:spAutoFit/>
          </a:bodyPr>
          <a:lstStyle/>
          <a:p>
            <a:pPr algn="ctr"/>
            <a:r>
              <a:rPr lang="en-US" sz="3137" dirty="0">
                <a:solidFill>
                  <a:srgbClr val="FFFFFF"/>
                </a:solidFill>
                <a:latin typeface="Segoe UI Light"/>
                <a:ea typeface="Segoe UI" pitchFamily="34" charset="0"/>
                <a:cs typeface="Segoe UI" pitchFamily="34" charset="0"/>
              </a:rPr>
              <a:t>View (XAML)</a:t>
            </a:r>
          </a:p>
        </p:txBody>
      </p:sp>
      <p:sp>
        <p:nvSpPr>
          <p:cNvPr id="9" name="Rectangle 13"/>
          <p:cNvSpPr>
            <a:spLocks/>
          </p:cNvSpPr>
          <p:nvPr/>
        </p:nvSpPr>
        <p:spPr>
          <a:xfrm>
            <a:off x="7317529" y="3180150"/>
            <a:ext cx="3959209" cy="603430"/>
          </a:xfrm>
          <a:prstGeom prst="round2SameRect">
            <a:avLst>
              <a:gd name="adj1" fmla="val 0"/>
              <a:gd name="adj2" fmla="val 0"/>
            </a:avLst>
          </a:prstGeom>
          <a:solidFill>
            <a:srgbClr val="007233"/>
          </a:solidFill>
          <a:ln>
            <a:noFill/>
          </a:ln>
          <a:effectLst/>
        </p:spPr>
        <p:style>
          <a:lnRef idx="1">
            <a:schemeClr val="accent1"/>
          </a:lnRef>
          <a:fillRef idx="3">
            <a:schemeClr val="accent1"/>
          </a:fillRef>
          <a:effectRef idx="2">
            <a:schemeClr val="accent1"/>
          </a:effectRef>
          <a:fontRef idx="minor">
            <a:schemeClr val="lt1"/>
          </a:fontRef>
        </p:style>
        <p:txBody>
          <a:bodyPr wrap="square" lIns="119503" tIns="59751" rIns="119503" bIns="59751" rtlCol="0" anchor="ctr">
            <a:spAutoFit/>
          </a:bodyPr>
          <a:lstStyle/>
          <a:p>
            <a:pPr algn="ctr"/>
            <a:r>
              <a:rPr lang="en-US" sz="3137" dirty="0">
                <a:solidFill>
                  <a:srgbClr val="FFFFFF"/>
                </a:solidFill>
                <a:latin typeface="Segoe UI Light"/>
                <a:ea typeface="Segoe UI" pitchFamily="34" charset="0"/>
                <a:cs typeface="Segoe UI" pitchFamily="34" charset="0"/>
              </a:rPr>
              <a:t>View Model</a:t>
            </a:r>
          </a:p>
        </p:txBody>
      </p:sp>
    </p:spTree>
    <p:extLst>
      <p:ext uri="{BB962C8B-B14F-4D97-AF65-F5344CB8AC3E}">
        <p14:creationId xmlns:p14="http://schemas.microsoft.com/office/powerpoint/2010/main" val="2592442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1" nodeType="clickEffect">
                                  <p:stCondLst>
                                    <p:cond delay="0"/>
                                  </p:stCondLst>
                                  <p:childTnLst>
                                    <p:animMotion origin="layout" path="M -4.53408E-6 4.34862E-6 L 0.32462 4.34862E-6 " pathEditMode="relative" rAng="0" ptsTypes="AA">
                                      <p:cBhvr>
                                        <p:cTn id="21" dur="500" fill="hold"/>
                                        <p:tgtEl>
                                          <p:spTgt spid="7"/>
                                        </p:tgtEl>
                                        <p:attrNameLst>
                                          <p:attrName>ppt_x</p:attrName>
                                          <p:attrName>ppt_y</p:attrName>
                                        </p:attrNameLst>
                                      </p:cBhvr>
                                      <p:rCtr x="16224" y="0"/>
                                    </p:animMotion>
                                  </p:childTnLst>
                                </p:cTn>
                              </p:par>
                              <p:par>
                                <p:cTn id="22" presetID="42" presetClass="path" presetSubtype="0" accel="50000" decel="50000" fill="hold" grpId="1" nodeType="withEffect">
                                  <p:stCondLst>
                                    <p:cond delay="0"/>
                                  </p:stCondLst>
                                  <p:childTnLst>
                                    <p:animMotion origin="layout" path="M -4.53408E-6 -5.90104E-7 L 0.32462 0.00091 " pathEditMode="relative" rAng="0" ptsTypes="AA">
                                      <p:cBhvr>
                                        <p:cTn id="23" dur="500" fill="hold"/>
                                        <p:tgtEl>
                                          <p:spTgt spid="8"/>
                                        </p:tgtEl>
                                        <p:attrNameLst>
                                          <p:attrName>ppt_x</p:attrName>
                                          <p:attrName>ppt_y</p:attrName>
                                        </p:attrNameLst>
                                      </p:cBhvr>
                                      <p:rCtr x="16224" y="45"/>
                                    </p:animMotion>
                                  </p:childTnLst>
                                </p:cTn>
                              </p:par>
                              <p:par>
                                <p:cTn id="24" presetID="42" presetClass="path" presetSubtype="0" accel="50000" decel="50000" fill="hold" grpId="1" nodeType="withEffect">
                                  <p:stCondLst>
                                    <p:cond delay="0"/>
                                  </p:stCondLst>
                                  <p:childTnLst>
                                    <p:animMotion origin="layout" path="M -2.18279E-6 -8.67E-7 L 0.32449 0.00045 " pathEditMode="relative" rAng="0" ptsTypes="AA">
                                      <p:cBhvr>
                                        <p:cTn id="25" dur="500" fill="hold"/>
                                        <p:tgtEl>
                                          <p:spTgt spid="9"/>
                                        </p:tgtEl>
                                        <p:attrNameLst>
                                          <p:attrName>ppt_x</p:attrName>
                                          <p:attrName>ppt_y</p:attrName>
                                        </p:attrNameLst>
                                      </p:cBhvr>
                                      <p:rCtr x="16224"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MVVM overview</a:t>
            </a:r>
            <a:endParaRPr lang="en-US" dirty="0"/>
          </a:p>
        </p:txBody>
      </p:sp>
      <p:sp>
        <p:nvSpPr>
          <p:cNvPr id="3" name="Text Placeholder 2"/>
          <p:cNvSpPr>
            <a:spLocks noGrp="1"/>
          </p:cNvSpPr>
          <p:nvPr>
            <p:ph type="body" sz="quarter" idx="10"/>
          </p:nvPr>
        </p:nvSpPr>
        <p:spPr/>
        <p:txBody>
          <a:bodyPr/>
          <a:lstStyle/>
          <a:p>
            <a:r>
              <a:rPr lang="en-US" smtClean="0"/>
              <a:t>View</a:t>
            </a:r>
          </a:p>
          <a:p>
            <a:pPr lvl="1"/>
            <a:r>
              <a:rPr lang="en-US" smtClean="0"/>
              <a:t>User interface</a:t>
            </a:r>
          </a:p>
          <a:p>
            <a:pPr lvl="1"/>
            <a:r>
              <a:rPr lang="en-US" smtClean="0"/>
              <a:t>Navigate to views</a:t>
            </a:r>
          </a:p>
          <a:p>
            <a:pPr lvl="1"/>
            <a:r>
              <a:rPr lang="en-US" smtClean="0"/>
              <a:t>Interaction layer</a:t>
            </a:r>
          </a:p>
          <a:p>
            <a:r>
              <a:rPr lang="en-US" smtClean="0"/>
              <a:t>ViewModel</a:t>
            </a:r>
          </a:p>
          <a:p>
            <a:pPr lvl="1"/>
            <a:r>
              <a:rPr lang="en-US" smtClean="0"/>
              <a:t>Application logic</a:t>
            </a:r>
          </a:p>
          <a:p>
            <a:pPr lvl="1"/>
            <a:r>
              <a:rPr lang="en-US" smtClean="0"/>
              <a:t>Service calls</a:t>
            </a:r>
          </a:p>
          <a:p>
            <a:pPr lvl="1"/>
            <a:r>
              <a:rPr lang="en-US" smtClean="0"/>
              <a:t>Data management </a:t>
            </a:r>
          </a:p>
          <a:p>
            <a:r>
              <a:rPr lang="en-US" smtClean="0"/>
              <a:t>Model</a:t>
            </a:r>
          </a:p>
          <a:p>
            <a:pPr lvl="1"/>
            <a:r>
              <a:rPr lang="en-US" smtClean="0"/>
              <a:t>Simple representation of data</a:t>
            </a:r>
          </a:p>
          <a:p>
            <a:pPr lvl="1"/>
            <a:r>
              <a:rPr lang="en-US" smtClean="0"/>
              <a:t>No logic or functionality</a:t>
            </a:r>
            <a:endParaRPr lang="en-US" dirty="0"/>
          </a:p>
        </p:txBody>
      </p:sp>
      <p:sp>
        <p:nvSpPr>
          <p:cNvPr id="10" name="Rectangle 13"/>
          <p:cNvSpPr>
            <a:spLocks/>
          </p:cNvSpPr>
          <p:nvPr/>
        </p:nvSpPr>
        <p:spPr>
          <a:xfrm>
            <a:off x="7367223" y="5033933"/>
            <a:ext cx="3956880" cy="543092"/>
          </a:xfrm>
          <a:prstGeom prst="round2SameRect">
            <a:avLst>
              <a:gd name="adj1" fmla="val 0"/>
              <a:gd name="adj2" fmla="val 0"/>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wrap="square" lIns="119503" tIns="59751" rIns="119503" bIns="59751" rtlCol="0" anchor="ctr">
            <a:spAutoFit/>
          </a:bodyPr>
          <a:lstStyle/>
          <a:p>
            <a:pPr algn="ctr"/>
            <a:r>
              <a:rPr lang="en-US" sz="2745" dirty="0">
                <a:solidFill>
                  <a:srgbClr val="FFFFFF"/>
                </a:solidFill>
                <a:latin typeface="Segoe UI Light"/>
                <a:ea typeface="Segoe UI" pitchFamily="34" charset="0"/>
                <a:cs typeface="Segoe UI" pitchFamily="34" charset="0"/>
              </a:rPr>
              <a:t>Model</a:t>
            </a:r>
          </a:p>
        </p:txBody>
      </p:sp>
      <p:sp>
        <p:nvSpPr>
          <p:cNvPr id="11" name="Rectangle 13"/>
          <p:cNvSpPr>
            <a:spLocks/>
          </p:cNvSpPr>
          <p:nvPr/>
        </p:nvSpPr>
        <p:spPr>
          <a:xfrm>
            <a:off x="7364894" y="1727885"/>
            <a:ext cx="3959209" cy="603430"/>
          </a:xfrm>
          <a:prstGeom prst="round2SameRect">
            <a:avLst>
              <a:gd name="adj1" fmla="val 0"/>
              <a:gd name="adj2" fmla="val 0"/>
            </a:avLst>
          </a:prstGeom>
          <a:solidFill>
            <a:srgbClr val="DC3C00"/>
          </a:solidFill>
          <a:ln>
            <a:noFill/>
          </a:ln>
          <a:effectLst/>
        </p:spPr>
        <p:style>
          <a:lnRef idx="1">
            <a:schemeClr val="accent1"/>
          </a:lnRef>
          <a:fillRef idx="3">
            <a:schemeClr val="accent1"/>
          </a:fillRef>
          <a:effectRef idx="2">
            <a:schemeClr val="accent1"/>
          </a:effectRef>
          <a:fontRef idx="minor">
            <a:schemeClr val="lt1"/>
          </a:fontRef>
        </p:style>
        <p:txBody>
          <a:bodyPr wrap="square" lIns="119503" tIns="59751" rIns="119503" bIns="59751" rtlCol="0" anchor="ctr">
            <a:spAutoFit/>
          </a:bodyPr>
          <a:lstStyle/>
          <a:p>
            <a:pPr algn="ctr"/>
            <a:r>
              <a:rPr lang="en-US" sz="3137" dirty="0">
                <a:solidFill>
                  <a:srgbClr val="FFFFFF"/>
                </a:solidFill>
                <a:latin typeface="Segoe UI Light"/>
                <a:ea typeface="Segoe UI" pitchFamily="34" charset="0"/>
                <a:cs typeface="Segoe UI" pitchFamily="34" charset="0"/>
              </a:rPr>
              <a:t>View (XAML)</a:t>
            </a:r>
          </a:p>
        </p:txBody>
      </p:sp>
      <p:sp>
        <p:nvSpPr>
          <p:cNvPr id="12" name="Rectangle 13"/>
          <p:cNvSpPr>
            <a:spLocks/>
          </p:cNvSpPr>
          <p:nvPr/>
        </p:nvSpPr>
        <p:spPr>
          <a:xfrm>
            <a:off x="7364894" y="3619409"/>
            <a:ext cx="3959209" cy="603430"/>
          </a:xfrm>
          <a:prstGeom prst="round2SameRect">
            <a:avLst>
              <a:gd name="adj1" fmla="val 0"/>
              <a:gd name="adj2" fmla="val 0"/>
            </a:avLst>
          </a:prstGeom>
          <a:solidFill>
            <a:srgbClr val="007233"/>
          </a:solidFill>
          <a:ln>
            <a:noFill/>
          </a:ln>
          <a:effectLst/>
        </p:spPr>
        <p:style>
          <a:lnRef idx="1">
            <a:schemeClr val="accent1"/>
          </a:lnRef>
          <a:fillRef idx="3">
            <a:schemeClr val="accent1"/>
          </a:fillRef>
          <a:effectRef idx="2">
            <a:schemeClr val="accent1"/>
          </a:effectRef>
          <a:fontRef idx="minor">
            <a:schemeClr val="lt1"/>
          </a:fontRef>
        </p:style>
        <p:txBody>
          <a:bodyPr wrap="square" lIns="119503" tIns="59751" rIns="119503" bIns="59751" rtlCol="0" anchor="ctr">
            <a:spAutoFit/>
          </a:bodyPr>
          <a:lstStyle/>
          <a:p>
            <a:pPr algn="ctr"/>
            <a:r>
              <a:rPr lang="en-US" sz="3137" dirty="0" err="1">
                <a:solidFill>
                  <a:srgbClr val="FFFFFF"/>
                </a:solidFill>
                <a:latin typeface="Segoe UI Light"/>
                <a:ea typeface="Segoe UI" pitchFamily="34" charset="0"/>
                <a:cs typeface="Segoe UI" pitchFamily="34" charset="0"/>
              </a:rPr>
              <a:t>ViewModel</a:t>
            </a:r>
            <a:endParaRPr lang="en-US" sz="3137" dirty="0">
              <a:solidFill>
                <a:srgbClr val="FFFFFF"/>
              </a:solidFill>
              <a:latin typeface="Segoe UI Light"/>
              <a:ea typeface="Segoe UI" pitchFamily="34" charset="0"/>
              <a:cs typeface="Segoe UI" pitchFamily="34" charset="0"/>
            </a:endParaRPr>
          </a:p>
        </p:txBody>
      </p:sp>
      <p:sp>
        <p:nvSpPr>
          <p:cNvPr id="13" name="Down Arrow 12"/>
          <p:cNvSpPr/>
          <p:nvPr/>
        </p:nvSpPr>
        <p:spPr bwMode="auto">
          <a:xfrm>
            <a:off x="9427015" y="2334406"/>
            <a:ext cx="522915" cy="1293063"/>
          </a:xfrm>
          <a:prstGeom prst="downArrow">
            <a:avLst/>
          </a:prstGeom>
          <a:solidFill>
            <a:srgbClr val="5BB9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000000"/>
                  </a:gs>
                  <a:gs pos="10417">
                    <a:srgbClr val="000000"/>
                  </a:gs>
                </a:gsLst>
                <a:lin ang="5400000" scaled="0"/>
              </a:gradFill>
            </a:endParaRPr>
          </a:p>
        </p:txBody>
      </p:sp>
      <p:sp>
        <p:nvSpPr>
          <p:cNvPr id="14" name="TextBox 13"/>
          <p:cNvSpPr txBox="1"/>
          <p:nvPr/>
        </p:nvSpPr>
        <p:spPr>
          <a:xfrm>
            <a:off x="7915103" y="2503551"/>
            <a:ext cx="1965556" cy="941374"/>
          </a:xfrm>
          <a:prstGeom prst="rect">
            <a:avLst/>
          </a:prstGeom>
          <a:noFill/>
        </p:spPr>
        <p:txBody>
          <a:bodyPr wrap="square" lIns="179285" tIns="143428" rIns="179285" bIns="143428" rtlCol="0">
            <a:spAutoFit/>
          </a:bodyPr>
          <a:lstStyle/>
          <a:p>
            <a:pPr>
              <a:lnSpc>
                <a:spcPct val="90000"/>
              </a:lnSpc>
              <a:spcAft>
                <a:spcPts val="588"/>
              </a:spcAft>
            </a:pPr>
            <a:r>
              <a:rPr lang="en-US" sz="2353" dirty="0"/>
              <a:t>Data Bindings</a:t>
            </a:r>
          </a:p>
        </p:txBody>
      </p:sp>
      <p:sp>
        <p:nvSpPr>
          <p:cNvPr id="15" name="Up-Down Arrow 14"/>
          <p:cNvSpPr/>
          <p:nvPr/>
        </p:nvSpPr>
        <p:spPr bwMode="auto">
          <a:xfrm>
            <a:off x="7694820" y="2333552"/>
            <a:ext cx="440565" cy="1283619"/>
          </a:xfrm>
          <a:prstGeom prst="upDownArrow">
            <a:avLst/>
          </a:prstGeom>
          <a:solidFill>
            <a:srgbClr val="5BB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80"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9688474" y="2674296"/>
            <a:ext cx="1965556" cy="615516"/>
          </a:xfrm>
          <a:prstGeom prst="rect">
            <a:avLst/>
          </a:prstGeom>
          <a:noFill/>
        </p:spPr>
        <p:txBody>
          <a:bodyPr wrap="square" lIns="179285" tIns="143428" rIns="179285" bIns="143428" rtlCol="0">
            <a:spAutoFit/>
          </a:bodyPr>
          <a:lstStyle/>
          <a:p>
            <a:pPr>
              <a:lnSpc>
                <a:spcPct val="90000"/>
              </a:lnSpc>
              <a:spcAft>
                <a:spcPts val="588"/>
              </a:spcAft>
            </a:pPr>
            <a:r>
              <a:rPr lang="en-US" sz="2353" dirty="0"/>
              <a:t>Commands</a:t>
            </a:r>
          </a:p>
        </p:txBody>
      </p:sp>
      <p:sp>
        <p:nvSpPr>
          <p:cNvPr id="17" name="Down Arrow 16"/>
          <p:cNvSpPr/>
          <p:nvPr/>
        </p:nvSpPr>
        <p:spPr bwMode="auto">
          <a:xfrm rot="10800000">
            <a:off x="9083040" y="4239437"/>
            <a:ext cx="522915" cy="777903"/>
          </a:xfrm>
          <a:prstGeom prst="downArrow">
            <a:avLst/>
          </a:prstGeom>
          <a:solidFill>
            <a:srgbClr val="5BB9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000000"/>
                  </a:gs>
                  <a:gs pos="10417">
                    <a:srgbClr val="000000"/>
                  </a:gs>
                </a:gsLst>
                <a:lin ang="5400000" scaled="0"/>
              </a:gradFill>
            </a:endParaRPr>
          </a:p>
        </p:txBody>
      </p:sp>
    </p:spTree>
    <p:extLst>
      <p:ext uri="{BB962C8B-B14F-4D97-AF65-F5344CB8AC3E}">
        <p14:creationId xmlns:p14="http://schemas.microsoft.com/office/powerpoint/2010/main" val="3468043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p:bldP spid="15" grpId="0" animBg="1"/>
      <p:bldP spid="16" grpId="0"/>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binding</a:t>
            </a:r>
            <a:endParaRPr lang="en-US" dirty="0"/>
          </a:p>
        </p:txBody>
      </p:sp>
      <p:sp>
        <p:nvSpPr>
          <p:cNvPr id="3" name="Text Placeholder 2"/>
          <p:cNvSpPr>
            <a:spLocks noGrp="1"/>
          </p:cNvSpPr>
          <p:nvPr>
            <p:ph type="body" sz="quarter" idx="10"/>
          </p:nvPr>
        </p:nvSpPr>
        <p:spPr/>
        <p:txBody>
          <a:bodyPr/>
          <a:lstStyle/>
          <a:p>
            <a:r>
              <a:rPr lang="en-US" smtClean="0"/>
              <a:t>View - XAML</a:t>
            </a:r>
          </a:p>
          <a:p>
            <a:pPr lvl="1"/>
            <a:r>
              <a:rPr lang="en-US" smtClean="0"/>
              <a:t>Text=“{Binding MyProperty}”</a:t>
            </a:r>
          </a:p>
          <a:p>
            <a:r>
              <a:rPr lang="en-US" smtClean="0"/>
              <a:t>ViewModel - C#</a:t>
            </a:r>
          </a:p>
          <a:p>
            <a:pPr lvl="1"/>
            <a:r>
              <a:rPr lang="en-US" smtClean="0"/>
              <a:t>INotifyPropertyChanged</a:t>
            </a:r>
            <a:endParaRPr lang="en-US" dirty="0"/>
          </a:p>
        </p:txBody>
      </p:sp>
      <p:sp>
        <p:nvSpPr>
          <p:cNvPr id="11" name="Rectangle 13"/>
          <p:cNvSpPr>
            <a:spLocks/>
          </p:cNvSpPr>
          <p:nvPr/>
        </p:nvSpPr>
        <p:spPr>
          <a:xfrm>
            <a:off x="7364894" y="1727885"/>
            <a:ext cx="3959209" cy="603430"/>
          </a:xfrm>
          <a:prstGeom prst="round2SameRect">
            <a:avLst>
              <a:gd name="adj1" fmla="val 0"/>
              <a:gd name="adj2" fmla="val 0"/>
            </a:avLst>
          </a:prstGeom>
          <a:solidFill>
            <a:srgbClr val="DC3C00"/>
          </a:solidFill>
          <a:ln>
            <a:noFill/>
          </a:ln>
          <a:effectLst/>
        </p:spPr>
        <p:style>
          <a:lnRef idx="1">
            <a:schemeClr val="accent1"/>
          </a:lnRef>
          <a:fillRef idx="3">
            <a:schemeClr val="accent1"/>
          </a:fillRef>
          <a:effectRef idx="2">
            <a:schemeClr val="accent1"/>
          </a:effectRef>
          <a:fontRef idx="minor">
            <a:schemeClr val="lt1"/>
          </a:fontRef>
        </p:style>
        <p:txBody>
          <a:bodyPr wrap="square" lIns="119503" tIns="59751" rIns="119503" bIns="59751" rtlCol="0" anchor="ctr">
            <a:spAutoFit/>
          </a:bodyPr>
          <a:lstStyle/>
          <a:p>
            <a:pPr algn="ctr"/>
            <a:r>
              <a:rPr lang="en-US" sz="3137" dirty="0">
                <a:solidFill>
                  <a:srgbClr val="FFFFFF"/>
                </a:solidFill>
                <a:latin typeface="Segoe UI Light"/>
                <a:ea typeface="Segoe UI" pitchFamily="34" charset="0"/>
                <a:cs typeface="Segoe UI" pitchFamily="34" charset="0"/>
              </a:rPr>
              <a:t>View (XAML)</a:t>
            </a:r>
          </a:p>
        </p:txBody>
      </p:sp>
      <p:sp>
        <p:nvSpPr>
          <p:cNvPr id="12" name="Rectangle 13"/>
          <p:cNvSpPr>
            <a:spLocks/>
          </p:cNvSpPr>
          <p:nvPr/>
        </p:nvSpPr>
        <p:spPr>
          <a:xfrm>
            <a:off x="7364894" y="3619409"/>
            <a:ext cx="3959209" cy="603430"/>
          </a:xfrm>
          <a:prstGeom prst="round2SameRect">
            <a:avLst>
              <a:gd name="adj1" fmla="val 0"/>
              <a:gd name="adj2" fmla="val 0"/>
            </a:avLst>
          </a:prstGeom>
          <a:solidFill>
            <a:srgbClr val="007233"/>
          </a:solidFill>
          <a:ln>
            <a:noFill/>
          </a:ln>
          <a:effectLst/>
        </p:spPr>
        <p:style>
          <a:lnRef idx="1">
            <a:schemeClr val="accent1"/>
          </a:lnRef>
          <a:fillRef idx="3">
            <a:schemeClr val="accent1"/>
          </a:fillRef>
          <a:effectRef idx="2">
            <a:schemeClr val="accent1"/>
          </a:effectRef>
          <a:fontRef idx="minor">
            <a:schemeClr val="lt1"/>
          </a:fontRef>
        </p:style>
        <p:txBody>
          <a:bodyPr wrap="square" lIns="119503" tIns="59751" rIns="119503" bIns="59751" rtlCol="0" anchor="ctr">
            <a:spAutoFit/>
          </a:bodyPr>
          <a:lstStyle/>
          <a:p>
            <a:pPr algn="ctr"/>
            <a:r>
              <a:rPr lang="en-US" sz="3137" dirty="0" err="1">
                <a:solidFill>
                  <a:srgbClr val="FFFFFF"/>
                </a:solidFill>
                <a:latin typeface="Segoe UI Light"/>
                <a:ea typeface="Segoe UI" pitchFamily="34" charset="0"/>
                <a:cs typeface="Segoe UI" pitchFamily="34" charset="0"/>
              </a:rPr>
              <a:t>ViewModel</a:t>
            </a:r>
            <a:endParaRPr lang="en-US" sz="3137" dirty="0">
              <a:solidFill>
                <a:srgbClr val="FFFFFF"/>
              </a:solidFill>
              <a:latin typeface="Segoe UI Light"/>
              <a:ea typeface="Segoe UI" pitchFamily="34" charset="0"/>
              <a:cs typeface="Segoe UI" pitchFamily="34" charset="0"/>
            </a:endParaRPr>
          </a:p>
        </p:txBody>
      </p:sp>
      <p:sp>
        <p:nvSpPr>
          <p:cNvPr id="14" name="TextBox 13"/>
          <p:cNvSpPr txBox="1"/>
          <p:nvPr/>
        </p:nvSpPr>
        <p:spPr>
          <a:xfrm>
            <a:off x="7915103" y="2503551"/>
            <a:ext cx="1965556" cy="941374"/>
          </a:xfrm>
          <a:prstGeom prst="rect">
            <a:avLst/>
          </a:prstGeom>
          <a:noFill/>
        </p:spPr>
        <p:txBody>
          <a:bodyPr wrap="square" lIns="179285" tIns="143428" rIns="179285" bIns="143428" rtlCol="0">
            <a:spAutoFit/>
          </a:bodyPr>
          <a:lstStyle/>
          <a:p>
            <a:pPr>
              <a:lnSpc>
                <a:spcPct val="90000"/>
              </a:lnSpc>
              <a:spcAft>
                <a:spcPts val="588"/>
              </a:spcAft>
            </a:pPr>
            <a:r>
              <a:rPr lang="en-US" sz="2353" dirty="0"/>
              <a:t>Data Bindings</a:t>
            </a:r>
          </a:p>
        </p:txBody>
      </p:sp>
      <p:sp>
        <p:nvSpPr>
          <p:cNvPr id="15" name="Up-Down Arrow 14"/>
          <p:cNvSpPr/>
          <p:nvPr/>
        </p:nvSpPr>
        <p:spPr bwMode="auto">
          <a:xfrm>
            <a:off x="7694820" y="2333552"/>
            <a:ext cx="440565" cy="1283619"/>
          </a:xfrm>
          <a:prstGeom prst="upDownArrow">
            <a:avLst/>
          </a:prstGeom>
          <a:solidFill>
            <a:srgbClr val="5BB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80"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61766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Commands</a:t>
            </a:r>
            <a:endParaRPr lang="en-US" dirty="0"/>
          </a:p>
        </p:txBody>
      </p:sp>
      <p:sp>
        <p:nvSpPr>
          <p:cNvPr id="3" name="Text Placeholder 2"/>
          <p:cNvSpPr>
            <a:spLocks noGrp="1"/>
          </p:cNvSpPr>
          <p:nvPr>
            <p:ph type="body" sz="quarter" idx="10"/>
          </p:nvPr>
        </p:nvSpPr>
        <p:spPr/>
        <p:txBody>
          <a:bodyPr/>
          <a:lstStyle/>
          <a:p>
            <a:r>
              <a:rPr lang="en-US" smtClean="0"/>
              <a:t>View XAML</a:t>
            </a:r>
          </a:p>
          <a:p>
            <a:pPr lvl="1"/>
            <a:r>
              <a:rPr lang="en-US" smtClean="0"/>
              <a:t>Command=“{Binding MyCommand}”</a:t>
            </a:r>
          </a:p>
          <a:p>
            <a:r>
              <a:rPr lang="en-US" smtClean="0"/>
              <a:t>ViewModel - C#</a:t>
            </a:r>
          </a:p>
          <a:p>
            <a:pPr lvl="1"/>
            <a:r>
              <a:rPr lang="en-US" smtClean="0"/>
              <a:t>ICommand</a:t>
            </a:r>
          </a:p>
          <a:p>
            <a:pPr lvl="1"/>
            <a:r>
              <a:rPr lang="en-US" smtClean="0"/>
              <a:t>DelegateCommand</a:t>
            </a:r>
          </a:p>
          <a:p>
            <a:pPr lvl="1"/>
            <a:r>
              <a:rPr lang="en-US" smtClean="0"/>
              <a:t>RelayCommand</a:t>
            </a:r>
            <a:endParaRPr lang="en-US" dirty="0"/>
          </a:p>
        </p:txBody>
      </p:sp>
      <p:sp>
        <p:nvSpPr>
          <p:cNvPr id="11" name="Rectangle 13"/>
          <p:cNvSpPr>
            <a:spLocks/>
          </p:cNvSpPr>
          <p:nvPr/>
        </p:nvSpPr>
        <p:spPr>
          <a:xfrm>
            <a:off x="7364894" y="1727885"/>
            <a:ext cx="3959209" cy="603430"/>
          </a:xfrm>
          <a:prstGeom prst="round2SameRect">
            <a:avLst>
              <a:gd name="adj1" fmla="val 0"/>
              <a:gd name="adj2" fmla="val 0"/>
            </a:avLst>
          </a:prstGeom>
          <a:solidFill>
            <a:srgbClr val="DC3C00"/>
          </a:solidFill>
          <a:ln>
            <a:noFill/>
          </a:ln>
          <a:effectLst/>
        </p:spPr>
        <p:style>
          <a:lnRef idx="1">
            <a:schemeClr val="accent1"/>
          </a:lnRef>
          <a:fillRef idx="3">
            <a:schemeClr val="accent1"/>
          </a:fillRef>
          <a:effectRef idx="2">
            <a:schemeClr val="accent1"/>
          </a:effectRef>
          <a:fontRef idx="minor">
            <a:schemeClr val="lt1"/>
          </a:fontRef>
        </p:style>
        <p:txBody>
          <a:bodyPr wrap="square" lIns="119503" tIns="59751" rIns="119503" bIns="59751" rtlCol="0" anchor="ctr">
            <a:spAutoFit/>
          </a:bodyPr>
          <a:lstStyle/>
          <a:p>
            <a:pPr algn="ctr"/>
            <a:r>
              <a:rPr lang="en-US" sz="3137" dirty="0">
                <a:solidFill>
                  <a:srgbClr val="FFFFFF"/>
                </a:solidFill>
                <a:latin typeface="Segoe UI Light"/>
                <a:ea typeface="Segoe UI" pitchFamily="34" charset="0"/>
                <a:cs typeface="Segoe UI" pitchFamily="34" charset="0"/>
              </a:rPr>
              <a:t>View (XAML)</a:t>
            </a:r>
          </a:p>
        </p:txBody>
      </p:sp>
      <p:sp>
        <p:nvSpPr>
          <p:cNvPr id="12" name="Rectangle 13"/>
          <p:cNvSpPr>
            <a:spLocks/>
          </p:cNvSpPr>
          <p:nvPr/>
        </p:nvSpPr>
        <p:spPr>
          <a:xfrm>
            <a:off x="7364894" y="3619409"/>
            <a:ext cx="3959209" cy="603430"/>
          </a:xfrm>
          <a:prstGeom prst="round2SameRect">
            <a:avLst>
              <a:gd name="adj1" fmla="val 0"/>
              <a:gd name="adj2" fmla="val 0"/>
            </a:avLst>
          </a:prstGeom>
          <a:solidFill>
            <a:srgbClr val="007233"/>
          </a:solidFill>
          <a:ln>
            <a:noFill/>
          </a:ln>
          <a:effectLst/>
        </p:spPr>
        <p:style>
          <a:lnRef idx="1">
            <a:schemeClr val="accent1"/>
          </a:lnRef>
          <a:fillRef idx="3">
            <a:schemeClr val="accent1"/>
          </a:fillRef>
          <a:effectRef idx="2">
            <a:schemeClr val="accent1"/>
          </a:effectRef>
          <a:fontRef idx="minor">
            <a:schemeClr val="lt1"/>
          </a:fontRef>
        </p:style>
        <p:txBody>
          <a:bodyPr wrap="square" lIns="119503" tIns="59751" rIns="119503" bIns="59751" rtlCol="0" anchor="ctr">
            <a:spAutoFit/>
          </a:bodyPr>
          <a:lstStyle/>
          <a:p>
            <a:pPr algn="ctr"/>
            <a:r>
              <a:rPr lang="en-US" sz="3137" dirty="0" err="1">
                <a:solidFill>
                  <a:srgbClr val="FFFFFF"/>
                </a:solidFill>
                <a:latin typeface="Segoe UI Light"/>
                <a:ea typeface="Segoe UI" pitchFamily="34" charset="0"/>
                <a:cs typeface="Segoe UI" pitchFamily="34" charset="0"/>
              </a:rPr>
              <a:t>ViewModel</a:t>
            </a:r>
            <a:endParaRPr lang="en-US" sz="3137" dirty="0">
              <a:solidFill>
                <a:srgbClr val="FFFFFF"/>
              </a:solidFill>
              <a:latin typeface="Segoe UI Light"/>
              <a:ea typeface="Segoe UI" pitchFamily="34" charset="0"/>
              <a:cs typeface="Segoe UI" pitchFamily="34" charset="0"/>
            </a:endParaRPr>
          </a:p>
        </p:txBody>
      </p:sp>
      <p:sp>
        <p:nvSpPr>
          <p:cNvPr id="13" name="Down Arrow 12"/>
          <p:cNvSpPr/>
          <p:nvPr/>
        </p:nvSpPr>
        <p:spPr bwMode="auto">
          <a:xfrm>
            <a:off x="9427015" y="2334406"/>
            <a:ext cx="522915" cy="1293063"/>
          </a:xfrm>
          <a:prstGeom prst="downArrow">
            <a:avLst/>
          </a:prstGeom>
          <a:solidFill>
            <a:srgbClr val="5BB9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000000"/>
                  </a:gs>
                  <a:gs pos="10417">
                    <a:srgbClr val="000000"/>
                  </a:gs>
                </a:gsLst>
                <a:lin ang="5400000" scaled="0"/>
              </a:gradFill>
            </a:endParaRPr>
          </a:p>
        </p:txBody>
      </p:sp>
      <p:sp>
        <p:nvSpPr>
          <p:cNvPr id="16" name="TextBox 15"/>
          <p:cNvSpPr txBox="1"/>
          <p:nvPr/>
        </p:nvSpPr>
        <p:spPr>
          <a:xfrm>
            <a:off x="9688474" y="2674296"/>
            <a:ext cx="1965556" cy="615516"/>
          </a:xfrm>
          <a:prstGeom prst="rect">
            <a:avLst/>
          </a:prstGeom>
          <a:noFill/>
        </p:spPr>
        <p:txBody>
          <a:bodyPr wrap="square" lIns="179285" tIns="143428" rIns="179285" bIns="143428" rtlCol="0">
            <a:spAutoFit/>
          </a:bodyPr>
          <a:lstStyle/>
          <a:p>
            <a:pPr>
              <a:lnSpc>
                <a:spcPct val="90000"/>
              </a:lnSpc>
              <a:spcAft>
                <a:spcPts val="588"/>
              </a:spcAft>
            </a:pPr>
            <a:r>
              <a:rPr lang="en-US" sz="2353" dirty="0"/>
              <a:t>Commands</a:t>
            </a:r>
          </a:p>
        </p:txBody>
      </p:sp>
    </p:spTree>
    <p:extLst>
      <p:ext uri="{BB962C8B-B14F-4D97-AF65-F5344CB8AC3E}">
        <p14:creationId xmlns:p14="http://schemas.microsoft.com/office/powerpoint/2010/main" val="1006991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1840639" y="2009662"/>
            <a:ext cx="8142525" cy="1838308"/>
          </a:xfrm>
          <a:prstGeom prst="rect">
            <a:avLst/>
          </a:prstGeom>
          <a:solidFill>
            <a:srgbClr val="00C05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3" tIns="89643" rIns="33620" bIns="33620" rtlCol="0" anchor="t" anchorCtr="0"/>
          <a:lstStyle/>
          <a:p>
            <a:pPr algn="ctr" defTabSz="914016"/>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smtClean="0"/>
              <a:t>Portable MVVM structure</a:t>
            </a:r>
            <a:endParaRPr lang="en-US" dirty="0"/>
          </a:p>
        </p:txBody>
      </p:sp>
      <p:sp>
        <p:nvSpPr>
          <p:cNvPr id="4" name="Rectangle 13"/>
          <p:cNvSpPr>
            <a:spLocks/>
          </p:cNvSpPr>
          <p:nvPr/>
        </p:nvSpPr>
        <p:spPr>
          <a:xfrm>
            <a:off x="1840639" y="4293765"/>
            <a:ext cx="8142525" cy="543092"/>
          </a:xfrm>
          <a:prstGeom prst="round2SameRect">
            <a:avLst>
              <a:gd name="adj1" fmla="val 0"/>
              <a:gd name="adj2" fmla="val 0"/>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wrap="square" lIns="119503" tIns="59751" rIns="119503" bIns="59751" rtlCol="0" anchor="ctr">
            <a:spAutoFit/>
          </a:bodyPr>
          <a:lstStyle/>
          <a:p>
            <a:pPr algn="ctr"/>
            <a:r>
              <a:rPr lang="en-US" sz="2745" dirty="0">
                <a:solidFill>
                  <a:srgbClr val="FFFFFF"/>
                </a:solidFill>
                <a:latin typeface="Segoe UI Light"/>
                <a:ea typeface="Segoe UI" pitchFamily="34" charset="0"/>
                <a:cs typeface="Segoe UI" pitchFamily="34" charset="0"/>
              </a:rPr>
              <a:t>Portable Class Libraries</a:t>
            </a:r>
          </a:p>
        </p:txBody>
      </p:sp>
      <p:sp>
        <p:nvSpPr>
          <p:cNvPr id="6" name="Rectangle 13"/>
          <p:cNvSpPr>
            <a:spLocks/>
          </p:cNvSpPr>
          <p:nvPr/>
        </p:nvSpPr>
        <p:spPr>
          <a:xfrm>
            <a:off x="1840639" y="1462991"/>
            <a:ext cx="8142525" cy="603430"/>
          </a:xfrm>
          <a:prstGeom prst="round2SameRect">
            <a:avLst>
              <a:gd name="adj1" fmla="val 0"/>
              <a:gd name="adj2" fmla="val 0"/>
            </a:avLst>
          </a:prstGeom>
          <a:solidFill>
            <a:srgbClr val="007233"/>
          </a:solidFill>
          <a:ln>
            <a:noFill/>
          </a:ln>
          <a:effectLst/>
        </p:spPr>
        <p:style>
          <a:lnRef idx="1">
            <a:schemeClr val="accent1"/>
          </a:lnRef>
          <a:fillRef idx="3">
            <a:schemeClr val="accent1"/>
          </a:fillRef>
          <a:effectRef idx="2">
            <a:schemeClr val="accent1"/>
          </a:effectRef>
          <a:fontRef idx="minor">
            <a:schemeClr val="lt1"/>
          </a:fontRef>
        </p:style>
        <p:txBody>
          <a:bodyPr wrap="square" lIns="119503" tIns="59751" rIns="119503" bIns="59751" rtlCol="0" anchor="ctr">
            <a:spAutoFit/>
          </a:bodyPr>
          <a:lstStyle/>
          <a:p>
            <a:pPr algn="ctr"/>
            <a:r>
              <a:rPr lang="en-US" sz="3137" dirty="0">
                <a:solidFill>
                  <a:srgbClr val="FFFFFF"/>
                </a:solidFill>
                <a:latin typeface="Segoe UI Light"/>
                <a:ea typeface="Segoe UI" pitchFamily="34" charset="0"/>
                <a:cs typeface="Segoe UI" pitchFamily="34" charset="0"/>
              </a:rPr>
              <a:t>Application</a:t>
            </a:r>
          </a:p>
        </p:txBody>
      </p:sp>
      <p:sp>
        <p:nvSpPr>
          <p:cNvPr id="7" name="Rectangle 13"/>
          <p:cNvSpPr>
            <a:spLocks/>
          </p:cNvSpPr>
          <p:nvPr/>
        </p:nvSpPr>
        <p:spPr>
          <a:xfrm>
            <a:off x="1840639" y="4836699"/>
            <a:ext cx="8142525" cy="1546637"/>
          </a:xfrm>
          <a:prstGeom prst="round2SameRect">
            <a:avLst>
              <a:gd name="adj1" fmla="val 0"/>
              <a:gd name="adj2" fmla="val 0"/>
            </a:avLst>
          </a:prstGeom>
          <a:solidFill>
            <a:srgbClr val="1D9EFF"/>
          </a:solidFill>
          <a:ln>
            <a:noFill/>
          </a:ln>
          <a:effectLst/>
        </p:spPr>
        <p:style>
          <a:lnRef idx="1">
            <a:schemeClr val="accent1"/>
          </a:lnRef>
          <a:fillRef idx="3">
            <a:schemeClr val="accent1"/>
          </a:fillRef>
          <a:effectRef idx="2">
            <a:schemeClr val="accent1"/>
          </a:effectRef>
          <a:fontRef idx="minor">
            <a:schemeClr val="lt1"/>
          </a:fontRef>
        </p:style>
        <p:txBody>
          <a:bodyPr wrap="square" lIns="119503" tIns="59751" rIns="119503" bIns="59751" rtlCol="0" anchor="ctr">
            <a:spAutoFit/>
          </a:bodyPr>
          <a:lstStyle/>
          <a:p>
            <a:pPr algn="ctr">
              <a:lnSpc>
                <a:spcPct val="150000"/>
              </a:lnSpc>
            </a:pPr>
            <a:r>
              <a:rPr lang="en-US" sz="2059" dirty="0">
                <a:solidFill>
                  <a:srgbClr val="FFFFFF"/>
                </a:solidFill>
                <a:latin typeface="Segoe UI Semibold" panose="020B0702040204020203" pitchFamily="34" charset="0"/>
                <a:ea typeface="Segoe UI" pitchFamily="34" charset="0"/>
                <a:cs typeface="Segoe UI Semibold" panose="020B0702040204020203" pitchFamily="34" charset="0"/>
              </a:rPr>
              <a:t>Services</a:t>
            </a:r>
          </a:p>
          <a:p>
            <a:pPr algn="ctr">
              <a:lnSpc>
                <a:spcPct val="150000"/>
              </a:lnSpc>
            </a:pPr>
            <a:r>
              <a:rPr lang="en-US" sz="2059" dirty="0" err="1">
                <a:solidFill>
                  <a:srgbClr val="FFFFFF"/>
                </a:solidFill>
                <a:latin typeface="Segoe UI Semibold" panose="020B0702040204020203" pitchFamily="34" charset="0"/>
                <a:ea typeface="Segoe UI" pitchFamily="34" charset="0"/>
                <a:cs typeface="Segoe UI Semibold" panose="020B0702040204020203" pitchFamily="34" charset="0"/>
              </a:rPr>
              <a:t>ViewModels</a:t>
            </a:r>
            <a:r>
              <a:rPr lang="en-US" sz="2059" dirty="0">
                <a:solidFill>
                  <a:srgbClr val="FFFFFF"/>
                </a:solidFill>
                <a:latin typeface="Segoe UI Semibold" panose="020B0702040204020203" pitchFamily="34" charset="0"/>
                <a:ea typeface="Segoe UI" pitchFamily="34" charset="0"/>
                <a:cs typeface="Segoe UI Semibold" panose="020B0702040204020203" pitchFamily="34" charset="0"/>
              </a:rPr>
              <a:t> (limited or abstract) </a:t>
            </a:r>
          </a:p>
          <a:p>
            <a:pPr algn="ctr">
              <a:lnSpc>
                <a:spcPct val="150000"/>
              </a:lnSpc>
            </a:pPr>
            <a:r>
              <a:rPr lang="en-US" sz="2059" dirty="0">
                <a:solidFill>
                  <a:srgbClr val="FFFFFF"/>
                </a:solidFill>
                <a:latin typeface="Segoe UI Semibold" panose="020B0702040204020203" pitchFamily="34" charset="0"/>
                <a:ea typeface="Segoe UI" pitchFamily="34" charset="0"/>
                <a:cs typeface="Segoe UI Semibold" panose="020B0702040204020203" pitchFamily="34" charset="0"/>
              </a:rPr>
              <a:t>Models</a:t>
            </a:r>
          </a:p>
        </p:txBody>
      </p:sp>
      <p:sp>
        <p:nvSpPr>
          <p:cNvPr id="8" name="Rectangle 13"/>
          <p:cNvSpPr>
            <a:spLocks/>
          </p:cNvSpPr>
          <p:nvPr/>
        </p:nvSpPr>
        <p:spPr>
          <a:xfrm>
            <a:off x="1840639" y="2109092"/>
            <a:ext cx="8142525" cy="1705077"/>
          </a:xfrm>
          <a:prstGeom prst="round2SameRect">
            <a:avLst>
              <a:gd name="adj1" fmla="val 0"/>
              <a:gd name="adj2" fmla="val 0"/>
            </a:avLst>
          </a:prstGeom>
          <a:solidFill>
            <a:srgbClr val="00C057"/>
          </a:solidFill>
          <a:ln>
            <a:noFill/>
          </a:ln>
          <a:effectLst/>
        </p:spPr>
        <p:style>
          <a:lnRef idx="1">
            <a:schemeClr val="accent1"/>
          </a:lnRef>
          <a:fillRef idx="3">
            <a:schemeClr val="accent1"/>
          </a:fillRef>
          <a:effectRef idx="2">
            <a:schemeClr val="accent1"/>
          </a:effectRef>
          <a:fontRef idx="minor">
            <a:schemeClr val="lt1"/>
          </a:fontRef>
        </p:style>
        <p:txBody>
          <a:bodyPr wrap="square" lIns="119503" tIns="59751" rIns="119503" bIns="59751" rtlCol="0" anchor="ctr">
            <a:spAutoFit/>
          </a:bodyPr>
          <a:lstStyle/>
          <a:p>
            <a:pPr algn="ctr"/>
            <a:r>
              <a:rPr lang="en-US" sz="2059" dirty="0">
                <a:solidFill>
                  <a:srgbClr val="FFFFFF"/>
                </a:solidFill>
                <a:latin typeface="Segoe UI Semibold" panose="020B0702040204020203" pitchFamily="34" charset="0"/>
                <a:ea typeface="Segoe UI" pitchFamily="34" charset="0"/>
                <a:cs typeface="Segoe UI Semibold" panose="020B0702040204020203" pitchFamily="34" charset="0"/>
              </a:rPr>
              <a:t>Views (XAML) </a:t>
            </a:r>
          </a:p>
          <a:p>
            <a:pPr algn="ctr"/>
            <a:r>
              <a:rPr lang="en-US" sz="2059" dirty="0">
                <a:solidFill>
                  <a:srgbClr val="FFFFFF"/>
                </a:solidFill>
                <a:latin typeface="Segoe UI Semibold" panose="020B0702040204020203" pitchFamily="34" charset="0"/>
                <a:ea typeface="Segoe UI" pitchFamily="34" charset="0"/>
                <a:cs typeface="Segoe UI Semibold" panose="020B0702040204020203" pitchFamily="34" charset="0"/>
              </a:rPr>
              <a:t>App Lifecycle</a:t>
            </a:r>
          </a:p>
          <a:p>
            <a:pPr algn="ctr"/>
            <a:r>
              <a:rPr lang="en-US" sz="2059" dirty="0">
                <a:solidFill>
                  <a:srgbClr val="FFFFFF"/>
                </a:solidFill>
                <a:latin typeface="Segoe UI Semibold" panose="020B0702040204020203" pitchFamily="34" charset="0"/>
                <a:ea typeface="Segoe UI" pitchFamily="34" charset="0"/>
                <a:cs typeface="Segoe UI Semibold" panose="020B0702040204020203" pitchFamily="34" charset="0"/>
              </a:rPr>
              <a:t>Navigation</a:t>
            </a:r>
          </a:p>
          <a:p>
            <a:pPr algn="ctr"/>
            <a:endParaRPr lang="en-US" sz="2059" dirty="0">
              <a:solidFill>
                <a:srgbClr val="FFFFFF"/>
              </a:solidFill>
              <a:latin typeface="Segoe UI Semibold" panose="020B0702040204020203" pitchFamily="34" charset="0"/>
              <a:ea typeface="Segoe UI" pitchFamily="34" charset="0"/>
              <a:cs typeface="Segoe UI Semibold" panose="020B0702040204020203" pitchFamily="34" charset="0"/>
            </a:endParaRPr>
          </a:p>
          <a:p>
            <a:pPr algn="ctr"/>
            <a:r>
              <a:rPr lang="en-US" sz="2059" dirty="0" err="1">
                <a:solidFill>
                  <a:srgbClr val="FFFFFF"/>
                </a:solidFill>
                <a:latin typeface="Segoe UI Semibold" panose="020B0702040204020203" pitchFamily="34" charset="0"/>
                <a:ea typeface="Segoe UI" pitchFamily="34" charset="0"/>
                <a:cs typeface="Segoe UI Semibold" panose="020B0702040204020203" pitchFamily="34" charset="0"/>
              </a:rPr>
              <a:t>ViewModels</a:t>
            </a:r>
            <a:r>
              <a:rPr lang="en-US" sz="2059" dirty="0">
                <a:solidFill>
                  <a:srgbClr val="FFFFFF"/>
                </a:solidFill>
                <a:latin typeface="Segoe UI Semibold" panose="020B0702040204020203" pitchFamily="34" charset="0"/>
                <a:ea typeface="Segoe UI" pitchFamily="34" charset="0"/>
                <a:cs typeface="Segoe UI Semibold" panose="020B0702040204020203" pitchFamily="34" charset="0"/>
              </a:rPr>
              <a:t> (Storage, Alerts, Timers)</a:t>
            </a:r>
          </a:p>
        </p:txBody>
      </p:sp>
      <p:sp>
        <p:nvSpPr>
          <p:cNvPr id="11" name="Down Arrow 10"/>
          <p:cNvSpPr/>
          <p:nvPr/>
        </p:nvSpPr>
        <p:spPr bwMode="auto">
          <a:xfrm rot="10800000">
            <a:off x="2587659" y="3891824"/>
            <a:ext cx="522915" cy="404675"/>
          </a:xfrm>
          <a:prstGeom prst="downArrow">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000000"/>
                  </a:gs>
                  <a:gs pos="10417">
                    <a:srgbClr val="000000"/>
                  </a:gs>
                </a:gsLst>
                <a:lin ang="5400000" scaled="0"/>
              </a:gradFill>
            </a:endParaRPr>
          </a:p>
        </p:txBody>
      </p:sp>
      <p:sp>
        <p:nvSpPr>
          <p:cNvPr id="12" name="Down Arrow 11"/>
          <p:cNvSpPr/>
          <p:nvPr/>
        </p:nvSpPr>
        <p:spPr bwMode="auto">
          <a:xfrm rot="10800000">
            <a:off x="8329789" y="3891824"/>
            <a:ext cx="522915" cy="404675"/>
          </a:xfrm>
          <a:prstGeom prst="downArrow">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68" fontAlgn="base">
              <a:lnSpc>
                <a:spcPct val="90000"/>
              </a:lnSpc>
              <a:spcBef>
                <a:spcPct val="0"/>
              </a:spcBef>
              <a:spcAft>
                <a:spcPct val="0"/>
              </a:spcAft>
            </a:pPr>
            <a:endParaRPr lang="en-US" sz="1961" spc="-49" dirty="0">
              <a:gradFill>
                <a:gsLst>
                  <a:gs pos="1250">
                    <a:srgbClr val="000000"/>
                  </a:gs>
                  <a:gs pos="10417">
                    <a:srgbClr val="000000"/>
                  </a:gs>
                </a:gsLst>
                <a:lin ang="5400000" scaled="0"/>
              </a:gradFill>
            </a:endParaRPr>
          </a:p>
        </p:txBody>
      </p:sp>
    </p:spTree>
    <p:extLst>
      <p:ext uri="{BB962C8B-B14F-4D97-AF65-F5344CB8AC3E}">
        <p14:creationId xmlns:p14="http://schemas.microsoft.com/office/powerpoint/2010/main" val="221024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fontScale="92500" lnSpcReduction="10000"/>
          </a:bodyPr>
          <a:lstStyle/>
          <a:p>
            <a:r>
              <a:rPr lang="en-US" dirty="0"/>
              <a:t>Our scenario</a:t>
            </a:r>
          </a:p>
          <a:p>
            <a:r>
              <a:rPr lang="en-US" dirty="0"/>
              <a:t>Asynchronous programming</a:t>
            </a:r>
          </a:p>
          <a:p>
            <a:r>
              <a:rPr lang="en-US" dirty="0"/>
              <a:t>Portable class libraries</a:t>
            </a:r>
          </a:p>
          <a:p>
            <a:r>
              <a:rPr lang="en-US" dirty="0"/>
              <a:t>Inversion of control</a:t>
            </a:r>
          </a:p>
          <a:p>
            <a:r>
              <a:rPr lang="en-US" dirty="0"/>
              <a:t>Model-View-</a:t>
            </a:r>
            <a:r>
              <a:rPr lang="en-US" dirty="0" err="1"/>
              <a:t>ViewModel</a:t>
            </a:r>
            <a:r>
              <a:rPr lang="en-US" dirty="0"/>
              <a:t> (MVVM)</a:t>
            </a:r>
          </a:p>
          <a:p>
            <a:r>
              <a:rPr lang="en-US" dirty="0"/>
              <a:t>WCF &amp; Web API</a:t>
            </a:r>
          </a:p>
          <a:p>
            <a:r>
              <a:rPr lang="en-US" dirty="0"/>
              <a:t>OData</a:t>
            </a:r>
          </a:p>
          <a:p>
            <a:endParaRPr lang="en-US" dirty="0"/>
          </a:p>
          <a:p>
            <a:r>
              <a:rPr lang="en-US" dirty="0"/>
              <a:t>We’re only touching on each of these—there is a lot more out there!</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91821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MVVM</a:t>
            </a:r>
            <a:endParaRPr lang="en-US" b="1" dirty="0"/>
          </a:p>
        </p:txBody>
      </p:sp>
    </p:spTree>
    <p:extLst>
      <p:ext uri="{BB962C8B-B14F-4D97-AF65-F5344CB8AC3E}">
        <p14:creationId xmlns:p14="http://schemas.microsoft.com/office/powerpoint/2010/main" val="22246200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r>
              <a:rPr lang="en-US" smtClean="0"/>
              <a:t>No philosophy is perfect, especially not MVVM</a:t>
            </a:r>
          </a:p>
          <a:p>
            <a:r>
              <a:rPr lang="en-US" smtClean="0"/>
              <a:t>Understand the benefits of MVVM frameworks</a:t>
            </a:r>
          </a:p>
          <a:p>
            <a:pPr lvl="1"/>
            <a:r>
              <a:rPr lang="en-US" smtClean="0"/>
              <a:t>PRISM</a:t>
            </a:r>
          </a:p>
          <a:p>
            <a:pPr lvl="1"/>
            <a:r>
              <a:rPr lang="en-US" smtClean="0"/>
              <a:t>MVVM Light</a:t>
            </a:r>
          </a:p>
          <a:p>
            <a:pPr lvl="1"/>
            <a:r>
              <a:rPr lang="en-US" smtClean="0"/>
              <a:t>Many others…</a:t>
            </a:r>
            <a:endParaRPr lang="en-US" dirty="0" smtClean="0"/>
          </a:p>
        </p:txBody>
      </p:sp>
      <p:sp>
        <p:nvSpPr>
          <p:cNvPr id="6" name="Content Placeholder 5"/>
          <p:cNvSpPr>
            <a:spLocks noGrp="1"/>
          </p:cNvSpPr>
          <p:nvPr>
            <p:ph sz="quarter" idx="4"/>
          </p:nvPr>
        </p:nvSpPr>
        <p:spPr>
          <a:prstGeom prst="rect">
            <a:avLst/>
          </a:prstGeom>
        </p:spPr>
        <p:txBody>
          <a:bodyPr/>
          <a:lstStyle/>
          <a:p>
            <a:r>
              <a:rPr lang="en-US" smtClean="0"/>
              <a:t>Rely on tested patterns</a:t>
            </a:r>
          </a:p>
          <a:p>
            <a:pPr lvl="1"/>
            <a:r>
              <a:rPr lang="en-US" smtClean="0"/>
              <a:t>Commanding</a:t>
            </a:r>
          </a:p>
          <a:p>
            <a:pPr lvl="1"/>
            <a:r>
              <a:rPr lang="en-US" smtClean="0"/>
              <a:t>Dependency Injection</a:t>
            </a:r>
          </a:p>
          <a:p>
            <a:pPr lvl="1"/>
            <a:r>
              <a:rPr lang="en-US" smtClean="0"/>
              <a:t>Inversion of Control</a:t>
            </a:r>
          </a:p>
          <a:p>
            <a:pPr lvl="1"/>
            <a:r>
              <a:rPr lang="en-US" smtClean="0"/>
              <a:t>Observer</a:t>
            </a:r>
          </a:p>
          <a:p>
            <a:pPr lvl="1"/>
            <a:r>
              <a:rPr lang="en-US" smtClean="0"/>
              <a:t>Repository</a:t>
            </a:r>
          </a:p>
          <a:p>
            <a:pPr lvl="1"/>
            <a:r>
              <a:rPr lang="en-US" smtClean="0"/>
              <a:t>Service Locator</a:t>
            </a:r>
          </a:p>
          <a:p>
            <a:pPr lvl="1"/>
            <a:r>
              <a:rPr lang="en-US" smtClean="0"/>
              <a:t>Many others…</a:t>
            </a:r>
            <a:endParaRPr lang="en-US" dirty="0"/>
          </a:p>
        </p:txBody>
      </p:sp>
      <p:sp>
        <p:nvSpPr>
          <p:cNvPr id="4" name="Title 3"/>
          <p:cNvSpPr>
            <a:spLocks noGrp="1"/>
          </p:cNvSpPr>
          <p:nvPr>
            <p:ph type="title"/>
          </p:nvPr>
        </p:nvSpPr>
        <p:spPr/>
        <p:txBody>
          <a:bodyPr/>
          <a:lstStyle/>
          <a:p>
            <a:r>
              <a:rPr lang="en-US" smtClean="0"/>
              <a:t>MVVM tips</a:t>
            </a:r>
            <a:endParaRPr lang="en-US" dirty="0"/>
          </a:p>
        </p:txBody>
      </p:sp>
    </p:spTree>
    <p:extLst>
      <p:ext uri="{BB962C8B-B14F-4D97-AF65-F5344CB8AC3E}">
        <p14:creationId xmlns:p14="http://schemas.microsoft.com/office/powerpoint/2010/main" val="3745662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Data Services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68353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External services</a:t>
            </a:r>
            <a:endParaRPr lang="en-US" dirty="0"/>
          </a:p>
        </p:txBody>
      </p:sp>
      <p:sp>
        <p:nvSpPr>
          <p:cNvPr id="5" name="Content Placeholder 4"/>
          <p:cNvSpPr>
            <a:spLocks noGrp="1"/>
          </p:cNvSpPr>
          <p:nvPr>
            <p:ph type="body" sz="quarter" idx="10"/>
          </p:nvPr>
        </p:nvSpPr>
        <p:spPr/>
        <p:txBody>
          <a:bodyPr/>
          <a:lstStyle/>
          <a:p>
            <a:r>
              <a:rPr lang="en-US" smtClean="0"/>
              <a:t>Always a good idea to abstract</a:t>
            </a:r>
          </a:p>
          <a:p>
            <a:r>
              <a:rPr lang="en-US" smtClean="0"/>
              <a:t>Protect DB calls</a:t>
            </a:r>
          </a:p>
          <a:p>
            <a:pPr lvl="1"/>
            <a:r>
              <a:rPr lang="en-US" smtClean="0"/>
              <a:t>Even a simple service layer is worth it</a:t>
            </a:r>
          </a:p>
          <a:p>
            <a:r>
              <a:rPr lang="en-US" smtClean="0"/>
              <a:t>When in doubt, use a standard</a:t>
            </a:r>
          </a:p>
          <a:p>
            <a:pPr lvl="1"/>
            <a:r>
              <a:rPr lang="en-US" smtClean="0"/>
              <a:t>SOAP, REST over HTTP, etc</a:t>
            </a:r>
          </a:p>
          <a:p>
            <a:r>
              <a:rPr lang="en-US" smtClean="0"/>
              <a:t>Use a service bus to traverse network boundaries</a:t>
            </a:r>
          </a:p>
          <a:p>
            <a:pPr lvl="1"/>
            <a:r>
              <a:rPr lang="en-US" smtClean="0"/>
              <a:t>Internet client relying on an intranet service, for example</a:t>
            </a:r>
            <a:endParaRPr lang="en-US" dirty="0" smtClean="0"/>
          </a:p>
        </p:txBody>
      </p:sp>
    </p:spTree>
    <p:extLst>
      <p:ext uri="{BB962C8B-B14F-4D97-AF65-F5344CB8AC3E}">
        <p14:creationId xmlns:p14="http://schemas.microsoft.com/office/powerpoint/2010/main" val="3636471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mtClean="0"/>
              <a:t>Windows Communication Foundation vs. Web API</a:t>
            </a:r>
            <a:endParaRPr lang="en-US" dirty="0"/>
          </a:p>
        </p:txBody>
      </p:sp>
      <p:sp>
        <p:nvSpPr>
          <p:cNvPr id="8" name="Text Placeholder 7"/>
          <p:cNvSpPr>
            <a:spLocks noGrp="1"/>
          </p:cNvSpPr>
          <p:nvPr>
            <p:ph type="body" sz="quarter" idx="10"/>
          </p:nvPr>
        </p:nvSpPr>
        <p:spPr/>
        <p:txBody>
          <a:bodyPr/>
          <a:lstStyle/>
          <a:p>
            <a:r>
              <a:rPr lang="en-US" smtClean="0"/>
              <a:t>WCF</a:t>
            </a:r>
          </a:p>
          <a:p>
            <a:pPr lvl="1"/>
            <a:r>
              <a:rPr lang="en-US" smtClean="0"/>
              <a:t>Multiple transport protocols</a:t>
            </a:r>
          </a:p>
          <a:p>
            <a:pPr lvl="1"/>
            <a:r>
              <a:rPr lang="en-US" smtClean="0"/>
              <a:t>Multiple encodings</a:t>
            </a:r>
            <a:br>
              <a:rPr lang="en-US" smtClean="0"/>
            </a:br>
            <a:r>
              <a:rPr lang="en-US" smtClean="0"/>
              <a:t>WS-* standards</a:t>
            </a:r>
            <a:br>
              <a:rPr lang="en-US" smtClean="0"/>
            </a:br>
            <a:r>
              <a:rPr lang="en-US" smtClean="0"/>
              <a:t>Supports Request-Reply, One Way, and Duplex message exchange patterns</a:t>
            </a:r>
            <a:endParaRPr lang="en-US" dirty="0"/>
          </a:p>
        </p:txBody>
      </p:sp>
      <p:sp>
        <p:nvSpPr>
          <p:cNvPr id="9" name="Text Placeholder 8"/>
          <p:cNvSpPr>
            <a:spLocks noGrp="1"/>
          </p:cNvSpPr>
          <p:nvPr>
            <p:ph type="body" sz="quarter" idx="11"/>
          </p:nvPr>
        </p:nvSpPr>
        <p:spPr/>
        <p:txBody>
          <a:bodyPr/>
          <a:lstStyle/>
          <a:p>
            <a:r>
              <a:rPr lang="en-US" smtClean="0"/>
              <a:t>Web API (preferred for new projects)</a:t>
            </a:r>
          </a:p>
          <a:p>
            <a:pPr lvl="1"/>
            <a:r>
              <a:rPr lang="en-US" smtClean="0"/>
              <a:t>HTTP only</a:t>
            </a:r>
          </a:p>
          <a:p>
            <a:pPr lvl="1"/>
            <a:r>
              <a:rPr lang="en-US" smtClean="0"/>
              <a:t>Supports a wide variety of media types (XML, JSON, etc)</a:t>
            </a:r>
          </a:p>
          <a:p>
            <a:pPr lvl="1"/>
            <a:r>
              <a:rPr lang="en-US" smtClean="0"/>
              <a:t>Uses basic protocol and formats including HTTP, WebSockets, SSL</a:t>
            </a:r>
          </a:p>
          <a:p>
            <a:pPr lvl="1"/>
            <a:r>
              <a:rPr lang="en-US" smtClean="0"/>
              <a:t>Is request/response due to nature of HTTP, but more patterns available via SignalR and WebSockets integration</a:t>
            </a:r>
            <a:endParaRPr lang="en-US" dirty="0"/>
          </a:p>
        </p:txBody>
      </p:sp>
    </p:spTree>
    <p:extLst>
      <p:ext uri="{BB962C8B-B14F-4D97-AF65-F5344CB8AC3E}">
        <p14:creationId xmlns:p14="http://schemas.microsoft.com/office/powerpoint/2010/main" val="154578811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OData, the Open Data Protocol</a:t>
            </a:r>
            <a:endParaRPr lang="en-US" dirty="0"/>
          </a:p>
        </p:txBody>
      </p:sp>
      <p:sp>
        <p:nvSpPr>
          <p:cNvPr id="8" name="Content Placeholder 7"/>
          <p:cNvSpPr>
            <a:spLocks noGrp="1"/>
          </p:cNvSpPr>
          <p:nvPr>
            <p:ph type="body" sz="quarter" idx="10"/>
          </p:nvPr>
        </p:nvSpPr>
        <p:spPr/>
        <p:txBody>
          <a:bodyPr/>
          <a:lstStyle/>
          <a:p>
            <a:r>
              <a:rPr lang="en-US" smtClean="0"/>
              <a:t>A standardized protocol built on HTTP</a:t>
            </a:r>
          </a:p>
          <a:p>
            <a:r>
              <a:rPr lang="en-US" smtClean="0"/>
              <a:t>Uses the REST methodology</a:t>
            </a:r>
          </a:p>
          <a:p>
            <a:r>
              <a:rPr lang="en-US" smtClean="0"/>
              <a:t>Designed for formats like XML, ATOM, and JSON</a:t>
            </a:r>
          </a:p>
          <a:p>
            <a:r>
              <a:rPr lang="en-US" smtClean="0"/>
              <a:t>Provides a uniform way to represent metadata</a:t>
            </a:r>
          </a:p>
          <a:p>
            <a:r>
              <a:rPr lang="en-US" smtClean="0"/>
              <a:t>Client data context-friendly</a:t>
            </a:r>
          </a:p>
          <a:p>
            <a:r>
              <a:rPr lang="en-US" smtClean="0"/>
              <a:t>Great ecosystem of tools and developers</a:t>
            </a:r>
          </a:p>
          <a:p>
            <a:r>
              <a:rPr lang="en-US" smtClean="0"/>
              <a:t>Available via WCF Data Services and Web API</a:t>
            </a:r>
            <a:endParaRPr lang="en-US" dirty="0" smtClean="0"/>
          </a:p>
        </p:txBody>
      </p:sp>
    </p:spTree>
    <p:extLst>
      <p:ext uri="{BB962C8B-B14F-4D97-AF65-F5344CB8AC3E}">
        <p14:creationId xmlns:p14="http://schemas.microsoft.com/office/powerpoint/2010/main" val="3484348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Summary</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05467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lstStyle/>
          <a:p>
            <a:r>
              <a:rPr lang="en-US" smtClean="0"/>
              <a:t>Asynchronous programming</a:t>
            </a:r>
          </a:p>
          <a:p>
            <a:r>
              <a:rPr lang="en-US" smtClean="0"/>
              <a:t>Portable class libraries</a:t>
            </a:r>
          </a:p>
          <a:p>
            <a:r>
              <a:rPr lang="en-US" smtClean="0"/>
              <a:t>Inversion of control</a:t>
            </a:r>
          </a:p>
          <a:p>
            <a:r>
              <a:rPr lang="en-US" smtClean="0"/>
              <a:t>Model-View-ViewModel (MVVM)</a:t>
            </a:r>
          </a:p>
          <a:p>
            <a:r>
              <a:rPr lang="en-US" smtClean="0"/>
              <a:t>WCF &amp; Web API</a:t>
            </a:r>
          </a:p>
          <a:p>
            <a:r>
              <a:rPr lang="en-US" smtClean="0"/>
              <a:t>OData</a:t>
            </a:r>
            <a:endParaRPr lang="en-US" dirty="0"/>
          </a:p>
        </p:txBody>
      </p:sp>
      <p:sp>
        <p:nvSpPr>
          <p:cNvPr id="2" name="Title 1"/>
          <p:cNvSpPr>
            <a:spLocks noGrp="1"/>
          </p:cNvSpPr>
          <p:nvPr>
            <p:ph type="title"/>
          </p:nvPr>
        </p:nvSpPr>
        <p:spPr>
          <a:prstGeom prst="rect">
            <a:avLst/>
          </a:prstGeom>
        </p:spPr>
        <p:txBody>
          <a:bodyPr/>
          <a:lstStyle/>
          <a:p>
            <a:r>
              <a:rPr lang="en-US" smtClean="0"/>
              <a:t>Summary</a:t>
            </a:r>
            <a:endParaRPr lang="en-US" dirty="0"/>
          </a:p>
        </p:txBody>
      </p:sp>
    </p:spTree>
    <p:extLst>
      <p:ext uri="{BB962C8B-B14F-4D97-AF65-F5344CB8AC3E}">
        <p14:creationId xmlns:p14="http://schemas.microsoft.com/office/powerpoint/2010/main" val="855486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Asynchronous Programming in the Microsoft .NET Framework 4.5</a:t>
            </a:r>
          </a:p>
          <a:p>
            <a:pPr lvl="1"/>
            <a:r>
              <a:rPr lang="en-US" sz="2400" dirty="0" smtClean="0"/>
              <a:t>http://channel9.msdn.com/Events/TechEd/NorthAmerica/2013/DEV-H302#fbid=kt1W5OJuY58</a:t>
            </a:r>
          </a:p>
          <a:p>
            <a:r>
              <a:rPr lang="en-US" dirty="0" smtClean="0"/>
              <a:t>Modernizing WPF Line-of-Business Applications</a:t>
            </a:r>
          </a:p>
          <a:p>
            <a:pPr lvl="1"/>
            <a:r>
              <a:rPr lang="en-US" sz="2400" dirty="0" smtClean="0"/>
              <a:t>http://channel9.msdn.com/Events/TechEd/NorthAmerica/2013/DEV-B325#fbid=kt1W5OJuY58</a:t>
            </a:r>
          </a:p>
          <a:p>
            <a:r>
              <a:rPr lang="en-US" dirty="0" smtClean="0"/>
              <a:t>Understanding Dependency Injection and Those Pesky Containers</a:t>
            </a:r>
          </a:p>
          <a:p>
            <a:pPr lvl="1"/>
            <a:r>
              <a:rPr lang="en-US" sz="2400" dirty="0" smtClean="0"/>
              <a:t>http://channel9.msdn.com/Events/TechEd/NorthAmerica/2013/DEV-B207#fbid=kt1W5OJuY58</a:t>
            </a:r>
            <a:endParaRPr lang="en-US" sz="2400" dirty="0"/>
          </a:p>
        </p:txBody>
      </p:sp>
      <p:sp>
        <p:nvSpPr>
          <p:cNvPr id="3" name="Title 2"/>
          <p:cNvSpPr>
            <a:spLocks noGrp="1"/>
          </p:cNvSpPr>
          <p:nvPr>
            <p:ph type="title"/>
          </p:nvPr>
        </p:nvSpPr>
        <p:spPr/>
        <p:txBody>
          <a:bodyPr/>
          <a:lstStyle/>
          <a:p>
            <a:r>
              <a:rPr lang="en-US" smtClean="0"/>
              <a:t>Resources</a:t>
            </a:r>
            <a:endParaRPr lang="en-US" dirty="0"/>
          </a:p>
        </p:txBody>
      </p:sp>
    </p:spTree>
    <p:extLst>
      <p:ext uri="{BB962C8B-B14F-4D97-AF65-F5344CB8AC3E}">
        <p14:creationId xmlns:p14="http://schemas.microsoft.com/office/powerpoint/2010/main" val="3023116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Using Portable Class Libraries</a:t>
            </a:r>
          </a:p>
          <a:p>
            <a:pPr lvl="1"/>
            <a:r>
              <a:rPr lang="en-US" sz="2400" dirty="0" smtClean="0"/>
              <a:t>http://channel9.msdn.com/Events/TechEd/NorthAmerica/2013/DEV-H323#fbid=kt1W5OJuY58</a:t>
            </a:r>
          </a:p>
          <a:p>
            <a:r>
              <a:rPr lang="en-US" dirty="0" smtClean="0"/>
              <a:t>Getting Started with MVVM</a:t>
            </a:r>
          </a:p>
          <a:p>
            <a:pPr lvl="1"/>
            <a:r>
              <a:rPr lang="en-US" sz="2400" dirty="0" smtClean="0"/>
              <a:t>http://channel9.msdn.com/Shows/Visual-Studio-Toolbox/Getting-Started-with-MVVM</a:t>
            </a:r>
          </a:p>
        </p:txBody>
      </p:sp>
      <p:sp>
        <p:nvSpPr>
          <p:cNvPr id="3" name="Title 2"/>
          <p:cNvSpPr>
            <a:spLocks noGrp="1"/>
          </p:cNvSpPr>
          <p:nvPr>
            <p:ph type="title"/>
          </p:nvPr>
        </p:nvSpPr>
        <p:spPr/>
        <p:txBody>
          <a:bodyPr/>
          <a:lstStyle/>
          <a:p>
            <a:r>
              <a:rPr lang="en-US" smtClean="0"/>
              <a:t>Resources</a:t>
            </a:r>
            <a:endParaRPr lang="en-US" dirty="0"/>
          </a:p>
        </p:txBody>
      </p:sp>
    </p:spTree>
    <p:extLst>
      <p:ext uri="{BB962C8B-B14F-4D97-AF65-F5344CB8AC3E}">
        <p14:creationId xmlns:p14="http://schemas.microsoft.com/office/powerpoint/2010/main" val="375825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Our Scenario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486305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smtClean="0"/>
              <a:t>Typical line-of-business application</a:t>
            </a:r>
          </a:p>
          <a:p>
            <a:r>
              <a:rPr lang="en-US" smtClean="0"/>
              <a:t>Create &amp; submit reports</a:t>
            </a:r>
          </a:p>
          <a:p>
            <a:r>
              <a:rPr lang="en-US" smtClean="0"/>
              <a:t>View past reports</a:t>
            </a:r>
          </a:p>
          <a:p>
            <a:r>
              <a:rPr lang="en-US" smtClean="0"/>
              <a:t>Approve reports (if manager)</a:t>
            </a:r>
            <a:endParaRPr lang="en-US" dirty="0" smtClean="0"/>
          </a:p>
        </p:txBody>
      </p:sp>
      <p:sp>
        <p:nvSpPr>
          <p:cNvPr id="2" name="Title 1"/>
          <p:cNvSpPr>
            <a:spLocks noGrp="1"/>
          </p:cNvSpPr>
          <p:nvPr>
            <p:ph type="title"/>
          </p:nvPr>
        </p:nvSpPr>
        <p:spPr/>
        <p:txBody>
          <a:bodyPr/>
          <a:lstStyle/>
          <a:p>
            <a:r>
              <a:rPr lang="en-US" dirty="0" smtClean="0"/>
              <a:t>Our scenario: expense reporting</a:t>
            </a:r>
            <a:endParaRPr lang="en-US" dirty="0"/>
          </a:p>
        </p:txBody>
      </p:sp>
    </p:spTree>
    <p:extLst>
      <p:ext uri="{BB962C8B-B14F-4D97-AF65-F5344CB8AC3E}">
        <p14:creationId xmlns:p14="http://schemas.microsoft.com/office/powerpoint/2010/main" val="665457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616926" y="1895707"/>
            <a:ext cx="7828156" cy="44270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Corporate Network</a:t>
            </a:r>
          </a:p>
        </p:txBody>
      </p:sp>
      <p:sp>
        <p:nvSpPr>
          <p:cNvPr id="2" name="Title 1"/>
          <p:cNvSpPr>
            <a:spLocks noGrp="1"/>
          </p:cNvSpPr>
          <p:nvPr>
            <p:ph type="title"/>
          </p:nvPr>
        </p:nvSpPr>
        <p:spPr>
          <a:prstGeom prst="rect">
            <a:avLst/>
          </a:prstGeom>
        </p:spPr>
        <p:txBody>
          <a:bodyPr/>
          <a:lstStyle/>
          <a:p>
            <a:r>
              <a:rPr lang="en-US" dirty="0" smtClean="0"/>
              <a:t>Application topography</a:t>
            </a:r>
            <a:endParaRPr lang="en-US" dirty="0"/>
          </a:p>
        </p:txBody>
      </p:sp>
      <p:sp>
        <p:nvSpPr>
          <p:cNvPr id="4" name="Can 3"/>
          <p:cNvSpPr/>
          <p:nvPr/>
        </p:nvSpPr>
        <p:spPr>
          <a:xfrm>
            <a:off x="4622180" y="2196792"/>
            <a:ext cx="1817649" cy="903249"/>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Expenses DB</a:t>
            </a:r>
          </a:p>
          <a:p>
            <a:pPr algn="ctr"/>
            <a:r>
              <a:rPr lang="en-US" dirty="0"/>
              <a:t>(SQL)</a:t>
            </a:r>
          </a:p>
        </p:txBody>
      </p:sp>
      <p:sp>
        <p:nvSpPr>
          <p:cNvPr id="5" name="Cube 4"/>
          <p:cNvSpPr/>
          <p:nvPr/>
        </p:nvSpPr>
        <p:spPr>
          <a:xfrm>
            <a:off x="3072159" y="3802563"/>
            <a:ext cx="4917688" cy="83634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Expenses services</a:t>
            </a:r>
          </a:p>
          <a:p>
            <a:pPr algn="ctr"/>
            <a:r>
              <a:rPr lang="en-US" dirty="0"/>
              <a:t>(WCF on Windows Server)</a:t>
            </a:r>
          </a:p>
        </p:txBody>
      </p:sp>
      <p:sp>
        <p:nvSpPr>
          <p:cNvPr id="7" name="Cube 6"/>
          <p:cNvSpPr/>
          <p:nvPr/>
        </p:nvSpPr>
        <p:spPr>
          <a:xfrm>
            <a:off x="3072159" y="5274523"/>
            <a:ext cx="4917688" cy="83634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a:t>
            </a:r>
          </a:p>
          <a:p>
            <a:pPr algn="ctr"/>
            <a:r>
              <a:rPr lang="en-US" dirty="0"/>
              <a:t>(WPF)</a:t>
            </a:r>
          </a:p>
        </p:txBody>
      </p:sp>
      <p:sp>
        <p:nvSpPr>
          <p:cNvPr id="8" name="Up-Down Arrow 7"/>
          <p:cNvSpPr/>
          <p:nvPr/>
        </p:nvSpPr>
        <p:spPr>
          <a:xfrm>
            <a:off x="5425065" y="4743562"/>
            <a:ext cx="217451" cy="419449"/>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Up-Down Arrow 8"/>
          <p:cNvSpPr/>
          <p:nvPr/>
        </p:nvSpPr>
        <p:spPr>
          <a:xfrm>
            <a:off x="5425065" y="3260454"/>
            <a:ext cx="217451" cy="419449"/>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Cube 9"/>
          <p:cNvSpPr/>
          <p:nvPr/>
        </p:nvSpPr>
        <p:spPr>
          <a:xfrm>
            <a:off x="8233780" y="2196791"/>
            <a:ext cx="776405" cy="3914075"/>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en-US" dirty="0"/>
              <a:t>Active Directory</a:t>
            </a:r>
          </a:p>
        </p:txBody>
      </p:sp>
    </p:spTree>
    <p:extLst>
      <p:ext uri="{BB962C8B-B14F-4D97-AF65-F5344CB8AC3E}">
        <p14:creationId xmlns:p14="http://schemas.microsoft.com/office/powerpoint/2010/main" val="571372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Expenses App</a:t>
            </a:r>
            <a:endParaRPr lang="en-US" b="1" dirty="0"/>
          </a:p>
        </p:txBody>
      </p:sp>
    </p:spTree>
    <p:extLst>
      <p:ext uri="{BB962C8B-B14F-4D97-AF65-F5344CB8AC3E}">
        <p14:creationId xmlns:p14="http://schemas.microsoft.com/office/powerpoint/2010/main" val="1141578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Async, PCLs, IoC</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94671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Expense reporting backlog</a:t>
            </a:r>
            <a:endParaRPr lang="en-US" dirty="0"/>
          </a:p>
        </p:txBody>
      </p:sp>
      <p:sp>
        <p:nvSpPr>
          <p:cNvPr id="3" name="Content Placeholder 2"/>
          <p:cNvSpPr>
            <a:spLocks noGrp="1"/>
          </p:cNvSpPr>
          <p:nvPr>
            <p:ph type="body" sz="quarter" idx="10"/>
          </p:nvPr>
        </p:nvSpPr>
        <p:spPr/>
        <p:txBody>
          <a:bodyPr/>
          <a:lstStyle/>
          <a:p>
            <a:r>
              <a:rPr lang="en-US" smtClean="0"/>
              <a:t>Improve architecture, maintainability, and quality</a:t>
            </a:r>
          </a:p>
          <a:p>
            <a:pPr lvl="1"/>
            <a:r>
              <a:rPr lang="en-US" smtClean="0"/>
              <a:t>Adopt a services architecture</a:t>
            </a:r>
          </a:p>
          <a:p>
            <a:r>
              <a:rPr lang="en-US" smtClean="0"/>
              <a:t>Improve accessibility, scalability, and operations</a:t>
            </a:r>
          </a:p>
          <a:p>
            <a:pPr lvl="1"/>
            <a:r>
              <a:rPr lang="en-US" smtClean="0"/>
              <a:t>Move to the cloud</a:t>
            </a:r>
          </a:p>
          <a:p>
            <a:r>
              <a:rPr lang="en-US" smtClean="0"/>
              <a:t>Update the user experience</a:t>
            </a:r>
          </a:p>
          <a:p>
            <a:pPr lvl="1"/>
            <a:r>
              <a:rPr lang="en-US" smtClean="0"/>
              <a:t>Build a more modern-looking user experience</a:t>
            </a:r>
          </a:p>
          <a:p>
            <a:r>
              <a:rPr lang="en-US" smtClean="0"/>
              <a:t>Expand device support</a:t>
            </a:r>
          </a:p>
          <a:p>
            <a:pPr lvl="1"/>
            <a:r>
              <a:rPr lang="en-US" smtClean="0"/>
              <a:t>Companion apps for Windows Store and Windows Phone</a:t>
            </a:r>
            <a:endParaRPr lang="en-US" dirty="0"/>
          </a:p>
        </p:txBody>
      </p:sp>
    </p:spTree>
    <p:extLst>
      <p:ext uri="{BB962C8B-B14F-4D97-AF65-F5344CB8AC3E}">
        <p14:creationId xmlns:p14="http://schemas.microsoft.com/office/powerpoint/2010/main" val="2941649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3.3|48|2.1"/>
</p:tagLst>
</file>

<file path=ppt/theme/theme1.xml><?xml version="1.0" encoding="utf-8"?>
<a:theme xmlns:a="http://schemas.openxmlformats.org/drawingml/2006/main" name="1_Office Theme">
  <a:themeElements>
    <a:clrScheme name="MVA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VA Fonts">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ln>
          <a:noFill/>
        </a:ln>
      </a:spPr>
      <a:bodyPr vert="horz" lIns="91409" tIns="45705" rIns="91409" bIns="45705" rtlCol="0" anchor="ctr" anchorCtr="0">
        <a:normAutofit/>
      </a:bodyPr>
      <a:lstStyle>
        <a:defPPr algn="ctr">
          <a:defRPr sz="4800" dirty="0" smtClean="0"/>
        </a:defPPr>
      </a:lstStyle>
      <a:style>
        <a:lnRef idx="2">
          <a:schemeClr val="accent3">
            <a:shade val="50000"/>
          </a:schemeClr>
        </a:lnRef>
        <a:fillRef idx="1">
          <a:schemeClr val="accent3"/>
        </a:fillRef>
        <a:effectRef idx="0">
          <a:schemeClr val="accent3"/>
        </a:effectRef>
        <a:fontRef idx="minor">
          <a:schemeClr val="lt1"/>
        </a:fontRef>
      </a:style>
    </a:txDef>
  </a:objectDefaults>
  <a:extraClrSchemeLst/>
  <a:extLst>
    <a:ext uri="{05A4C25C-085E-4340-85A3-A5531E510DB2}">
      <thm15:themeFamily xmlns:thm15="http://schemas.microsoft.com/office/thememl/2012/main" name="MVA-CourseTemplate-1.pptx" id="{44F1D109-0D62-4C50-A3FF-AB64ABB72DAD}" vid="{29F46DDF-BD45-4956-8C98-398EB1CD16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A8187F32748A46AD24A35841606839" ma:contentTypeVersion="" ma:contentTypeDescription="Create a new document." ma:contentTypeScope="" ma:versionID="3bcb4cebf4419c726b83f1786a27a371">
  <xsd:schema xmlns:xsd="http://www.w3.org/2001/XMLSchema" xmlns:xs="http://www.w3.org/2001/XMLSchema" xmlns:p="http://schemas.microsoft.com/office/2006/metadata/properties" xmlns:ns2="1453F376-E757-4362-8E55-5CB4089A1551" targetNamespace="http://schemas.microsoft.com/office/2006/metadata/properties" ma:root="true" ma:fieldsID="0633321aa7747ee45fb3b71481624031" ns2:_="">
    <xsd:import namespace="1453F376-E757-4362-8E55-5CB4089A1551"/>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3F376-E757-4362-8E55-5CB4089A1551"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1453F376-E757-4362-8E55-5CB4089A1551">Draft</Status>
    <Content_x0020_Type xmlns="1453F376-E757-4362-8E55-5CB4089A1551">Slide Presentation</Content_x0020_Type>
    <Module xmlns="1453F376-E757-4362-8E55-5CB4089A1551">2</Module>
  </documentManagement>
</p:properties>
</file>

<file path=customXml/itemProps1.xml><?xml version="1.0" encoding="utf-8"?>
<ds:datastoreItem xmlns:ds="http://schemas.openxmlformats.org/officeDocument/2006/customXml" ds:itemID="{6DE22436-059F-4B98-842A-4332E0FE2A94}"/>
</file>

<file path=customXml/itemProps2.xml><?xml version="1.0" encoding="utf-8"?>
<ds:datastoreItem xmlns:ds="http://schemas.openxmlformats.org/officeDocument/2006/customXml" ds:itemID="{B0CA13EC-1D3C-4D6F-8D1C-E8A452CFC79A}"/>
</file>

<file path=customXml/itemProps3.xml><?xml version="1.0" encoding="utf-8"?>
<ds:datastoreItem xmlns:ds="http://schemas.openxmlformats.org/officeDocument/2006/customXml" ds:itemID="{7025FDD9-4C58-4084-9F89-0E6ADD6FFF55}"/>
</file>

<file path=docProps/app.xml><?xml version="1.0" encoding="utf-8"?>
<Properties xmlns="http://schemas.openxmlformats.org/officeDocument/2006/extended-properties" xmlns:vt="http://schemas.openxmlformats.org/officeDocument/2006/docPropsVTypes">
  <Template>MVA-CourseTemplate-1</Template>
  <TotalTime>530</TotalTime>
  <Words>1413</Words>
  <Application>Microsoft Office PowerPoint</Application>
  <PresentationFormat>Widescreen</PresentationFormat>
  <Paragraphs>341</Paragraphs>
  <Slides>40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Consolas</vt:lpstr>
      <vt:lpstr>Segoe</vt:lpstr>
      <vt:lpstr>Segoe UI</vt:lpstr>
      <vt:lpstr>Segoe UI Light</vt:lpstr>
      <vt:lpstr>Segoe UI Semibold</vt:lpstr>
      <vt:lpstr>1_Office Theme</vt:lpstr>
      <vt:lpstr>Enterprise Developer Camp Jumpstart</vt:lpstr>
      <vt:lpstr>PowerPoint Presentation</vt:lpstr>
      <vt:lpstr>Module Overview</vt:lpstr>
      <vt:lpstr>PowerPoint Presentation</vt:lpstr>
      <vt:lpstr>Our scenario: expense reporting</vt:lpstr>
      <vt:lpstr>Application topography</vt:lpstr>
      <vt:lpstr>Expenses App</vt:lpstr>
      <vt:lpstr>PowerPoint Presentation</vt:lpstr>
      <vt:lpstr>Expense reporting backlog</vt:lpstr>
      <vt:lpstr>Asynchronous programming</vt:lpstr>
      <vt:lpstr>Introducing async &amp; await</vt:lpstr>
      <vt:lpstr>Introducing async &amp; await</vt:lpstr>
      <vt:lpstr>Using async APIs with await</vt:lpstr>
      <vt:lpstr>Exposing an async API</vt:lpstr>
      <vt:lpstr>Building an async API examples</vt:lpstr>
      <vt:lpstr>Additional async resources</vt:lpstr>
      <vt:lpstr>Portable class libraries (PCLs)</vt:lpstr>
      <vt:lpstr>What can I use and where?</vt:lpstr>
      <vt:lpstr>PCL tips</vt:lpstr>
      <vt:lpstr>PCL tips</vt:lpstr>
      <vt:lpstr>Inversion of control (IoC)</vt:lpstr>
      <vt:lpstr>IoC patterns</vt:lpstr>
      <vt:lpstr>IoC and Testing</vt:lpstr>
      <vt:lpstr>PowerPoint Presentation</vt:lpstr>
      <vt:lpstr>MVVM refresher</vt:lpstr>
      <vt:lpstr>MVVM overview</vt:lpstr>
      <vt:lpstr>Data binding</vt:lpstr>
      <vt:lpstr>Commands</vt:lpstr>
      <vt:lpstr>Portable MVVM structure</vt:lpstr>
      <vt:lpstr>MVVM</vt:lpstr>
      <vt:lpstr>MVVM tips</vt:lpstr>
      <vt:lpstr>PowerPoint Presentation</vt:lpstr>
      <vt:lpstr>External services</vt:lpstr>
      <vt:lpstr>Windows Communication Foundation vs. Web API</vt:lpstr>
      <vt:lpstr>OData, the Open Data Protocol</vt:lpstr>
      <vt:lpstr>PowerPoint Presentation</vt:lpstr>
      <vt:lpstr>Summary</vt:lpstr>
      <vt:lpstr>Resources</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Developer Camp Jumpstart</dc:title>
  <dc:creator>Bret Stateham</dc:creator>
  <cp:lastModifiedBy>Robert Green</cp:lastModifiedBy>
  <cp:revision>114</cp:revision>
  <dcterms:created xsi:type="dcterms:W3CDTF">2013-10-14T21:08:33Z</dcterms:created>
  <dcterms:modified xsi:type="dcterms:W3CDTF">2014-01-25T01:26:04Z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0x0101004BA8187F32748A46AD24A35841606839</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