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ags/tag9.xml" ContentType="application/vnd.openxmlformats-officedocument.presentationml.tags+xml"/>
  <Override PartName="/ppt/notesSlides/notesSlide16.xml" ContentType="application/vnd.openxmlformats-officedocument.presentationml.notesSlide+xml"/>
  <Override PartName="/ppt/tags/tag10.xml" ContentType="application/vnd.openxmlformats-officedocument.presentationml.tags+xml"/>
  <Override PartName="/ppt/notesSlides/notesSlide17.xml" ContentType="application/vnd.openxmlformats-officedocument.presentationml.notesSlide+xml"/>
  <Override PartName="/ppt/tags/tag11.xml" ContentType="application/vnd.openxmlformats-officedocument.presentationml.tags+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43"/>
  </p:notesMasterIdLst>
  <p:handoutMasterIdLst>
    <p:handoutMasterId r:id="rId44"/>
  </p:handoutMasterIdLst>
  <p:sldIdLst>
    <p:sldId id="311" r:id="rId5"/>
    <p:sldId id="371" r:id="rId6"/>
    <p:sldId id="372" r:id="rId7"/>
    <p:sldId id="412" r:id="rId8"/>
    <p:sldId id="373" r:id="rId9"/>
    <p:sldId id="413" r:id="rId10"/>
    <p:sldId id="414" r:id="rId11"/>
    <p:sldId id="415" r:id="rId12"/>
    <p:sldId id="416" r:id="rId13"/>
    <p:sldId id="417" r:id="rId14"/>
    <p:sldId id="418" r:id="rId15"/>
    <p:sldId id="419" r:id="rId16"/>
    <p:sldId id="377" r:id="rId17"/>
    <p:sldId id="379" r:id="rId18"/>
    <p:sldId id="420" r:id="rId19"/>
    <p:sldId id="421" r:id="rId20"/>
    <p:sldId id="422" r:id="rId21"/>
    <p:sldId id="423" r:id="rId22"/>
    <p:sldId id="424" r:id="rId23"/>
    <p:sldId id="394" r:id="rId24"/>
    <p:sldId id="395" r:id="rId25"/>
    <p:sldId id="425" r:id="rId26"/>
    <p:sldId id="426" r:id="rId27"/>
    <p:sldId id="427" r:id="rId28"/>
    <p:sldId id="428" r:id="rId29"/>
    <p:sldId id="429" r:id="rId30"/>
    <p:sldId id="403" r:id="rId31"/>
    <p:sldId id="404" r:id="rId32"/>
    <p:sldId id="430" r:id="rId33"/>
    <p:sldId id="431" r:id="rId34"/>
    <p:sldId id="432" r:id="rId35"/>
    <p:sldId id="433" r:id="rId36"/>
    <p:sldId id="434" r:id="rId37"/>
    <p:sldId id="408" r:id="rId38"/>
    <p:sldId id="409" r:id="rId39"/>
    <p:sldId id="410" r:id="rId40"/>
    <p:sldId id="411" r:id="rId41"/>
    <p:sldId id="269"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1B1D1"/>
    <a:srgbClr val="4498C2"/>
    <a:srgbClr val="4F81BD"/>
    <a:srgbClr val="8BACD3"/>
    <a:srgbClr val="F3F7FB"/>
    <a:srgbClr val="92D050"/>
    <a:srgbClr val="7FBA00"/>
    <a:srgbClr val="00AEEF"/>
    <a:srgbClr val="86C400"/>
    <a:srgbClr val="82BF3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notesView">
  <p:normalViewPr horzBarState="maximized">
    <p:restoredLeft sz="16458" autoAdjust="0"/>
    <p:restoredTop sz="94660"/>
  </p:normalViewPr>
  <p:slideViewPr>
    <p:cSldViewPr snapToGrid="0">
      <p:cViewPr varScale="1">
        <p:scale>
          <a:sx n="100" d="100"/>
          <a:sy n="100" d="100"/>
        </p:scale>
        <p:origin x="108" y="810"/>
      </p:cViewPr>
      <p:guideLst/>
    </p:cSldViewPr>
  </p:slideViewPr>
  <p:notesTextViewPr>
    <p:cViewPr>
      <p:scale>
        <a:sx n="1" d="1"/>
        <a:sy n="1" d="1"/>
      </p:scale>
      <p:origin x="0" y="0"/>
    </p:cViewPr>
  </p:notesTextViewPr>
  <p:notesViewPr>
    <p:cSldViewPr snapToGrid="0">
      <p:cViewPr varScale="1">
        <p:scale>
          <a:sx n="101" d="100"/>
          <a:sy n="101" d="100"/>
        </p:scale>
        <p:origin x="2592"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notesMaster" Target="notesMasters/notesMaster1.xml"/><Relationship Id="rId48"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2/3/2014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2/3/2014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508599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10</a:t>
            </a:fld>
            <a:endParaRPr lang="en-US"/>
          </a:p>
        </p:txBody>
      </p:sp>
    </p:spTree>
    <p:extLst>
      <p:ext uri="{BB962C8B-B14F-4D97-AF65-F5344CB8AC3E}">
        <p14:creationId xmlns:p14="http://schemas.microsoft.com/office/powerpoint/2010/main" val="32097659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9D5A5AB-9D22-4354-8089-2AE811D4E282}" type="slidenum">
              <a:rPr lang="en-US" smtClean="0">
                <a:solidFill>
                  <a:prstClr val="black"/>
                </a:solidFill>
                <a:latin typeface="Segoe UI"/>
              </a:rPr>
              <a:pPr/>
              <a:t>11</a:t>
            </a:fld>
            <a:endParaRPr lang="en-US" dirty="0">
              <a:solidFill>
                <a:prstClr val="black"/>
              </a:solidFill>
              <a:latin typeface="Segoe UI"/>
            </a:endParaRPr>
          </a:p>
        </p:txBody>
      </p:sp>
    </p:spTree>
    <p:extLst>
      <p:ext uri="{BB962C8B-B14F-4D97-AF65-F5344CB8AC3E}">
        <p14:creationId xmlns:p14="http://schemas.microsoft.com/office/powerpoint/2010/main" val="23526291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12</a:t>
            </a:fld>
            <a:endParaRPr lang="en-US"/>
          </a:p>
        </p:txBody>
      </p:sp>
    </p:spTree>
    <p:extLst>
      <p:ext uri="{BB962C8B-B14F-4D97-AF65-F5344CB8AC3E}">
        <p14:creationId xmlns:p14="http://schemas.microsoft.com/office/powerpoint/2010/main" val="7998157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13</a:t>
            </a:fld>
            <a:endParaRPr lang="en-US"/>
          </a:p>
        </p:txBody>
      </p:sp>
    </p:spTree>
    <p:extLst>
      <p:ext uri="{BB962C8B-B14F-4D97-AF65-F5344CB8AC3E}">
        <p14:creationId xmlns:p14="http://schemas.microsoft.com/office/powerpoint/2010/main" val="18197192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14</a:t>
            </a:fld>
            <a:endParaRPr lang="en-US"/>
          </a:p>
        </p:txBody>
      </p:sp>
    </p:spTree>
    <p:extLst>
      <p:ext uri="{BB962C8B-B14F-4D97-AF65-F5344CB8AC3E}">
        <p14:creationId xmlns:p14="http://schemas.microsoft.com/office/powerpoint/2010/main" val="3596721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latin typeface="Segoe UI" pitchFamily="34" charset="0"/>
              <a:ea typeface="Segoe UI" pitchFamily="34" charset="0"/>
              <a:cs typeface="Segoe UI" pitchFamily="34" charset="0"/>
            </a:endParaRPr>
          </a:p>
        </p:txBody>
      </p:sp>
      <p:sp>
        <p:nvSpPr>
          <p:cNvPr id="4" name="Slide Number Placeholder 3"/>
          <p:cNvSpPr>
            <a:spLocks noGrp="1"/>
          </p:cNvSpPr>
          <p:nvPr>
            <p:ph type="sldNum" sz="quarter" idx="10"/>
          </p:nvPr>
        </p:nvSpPr>
        <p:spPr/>
        <p:txBody>
          <a:bodyPr/>
          <a:lstStyle/>
          <a:p>
            <a:fld id="{3C1AD1F8-85C8-4BEF-8FD3-D9F35D614EDB}" type="slidenum">
              <a:rPr lang="en-US" smtClean="0"/>
              <a:t>15</a:t>
            </a:fld>
            <a:endParaRPr lang="en-US" dirty="0"/>
          </a:p>
        </p:txBody>
      </p:sp>
    </p:spTree>
    <p:extLst>
      <p:ext uri="{BB962C8B-B14F-4D97-AF65-F5344CB8AC3E}">
        <p14:creationId xmlns:p14="http://schemas.microsoft.com/office/powerpoint/2010/main" val="31398685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a:ln/>
        </p:spPr>
      </p:sp>
      <p:sp>
        <p:nvSpPr>
          <p:cNvPr id="77827" name="Notes Placeholder 2"/>
          <p:cNvSpPr>
            <a:spLocks noGrp="1"/>
          </p:cNvSpPr>
          <p:nvPr>
            <p:ph type="body" idx="1"/>
          </p:nvPr>
        </p:nvSpPr>
        <p:spPr>
          <a:noFill/>
          <a:ln/>
        </p:spPr>
        <p:txBody>
          <a:bodyPr/>
          <a:lstStyle/>
          <a:p>
            <a:pPr defTabSz="924349" fontAlgn="base">
              <a:spcBef>
                <a:spcPct val="30000"/>
              </a:spcBef>
              <a:spcAft>
                <a:spcPct val="0"/>
              </a:spcAft>
              <a:defRPr/>
            </a:pPr>
            <a:endParaRPr lang="en-US" sz="1200" kern="1200" dirty="0" smtClean="0">
              <a:solidFill>
                <a:schemeClr val="tx1"/>
              </a:solidFill>
              <a:effectLst/>
              <a:latin typeface="+mn-lt"/>
              <a:ea typeface="+mn-ea"/>
              <a:cs typeface="+mn-cs"/>
            </a:endParaRPr>
          </a:p>
        </p:txBody>
      </p:sp>
      <p:sp>
        <p:nvSpPr>
          <p:cNvPr id="6" name="Rectangle 7"/>
          <p:cNvSpPr>
            <a:spLocks noGrp="1" noChangeArrowheads="1"/>
          </p:cNvSpPr>
          <p:nvPr>
            <p:ph type="sldNum" sz="quarter" idx="5"/>
          </p:nvPr>
        </p:nvSpPr>
        <p:spPr bwMode="auto">
          <a:xfrm>
            <a:off x="3978133" y="8842029"/>
            <a:ext cx="3043343" cy="465455"/>
          </a:xfrm>
          <a:prstGeom prst="rect">
            <a:avLst/>
          </a:prstGeom>
          <a:noFill/>
          <a:ln w="9525">
            <a:noFill/>
            <a:miter lim="800000"/>
            <a:headEnd/>
            <a:tailEnd/>
          </a:ln>
          <a:effectLst/>
        </p:spPr>
        <p:txBody>
          <a:bodyPr vert="horz" wrap="square" lIns="93313" tIns="46657" rIns="93313" bIns="46657" numCol="1" anchor="b" anchorCtr="0" compatLnSpc="1">
            <a:prstTxWarp prst="textNoShape">
              <a:avLst/>
            </a:prstTxWarp>
          </a:bodyPr>
          <a:lstStyle>
            <a:lvl1pPr algn="r">
              <a:defRPr sz="1000">
                <a:latin typeface="Segoe UI" pitchFamily="34" charset="0"/>
                <a:ea typeface="Segoe UI" pitchFamily="34" charset="0"/>
                <a:cs typeface="Segoe UI" pitchFamily="34" charset="0"/>
              </a:defRPr>
            </a:lvl1pPr>
          </a:lstStyle>
          <a:p>
            <a:pPr>
              <a:defRPr/>
            </a:pPr>
            <a:r>
              <a:rPr lang="en-US" dirty="0" smtClean="0">
                <a:solidFill>
                  <a:prstClr val="black"/>
                </a:solidFill>
              </a:rPr>
              <a:t>Page </a:t>
            </a:r>
            <a:fld id="{EDC14EA9-1EFE-41E1-9A14-102AE98DBB77}" type="slidenum">
              <a:rPr lang="en-US" b="1" smtClean="0">
                <a:solidFill>
                  <a:prstClr val="black"/>
                </a:solidFill>
              </a:rPr>
              <a:pPr>
                <a:defRPr/>
              </a:pPr>
              <a:t>16</a:t>
            </a:fld>
            <a:endParaRPr lang="en-US" b="1" dirty="0">
              <a:solidFill>
                <a:prstClr val="black"/>
              </a:solidFill>
            </a:endParaRPr>
          </a:p>
        </p:txBody>
      </p:sp>
    </p:spTree>
    <p:extLst>
      <p:ext uri="{BB962C8B-B14F-4D97-AF65-F5344CB8AC3E}">
        <p14:creationId xmlns:p14="http://schemas.microsoft.com/office/powerpoint/2010/main" val="3093025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a:ln/>
        </p:spPr>
      </p:sp>
      <p:sp>
        <p:nvSpPr>
          <p:cNvPr id="77827" name="Notes Placeholder 2"/>
          <p:cNvSpPr>
            <a:spLocks noGrp="1"/>
          </p:cNvSpPr>
          <p:nvPr>
            <p:ph type="body" idx="1"/>
          </p:nvPr>
        </p:nvSpPr>
        <p:spPr>
          <a:noFill/>
          <a:ln/>
        </p:spPr>
        <p:txBody>
          <a:bodyPr/>
          <a:lstStyle/>
          <a:p>
            <a:pPr defTabSz="924349" fontAlgn="base">
              <a:spcBef>
                <a:spcPct val="30000"/>
              </a:spcBef>
              <a:spcAft>
                <a:spcPct val="0"/>
              </a:spcAft>
              <a:defRPr/>
            </a:pPr>
            <a:endParaRPr lang="en-US" sz="1200" kern="1200" dirty="0" smtClean="0">
              <a:solidFill>
                <a:schemeClr val="tx1"/>
              </a:solidFill>
              <a:effectLst/>
              <a:latin typeface="+mn-lt"/>
              <a:ea typeface="+mn-ea"/>
              <a:cs typeface="+mn-cs"/>
            </a:endParaRPr>
          </a:p>
        </p:txBody>
      </p:sp>
      <p:sp>
        <p:nvSpPr>
          <p:cNvPr id="6" name="Rectangle 7"/>
          <p:cNvSpPr>
            <a:spLocks noGrp="1" noChangeArrowheads="1"/>
          </p:cNvSpPr>
          <p:nvPr>
            <p:ph type="sldNum" sz="quarter" idx="5"/>
          </p:nvPr>
        </p:nvSpPr>
        <p:spPr bwMode="auto">
          <a:xfrm>
            <a:off x="3978133" y="8842029"/>
            <a:ext cx="3043343" cy="465455"/>
          </a:xfrm>
          <a:prstGeom prst="rect">
            <a:avLst/>
          </a:prstGeom>
          <a:noFill/>
          <a:ln w="9525">
            <a:noFill/>
            <a:miter lim="800000"/>
            <a:headEnd/>
            <a:tailEnd/>
          </a:ln>
          <a:effectLst/>
        </p:spPr>
        <p:txBody>
          <a:bodyPr vert="horz" wrap="square" lIns="93313" tIns="46657" rIns="93313" bIns="46657" numCol="1" anchor="b" anchorCtr="0" compatLnSpc="1">
            <a:prstTxWarp prst="textNoShape">
              <a:avLst/>
            </a:prstTxWarp>
          </a:bodyPr>
          <a:lstStyle>
            <a:lvl1pPr algn="r">
              <a:defRPr sz="1000">
                <a:latin typeface="Segoe UI" pitchFamily="34" charset="0"/>
                <a:ea typeface="Segoe UI" pitchFamily="34" charset="0"/>
                <a:cs typeface="Segoe UI" pitchFamily="34" charset="0"/>
              </a:defRPr>
            </a:lvl1pPr>
          </a:lstStyle>
          <a:p>
            <a:pPr>
              <a:defRPr/>
            </a:pPr>
            <a:r>
              <a:rPr lang="en-US" dirty="0" smtClean="0">
                <a:solidFill>
                  <a:prstClr val="black"/>
                </a:solidFill>
              </a:rPr>
              <a:t>Page </a:t>
            </a:r>
            <a:fld id="{EDC14EA9-1EFE-41E1-9A14-102AE98DBB77}" type="slidenum">
              <a:rPr lang="en-US" b="1" smtClean="0">
                <a:solidFill>
                  <a:prstClr val="black"/>
                </a:solidFill>
              </a:rPr>
              <a:pPr>
                <a:defRPr/>
              </a:pPr>
              <a:t>17</a:t>
            </a:fld>
            <a:endParaRPr lang="en-US" b="1" dirty="0">
              <a:solidFill>
                <a:prstClr val="black"/>
              </a:solidFill>
            </a:endParaRPr>
          </a:p>
        </p:txBody>
      </p:sp>
    </p:spTree>
    <p:extLst>
      <p:ext uri="{BB962C8B-B14F-4D97-AF65-F5344CB8AC3E}">
        <p14:creationId xmlns:p14="http://schemas.microsoft.com/office/powerpoint/2010/main" val="160649383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a:ln/>
        </p:spPr>
      </p:sp>
      <p:sp>
        <p:nvSpPr>
          <p:cNvPr id="77827" name="Notes Placeholder 2"/>
          <p:cNvSpPr>
            <a:spLocks noGrp="1"/>
          </p:cNvSpPr>
          <p:nvPr>
            <p:ph type="body" idx="1"/>
          </p:nvPr>
        </p:nvSpPr>
        <p:spPr>
          <a:noFill/>
          <a:ln/>
        </p:spPr>
        <p:txBody>
          <a:bodyPr/>
          <a:lstStyle/>
          <a:p>
            <a:pPr defTabSz="924349" fontAlgn="base">
              <a:spcBef>
                <a:spcPct val="30000"/>
              </a:spcBef>
              <a:spcAft>
                <a:spcPct val="0"/>
              </a:spcAft>
              <a:defRPr/>
            </a:pPr>
            <a:endParaRPr lang="en-US" sz="1200" kern="1200" dirty="0" smtClean="0">
              <a:solidFill>
                <a:schemeClr val="tx1"/>
              </a:solidFill>
              <a:effectLst/>
              <a:latin typeface="+mn-lt"/>
              <a:ea typeface="+mn-ea"/>
              <a:cs typeface="+mn-cs"/>
            </a:endParaRPr>
          </a:p>
        </p:txBody>
      </p:sp>
      <p:sp>
        <p:nvSpPr>
          <p:cNvPr id="6" name="Rectangle 7"/>
          <p:cNvSpPr>
            <a:spLocks noGrp="1" noChangeArrowheads="1"/>
          </p:cNvSpPr>
          <p:nvPr>
            <p:ph type="sldNum" sz="quarter" idx="5"/>
          </p:nvPr>
        </p:nvSpPr>
        <p:spPr bwMode="auto">
          <a:xfrm>
            <a:off x="3978133" y="8842029"/>
            <a:ext cx="3043343" cy="465455"/>
          </a:xfrm>
          <a:prstGeom prst="rect">
            <a:avLst/>
          </a:prstGeom>
          <a:noFill/>
          <a:ln w="9525">
            <a:noFill/>
            <a:miter lim="800000"/>
            <a:headEnd/>
            <a:tailEnd/>
          </a:ln>
          <a:effectLst/>
        </p:spPr>
        <p:txBody>
          <a:bodyPr vert="horz" wrap="square" lIns="93313" tIns="46657" rIns="93313" bIns="46657" numCol="1" anchor="b" anchorCtr="0" compatLnSpc="1">
            <a:prstTxWarp prst="textNoShape">
              <a:avLst/>
            </a:prstTxWarp>
          </a:bodyPr>
          <a:lstStyle>
            <a:lvl1pPr algn="r">
              <a:defRPr sz="1000">
                <a:latin typeface="Segoe UI" pitchFamily="34" charset="0"/>
                <a:ea typeface="Segoe UI" pitchFamily="34" charset="0"/>
                <a:cs typeface="Segoe UI" pitchFamily="34" charset="0"/>
              </a:defRPr>
            </a:lvl1pPr>
          </a:lstStyle>
          <a:p>
            <a:pPr>
              <a:defRPr/>
            </a:pPr>
            <a:r>
              <a:rPr lang="en-US" dirty="0" smtClean="0">
                <a:solidFill>
                  <a:prstClr val="black"/>
                </a:solidFill>
              </a:rPr>
              <a:t>Page </a:t>
            </a:r>
            <a:fld id="{EDC14EA9-1EFE-41E1-9A14-102AE98DBB77}" type="slidenum">
              <a:rPr lang="en-US" b="1" smtClean="0">
                <a:solidFill>
                  <a:prstClr val="black"/>
                </a:solidFill>
              </a:rPr>
              <a:pPr>
                <a:defRPr/>
              </a:pPr>
              <a:t>18</a:t>
            </a:fld>
            <a:endParaRPr lang="en-US" b="1" dirty="0">
              <a:solidFill>
                <a:prstClr val="black"/>
              </a:solidFill>
            </a:endParaRPr>
          </a:p>
        </p:txBody>
      </p:sp>
    </p:spTree>
    <p:extLst>
      <p:ext uri="{BB962C8B-B14F-4D97-AF65-F5344CB8AC3E}">
        <p14:creationId xmlns:p14="http://schemas.microsoft.com/office/powerpoint/2010/main" val="289122622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19</a:t>
            </a:fld>
            <a:endParaRPr lang="en-US"/>
          </a:p>
        </p:txBody>
      </p:sp>
    </p:spTree>
    <p:extLst>
      <p:ext uri="{BB962C8B-B14F-4D97-AF65-F5344CB8AC3E}">
        <p14:creationId xmlns:p14="http://schemas.microsoft.com/office/powerpoint/2010/main" val="31984322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87335589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20</a:t>
            </a:fld>
            <a:endParaRPr lang="en-US"/>
          </a:p>
        </p:txBody>
      </p:sp>
    </p:spTree>
    <p:extLst>
      <p:ext uri="{BB962C8B-B14F-4D97-AF65-F5344CB8AC3E}">
        <p14:creationId xmlns:p14="http://schemas.microsoft.com/office/powerpoint/2010/main" val="173706988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21</a:t>
            </a:fld>
            <a:endParaRPr lang="en-US"/>
          </a:p>
        </p:txBody>
      </p:sp>
    </p:spTree>
    <p:extLst>
      <p:ext uri="{BB962C8B-B14F-4D97-AF65-F5344CB8AC3E}">
        <p14:creationId xmlns:p14="http://schemas.microsoft.com/office/powerpoint/2010/main" val="286335737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22</a:t>
            </a:fld>
            <a:endParaRPr lang="en-US"/>
          </a:p>
        </p:txBody>
      </p:sp>
    </p:spTree>
    <p:extLst>
      <p:ext uri="{BB962C8B-B14F-4D97-AF65-F5344CB8AC3E}">
        <p14:creationId xmlns:p14="http://schemas.microsoft.com/office/powerpoint/2010/main" val="307597092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A17324DC-461C-4A6F-A409-75E87806BA4E}" type="datetime1">
              <a:rPr lang="en-US" smtClean="0"/>
              <a:t>2/3/2014</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169885124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24</a:t>
            </a:fld>
            <a:endParaRPr lang="en-US"/>
          </a:p>
        </p:txBody>
      </p:sp>
    </p:spTree>
    <p:extLst>
      <p:ext uri="{BB962C8B-B14F-4D97-AF65-F5344CB8AC3E}">
        <p14:creationId xmlns:p14="http://schemas.microsoft.com/office/powerpoint/2010/main" val="238264863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25</a:t>
            </a:fld>
            <a:endParaRPr lang="en-US"/>
          </a:p>
        </p:txBody>
      </p:sp>
    </p:spTree>
    <p:extLst>
      <p:ext uri="{BB962C8B-B14F-4D97-AF65-F5344CB8AC3E}">
        <p14:creationId xmlns:p14="http://schemas.microsoft.com/office/powerpoint/2010/main" val="106272952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26</a:t>
            </a:fld>
            <a:endParaRPr lang="en-US"/>
          </a:p>
        </p:txBody>
      </p:sp>
    </p:spTree>
    <p:extLst>
      <p:ext uri="{BB962C8B-B14F-4D97-AF65-F5344CB8AC3E}">
        <p14:creationId xmlns:p14="http://schemas.microsoft.com/office/powerpoint/2010/main" val="211652414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27</a:t>
            </a:fld>
            <a:endParaRPr lang="en-US"/>
          </a:p>
        </p:txBody>
      </p:sp>
    </p:spTree>
    <p:extLst>
      <p:ext uri="{BB962C8B-B14F-4D97-AF65-F5344CB8AC3E}">
        <p14:creationId xmlns:p14="http://schemas.microsoft.com/office/powerpoint/2010/main" val="341912536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28</a:t>
            </a:fld>
            <a:endParaRPr lang="en-US"/>
          </a:p>
        </p:txBody>
      </p:sp>
    </p:spTree>
    <p:extLst>
      <p:ext uri="{BB962C8B-B14F-4D97-AF65-F5344CB8AC3E}">
        <p14:creationId xmlns:p14="http://schemas.microsoft.com/office/powerpoint/2010/main" val="417558994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0E4EF5D-FD4E-40BC-A486-EA3EDFA161D9}" type="datetime1">
              <a:rPr lang="en-US" smtClean="0"/>
              <a:t>2/3/2014</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29</a:t>
            </a:fld>
            <a:endParaRPr lang="en-US" dirty="0"/>
          </a:p>
        </p:txBody>
      </p:sp>
    </p:spTree>
    <p:extLst>
      <p:ext uri="{BB962C8B-B14F-4D97-AF65-F5344CB8AC3E}">
        <p14:creationId xmlns:p14="http://schemas.microsoft.com/office/powerpoint/2010/main" val="6485992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3</a:t>
            </a:fld>
            <a:endParaRPr lang="en-US" dirty="0"/>
          </a:p>
        </p:txBody>
      </p:sp>
    </p:spTree>
    <p:extLst>
      <p:ext uri="{BB962C8B-B14F-4D97-AF65-F5344CB8AC3E}">
        <p14:creationId xmlns:p14="http://schemas.microsoft.com/office/powerpoint/2010/main" val="235239253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6F39D3-44DA-48FC-8637-E09CF8CC5184}" type="slidenum">
              <a:rPr lang="en-US" smtClean="0"/>
              <a:t>30</a:t>
            </a:fld>
            <a:endParaRPr lang="en-US"/>
          </a:p>
        </p:txBody>
      </p:sp>
    </p:spTree>
    <p:extLst>
      <p:ext uri="{BB962C8B-B14F-4D97-AF65-F5344CB8AC3E}">
        <p14:creationId xmlns:p14="http://schemas.microsoft.com/office/powerpoint/2010/main" val="184572462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31</a:t>
            </a:fld>
            <a:endParaRPr lang="en-US"/>
          </a:p>
        </p:txBody>
      </p:sp>
    </p:spTree>
    <p:extLst>
      <p:ext uri="{BB962C8B-B14F-4D97-AF65-F5344CB8AC3E}">
        <p14:creationId xmlns:p14="http://schemas.microsoft.com/office/powerpoint/2010/main" val="119055563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A76F39D3-44DA-48FC-8637-E09CF8CC5184}" type="slidenum">
              <a:rPr lang="en-US" smtClean="0"/>
              <a:t>32</a:t>
            </a:fld>
            <a:endParaRPr lang="en-US" dirty="0"/>
          </a:p>
        </p:txBody>
      </p:sp>
    </p:spTree>
    <p:extLst>
      <p:ext uri="{BB962C8B-B14F-4D97-AF65-F5344CB8AC3E}">
        <p14:creationId xmlns:p14="http://schemas.microsoft.com/office/powerpoint/2010/main" val="18000107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33</a:t>
            </a:fld>
            <a:endParaRPr lang="en-US"/>
          </a:p>
        </p:txBody>
      </p:sp>
    </p:spTree>
    <p:extLst>
      <p:ext uri="{BB962C8B-B14F-4D97-AF65-F5344CB8AC3E}">
        <p14:creationId xmlns:p14="http://schemas.microsoft.com/office/powerpoint/2010/main" val="303986671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34</a:t>
            </a:fld>
            <a:endParaRPr lang="en-US"/>
          </a:p>
        </p:txBody>
      </p:sp>
    </p:spTree>
    <p:extLst>
      <p:ext uri="{BB962C8B-B14F-4D97-AF65-F5344CB8AC3E}">
        <p14:creationId xmlns:p14="http://schemas.microsoft.com/office/powerpoint/2010/main" val="268893432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35</a:t>
            </a:fld>
            <a:endParaRPr lang="en-US"/>
          </a:p>
        </p:txBody>
      </p:sp>
    </p:spTree>
    <p:extLst>
      <p:ext uri="{BB962C8B-B14F-4D97-AF65-F5344CB8AC3E}">
        <p14:creationId xmlns:p14="http://schemas.microsoft.com/office/powerpoint/2010/main" val="332933333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36</a:t>
            </a:fld>
            <a:endParaRPr lang="en-US"/>
          </a:p>
        </p:txBody>
      </p:sp>
    </p:spTree>
    <p:extLst>
      <p:ext uri="{BB962C8B-B14F-4D97-AF65-F5344CB8AC3E}">
        <p14:creationId xmlns:p14="http://schemas.microsoft.com/office/powerpoint/2010/main" val="111882299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37</a:t>
            </a:fld>
            <a:endParaRPr lang="en-US"/>
          </a:p>
        </p:txBody>
      </p:sp>
    </p:spTree>
    <p:extLst>
      <p:ext uri="{BB962C8B-B14F-4D97-AF65-F5344CB8AC3E}">
        <p14:creationId xmlns:p14="http://schemas.microsoft.com/office/powerpoint/2010/main" val="129445262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38</a:t>
            </a:fld>
            <a:endParaRPr lang="en-US"/>
          </a:p>
        </p:txBody>
      </p:sp>
    </p:spTree>
    <p:extLst>
      <p:ext uri="{BB962C8B-B14F-4D97-AF65-F5344CB8AC3E}">
        <p14:creationId xmlns:p14="http://schemas.microsoft.com/office/powerpoint/2010/main" val="12112598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4</a:t>
            </a:fld>
            <a:endParaRPr lang="en-US"/>
          </a:p>
        </p:txBody>
      </p:sp>
    </p:spTree>
    <p:extLst>
      <p:ext uri="{BB962C8B-B14F-4D97-AF65-F5344CB8AC3E}">
        <p14:creationId xmlns:p14="http://schemas.microsoft.com/office/powerpoint/2010/main" val="17887775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5</a:t>
            </a:fld>
            <a:endParaRPr lang="en-US"/>
          </a:p>
        </p:txBody>
      </p:sp>
    </p:spTree>
    <p:extLst>
      <p:ext uri="{BB962C8B-B14F-4D97-AF65-F5344CB8AC3E}">
        <p14:creationId xmlns:p14="http://schemas.microsoft.com/office/powerpoint/2010/main" val="37834769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3292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3292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0D59E26A-64A9-4390-85E2-78A8B72F330A}" type="datetime1">
              <a:rPr lang="en-US" smtClean="0"/>
              <a:t>2/3/2014</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7176961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B363430D-5666-41C1-9BE2-C0076D733058}" type="datetime1">
              <a:rPr lang="en-US" smtClean="0"/>
              <a:t>2/3/2014</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12633450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8</a:t>
            </a:fld>
            <a:endParaRPr lang="en-US"/>
          </a:p>
        </p:txBody>
      </p:sp>
    </p:spTree>
    <p:extLst>
      <p:ext uri="{BB962C8B-B14F-4D97-AF65-F5344CB8AC3E}">
        <p14:creationId xmlns:p14="http://schemas.microsoft.com/office/powerpoint/2010/main" val="7360321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79413" y="684213"/>
            <a:ext cx="6099175" cy="343058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9D5A5AB-9D22-4354-8089-2AE811D4E282}" type="slidenum">
              <a:rPr lang="en-US" smtClean="0">
                <a:solidFill>
                  <a:prstClr val="black"/>
                </a:solidFill>
              </a:rPr>
              <a:pPr/>
              <a:t>9</a:t>
            </a:fld>
            <a:endParaRPr lang="en-US" dirty="0">
              <a:solidFill>
                <a:prstClr val="black"/>
              </a:solidFill>
            </a:endParaRPr>
          </a:p>
        </p:txBody>
      </p:sp>
    </p:spTree>
    <p:extLst>
      <p:ext uri="{BB962C8B-B14F-4D97-AF65-F5344CB8AC3E}">
        <p14:creationId xmlns:p14="http://schemas.microsoft.com/office/powerpoint/2010/main" val="410700944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7FBA00"/>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3" y="1189178"/>
            <a:ext cx="5378548" cy="2641877"/>
          </a:xfrm>
          <a:prstGeom prst="rect">
            <a:avLst/>
          </a:prstGeom>
        </p:spPr>
        <p:txBody>
          <a:bodyPr wrap="square">
            <a:spAutoFit/>
          </a:bodyPr>
          <a:lstStyle>
            <a:lvl1pPr marL="0" indent="0">
              <a:spcBef>
                <a:spcPts val="1200"/>
              </a:spcBef>
              <a:buClr>
                <a:schemeClr val="tx1"/>
              </a:buClr>
              <a:buFont typeface="Wingdings" pitchFamily="2" charset="2"/>
              <a:buNone/>
              <a:defRPr sz="3467"/>
            </a:lvl1pPr>
            <a:lvl2pPr marL="0" indent="0">
              <a:buNone/>
              <a:defRPr sz="2000"/>
            </a:lvl2pPr>
            <a:lvl3pPr marL="227137" indent="0">
              <a:buNone/>
              <a:tabLst/>
              <a:defRPr sz="2000"/>
            </a:lvl3pPr>
            <a:lvl4pPr marL="451163" indent="0">
              <a:buNone/>
              <a:defRPr/>
            </a:lvl4pPr>
            <a:lvl5pPr marL="672078"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8" y="1189178"/>
            <a:ext cx="5378548" cy="2641877"/>
          </a:xfrm>
          <a:prstGeom prst="rect">
            <a:avLst/>
          </a:prstGeom>
        </p:spPr>
        <p:txBody>
          <a:bodyPr wrap="square">
            <a:spAutoFit/>
          </a:bodyPr>
          <a:lstStyle>
            <a:lvl1pPr marL="0" indent="0">
              <a:spcBef>
                <a:spcPts val="1200"/>
              </a:spcBef>
              <a:buClr>
                <a:schemeClr val="tx1"/>
              </a:buClr>
              <a:buFont typeface="Wingdings" pitchFamily="2" charset="2"/>
              <a:buNone/>
              <a:defRPr sz="3467"/>
            </a:lvl1pPr>
            <a:lvl2pPr marL="0" indent="0">
              <a:buNone/>
              <a:defRPr sz="2000"/>
            </a:lvl2pPr>
            <a:lvl3pPr marL="227137" indent="0">
              <a:buNone/>
              <a:tabLst/>
              <a:defRPr sz="2000"/>
            </a:lvl3pPr>
            <a:lvl4pPr marL="451163" indent="0">
              <a:buNone/>
              <a:defRPr/>
            </a:lvl4pPr>
            <a:lvl5pPr marL="672078"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34779998"/>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82BF36"/>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smtClean="0"/>
              <a:t>Click to edit Master subtitle style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389134869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69" r:id="rId9"/>
    <p:sldLayoutId id="2147483672" r:id="rId10"/>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8" Type="http://schemas.openxmlformats.org/officeDocument/2006/relationships/notesSlide" Target="../notesSlides/notesSlide11.xml"/><Relationship Id="rId3" Type="http://schemas.openxmlformats.org/officeDocument/2006/relationships/tags" Target="../tags/tag5.xml"/><Relationship Id="rId7" Type="http://schemas.openxmlformats.org/officeDocument/2006/relationships/slideLayout" Target="../slideLayouts/slideLayout7.xml"/><Relationship Id="rId2" Type="http://schemas.openxmlformats.org/officeDocument/2006/relationships/tags" Target="../tags/tag4.xml"/><Relationship Id="rId1" Type="http://schemas.openxmlformats.org/officeDocument/2006/relationships/vmlDrawing" Target="../drawings/vmlDrawing2.vml"/><Relationship Id="rId6" Type="http://schemas.openxmlformats.org/officeDocument/2006/relationships/tags" Target="../tags/tag8.xml"/><Relationship Id="rId5" Type="http://schemas.openxmlformats.org/officeDocument/2006/relationships/tags" Target="../tags/tag7.xml"/><Relationship Id="rId10" Type="http://schemas.openxmlformats.org/officeDocument/2006/relationships/image" Target="../media/image53.emf"/><Relationship Id="rId4" Type="http://schemas.openxmlformats.org/officeDocument/2006/relationships/tags" Target="../tags/tag6.xml"/><Relationship Id="rId9" Type="http://schemas.openxmlformats.org/officeDocument/2006/relationships/oleObject" Target="../embeddings/oleObject2.bin"/></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15.xml"/><Relationship Id="rId1" Type="http://schemas.openxmlformats.org/officeDocument/2006/relationships/slideLayout" Target="../slideLayouts/slideLayout7.xml"/><Relationship Id="rId5" Type="http://schemas.openxmlformats.org/officeDocument/2006/relationships/image" Target="../media/image57.png"/><Relationship Id="rId4" Type="http://schemas.openxmlformats.org/officeDocument/2006/relationships/image" Target="../media/image56.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7.xml"/><Relationship Id="rId1" Type="http://schemas.openxmlformats.org/officeDocument/2006/relationships/tags" Target="../tags/tag9.xml"/><Relationship Id="rId4" Type="http://schemas.openxmlformats.org/officeDocument/2006/relationships/image" Target="../media/image58.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7" Type="http://schemas.openxmlformats.org/officeDocument/2006/relationships/image" Target="../media/image58.png"/><Relationship Id="rId2" Type="http://schemas.openxmlformats.org/officeDocument/2006/relationships/slideLayout" Target="../slideLayouts/slideLayout7.xml"/><Relationship Id="rId1" Type="http://schemas.openxmlformats.org/officeDocument/2006/relationships/tags" Target="../tags/tag10.xml"/><Relationship Id="rId6" Type="http://schemas.openxmlformats.org/officeDocument/2006/relationships/image" Target="../media/image61.png"/><Relationship Id="rId5" Type="http://schemas.openxmlformats.org/officeDocument/2006/relationships/image" Target="../media/image60.png"/><Relationship Id="rId4" Type="http://schemas.openxmlformats.org/officeDocument/2006/relationships/image" Target="../media/image59.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7.xml"/><Relationship Id="rId1" Type="http://schemas.openxmlformats.org/officeDocument/2006/relationships/tags" Target="../tags/tag11.xml"/><Relationship Id="rId6" Type="http://schemas.openxmlformats.org/officeDocument/2006/relationships/image" Target="../media/image61.png"/><Relationship Id="rId5" Type="http://schemas.openxmlformats.org/officeDocument/2006/relationships/image" Target="../media/image60.png"/><Relationship Id="rId4" Type="http://schemas.openxmlformats.org/officeDocument/2006/relationships/image" Target="../media/image59.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image" Target="../media/image67.png"/><Relationship Id="rId3" Type="http://schemas.openxmlformats.org/officeDocument/2006/relationships/image" Target="../media/image62.png"/><Relationship Id="rId7" Type="http://schemas.openxmlformats.org/officeDocument/2006/relationships/image" Target="../media/image66.png"/><Relationship Id="rId2" Type="http://schemas.openxmlformats.org/officeDocument/2006/relationships/notesSlide" Target="../notesSlides/notesSlide29.xml"/><Relationship Id="rId1" Type="http://schemas.openxmlformats.org/officeDocument/2006/relationships/slideLayout" Target="../slideLayouts/slideLayout4.xml"/><Relationship Id="rId6" Type="http://schemas.openxmlformats.org/officeDocument/2006/relationships/image" Target="../media/image65.png"/><Relationship Id="rId5" Type="http://schemas.openxmlformats.org/officeDocument/2006/relationships/image" Target="../media/image64.png"/><Relationship Id="rId4" Type="http://schemas.openxmlformats.org/officeDocument/2006/relationships/image" Target="../media/image63.png"/><Relationship Id="rId9" Type="http://schemas.openxmlformats.org/officeDocument/2006/relationships/image" Target="../media/image68.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30.xml"/><Relationship Id="rId1" Type="http://schemas.openxmlformats.org/officeDocument/2006/relationships/slideLayout" Target="../slideLayouts/slideLayout4.xml"/><Relationship Id="rId5" Type="http://schemas.openxmlformats.org/officeDocument/2006/relationships/image" Target="../media/image71.png"/><Relationship Id="rId4" Type="http://schemas.openxmlformats.org/officeDocument/2006/relationships/image" Target="../media/image70.png"/></Relationships>
</file>

<file path=ppt/slides/_rels/slide31.xml.rels><?xml version="1.0" encoding="UTF-8" standalone="yes"?>
<Relationships xmlns="http://schemas.openxmlformats.org/package/2006/relationships"><Relationship Id="rId3" Type="http://schemas.openxmlformats.org/officeDocument/2006/relationships/tags" Target="../tags/tag14.xml"/><Relationship Id="rId2" Type="http://schemas.openxmlformats.org/officeDocument/2006/relationships/tags" Target="../tags/tag13.xml"/><Relationship Id="rId1" Type="http://schemas.openxmlformats.org/officeDocument/2006/relationships/tags" Target="../tags/tag12.xml"/><Relationship Id="rId5" Type="http://schemas.openxmlformats.org/officeDocument/2006/relationships/notesSlide" Target="../notesSlides/notesSlide31.xml"/><Relationship Id="rId4"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18" Type="http://schemas.openxmlformats.org/officeDocument/2006/relationships/image" Target="../media/image17.png"/><Relationship Id="rId26" Type="http://schemas.openxmlformats.org/officeDocument/2006/relationships/image" Target="../media/image25.emf"/><Relationship Id="rId3" Type="http://schemas.openxmlformats.org/officeDocument/2006/relationships/image" Target="../media/image4.png"/><Relationship Id="rId21" Type="http://schemas.openxmlformats.org/officeDocument/2006/relationships/image" Target="../media/image20.png"/><Relationship Id="rId7" Type="http://schemas.openxmlformats.org/officeDocument/2006/relationships/image" Target="../media/image7.png"/><Relationship Id="rId12" Type="http://schemas.openxmlformats.org/officeDocument/2006/relationships/image" Target="../media/image12.emf"/><Relationship Id="rId17" Type="http://schemas.openxmlformats.org/officeDocument/2006/relationships/image" Target="../media/image16.png"/><Relationship Id="rId25" Type="http://schemas.openxmlformats.org/officeDocument/2006/relationships/image" Target="../media/image24.emf"/><Relationship Id="rId2" Type="http://schemas.openxmlformats.org/officeDocument/2006/relationships/notesSlide" Target="../notesSlides/notesSlide6.xml"/><Relationship Id="rId16" Type="http://schemas.openxmlformats.org/officeDocument/2006/relationships/image" Target="../media/image15.png"/><Relationship Id="rId20" Type="http://schemas.openxmlformats.org/officeDocument/2006/relationships/image" Target="../media/image19.png"/><Relationship Id="rId29" Type="http://schemas.openxmlformats.org/officeDocument/2006/relationships/image" Target="../media/image28.png"/><Relationship Id="rId1" Type="http://schemas.openxmlformats.org/officeDocument/2006/relationships/slideLayout" Target="../slideLayouts/slideLayout8.xml"/><Relationship Id="rId6" Type="http://schemas.openxmlformats.org/officeDocument/2006/relationships/image" Target="../media/image6.png"/><Relationship Id="rId11" Type="http://schemas.openxmlformats.org/officeDocument/2006/relationships/image" Target="../media/image11.png"/><Relationship Id="rId24" Type="http://schemas.openxmlformats.org/officeDocument/2006/relationships/image" Target="../media/image23.png"/><Relationship Id="rId5" Type="http://schemas.openxmlformats.org/officeDocument/2006/relationships/image" Target="../media/image5.png"/><Relationship Id="rId15" Type="http://schemas.openxmlformats.org/officeDocument/2006/relationships/image" Target="../media/image14.png"/><Relationship Id="rId23" Type="http://schemas.openxmlformats.org/officeDocument/2006/relationships/image" Target="../media/image22.png"/><Relationship Id="rId28" Type="http://schemas.openxmlformats.org/officeDocument/2006/relationships/image" Target="../media/image27.png"/><Relationship Id="rId10" Type="http://schemas.openxmlformats.org/officeDocument/2006/relationships/image" Target="../media/image10.png"/><Relationship Id="rId19" Type="http://schemas.openxmlformats.org/officeDocument/2006/relationships/image" Target="../media/image18.png"/><Relationship Id="rId31" Type="http://schemas.openxmlformats.org/officeDocument/2006/relationships/image" Target="../media/image30.png"/><Relationship Id="rId4" Type="http://schemas.microsoft.com/office/2007/relationships/hdphoto" Target="../media/hdphoto1.wdp"/><Relationship Id="rId9" Type="http://schemas.openxmlformats.org/officeDocument/2006/relationships/image" Target="../media/image9.png"/><Relationship Id="rId14" Type="http://schemas.microsoft.com/office/2007/relationships/hdphoto" Target="../media/hdphoto2.wdp"/><Relationship Id="rId22" Type="http://schemas.openxmlformats.org/officeDocument/2006/relationships/image" Target="../media/image21.emf"/><Relationship Id="rId27" Type="http://schemas.openxmlformats.org/officeDocument/2006/relationships/image" Target="../media/image26.png"/><Relationship Id="rId30" Type="http://schemas.openxmlformats.org/officeDocument/2006/relationships/image" Target="../media/image29.png"/></Relationships>
</file>

<file path=ppt/slides/_rels/slide7.xml.rels><?xml version="1.0" encoding="UTF-8" standalone="yes"?>
<Relationships xmlns="http://schemas.openxmlformats.org/package/2006/relationships"><Relationship Id="rId8" Type="http://schemas.openxmlformats.org/officeDocument/2006/relationships/image" Target="../media/image34.png"/><Relationship Id="rId13" Type="http://schemas.openxmlformats.org/officeDocument/2006/relationships/image" Target="../media/image37.png"/><Relationship Id="rId18" Type="http://schemas.openxmlformats.org/officeDocument/2006/relationships/image" Target="../media/image40.png"/><Relationship Id="rId26" Type="http://schemas.openxmlformats.org/officeDocument/2006/relationships/image" Target="../media/image44.png"/><Relationship Id="rId39" Type="http://schemas.openxmlformats.org/officeDocument/2006/relationships/image" Target="../media/image52.png"/><Relationship Id="rId3" Type="http://schemas.openxmlformats.org/officeDocument/2006/relationships/image" Target="../media/image31.png"/><Relationship Id="rId21" Type="http://schemas.microsoft.com/office/2007/relationships/hdphoto" Target="../media/hdphoto6.wdp"/><Relationship Id="rId34" Type="http://schemas.microsoft.com/office/2007/relationships/hdphoto" Target="../media/hdphoto11.wdp"/><Relationship Id="rId7" Type="http://schemas.openxmlformats.org/officeDocument/2006/relationships/image" Target="../media/image10.png"/><Relationship Id="rId12" Type="http://schemas.openxmlformats.org/officeDocument/2006/relationships/image" Target="../media/image36.png"/><Relationship Id="rId17" Type="http://schemas.microsoft.com/office/2007/relationships/hdphoto" Target="../media/hdphoto4.wdp"/><Relationship Id="rId25" Type="http://schemas.microsoft.com/office/2007/relationships/hdphoto" Target="../media/hdphoto8.wdp"/><Relationship Id="rId33" Type="http://schemas.openxmlformats.org/officeDocument/2006/relationships/image" Target="../media/image49.png"/><Relationship Id="rId38" Type="http://schemas.microsoft.com/office/2007/relationships/hdphoto" Target="../media/hdphoto13.wdp"/><Relationship Id="rId2" Type="http://schemas.openxmlformats.org/officeDocument/2006/relationships/notesSlide" Target="../notesSlides/notesSlide7.xml"/><Relationship Id="rId16" Type="http://schemas.openxmlformats.org/officeDocument/2006/relationships/image" Target="../media/image39.png"/><Relationship Id="rId20" Type="http://schemas.openxmlformats.org/officeDocument/2006/relationships/image" Target="../media/image41.png"/><Relationship Id="rId29" Type="http://schemas.microsoft.com/office/2007/relationships/hdphoto" Target="../media/hdphoto10.wdp"/><Relationship Id="rId1" Type="http://schemas.openxmlformats.org/officeDocument/2006/relationships/slideLayout" Target="../slideLayouts/slideLayout8.xml"/><Relationship Id="rId6" Type="http://schemas.openxmlformats.org/officeDocument/2006/relationships/image" Target="../media/image21.emf"/><Relationship Id="rId11" Type="http://schemas.openxmlformats.org/officeDocument/2006/relationships/image" Target="../media/image25.emf"/><Relationship Id="rId24" Type="http://schemas.openxmlformats.org/officeDocument/2006/relationships/image" Target="../media/image43.png"/><Relationship Id="rId32" Type="http://schemas.openxmlformats.org/officeDocument/2006/relationships/image" Target="../media/image48.png"/><Relationship Id="rId37" Type="http://schemas.openxmlformats.org/officeDocument/2006/relationships/image" Target="../media/image51.png"/><Relationship Id="rId40" Type="http://schemas.microsoft.com/office/2007/relationships/hdphoto" Target="../media/hdphoto14.wdp"/><Relationship Id="rId5" Type="http://schemas.openxmlformats.org/officeDocument/2006/relationships/image" Target="../media/image33.png"/><Relationship Id="rId15" Type="http://schemas.microsoft.com/office/2007/relationships/hdphoto" Target="../media/hdphoto3.wdp"/><Relationship Id="rId23" Type="http://schemas.microsoft.com/office/2007/relationships/hdphoto" Target="../media/hdphoto7.wdp"/><Relationship Id="rId28" Type="http://schemas.openxmlformats.org/officeDocument/2006/relationships/image" Target="../media/image45.png"/><Relationship Id="rId36" Type="http://schemas.microsoft.com/office/2007/relationships/hdphoto" Target="../media/hdphoto12.wdp"/><Relationship Id="rId10" Type="http://schemas.openxmlformats.org/officeDocument/2006/relationships/image" Target="../media/image4.png"/><Relationship Id="rId19" Type="http://schemas.microsoft.com/office/2007/relationships/hdphoto" Target="../media/hdphoto5.wdp"/><Relationship Id="rId31" Type="http://schemas.openxmlformats.org/officeDocument/2006/relationships/image" Target="../media/image47.png"/><Relationship Id="rId4" Type="http://schemas.openxmlformats.org/officeDocument/2006/relationships/image" Target="../media/image32.png"/><Relationship Id="rId9" Type="http://schemas.openxmlformats.org/officeDocument/2006/relationships/image" Target="../media/image35.png"/><Relationship Id="rId14" Type="http://schemas.openxmlformats.org/officeDocument/2006/relationships/image" Target="../media/image38.png"/><Relationship Id="rId22" Type="http://schemas.openxmlformats.org/officeDocument/2006/relationships/image" Target="../media/image42.png"/><Relationship Id="rId27" Type="http://schemas.microsoft.com/office/2007/relationships/hdphoto" Target="../media/hdphoto9.wdp"/><Relationship Id="rId30" Type="http://schemas.openxmlformats.org/officeDocument/2006/relationships/image" Target="../media/image46.png"/><Relationship Id="rId35" Type="http://schemas.openxmlformats.org/officeDocument/2006/relationships/image" Target="../media/image50.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53.emf"/><Relationship Id="rId3" Type="http://schemas.openxmlformats.org/officeDocument/2006/relationships/tags" Target="../tags/tag2.xml"/><Relationship Id="rId7" Type="http://schemas.openxmlformats.org/officeDocument/2006/relationships/oleObject" Target="../embeddings/oleObject1.bin"/><Relationship Id="rId2" Type="http://schemas.openxmlformats.org/officeDocument/2006/relationships/tags" Target="../tags/tag1.xml"/><Relationship Id="rId1" Type="http://schemas.openxmlformats.org/officeDocument/2006/relationships/vmlDrawing" Target="../drawings/vmlDrawing1.vml"/><Relationship Id="rId6" Type="http://schemas.openxmlformats.org/officeDocument/2006/relationships/notesSlide" Target="../notesSlides/notesSlide9.xml"/><Relationship Id="rId5" Type="http://schemas.openxmlformats.org/officeDocument/2006/relationships/slideLayout" Target="../slideLayouts/slideLayout7.xml"/><Relationship Id="rId4" Type="http://schemas.openxmlformats.org/officeDocument/2006/relationships/tags" Target="../tags/tag3.xml"/><Relationship Id="rId9" Type="http://schemas.openxmlformats.org/officeDocument/2006/relationships/image" Target="../media/image5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Robert Green | </a:t>
            </a:r>
            <a:r>
              <a:rPr lang="en-US" dirty="0"/>
              <a:t>Technical Evangelist</a:t>
            </a:r>
          </a:p>
          <a:p>
            <a:r>
              <a:rPr lang="en-US" dirty="0" smtClean="0"/>
              <a:t>Dmitry Lyalin | </a:t>
            </a:r>
            <a:r>
              <a:rPr lang="en-US" dirty="0"/>
              <a:t>Product Marketing Manager </a:t>
            </a:r>
          </a:p>
        </p:txBody>
      </p:sp>
      <p:sp>
        <p:nvSpPr>
          <p:cNvPr id="2" name="Title 1"/>
          <p:cNvSpPr>
            <a:spLocks noGrp="1"/>
          </p:cNvSpPr>
          <p:nvPr>
            <p:ph type="ctrTitle"/>
          </p:nvPr>
        </p:nvSpPr>
        <p:spPr/>
        <p:txBody>
          <a:bodyPr/>
          <a:lstStyle/>
          <a:p>
            <a:r>
              <a:rPr lang="en-US" dirty="0" smtClean="0"/>
              <a:t>Enterprise Developer Camp Jumpstart</a:t>
            </a:r>
            <a:endParaRPr lang="en-US" dirty="0"/>
          </a:p>
        </p:txBody>
      </p:sp>
    </p:spTree>
    <p:extLst>
      <p:ext uri="{BB962C8B-B14F-4D97-AF65-F5344CB8AC3E}">
        <p14:creationId xmlns:p14="http://schemas.microsoft.com/office/powerpoint/2010/main" val="361235368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267" dirty="0"/>
              <a:t>Options for relational data services in the cloud</a:t>
            </a:r>
          </a:p>
        </p:txBody>
      </p:sp>
      <p:sp>
        <p:nvSpPr>
          <p:cNvPr id="6" name="Slide Number Placeholder 5"/>
          <p:cNvSpPr>
            <a:spLocks noGrp="1"/>
          </p:cNvSpPr>
          <p:nvPr>
            <p:ph type="sldNum" sz="quarter" idx="4294967295"/>
          </p:nvPr>
        </p:nvSpPr>
        <p:spPr>
          <a:xfrm>
            <a:off x="9347200" y="6491818"/>
            <a:ext cx="2844800" cy="366183"/>
          </a:xfrm>
          <a:prstGeom prst="rect">
            <a:avLst/>
          </a:prstGeom>
        </p:spPr>
        <p:txBody>
          <a:bodyPr/>
          <a:lstStyle/>
          <a:p>
            <a:fld id="{EDBAFD04-E5E7-459F-B325-3B7A30332015}" type="slidenum">
              <a:rPr lang="en-US" smtClean="0"/>
              <a:t>10</a:t>
            </a:fld>
            <a:endParaRPr lang="en-US" dirty="0"/>
          </a:p>
        </p:txBody>
      </p:sp>
      <p:sp>
        <p:nvSpPr>
          <p:cNvPr id="3" name="Rectangle 2"/>
          <p:cNvSpPr/>
          <p:nvPr/>
        </p:nvSpPr>
        <p:spPr bwMode="auto">
          <a:xfrm>
            <a:off x="6153007" y="3510852"/>
            <a:ext cx="5778188" cy="786273"/>
          </a:xfrm>
          <a:prstGeom prst="rect">
            <a:avLst/>
          </a:prstGeom>
          <a:solidFill>
            <a:schemeClr val="bg1">
              <a:lumMod val="95000"/>
            </a:schemeClr>
          </a:solidFill>
          <a:ln w="9525" cap="flat" cmpd="sng" algn="ctr">
            <a:noFill/>
            <a:prstDash val="solid"/>
            <a:headEnd type="none" w="med" len="med"/>
            <a:tailEnd type="none" w="med" len="med"/>
          </a:ln>
          <a:effectLst/>
        </p:spPr>
        <p:txBody>
          <a:bodyPr vert="horz" wrap="square" lIns="91427" tIns="45713" rIns="91427" bIns="45713" numCol="1" rtlCol="0" anchor="ctr" anchorCtr="1" compatLnSpc="1">
            <a:prstTxWarp prst="textNoShape">
              <a:avLst/>
            </a:prstTxWarp>
            <a:noAutofit/>
          </a:bodyPr>
          <a:lstStyle/>
          <a:p>
            <a:pPr algn="ctr" defTabSz="912484">
              <a:buSzPct val="90000"/>
            </a:pPr>
            <a:r>
              <a:rPr lang="en-US" sz="3600" dirty="0">
                <a:ln>
                  <a:solidFill>
                    <a:schemeClr val="bg1">
                      <a:alpha val="0"/>
                    </a:schemeClr>
                  </a:solidFill>
                </a:ln>
                <a:latin typeface="+mj-lt"/>
              </a:rPr>
              <a:t>Simplified Administration</a:t>
            </a:r>
          </a:p>
        </p:txBody>
      </p:sp>
      <p:sp>
        <p:nvSpPr>
          <p:cNvPr id="4" name="Rectangle 3"/>
          <p:cNvSpPr/>
          <p:nvPr/>
        </p:nvSpPr>
        <p:spPr bwMode="auto">
          <a:xfrm>
            <a:off x="6153007" y="1389471"/>
            <a:ext cx="5778188" cy="615152"/>
          </a:xfrm>
          <a:prstGeom prst="rect">
            <a:avLst/>
          </a:prstGeom>
          <a:solidFill>
            <a:schemeClr val="accent1"/>
          </a:solidFill>
          <a:ln w="9525" cap="flat" cmpd="sng" algn="ctr">
            <a:noFill/>
            <a:prstDash val="solid"/>
            <a:headEnd type="none" w="med" len="med"/>
            <a:tailEnd type="none" w="med" len="med"/>
          </a:ln>
          <a:effectLst/>
        </p:spPr>
        <p:txBody>
          <a:bodyPr vert="horz" wrap="square" lIns="91427" tIns="45713" rIns="91427" bIns="45713" numCol="1" rtlCol="0" anchor="ctr" anchorCtr="0" compatLnSpc="1">
            <a:prstTxWarp prst="textNoShape">
              <a:avLst/>
            </a:prstTxWarp>
          </a:bodyPr>
          <a:lstStyle/>
          <a:p>
            <a:pPr algn="ctr" defTabSz="912484">
              <a:buSzPct val="90000"/>
            </a:pPr>
            <a:r>
              <a:rPr lang="en-US" dirty="0">
                <a:ln>
                  <a:solidFill>
                    <a:schemeClr val="bg1">
                      <a:alpha val="0"/>
                    </a:schemeClr>
                  </a:solidFill>
                </a:ln>
                <a:latin typeface="+mj-lt"/>
              </a:rPr>
              <a:t>PLATFORM AS A SERVICE (PaaS)</a:t>
            </a:r>
          </a:p>
        </p:txBody>
      </p:sp>
      <p:sp>
        <p:nvSpPr>
          <p:cNvPr id="8" name="Rectangle 7"/>
          <p:cNvSpPr/>
          <p:nvPr/>
        </p:nvSpPr>
        <p:spPr bwMode="auto">
          <a:xfrm>
            <a:off x="286295" y="3507360"/>
            <a:ext cx="5778188" cy="786273"/>
          </a:xfrm>
          <a:prstGeom prst="rect">
            <a:avLst/>
          </a:prstGeom>
          <a:solidFill>
            <a:schemeClr val="bg1">
              <a:lumMod val="95000"/>
            </a:schemeClr>
          </a:solidFill>
          <a:ln w="9525" cap="flat" cmpd="sng" algn="ctr">
            <a:noFill/>
            <a:prstDash val="solid"/>
            <a:headEnd type="none" w="med" len="med"/>
            <a:tailEnd type="none" w="med" len="med"/>
          </a:ln>
          <a:effectLst/>
        </p:spPr>
        <p:txBody>
          <a:bodyPr vert="horz" wrap="square" lIns="91427" tIns="45713" rIns="91427" bIns="45713" numCol="1" rtlCol="0" anchor="ctr" anchorCtr="1" compatLnSpc="1">
            <a:prstTxWarp prst="textNoShape">
              <a:avLst/>
            </a:prstTxWarp>
            <a:noAutofit/>
          </a:bodyPr>
          <a:lstStyle/>
          <a:p>
            <a:pPr algn="ctr" defTabSz="912484">
              <a:buSzPct val="90000"/>
            </a:pPr>
            <a:r>
              <a:rPr lang="en-US" sz="3600" dirty="0">
                <a:ln>
                  <a:solidFill>
                    <a:schemeClr val="bg1">
                      <a:alpha val="0"/>
                    </a:schemeClr>
                  </a:solidFill>
                </a:ln>
                <a:latin typeface="+mj-lt"/>
              </a:rPr>
              <a:t>Full Control &amp; Flexibility</a:t>
            </a:r>
          </a:p>
        </p:txBody>
      </p:sp>
      <p:sp>
        <p:nvSpPr>
          <p:cNvPr id="9" name="Rectangle 8"/>
          <p:cNvSpPr/>
          <p:nvPr/>
        </p:nvSpPr>
        <p:spPr bwMode="auto">
          <a:xfrm>
            <a:off x="286295" y="1389473"/>
            <a:ext cx="5778188" cy="615151"/>
          </a:xfrm>
          <a:prstGeom prst="rect">
            <a:avLst/>
          </a:prstGeom>
          <a:solidFill>
            <a:schemeClr val="bg2">
              <a:lumMod val="75000"/>
            </a:schemeClr>
          </a:solidFill>
          <a:ln w="9525" cap="flat" cmpd="sng" algn="ctr">
            <a:noFill/>
            <a:prstDash val="solid"/>
            <a:headEnd type="none" w="med" len="med"/>
            <a:tailEnd type="none" w="med" len="med"/>
          </a:ln>
          <a:effectLst/>
        </p:spPr>
        <p:txBody>
          <a:bodyPr vert="horz" wrap="square" lIns="91427" tIns="45713" rIns="91427" bIns="45713" numCol="1" rtlCol="0" anchor="ctr" anchorCtr="0" compatLnSpc="1">
            <a:prstTxWarp prst="textNoShape">
              <a:avLst/>
            </a:prstTxWarp>
          </a:bodyPr>
          <a:lstStyle/>
          <a:p>
            <a:pPr algn="ctr" defTabSz="912484">
              <a:buSzPct val="90000"/>
            </a:pPr>
            <a:r>
              <a:rPr lang="en-US" dirty="0">
                <a:ln>
                  <a:solidFill>
                    <a:schemeClr val="bg1">
                      <a:alpha val="0"/>
                    </a:schemeClr>
                  </a:solidFill>
                </a:ln>
                <a:latin typeface="+mj-lt"/>
              </a:rPr>
              <a:t>INFRASTRUCTURE AS A SERVICE (IaaS)</a:t>
            </a:r>
          </a:p>
        </p:txBody>
      </p:sp>
      <p:sp>
        <p:nvSpPr>
          <p:cNvPr id="13" name="Rectangle 12"/>
          <p:cNvSpPr/>
          <p:nvPr/>
        </p:nvSpPr>
        <p:spPr bwMode="auto">
          <a:xfrm>
            <a:off x="6153007" y="4372856"/>
            <a:ext cx="5778188" cy="1932289"/>
          </a:xfrm>
          <a:prstGeom prst="rect">
            <a:avLst/>
          </a:prstGeom>
          <a:solidFill>
            <a:schemeClr val="accent1"/>
          </a:solidFill>
          <a:ln w="9525" cap="flat" cmpd="sng" algn="ctr">
            <a:noFill/>
            <a:prstDash val="solid"/>
            <a:headEnd type="none" w="med" len="med"/>
            <a:tailEnd type="none" w="med" len="med"/>
          </a:ln>
          <a:effectLst/>
        </p:spPr>
        <p:txBody>
          <a:bodyPr vert="horz" wrap="square" lIns="91427" tIns="45713" rIns="91427" bIns="45713" numCol="1" rtlCol="0" anchor="ctr" anchorCtr="1" compatLnSpc="1">
            <a:prstTxWarp prst="textNoShape">
              <a:avLst/>
            </a:prstTxWarp>
          </a:bodyPr>
          <a:lstStyle/>
          <a:p>
            <a:pPr algn="ctr" defTabSz="912484">
              <a:spcAft>
                <a:spcPts val="1200"/>
              </a:spcAft>
              <a:buSzPct val="90000"/>
            </a:pPr>
            <a:r>
              <a:rPr lang="en-US" sz="2000" dirty="0">
                <a:ln>
                  <a:solidFill>
                    <a:schemeClr val="bg1">
                      <a:alpha val="0"/>
                    </a:schemeClr>
                  </a:solidFill>
                </a:ln>
              </a:rPr>
              <a:t>Fully Managed Service</a:t>
            </a:r>
          </a:p>
          <a:p>
            <a:pPr algn="ctr" defTabSz="912484">
              <a:spcAft>
                <a:spcPts val="1200"/>
              </a:spcAft>
              <a:buSzPct val="90000"/>
            </a:pPr>
            <a:r>
              <a:rPr lang="en-US" sz="2000" dirty="0">
                <a:ln>
                  <a:solidFill>
                    <a:schemeClr val="bg1">
                      <a:alpha val="0"/>
                    </a:schemeClr>
                  </a:solidFill>
                </a:ln>
              </a:rPr>
              <a:t>Eliminate Hardware &amp; Administrative Costs</a:t>
            </a:r>
          </a:p>
          <a:p>
            <a:pPr algn="ctr" defTabSz="912484">
              <a:spcAft>
                <a:spcPts val="1200"/>
              </a:spcAft>
              <a:buSzPct val="90000"/>
            </a:pPr>
            <a:r>
              <a:rPr lang="en-US" sz="2000" dirty="0">
                <a:ln>
                  <a:solidFill>
                    <a:schemeClr val="bg1">
                      <a:alpha val="0"/>
                    </a:schemeClr>
                  </a:solidFill>
                </a:ln>
              </a:rPr>
              <a:t>Build Modern Apps</a:t>
            </a:r>
          </a:p>
        </p:txBody>
      </p:sp>
      <p:sp>
        <p:nvSpPr>
          <p:cNvPr id="14" name="Rectangle 13"/>
          <p:cNvSpPr/>
          <p:nvPr/>
        </p:nvSpPr>
        <p:spPr bwMode="auto">
          <a:xfrm>
            <a:off x="286295" y="4372856"/>
            <a:ext cx="5778188" cy="1932289"/>
          </a:xfrm>
          <a:prstGeom prst="rect">
            <a:avLst/>
          </a:prstGeom>
          <a:solidFill>
            <a:schemeClr val="bg2">
              <a:lumMod val="75000"/>
            </a:schemeClr>
          </a:solidFill>
          <a:ln w="9525" cap="flat" cmpd="sng" algn="ctr">
            <a:noFill/>
            <a:prstDash val="solid"/>
            <a:headEnd type="none" w="med" len="med"/>
            <a:tailEnd type="none" w="med" len="med"/>
          </a:ln>
          <a:effectLst/>
        </p:spPr>
        <p:txBody>
          <a:bodyPr vert="horz" wrap="square" lIns="91427" tIns="45713" rIns="91427" bIns="45713" numCol="1" rtlCol="0" anchor="ctr" anchorCtr="1" compatLnSpc="1">
            <a:prstTxWarp prst="textNoShape">
              <a:avLst/>
            </a:prstTxWarp>
          </a:bodyPr>
          <a:lstStyle/>
          <a:p>
            <a:pPr algn="ctr" defTabSz="912484">
              <a:spcAft>
                <a:spcPts val="1200"/>
              </a:spcAft>
              <a:buSzPct val="90000"/>
            </a:pPr>
            <a:r>
              <a:rPr lang="en-US" sz="2000" dirty="0">
                <a:ln>
                  <a:solidFill>
                    <a:schemeClr val="bg1">
                      <a:alpha val="0"/>
                    </a:schemeClr>
                  </a:solidFill>
                </a:ln>
              </a:rPr>
              <a:t>Highly Customized Environment</a:t>
            </a:r>
          </a:p>
          <a:p>
            <a:pPr algn="ctr" defTabSz="912484">
              <a:spcAft>
                <a:spcPts val="1200"/>
              </a:spcAft>
              <a:buSzPct val="90000"/>
            </a:pPr>
            <a:r>
              <a:rPr lang="en-US" sz="2000" dirty="0">
                <a:ln>
                  <a:solidFill>
                    <a:schemeClr val="bg1">
                      <a:alpha val="0"/>
                    </a:schemeClr>
                  </a:solidFill>
                </a:ln>
              </a:rPr>
              <a:t>Eliminate Hardware Costs</a:t>
            </a:r>
          </a:p>
          <a:p>
            <a:pPr algn="ctr" defTabSz="912484">
              <a:spcAft>
                <a:spcPts val="1200"/>
              </a:spcAft>
              <a:buSzPct val="90000"/>
            </a:pPr>
            <a:r>
              <a:rPr lang="en-US" sz="2000" dirty="0">
                <a:ln>
                  <a:solidFill>
                    <a:schemeClr val="bg1">
                      <a:alpha val="0"/>
                    </a:schemeClr>
                  </a:solidFill>
                </a:ln>
              </a:rPr>
              <a:t>Decrease Time to Market</a:t>
            </a:r>
          </a:p>
        </p:txBody>
      </p:sp>
      <p:sp>
        <p:nvSpPr>
          <p:cNvPr id="29" name="Rectangle 28"/>
          <p:cNvSpPr/>
          <p:nvPr/>
        </p:nvSpPr>
        <p:spPr bwMode="auto">
          <a:xfrm>
            <a:off x="286295" y="2083847"/>
            <a:ext cx="5778188" cy="1344288"/>
          </a:xfrm>
          <a:prstGeom prst="rect">
            <a:avLst/>
          </a:prstGeom>
          <a:solidFill>
            <a:schemeClr val="bg2">
              <a:lumMod val="75000"/>
            </a:schemeClr>
          </a:solidFill>
          <a:ln w="9525" cap="flat" cmpd="sng" algn="ctr">
            <a:noFill/>
            <a:prstDash val="solid"/>
            <a:headEnd type="none" w="med" len="med"/>
            <a:tailEnd type="none" w="med" len="med"/>
          </a:ln>
          <a:effectLst/>
        </p:spPr>
        <p:txBody>
          <a:bodyPr vert="horz" wrap="square" lIns="91427" tIns="45713" rIns="91427" bIns="45713" numCol="1" rtlCol="0" anchor="ctr" anchorCtr="0" compatLnSpc="1">
            <a:prstTxWarp prst="textNoShape">
              <a:avLst/>
            </a:prstTxWarp>
          </a:bodyPr>
          <a:lstStyle/>
          <a:p>
            <a:pPr algn="r" defTabSz="912484">
              <a:buSzPct val="90000"/>
            </a:pPr>
            <a:r>
              <a:rPr lang="en-US" dirty="0">
                <a:ln>
                  <a:solidFill>
                    <a:schemeClr val="bg1">
                      <a:alpha val="0"/>
                    </a:schemeClr>
                  </a:solidFill>
                </a:ln>
                <a:latin typeface="+mj-lt"/>
              </a:rPr>
              <a:t>SQL Server in a </a:t>
            </a:r>
            <a:br>
              <a:rPr lang="en-US" dirty="0">
                <a:ln>
                  <a:solidFill>
                    <a:schemeClr val="bg1">
                      <a:alpha val="0"/>
                    </a:schemeClr>
                  </a:solidFill>
                </a:ln>
                <a:latin typeface="+mj-lt"/>
              </a:rPr>
            </a:br>
            <a:r>
              <a:rPr lang="en-US" dirty="0">
                <a:ln>
                  <a:solidFill>
                    <a:schemeClr val="bg1">
                      <a:alpha val="0"/>
                    </a:schemeClr>
                  </a:solidFill>
                </a:ln>
                <a:latin typeface="+mj-lt"/>
              </a:rPr>
              <a:t>Windows Azure Virtual Machine</a:t>
            </a:r>
          </a:p>
        </p:txBody>
      </p:sp>
      <p:sp>
        <p:nvSpPr>
          <p:cNvPr id="30" name="Rectangle 29"/>
          <p:cNvSpPr/>
          <p:nvPr/>
        </p:nvSpPr>
        <p:spPr bwMode="auto">
          <a:xfrm>
            <a:off x="6153007" y="2080355"/>
            <a:ext cx="5778188" cy="1354765"/>
          </a:xfrm>
          <a:prstGeom prst="rect">
            <a:avLst/>
          </a:prstGeom>
          <a:solidFill>
            <a:schemeClr val="accent1"/>
          </a:solidFill>
          <a:ln w="9525" cap="flat" cmpd="sng" algn="ctr">
            <a:noFill/>
            <a:prstDash val="solid"/>
            <a:headEnd type="none" w="med" len="med"/>
            <a:tailEnd type="none" w="med" len="med"/>
          </a:ln>
          <a:effectLst/>
        </p:spPr>
        <p:txBody>
          <a:bodyPr vert="horz" wrap="square" lIns="91427" tIns="45713" rIns="91427" bIns="45713" numCol="1" rtlCol="0" anchor="ctr" anchorCtr="0" compatLnSpc="1">
            <a:prstTxWarp prst="textNoShape">
              <a:avLst/>
            </a:prstTxWarp>
          </a:bodyPr>
          <a:lstStyle/>
          <a:p>
            <a:pPr algn="r" defTabSz="912484">
              <a:buSzPct val="90000"/>
            </a:pPr>
            <a:r>
              <a:rPr lang="en-US" dirty="0">
                <a:ln>
                  <a:solidFill>
                    <a:schemeClr val="bg1">
                      <a:alpha val="0"/>
                    </a:schemeClr>
                  </a:solidFill>
                </a:ln>
                <a:latin typeface="+mj-lt"/>
              </a:rPr>
              <a:t>Windows Azure SQL Database</a:t>
            </a:r>
          </a:p>
        </p:txBody>
      </p:sp>
      <p:sp>
        <p:nvSpPr>
          <p:cNvPr id="17" name="Flowchart: Magnetic Disk 10"/>
          <p:cNvSpPr/>
          <p:nvPr/>
        </p:nvSpPr>
        <p:spPr bwMode="auto">
          <a:xfrm>
            <a:off x="6419700" y="2327983"/>
            <a:ext cx="736917" cy="882427"/>
          </a:xfrm>
          <a:custGeom>
            <a:avLst/>
            <a:gdLst/>
            <a:ahLst/>
            <a:cxnLst/>
            <a:rect l="l" t="t" r="r" b="b"/>
            <a:pathLst>
              <a:path w="162052" h="251080">
                <a:moveTo>
                  <a:pt x="81026" y="9399"/>
                </a:moveTo>
                <a:cubicBezTo>
                  <a:pt x="44258" y="9399"/>
                  <a:pt x="14452" y="21660"/>
                  <a:pt x="14452" y="36784"/>
                </a:cubicBezTo>
                <a:cubicBezTo>
                  <a:pt x="14452" y="51908"/>
                  <a:pt x="44258" y="64169"/>
                  <a:pt x="81026" y="64169"/>
                </a:cubicBezTo>
                <a:cubicBezTo>
                  <a:pt x="117794" y="64169"/>
                  <a:pt x="147600" y="51908"/>
                  <a:pt x="147600" y="36784"/>
                </a:cubicBezTo>
                <a:cubicBezTo>
                  <a:pt x="147600" y="21660"/>
                  <a:pt x="117794" y="9399"/>
                  <a:pt x="81026" y="9399"/>
                </a:cubicBezTo>
                <a:close/>
                <a:moveTo>
                  <a:pt x="81026" y="0"/>
                </a:moveTo>
                <a:lnTo>
                  <a:pt x="112562" y="3288"/>
                </a:lnTo>
                <a:lnTo>
                  <a:pt x="138318" y="12256"/>
                </a:lnTo>
                <a:lnTo>
                  <a:pt x="155684" y="25560"/>
                </a:lnTo>
                <a:lnTo>
                  <a:pt x="162052" y="41855"/>
                </a:lnTo>
                <a:lnTo>
                  <a:pt x="162052" y="209225"/>
                </a:lnTo>
                <a:lnTo>
                  <a:pt x="155684" y="225521"/>
                </a:lnTo>
                <a:lnTo>
                  <a:pt x="138318" y="238824"/>
                </a:lnTo>
                <a:lnTo>
                  <a:pt x="112562" y="247792"/>
                </a:lnTo>
                <a:cubicBezTo>
                  <a:pt x="102869" y="249909"/>
                  <a:pt x="92212" y="251080"/>
                  <a:pt x="81026" y="251080"/>
                </a:cubicBezTo>
                <a:cubicBezTo>
                  <a:pt x="58655" y="251080"/>
                  <a:pt x="38399" y="246398"/>
                  <a:pt x="23735" y="238824"/>
                </a:cubicBezTo>
                <a:cubicBezTo>
                  <a:pt x="16403" y="235038"/>
                  <a:pt x="10469" y="230528"/>
                  <a:pt x="6369" y="225521"/>
                </a:cubicBezTo>
                <a:cubicBezTo>
                  <a:pt x="2268" y="220513"/>
                  <a:pt x="0" y="215006"/>
                  <a:pt x="0" y="209225"/>
                </a:cubicBezTo>
                <a:lnTo>
                  <a:pt x="0" y="41855"/>
                </a:lnTo>
                <a:cubicBezTo>
                  <a:pt x="0" y="30293"/>
                  <a:pt x="9071" y="19829"/>
                  <a:pt x="23735" y="12256"/>
                </a:cubicBezTo>
                <a:cubicBezTo>
                  <a:pt x="31067" y="8469"/>
                  <a:pt x="39797" y="5405"/>
                  <a:pt x="49490" y="3288"/>
                </a:cubicBezTo>
                <a:cubicBezTo>
                  <a:pt x="59184" y="1171"/>
                  <a:pt x="69841" y="0"/>
                  <a:pt x="81026" y="0"/>
                </a:cubicBez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91427" rIns="0" bIns="0" numCol="1" spcCol="0" rtlCol="0" fromWordArt="0" anchor="ctr" anchorCtr="0" forceAA="0" compatLnSpc="1">
            <a:prstTxWarp prst="textNoShape">
              <a:avLst/>
            </a:prstTxWarp>
            <a:noAutofit/>
          </a:bodyPr>
          <a:lstStyle/>
          <a:p>
            <a:pPr algn="ctr" defTabSz="932270" fontAlgn="base">
              <a:spcBef>
                <a:spcPct val="0"/>
              </a:spcBef>
              <a:spcAft>
                <a:spcPct val="0"/>
              </a:spcAft>
            </a:pPr>
            <a:r>
              <a:rPr lang="en-US" sz="2000" b="1" dirty="0">
                <a:ln>
                  <a:solidFill>
                    <a:schemeClr val="bg1">
                      <a:alpha val="0"/>
                    </a:schemeClr>
                  </a:solidFill>
                </a:ln>
                <a:solidFill>
                  <a:schemeClr val="accent1">
                    <a:lumMod val="50000"/>
                  </a:schemeClr>
                </a:solidFill>
                <a:ea typeface="Segoe UI" pitchFamily="34" charset="0"/>
                <a:cs typeface="Segoe UI" pitchFamily="34" charset="0"/>
              </a:rPr>
              <a:t>DB</a:t>
            </a:r>
          </a:p>
        </p:txBody>
      </p:sp>
      <p:grpSp>
        <p:nvGrpSpPr>
          <p:cNvPr id="15" name="Group 14"/>
          <p:cNvGrpSpPr/>
          <p:nvPr/>
        </p:nvGrpSpPr>
        <p:grpSpPr>
          <a:xfrm>
            <a:off x="546991" y="2327117"/>
            <a:ext cx="1011500" cy="857744"/>
            <a:chOff x="4130294" y="1070076"/>
            <a:chExt cx="635754" cy="539115"/>
          </a:xfrm>
          <a:solidFill>
            <a:schemeClr val="bg1"/>
          </a:solidFill>
        </p:grpSpPr>
        <p:sp>
          <p:nvSpPr>
            <p:cNvPr id="16" name="Freeform 15"/>
            <p:cNvSpPr>
              <a:spLocks noEditPoints="1"/>
            </p:cNvSpPr>
            <p:nvPr/>
          </p:nvSpPr>
          <p:spPr bwMode="black">
            <a:xfrm>
              <a:off x="4130294" y="1070076"/>
              <a:ext cx="635754" cy="539115"/>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grp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23" tIns="45711" rIns="91423" bIns="45711" numCol="1" rtlCol="0" anchor="ctr" anchorCtr="0" compatLnSpc="1">
              <a:prstTxWarp prst="textNoShape">
                <a:avLst/>
              </a:prstTxWarp>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defTabSz="740580"/>
              <a:endParaRPr lang="en-US" spc="-123" dirty="0">
                <a:solidFill>
                  <a:schemeClr val="tx1">
                    <a:lumMod val="50000"/>
                  </a:schemeClr>
                </a:solidFill>
                <a:latin typeface="Segoe UI" pitchFamily="34" charset="0"/>
              </a:endParaRPr>
            </a:p>
          </p:txBody>
        </p:sp>
        <p:sp>
          <p:nvSpPr>
            <p:cNvPr id="18" name="Freeform 23"/>
            <p:cNvSpPr>
              <a:spLocks noEditPoints="1"/>
            </p:cNvSpPr>
            <p:nvPr/>
          </p:nvSpPr>
          <p:spPr bwMode="black">
            <a:xfrm>
              <a:off x="4320559" y="1189182"/>
              <a:ext cx="255224" cy="255154"/>
            </a:xfrm>
            <a:custGeom>
              <a:avLst/>
              <a:gdLst>
                <a:gd name="T0" fmla="*/ 709 w 709"/>
                <a:gd name="T1" fmla="*/ 570 h 709"/>
                <a:gd name="T2" fmla="*/ 373 w 709"/>
                <a:gd name="T3" fmla="*/ 709 h 709"/>
                <a:gd name="T4" fmla="*/ 373 w 709"/>
                <a:gd name="T5" fmla="*/ 294 h 709"/>
                <a:gd name="T6" fmla="*/ 709 w 709"/>
                <a:gd name="T7" fmla="*/ 154 h 709"/>
                <a:gd name="T8" fmla="*/ 709 w 709"/>
                <a:gd name="T9" fmla="*/ 570 h 709"/>
                <a:gd name="T10" fmla="*/ 335 w 709"/>
                <a:gd name="T11" fmla="*/ 294 h 709"/>
                <a:gd name="T12" fmla="*/ 0 w 709"/>
                <a:gd name="T13" fmla="*/ 154 h 709"/>
                <a:gd name="T14" fmla="*/ 0 w 709"/>
                <a:gd name="T15" fmla="*/ 570 h 709"/>
                <a:gd name="T16" fmla="*/ 335 w 709"/>
                <a:gd name="T17" fmla="*/ 709 h 709"/>
                <a:gd name="T18" fmla="*/ 335 w 709"/>
                <a:gd name="T19" fmla="*/ 294 h 709"/>
                <a:gd name="T20" fmla="*/ 354 w 709"/>
                <a:gd name="T21" fmla="*/ 0 h 709"/>
                <a:gd name="T22" fmla="*/ 0 w 709"/>
                <a:gd name="T23" fmla="*/ 126 h 709"/>
                <a:gd name="T24" fmla="*/ 354 w 709"/>
                <a:gd name="T25" fmla="*/ 268 h 709"/>
                <a:gd name="T26" fmla="*/ 709 w 709"/>
                <a:gd name="T27" fmla="*/ 126 h 709"/>
                <a:gd name="T28" fmla="*/ 354 w 709"/>
                <a:gd name="T29" fmla="*/ 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09" h="709">
                  <a:moveTo>
                    <a:pt x="709" y="570"/>
                  </a:moveTo>
                  <a:lnTo>
                    <a:pt x="373" y="709"/>
                  </a:lnTo>
                  <a:lnTo>
                    <a:pt x="373" y="294"/>
                  </a:lnTo>
                  <a:lnTo>
                    <a:pt x="709" y="154"/>
                  </a:lnTo>
                  <a:lnTo>
                    <a:pt x="709" y="570"/>
                  </a:lnTo>
                  <a:close/>
                  <a:moveTo>
                    <a:pt x="335" y="294"/>
                  </a:moveTo>
                  <a:lnTo>
                    <a:pt x="0" y="154"/>
                  </a:lnTo>
                  <a:lnTo>
                    <a:pt x="0" y="570"/>
                  </a:lnTo>
                  <a:lnTo>
                    <a:pt x="335" y="709"/>
                  </a:lnTo>
                  <a:lnTo>
                    <a:pt x="335" y="294"/>
                  </a:lnTo>
                  <a:close/>
                  <a:moveTo>
                    <a:pt x="354" y="0"/>
                  </a:moveTo>
                  <a:lnTo>
                    <a:pt x="0" y="126"/>
                  </a:lnTo>
                  <a:lnTo>
                    <a:pt x="354" y="268"/>
                  </a:lnTo>
                  <a:lnTo>
                    <a:pt x="709" y="126"/>
                  </a:lnTo>
                  <a:lnTo>
                    <a:pt x="354" y="0"/>
                  </a:lnTo>
                  <a:close/>
                </a:path>
              </a:pathLst>
            </a:custGeom>
            <a:grpFill/>
            <a:ln>
              <a:noFill/>
            </a:ln>
          </p:spPr>
          <p:txBody>
            <a:bodyPr vert="horz" wrap="square" lIns="82293" tIns="41147" rIns="82293" bIns="41147" numCol="1" anchor="t" anchorCtr="0" compatLnSpc="1">
              <a:prstTxWarp prst="textNoShape">
                <a:avLst/>
              </a:prstTxWarp>
            </a:bodyPr>
            <a:lstStyle/>
            <a:p>
              <a:endParaRPr lang="en-US" sz="1600"/>
            </a:p>
          </p:txBody>
        </p:sp>
      </p:grpSp>
    </p:spTree>
    <p:extLst>
      <p:ext uri="{BB962C8B-B14F-4D97-AF65-F5344CB8AC3E}">
        <p14:creationId xmlns:p14="http://schemas.microsoft.com/office/powerpoint/2010/main" val="31693092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 name="Object 16" hidden="1"/>
          <p:cNvGraphicFramePr>
            <a:graphicFrameLocks noChangeAspect="1"/>
          </p:cNvGraphicFramePr>
          <p:nvPr>
            <p:custDataLst>
              <p:tags r:id="rId2"/>
            </p:custDataLst>
            <p:extLst/>
          </p:nvPr>
        </p:nvGraphicFramePr>
        <p:xfrm>
          <a:off x="873" y="497"/>
          <a:ext cx="158769" cy="158728"/>
        </p:xfrm>
        <a:graphic>
          <a:graphicData uri="http://schemas.openxmlformats.org/presentationml/2006/ole">
            <mc:AlternateContent xmlns:mc="http://schemas.openxmlformats.org/markup-compatibility/2006">
              <mc:Choice xmlns:v="urn:schemas-microsoft-com:vml" Requires="v">
                <p:oleObj spid="_x0000_s2053" name="think-cell Slide" r:id="rId9" imgW="270" imgH="270" progId="TCLayout.ActiveDocument.1">
                  <p:embed/>
                </p:oleObj>
              </mc:Choice>
              <mc:Fallback>
                <p:oleObj name="think-cell Slide" r:id="rId9" imgW="270" imgH="270" progId="TCLayout.ActiveDocument.1">
                  <p:embed/>
                  <p:pic>
                    <p:nvPicPr>
                      <p:cNvPr id="0" name=""/>
                      <p:cNvPicPr/>
                      <p:nvPr/>
                    </p:nvPicPr>
                    <p:blipFill>
                      <a:blip r:embed="rId10"/>
                      <a:stretch>
                        <a:fillRect/>
                      </a:stretch>
                    </p:blipFill>
                    <p:spPr>
                      <a:xfrm>
                        <a:off x="873" y="497"/>
                        <a:ext cx="158769" cy="158728"/>
                      </a:xfrm>
                      <a:prstGeom prst="rect">
                        <a:avLst/>
                      </a:prstGeom>
                    </p:spPr>
                  </p:pic>
                </p:oleObj>
              </mc:Fallback>
            </mc:AlternateContent>
          </a:graphicData>
        </a:graphic>
      </p:graphicFrame>
      <p:sp>
        <p:nvSpPr>
          <p:cNvPr id="3" name="Title 2"/>
          <p:cNvSpPr>
            <a:spLocks noGrp="1"/>
          </p:cNvSpPr>
          <p:nvPr>
            <p:ph type="title"/>
            <p:custDataLst>
              <p:tags r:id="rId3"/>
            </p:custDataLst>
          </p:nvPr>
        </p:nvSpPr>
        <p:spPr/>
        <p:txBody>
          <a:bodyPr/>
          <a:lstStyle/>
          <a:p>
            <a:r>
              <a:rPr lang="en-IN" smtClean="0"/>
              <a:t>Windows Azure SQL Database</a:t>
            </a:r>
            <a:endParaRPr lang="en-US" dirty="0"/>
          </a:p>
        </p:txBody>
      </p:sp>
      <p:grpSp>
        <p:nvGrpSpPr>
          <p:cNvPr id="9" name="Group 8"/>
          <p:cNvGrpSpPr/>
          <p:nvPr/>
        </p:nvGrpSpPr>
        <p:grpSpPr>
          <a:xfrm>
            <a:off x="274372" y="1402051"/>
            <a:ext cx="2861667" cy="4995155"/>
            <a:chOff x="273546" y="1401763"/>
            <a:chExt cx="2862072" cy="4995862"/>
          </a:xfrm>
        </p:grpSpPr>
        <p:sp>
          <p:nvSpPr>
            <p:cNvPr id="25" name="Rectangle 24"/>
            <p:cNvSpPr/>
            <p:nvPr/>
          </p:nvSpPr>
          <p:spPr bwMode="auto">
            <a:xfrm>
              <a:off x="273546" y="1401763"/>
              <a:ext cx="2862072" cy="1899376"/>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27" tIns="45713" rIns="91427" bIns="91427" numCol="1" spcCol="0" rtlCol="0" fromWordArt="0" anchor="b" anchorCtr="0" forceAA="0" compatLnSpc="1">
              <a:prstTxWarp prst="textNoShape">
                <a:avLst/>
              </a:prstTxWarp>
              <a:noAutofit/>
            </a:bodyPr>
            <a:lstStyle/>
            <a:p>
              <a:pPr defTabSz="932270" fontAlgn="base">
                <a:spcBef>
                  <a:spcPct val="0"/>
                </a:spcBef>
                <a:spcAft>
                  <a:spcPct val="0"/>
                </a:spcAft>
              </a:pPr>
              <a:r>
                <a:rPr lang="en-US" sz="2800" dirty="0">
                  <a:ln>
                    <a:solidFill>
                      <a:schemeClr val="bg1">
                        <a:alpha val="0"/>
                      </a:schemeClr>
                    </a:solidFill>
                  </a:ln>
                  <a:solidFill>
                    <a:schemeClr val="bg1"/>
                  </a:solidFill>
                  <a:latin typeface="+mj-lt"/>
                  <a:ea typeface="Segoe UI" pitchFamily="34" charset="0"/>
                  <a:cs typeface="Segoe UI" pitchFamily="34" charset="0"/>
                </a:rPr>
                <a:t>Managed Platform &amp; Infrastructure</a:t>
              </a:r>
            </a:p>
          </p:txBody>
        </p:sp>
        <p:sp>
          <p:nvSpPr>
            <p:cNvPr id="29" name="Rectangle 28"/>
            <p:cNvSpPr/>
            <p:nvPr/>
          </p:nvSpPr>
          <p:spPr bwMode="auto">
            <a:xfrm>
              <a:off x="273546" y="3363133"/>
              <a:ext cx="2862072" cy="303449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27" tIns="45713" rIns="91427" bIns="45713" numCol="1" spcCol="0" rtlCol="0" fromWordArt="0" anchor="t" anchorCtr="0" forceAA="0" compatLnSpc="1">
              <a:prstTxWarp prst="textNoShape">
                <a:avLst/>
              </a:prstTxWarp>
              <a:noAutofit/>
            </a:bodyPr>
            <a:lstStyle/>
            <a:p>
              <a:pPr defTabSz="932270" fontAlgn="base">
                <a:spcBef>
                  <a:spcPts val="1200"/>
                </a:spcBef>
                <a:spcAft>
                  <a:spcPct val="0"/>
                </a:spcAft>
                <a:tabLst>
                  <a:tab pos="685651" algn="l"/>
                </a:tabLst>
              </a:pPr>
              <a:r>
                <a:rPr lang="en-IN" dirty="0">
                  <a:ln>
                    <a:solidFill>
                      <a:schemeClr val="bg1">
                        <a:alpha val="0"/>
                      </a:schemeClr>
                    </a:solidFill>
                  </a:ln>
                  <a:solidFill>
                    <a:schemeClr val="tx1"/>
                  </a:solidFill>
                  <a:ea typeface="Segoe UI" pitchFamily="34" charset="0"/>
                  <a:cs typeface="Segoe UI" pitchFamily="34" charset="0"/>
                </a:rPr>
                <a:t>Fully managed (no patching of DB or OS)</a:t>
              </a:r>
            </a:p>
            <a:p>
              <a:pPr defTabSz="932270" fontAlgn="base">
                <a:spcBef>
                  <a:spcPts val="1200"/>
                </a:spcBef>
                <a:spcAft>
                  <a:spcPct val="0"/>
                </a:spcAft>
              </a:pPr>
              <a:r>
                <a:rPr lang="en-IN" b="1" dirty="0">
                  <a:ln>
                    <a:solidFill>
                      <a:schemeClr val="bg1">
                        <a:alpha val="0"/>
                      </a:schemeClr>
                    </a:solidFill>
                  </a:ln>
                  <a:solidFill>
                    <a:schemeClr val="tx1"/>
                  </a:solidFill>
                  <a:ea typeface="Segoe UI" pitchFamily="34" charset="0"/>
                  <a:cs typeface="Segoe UI" pitchFamily="34" charset="0"/>
                </a:rPr>
                <a:t>Built in HA for Database 99.9% SLA</a:t>
              </a:r>
            </a:p>
            <a:p>
              <a:pPr defTabSz="932270" fontAlgn="base">
                <a:spcBef>
                  <a:spcPts val="1200"/>
                </a:spcBef>
                <a:spcAft>
                  <a:spcPct val="0"/>
                </a:spcAft>
              </a:pPr>
              <a:r>
                <a:rPr lang="en-IN" dirty="0">
                  <a:ln>
                    <a:solidFill>
                      <a:schemeClr val="bg1">
                        <a:alpha val="0"/>
                      </a:schemeClr>
                    </a:solidFill>
                  </a:ln>
                  <a:solidFill>
                    <a:schemeClr val="tx1"/>
                  </a:solidFill>
                  <a:ea typeface="Segoe UI" pitchFamily="34" charset="0"/>
                  <a:cs typeface="Segoe UI" pitchFamily="34" charset="0"/>
                </a:rPr>
                <a:t>Simplified Azure Management Portal </a:t>
              </a:r>
            </a:p>
          </p:txBody>
        </p:sp>
        <p:sp>
          <p:nvSpPr>
            <p:cNvPr id="21" name="Oval 2"/>
            <p:cNvSpPr>
              <a:spLocks noChangeAspect="1"/>
            </p:cNvSpPr>
            <p:nvPr/>
          </p:nvSpPr>
          <p:spPr bwMode="auto">
            <a:xfrm>
              <a:off x="2262598" y="1526174"/>
              <a:ext cx="706337" cy="720871"/>
            </a:xfrm>
            <a:custGeom>
              <a:avLst/>
              <a:gdLst/>
              <a:ahLst/>
              <a:cxnLst/>
              <a:rect l="l" t="t" r="r" b="b"/>
              <a:pathLst>
                <a:path w="6400801" h="6400800">
                  <a:moveTo>
                    <a:pt x="2938779" y="4069139"/>
                  </a:moveTo>
                  <a:cubicBezTo>
                    <a:pt x="2956231" y="4067140"/>
                    <a:pt x="2974014" y="4067638"/>
                    <a:pt x="2991556" y="4070755"/>
                  </a:cubicBezTo>
                  <a:cubicBezTo>
                    <a:pt x="3014946" y="4074909"/>
                    <a:pt x="3037908" y="4083720"/>
                    <a:pt x="3059084" y="4097472"/>
                  </a:cubicBezTo>
                  <a:cubicBezTo>
                    <a:pt x="3143792" y="4152481"/>
                    <a:pt x="3167866" y="4265744"/>
                    <a:pt x="3112857" y="4350451"/>
                  </a:cubicBezTo>
                  <a:lnTo>
                    <a:pt x="2988352" y="4542172"/>
                  </a:lnTo>
                  <a:cubicBezTo>
                    <a:pt x="2933343" y="4626878"/>
                    <a:pt x="2820081" y="4650954"/>
                    <a:pt x="2735373" y="4595945"/>
                  </a:cubicBezTo>
                  <a:cubicBezTo>
                    <a:pt x="2650665" y="4540935"/>
                    <a:pt x="2626590" y="4427672"/>
                    <a:pt x="2681600" y="4342965"/>
                  </a:cubicBezTo>
                  <a:lnTo>
                    <a:pt x="2806105" y="4151244"/>
                  </a:lnTo>
                  <a:cubicBezTo>
                    <a:pt x="2837048" y="4103596"/>
                    <a:pt x="2886422" y="4075134"/>
                    <a:pt x="2938779" y="4069139"/>
                  </a:cubicBezTo>
                  <a:close/>
                  <a:moveTo>
                    <a:pt x="5599195" y="3955694"/>
                  </a:moveTo>
                  <a:lnTo>
                    <a:pt x="6310324" y="3955694"/>
                  </a:lnTo>
                  <a:cubicBezTo>
                    <a:pt x="5971594" y="5358821"/>
                    <a:pt x="4707682" y="6400800"/>
                    <a:pt x="3200402" y="6400800"/>
                  </a:cubicBezTo>
                  <a:cubicBezTo>
                    <a:pt x="1795855" y="6400800"/>
                    <a:pt x="602631" y="5496018"/>
                    <a:pt x="174768" y="4236478"/>
                  </a:cubicBezTo>
                  <a:lnTo>
                    <a:pt x="911006" y="4236478"/>
                  </a:lnTo>
                  <a:cubicBezTo>
                    <a:pt x="1303909" y="5108844"/>
                    <a:pt x="2181368" y="5715000"/>
                    <a:pt x="3200402" y="5715000"/>
                  </a:cubicBezTo>
                  <a:cubicBezTo>
                    <a:pt x="4325971" y="5715000"/>
                    <a:pt x="5278816" y="4975478"/>
                    <a:pt x="5599195" y="3955694"/>
                  </a:cubicBezTo>
                  <a:close/>
                  <a:moveTo>
                    <a:pt x="1486918" y="3748003"/>
                  </a:moveTo>
                  <a:cubicBezTo>
                    <a:pt x="1504370" y="3746005"/>
                    <a:pt x="1522154" y="3746503"/>
                    <a:pt x="1539696" y="3749619"/>
                  </a:cubicBezTo>
                  <a:cubicBezTo>
                    <a:pt x="1563086" y="3753774"/>
                    <a:pt x="1586048" y="3762584"/>
                    <a:pt x="1607224" y="3776337"/>
                  </a:cubicBezTo>
                  <a:cubicBezTo>
                    <a:pt x="1691932" y="3831346"/>
                    <a:pt x="1716006" y="3944609"/>
                    <a:pt x="1660997" y="4029316"/>
                  </a:cubicBezTo>
                  <a:lnTo>
                    <a:pt x="1536492" y="4221036"/>
                  </a:lnTo>
                  <a:cubicBezTo>
                    <a:pt x="1481483" y="4305744"/>
                    <a:pt x="1368220" y="4329819"/>
                    <a:pt x="1283513" y="4274809"/>
                  </a:cubicBezTo>
                  <a:cubicBezTo>
                    <a:pt x="1198805" y="4219799"/>
                    <a:pt x="1174730" y="4106537"/>
                    <a:pt x="1229740" y="4021829"/>
                  </a:cubicBezTo>
                  <a:lnTo>
                    <a:pt x="1354245" y="3830109"/>
                  </a:lnTo>
                  <a:cubicBezTo>
                    <a:pt x="1385188" y="3782461"/>
                    <a:pt x="1434563" y="3753997"/>
                    <a:pt x="1486918" y="3748003"/>
                  </a:cubicBezTo>
                  <a:close/>
                  <a:moveTo>
                    <a:pt x="2583225" y="3741166"/>
                  </a:moveTo>
                  <a:cubicBezTo>
                    <a:pt x="2600677" y="3739167"/>
                    <a:pt x="2618461" y="3739666"/>
                    <a:pt x="2636003" y="3742783"/>
                  </a:cubicBezTo>
                  <a:cubicBezTo>
                    <a:pt x="2659393" y="3746937"/>
                    <a:pt x="2682355" y="3755747"/>
                    <a:pt x="2703532" y="3769499"/>
                  </a:cubicBezTo>
                  <a:cubicBezTo>
                    <a:pt x="2788239" y="3824509"/>
                    <a:pt x="2812314" y="3937772"/>
                    <a:pt x="2757304" y="4022479"/>
                  </a:cubicBezTo>
                  <a:lnTo>
                    <a:pt x="2458493" y="4482607"/>
                  </a:lnTo>
                  <a:cubicBezTo>
                    <a:pt x="2403484" y="4567315"/>
                    <a:pt x="2290221" y="4591390"/>
                    <a:pt x="2205514" y="4536380"/>
                  </a:cubicBezTo>
                  <a:cubicBezTo>
                    <a:pt x="2120806" y="4481370"/>
                    <a:pt x="2096732" y="4368108"/>
                    <a:pt x="2151741" y="4283400"/>
                  </a:cubicBezTo>
                  <a:lnTo>
                    <a:pt x="2450552" y="3823272"/>
                  </a:lnTo>
                  <a:cubicBezTo>
                    <a:pt x="2481495" y="3775625"/>
                    <a:pt x="2530870" y="3747161"/>
                    <a:pt x="2583225" y="3741166"/>
                  </a:cubicBezTo>
                  <a:close/>
                  <a:moveTo>
                    <a:pt x="2180840" y="3483954"/>
                  </a:moveTo>
                  <a:cubicBezTo>
                    <a:pt x="2198293" y="3481957"/>
                    <a:pt x="2216075" y="3482455"/>
                    <a:pt x="2233618" y="3485571"/>
                  </a:cubicBezTo>
                  <a:cubicBezTo>
                    <a:pt x="2257008" y="3489726"/>
                    <a:pt x="2279970" y="3498537"/>
                    <a:pt x="2301147" y="3512288"/>
                  </a:cubicBezTo>
                  <a:cubicBezTo>
                    <a:pt x="2385854" y="3567298"/>
                    <a:pt x="2409929" y="3680560"/>
                    <a:pt x="2354918" y="3765268"/>
                  </a:cubicBezTo>
                  <a:lnTo>
                    <a:pt x="1956504" y="4378773"/>
                  </a:lnTo>
                  <a:cubicBezTo>
                    <a:pt x="1901495" y="4463479"/>
                    <a:pt x="1788232" y="4487555"/>
                    <a:pt x="1703524" y="4432545"/>
                  </a:cubicBezTo>
                  <a:cubicBezTo>
                    <a:pt x="1618818" y="4377535"/>
                    <a:pt x="1594743" y="4264272"/>
                    <a:pt x="1649752" y="4179565"/>
                  </a:cubicBezTo>
                  <a:lnTo>
                    <a:pt x="2048167" y="3566060"/>
                  </a:lnTo>
                  <a:cubicBezTo>
                    <a:pt x="2079109" y="3518413"/>
                    <a:pt x="2128484" y="3489950"/>
                    <a:pt x="2180840" y="3483954"/>
                  </a:cubicBezTo>
                  <a:close/>
                  <a:moveTo>
                    <a:pt x="1956920" y="2161748"/>
                  </a:moveTo>
                  <a:cubicBezTo>
                    <a:pt x="1979525" y="2163726"/>
                    <a:pt x="2001374" y="2174326"/>
                    <a:pt x="2017112" y="2193079"/>
                  </a:cubicBezTo>
                  <a:cubicBezTo>
                    <a:pt x="2046159" y="2227697"/>
                    <a:pt x="2044230" y="2277999"/>
                    <a:pt x="2013153" y="2309251"/>
                  </a:cubicBezTo>
                  <a:lnTo>
                    <a:pt x="2014245" y="2310464"/>
                  </a:lnTo>
                  <a:lnTo>
                    <a:pt x="2008427" y="2315176"/>
                  </a:lnTo>
                  <a:cubicBezTo>
                    <a:pt x="2007986" y="2316444"/>
                    <a:pt x="2007094" y="2317222"/>
                    <a:pt x="2006184" y="2317986"/>
                  </a:cubicBezTo>
                  <a:lnTo>
                    <a:pt x="1806882" y="2485219"/>
                  </a:lnTo>
                  <a:cubicBezTo>
                    <a:pt x="1704191" y="2599553"/>
                    <a:pt x="1697282" y="2774681"/>
                    <a:pt x="1797185" y="2898050"/>
                  </a:cubicBezTo>
                  <a:cubicBezTo>
                    <a:pt x="1908420" y="3035413"/>
                    <a:pt x="2109946" y="3056594"/>
                    <a:pt x="2247309" y="2945360"/>
                  </a:cubicBezTo>
                  <a:lnTo>
                    <a:pt x="2338616" y="2871422"/>
                  </a:lnTo>
                  <a:lnTo>
                    <a:pt x="2338630" y="2871437"/>
                  </a:lnTo>
                  <a:lnTo>
                    <a:pt x="2338945" y="2871156"/>
                  </a:lnTo>
                  <a:lnTo>
                    <a:pt x="2602621" y="2657635"/>
                  </a:lnTo>
                  <a:cubicBezTo>
                    <a:pt x="2608606" y="2652788"/>
                    <a:pt x="2614369" y="2647772"/>
                    <a:pt x="2618891" y="2641505"/>
                  </a:cubicBezTo>
                  <a:cubicBezTo>
                    <a:pt x="2716015" y="2580063"/>
                    <a:pt x="2827312" y="2544504"/>
                    <a:pt x="2944280" y="2540144"/>
                  </a:cubicBezTo>
                  <a:cubicBezTo>
                    <a:pt x="2997945" y="2538144"/>
                    <a:pt x="3049962" y="2542817"/>
                    <a:pt x="3099337" y="2555009"/>
                  </a:cubicBezTo>
                  <a:cubicBezTo>
                    <a:pt x="3099582" y="2554669"/>
                    <a:pt x="3099830" y="2554330"/>
                    <a:pt x="3099955" y="2553895"/>
                  </a:cubicBezTo>
                  <a:lnTo>
                    <a:pt x="3507123" y="2641827"/>
                  </a:lnTo>
                  <a:lnTo>
                    <a:pt x="3840287" y="2720589"/>
                  </a:lnTo>
                  <a:lnTo>
                    <a:pt x="3839574" y="2722689"/>
                  </a:lnTo>
                  <a:cubicBezTo>
                    <a:pt x="3918505" y="2742806"/>
                    <a:pt x="3992686" y="2774673"/>
                    <a:pt x="4059647" y="2818014"/>
                  </a:cubicBezTo>
                  <a:lnTo>
                    <a:pt x="4436081" y="3181533"/>
                  </a:lnTo>
                  <a:lnTo>
                    <a:pt x="4492118" y="3242741"/>
                  </a:lnTo>
                  <a:cubicBezTo>
                    <a:pt x="4502616" y="3245767"/>
                    <a:pt x="4510658" y="3252516"/>
                    <a:pt x="4518205" y="3260063"/>
                  </a:cubicBezTo>
                  <a:lnTo>
                    <a:pt x="5035468" y="3777326"/>
                  </a:lnTo>
                  <a:cubicBezTo>
                    <a:pt x="5106887" y="3848745"/>
                    <a:pt x="5106887" y="3964538"/>
                    <a:pt x="5035467" y="4035957"/>
                  </a:cubicBezTo>
                  <a:cubicBezTo>
                    <a:pt x="4964049" y="4107377"/>
                    <a:pt x="4848256" y="4107377"/>
                    <a:pt x="4776836" y="4035958"/>
                  </a:cubicBezTo>
                  <a:lnTo>
                    <a:pt x="4355415" y="3614535"/>
                  </a:lnTo>
                  <a:lnTo>
                    <a:pt x="4354368" y="3615620"/>
                  </a:lnTo>
                  <a:cubicBezTo>
                    <a:pt x="4331787" y="3604156"/>
                    <a:pt x="4303602" y="3608170"/>
                    <a:pt x="4284681" y="3627089"/>
                  </a:cubicBezTo>
                  <a:cubicBezTo>
                    <a:pt x="4267674" y="3644096"/>
                    <a:pt x="4262713" y="3668585"/>
                    <a:pt x="4272546" y="3688883"/>
                  </a:cubicBezTo>
                  <a:cubicBezTo>
                    <a:pt x="4293541" y="3697118"/>
                    <a:pt x="4312939" y="3710026"/>
                    <a:pt x="4329850" y="3726936"/>
                  </a:cubicBezTo>
                  <a:lnTo>
                    <a:pt x="4847114" y="4244199"/>
                  </a:lnTo>
                  <a:cubicBezTo>
                    <a:pt x="4918533" y="4315619"/>
                    <a:pt x="4918535" y="4431412"/>
                    <a:pt x="4847114" y="4502830"/>
                  </a:cubicBezTo>
                  <a:cubicBezTo>
                    <a:pt x="4775693" y="4574249"/>
                    <a:pt x="4659901" y="4574249"/>
                    <a:pt x="4588482" y="4502831"/>
                  </a:cubicBezTo>
                  <a:lnTo>
                    <a:pt x="4071219" y="3985568"/>
                  </a:lnTo>
                  <a:lnTo>
                    <a:pt x="4041024" y="3940095"/>
                  </a:lnTo>
                  <a:lnTo>
                    <a:pt x="4040360" y="3940782"/>
                  </a:lnTo>
                  <a:cubicBezTo>
                    <a:pt x="4017254" y="3924832"/>
                    <a:pt x="3985516" y="3927706"/>
                    <a:pt x="3964843" y="3948379"/>
                  </a:cubicBezTo>
                  <a:cubicBezTo>
                    <a:pt x="3944472" y="3968751"/>
                    <a:pt x="3941381" y="3999857"/>
                    <a:pt x="3957437" y="4022240"/>
                  </a:cubicBezTo>
                  <a:lnTo>
                    <a:pt x="4411220" y="4476023"/>
                  </a:lnTo>
                  <a:cubicBezTo>
                    <a:pt x="4482639" y="4547442"/>
                    <a:pt x="4482640" y="4663235"/>
                    <a:pt x="4411220" y="4734654"/>
                  </a:cubicBezTo>
                  <a:cubicBezTo>
                    <a:pt x="4339801" y="4806074"/>
                    <a:pt x="4224009" y="4806074"/>
                    <a:pt x="4152588" y="4734654"/>
                  </a:cubicBezTo>
                  <a:lnTo>
                    <a:pt x="3693759" y="4275824"/>
                  </a:lnTo>
                  <a:cubicBezTo>
                    <a:pt x="3674507" y="4266207"/>
                    <a:pt x="3651523" y="4271480"/>
                    <a:pt x="3635327" y="4287674"/>
                  </a:cubicBezTo>
                  <a:cubicBezTo>
                    <a:pt x="3616352" y="4306648"/>
                    <a:pt x="3612370" y="4334938"/>
                    <a:pt x="3624934" y="4356886"/>
                  </a:cubicBezTo>
                  <a:cubicBezTo>
                    <a:pt x="3635049" y="4359778"/>
                    <a:pt x="3642739" y="4366280"/>
                    <a:pt x="3649973" y="4373515"/>
                  </a:cubicBezTo>
                  <a:lnTo>
                    <a:pt x="3908605" y="4632146"/>
                  </a:lnTo>
                  <a:cubicBezTo>
                    <a:pt x="3980025" y="4703566"/>
                    <a:pt x="3980024" y="4819358"/>
                    <a:pt x="3908605" y="4890778"/>
                  </a:cubicBezTo>
                  <a:cubicBezTo>
                    <a:pt x="3837186" y="4962196"/>
                    <a:pt x="3721393" y="4962197"/>
                    <a:pt x="3649973" y="4890777"/>
                  </a:cubicBezTo>
                  <a:lnTo>
                    <a:pt x="3391342" y="4632145"/>
                  </a:lnTo>
                  <a:lnTo>
                    <a:pt x="3383755" y="4620718"/>
                  </a:lnTo>
                  <a:lnTo>
                    <a:pt x="3380889" y="4623684"/>
                  </a:lnTo>
                  <a:lnTo>
                    <a:pt x="3174745" y="4424613"/>
                  </a:lnTo>
                  <a:lnTo>
                    <a:pt x="3205723" y="4376911"/>
                  </a:lnTo>
                  <a:cubicBezTo>
                    <a:pt x="3288238" y="4249850"/>
                    <a:pt x="3252126" y="4079956"/>
                    <a:pt x="3125065" y="3997443"/>
                  </a:cubicBezTo>
                  <a:cubicBezTo>
                    <a:pt x="3050998" y="3949342"/>
                    <a:pt x="2962377" y="3941552"/>
                    <a:pt x="2885364" y="3969651"/>
                  </a:cubicBezTo>
                  <a:cubicBezTo>
                    <a:pt x="2904562" y="3864147"/>
                    <a:pt x="2860444" y="3752656"/>
                    <a:pt x="2764879" y="3690594"/>
                  </a:cubicBezTo>
                  <a:cubicBezTo>
                    <a:pt x="2675680" y="3632668"/>
                    <a:pt x="2565374" y="3633204"/>
                    <a:pt x="2479613" y="3683683"/>
                  </a:cubicBezTo>
                  <a:cubicBezTo>
                    <a:pt x="2491746" y="3584340"/>
                    <a:pt x="2447375" y="3482413"/>
                    <a:pt x="2357597" y="3424112"/>
                  </a:cubicBezTo>
                  <a:cubicBezTo>
                    <a:pt x="2230536" y="3341596"/>
                    <a:pt x="2060642" y="3377708"/>
                    <a:pt x="1978127" y="3504770"/>
                  </a:cubicBezTo>
                  <a:lnTo>
                    <a:pt x="1773143" y="3820415"/>
                  </a:lnTo>
                  <a:cubicBezTo>
                    <a:pt x="1771585" y="3822815"/>
                    <a:pt x="1770069" y="3825230"/>
                    <a:pt x="1769218" y="3828038"/>
                  </a:cubicBezTo>
                  <a:cubicBezTo>
                    <a:pt x="1752743" y="3768112"/>
                    <a:pt x="1714307" y="3714419"/>
                    <a:pt x="1658027" y="3677872"/>
                  </a:cubicBezTo>
                  <a:cubicBezTo>
                    <a:pt x="1530967" y="3595356"/>
                    <a:pt x="1361072" y="3631468"/>
                    <a:pt x="1278558" y="3758529"/>
                  </a:cubicBezTo>
                  <a:lnTo>
                    <a:pt x="1214041" y="3857878"/>
                  </a:lnTo>
                  <a:cubicBezTo>
                    <a:pt x="1129847" y="4012173"/>
                    <a:pt x="965736" y="4115631"/>
                    <a:pt x="777460" y="4115631"/>
                  </a:cubicBezTo>
                  <a:lnTo>
                    <a:pt x="770030" y="4114882"/>
                  </a:lnTo>
                  <a:lnTo>
                    <a:pt x="133314" y="4114882"/>
                  </a:lnTo>
                  <a:cubicBezTo>
                    <a:pt x="46334" y="3825273"/>
                    <a:pt x="0" y="3518249"/>
                    <a:pt x="0" y="3200402"/>
                  </a:cubicBezTo>
                  <a:cubicBezTo>
                    <a:pt x="-1" y="2981216"/>
                    <a:pt x="22034" y="2767175"/>
                    <a:pt x="64130" y="2560401"/>
                  </a:cubicBezTo>
                  <a:lnTo>
                    <a:pt x="1002249" y="2560400"/>
                  </a:lnTo>
                  <a:lnTo>
                    <a:pt x="1891037" y="2183134"/>
                  </a:lnTo>
                  <a:lnTo>
                    <a:pt x="1892205" y="2182154"/>
                  </a:lnTo>
                  <a:cubicBezTo>
                    <a:pt x="1910959" y="2166416"/>
                    <a:pt x="1934318" y="2159770"/>
                    <a:pt x="1956920" y="2161748"/>
                  </a:cubicBezTo>
                  <a:close/>
                  <a:moveTo>
                    <a:pt x="3656858" y="1633115"/>
                  </a:moveTo>
                  <a:cubicBezTo>
                    <a:pt x="3684170" y="1634110"/>
                    <a:pt x="3710479" y="1635996"/>
                    <a:pt x="3735468" y="1640302"/>
                  </a:cubicBezTo>
                  <a:cubicBezTo>
                    <a:pt x="3736801" y="1640168"/>
                    <a:pt x="3738134" y="1640167"/>
                    <a:pt x="3739468" y="1640167"/>
                  </a:cubicBezTo>
                  <a:cubicBezTo>
                    <a:pt x="4305222" y="1640169"/>
                    <a:pt x="4816641" y="1846440"/>
                    <a:pt x="5181704" y="2180522"/>
                  </a:cubicBezTo>
                  <a:lnTo>
                    <a:pt x="5182750" y="2177646"/>
                  </a:lnTo>
                  <a:cubicBezTo>
                    <a:pt x="5259259" y="2244293"/>
                    <a:pt x="5359072" y="2283923"/>
                    <a:pt x="5468110" y="2284801"/>
                  </a:cubicBezTo>
                  <a:lnTo>
                    <a:pt x="5467703" y="2285921"/>
                  </a:lnTo>
                  <a:lnTo>
                    <a:pt x="6267485" y="2285921"/>
                  </a:lnTo>
                  <a:cubicBezTo>
                    <a:pt x="6354465" y="2575530"/>
                    <a:pt x="6400801" y="2882555"/>
                    <a:pt x="6400801" y="3200402"/>
                  </a:cubicBezTo>
                  <a:cubicBezTo>
                    <a:pt x="6400800" y="3419588"/>
                    <a:pt x="6378766" y="3633626"/>
                    <a:pt x="6336672" y="3840401"/>
                  </a:cubicBezTo>
                  <a:lnTo>
                    <a:pt x="5704421" y="3840400"/>
                  </a:lnTo>
                  <a:lnTo>
                    <a:pt x="5517569" y="3840400"/>
                  </a:lnTo>
                  <a:cubicBezTo>
                    <a:pt x="5516068" y="3840851"/>
                    <a:pt x="5514564" y="3840855"/>
                    <a:pt x="5513058" y="3840856"/>
                  </a:cubicBezTo>
                  <a:cubicBezTo>
                    <a:pt x="5346942" y="3840856"/>
                    <a:pt x="5196620" y="3773228"/>
                    <a:pt x="5088259" y="3663870"/>
                  </a:cubicBezTo>
                  <a:lnTo>
                    <a:pt x="5088088" y="3664207"/>
                  </a:lnTo>
                  <a:lnTo>
                    <a:pt x="4240840" y="2816960"/>
                  </a:lnTo>
                  <a:cubicBezTo>
                    <a:pt x="4240396" y="2817661"/>
                    <a:pt x="4239784" y="2818172"/>
                    <a:pt x="4239171" y="2818678"/>
                  </a:cubicBezTo>
                  <a:cubicBezTo>
                    <a:pt x="4135954" y="2720312"/>
                    <a:pt x="4008137" y="2648478"/>
                    <a:pt x="3866360" y="2610767"/>
                  </a:cubicBezTo>
                  <a:lnTo>
                    <a:pt x="3866992" y="2608888"/>
                  </a:lnTo>
                  <a:lnTo>
                    <a:pt x="3535264" y="2526178"/>
                  </a:lnTo>
                  <a:lnTo>
                    <a:pt x="3130135" y="2432647"/>
                  </a:lnTo>
                  <a:cubicBezTo>
                    <a:pt x="3130024" y="2433039"/>
                    <a:pt x="3129793" y="2433339"/>
                    <a:pt x="3129562" y="2433637"/>
                  </a:cubicBezTo>
                  <a:cubicBezTo>
                    <a:pt x="3080383" y="2420910"/>
                    <a:pt x="3028848" y="2414912"/>
                    <a:pt x="2975908" y="2414912"/>
                  </a:cubicBezTo>
                  <a:cubicBezTo>
                    <a:pt x="2811943" y="2414912"/>
                    <a:pt x="2661415" y="2472455"/>
                    <a:pt x="2545396" y="2570876"/>
                  </a:cubicBezTo>
                  <a:lnTo>
                    <a:pt x="2543573" y="2569717"/>
                  </a:lnTo>
                  <a:lnTo>
                    <a:pt x="2193720" y="2853022"/>
                  </a:lnTo>
                  <a:cubicBezTo>
                    <a:pt x="2105416" y="2924529"/>
                    <a:pt x="1975860" y="2910914"/>
                    <a:pt x="1904353" y="2822609"/>
                  </a:cubicBezTo>
                  <a:cubicBezTo>
                    <a:pt x="1832844" y="2734303"/>
                    <a:pt x="1846461" y="2604750"/>
                    <a:pt x="1934767" y="2533243"/>
                  </a:cubicBezTo>
                  <a:lnTo>
                    <a:pt x="2350832" y="2196320"/>
                  </a:lnTo>
                  <a:lnTo>
                    <a:pt x="2704088" y="1899903"/>
                  </a:lnTo>
                  <a:cubicBezTo>
                    <a:pt x="2709938" y="1893802"/>
                    <a:pt x="2716509" y="1888323"/>
                    <a:pt x="2723713" y="1883435"/>
                  </a:cubicBezTo>
                  <a:lnTo>
                    <a:pt x="2732397" y="1876148"/>
                  </a:lnTo>
                  <a:lnTo>
                    <a:pt x="2741152" y="1870710"/>
                  </a:lnTo>
                  <a:cubicBezTo>
                    <a:pt x="2794071" y="1830023"/>
                    <a:pt x="2859630" y="1794650"/>
                    <a:pt x="2933347" y="1767819"/>
                  </a:cubicBezTo>
                  <a:lnTo>
                    <a:pt x="3001298" y="1748265"/>
                  </a:lnTo>
                  <a:cubicBezTo>
                    <a:pt x="3071697" y="1720366"/>
                    <a:pt x="3148660" y="1697120"/>
                    <a:pt x="3229866" y="1678372"/>
                  </a:cubicBezTo>
                  <a:cubicBezTo>
                    <a:pt x="3383705" y="1642856"/>
                    <a:pt x="3530928" y="1628523"/>
                    <a:pt x="3656858" y="1633115"/>
                  </a:cubicBezTo>
                  <a:close/>
                  <a:moveTo>
                    <a:pt x="3200402" y="0"/>
                  </a:moveTo>
                  <a:cubicBezTo>
                    <a:pt x="4604889" y="0"/>
                    <a:pt x="5798071" y="904705"/>
                    <a:pt x="6225978" y="2164162"/>
                  </a:cubicBezTo>
                  <a:lnTo>
                    <a:pt x="5489721" y="2164162"/>
                  </a:lnTo>
                  <a:cubicBezTo>
                    <a:pt x="5096787" y="1291881"/>
                    <a:pt x="4219373" y="685800"/>
                    <a:pt x="3200402" y="685800"/>
                  </a:cubicBezTo>
                  <a:cubicBezTo>
                    <a:pt x="2074893" y="685800"/>
                    <a:pt x="1122090" y="1425244"/>
                    <a:pt x="801668" y="2444946"/>
                  </a:cubicBezTo>
                  <a:lnTo>
                    <a:pt x="90517" y="2444946"/>
                  </a:lnTo>
                  <a:cubicBezTo>
                    <a:pt x="429306" y="1041901"/>
                    <a:pt x="1693180" y="0"/>
                    <a:pt x="3200402" y="0"/>
                  </a:cubicBezTo>
                  <a:close/>
                </a:path>
              </a:pathLst>
            </a:custGeom>
            <a:solidFill>
              <a:srgbClr val="FFFFFF"/>
            </a:solidFill>
            <a:ln w="9525" cap="flat" cmpd="sng" algn="ctr">
              <a:noFill/>
              <a:prstDash val="solid"/>
              <a:headEnd type="none" w="med" len="med"/>
              <a:tailEnd type="none" w="med" len="med"/>
            </a:ln>
            <a:effectLst/>
          </p:spPr>
          <p:txBody>
            <a:bodyPr vert="horz" wrap="square" lIns="91423" tIns="45711" rIns="91423" bIns="45711" numCol="1" rtlCol="0" anchor="ctr" anchorCtr="0" compatLnSpc="1">
              <a:prstTxWarp prst="textNoShape">
                <a:avLst/>
              </a:prstTxWarp>
            </a:bodyPr>
            <a:lstStyle/>
            <a:p>
              <a:pPr algn="ctr" defTabSz="913901" fontAlgn="base">
                <a:lnSpc>
                  <a:spcPct val="90000"/>
                </a:lnSpc>
                <a:spcBef>
                  <a:spcPct val="0"/>
                </a:spcBef>
                <a:spcAft>
                  <a:spcPct val="0"/>
                </a:spcAft>
                <a:defRPr/>
              </a:pPr>
              <a:endParaRPr lang="en-US" sz="2200" kern="0" dirty="0">
                <a:gradFill>
                  <a:gsLst>
                    <a:gs pos="0">
                      <a:srgbClr val="FFFFFF"/>
                    </a:gs>
                    <a:gs pos="100000">
                      <a:srgbClr val="FFFFFF"/>
                    </a:gs>
                  </a:gsLst>
                  <a:lin ang="5400000" scaled="0"/>
                </a:gradFill>
              </a:endParaRPr>
            </a:p>
          </p:txBody>
        </p:sp>
      </p:grpSp>
      <p:grpSp>
        <p:nvGrpSpPr>
          <p:cNvPr id="5" name="Group 4"/>
          <p:cNvGrpSpPr/>
          <p:nvPr/>
        </p:nvGrpSpPr>
        <p:grpSpPr>
          <a:xfrm>
            <a:off x="9078676" y="1402051"/>
            <a:ext cx="2861667" cy="4995155"/>
            <a:chOff x="9079099" y="1401763"/>
            <a:chExt cx="2862072" cy="4995862"/>
          </a:xfrm>
        </p:grpSpPr>
        <p:sp>
          <p:nvSpPr>
            <p:cNvPr id="26" name="Rectangle 25"/>
            <p:cNvSpPr/>
            <p:nvPr/>
          </p:nvSpPr>
          <p:spPr bwMode="auto">
            <a:xfrm>
              <a:off x="9079099" y="1401763"/>
              <a:ext cx="2862072" cy="1899376"/>
            </a:xfrm>
            <a:prstGeom prst="rect">
              <a:avLst/>
            </a:prstGeom>
            <a:solidFill>
              <a:srgbClr val="33C7F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27" tIns="45713" rIns="91427" bIns="91427" numCol="1" spcCol="0" rtlCol="0" fromWordArt="0" anchor="b" anchorCtr="0" forceAA="0" compatLnSpc="1">
              <a:prstTxWarp prst="textNoShape">
                <a:avLst/>
              </a:prstTxWarp>
              <a:noAutofit/>
            </a:bodyPr>
            <a:lstStyle/>
            <a:p>
              <a:pPr defTabSz="932270" fontAlgn="base">
                <a:spcBef>
                  <a:spcPct val="0"/>
                </a:spcBef>
                <a:spcAft>
                  <a:spcPct val="0"/>
                </a:spcAft>
              </a:pPr>
              <a:r>
                <a:rPr lang="en-IN" sz="2800" dirty="0">
                  <a:ln>
                    <a:solidFill>
                      <a:schemeClr val="bg1">
                        <a:alpha val="0"/>
                      </a:schemeClr>
                    </a:solidFill>
                  </a:ln>
                  <a:solidFill>
                    <a:schemeClr val="bg1"/>
                  </a:solidFill>
                  <a:latin typeface="+mj-lt"/>
                  <a:ea typeface="Segoe UI" pitchFamily="34" charset="0"/>
                  <a:cs typeface="Segoe UI" pitchFamily="34" charset="0"/>
                </a:rPr>
                <a:t/>
              </a:r>
              <a:br>
                <a:rPr lang="en-IN" sz="2800" dirty="0">
                  <a:ln>
                    <a:solidFill>
                      <a:schemeClr val="bg1">
                        <a:alpha val="0"/>
                      </a:schemeClr>
                    </a:solidFill>
                  </a:ln>
                  <a:solidFill>
                    <a:schemeClr val="bg1"/>
                  </a:solidFill>
                  <a:latin typeface="+mj-lt"/>
                  <a:ea typeface="Segoe UI" pitchFamily="34" charset="0"/>
                  <a:cs typeface="Segoe UI" pitchFamily="34" charset="0"/>
                </a:rPr>
              </a:br>
              <a:r>
                <a:rPr lang="en-IN" sz="2800" dirty="0">
                  <a:ln>
                    <a:solidFill>
                      <a:schemeClr val="bg1">
                        <a:alpha val="0"/>
                      </a:schemeClr>
                    </a:solidFill>
                  </a:ln>
                  <a:solidFill>
                    <a:schemeClr val="bg1"/>
                  </a:solidFill>
                  <a:latin typeface="+mj-lt"/>
                  <a:ea typeface="Segoe UI" pitchFamily="34" charset="0"/>
                  <a:cs typeface="Segoe UI" pitchFamily="34" charset="0"/>
                </a:rPr>
                <a:t>Based on </a:t>
              </a:r>
              <a:br>
                <a:rPr lang="en-IN" sz="2800" dirty="0">
                  <a:ln>
                    <a:solidFill>
                      <a:schemeClr val="bg1">
                        <a:alpha val="0"/>
                      </a:schemeClr>
                    </a:solidFill>
                  </a:ln>
                  <a:solidFill>
                    <a:schemeClr val="bg1"/>
                  </a:solidFill>
                  <a:latin typeface="+mj-lt"/>
                  <a:ea typeface="Segoe UI" pitchFamily="34" charset="0"/>
                  <a:cs typeface="Segoe UI" pitchFamily="34" charset="0"/>
                </a:rPr>
              </a:br>
              <a:r>
                <a:rPr lang="en-IN" sz="2800" dirty="0">
                  <a:ln>
                    <a:solidFill>
                      <a:schemeClr val="bg1">
                        <a:alpha val="0"/>
                      </a:schemeClr>
                    </a:solidFill>
                  </a:ln>
                  <a:solidFill>
                    <a:schemeClr val="bg1"/>
                  </a:solidFill>
                  <a:latin typeface="+mj-lt"/>
                  <a:ea typeface="Segoe UI" pitchFamily="34" charset="0"/>
                  <a:cs typeface="Segoe UI" pitchFamily="34" charset="0"/>
                </a:rPr>
                <a:t>SQL Server Technology</a:t>
              </a:r>
            </a:p>
          </p:txBody>
        </p:sp>
        <p:sp>
          <p:nvSpPr>
            <p:cNvPr id="30" name="Rectangle 29"/>
            <p:cNvSpPr/>
            <p:nvPr/>
          </p:nvSpPr>
          <p:spPr bwMode="auto">
            <a:xfrm>
              <a:off x="9079099" y="3363133"/>
              <a:ext cx="2862072" cy="303449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27" tIns="45713" rIns="91427" bIns="45713" numCol="1" spcCol="0" rtlCol="0" fromWordArt="0" anchor="t" anchorCtr="0" forceAA="0" compatLnSpc="1">
              <a:prstTxWarp prst="textNoShape">
                <a:avLst/>
              </a:prstTxWarp>
              <a:noAutofit/>
            </a:bodyPr>
            <a:lstStyle/>
            <a:p>
              <a:pPr defTabSz="932270" fontAlgn="base">
                <a:spcBef>
                  <a:spcPts val="1200"/>
                </a:spcBef>
                <a:spcAft>
                  <a:spcPct val="0"/>
                </a:spcAft>
              </a:pPr>
              <a:r>
                <a:rPr lang="en-IN" dirty="0">
                  <a:ln>
                    <a:solidFill>
                      <a:schemeClr val="bg1">
                        <a:alpha val="0"/>
                      </a:schemeClr>
                    </a:solidFill>
                  </a:ln>
                  <a:solidFill>
                    <a:schemeClr val="tx1"/>
                  </a:solidFill>
                  <a:ea typeface="Segoe UI" pitchFamily="34" charset="0"/>
                  <a:cs typeface="Segoe UI" pitchFamily="34" charset="0"/>
                </a:rPr>
                <a:t>Common Architecture with SQL Server</a:t>
              </a:r>
            </a:p>
            <a:p>
              <a:pPr defTabSz="932270" fontAlgn="base">
                <a:spcBef>
                  <a:spcPts val="1200"/>
                </a:spcBef>
                <a:spcAft>
                  <a:spcPct val="0"/>
                </a:spcAft>
              </a:pPr>
              <a:r>
                <a:rPr lang="en-IN" dirty="0">
                  <a:ln>
                    <a:solidFill>
                      <a:schemeClr val="bg1">
                        <a:alpha val="0"/>
                      </a:schemeClr>
                    </a:solidFill>
                  </a:ln>
                  <a:solidFill>
                    <a:schemeClr val="tx1"/>
                  </a:solidFill>
                  <a:ea typeface="Segoe UI" pitchFamily="34" charset="0"/>
                  <a:cs typeface="Segoe UI" pitchFamily="34" charset="0"/>
                </a:rPr>
                <a:t>Insights with SQL Reporting</a:t>
              </a:r>
            </a:p>
          </p:txBody>
        </p:sp>
        <p:grpSp>
          <p:nvGrpSpPr>
            <p:cNvPr id="31" name="Group 30"/>
            <p:cNvGrpSpPr/>
            <p:nvPr/>
          </p:nvGrpSpPr>
          <p:grpSpPr>
            <a:xfrm>
              <a:off x="11026770" y="1541196"/>
              <a:ext cx="731780" cy="604992"/>
              <a:chOff x="2459413" y="5035683"/>
              <a:chExt cx="1057935" cy="874640"/>
            </a:xfrm>
          </p:grpSpPr>
          <p:grpSp>
            <p:nvGrpSpPr>
              <p:cNvPr id="32" name="Group 31"/>
              <p:cNvGrpSpPr/>
              <p:nvPr>
                <p:custDataLst>
                  <p:tags r:id="rId4"/>
                </p:custDataLst>
              </p:nvPr>
            </p:nvGrpSpPr>
            <p:grpSpPr>
              <a:xfrm>
                <a:off x="2459413" y="5417945"/>
                <a:ext cx="1057935" cy="492378"/>
                <a:chOff x="6992524" y="2756683"/>
                <a:chExt cx="1444960" cy="672504"/>
              </a:xfrm>
              <a:solidFill>
                <a:schemeClr val="bg1"/>
              </a:solidFill>
            </p:grpSpPr>
            <p:sp>
              <p:nvSpPr>
                <p:cNvPr id="47" name="Freeform 46"/>
                <p:cNvSpPr/>
                <p:nvPr/>
              </p:nvSpPr>
              <p:spPr>
                <a:xfrm>
                  <a:off x="7358856" y="2765425"/>
                  <a:ext cx="828675" cy="376730"/>
                </a:xfrm>
                <a:custGeom>
                  <a:avLst/>
                  <a:gdLst>
                    <a:gd name="connsiteX0" fmla="*/ 226219 w 504825"/>
                    <a:gd name="connsiteY0" fmla="*/ 0 h 192882"/>
                    <a:gd name="connsiteX1" fmla="*/ 226219 w 504825"/>
                    <a:gd name="connsiteY1" fmla="*/ 61913 h 192882"/>
                    <a:gd name="connsiteX2" fmla="*/ 0 w 504825"/>
                    <a:gd name="connsiteY2" fmla="*/ 164307 h 192882"/>
                    <a:gd name="connsiteX3" fmla="*/ 235744 w 504825"/>
                    <a:gd name="connsiteY3" fmla="*/ 83344 h 192882"/>
                    <a:gd name="connsiteX4" fmla="*/ 504825 w 504825"/>
                    <a:gd name="connsiteY4" fmla="*/ 192882 h 192882"/>
                    <a:gd name="connsiteX5" fmla="*/ 242887 w 504825"/>
                    <a:gd name="connsiteY5" fmla="*/ 64294 h 192882"/>
                    <a:gd name="connsiteX6" fmla="*/ 226219 w 504825"/>
                    <a:gd name="connsiteY6" fmla="*/ 0 h 192882"/>
                    <a:gd name="connsiteX0" fmla="*/ 226219 w 504825"/>
                    <a:gd name="connsiteY0" fmla="*/ 0 h 192882"/>
                    <a:gd name="connsiteX1" fmla="*/ 226219 w 504825"/>
                    <a:gd name="connsiteY1" fmla="*/ 61913 h 192882"/>
                    <a:gd name="connsiteX2" fmla="*/ 0 w 504825"/>
                    <a:gd name="connsiteY2" fmla="*/ 164307 h 192882"/>
                    <a:gd name="connsiteX3" fmla="*/ 228601 w 504825"/>
                    <a:gd name="connsiteY3" fmla="*/ 71438 h 192882"/>
                    <a:gd name="connsiteX4" fmla="*/ 504825 w 504825"/>
                    <a:gd name="connsiteY4" fmla="*/ 192882 h 192882"/>
                    <a:gd name="connsiteX5" fmla="*/ 242887 w 504825"/>
                    <a:gd name="connsiteY5" fmla="*/ 64294 h 192882"/>
                    <a:gd name="connsiteX6" fmla="*/ 226219 w 504825"/>
                    <a:gd name="connsiteY6" fmla="*/ 0 h 192882"/>
                    <a:gd name="connsiteX0" fmla="*/ 226219 w 504825"/>
                    <a:gd name="connsiteY0" fmla="*/ 0 h 192882"/>
                    <a:gd name="connsiteX1" fmla="*/ 219075 w 504825"/>
                    <a:gd name="connsiteY1" fmla="*/ 64295 h 192882"/>
                    <a:gd name="connsiteX2" fmla="*/ 0 w 504825"/>
                    <a:gd name="connsiteY2" fmla="*/ 164307 h 192882"/>
                    <a:gd name="connsiteX3" fmla="*/ 228601 w 504825"/>
                    <a:gd name="connsiteY3" fmla="*/ 71438 h 192882"/>
                    <a:gd name="connsiteX4" fmla="*/ 504825 w 504825"/>
                    <a:gd name="connsiteY4" fmla="*/ 192882 h 192882"/>
                    <a:gd name="connsiteX5" fmla="*/ 242887 w 504825"/>
                    <a:gd name="connsiteY5" fmla="*/ 64294 h 192882"/>
                    <a:gd name="connsiteX6" fmla="*/ 226219 w 504825"/>
                    <a:gd name="connsiteY6" fmla="*/ 0 h 192882"/>
                    <a:gd name="connsiteX0" fmla="*/ 226219 w 504825"/>
                    <a:gd name="connsiteY0" fmla="*/ 0 h 192882"/>
                    <a:gd name="connsiteX1" fmla="*/ 219075 w 504825"/>
                    <a:gd name="connsiteY1" fmla="*/ 64295 h 192882"/>
                    <a:gd name="connsiteX2" fmla="*/ 0 w 504825"/>
                    <a:gd name="connsiteY2" fmla="*/ 164307 h 192882"/>
                    <a:gd name="connsiteX3" fmla="*/ 228601 w 504825"/>
                    <a:gd name="connsiteY3" fmla="*/ 71438 h 192882"/>
                    <a:gd name="connsiteX4" fmla="*/ 504825 w 504825"/>
                    <a:gd name="connsiteY4" fmla="*/ 192882 h 192882"/>
                    <a:gd name="connsiteX5" fmla="*/ 230981 w 504825"/>
                    <a:gd name="connsiteY5" fmla="*/ 64294 h 192882"/>
                    <a:gd name="connsiteX6" fmla="*/ 226219 w 504825"/>
                    <a:gd name="connsiteY6" fmla="*/ 0 h 192882"/>
                    <a:gd name="connsiteX0" fmla="*/ 228514 w 504825"/>
                    <a:gd name="connsiteY0" fmla="*/ 0 h 218555"/>
                    <a:gd name="connsiteX1" fmla="*/ 219075 w 504825"/>
                    <a:gd name="connsiteY1" fmla="*/ 89968 h 218555"/>
                    <a:gd name="connsiteX2" fmla="*/ 0 w 504825"/>
                    <a:gd name="connsiteY2" fmla="*/ 189980 h 218555"/>
                    <a:gd name="connsiteX3" fmla="*/ 228601 w 504825"/>
                    <a:gd name="connsiteY3" fmla="*/ 97111 h 218555"/>
                    <a:gd name="connsiteX4" fmla="*/ 504825 w 504825"/>
                    <a:gd name="connsiteY4" fmla="*/ 218555 h 218555"/>
                    <a:gd name="connsiteX5" fmla="*/ 230981 w 504825"/>
                    <a:gd name="connsiteY5" fmla="*/ 89967 h 218555"/>
                    <a:gd name="connsiteX6" fmla="*/ 228514 w 504825"/>
                    <a:gd name="connsiteY6" fmla="*/ 0 h 218555"/>
                    <a:gd name="connsiteX0" fmla="*/ 229662 w 504825"/>
                    <a:gd name="connsiteY0" fmla="*/ 0 h 263483"/>
                    <a:gd name="connsiteX1" fmla="*/ 219075 w 504825"/>
                    <a:gd name="connsiteY1" fmla="*/ 134896 h 263483"/>
                    <a:gd name="connsiteX2" fmla="*/ 0 w 504825"/>
                    <a:gd name="connsiteY2" fmla="*/ 234908 h 263483"/>
                    <a:gd name="connsiteX3" fmla="*/ 228601 w 504825"/>
                    <a:gd name="connsiteY3" fmla="*/ 142039 h 263483"/>
                    <a:gd name="connsiteX4" fmla="*/ 504825 w 504825"/>
                    <a:gd name="connsiteY4" fmla="*/ 263483 h 263483"/>
                    <a:gd name="connsiteX5" fmla="*/ 230981 w 504825"/>
                    <a:gd name="connsiteY5" fmla="*/ 134895 h 263483"/>
                    <a:gd name="connsiteX6" fmla="*/ 229662 w 504825"/>
                    <a:gd name="connsiteY6" fmla="*/ 0 h 263483"/>
                    <a:gd name="connsiteX0" fmla="*/ 226221 w 504825"/>
                    <a:gd name="connsiteY0" fmla="*/ 0 h 263483"/>
                    <a:gd name="connsiteX1" fmla="*/ 219075 w 504825"/>
                    <a:gd name="connsiteY1" fmla="*/ 134896 h 263483"/>
                    <a:gd name="connsiteX2" fmla="*/ 0 w 504825"/>
                    <a:gd name="connsiteY2" fmla="*/ 234908 h 263483"/>
                    <a:gd name="connsiteX3" fmla="*/ 228601 w 504825"/>
                    <a:gd name="connsiteY3" fmla="*/ 142039 h 263483"/>
                    <a:gd name="connsiteX4" fmla="*/ 504825 w 504825"/>
                    <a:gd name="connsiteY4" fmla="*/ 263483 h 263483"/>
                    <a:gd name="connsiteX5" fmla="*/ 230981 w 504825"/>
                    <a:gd name="connsiteY5" fmla="*/ 134895 h 263483"/>
                    <a:gd name="connsiteX6" fmla="*/ 226221 w 504825"/>
                    <a:gd name="connsiteY6" fmla="*/ 0 h 263483"/>
                    <a:gd name="connsiteX0" fmla="*/ 298503 w 577107"/>
                    <a:gd name="connsiteY0" fmla="*/ 0 h 263483"/>
                    <a:gd name="connsiteX1" fmla="*/ 291357 w 577107"/>
                    <a:gd name="connsiteY1" fmla="*/ 134896 h 263483"/>
                    <a:gd name="connsiteX2" fmla="*/ 0 w 577107"/>
                    <a:gd name="connsiteY2" fmla="*/ 236513 h 263483"/>
                    <a:gd name="connsiteX3" fmla="*/ 300883 w 577107"/>
                    <a:gd name="connsiteY3" fmla="*/ 142039 h 263483"/>
                    <a:gd name="connsiteX4" fmla="*/ 577107 w 577107"/>
                    <a:gd name="connsiteY4" fmla="*/ 263483 h 263483"/>
                    <a:gd name="connsiteX5" fmla="*/ 303263 w 577107"/>
                    <a:gd name="connsiteY5" fmla="*/ 134895 h 263483"/>
                    <a:gd name="connsiteX6" fmla="*/ 298503 w 577107"/>
                    <a:gd name="connsiteY6" fmla="*/ 0 h 263483"/>
                    <a:gd name="connsiteX0" fmla="*/ 298503 w 653978"/>
                    <a:gd name="connsiteY0" fmla="*/ 0 h 252251"/>
                    <a:gd name="connsiteX1" fmla="*/ 291357 w 653978"/>
                    <a:gd name="connsiteY1" fmla="*/ 134896 h 252251"/>
                    <a:gd name="connsiteX2" fmla="*/ 0 w 653978"/>
                    <a:gd name="connsiteY2" fmla="*/ 236513 h 252251"/>
                    <a:gd name="connsiteX3" fmla="*/ 300883 w 653978"/>
                    <a:gd name="connsiteY3" fmla="*/ 142039 h 252251"/>
                    <a:gd name="connsiteX4" fmla="*/ 653978 w 653978"/>
                    <a:gd name="connsiteY4" fmla="*/ 252251 h 252251"/>
                    <a:gd name="connsiteX5" fmla="*/ 303263 w 653978"/>
                    <a:gd name="connsiteY5" fmla="*/ 134895 h 252251"/>
                    <a:gd name="connsiteX6" fmla="*/ 298503 w 653978"/>
                    <a:gd name="connsiteY6" fmla="*/ 0 h 252251"/>
                    <a:gd name="connsiteX0" fmla="*/ 298503 w 660862"/>
                    <a:gd name="connsiteY0" fmla="*/ 0 h 250646"/>
                    <a:gd name="connsiteX1" fmla="*/ 291357 w 660862"/>
                    <a:gd name="connsiteY1" fmla="*/ 134896 h 250646"/>
                    <a:gd name="connsiteX2" fmla="*/ 0 w 660862"/>
                    <a:gd name="connsiteY2" fmla="*/ 236513 h 250646"/>
                    <a:gd name="connsiteX3" fmla="*/ 300883 w 660862"/>
                    <a:gd name="connsiteY3" fmla="*/ 142039 h 250646"/>
                    <a:gd name="connsiteX4" fmla="*/ 660862 w 660862"/>
                    <a:gd name="connsiteY4" fmla="*/ 250646 h 250646"/>
                    <a:gd name="connsiteX5" fmla="*/ 303263 w 660862"/>
                    <a:gd name="connsiteY5" fmla="*/ 134895 h 250646"/>
                    <a:gd name="connsiteX6" fmla="*/ 298503 w 660862"/>
                    <a:gd name="connsiteY6" fmla="*/ 0 h 250646"/>
                    <a:gd name="connsiteX0" fmla="*/ 300797 w 663156"/>
                    <a:gd name="connsiteY0" fmla="*/ 0 h 250646"/>
                    <a:gd name="connsiteX1" fmla="*/ 293651 w 663156"/>
                    <a:gd name="connsiteY1" fmla="*/ 134896 h 250646"/>
                    <a:gd name="connsiteX2" fmla="*/ 0 w 663156"/>
                    <a:gd name="connsiteY2" fmla="*/ 230095 h 250646"/>
                    <a:gd name="connsiteX3" fmla="*/ 303177 w 663156"/>
                    <a:gd name="connsiteY3" fmla="*/ 142039 h 250646"/>
                    <a:gd name="connsiteX4" fmla="*/ 663156 w 663156"/>
                    <a:gd name="connsiteY4" fmla="*/ 250646 h 250646"/>
                    <a:gd name="connsiteX5" fmla="*/ 305557 w 663156"/>
                    <a:gd name="connsiteY5" fmla="*/ 134895 h 250646"/>
                    <a:gd name="connsiteX6" fmla="*/ 300797 w 663156"/>
                    <a:gd name="connsiteY6" fmla="*/ 0 h 250646"/>
                    <a:gd name="connsiteX0" fmla="*/ 300797 w 536185"/>
                    <a:gd name="connsiteY0" fmla="*/ 0 h 230095"/>
                    <a:gd name="connsiteX1" fmla="*/ 293651 w 536185"/>
                    <a:gd name="connsiteY1" fmla="*/ 134896 h 230095"/>
                    <a:gd name="connsiteX2" fmla="*/ 0 w 536185"/>
                    <a:gd name="connsiteY2" fmla="*/ 230095 h 230095"/>
                    <a:gd name="connsiteX3" fmla="*/ 303177 w 536185"/>
                    <a:gd name="connsiteY3" fmla="*/ 142039 h 230095"/>
                    <a:gd name="connsiteX4" fmla="*/ 536185 w 536185"/>
                    <a:gd name="connsiteY4" fmla="*/ 205718 h 230095"/>
                    <a:gd name="connsiteX5" fmla="*/ 305557 w 536185"/>
                    <a:gd name="connsiteY5" fmla="*/ 134895 h 230095"/>
                    <a:gd name="connsiteX6" fmla="*/ 300797 w 536185"/>
                    <a:gd name="connsiteY6" fmla="*/ 0 h 230095"/>
                    <a:gd name="connsiteX0" fmla="*/ 153939 w 389327"/>
                    <a:gd name="connsiteY0" fmla="*/ 0 h 205718"/>
                    <a:gd name="connsiteX1" fmla="*/ 146793 w 389327"/>
                    <a:gd name="connsiteY1" fmla="*/ 134896 h 205718"/>
                    <a:gd name="connsiteX2" fmla="*/ 0 w 389327"/>
                    <a:gd name="connsiteY2" fmla="*/ 180888 h 205718"/>
                    <a:gd name="connsiteX3" fmla="*/ 156319 w 389327"/>
                    <a:gd name="connsiteY3" fmla="*/ 142039 h 205718"/>
                    <a:gd name="connsiteX4" fmla="*/ 389327 w 389327"/>
                    <a:gd name="connsiteY4" fmla="*/ 205718 h 205718"/>
                    <a:gd name="connsiteX5" fmla="*/ 158699 w 389327"/>
                    <a:gd name="connsiteY5" fmla="*/ 134895 h 205718"/>
                    <a:gd name="connsiteX6" fmla="*/ 153939 w 389327"/>
                    <a:gd name="connsiteY6" fmla="*/ 0 h 205718"/>
                    <a:gd name="connsiteX0" fmla="*/ 163118 w 398506"/>
                    <a:gd name="connsiteY0" fmla="*/ 0 h 205718"/>
                    <a:gd name="connsiteX1" fmla="*/ 155972 w 398506"/>
                    <a:gd name="connsiteY1" fmla="*/ 134896 h 205718"/>
                    <a:gd name="connsiteX2" fmla="*/ 0 w 398506"/>
                    <a:gd name="connsiteY2" fmla="*/ 185167 h 205718"/>
                    <a:gd name="connsiteX3" fmla="*/ 165498 w 398506"/>
                    <a:gd name="connsiteY3" fmla="*/ 142039 h 205718"/>
                    <a:gd name="connsiteX4" fmla="*/ 398506 w 398506"/>
                    <a:gd name="connsiteY4" fmla="*/ 205718 h 205718"/>
                    <a:gd name="connsiteX5" fmla="*/ 167878 w 398506"/>
                    <a:gd name="connsiteY5" fmla="*/ 134895 h 205718"/>
                    <a:gd name="connsiteX6" fmla="*/ 163118 w 398506"/>
                    <a:gd name="connsiteY6" fmla="*/ 0 h 205718"/>
                    <a:gd name="connsiteX0" fmla="*/ 163118 w 433691"/>
                    <a:gd name="connsiteY0" fmla="*/ 0 h 205718"/>
                    <a:gd name="connsiteX1" fmla="*/ 155972 w 433691"/>
                    <a:gd name="connsiteY1" fmla="*/ 134896 h 205718"/>
                    <a:gd name="connsiteX2" fmla="*/ 0 w 433691"/>
                    <a:gd name="connsiteY2" fmla="*/ 185167 h 205718"/>
                    <a:gd name="connsiteX3" fmla="*/ 165498 w 433691"/>
                    <a:gd name="connsiteY3" fmla="*/ 142039 h 205718"/>
                    <a:gd name="connsiteX4" fmla="*/ 433691 w 433691"/>
                    <a:gd name="connsiteY4" fmla="*/ 205718 h 205718"/>
                    <a:gd name="connsiteX5" fmla="*/ 167878 w 433691"/>
                    <a:gd name="connsiteY5" fmla="*/ 134895 h 205718"/>
                    <a:gd name="connsiteX6" fmla="*/ 163118 w 433691"/>
                    <a:gd name="connsiteY6" fmla="*/ 0 h 205718"/>
                    <a:gd name="connsiteX0" fmla="*/ 163118 w 406155"/>
                    <a:gd name="connsiteY0" fmla="*/ 0 h 253855"/>
                    <a:gd name="connsiteX1" fmla="*/ 155972 w 406155"/>
                    <a:gd name="connsiteY1" fmla="*/ 134896 h 253855"/>
                    <a:gd name="connsiteX2" fmla="*/ 0 w 406155"/>
                    <a:gd name="connsiteY2" fmla="*/ 185167 h 253855"/>
                    <a:gd name="connsiteX3" fmla="*/ 165498 w 406155"/>
                    <a:gd name="connsiteY3" fmla="*/ 142039 h 253855"/>
                    <a:gd name="connsiteX4" fmla="*/ 406155 w 406155"/>
                    <a:gd name="connsiteY4" fmla="*/ 253855 h 253855"/>
                    <a:gd name="connsiteX5" fmla="*/ 167878 w 406155"/>
                    <a:gd name="connsiteY5" fmla="*/ 134895 h 253855"/>
                    <a:gd name="connsiteX6" fmla="*/ 163118 w 406155"/>
                    <a:gd name="connsiteY6" fmla="*/ 0 h 253855"/>
                    <a:gd name="connsiteX0" fmla="*/ 156234 w 399271"/>
                    <a:gd name="connsiteY0" fmla="*/ 0 h 253855"/>
                    <a:gd name="connsiteX1" fmla="*/ 149088 w 399271"/>
                    <a:gd name="connsiteY1" fmla="*/ 134896 h 253855"/>
                    <a:gd name="connsiteX2" fmla="*/ 0 w 399271"/>
                    <a:gd name="connsiteY2" fmla="*/ 214049 h 253855"/>
                    <a:gd name="connsiteX3" fmla="*/ 158614 w 399271"/>
                    <a:gd name="connsiteY3" fmla="*/ 142039 h 253855"/>
                    <a:gd name="connsiteX4" fmla="*/ 399271 w 399271"/>
                    <a:gd name="connsiteY4" fmla="*/ 253855 h 253855"/>
                    <a:gd name="connsiteX5" fmla="*/ 160994 w 399271"/>
                    <a:gd name="connsiteY5" fmla="*/ 134895 h 253855"/>
                    <a:gd name="connsiteX6" fmla="*/ 156234 w 399271"/>
                    <a:gd name="connsiteY6" fmla="*/ 0 h 253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9271" h="253855">
                      <a:moveTo>
                        <a:pt x="156234" y="0"/>
                      </a:moveTo>
                      <a:lnTo>
                        <a:pt x="149088" y="134896"/>
                      </a:lnTo>
                      <a:lnTo>
                        <a:pt x="0" y="214049"/>
                      </a:lnTo>
                      <a:lnTo>
                        <a:pt x="158614" y="142039"/>
                      </a:lnTo>
                      <a:lnTo>
                        <a:pt x="399271" y="253855"/>
                      </a:lnTo>
                      <a:lnTo>
                        <a:pt x="160994" y="134895"/>
                      </a:lnTo>
                      <a:cubicBezTo>
                        <a:pt x="160172" y="104906"/>
                        <a:pt x="157056" y="29989"/>
                        <a:pt x="156234" y="0"/>
                      </a:cubicBezTo>
                      <a:close/>
                    </a:path>
                  </a:pathLst>
                </a:custGeom>
                <a:grpFill/>
                <a:ln w="6350">
                  <a:solidFill>
                    <a:srgbClr val="33C7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bg1">
                          <a:alpha val="0"/>
                        </a:schemeClr>
                      </a:solidFill>
                    </a:ln>
                  </a:endParaRPr>
                </a:p>
              </p:txBody>
            </p:sp>
            <p:sp>
              <p:nvSpPr>
                <p:cNvPr id="48" name="Freeform 47"/>
                <p:cNvSpPr/>
                <p:nvPr/>
              </p:nvSpPr>
              <p:spPr>
                <a:xfrm>
                  <a:off x="7021619" y="2756683"/>
                  <a:ext cx="1415865" cy="657140"/>
                </a:xfrm>
                <a:custGeom>
                  <a:avLst/>
                  <a:gdLst>
                    <a:gd name="connsiteX0" fmla="*/ 0 w 2000250"/>
                    <a:gd name="connsiteY0" fmla="*/ 333375 h 1347788"/>
                    <a:gd name="connsiteX1" fmla="*/ 895350 w 2000250"/>
                    <a:gd name="connsiteY1" fmla="*/ 0 h 1347788"/>
                    <a:gd name="connsiteX2" fmla="*/ 2000250 w 2000250"/>
                    <a:gd name="connsiteY2" fmla="*/ 357188 h 1347788"/>
                    <a:gd name="connsiteX3" fmla="*/ 1990725 w 2000250"/>
                    <a:gd name="connsiteY3" fmla="*/ 823913 h 1347788"/>
                    <a:gd name="connsiteX4" fmla="*/ 1147763 w 2000250"/>
                    <a:gd name="connsiteY4" fmla="*/ 1347788 h 1347788"/>
                    <a:gd name="connsiteX5" fmla="*/ 0 w 2000250"/>
                    <a:gd name="connsiteY5" fmla="*/ 333375 h 1347788"/>
                    <a:gd name="connsiteX0" fmla="*/ 19050 w 2019300"/>
                    <a:gd name="connsiteY0" fmla="*/ 333375 h 1347788"/>
                    <a:gd name="connsiteX1" fmla="*/ 914400 w 2019300"/>
                    <a:gd name="connsiteY1" fmla="*/ 0 h 1347788"/>
                    <a:gd name="connsiteX2" fmla="*/ 2019300 w 2019300"/>
                    <a:gd name="connsiteY2" fmla="*/ 357188 h 1347788"/>
                    <a:gd name="connsiteX3" fmla="*/ 2009775 w 2019300"/>
                    <a:gd name="connsiteY3" fmla="*/ 823913 h 1347788"/>
                    <a:gd name="connsiteX4" fmla="*/ 1166813 w 2019300"/>
                    <a:gd name="connsiteY4" fmla="*/ 1347788 h 1347788"/>
                    <a:gd name="connsiteX5" fmla="*/ 0 w 2019300"/>
                    <a:gd name="connsiteY5" fmla="*/ 702186 h 1347788"/>
                    <a:gd name="connsiteX6" fmla="*/ 19050 w 2019300"/>
                    <a:gd name="connsiteY6" fmla="*/ 333375 h 1347788"/>
                    <a:gd name="connsiteX0" fmla="*/ 19050 w 2019300"/>
                    <a:gd name="connsiteY0" fmla="*/ 333375 h 1347788"/>
                    <a:gd name="connsiteX1" fmla="*/ 914400 w 2019300"/>
                    <a:gd name="connsiteY1" fmla="*/ 0 h 1347788"/>
                    <a:gd name="connsiteX2" fmla="*/ 2019300 w 2019300"/>
                    <a:gd name="connsiteY2" fmla="*/ 357188 h 1347788"/>
                    <a:gd name="connsiteX3" fmla="*/ 2009775 w 2019300"/>
                    <a:gd name="connsiteY3" fmla="*/ 823913 h 1347788"/>
                    <a:gd name="connsiteX4" fmla="*/ 1166813 w 2019300"/>
                    <a:gd name="connsiteY4" fmla="*/ 1347788 h 1347788"/>
                    <a:gd name="connsiteX5" fmla="*/ 0 w 2019300"/>
                    <a:gd name="connsiteY5" fmla="*/ 702186 h 1347788"/>
                    <a:gd name="connsiteX6" fmla="*/ 19050 w 2019300"/>
                    <a:gd name="connsiteY6" fmla="*/ 333375 h 1347788"/>
                    <a:gd name="connsiteX0" fmla="*/ 19050 w 2019300"/>
                    <a:gd name="connsiteY0" fmla="*/ 333375 h 1347788"/>
                    <a:gd name="connsiteX1" fmla="*/ 914400 w 2019300"/>
                    <a:gd name="connsiteY1" fmla="*/ 0 h 1347788"/>
                    <a:gd name="connsiteX2" fmla="*/ 2019300 w 2019300"/>
                    <a:gd name="connsiteY2" fmla="*/ 357188 h 1347788"/>
                    <a:gd name="connsiteX3" fmla="*/ 2009775 w 2019300"/>
                    <a:gd name="connsiteY3" fmla="*/ 823913 h 1347788"/>
                    <a:gd name="connsiteX4" fmla="*/ 1166813 w 2019300"/>
                    <a:gd name="connsiteY4" fmla="*/ 1347788 h 1347788"/>
                    <a:gd name="connsiteX5" fmla="*/ 0 w 2019300"/>
                    <a:gd name="connsiteY5" fmla="*/ 702186 h 1347788"/>
                    <a:gd name="connsiteX6" fmla="*/ 19050 w 2019300"/>
                    <a:gd name="connsiteY6" fmla="*/ 333375 h 1347788"/>
                    <a:gd name="connsiteX0" fmla="*/ 19050 w 2028825"/>
                    <a:gd name="connsiteY0" fmla="*/ 333375 h 1347788"/>
                    <a:gd name="connsiteX1" fmla="*/ 914400 w 2028825"/>
                    <a:gd name="connsiteY1" fmla="*/ 0 h 1347788"/>
                    <a:gd name="connsiteX2" fmla="*/ 2028825 w 2028825"/>
                    <a:gd name="connsiteY2" fmla="*/ 404813 h 1347788"/>
                    <a:gd name="connsiteX3" fmla="*/ 2009775 w 2028825"/>
                    <a:gd name="connsiteY3" fmla="*/ 823913 h 1347788"/>
                    <a:gd name="connsiteX4" fmla="*/ 1166813 w 2028825"/>
                    <a:gd name="connsiteY4" fmla="*/ 1347788 h 1347788"/>
                    <a:gd name="connsiteX5" fmla="*/ 0 w 2028825"/>
                    <a:gd name="connsiteY5" fmla="*/ 702186 h 1347788"/>
                    <a:gd name="connsiteX6" fmla="*/ 19050 w 2028825"/>
                    <a:gd name="connsiteY6" fmla="*/ 333375 h 1347788"/>
                    <a:gd name="connsiteX0" fmla="*/ 0 w 2050257"/>
                    <a:gd name="connsiteY0" fmla="*/ 330994 h 1347788"/>
                    <a:gd name="connsiteX1" fmla="*/ 935832 w 2050257"/>
                    <a:gd name="connsiteY1" fmla="*/ 0 h 1347788"/>
                    <a:gd name="connsiteX2" fmla="*/ 2050257 w 2050257"/>
                    <a:gd name="connsiteY2" fmla="*/ 404813 h 1347788"/>
                    <a:gd name="connsiteX3" fmla="*/ 2031207 w 2050257"/>
                    <a:gd name="connsiteY3" fmla="*/ 823913 h 1347788"/>
                    <a:gd name="connsiteX4" fmla="*/ 1188245 w 2050257"/>
                    <a:gd name="connsiteY4" fmla="*/ 1347788 h 1347788"/>
                    <a:gd name="connsiteX5" fmla="*/ 21432 w 2050257"/>
                    <a:gd name="connsiteY5" fmla="*/ 702186 h 1347788"/>
                    <a:gd name="connsiteX6" fmla="*/ 0 w 2050257"/>
                    <a:gd name="connsiteY6" fmla="*/ 330994 h 1347788"/>
                    <a:gd name="connsiteX0" fmla="*/ 0 w 2050257"/>
                    <a:gd name="connsiteY0" fmla="*/ 330994 h 1347788"/>
                    <a:gd name="connsiteX1" fmla="*/ 935832 w 2050257"/>
                    <a:gd name="connsiteY1" fmla="*/ 0 h 1347788"/>
                    <a:gd name="connsiteX2" fmla="*/ 2050257 w 2050257"/>
                    <a:gd name="connsiteY2" fmla="*/ 404813 h 1347788"/>
                    <a:gd name="connsiteX3" fmla="*/ 2038351 w 2050257"/>
                    <a:gd name="connsiteY3" fmla="*/ 766763 h 1347788"/>
                    <a:gd name="connsiteX4" fmla="*/ 1188245 w 2050257"/>
                    <a:gd name="connsiteY4" fmla="*/ 1347788 h 1347788"/>
                    <a:gd name="connsiteX5" fmla="*/ 21432 w 2050257"/>
                    <a:gd name="connsiteY5" fmla="*/ 702186 h 1347788"/>
                    <a:gd name="connsiteX6" fmla="*/ 0 w 2050257"/>
                    <a:gd name="connsiteY6" fmla="*/ 330994 h 1347788"/>
                    <a:gd name="connsiteX0" fmla="*/ 0 w 2050257"/>
                    <a:gd name="connsiteY0" fmla="*/ 330994 h 1347788"/>
                    <a:gd name="connsiteX1" fmla="*/ 935832 w 2050257"/>
                    <a:gd name="connsiteY1" fmla="*/ 0 h 1347788"/>
                    <a:gd name="connsiteX2" fmla="*/ 2050257 w 2050257"/>
                    <a:gd name="connsiteY2" fmla="*/ 404813 h 1347788"/>
                    <a:gd name="connsiteX3" fmla="*/ 2042140 w 2050257"/>
                    <a:gd name="connsiteY3" fmla="*/ 847539 h 1347788"/>
                    <a:gd name="connsiteX4" fmla="*/ 1188245 w 2050257"/>
                    <a:gd name="connsiteY4" fmla="*/ 1347788 h 1347788"/>
                    <a:gd name="connsiteX5" fmla="*/ 21432 w 2050257"/>
                    <a:gd name="connsiteY5" fmla="*/ 702186 h 1347788"/>
                    <a:gd name="connsiteX6" fmla="*/ 0 w 2050257"/>
                    <a:gd name="connsiteY6" fmla="*/ 330994 h 1347788"/>
                    <a:gd name="connsiteX0" fmla="*/ 0 w 2080569"/>
                    <a:gd name="connsiteY0" fmla="*/ 287913 h 1347788"/>
                    <a:gd name="connsiteX1" fmla="*/ 966144 w 2080569"/>
                    <a:gd name="connsiteY1" fmla="*/ 0 h 1347788"/>
                    <a:gd name="connsiteX2" fmla="*/ 2080569 w 2080569"/>
                    <a:gd name="connsiteY2" fmla="*/ 404813 h 1347788"/>
                    <a:gd name="connsiteX3" fmla="*/ 2072452 w 2080569"/>
                    <a:gd name="connsiteY3" fmla="*/ 847539 h 1347788"/>
                    <a:gd name="connsiteX4" fmla="*/ 1218557 w 2080569"/>
                    <a:gd name="connsiteY4" fmla="*/ 1347788 h 1347788"/>
                    <a:gd name="connsiteX5" fmla="*/ 51744 w 2080569"/>
                    <a:gd name="connsiteY5" fmla="*/ 702186 h 1347788"/>
                    <a:gd name="connsiteX6" fmla="*/ 0 w 2080569"/>
                    <a:gd name="connsiteY6" fmla="*/ 287913 h 1347788"/>
                    <a:gd name="connsiteX0" fmla="*/ 0 w 2088147"/>
                    <a:gd name="connsiteY0" fmla="*/ 314839 h 1347788"/>
                    <a:gd name="connsiteX1" fmla="*/ 973722 w 2088147"/>
                    <a:gd name="connsiteY1" fmla="*/ 0 h 1347788"/>
                    <a:gd name="connsiteX2" fmla="*/ 2088147 w 2088147"/>
                    <a:gd name="connsiteY2" fmla="*/ 404813 h 1347788"/>
                    <a:gd name="connsiteX3" fmla="*/ 2080030 w 2088147"/>
                    <a:gd name="connsiteY3" fmla="*/ 847539 h 1347788"/>
                    <a:gd name="connsiteX4" fmla="*/ 1226135 w 2088147"/>
                    <a:gd name="connsiteY4" fmla="*/ 1347788 h 1347788"/>
                    <a:gd name="connsiteX5" fmla="*/ 59322 w 2088147"/>
                    <a:gd name="connsiteY5" fmla="*/ 702186 h 1347788"/>
                    <a:gd name="connsiteX6" fmla="*/ 0 w 2088147"/>
                    <a:gd name="connsiteY6" fmla="*/ 314839 h 1347788"/>
                    <a:gd name="connsiteX0" fmla="*/ 0 w 2088147"/>
                    <a:gd name="connsiteY0" fmla="*/ 277143 h 1347788"/>
                    <a:gd name="connsiteX1" fmla="*/ 973722 w 2088147"/>
                    <a:gd name="connsiteY1" fmla="*/ 0 h 1347788"/>
                    <a:gd name="connsiteX2" fmla="*/ 2088147 w 2088147"/>
                    <a:gd name="connsiteY2" fmla="*/ 404813 h 1347788"/>
                    <a:gd name="connsiteX3" fmla="*/ 2080030 w 2088147"/>
                    <a:gd name="connsiteY3" fmla="*/ 847539 h 1347788"/>
                    <a:gd name="connsiteX4" fmla="*/ 1226135 w 2088147"/>
                    <a:gd name="connsiteY4" fmla="*/ 1347788 h 1347788"/>
                    <a:gd name="connsiteX5" fmla="*/ 59322 w 2088147"/>
                    <a:gd name="connsiteY5" fmla="*/ 702186 h 1347788"/>
                    <a:gd name="connsiteX6" fmla="*/ 0 w 2088147"/>
                    <a:gd name="connsiteY6" fmla="*/ 277143 h 1347788"/>
                    <a:gd name="connsiteX0" fmla="*/ 5091 w 2093238"/>
                    <a:gd name="connsiteY0" fmla="*/ 277143 h 1347788"/>
                    <a:gd name="connsiteX1" fmla="*/ 978813 w 2093238"/>
                    <a:gd name="connsiteY1" fmla="*/ 0 h 1347788"/>
                    <a:gd name="connsiteX2" fmla="*/ 2093238 w 2093238"/>
                    <a:gd name="connsiteY2" fmla="*/ 404813 h 1347788"/>
                    <a:gd name="connsiteX3" fmla="*/ 2085121 w 2093238"/>
                    <a:gd name="connsiteY3" fmla="*/ 847539 h 1347788"/>
                    <a:gd name="connsiteX4" fmla="*/ 1231226 w 2093238"/>
                    <a:gd name="connsiteY4" fmla="*/ 1347788 h 1347788"/>
                    <a:gd name="connsiteX5" fmla="*/ 0 w 2093238"/>
                    <a:gd name="connsiteY5" fmla="*/ 669876 h 1347788"/>
                    <a:gd name="connsiteX6" fmla="*/ 5091 w 2093238"/>
                    <a:gd name="connsiteY6" fmla="*/ 277143 h 1347788"/>
                    <a:gd name="connsiteX0" fmla="*/ 0 w 2088147"/>
                    <a:gd name="connsiteY0" fmla="*/ 277143 h 1347788"/>
                    <a:gd name="connsiteX1" fmla="*/ 973722 w 2088147"/>
                    <a:gd name="connsiteY1" fmla="*/ 0 h 1347788"/>
                    <a:gd name="connsiteX2" fmla="*/ 2088147 w 2088147"/>
                    <a:gd name="connsiteY2" fmla="*/ 404813 h 1347788"/>
                    <a:gd name="connsiteX3" fmla="*/ 2080030 w 2088147"/>
                    <a:gd name="connsiteY3" fmla="*/ 847539 h 1347788"/>
                    <a:gd name="connsiteX4" fmla="*/ 1226135 w 2088147"/>
                    <a:gd name="connsiteY4" fmla="*/ 1347788 h 1347788"/>
                    <a:gd name="connsiteX5" fmla="*/ 2487 w 2088147"/>
                    <a:gd name="connsiteY5" fmla="*/ 696801 h 1347788"/>
                    <a:gd name="connsiteX6" fmla="*/ 0 w 2088147"/>
                    <a:gd name="connsiteY6" fmla="*/ 277143 h 1347788"/>
                    <a:gd name="connsiteX0" fmla="*/ 0 w 2088147"/>
                    <a:gd name="connsiteY0" fmla="*/ 277143 h 1347788"/>
                    <a:gd name="connsiteX1" fmla="*/ 973722 w 2088147"/>
                    <a:gd name="connsiteY1" fmla="*/ 0 h 1347788"/>
                    <a:gd name="connsiteX2" fmla="*/ 2088147 w 2088147"/>
                    <a:gd name="connsiteY2" fmla="*/ 380579 h 1347788"/>
                    <a:gd name="connsiteX3" fmla="*/ 2080030 w 2088147"/>
                    <a:gd name="connsiteY3" fmla="*/ 847539 h 1347788"/>
                    <a:gd name="connsiteX4" fmla="*/ 1226135 w 2088147"/>
                    <a:gd name="connsiteY4" fmla="*/ 1347788 h 1347788"/>
                    <a:gd name="connsiteX5" fmla="*/ 2487 w 2088147"/>
                    <a:gd name="connsiteY5" fmla="*/ 696801 h 1347788"/>
                    <a:gd name="connsiteX6" fmla="*/ 0 w 2088147"/>
                    <a:gd name="connsiteY6" fmla="*/ 277143 h 1347788"/>
                    <a:gd name="connsiteX0" fmla="*/ 0 w 2088147"/>
                    <a:gd name="connsiteY0" fmla="*/ 236756 h 1347788"/>
                    <a:gd name="connsiteX1" fmla="*/ 973722 w 2088147"/>
                    <a:gd name="connsiteY1" fmla="*/ 0 h 1347788"/>
                    <a:gd name="connsiteX2" fmla="*/ 2088147 w 2088147"/>
                    <a:gd name="connsiteY2" fmla="*/ 380579 h 1347788"/>
                    <a:gd name="connsiteX3" fmla="*/ 2080030 w 2088147"/>
                    <a:gd name="connsiteY3" fmla="*/ 847539 h 1347788"/>
                    <a:gd name="connsiteX4" fmla="*/ 1226135 w 2088147"/>
                    <a:gd name="connsiteY4" fmla="*/ 1347788 h 1347788"/>
                    <a:gd name="connsiteX5" fmla="*/ 2487 w 2088147"/>
                    <a:gd name="connsiteY5" fmla="*/ 696801 h 1347788"/>
                    <a:gd name="connsiteX6" fmla="*/ 0 w 2088147"/>
                    <a:gd name="connsiteY6" fmla="*/ 236756 h 1347788"/>
                    <a:gd name="connsiteX0" fmla="*/ 0 w 2088147"/>
                    <a:gd name="connsiteY0" fmla="*/ 220601 h 1347788"/>
                    <a:gd name="connsiteX1" fmla="*/ 973722 w 2088147"/>
                    <a:gd name="connsiteY1" fmla="*/ 0 h 1347788"/>
                    <a:gd name="connsiteX2" fmla="*/ 2088147 w 2088147"/>
                    <a:gd name="connsiteY2" fmla="*/ 380579 h 1347788"/>
                    <a:gd name="connsiteX3" fmla="*/ 2080030 w 2088147"/>
                    <a:gd name="connsiteY3" fmla="*/ 847539 h 1347788"/>
                    <a:gd name="connsiteX4" fmla="*/ 1226135 w 2088147"/>
                    <a:gd name="connsiteY4" fmla="*/ 1347788 h 1347788"/>
                    <a:gd name="connsiteX5" fmla="*/ 2487 w 2088147"/>
                    <a:gd name="connsiteY5" fmla="*/ 696801 h 1347788"/>
                    <a:gd name="connsiteX6" fmla="*/ 0 w 2088147"/>
                    <a:gd name="connsiteY6" fmla="*/ 220601 h 1347788"/>
                    <a:gd name="connsiteX0" fmla="*/ 0 w 2088147"/>
                    <a:gd name="connsiteY0" fmla="*/ 220601 h 1347788"/>
                    <a:gd name="connsiteX1" fmla="*/ 973722 w 2088147"/>
                    <a:gd name="connsiteY1" fmla="*/ 0 h 1347788"/>
                    <a:gd name="connsiteX2" fmla="*/ 2088147 w 2088147"/>
                    <a:gd name="connsiteY2" fmla="*/ 364424 h 1347788"/>
                    <a:gd name="connsiteX3" fmla="*/ 2080030 w 2088147"/>
                    <a:gd name="connsiteY3" fmla="*/ 847539 h 1347788"/>
                    <a:gd name="connsiteX4" fmla="*/ 1226135 w 2088147"/>
                    <a:gd name="connsiteY4" fmla="*/ 1347788 h 1347788"/>
                    <a:gd name="connsiteX5" fmla="*/ 2487 w 2088147"/>
                    <a:gd name="connsiteY5" fmla="*/ 696801 h 1347788"/>
                    <a:gd name="connsiteX6" fmla="*/ 0 w 2088147"/>
                    <a:gd name="connsiteY6" fmla="*/ 220601 h 1347788"/>
                    <a:gd name="connsiteX0" fmla="*/ 0 w 2088147"/>
                    <a:gd name="connsiteY0" fmla="*/ 258296 h 1385483"/>
                    <a:gd name="connsiteX1" fmla="*/ 1030558 w 2088147"/>
                    <a:gd name="connsiteY1" fmla="*/ 0 h 1385483"/>
                    <a:gd name="connsiteX2" fmla="*/ 2088147 w 2088147"/>
                    <a:gd name="connsiteY2" fmla="*/ 402119 h 1385483"/>
                    <a:gd name="connsiteX3" fmla="*/ 2080030 w 2088147"/>
                    <a:gd name="connsiteY3" fmla="*/ 885234 h 1385483"/>
                    <a:gd name="connsiteX4" fmla="*/ 1226135 w 2088147"/>
                    <a:gd name="connsiteY4" fmla="*/ 1385483 h 1385483"/>
                    <a:gd name="connsiteX5" fmla="*/ 2487 w 2088147"/>
                    <a:gd name="connsiteY5" fmla="*/ 734496 h 1385483"/>
                    <a:gd name="connsiteX6" fmla="*/ 0 w 2088147"/>
                    <a:gd name="connsiteY6" fmla="*/ 258296 h 1385483"/>
                    <a:gd name="connsiteX0" fmla="*/ 0 w 2088147"/>
                    <a:gd name="connsiteY0" fmla="*/ 201754 h 1328941"/>
                    <a:gd name="connsiteX1" fmla="*/ 1030558 w 2088147"/>
                    <a:gd name="connsiteY1" fmla="*/ 0 h 1328941"/>
                    <a:gd name="connsiteX2" fmla="*/ 2088147 w 2088147"/>
                    <a:gd name="connsiteY2" fmla="*/ 345577 h 1328941"/>
                    <a:gd name="connsiteX3" fmla="*/ 2080030 w 2088147"/>
                    <a:gd name="connsiteY3" fmla="*/ 828692 h 1328941"/>
                    <a:gd name="connsiteX4" fmla="*/ 1226135 w 2088147"/>
                    <a:gd name="connsiteY4" fmla="*/ 1328941 h 1328941"/>
                    <a:gd name="connsiteX5" fmla="*/ 2487 w 2088147"/>
                    <a:gd name="connsiteY5" fmla="*/ 677954 h 1328941"/>
                    <a:gd name="connsiteX6" fmla="*/ 0 w 2088147"/>
                    <a:gd name="connsiteY6" fmla="*/ 201754 h 1328941"/>
                    <a:gd name="connsiteX0" fmla="*/ 0 w 2088147"/>
                    <a:gd name="connsiteY0" fmla="*/ 217909 h 1345096"/>
                    <a:gd name="connsiteX1" fmla="*/ 973723 w 2088147"/>
                    <a:gd name="connsiteY1" fmla="*/ 0 h 1345096"/>
                    <a:gd name="connsiteX2" fmla="*/ 2088147 w 2088147"/>
                    <a:gd name="connsiteY2" fmla="*/ 361732 h 1345096"/>
                    <a:gd name="connsiteX3" fmla="*/ 2080030 w 2088147"/>
                    <a:gd name="connsiteY3" fmla="*/ 844847 h 1345096"/>
                    <a:gd name="connsiteX4" fmla="*/ 1226135 w 2088147"/>
                    <a:gd name="connsiteY4" fmla="*/ 1345096 h 1345096"/>
                    <a:gd name="connsiteX5" fmla="*/ 2487 w 2088147"/>
                    <a:gd name="connsiteY5" fmla="*/ 694109 h 1345096"/>
                    <a:gd name="connsiteX6" fmla="*/ 0 w 2088147"/>
                    <a:gd name="connsiteY6" fmla="*/ 217909 h 1345096"/>
                    <a:gd name="connsiteX0" fmla="*/ 0 w 2088147"/>
                    <a:gd name="connsiteY0" fmla="*/ 242141 h 1369328"/>
                    <a:gd name="connsiteX1" fmla="*/ 1115811 w 2088147"/>
                    <a:gd name="connsiteY1" fmla="*/ 0 h 1369328"/>
                    <a:gd name="connsiteX2" fmla="*/ 2088147 w 2088147"/>
                    <a:gd name="connsiteY2" fmla="*/ 385964 h 1369328"/>
                    <a:gd name="connsiteX3" fmla="*/ 2080030 w 2088147"/>
                    <a:gd name="connsiteY3" fmla="*/ 869079 h 1369328"/>
                    <a:gd name="connsiteX4" fmla="*/ 1226135 w 2088147"/>
                    <a:gd name="connsiteY4" fmla="*/ 1369328 h 1369328"/>
                    <a:gd name="connsiteX5" fmla="*/ 2487 w 2088147"/>
                    <a:gd name="connsiteY5" fmla="*/ 718341 h 1369328"/>
                    <a:gd name="connsiteX6" fmla="*/ 0 w 2088147"/>
                    <a:gd name="connsiteY6" fmla="*/ 242141 h 1369328"/>
                    <a:gd name="connsiteX0" fmla="*/ 0 w 2088147"/>
                    <a:gd name="connsiteY0" fmla="*/ 250218 h 1377405"/>
                    <a:gd name="connsiteX1" fmla="*/ 1041925 w 2088147"/>
                    <a:gd name="connsiteY1" fmla="*/ 0 h 1377405"/>
                    <a:gd name="connsiteX2" fmla="*/ 2088147 w 2088147"/>
                    <a:gd name="connsiteY2" fmla="*/ 394041 h 1377405"/>
                    <a:gd name="connsiteX3" fmla="*/ 2080030 w 2088147"/>
                    <a:gd name="connsiteY3" fmla="*/ 877156 h 1377405"/>
                    <a:gd name="connsiteX4" fmla="*/ 1226135 w 2088147"/>
                    <a:gd name="connsiteY4" fmla="*/ 1377405 h 1377405"/>
                    <a:gd name="connsiteX5" fmla="*/ 2487 w 2088147"/>
                    <a:gd name="connsiteY5" fmla="*/ 726418 h 1377405"/>
                    <a:gd name="connsiteX6" fmla="*/ 0 w 2088147"/>
                    <a:gd name="connsiteY6" fmla="*/ 250218 h 1377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88147" h="1377405">
                      <a:moveTo>
                        <a:pt x="0" y="250218"/>
                      </a:moveTo>
                      <a:lnTo>
                        <a:pt x="1041925" y="0"/>
                      </a:lnTo>
                      <a:lnTo>
                        <a:pt x="2088147" y="394041"/>
                      </a:lnTo>
                      <a:lnTo>
                        <a:pt x="2080030" y="877156"/>
                      </a:lnTo>
                      <a:cubicBezTo>
                        <a:pt x="1796661" y="1070831"/>
                        <a:pt x="1509504" y="1183730"/>
                        <a:pt x="1226135" y="1377405"/>
                      </a:cubicBezTo>
                      <a:cubicBezTo>
                        <a:pt x="1026110" y="1282854"/>
                        <a:pt x="169175" y="825732"/>
                        <a:pt x="2487" y="726418"/>
                      </a:cubicBezTo>
                      <a:lnTo>
                        <a:pt x="0" y="250218"/>
                      </a:lnTo>
                      <a:close/>
                    </a:path>
                  </a:pathLst>
                </a:custGeom>
                <a:grpFill/>
                <a:ln w="6350">
                  <a:solidFill>
                    <a:srgbClr val="33C7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bg1">
                          <a:alpha val="0"/>
                        </a:schemeClr>
                      </a:solidFill>
                    </a:ln>
                  </a:endParaRPr>
                </a:p>
              </p:txBody>
            </p:sp>
            <p:sp>
              <p:nvSpPr>
                <p:cNvPr id="49" name="Freeform 48"/>
                <p:cNvSpPr/>
                <p:nvPr/>
              </p:nvSpPr>
              <p:spPr>
                <a:xfrm>
                  <a:off x="7009510" y="2874423"/>
                  <a:ext cx="839338" cy="554764"/>
                </a:xfrm>
                <a:custGeom>
                  <a:avLst/>
                  <a:gdLst>
                    <a:gd name="connsiteX0" fmla="*/ 674872 w 1240510"/>
                    <a:gd name="connsiteY0" fmla="*/ 653520 h 1131852"/>
                    <a:gd name="connsiteX1" fmla="*/ 1024916 w 1240510"/>
                    <a:gd name="connsiteY1" fmla="*/ 827351 h 1131852"/>
                    <a:gd name="connsiteX2" fmla="*/ 1015392 w 1240510"/>
                    <a:gd name="connsiteY2" fmla="*/ 894026 h 1131852"/>
                    <a:gd name="connsiteX3" fmla="*/ 679634 w 1240510"/>
                    <a:gd name="connsiteY3" fmla="*/ 720195 h 1131852"/>
                    <a:gd name="connsiteX4" fmla="*/ 674872 w 1240510"/>
                    <a:gd name="connsiteY4" fmla="*/ 653520 h 1131852"/>
                    <a:gd name="connsiteX5" fmla="*/ 674872 w 1240510"/>
                    <a:gd name="connsiteY5" fmla="*/ 557779 h 1131852"/>
                    <a:gd name="connsiteX6" fmla="*/ 1024916 w 1240510"/>
                    <a:gd name="connsiteY6" fmla="*/ 731610 h 1131852"/>
                    <a:gd name="connsiteX7" fmla="*/ 1015392 w 1240510"/>
                    <a:gd name="connsiteY7" fmla="*/ 798285 h 1131852"/>
                    <a:gd name="connsiteX8" fmla="*/ 679634 w 1240510"/>
                    <a:gd name="connsiteY8" fmla="*/ 624454 h 1131852"/>
                    <a:gd name="connsiteX9" fmla="*/ 674872 w 1240510"/>
                    <a:gd name="connsiteY9" fmla="*/ 557779 h 1131852"/>
                    <a:gd name="connsiteX10" fmla="*/ 674872 w 1240510"/>
                    <a:gd name="connsiteY10" fmla="*/ 470616 h 1131852"/>
                    <a:gd name="connsiteX11" fmla="*/ 1024916 w 1240510"/>
                    <a:gd name="connsiteY11" fmla="*/ 644447 h 1131852"/>
                    <a:gd name="connsiteX12" fmla="*/ 1015392 w 1240510"/>
                    <a:gd name="connsiteY12" fmla="*/ 711122 h 1131852"/>
                    <a:gd name="connsiteX13" fmla="*/ 679634 w 1240510"/>
                    <a:gd name="connsiteY13" fmla="*/ 537291 h 1131852"/>
                    <a:gd name="connsiteX14" fmla="*/ 674872 w 1240510"/>
                    <a:gd name="connsiteY14" fmla="*/ 470616 h 1131852"/>
                    <a:gd name="connsiteX15" fmla="*/ 148616 w 1240510"/>
                    <a:gd name="connsiteY15" fmla="*/ 354217 h 1131852"/>
                    <a:gd name="connsiteX16" fmla="*/ 229578 w 1240510"/>
                    <a:gd name="connsiteY16" fmla="*/ 392317 h 1131852"/>
                    <a:gd name="connsiteX17" fmla="*/ 220052 w 1240510"/>
                    <a:gd name="connsiteY17" fmla="*/ 454230 h 1131852"/>
                    <a:gd name="connsiteX18" fmla="*/ 162904 w 1240510"/>
                    <a:gd name="connsiteY18" fmla="*/ 420892 h 1131852"/>
                    <a:gd name="connsiteX19" fmla="*/ 148616 w 1240510"/>
                    <a:gd name="connsiteY19" fmla="*/ 354217 h 1131852"/>
                    <a:gd name="connsiteX20" fmla="*/ 148616 w 1240510"/>
                    <a:gd name="connsiteY20" fmla="*/ 277736 h 1131852"/>
                    <a:gd name="connsiteX21" fmla="*/ 229578 w 1240510"/>
                    <a:gd name="connsiteY21" fmla="*/ 315836 h 1131852"/>
                    <a:gd name="connsiteX22" fmla="*/ 220052 w 1240510"/>
                    <a:gd name="connsiteY22" fmla="*/ 377749 h 1131852"/>
                    <a:gd name="connsiteX23" fmla="*/ 162904 w 1240510"/>
                    <a:gd name="connsiteY23" fmla="*/ 344411 h 1131852"/>
                    <a:gd name="connsiteX24" fmla="*/ 148616 w 1240510"/>
                    <a:gd name="connsiteY24" fmla="*/ 277736 h 1131852"/>
                    <a:gd name="connsiteX25" fmla="*/ 148616 w 1240510"/>
                    <a:gd name="connsiteY25" fmla="*/ 199153 h 1131852"/>
                    <a:gd name="connsiteX26" fmla="*/ 229578 w 1240510"/>
                    <a:gd name="connsiteY26" fmla="*/ 237253 h 1131852"/>
                    <a:gd name="connsiteX27" fmla="*/ 220052 w 1240510"/>
                    <a:gd name="connsiteY27" fmla="*/ 299166 h 1131852"/>
                    <a:gd name="connsiteX28" fmla="*/ 162904 w 1240510"/>
                    <a:gd name="connsiteY28" fmla="*/ 265828 h 1131852"/>
                    <a:gd name="connsiteX29" fmla="*/ 148616 w 1240510"/>
                    <a:gd name="connsiteY29" fmla="*/ 199153 h 1131852"/>
                    <a:gd name="connsiteX30" fmla="*/ 50232 w 1240510"/>
                    <a:gd name="connsiteY30" fmla="*/ 99764 h 1131852"/>
                    <a:gd name="connsiteX31" fmla="*/ 54244 w 1240510"/>
                    <a:gd name="connsiteY31" fmla="*/ 392645 h 1131852"/>
                    <a:gd name="connsiteX32" fmla="*/ 1190278 w 1240510"/>
                    <a:gd name="connsiteY32" fmla="*/ 1073922 h 1131852"/>
                    <a:gd name="connsiteX33" fmla="*/ 1191028 w 1240510"/>
                    <a:gd name="connsiteY33" fmla="*/ 690337 h 1131852"/>
                    <a:gd name="connsiteX34" fmla="*/ 50232 w 1240510"/>
                    <a:gd name="connsiteY34" fmla="*/ 99764 h 1131852"/>
                    <a:gd name="connsiteX35" fmla="*/ 10837 w 1240510"/>
                    <a:gd name="connsiteY35" fmla="*/ 0 h 1131852"/>
                    <a:gd name="connsiteX36" fmla="*/ 1240510 w 1240510"/>
                    <a:gd name="connsiteY36" fmla="*/ 659613 h 1131852"/>
                    <a:gd name="connsiteX37" fmla="*/ 1233462 w 1240510"/>
                    <a:gd name="connsiteY37" fmla="*/ 1131852 h 1131852"/>
                    <a:gd name="connsiteX38" fmla="*/ 0 w 1240510"/>
                    <a:gd name="connsiteY38" fmla="*/ 412921 h 1131852"/>
                    <a:gd name="connsiteX39" fmla="*/ 10837 w 1240510"/>
                    <a:gd name="connsiteY39" fmla="*/ 0 h 1131852"/>
                    <a:gd name="connsiteX0" fmla="*/ 674872 w 1240510"/>
                    <a:gd name="connsiteY0" fmla="*/ 653520 h 1131852"/>
                    <a:gd name="connsiteX1" fmla="*/ 1024916 w 1240510"/>
                    <a:gd name="connsiteY1" fmla="*/ 827351 h 1131852"/>
                    <a:gd name="connsiteX2" fmla="*/ 1015392 w 1240510"/>
                    <a:gd name="connsiteY2" fmla="*/ 894026 h 1131852"/>
                    <a:gd name="connsiteX3" fmla="*/ 679634 w 1240510"/>
                    <a:gd name="connsiteY3" fmla="*/ 720195 h 1131852"/>
                    <a:gd name="connsiteX4" fmla="*/ 674872 w 1240510"/>
                    <a:gd name="connsiteY4" fmla="*/ 653520 h 1131852"/>
                    <a:gd name="connsiteX5" fmla="*/ 674872 w 1240510"/>
                    <a:gd name="connsiteY5" fmla="*/ 557779 h 1131852"/>
                    <a:gd name="connsiteX6" fmla="*/ 1024916 w 1240510"/>
                    <a:gd name="connsiteY6" fmla="*/ 731610 h 1131852"/>
                    <a:gd name="connsiteX7" fmla="*/ 1015392 w 1240510"/>
                    <a:gd name="connsiteY7" fmla="*/ 798285 h 1131852"/>
                    <a:gd name="connsiteX8" fmla="*/ 679634 w 1240510"/>
                    <a:gd name="connsiteY8" fmla="*/ 624454 h 1131852"/>
                    <a:gd name="connsiteX9" fmla="*/ 674872 w 1240510"/>
                    <a:gd name="connsiteY9" fmla="*/ 557779 h 1131852"/>
                    <a:gd name="connsiteX10" fmla="*/ 674872 w 1240510"/>
                    <a:gd name="connsiteY10" fmla="*/ 470616 h 1131852"/>
                    <a:gd name="connsiteX11" fmla="*/ 1024916 w 1240510"/>
                    <a:gd name="connsiteY11" fmla="*/ 644447 h 1131852"/>
                    <a:gd name="connsiteX12" fmla="*/ 1015392 w 1240510"/>
                    <a:gd name="connsiteY12" fmla="*/ 711122 h 1131852"/>
                    <a:gd name="connsiteX13" fmla="*/ 679634 w 1240510"/>
                    <a:gd name="connsiteY13" fmla="*/ 537291 h 1131852"/>
                    <a:gd name="connsiteX14" fmla="*/ 674872 w 1240510"/>
                    <a:gd name="connsiteY14" fmla="*/ 470616 h 1131852"/>
                    <a:gd name="connsiteX15" fmla="*/ 148616 w 1240510"/>
                    <a:gd name="connsiteY15" fmla="*/ 354217 h 1131852"/>
                    <a:gd name="connsiteX16" fmla="*/ 229578 w 1240510"/>
                    <a:gd name="connsiteY16" fmla="*/ 392317 h 1131852"/>
                    <a:gd name="connsiteX17" fmla="*/ 220052 w 1240510"/>
                    <a:gd name="connsiteY17" fmla="*/ 454230 h 1131852"/>
                    <a:gd name="connsiteX18" fmla="*/ 162904 w 1240510"/>
                    <a:gd name="connsiteY18" fmla="*/ 420892 h 1131852"/>
                    <a:gd name="connsiteX19" fmla="*/ 148616 w 1240510"/>
                    <a:gd name="connsiteY19" fmla="*/ 354217 h 1131852"/>
                    <a:gd name="connsiteX20" fmla="*/ 148616 w 1240510"/>
                    <a:gd name="connsiteY20" fmla="*/ 277736 h 1131852"/>
                    <a:gd name="connsiteX21" fmla="*/ 229578 w 1240510"/>
                    <a:gd name="connsiteY21" fmla="*/ 315836 h 1131852"/>
                    <a:gd name="connsiteX22" fmla="*/ 220052 w 1240510"/>
                    <a:gd name="connsiteY22" fmla="*/ 377749 h 1131852"/>
                    <a:gd name="connsiteX23" fmla="*/ 162904 w 1240510"/>
                    <a:gd name="connsiteY23" fmla="*/ 344411 h 1131852"/>
                    <a:gd name="connsiteX24" fmla="*/ 148616 w 1240510"/>
                    <a:gd name="connsiteY24" fmla="*/ 277736 h 1131852"/>
                    <a:gd name="connsiteX25" fmla="*/ 148616 w 1240510"/>
                    <a:gd name="connsiteY25" fmla="*/ 199153 h 1131852"/>
                    <a:gd name="connsiteX26" fmla="*/ 229578 w 1240510"/>
                    <a:gd name="connsiteY26" fmla="*/ 237253 h 1131852"/>
                    <a:gd name="connsiteX27" fmla="*/ 220052 w 1240510"/>
                    <a:gd name="connsiteY27" fmla="*/ 299166 h 1131852"/>
                    <a:gd name="connsiteX28" fmla="*/ 162904 w 1240510"/>
                    <a:gd name="connsiteY28" fmla="*/ 265828 h 1131852"/>
                    <a:gd name="connsiteX29" fmla="*/ 148616 w 1240510"/>
                    <a:gd name="connsiteY29" fmla="*/ 199153 h 1131852"/>
                    <a:gd name="connsiteX30" fmla="*/ 46443 w 1240510"/>
                    <a:gd name="connsiteY30" fmla="*/ 51298 h 1131852"/>
                    <a:gd name="connsiteX31" fmla="*/ 54244 w 1240510"/>
                    <a:gd name="connsiteY31" fmla="*/ 392645 h 1131852"/>
                    <a:gd name="connsiteX32" fmla="*/ 1190278 w 1240510"/>
                    <a:gd name="connsiteY32" fmla="*/ 1073922 h 1131852"/>
                    <a:gd name="connsiteX33" fmla="*/ 1191028 w 1240510"/>
                    <a:gd name="connsiteY33" fmla="*/ 690337 h 1131852"/>
                    <a:gd name="connsiteX34" fmla="*/ 46443 w 1240510"/>
                    <a:gd name="connsiteY34" fmla="*/ 51298 h 1131852"/>
                    <a:gd name="connsiteX35" fmla="*/ 10837 w 1240510"/>
                    <a:gd name="connsiteY35" fmla="*/ 0 h 1131852"/>
                    <a:gd name="connsiteX36" fmla="*/ 1240510 w 1240510"/>
                    <a:gd name="connsiteY36" fmla="*/ 659613 h 1131852"/>
                    <a:gd name="connsiteX37" fmla="*/ 1233462 w 1240510"/>
                    <a:gd name="connsiteY37" fmla="*/ 1131852 h 1131852"/>
                    <a:gd name="connsiteX38" fmla="*/ 0 w 1240510"/>
                    <a:gd name="connsiteY38" fmla="*/ 412921 h 1131852"/>
                    <a:gd name="connsiteX39" fmla="*/ 10837 w 1240510"/>
                    <a:gd name="connsiteY39" fmla="*/ 0 h 1131852"/>
                    <a:gd name="connsiteX0" fmla="*/ 674872 w 1240510"/>
                    <a:gd name="connsiteY0" fmla="*/ 653520 h 1131852"/>
                    <a:gd name="connsiteX1" fmla="*/ 1024916 w 1240510"/>
                    <a:gd name="connsiteY1" fmla="*/ 827351 h 1131852"/>
                    <a:gd name="connsiteX2" fmla="*/ 1015392 w 1240510"/>
                    <a:gd name="connsiteY2" fmla="*/ 894026 h 1131852"/>
                    <a:gd name="connsiteX3" fmla="*/ 679634 w 1240510"/>
                    <a:gd name="connsiteY3" fmla="*/ 720195 h 1131852"/>
                    <a:gd name="connsiteX4" fmla="*/ 674872 w 1240510"/>
                    <a:gd name="connsiteY4" fmla="*/ 653520 h 1131852"/>
                    <a:gd name="connsiteX5" fmla="*/ 674872 w 1240510"/>
                    <a:gd name="connsiteY5" fmla="*/ 557779 h 1131852"/>
                    <a:gd name="connsiteX6" fmla="*/ 1024916 w 1240510"/>
                    <a:gd name="connsiteY6" fmla="*/ 731610 h 1131852"/>
                    <a:gd name="connsiteX7" fmla="*/ 1015392 w 1240510"/>
                    <a:gd name="connsiteY7" fmla="*/ 798285 h 1131852"/>
                    <a:gd name="connsiteX8" fmla="*/ 679634 w 1240510"/>
                    <a:gd name="connsiteY8" fmla="*/ 624454 h 1131852"/>
                    <a:gd name="connsiteX9" fmla="*/ 674872 w 1240510"/>
                    <a:gd name="connsiteY9" fmla="*/ 557779 h 1131852"/>
                    <a:gd name="connsiteX10" fmla="*/ 674872 w 1240510"/>
                    <a:gd name="connsiteY10" fmla="*/ 470616 h 1131852"/>
                    <a:gd name="connsiteX11" fmla="*/ 1024916 w 1240510"/>
                    <a:gd name="connsiteY11" fmla="*/ 644447 h 1131852"/>
                    <a:gd name="connsiteX12" fmla="*/ 1015392 w 1240510"/>
                    <a:gd name="connsiteY12" fmla="*/ 711122 h 1131852"/>
                    <a:gd name="connsiteX13" fmla="*/ 679634 w 1240510"/>
                    <a:gd name="connsiteY13" fmla="*/ 537291 h 1131852"/>
                    <a:gd name="connsiteX14" fmla="*/ 674872 w 1240510"/>
                    <a:gd name="connsiteY14" fmla="*/ 470616 h 1131852"/>
                    <a:gd name="connsiteX15" fmla="*/ 148616 w 1240510"/>
                    <a:gd name="connsiteY15" fmla="*/ 354217 h 1131852"/>
                    <a:gd name="connsiteX16" fmla="*/ 229578 w 1240510"/>
                    <a:gd name="connsiteY16" fmla="*/ 392317 h 1131852"/>
                    <a:gd name="connsiteX17" fmla="*/ 220052 w 1240510"/>
                    <a:gd name="connsiteY17" fmla="*/ 454230 h 1131852"/>
                    <a:gd name="connsiteX18" fmla="*/ 162904 w 1240510"/>
                    <a:gd name="connsiteY18" fmla="*/ 420892 h 1131852"/>
                    <a:gd name="connsiteX19" fmla="*/ 148616 w 1240510"/>
                    <a:gd name="connsiteY19" fmla="*/ 354217 h 1131852"/>
                    <a:gd name="connsiteX20" fmla="*/ 148616 w 1240510"/>
                    <a:gd name="connsiteY20" fmla="*/ 277736 h 1131852"/>
                    <a:gd name="connsiteX21" fmla="*/ 229578 w 1240510"/>
                    <a:gd name="connsiteY21" fmla="*/ 315836 h 1131852"/>
                    <a:gd name="connsiteX22" fmla="*/ 220052 w 1240510"/>
                    <a:gd name="connsiteY22" fmla="*/ 377749 h 1131852"/>
                    <a:gd name="connsiteX23" fmla="*/ 162904 w 1240510"/>
                    <a:gd name="connsiteY23" fmla="*/ 344411 h 1131852"/>
                    <a:gd name="connsiteX24" fmla="*/ 148616 w 1240510"/>
                    <a:gd name="connsiteY24" fmla="*/ 277736 h 1131852"/>
                    <a:gd name="connsiteX25" fmla="*/ 148616 w 1240510"/>
                    <a:gd name="connsiteY25" fmla="*/ 199153 h 1131852"/>
                    <a:gd name="connsiteX26" fmla="*/ 229578 w 1240510"/>
                    <a:gd name="connsiteY26" fmla="*/ 237253 h 1131852"/>
                    <a:gd name="connsiteX27" fmla="*/ 220052 w 1240510"/>
                    <a:gd name="connsiteY27" fmla="*/ 299166 h 1131852"/>
                    <a:gd name="connsiteX28" fmla="*/ 162904 w 1240510"/>
                    <a:gd name="connsiteY28" fmla="*/ 265828 h 1131852"/>
                    <a:gd name="connsiteX29" fmla="*/ 148616 w 1240510"/>
                    <a:gd name="connsiteY29" fmla="*/ 199153 h 1131852"/>
                    <a:gd name="connsiteX30" fmla="*/ 46443 w 1240510"/>
                    <a:gd name="connsiteY30" fmla="*/ 51298 h 1131852"/>
                    <a:gd name="connsiteX31" fmla="*/ 42877 w 1240510"/>
                    <a:gd name="connsiteY31" fmla="*/ 371105 h 1131852"/>
                    <a:gd name="connsiteX32" fmla="*/ 1190278 w 1240510"/>
                    <a:gd name="connsiteY32" fmla="*/ 1073922 h 1131852"/>
                    <a:gd name="connsiteX33" fmla="*/ 1191028 w 1240510"/>
                    <a:gd name="connsiteY33" fmla="*/ 690337 h 1131852"/>
                    <a:gd name="connsiteX34" fmla="*/ 46443 w 1240510"/>
                    <a:gd name="connsiteY34" fmla="*/ 51298 h 1131852"/>
                    <a:gd name="connsiteX35" fmla="*/ 10837 w 1240510"/>
                    <a:gd name="connsiteY35" fmla="*/ 0 h 1131852"/>
                    <a:gd name="connsiteX36" fmla="*/ 1240510 w 1240510"/>
                    <a:gd name="connsiteY36" fmla="*/ 659613 h 1131852"/>
                    <a:gd name="connsiteX37" fmla="*/ 1233462 w 1240510"/>
                    <a:gd name="connsiteY37" fmla="*/ 1131852 h 1131852"/>
                    <a:gd name="connsiteX38" fmla="*/ 0 w 1240510"/>
                    <a:gd name="connsiteY38" fmla="*/ 412921 h 1131852"/>
                    <a:gd name="connsiteX39" fmla="*/ 10837 w 1240510"/>
                    <a:gd name="connsiteY39" fmla="*/ 0 h 1131852"/>
                    <a:gd name="connsiteX0" fmla="*/ 674872 w 1240510"/>
                    <a:gd name="connsiteY0" fmla="*/ 653520 h 1131852"/>
                    <a:gd name="connsiteX1" fmla="*/ 1024916 w 1240510"/>
                    <a:gd name="connsiteY1" fmla="*/ 827351 h 1131852"/>
                    <a:gd name="connsiteX2" fmla="*/ 1015392 w 1240510"/>
                    <a:gd name="connsiteY2" fmla="*/ 894026 h 1131852"/>
                    <a:gd name="connsiteX3" fmla="*/ 679634 w 1240510"/>
                    <a:gd name="connsiteY3" fmla="*/ 720195 h 1131852"/>
                    <a:gd name="connsiteX4" fmla="*/ 674872 w 1240510"/>
                    <a:gd name="connsiteY4" fmla="*/ 653520 h 1131852"/>
                    <a:gd name="connsiteX5" fmla="*/ 674872 w 1240510"/>
                    <a:gd name="connsiteY5" fmla="*/ 557779 h 1131852"/>
                    <a:gd name="connsiteX6" fmla="*/ 1024916 w 1240510"/>
                    <a:gd name="connsiteY6" fmla="*/ 731610 h 1131852"/>
                    <a:gd name="connsiteX7" fmla="*/ 1015392 w 1240510"/>
                    <a:gd name="connsiteY7" fmla="*/ 798285 h 1131852"/>
                    <a:gd name="connsiteX8" fmla="*/ 679634 w 1240510"/>
                    <a:gd name="connsiteY8" fmla="*/ 624454 h 1131852"/>
                    <a:gd name="connsiteX9" fmla="*/ 674872 w 1240510"/>
                    <a:gd name="connsiteY9" fmla="*/ 557779 h 1131852"/>
                    <a:gd name="connsiteX10" fmla="*/ 674872 w 1240510"/>
                    <a:gd name="connsiteY10" fmla="*/ 470616 h 1131852"/>
                    <a:gd name="connsiteX11" fmla="*/ 1024916 w 1240510"/>
                    <a:gd name="connsiteY11" fmla="*/ 644447 h 1131852"/>
                    <a:gd name="connsiteX12" fmla="*/ 1015392 w 1240510"/>
                    <a:gd name="connsiteY12" fmla="*/ 711122 h 1131852"/>
                    <a:gd name="connsiteX13" fmla="*/ 679634 w 1240510"/>
                    <a:gd name="connsiteY13" fmla="*/ 537291 h 1131852"/>
                    <a:gd name="connsiteX14" fmla="*/ 674872 w 1240510"/>
                    <a:gd name="connsiteY14" fmla="*/ 470616 h 1131852"/>
                    <a:gd name="connsiteX15" fmla="*/ 148616 w 1240510"/>
                    <a:gd name="connsiteY15" fmla="*/ 354217 h 1131852"/>
                    <a:gd name="connsiteX16" fmla="*/ 229578 w 1240510"/>
                    <a:gd name="connsiteY16" fmla="*/ 392317 h 1131852"/>
                    <a:gd name="connsiteX17" fmla="*/ 220052 w 1240510"/>
                    <a:gd name="connsiteY17" fmla="*/ 454230 h 1131852"/>
                    <a:gd name="connsiteX18" fmla="*/ 162904 w 1240510"/>
                    <a:gd name="connsiteY18" fmla="*/ 420892 h 1131852"/>
                    <a:gd name="connsiteX19" fmla="*/ 148616 w 1240510"/>
                    <a:gd name="connsiteY19" fmla="*/ 354217 h 1131852"/>
                    <a:gd name="connsiteX20" fmla="*/ 148616 w 1240510"/>
                    <a:gd name="connsiteY20" fmla="*/ 277736 h 1131852"/>
                    <a:gd name="connsiteX21" fmla="*/ 229578 w 1240510"/>
                    <a:gd name="connsiteY21" fmla="*/ 315836 h 1131852"/>
                    <a:gd name="connsiteX22" fmla="*/ 220052 w 1240510"/>
                    <a:gd name="connsiteY22" fmla="*/ 377749 h 1131852"/>
                    <a:gd name="connsiteX23" fmla="*/ 162904 w 1240510"/>
                    <a:gd name="connsiteY23" fmla="*/ 344411 h 1131852"/>
                    <a:gd name="connsiteX24" fmla="*/ 148616 w 1240510"/>
                    <a:gd name="connsiteY24" fmla="*/ 277736 h 1131852"/>
                    <a:gd name="connsiteX25" fmla="*/ 148616 w 1240510"/>
                    <a:gd name="connsiteY25" fmla="*/ 199153 h 1131852"/>
                    <a:gd name="connsiteX26" fmla="*/ 229578 w 1240510"/>
                    <a:gd name="connsiteY26" fmla="*/ 237253 h 1131852"/>
                    <a:gd name="connsiteX27" fmla="*/ 220052 w 1240510"/>
                    <a:gd name="connsiteY27" fmla="*/ 299166 h 1131852"/>
                    <a:gd name="connsiteX28" fmla="*/ 162904 w 1240510"/>
                    <a:gd name="connsiteY28" fmla="*/ 265828 h 1131852"/>
                    <a:gd name="connsiteX29" fmla="*/ 148616 w 1240510"/>
                    <a:gd name="connsiteY29" fmla="*/ 199153 h 1131852"/>
                    <a:gd name="connsiteX30" fmla="*/ 46443 w 1240510"/>
                    <a:gd name="connsiteY30" fmla="*/ 51298 h 1131852"/>
                    <a:gd name="connsiteX31" fmla="*/ 42877 w 1240510"/>
                    <a:gd name="connsiteY31" fmla="*/ 398030 h 1131852"/>
                    <a:gd name="connsiteX32" fmla="*/ 1190278 w 1240510"/>
                    <a:gd name="connsiteY32" fmla="*/ 1073922 h 1131852"/>
                    <a:gd name="connsiteX33" fmla="*/ 1191028 w 1240510"/>
                    <a:gd name="connsiteY33" fmla="*/ 690337 h 1131852"/>
                    <a:gd name="connsiteX34" fmla="*/ 46443 w 1240510"/>
                    <a:gd name="connsiteY34" fmla="*/ 51298 h 1131852"/>
                    <a:gd name="connsiteX35" fmla="*/ 10837 w 1240510"/>
                    <a:gd name="connsiteY35" fmla="*/ 0 h 1131852"/>
                    <a:gd name="connsiteX36" fmla="*/ 1240510 w 1240510"/>
                    <a:gd name="connsiteY36" fmla="*/ 659613 h 1131852"/>
                    <a:gd name="connsiteX37" fmla="*/ 1233462 w 1240510"/>
                    <a:gd name="connsiteY37" fmla="*/ 1131852 h 1131852"/>
                    <a:gd name="connsiteX38" fmla="*/ 0 w 1240510"/>
                    <a:gd name="connsiteY38" fmla="*/ 412921 h 1131852"/>
                    <a:gd name="connsiteX39" fmla="*/ 10837 w 1240510"/>
                    <a:gd name="connsiteY39" fmla="*/ 0 h 1131852"/>
                    <a:gd name="connsiteX0" fmla="*/ 674872 w 1240510"/>
                    <a:gd name="connsiteY0" fmla="*/ 653520 h 1099542"/>
                    <a:gd name="connsiteX1" fmla="*/ 1024916 w 1240510"/>
                    <a:gd name="connsiteY1" fmla="*/ 827351 h 1099542"/>
                    <a:gd name="connsiteX2" fmla="*/ 1015392 w 1240510"/>
                    <a:gd name="connsiteY2" fmla="*/ 894026 h 1099542"/>
                    <a:gd name="connsiteX3" fmla="*/ 679634 w 1240510"/>
                    <a:gd name="connsiteY3" fmla="*/ 720195 h 1099542"/>
                    <a:gd name="connsiteX4" fmla="*/ 674872 w 1240510"/>
                    <a:gd name="connsiteY4" fmla="*/ 653520 h 1099542"/>
                    <a:gd name="connsiteX5" fmla="*/ 674872 w 1240510"/>
                    <a:gd name="connsiteY5" fmla="*/ 557779 h 1099542"/>
                    <a:gd name="connsiteX6" fmla="*/ 1024916 w 1240510"/>
                    <a:gd name="connsiteY6" fmla="*/ 731610 h 1099542"/>
                    <a:gd name="connsiteX7" fmla="*/ 1015392 w 1240510"/>
                    <a:gd name="connsiteY7" fmla="*/ 798285 h 1099542"/>
                    <a:gd name="connsiteX8" fmla="*/ 679634 w 1240510"/>
                    <a:gd name="connsiteY8" fmla="*/ 624454 h 1099542"/>
                    <a:gd name="connsiteX9" fmla="*/ 674872 w 1240510"/>
                    <a:gd name="connsiteY9" fmla="*/ 557779 h 1099542"/>
                    <a:gd name="connsiteX10" fmla="*/ 674872 w 1240510"/>
                    <a:gd name="connsiteY10" fmla="*/ 470616 h 1099542"/>
                    <a:gd name="connsiteX11" fmla="*/ 1024916 w 1240510"/>
                    <a:gd name="connsiteY11" fmla="*/ 644447 h 1099542"/>
                    <a:gd name="connsiteX12" fmla="*/ 1015392 w 1240510"/>
                    <a:gd name="connsiteY12" fmla="*/ 711122 h 1099542"/>
                    <a:gd name="connsiteX13" fmla="*/ 679634 w 1240510"/>
                    <a:gd name="connsiteY13" fmla="*/ 537291 h 1099542"/>
                    <a:gd name="connsiteX14" fmla="*/ 674872 w 1240510"/>
                    <a:gd name="connsiteY14" fmla="*/ 470616 h 1099542"/>
                    <a:gd name="connsiteX15" fmla="*/ 148616 w 1240510"/>
                    <a:gd name="connsiteY15" fmla="*/ 354217 h 1099542"/>
                    <a:gd name="connsiteX16" fmla="*/ 229578 w 1240510"/>
                    <a:gd name="connsiteY16" fmla="*/ 392317 h 1099542"/>
                    <a:gd name="connsiteX17" fmla="*/ 220052 w 1240510"/>
                    <a:gd name="connsiteY17" fmla="*/ 454230 h 1099542"/>
                    <a:gd name="connsiteX18" fmla="*/ 162904 w 1240510"/>
                    <a:gd name="connsiteY18" fmla="*/ 420892 h 1099542"/>
                    <a:gd name="connsiteX19" fmla="*/ 148616 w 1240510"/>
                    <a:gd name="connsiteY19" fmla="*/ 354217 h 1099542"/>
                    <a:gd name="connsiteX20" fmla="*/ 148616 w 1240510"/>
                    <a:gd name="connsiteY20" fmla="*/ 277736 h 1099542"/>
                    <a:gd name="connsiteX21" fmla="*/ 229578 w 1240510"/>
                    <a:gd name="connsiteY21" fmla="*/ 315836 h 1099542"/>
                    <a:gd name="connsiteX22" fmla="*/ 220052 w 1240510"/>
                    <a:gd name="connsiteY22" fmla="*/ 377749 h 1099542"/>
                    <a:gd name="connsiteX23" fmla="*/ 162904 w 1240510"/>
                    <a:gd name="connsiteY23" fmla="*/ 344411 h 1099542"/>
                    <a:gd name="connsiteX24" fmla="*/ 148616 w 1240510"/>
                    <a:gd name="connsiteY24" fmla="*/ 277736 h 1099542"/>
                    <a:gd name="connsiteX25" fmla="*/ 148616 w 1240510"/>
                    <a:gd name="connsiteY25" fmla="*/ 199153 h 1099542"/>
                    <a:gd name="connsiteX26" fmla="*/ 229578 w 1240510"/>
                    <a:gd name="connsiteY26" fmla="*/ 237253 h 1099542"/>
                    <a:gd name="connsiteX27" fmla="*/ 220052 w 1240510"/>
                    <a:gd name="connsiteY27" fmla="*/ 299166 h 1099542"/>
                    <a:gd name="connsiteX28" fmla="*/ 162904 w 1240510"/>
                    <a:gd name="connsiteY28" fmla="*/ 265828 h 1099542"/>
                    <a:gd name="connsiteX29" fmla="*/ 148616 w 1240510"/>
                    <a:gd name="connsiteY29" fmla="*/ 199153 h 1099542"/>
                    <a:gd name="connsiteX30" fmla="*/ 46443 w 1240510"/>
                    <a:gd name="connsiteY30" fmla="*/ 51298 h 1099542"/>
                    <a:gd name="connsiteX31" fmla="*/ 42877 w 1240510"/>
                    <a:gd name="connsiteY31" fmla="*/ 398030 h 1099542"/>
                    <a:gd name="connsiteX32" fmla="*/ 1190278 w 1240510"/>
                    <a:gd name="connsiteY32" fmla="*/ 1073922 h 1099542"/>
                    <a:gd name="connsiteX33" fmla="*/ 1191028 w 1240510"/>
                    <a:gd name="connsiteY33" fmla="*/ 690337 h 1099542"/>
                    <a:gd name="connsiteX34" fmla="*/ 46443 w 1240510"/>
                    <a:gd name="connsiteY34" fmla="*/ 51298 h 1099542"/>
                    <a:gd name="connsiteX35" fmla="*/ 10837 w 1240510"/>
                    <a:gd name="connsiteY35" fmla="*/ 0 h 1099542"/>
                    <a:gd name="connsiteX36" fmla="*/ 1240510 w 1240510"/>
                    <a:gd name="connsiteY36" fmla="*/ 659613 h 1099542"/>
                    <a:gd name="connsiteX37" fmla="*/ 1233462 w 1240510"/>
                    <a:gd name="connsiteY37" fmla="*/ 1099542 h 1099542"/>
                    <a:gd name="connsiteX38" fmla="*/ 0 w 1240510"/>
                    <a:gd name="connsiteY38" fmla="*/ 412921 h 1099542"/>
                    <a:gd name="connsiteX39" fmla="*/ 10837 w 1240510"/>
                    <a:gd name="connsiteY39" fmla="*/ 0 h 1099542"/>
                    <a:gd name="connsiteX0" fmla="*/ 674872 w 1240510"/>
                    <a:gd name="connsiteY0" fmla="*/ 653520 h 1099542"/>
                    <a:gd name="connsiteX1" fmla="*/ 1024916 w 1240510"/>
                    <a:gd name="connsiteY1" fmla="*/ 827351 h 1099542"/>
                    <a:gd name="connsiteX2" fmla="*/ 1015392 w 1240510"/>
                    <a:gd name="connsiteY2" fmla="*/ 894026 h 1099542"/>
                    <a:gd name="connsiteX3" fmla="*/ 679634 w 1240510"/>
                    <a:gd name="connsiteY3" fmla="*/ 720195 h 1099542"/>
                    <a:gd name="connsiteX4" fmla="*/ 674872 w 1240510"/>
                    <a:gd name="connsiteY4" fmla="*/ 653520 h 1099542"/>
                    <a:gd name="connsiteX5" fmla="*/ 674872 w 1240510"/>
                    <a:gd name="connsiteY5" fmla="*/ 557779 h 1099542"/>
                    <a:gd name="connsiteX6" fmla="*/ 1024916 w 1240510"/>
                    <a:gd name="connsiteY6" fmla="*/ 731610 h 1099542"/>
                    <a:gd name="connsiteX7" fmla="*/ 1015392 w 1240510"/>
                    <a:gd name="connsiteY7" fmla="*/ 798285 h 1099542"/>
                    <a:gd name="connsiteX8" fmla="*/ 679634 w 1240510"/>
                    <a:gd name="connsiteY8" fmla="*/ 624454 h 1099542"/>
                    <a:gd name="connsiteX9" fmla="*/ 674872 w 1240510"/>
                    <a:gd name="connsiteY9" fmla="*/ 557779 h 1099542"/>
                    <a:gd name="connsiteX10" fmla="*/ 674872 w 1240510"/>
                    <a:gd name="connsiteY10" fmla="*/ 470616 h 1099542"/>
                    <a:gd name="connsiteX11" fmla="*/ 1024916 w 1240510"/>
                    <a:gd name="connsiteY11" fmla="*/ 644447 h 1099542"/>
                    <a:gd name="connsiteX12" fmla="*/ 1015392 w 1240510"/>
                    <a:gd name="connsiteY12" fmla="*/ 711122 h 1099542"/>
                    <a:gd name="connsiteX13" fmla="*/ 679634 w 1240510"/>
                    <a:gd name="connsiteY13" fmla="*/ 537291 h 1099542"/>
                    <a:gd name="connsiteX14" fmla="*/ 674872 w 1240510"/>
                    <a:gd name="connsiteY14" fmla="*/ 470616 h 1099542"/>
                    <a:gd name="connsiteX15" fmla="*/ 148616 w 1240510"/>
                    <a:gd name="connsiteY15" fmla="*/ 354217 h 1099542"/>
                    <a:gd name="connsiteX16" fmla="*/ 229578 w 1240510"/>
                    <a:gd name="connsiteY16" fmla="*/ 392317 h 1099542"/>
                    <a:gd name="connsiteX17" fmla="*/ 220052 w 1240510"/>
                    <a:gd name="connsiteY17" fmla="*/ 454230 h 1099542"/>
                    <a:gd name="connsiteX18" fmla="*/ 162904 w 1240510"/>
                    <a:gd name="connsiteY18" fmla="*/ 420892 h 1099542"/>
                    <a:gd name="connsiteX19" fmla="*/ 148616 w 1240510"/>
                    <a:gd name="connsiteY19" fmla="*/ 354217 h 1099542"/>
                    <a:gd name="connsiteX20" fmla="*/ 148616 w 1240510"/>
                    <a:gd name="connsiteY20" fmla="*/ 277736 h 1099542"/>
                    <a:gd name="connsiteX21" fmla="*/ 229578 w 1240510"/>
                    <a:gd name="connsiteY21" fmla="*/ 315836 h 1099542"/>
                    <a:gd name="connsiteX22" fmla="*/ 220052 w 1240510"/>
                    <a:gd name="connsiteY22" fmla="*/ 377749 h 1099542"/>
                    <a:gd name="connsiteX23" fmla="*/ 162904 w 1240510"/>
                    <a:gd name="connsiteY23" fmla="*/ 344411 h 1099542"/>
                    <a:gd name="connsiteX24" fmla="*/ 148616 w 1240510"/>
                    <a:gd name="connsiteY24" fmla="*/ 277736 h 1099542"/>
                    <a:gd name="connsiteX25" fmla="*/ 148616 w 1240510"/>
                    <a:gd name="connsiteY25" fmla="*/ 199153 h 1099542"/>
                    <a:gd name="connsiteX26" fmla="*/ 229578 w 1240510"/>
                    <a:gd name="connsiteY26" fmla="*/ 237253 h 1099542"/>
                    <a:gd name="connsiteX27" fmla="*/ 220052 w 1240510"/>
                    <a:gd name="connsiteY27" fmla="*/ 299166 h 1099542"/>
                    <a:gd name="connsiteX28" fmla="*/ 162904 w 1240510"/>
                    <a:gd name="connsiteY28" fmla="*/ 265828 h 1099542"/>
                    <a:gd name="connsiteX29" fmla="*/ 148616 w 1240510"/>
                    <a:gd name="connsiteY29" fmla="*/ 199153 h 1099542"/>
                    <a:gd name="connsiteX30" fmla="*/ 46443 w 1240510"/>
                    <a:gd name="connsiteY30" fmla="*/ 51298 h 1099542"/>
                    <a:gd name="connsiteX31" fmla="*/ 42877 w 1240510"/>
                    <a:gd name="connsiteY31" fmla="*/ 398030 h 1099542"/>
                    <a:gd name="connsiteX32" fmla="*/ 1182700 w 1240510"/>
                    <a:gd name="connsiteY32" fmla="*/ 1041613 h 1099542"/>
                    <a:gd name="connsiteX33" fmla="*/ 1191028 w 1240510"/>
                    <a:gd name="connsiteY33" fmla="*/ 690337 h 1099542"/>
                    <a:gd name="connsiteX34" fmla="*/ 46443 w 1240510"/>
                    <a:gd name="connsiteY34" fmla="*/ 51298 h 1099542"/>
                    <a:gd name="connsiteX35" fmla="*/ 10837 w 1240510"/>
                    <a:gd name="connsiteY35" fmla="*/ 0 h 1099542"/>
                    <a:gd name="connsiteX36" fmla="*/ 1240510 w 1240510"/>
                    <a:gd name="connsiteY36" fmla="*/ 659613 h 1099542"/>
                    <a:gd name="connsiteX37" fmla="*/ 1233462 w 1240510"/>
                    <a:gd name="connsiteY37" fmla="*/ 1099542 h 1099542"/>
                    <a:gd name="connsiteX38" fmla="*/ 0 w 1240510"/>
                    <a:gd name="connsiteY38" fmla="*/ 412921 h 1099542"/>
                    <a:gd name="connsiteX39" fmla="*/ 10837 w 1240510"/>
                    <a:gd name="connsiteY39" fmla="*/ 0 h 1099542"/>
                    <a:gd name="connsiteX0" fmla="*/ 674872 w 1240510"/>
                    <a:gd name="connsiteY0" fmla="*/ 653520 h 1099542"/>
                    <a:gd name="connsiteX1" fmla="*/ 1024916 w 1240510"/>
                    <a:gd name="connsiteY1" fmla="*/ 827351 h 1099542"/>
                    <a:gd name="connsiteX2" fmla="*/ 1015392 w 1240510"/>
                    <a:gd name="connsiteY2" fmla="*/ 894026 h 1099542"/>
                    <a:gd name="connsiteX3" fmla="*/ 679634 w 1240510"/>
                    <a:gd name="connsiteY3" fmla="*/ 720195 h 1099542"/>
                    <a:gd name="connsiteX4" fmla="*/ 674872 w 1240510"/>
                    <a:gd name="connsiteY4" fmla="*/ 653520 h 1099542"/>
                    <a:gd name="connsiteX5" fmla="*/ 674872 w 1240510"/>
                    <a:gd name="connsiteY5" fmla="*/ 557779 h 1099542"/>
                    <a:gd name="connsiteX6" fmla="*/ 1024916 w 1240510"/>
                    <a:gd name="connsiteY6" fmla="*/ 731610 h 1099542"/>
                    <a:gd name="connsiteX7" fmla="*/ 1015392 w 1240510"/>
                    <a:gd name="connsiteY7" fmla="*/ 798285 h 1099542"/>
                    <a:gd name="connsiteX8" fmla="*/ 679634 w 1240510"/>
                    <a:gd name="connsiteY8" fmla="*/ 624454 h 1099542"/>
                    <a:gd name="connsiteX9" fmla="*/ 674872 w 1240510"/>
                    <a:gd name="connsiteY9" fmla="*/ 557779 h 1099542"/>
                    <a:gd name="connsiteX10" fmla="*/ 674872 w 1240510"/>
                    <a:gd name="connsiteY10" fmla="*/ 470616 h 1099542"/>
                    <a:gd name="connsiteX11" fmla="*/ 1024916 w 1240510"/>
                    <a:gd name="connsiteY11" fmla="*/ 644447 h 1099542"/>
                    <a:gd name="connsiteX12" fmla="*/ 1015392 w 1240510"/>
                    <a:gd name="connsiteY12" fmla="*/ 711122 h 1099542"/>
                    <a:gd name="connsiteX13" fmla="*/ 679634 w 1240510"/>
                    <a:gd name="connsiteY13" fmla="*/ 537291 h 1099542"/>
                    <a:gd name="connsiteX14" fmla="*/ 674872 w 1240510"/>
                    <a:gd name="connsiteY14" fmla="*/ 470616 h 1099542"/>
                    <a:gd name="connsiteX15" fmla="*/ 148616 w 1240510"/>
                    <a:gd name="connsiteY15" fmla="*/ 354217 h 1099542"/>
                    <a:gd name="connsiteX16" fmla="*/ 229578 w 1240510"/>
                    <a:gd name="connsiteY16" fmla="*/ 392317 h 1099542"/>
                    <a:gd name="connsiteX17" fmla="*/ 220052 w 1240510"/>
                    <a:gd name="connsiteY17" fmla="*/ 454230 h 1099542"/>
                    <a:gd name="connsiteX18" fmla="*/ 162904 w 1240510"/>
                    <a:gd name="connsiteY18" fmla="*/ 420892 h 1099542"/>
                    <a:gd name="connsiteX19" fmla="*/ 148616 w 1240510"/>
                    <a:gd name="connsiteY19" fmla="*/ 354217 h 1099542"/>
                    <a:gd name="connsiteX20" fmla="*/ 148616 w 1240510"/>
                    <a:gd name="connsiteY20" fmla="*/ 277736 h 1099542"/>
                    <a:gd name="connsiteX21" fmla="*/ 229578 w 1240510"/>
                    <a:gd name="connsiteY21" fmla="*/ 315836 h 1099542"/>
                    <a:gd name="connsiteX22" fmla="*/ 220052 w 1240510"/>
                    <a:gd name="connsiteY22" fmla="*/ 377749 h 1099542"/>
                    <a:gd name="connsiteX23" fmla="*/ 162904 w 1240510"/>
                    <a:gd name="connsiteY23" fmla="*/ 344411 h 1099542"/>
                    <a:gd name="connsiteX24" fmla="*/ 148616 w 1240510"/>
                    <a:gd name="connsiteY24" fmla="*/ 277736 h 1099542"/>
                    <a:gd name="connsiteX25" fmla="*/ 148616 w 1240510"/>
                    <a:gd name="connsiteY25" fmla="*/ 199153 h 1099542"/>
                    <a:gd name="connsiteX26" fmla="*/ 229578 w 1240510"/>
                    <a:gd name="connsiteY26" fmla="*/ 237253 h 1099542"/>
                    <a:gd name="connsiteX27" fmla="*/ 220052 w 1240510"/>
                    <a:gd name="connsiteY27" fmla="*/ 299166 h 1099542"/>
                    <a:gd name="connsiteX28" fmla="*/ 162904 w 1240510"/>
                    <a:gd name="connsiteY28" fmla="*/ 265828 h 1099542"/>
                    <a:gd name="connsiteX29" fmla="*/ 148616 w 1240510"/>
                    <a:gd name="connsiteY29" fmla="*/ 199153 h 1099542"/>
                    <a:gd name="connsiteX30" fmla="*/ 46443 w 1240510"/>
                    <a:gd name="connsiteY30" fmla="*/ 51298 h 1099542"/>
                    <a:gd name="connsiteX31" fmla="*/ 42877 w 1240510"/>
                    <a:gd name="connsiteY31" fmla="*/ 398030 h 1099542"/>
                    <a:gd name="connsiteX32" fmla="*/ 1186489 w 1240510"/>
                    <a:gd name="connsiteY32" fmla="*/ 1014687 h 1099542"/>
                    <a:gd name="connsiteX33" fmla="*/ 1191028 w 1240510"/>
                    <a:gd name="connsiteY33" fmla="*/ 690337 h 1099542"/>
                    <a:gd name="connsiteX34" fmla="*/ 46443 w 1240510"/>
                    <a:gd name="connsiteY34" fmla="*/ 51298 h 1099542"/>
                    <a:gd name="connsiteX35" fmla="*/ 10837 w 1240510"/>
                    <a:gd name="connsiteY35" fmla="*/ 0 h 1099542"/>
                    <a:gd name="connsiteX36" fmla="*/ 1240510 w 1240510"/>
                    <a:gd name="connsiteY36" fmla="*/ 659613 h 1099542"/>
                    <a:gd name="connsiteX37" fmla="*/ 1233462 w 1240510"/>
                    <a:gd name="connsiteY37" fmla="*/ 1099542 h 1099542"/>
                    <a:gd name="connsiteX38" fmla="*/ 0 w 1240510"/>
                    <a:gd name="connsiteY38" fmla="*/ 412921 h 1099542"/>
                    <a:gd name="connsiteX39" fmla="*/ 10837 w 1240510"/>
                    <a:gd name="connsiteY39" fmla="*/ 0 h 1099542"/>
                    <a:gd name="connsiteX0" fmla="*/ 674872 w 1240510"/>
                    <a:gd name="connsiteY0" fmla="*/ 653520 h 1110312"/>
                    <a:gd name="connsiteX1" fmla="*/ 1024916 w 1240510"/>
                    <a:gd name="connsiteY1" fmla="*/ 827351 h 1110312"/>
                    <a:gd name="connsiteX2" fmla="*/ 1015392 w 1240510"/>
                    <a:gd name="connsiteY2" fmla="*/ 894026 h 1110312"/>
                    <a:gd name="connsiteX3" fmla="*/ 679634 w 1240510"/>
                    <a:gd name="connsiteY3" fmla="*/ 720195 h 1110312"/>
                    <a:gd name="connsiteX4" fmla="*/ 674872 w 1240510"/>
                    <a:gd name="connsiteY4" fmla="*/ 653520 h 1110312"/>
                    <a:gd name="connsiteX5" fmla="*/ 674872 w 1240510"/>
                    <a:gd name="connsiteY5" fmla="*/ 557779 h 1110312"/>
                    <a:gd name="connsiteX6" fmla="*/ 1024916 w 1240510"/>
                    <a:gd name="connsiteY6" fmla="*/ 731610 h 1110312"/>
                    <a:gd name="connsiteX7" fmla="*/ 1015392 w 1240510"/>
                    <a:gd name="connsiteY7" fmla="*/ 798285 h 1110312"/>
                    <a:gd name="connsiteX8" fmla="*/ 679634 w 1240510"/>
                    <a:gd name="connsiteY8" fmla="*/ 624454 h 1110312"/>
                    <a:gd name="connsiteX9" fmla="*/ 674872 w 1240510"/>
                    <a:gd name="connsiteY9" fmla="*/ 557779 h 1110312"/>
                    <a:gd name="connsiteX10" fmla="*/ 674872 w 1240510"/>
                    <a:gd name="connsiteY10" fmla="*/ 470616 h 1110312"/>
                    <a:gd name="connsiteX11" fmla="*/ 1024916 w 1240510"/>
                    <a:gd name="connsiteY11" fmla="*/ 644447 h 1110312"/>
                    <a:gd name="connsiteX12" fmla="*/ 1015392 w 1240510"/>
                    <a:gd name="connsiteY12" fmla="*/ 711122 h 1110312"/>
                    <a:gd name="connsiteX13" fmla="*/ 679634 w 1240510"/>
                    <a:gd name="connsiteY13" fmla="*/ 537291 h 1110312"/>
                    <a:gd name="connsiteX14" fmla="*/ 674872 w 1240510"/>
                    <a:gd name="connsiteY14" fmla="*/ 470616 h 1110312"/>
                    <a:gd name="connsiteX15" fmla="*/ 148616 w 1240510"/>
                    <a:gd name="connsiteY15" fmla="*/ 354217 h 1110312"/>
                    <a:gd name="connsiteX16" fmla="*/ 229578 w 1240510"/>
                    <a:gd name="connsiteY16" fmla="*/ 392317 h 1110312"/>
                    <a:gd name="connsiteX17" fmla="*/ 220052 w 1240510"/>
                    <a:gd name="connsiteY17" fmla="*/ 454230 h 1110312"/>
                    <a:gd name="connsiteX18" fmla="*/ 162904 w 1240510"/>
                    <a:gd name="connsiteY18" fmla="*/ 420892 h 1110312"/>
                    <a:gd name="connsiteX19" fmla="*/ 148616 w 1240510"/>
                    <a:gd name="connsiteY19" fmla="*/ 354217 h 1110312"/>
                    <a:gd name="connsiteX20" fmla="*/ 148616 w 1240510"/>
                    <a:gd name="connsiteY20" fmla="*/ 277736 h 1110312"/>
                    <a:gd name="connsiteX21" fmla="*/ 229578 w 1240510"/>
                    <a:gd name="connsiteY21" fmla="*/ 315836 h 1110312"/>
                    <a:gd name="connsiteX22" fmla="*/ 220052 w 1240510"/>
                    <a:gd name="connsiteY22" fmla="*/ 377749 h 1110312"/>
                    <a:gd name="connsiteX23" fmla="*/ 162904 w 1240510"/>
                    <a:gd name="connsiteY23" fmla="*/ 344411 h 1110312"/>
                    <a:gd name="connsiteX24" fmla="*/ 148616 w 1240510"/>
                    <a:gd name="connsiteY24" fmla="*/ 277736 h 1110312"/>
                    <a:gd name="connsiteX25" fmla="*/ 148616 w 1240510"/>
                    <a:gd name="connsiteY25" fmla="*/ 199153 h 1110312"/>
                    <a:gd name="connsiteX26" fmla="*/ 229578 w 1240510"/>
                    <a:gd name="connsiteY26" fmla="*/ 237253 h 1110312"/>
                    <a:gd name="connsiteX27" fmla="*/ 220052 w 1240510"/>
                    <a:gd name="connsiteY27" fmla="*/ 299166 h 1110312"/>
                    <a:gd name="connsiteX28" fmla="*/ 162904 w 1240510"/>
                    <a:gd name="connsiteY28" fmla="*/ 265828 h 1110312"/>
                    <a:gd name="connsiteX29" fmla="*/ 148616 w 1240510"/>
                    <a:gd name="connsiteY29" fmla="*/ 199153 h 1110312"/>
                    <a:gd name="connsiteX30" fmla="*/ 46443 w 1240510"/>
                    <a:gd name="connsiteY30" fmla="*/ 51298 h 1110312"/>
                    <a:gd name="connsiteX31" fmla="*/ 42877 w 1240510"/>
                    <a:gd name="connsiteY31" fmla="*/ 398030 h 1110312"/>
                    <a:gd name="connsiteX32" fmla="*/ 1186489 w 1240510"/>
                    <a:gd name="connsiteY32" fmla="*/ 1014687 h 1110312"/>
                    <a:gd name="connsiteX33" fmla="*/ 1191028 w 1240510"/>
                    <a:gd name="connsiteY33" fmla="*/ 690337 h 1110312"/>
                    <a:gd name="connsiteX34" fmla="*/ 46443 w 1240510"/>
                    <a:gd name="connsiteY34" fmla="*/ 51298 h 1110312"/>
                    <a:gd name="connsiteX35" fmla="*/ 10837 w 1240510"/>
                    <a:gd name="connsiteY35" fmla="*/ 0 h 1110312"/>
                    <a:gd name="connsiteX36" fmla="*/ 1240510 w 1240510"/>
                    <a:gd name="connsiteY36" fmla="*/ 659613 h 1110312"/>
                    <a:gd name="connsiteX37" fmla="*/ 1237251 w 1240510"/>
                    <a:gd name="connsiteY37" fmla="*/ 1110312 h 1110312"/>
                    <a:gd name="connsiteX38" fmla="*/ 0 w 1240510"/>
                    <a:gd name="connsiteY38" fmla="*/ 412921 h 1110312"/>
                    <a:gd name="connsiteX39" fmla="*/ 10837 w 1240510"/>
                    <a:gd name="connsiteY39" fmla="*/ 0 h 1110312"/>
                    <a:gd name="connsiteX0" fmla="*/ 674872 w 1237873"/>
                    <a:gd name="connsiteY0" fmla="*/ 653520 h 1110312"/>
                    <a:gd name="connsiteX1" fmla="*/ 1024916 w 1237873"/>
                    <a:gd name="connsiteY1" fmla="*/ 827351 h 1110312"/>
                    <a:gd name="connsiteX2" fmla="*/ 1015392 w 1237873"/>
                    <a:gd name="connsiteY2" fmla="*/ 894026 h 1110312"/>
                    <a:gd name="connsiteX3" fmla="*/ 679634 w 1237873"/>
                    <a:gd name="connsiteY3" fmla="*/ 720195 h 1110312"/>
                    <a:gd name="connsiteX4" fmla="*/ 674872 w 1237873"/>
                    <a:gd name="connsiteY4" fmla="*/ 653520 h 1110312"/>
                    <a:gd name="connsiteX5" fmla="*/ 674872 w 1237873"/>
                    <a:gd name="connsiteY5" fmla="*/ 557779 h 1110312"/>
                    <a:gd name="connsiteX6" fmla="*/ 1024916 w 1237873"/>
                    <a:gd name="connsiteY6" fmla="*/ 731610 h 1110312"/>
                    <a:gd name="connsiteX7" fmla="*/ 1015392 w 1237873"/>
                    <a:gd name="connsiteY7" fmla="*/ 798285 h 1110312"/>
                    <a:gd name="connsiteX8" fmla="*/ 679634 w 1237873"/>
                    <a:gd name="connsiteY8" fmla="*/ 624454 h 1110312"/>
                    <a:gd name="connsiteX9" fmla="*/ 674872 w 1237873"/>
                    <a:gd name="connsiteY9" fmla="*/ 557779 h 1110312"/>
                    <a:gd name="connsiteX10" fmla="*/ 674872 w 1237873"/>
                    <a:gd name="connsiteY10" fmla="*/ 470616 h 1110312"/>
                    <a:gd name="connsiteX11" fmla="*/ 1024916 w 1237873"/>
                    <a:gd name="connsiteY11" fmla="*/ 644447 h 1110312"/>
                    <a:gd name="connsiteX12" fmla="*/ 1015392 w 1237873"/>
                    <a:gd name="connsiteY12" fmla="*/ 711122 h 1110312"/>
                    <a:gd name="connsiteX13" fmla="*/ 679634 w 1237873"/>
                    <a:gd name="connsiteY13" fmla="*/ 537291 h 1110312"/>
                    <a:gd name="connsiteX14" fmla="*/ 674872 w 1237873"/>
                    <a:gd name="connsiteY14" fmla="*/ 470616 h 1110312"/>
                    <a:gd name="connsiteX15" fmla="*/ 148616 w 1237873"/>
                    <a:gd name="connsiteY15" fmla="*/ 354217 h 1110312"/>
                    <a:gd name="connsiteX16" fmla="*/ 229578 w 1237873"/>
                    <a:gd name="connsiteY16" fmla="*/ 392317 h 1110312"/>
                    <a:gd name="connsiteX17" fmla="*/ 220052 w 1237873"/>
                    <a:gd name="connsiteY17" fmla="*/ 454230 h 1110312"/>
                    <a:gd name="connsiteX18" fmla="*/ 162904 w 1237873"/>
                    <a:gd name="connsiteY18" fmla="*/ 420892 h 1110312"/>
                    <a:gd name="connsiteX19" fmla="*/ 148616 w 1237873"/>
                    <a:gd name="connsiteY19" fmla="*/ 354217 h 1110312"/>
                    <a:gd name="connsiteX20" fmla="*/ 148616 w 1237873"/>
                    <a:gd name="connsiteY20" fmla="*/ 277736 h 1110312"/>
                    <a:gd name="connsiteX21" fmla="*/ 229578 w 1237873"/>
                    <a:gd name="connsiteY21" fmla="*/ 315836 h 1110312"/>
                    <a:gd name="connsiteX22" fmla="*/ 220052 w 1237873"/>
                    <a:gd name="connsiteY22" fmla="*/ 377749 h 1110312"/>
                    <a:gd name="connsiteX23" fmla="*/ 162904 w 1237873"/>
                    <a:gd name="connsiteY23" fmla="*/ 344411 h 1110312"/>
                    <a:gd name="connsiteX24" fmla="*/ 148616 w 1237873"/>
                    <a:gd name="connsiteY24" fmla="*/ 277736 h 1110312"/>
                    <a:gd name="connsiteX25" fmla="*/ 148616 w 1237873"/>
                    <a:gd name="connsiteY25" fmla="*/ 199153 h 1110312"/>
                    <a:gd name="connsiteX26" fmla="*/ 229578 w 1237873"/>
                    <a:gd name="connsiteY26" fmla="*/ 237253 h 1110312"/>
                    <a:gd name="connsiteX27" fmla="*/ 220052 w 1237873"/>
                    <a:gd name="connsiteY27" fmla="*/ 299166 h 1110312"/>
                    <a:gd name="connsiteX28" fmla="*/ 162904 w 1237873"/>
                    <a:gd name="connsiteY28" fmla="*/ 265828 h 1110312"/>
                    <a:gd name="connsiteX29" fmla="*/ 148616 w 1237873"/>
                    <a:gd name="connsiteY29" fmla="*/ 199153 h 1110312"/>
                    <a:gd name="connsiteX30" fmla="*/ 46443 w 1237873"/>
                    <a:gd name="connsiteY30" fmla="*/ 51298 h 1110312"/>
                    <a:gd name="connsiteX31" fmla="*/ 42877 w 1237873"/>
                    <a:gd name="connsiteY31" fmla="*/ 398030 h 1110312"/>
                    <a:gd name="connsiteX32" fmla="*/ 1186489 w 1237873"/>
                    <a:gd name="connsiteY32" fmla="*/ 1014687 h 1110312"/>
                    <a:gd name="connsiteX33" fmla="*/ 1191028 w 1237873"/>
                    <a:gd name="connsiteY33" fmla="*/ 690337 h 1110312"/>
                    <a:gd name="connsiteX34" fmla="*/ 46443 w 1237873"/>
                    <a:gd name="connsiteY34" fmla="*/ 51298 h 1110312"/>
                    <a:gd name="connsiteX35" fmla="*/ 10837 w 1237873"/>
                    <a:gd name="connsiteY35" fmla="*/ 0 h 1110312"/>
                    <a:gd name="connsiteX36" fmla="*/ 1236721 w 1237873"/>
                    <a:gd name="connsiteY36" fmla="*/ 632688 h 1110312"/>
                    <a:gd name="connsiteX37" fmla="*/ 1237251 w 1237873"/>
                    <a:gd name="connsiteY37" fmla="*/ 1110312 h 1110312"/>
                    <a:gd name="connsiteX38" fmla="*/ 0 w 1237873"/>
                    <a:gd name="connsiteY38" fmla="*/ 412921 h 1110312"/>
                    <a:gd name="connsiteX39" fmla="*/ 10837 w 1237873"/>
                    <a:gd name="connsiteY39" fmla="*/ 0 h 1110312"/>
                    <a:gd name="connsiteX0" fmla="*/ 674872 w 1237873"/>
                    <a:gd name="connsiteY0" fmla="*/ 653520 h 1110312"/>
                    <a:gd name="connsiteX1" fmla="*/ 1024916 w 1237873"/>
                    <a:gd name="connsiteY1" fmla="*/ 827351 h 1110312"/>
                    <a:gd name="connsiteX2" fmla="*/ 1015392 w 1237873"/>
                    <a:gd name="connsiteY2" fmla="*/ 894026 h 1110312"/>
                    <a:gd name="connsiteX3" fmla="*/ 679634 w 1237873"/>
                    <a:gd name="connsiteY3" fmla="*/ 720195 h 1110312"/>
                    <a:gd name="connsiteX4" fmla="*/ 674872 w 1237873"/>
                    <a:gd name="connsiteY4" fmla="*/ 653520 h 1110312"/>
                    <a:gd name="connsiteX5" fmla="*/ 674872 w 1237873"/>
                    <a:gd name="connsiteY5" fmla="*/ 557779 h 1110312"/>
                    <a:gd name="connsiteX6" fmla="*/ 1024916 w 1237873"/>
                    <a:gd name="connsiteY6" fmla="*/ 731610 h 1110312"/>
                    <a:gd name="connsiteX7" fmla="*/ 1015392 w 1237873"/>
                    <a:gd name="connsiteY7" fmla="*/ 798285 h 1110312"/>
                    <a:gd name="connsiteX8" fmla="*/ 679634 w 1237873"/>
                    <a:gd name="connsiteY8" fmla="*/ 624454 h 1110312"/>
                    <a:gd name="connsiteX9" fmla="*/ 674872 w 1237873"/>
                    <a:gd name="connsiteY9" fmla="*/ 557779 h 1110312"/>
                    <a:gd name="connsiteX10" fmla="*/ 674872 w 1237873"/>
                    <a:gd name="connsiteY10" fmla="*/ 470616 h 1110312"/>
                    <a:gd name="connsiteX11" fmla="*/ 1024916 w 1237873"/>
                    <a:gd name="connsiteY11" fmla="*/ 644447 h 1110312"/>
                    <a:gd name="connsiteX12" fmla="*/ 1015392 w 1237873"/>
                    <a:gd name="connsiteY12" fmla="*/ 711122 h 1110312"/>
                    <a:gd name="connsiteX13" fmla="*/ 679634 w 1237873"/>
                    <a:gd name="connsiteY13" fmla="*/ 537291 h 1110312"/>
                    <a:gd name="connsiteX14" fmla="*/ 674872 w 1237873"/>
                    <a:gd name="connsiteY14" fmla="*/ 470616 h 1110312"/>
                    <a:gd name="connsiteX15" fmla="*/ 148616 w 1237873"/>
                    <a:gd name="connsiteY15" fmla="*/ 354217 h 1110312"/>
                    <a:gd name="connsiteX16" fmla="*/ 229578 w 1237873"/>
                    <a:gd name="connsiteY16" fmla="*/ 392317 h 1110312"/>
                    <a:gd name="connsiteX17" fmla="*/ 220052 w 1237873"/>
                    <a:gd name="connsiteY17" fmla="*/ 454230 h 1110312"/>
                    <a:gd name="connsiteX18" fmla="*/ 162904 w 1237873"/>
                    <a:gd name="connsiteY18" fmla="*/ 420892 h 1110312"/>
                    <a:gd name="connsiteX19" fmla="*/ 148616 w 1237873"/>
                    <a:gd name="connsiteY19" fmla="*/ 354217 h 1110312"/>
                    <a:gd name="connsiteX20" fmla="*/ 148616 w 1237873"/>
                    <a:gd name="connsiteY20" fmla="*/ 277736 h 1110312"/>
                    <a:gd name="connsiteX21" fmla="*/ 229578 w 1237873"/>
                    <a:gd name="connsiteY21" fmla="*/ 315836 h 1110312"/>
                    <a:gd name="connsiteX22" fmla="*/ 220052 w 1237873"/>
                    <a:gd name="connsiteY22" fmla="*/ 377749 h 1110312"/>
                    <a:gd name="connsiteX23" fmla="*/ 162904 w 1237873"/>
                    <a:gd name="connsiteY23" fmla="*/ 344411 h 1110312"/>
                    <a:gd name="connsiteX24" fmla="*/ 148616 w 1237873"/>
                    <a:gd name="connsiteY24" fmla="*/ 277736 h 1110312"/>
                    <a:gd name="connsiteX25" fmla="*/ 148616 w 1237873"/>
                    <a:gd name="connsiteY25" fmla="*/ 199153 h 1110312"/>
                    <a:gd name="connsiteX26" fmla="*/ 229578 w 1237873"/>
                    <a:gd name="connsiteY26" fmla="*/ 237253 h 1110312"/>
                    <a:gd name="connsiteX27" fmla="*/ 220052 w 1237873"/>
                    <a:gd name="connsiteY27" fmla="*/ 299166 h 1110312"/>
                    <a:gd name="connsiteX28" fmla="*/ 162904 w 1237873"/>
                    <a:gd name="connsiteY28" fmla="*/ 265828 h 1110312"/>
                    <a:gd name="connsiteX29" fmla="*/ 148616 w 1237873"/>
                    <a:gd name="connsiteY29" fmla="*/ 199153 h 1110312"/>
                    <a:gd name="connsiteX30" fmla="*/ 46443 w 1237873"/>
                    <a:gd name="connsiteY30" fmla="*/ 51298 h 1110312"/>
                    <a:gd name="connsiteX31" fmla="*/ 42877 w 1237873"/>
                    <a:gd name="connsiteY31" fmla="*/ 398030 h 1110312"/>
                    <a:gd name="connsiteX32" fmla="*/ 1186489 w 1237873"/>
                    <a:gd name="connsiteY32" fmla="*/ 1014687 h 1110312"/>
                    <a:gd name="connsiteX33" fmla="*/ 1206184 w 1237873"/>
                    <a:gd name="connsiteY33" fmla="*/ 658027 h 1110312"/>
                    <a:gd name="connsiteX34" fmla="*/ 46443 w 1237873"/>
                    <a:gd name="connsiteY34" fmla="*/ 51298 h 1110312"/>
                    <a:gd name="connsiteX35" fmla="*/ 10837 w 1237873"/>
                    <a:gd name="connsiteY35" fmla="*/ 0 h 1110312"/>
                    <a:gd name="connsiteX36" fmla="*/ 1236721 w 1237873"/>
                    <a:gd name="connsiteY36" fmla="*/ 632688 h 1110312"/>
                    <a:gd name="connsiteX37" fmla="*/ 1237251 w 1237873"/>
                    <a:gd name="connsiteY37" fmla="*/ 1110312 h 1110312"/>
                    <a:gd name="connsiteX38" fmla="*/ 0 w 1237873"/>
                    <a:gd name="connsiteY38" fmla="*/ 412921 h 1110312"/>
                    <a:gd name="connsiteX39" fmla="*/ 10837 w 1237873"/>
                    <a:gd name="connsiteY39" fmla="*/ 0 h 1110312"/>
                    <a:gd name="connsiteX0" fmla="*/ 674872 w 1237873"/>
                    <a:gd name="connsiteY0" fmla="*/ 653520 h 1110312"/>
                    <a:gd name="connsiteX1" fmla="*/ 1024916 w 1237873"/>
                    <a:gd name="connsiteY1" fmla="*/ 827351 h 1110312"/>
                    <a:gd name="connsiteX2" fmla="*/ 1015392 w 1237873"/>
                    <a:gd name="connsiteY2" fmla="*/ 894026 h 1110312"/>
                    <a:gd name="connsiteX3" fmla="*/ 679634 w 1237873"/>
                    <a:gd name="connsiteY3" fmla="*/ 720195 h 1110312"/>
                    <a:gd name="connsiteX4" fmla="*/ 674872 w 1237873"/>
                    <a:gd name="connsiteY4" fmla="*/ 653520 h 1110312"/>
                    <a:gd name="connsiteX5" fmla="*/ 674872 w 1237873"/>
                    <a:gd name="connsiteY5" fmla="*/ 557779 h 1110312"/>
                    <a:gd name="connsiteX6" fmla="*/ 1024916 w 1237873"/>
                    <a:gd name="connsiteY6" fmla="*/ 731610 h 1110312"/>
                    <a:gd name="connsiteX7" fmla="*/ 1015392 w 1237873"/>
                    <a:gd name="connsiteY7" fmla="*/ 798285 h 1110312"/>
                    <a:gd name="connsiteX8" fmla="*/ 679634 w 1237873"/>
                    <a:gd name="connsiteY8" fmla="*/ 624454 h 1110312"/>
                    <a:gd name="connsiteX9" fmla="*/ 674872 w 1237873"/>
                    <a:gd name="connsiteY9" fmla="*/ 557779 h 1110312"/>
                    <a:gd name="connsiteX10" fmla="*/ 674872 w 1237873"/>
                    <a:gd name="connsiteY10" fmla="*/ 470616 h 1110312"/>
                    <a:gd name="connsiteX11" fmla="*/ 1024916 w 1237873"/>
                    <a:gd name="connsiteY11" fmla="*/ 644447 h 1110312"/>
                    <a:gd name="connsiteX12" fmla="*/ 1015392 w 1237873"/>
                    <a:gd name="connsiteY12" fmla="*/ 711122 h 1110312"/>
                    <a:gd name="connsiteX13" fmla="*/ 679634 w 1237873"/>
                    <a:gd name="connsiteY13" fmla="*/ 537291 h 1110312"/>
                    <a:gd name="connsiteX14" fmla="*/ 674872 w 1237873"/>
                    <a:gd name="connsiteY14" fmla="*/ 470616 h 1110312"/>
                    <a:gd name="connsiteX15" fmla="*/ 148616 w 1237873"/>
                    <a:gd name="connsiteY15" fmla="*/ 354217 h 1110312"/>
                    <a:gd name="connsiteX16" fmla="*/ 229578 w 1237873"/>
                    <a:gd name="connsiteY16" fmla="*/ 392317 h 1110312"/>
                    <a:gd name="connsiteX17" fmla="*/ 220052 w 1237873"/>
                    <a:gd name="connsiteY17" fmla="*/ 454230 h 1110312"/>
                    <a:gd name="connsiteX18" fmla="*/ 162904 w 1237873"/>
                    <a:gd name="connsiteY18" fmla="*/ 420892 h 1110312"/>
                    <a:gd name="connsiteX19" fmla="*/ 148616 w 1237873"/>
                    <a:gd name="connsiteY19" fmla="*/ 354217 h 1110312"/>
                    <a:gd name="connsiteX20" fmla="*/ 148616 w 1237873"/>
                    <a:gd name="connsiteY20" fmla="*/ 277736 h 1110312"/>
                    <a:gd name="connsiteX21" fmla="*/ 229578 w 1237873"/>
                    <a:gd name="connsiteY21" fmla="*/ 315836 h 1110312"/>
                    <a:gd name="connsiteX22" fmla="*/ 220052 w 1237873"/>
                    <a:gd name="connsiteY22" fmla="*/ 377749 h 1110312"/>
                    <a:gd name="connsiteX23" fmla="*/ 162904 w 1237873"/>
                    <a:gd name="connsiteY23" fmla="*/ 344411 h 1110312"/>
                    <a:gd name="connsiteX24" fmla="*/ 148616 w 1237873"/>
                    <a:gd name="connsiteY24" fmla="*/ 277736 h 1110312"/>
                    <a:gd name="connsiteX25" fmla="*/ 148616 w 1237873"/>
                    <a:gd name="connsiteY25" fmla="*/ 199153 h 1110312"/>
                    <a:gd name="connsiteX26" fmla="*/ 229578 w 1237873"/>
                    <a:gd name="connsiteY26" fmla="*/ 237253 h 1110312"/>
                    <a:gd name="connsiteX27" fmla="*/ 220052 w 1237873"/>
                    <a:gd name="connsiteY27" fmla="*/ 299166 h 1110312"/>
                    <a:gd name="connsiteX28" fmla="*/ 162904 w 1237873"/>
                    <a:gd name="connsiteY28" fmla="*/ 265828 h 1110312"/>
                    <a:gd name="connsiteX29" fmla="*/ 148616 w 1237873"/>
                    <a:gd name="connsiteY29" fmla="*/ 199153 h 1110312"/>
                    <a:gd name="connsiteX30" fmla="*/ 46443 w 1237873"/>
                    <a:gd name="connsiteY30" fmla="*/ 51298 h 1110312"/>
                    <a:gd name="connsiteX31" fmla="*/ 42877 w 1237873"/>
                    <a:gd name="connsiteY31" fmla="*/ 398030 h 1110312"/>
                    <a:gd name="connsiteX32" fmla="*/ 1209223 w 1237873"/>
                    <a:gd name="connsiteY32" fmla="*/ 1036228 h 1110312"/>
                    <a:gd name="connsiteX33" fmla="*/ 1206184 w 1237873"/>
                    <a:gd name="connsiteY33" fmla="*/ 658027 h 1110312"/>
                    <a:gd name="connsiteX34" fmla="*/ 46443 w 1237873"/>
                    <a:gd name="connsiteY34" fmla="*/ 51298 h 1110312"/>
                    <a:gd name="connsiteX35" fmla="*/ 10837 w 1237873"/>
                    <a:gd name="connsiteY35" fmla="*/ 0 h 1110312"/>
                    <a:gd name="connsiteX36" fmla="*/ 1236721 w 1237873"/>
                    <a:gd name="connsiteY36" fmla="*/ 632688 h 1110312"/>
                    <a:gd name="connsiteX37" fmla="*/ 1237251 w 1237873"/>
                    <a:gd name="connsiteY37" fmla="*/ 1110312 h 1110312"/>
                    <a:gd name="connsiteX38" fmla="*/ 0 w 1237873"/>
                    <a:gd name="connsiteY38" fmla="*/ 412921 h 1110312"/>
                    <a:gd name="connsiteX39" fmla="*/ 10837 w 1237873"/>
                    <a:gd name="connsiteY39" fmla="*/ 0 h 1110312"/>
                    <a:gd name="connsiteX0" fmla="*/ 674872 w 1237873"/>
                    <a:gd name="connsiteY0" fmla="*/ 653520 h 1110312"/>
                    <a:gd name="connsiteX1" fmla="*/ 1024916 w 1237873"/>
                    <a:gd name="connsiteY1" fmla="*/ 827351 h 1110312"/>
                    <a:gd name="connsiteX2" fmla="*/ 1015392 w 1237873"/>
                    <a:gd name="connsiteY2" fmla="*/ 894026 h 1110312"/>
                    <a:gd name="connsiteX3" fmla="*/ 679634 w 1237873"/>
                    <a:gd name="connsiteY3" fmla="*/ 720195 h 1110312"/>
                    <a:gd name="connsiteX4" fmla="*/ 674872 w 1237873"/>
                    <a:gd name="connsiteY4" fmla="*/ 653520 h 1110312"/>
                    <a:gd name="connsiteX5" fmla="*/ 674872 w 1237873"/>
                    <a:gd name="connsiteY5" fmla="*/ 557779 h 1110312"/>
                    <a:gd name="connsiteX6" fmla="*/ 1024916 w 1237873"/>
                    <a:gd name="connsiteY6" fmla="*/ 731610 h 1110312"/>
                    <a:gd name="connsiteX7" fmla="*/ 1015392 w 1237873"/>
                    <a:gd name="connsiteY7" fmla="*/ 798285 h 1110312"/>
                    <a:gd name="connsiteX8" fmla="*/ 679634 w 1237873"/>
                    <a:gd name="connsiteY8" fmla="*/ 624454 h 1110312"/>
                    <a:gd name="connsiteX9" fmla="*/ 674872 w 1237873"/>
                    <a:gd name="connsiteY9" fmla="*/ 557779 h 1110312"/>
                    <a:gd name="connsiteX10" fmla="*/ 674872 w 1237873"/>
                    <a:gd name="connsiteY10" fmla="*/ 470616 h 1110312"/>
                    <a:gd name="connsiteX11" fmla="*/ 1024916 w 1237873"/>
                    <a:gd name="connsiteY11" fmla="*/ 644447 h 1110312"/>
                    <a:gd name="connsiteX12" fmla="*/ 1015392 w 1237873"/>
                    <a:gd name="connsiteY12" fmla="*/ 711122 h 1110312"/>
                    <a:gd name="connsiteX13" fmla="*/ 679634 w 1237873"/>
                    <a:gd name="connsiteY13" fmla="*/ 537291 h 1110312"/>
                    <a:gd name="connsiteX14" fmla="*/ 674872 w 1237873"/>
                    <a:gd name="connsiteY14" fmla="*/ 470616 h 1110312"/>
                    <a:gd name="connsiteX15" fmla="*/ 148616 w 1237873"/>
                    <a:gd name="connsiteY15" fmla="*/ 354217 h 1110312"/>
                    <a:gd name="connsiteX16" fmla="*/ 229578 w 1237873"/>
                    <a:gd name="connsiteY16" fmla="*/ 392317 h 1110312"/>
                    <a:gd name="connsiteX17" fmla="*/ 220052 w 1237873"/>
                    <a:gd name="connsiteY17" fmla="*/ 454230 h 1110312"/>
                    <a:gd name="connsiteX18" fmla="*/ 162904 w 1237873"/>
                    <a:gd name="connsiteY18" fmla="*/ 420892 h 1110312"/>
                    <a:gd name="connsiteX19" fmla="*/ 148616 w 1237873"/>
                    <a:gd name="connsiteY19" fmla="*/ 354217 h 1110312"/>
                    <a:gd name="connsiteX20" fmla="*/ 148616 w 1237873"/>
                    <a:gd name="connsiteY20" fmla="*/ 277736 h 1110312"/>
                    <a:gd name="connsiteX21" fmla="*/ 229578 w 1237873"/>
                    <a:gd name="connsiteY21" fmla="*/ 315836 h 1110312"/>
                    <a:gd name="connsiteX22" fmla="*/ 220052 w 1237873"/>
                    <a:gd name="connsiteY22" fmla="*/ 377749 h 1110312"/>
                    <a:gd name="connsiteX23" fmla="*/ 162904 w 1237873"/>
                    <a:gd name="connsiteY23" fmla="*/ 344411 h 1110312"/>
                    <a:gd name="connsiteX24" fmla="*/ 148616 w 1237873"/>
                    <a:gd name="connsiteY24" fmla="*/ 277736 h 1110312"/>
                    <a:gd name="connsiteX25" fmla="*/ 148616 w 1237873"/>
                    <a:gd name="connsiteY25" fmla="*/ 199153 h 1110312"/>
                    <a:gd name="connsiteX26" fmla="*/ 229578 w 1237873"/>
                    <a:gd name="connsiteY26" fmla="*/ 237253 h 1110312"/>
                    <a:gd name="connsiteX27" fmla="*/ 220052 w 1237873"/>
                    <a:gd name="connsiteY27" fmla="*/ 299166 h 1110312"/>
                    <a:gd name="connsiteX28" fmla="*/ 162904 w 1237873"/>
                    <a:gd name="connsiteY28" fmla="*/ 265828 h 1110312"/>
                    <a:gd name="connsiteX29" fmla="*/ 148616 w 1237873"/>
                    <a:gd name="connsiteY29" fmla="*/ 199153 h 1110312"/>
                    <a:gd name="connsiteX30" fmla="*/ 46443 w 1237873"/>
                    <a:gd name="connsiteY30" fmla="*/ 51298 h 1110312"/>
                    <a:gd name="connsiteX31" fmla="*/ 42877 w 1237873"/>
                    <a:gd name="connsiteY31" fmla="*/ 398030 h 1110312"/>
                    <a:gd name="connsiteX32" fmla="*/ 1205434 w 1237873"/>
                    <a:gd name="connsiteY32" fmla="*/ 1030843 h 1110312"/>
                    <a:gd name="connsiteX33" fmla="*/ 1206184 w 1237873"/>
                    <a:gd name="connsiteY33" fmla="*/ 658027 h 1110312"/>
                    <a:gd name="connsiteX34" fmla="*/ 46443 w 1237873"/>
                    <a:gd name="connsiteY34" fmla="*/ 51298 h 1110312"/>
                    <a:gd name="connsiteX35" fmla="*/ 10837 w 1237873"/>
                    <a:gd name="connsiteY35" fmla="*/ 0 h 1110312"/>
                    <a:gd name="connsiteX36" fmla="*/ 1236721 w 1237873"/>
                    <a:gd name="connsiteY36" fmla="*/ 632688 h 1110312"/>
                    <a:gd name="connsiteX37" fmla="*/ 1237251 w 1237873"/>
                    <a:gd name="connsiteY37" fmla="*/ 1110312 h 1110312"/>
                    <a:gd name="connsiteX38" fmla="*/ 0 w 1237873"/>
                    <a:gd name="connsiteY38" fmla="*/ 412921 h 1110312"/>
                    <a:gd name="connsiteX39" fmla="*/ 10837 w 1237873"/>
                    <a:gd name="connsiteY39" fmla="*/ 0 h 1110312"/>
                    <a:gd name="connsiteX0" fmla="*/ 674872 w 1237873"/>
                    <a:gd name="connsiteY0" fmla="*/ 653520 h 1110312"/>
                    <a:gd name="connsiteX1" fmla="*/ 1024916 w 1237873"/>
                    <a:gd name="connsiteY1" fmla="*/ 827351 h 1110312"/>
                    <a:gd name="connsiteX2" fmla="*/ 1015392 w 1237873"/>
                    <a:gd name="connsiteY2" fmla="*/ 894026 h 1110312"/>
                    <a:gd name="connsiteX3" fmla="*/ 679634 w 1237873"/>
                    <a:gd name="connsiteY3" fmla="*/ 720195 h 1110312"/>
                    <a:gd name="connsiteX4" fmla="*/ 674872 w 1237873"/>
                    <a:gd name="connsiteY4" fmla="*/ 653520 h 1110312"/>
                    <a:gd name="connsiteX5" fmla="*/ 674872 w 1237873"/>
                    <a:gd name="connsiteY5" fmla="*/ 557779 h 1110312"/>
                    <a:gd name="connsiteX6" fmla="*/ 1024916 w 1237873"/>
                    <a:gd name="connsiteY6" fmla="*/ 731610 h 1110312"/>
                    <a:gd name="connsiteX7" fmla="*/ 1015392 w 1237873"/>
                    <a:gd name="connsiteY7" fmla="*/ 798285 h 1110312"/>
                    <a:gd name="connsiteX8" fmla="*/ 679634 w 1237873"/>
                    <a:gd name="connsiteY8" fmla="*/ 624454 h 1110312"/>
                    <a:gd name="connsiteX9" fmla="*/ 674872 w 1237873"/>
                    <a:gd name="connsiteY9" fmla="*/ 557779 h 1110312"/>
                    <a:gd name="connsiteX10" fmla="*/ 674872 w 1237873"/>
                    <a:gd name="connsiteY10" fmla="*/ 470616 h 1110312"/>
                    <a:gd name="connsiteX11" fmla="*/ 1024916 w 1237873"/>
                    <a:gd name="connsiteY11" fmla="*/ 644447 h 1110312"/>
                    <a:gd name="connsiteX12" fmla="*/ 1015392 w 1237873"/>
                    <a:gd name="connsiteY12" fmla="*/ 711122 h 1110312"/>
                    <a:gd name="connsiteX13" fmla="*/ 679634 w 1237873"/>
                    <a:gd name="connsiteY13" fmla="*/ 537291 h 1110312"/>
                    <a:gd name="connsiteX14" fmla="*/ 674872 w 1237873"/>
                    <a:gd name="connsiteY14" fmla="*/ 470616 h 1110312"/>
                    <a:gd name="connsiteX15" fmla="*/ 148616 w 1237873"/>
                    <a:gd name="connsiteY15" fmla="*/ 354217 h 1110312"/>
                    <a:gd name="connsiteX16" fmla="*/ 229578 w 1237873"/>
                    <a:gd name="connsiteY16" fmla="*/ 392317 h 1110312"/>
                    <a:gd name="connsiteX17" fmla="*/ 220052 w 1237873"/>
                    <a:gd name="connsiteY17" fmla="*/ 454230 h 1110312"/>
                    <a:gd name="connsiteX18" fmla="*/ 162904 w 1237873"/>
                    <a:gd name="connsiteY18" fmla="*/ 420892 h 1110312"/>
                    <a:gd name="connsiteX19" fmla="*/ 148616 w 1237873"/>
                    <a:gd name="connsiteY19" fmla="*/ 354217 h 1110312"/>
                    <a:gd name="connsiteX20" fmla="*/ 148616 w 1237873"/>
                    <a:gd name="connsiteY20" fmla="*/ 277736 h 1110312"/>
                    <a:gd name="connsiteX21" fmla="*/ 229578 w 1237873"/>
                    <a:gd name="connsiteY21" fmla="*/ 315836 h 1110312"/>
                    <a:gd name="connsiteX22" fmla="*/ 220052 w 1237873"/>
                    <a:gd name="connsiteY22" fmla="*/ 377749 h 1110312"/>
                    <a:gd name="connsiteX23" fmla="*/ 162904 w 1237873"/>
                    <a:gd name="connsiteY23" fmla="*/ 344411 h 1110312"/>
                    <a:gd name="connsiteX24" fmla="*/ 148616 w 1237873"/>
                    <a:gd name="connsiteY24" fmla="*/ 277736 h 1110312"/>
                    <a:gd name="connsiteX25" fmla="*/ 148616 w 1237873"/>
                    <a:gd name="connsiteY25" fmla="*/ 199153 h 1110312"/>
                    <a:gd name="connsiteX26" fmla="*/ 229578 w 1237873"/>
                    <a:gd name="connsiteY26" fmla="*/ 237253 h 1110312"/>
                    <a:gd name="connsiteX27" fmla="*/ 220052 w 1237873"/>
                    <a:gd name="connsiteY27" fmla="*/ 299166 h 1110312"/>
                    <a:gd name="connsiteX28" fmla="*/ 162904 w 1237873"/>
                    <a:gd name="connsiteY28" fmla="*/ 265828 h 1110312"/>
                    <a:gd name="connsiteX29" fmla="*/ 148616 w 1237873"/>
                    <a:gd name="connsiteY29" fmla="*/ 199153 h 1110312"/>
                    <a:gd name="connsiteX30" fmla="*/ 46443 w 1237873"/>
                    <a:gd name="connsiteY30" fmla="*/ 51298 h 1110312"/>
                    <a:gd name="connsiteX31" fmla="*/ 42877 w 1237873"/>
                    <a:gd name="connsiteY31" fmla="*/ 398030 h 1110312"/>
                    <a:gd name="connsiteX32" fmla="*/ 1205434 w 1237873"/>
                    <a:gd name="connsiteY32" fmla="*/ 1030843 h 1110312"/>
                    <a:gd name="connsiteX33" fmla="*/ 1206184 w 1237873"/>
                    <a:gd name="connsiteY33" fmla="*/ 658027 h 1110312"/>
                    <a:gd name="connsiteX34" fmla="*/ 46443 w 1237873"/>
                    <a:gd name="connsiteY34" fmla="*/ 51298 h 1110312"/>
                    <a:gd name="connsiteX35" fmla="*/ 10837 w 1237873"/>
                    <a:gd name="connsiteY35" fmla="*/ 0 h 1110312"/>
                    <a:gd name="connsiteX36" fmla="*/ 1236721 w 1237873"/>
                    <a:gd name="connsiteY36" fmla="*/ 596339 h 1110312"/>
                    <a:gd name="connsiteX37" fmla="*/ 1237251 w 1237873"/>
                    <a:gd name="connsiteY37" fmla="*/ 1110312 h 1110312"/>
                    <a:gd name="connsiteX38" fmla="*/ 0 w 1237873"/>
                    <a:gd name="connsiteY38" fmla="*/ 412921 h 1110312"/>
                    <a:gd name="connsiteX39" fmla="*/ 10837 w 1237873"/>
                    <a:gd name="connsiteY39" fmla="*/ 0 h 1110312"/>
                    <a:gd name="connsiteX0" fmla="*/ 674872 w 1237873"/>
                    <a:gd name="connsiteY0" fmla="*/ 653520 h 1110312"/>
                    <a:gd name="connsiteX1" fmla="*/ 1024916 w 1237873"/>
                    <a:gd name="connsiteY1" fmla="*/ 827351 h 1110312"/>
                    <a:gd name="connsiteX2" fmla="*/ 1015392 w 1237873"/>
                    <a:gd name="connsiteY2" fmla="*/ 894026 h 1110312"/>
                    <a:gd name="connsiteX3" fmla="*/ 679634 w 1237873"/>
                    <a:gd name="connsiteY3" fmla="*/ 720195 h 1110312"/>
                    <a:gd name="connsiteX4" fmla="*/ 674872 w 1237873"/>
                    <a:gd name="connsiteY4" fmla="*/ 653520 h 1110312"/>
                    <a:gd name="connsiteX5" fmla="*/ 674872 w 1237873"/>
                    <a:gd name="connsiteY5" fmla="*/ 557779 h 1110312"/>
                    <a:gd name="connsiteX6" fmla="*/ 1024916 w 1237873"/>
                    <a:gd name="connsiteY6" fmla="*/ 731610 h 1110312"/>
                    <a:gd name="connsiteX7" fmla="*/ 1015392 w 1237873"/>
                    <a:gd name="connsiteY7" fmla="*/ 798285 h 1110312"/>
                    <a:gd name="connsiteX8" fmla="*/ 679634 w 1237873"/>
                    <a:gd name="connsiteY8" fmla="*/ 624454 h 1110312"/>
                    <a:gd name="connsiteX9" fmla="*/ 674872 w 1237873"/>
                    <a:gd name="connsiteY9" fmla="*/ 557779 h 1110312"/>
                    <a:gd name="connsiteX10" fmla="*/ 674872 w 1237873"/>
                    <a:gd name="connsiteY10" fmla="*/ 470616 h 1110312"/>
                    <a:gd name="connsiteX11" fmla="*/ 1024916 w 1237873"/>
                    <a:gd name="connsiteY11" fmla="*/ 644447 h 1110312"/>
                    <a:gd name="connsiteX12" fmla="*/ 1015392 w 1237873"/>
                    <a:gd name="connsiteY12" fmla="*/ 711122 h 1110312"/>
                    <a:gd name="connsiteX13" fmla="*/ 679634 w 1237873"/>
                    <a:gd name="connsiteY13" fmla="*/ 537291 h 1110312"/>
                    <a:gd name="connsiteX14" fmla="*/ 674872 w 1237873"/>
                    <a:gd name="connsiteY14" fmla="*/ 470616 h 1110312"/>
                    <a:gd name="connsiteX15" fmla="*/ 148616 w 1237873"/>
                    <a:gd name="connsiteY15" fmla="*/ 354217 h 1110312"/>
                    <a:gd name="connsiteX16" fmla="*/ 229578 w 1237873"/>
                    <a:gd name="connsiteY16" fmla="*/ 392317 h 1110312"/>
                    <a:gd name="connsiteX17" fmla="*/ 220052 w 1237873"/>
                    <a:gd name="connsiteY17" fmla="*/ 454230 h 1110312"/>
                    <a:gd name="connsiteX18" fmla="*/ 162904 w 1237873"/>
                    <a:gd name="connsiteY18" fmla="*/ 420892 h 1110312"/>
                    <a:gd name="connsiteX19" fmla="*/ 148616 w 1237873"/>
                    <a:gd name="connsiteY19" fmla="*/ 354217 h 1110312"/>
                    <a:gd name="connsiteX20" fmla="*/ 148616 w 1237873"/>
                    <a:gd name="connsiteY20" fmla="*/ 277736 h 1110312"/>
                    <a:gd name="connsiteX21" fmla="*/ 229578 w 1237873"/>
                    <a:gd name="connsiteY21" fmla="*/ 315836 h 1110312"/>
                    <a:gd name="connsiteX22" fmla="*/ 220052 w 1237873"/>
                    <a:gd name="connsiteY22" fmla="*/ 377749 h 1110312"/>
                    <a:gd name="connsiteX23" fmla="*/ 162904 w 1237873"/>
                    <a:gd name="connsiteY23" fmla="*/ 344411 h 1110312"/>
                    <a:gd name="connsiteX24" fmla="*/ 148616 w 1237873"/>
                    <a:gd name="connsiteY24" fmla="*/ 277736 h 1110312"/>
                    <a:gd name="connsiteX25" fmla="*/ 148616 w 1237873"/>
                    <a:gd name="connsiteY25" fmla="*/ 199153 h 1110312"/>
                    <a:gd name="connsiteX26" fmla="*/ 229578 w 1237873"/>
                    <a:gd name="connsiteY26" fmla="*/ 237253 h 1110312"/>
                    <a:gd name="connsiteX27" fmla="*/ 220052 w 1237873"/>
                    <a:gd name="connsiteY27" fmla="*/ 299166 h 1110312"/>
                    <a:gd name="connsiteX28" fmla="*/ 162904 w 1237873"/>
                    <a:gd name="connsiteY28" fmla="*/ 265828 h 1110312"/>
                    <a:gd name="connsiteX29" fmla="*/ 148616 w 1237873"/>
                    <a:gd name="connsiteY29" fmla="*/ 199153 h 1110312"/>
                    <a:gd name="connsiteX30" fmla="*/ 46443 w 1237873"/>
                    <a:gd name="connsiteY30" fmla="*/ 51298 h 1110312"/>
                    <a:gd name="connsiteX31" fmla="*/ 42877 w 1237873"/>
                    <a:gd name="connsiteY31" fmla="*/ 398030 h 1110312"/>
                    <a:gd name="connsiteX32" fmla="*/ 1205434 w 1237873"/>
                    <a:gd name="connsiteY32" fmla="*/ 1030843 h 1110312"/>
                    <a:gd name="connsiteX33" fmla="*/ 1206184 w 1237873"/>
                    <a:gd name="connsiteY33" fmla="*/ 629755 h 1110312"/>
                    <a:gd name="connsiteX34" fmla="*/ 46443 w 1237873"/>
                    <a:gd name="connsiteY34" fmla="*/ 51298 h 1110312"/>
                    <a:gd name="connsiteX35" fmla="*/ 10837 w 1237873"/>
                    <a:gd name="connsiteY35" fmla="*/ 0 h 1110312"/>
                    <a:gd name="connsiteX36" fmla="*/ 1236721 w 1237873"/>
                    <a:gd name="connsiteY36" fmla="*/ 596339 h 1110312"/>
                    <a:gd name="connsiteX37" fmla="*/ 1237251 w 1237873"/>
                    <a:gd name="connsiteY37" fmla="*/ 1110312 h 1110312"/>
                    <a:gd name="connsiteX38" fmla="*/ 0 w 1237873"/>
                    <a:gd name="connsiteY38" fmla="*/ 412921 h 1110312"/>
                    <a:gd name="connsiteX39" fmla="*/ 10837 w 1237873"/>
                    <a:gd name="connsiteY39" fmla="*/ 0 h 1110312"/>
                    <a:gd name="connsiteX0" fmla="*/ 674872 w 1237873"/>
                    <a:gd name="connsiteY0" fmla="*/ 693907 h 1150699"/>
                    <a:gd name="connsiteX1" fmla="*/ 1024916 w 1237873"/>
                    <a:gd name="connsiteY1" fmla="*/ 867738 h 1150699"/>
                    <a:gd name="connsiteX2" fmla="*/ 1015392 w 1237873"/>
                    <a:gd name="connsiteY2" fmla="*/ 934413 h 1150699"/>
                    <a:gd name="connsiteX3" fmla="*/ 679634 w 1237873"/>
                    <a:gd name="connsiteY3" fmla="*/ 760582 h 1150699"/>
                    <a:gd name="connsiteX4" fmla="*/ 674872 w 1237873"/>
                    <a:gd name="connsiteY4" fmla="*/ 693907 h 1150699"/>
                    <a:gd name="connsiteX5" fmla="*/ 674872 w 1237873"/>
                    <a:gd name="connsiteY5" fmla="*/ 598166 h 1150699"/>
                    <a:gd name="connsiteX6" fmla="*/ 1024916 w 1237873"/>
                    <a:gd name="connsiteY6" fmla="*/ 771997 h 1150699"/>
                    <a:gd name="connsiteX7" fmla="*/ 1015392 w 1237873"/>
                    <a:gd name="connsiteY7" fmla="*/ 838672 h 1150699"/>
                    <a:gd name="connsiteX8" fmla="*/ 679634 w 1237873"/>
                    <a:gd name="connsiteY8" fmla="*/ 664841 h 1150699"/>
                    <a:gd name="connsiteX9" fmla="*/ 674872 w 1237873"/>
                    <a:gd name="connsiteY9" fmla="*/ 598166 h 1150699"/>
                    <a:gd name="connsiteX10" fmla="*/ 674872 w 1237873"/>
                    <a:gd name="connsiteY10" fmla="*/ 511003 h 1150699"/>
                    <a:gd name="connsiteX11" fmla="*/ 1024916 w 1237873"/>
                    <a:gd name="connsiteY11" fmla="*/ 684834 h 1150699"/>
                    <a:gd name="connsiteX12" fmla="*/ 1015392 w 1237873"/>
                    <a:gd name="connsiteY12" fmla="*/ 751509 h 1150699"/>
                    <a:gd name="connsiteX13" fmla="*/ 679634 w 1237873"/>
                    <a:gd name="connsiteY13" fmla="*/ 577678 h 1150699"/>
                    <a:gd name="connsiteX14" fmla="*/ 674872 w 1237873"/>
                    <a:gd name="connsiteY14" fmla="*/ 511003 h 1150699"/>
                    <a:gd name="connsiteX15" fmla="*/ 148616 w 1237873"/>
                    <a:gd name="connsiteY15" fmla="*/ 394604 h 1150699"/>
                    <a:gd name="connsiteX16" fmla="*/ 229578 w 1237873"/>
                    <a:gd name="connsiteY16" fmla="*/ 432704 h 1150699"/>
                    <a:gd name="connsiteX17" fmla="*/ 220052 w 1237873"/>
                    <a:gd name="connsiteY17" fmla="*/ 494617 h 1150699"/>
                    <a:gd name="connsiteX18" fmla="*/ 162904 w 1237873"/>
                    <a:gd name="connsiteY18" fmla="*/ 461279 h 1150699"/>
                    <a:gd name="connsiteX19" fmla="*/ 148616 w 1237873"/>
                    <a:gd name="connsiteY19" fmla="*/ 394604 h 1150699"/>
                    <a:gd name="connsiteX20" fmla="*/ 148616 w 1237873"/>
                    <a:gd name="connsiteY20" fmla="*/ 318123 h 1150699"/>
                    <a:gd name="connsiteX21" fmla="*/ 229578 w 1237873"/>
                    <a:gd name="connsiteY21" fmla="*/ 356223 h 1150699"/>
                    <a:gd name="connsiteX22" fmla="*/ 220052 w 1237873"/>
                    <a:gd name="connsiteY22" fmla="*/ 418136 h 1150699"/>
                    <a:gd name="connsiteX23" fmla="*/ 162904 w 1237873"/>
                    <a:gd name="connsiteY23" fmla="*/ 384798 h 1150699"/>
                    <a:gd name="connsiteX24" fmla="*/ 148616 w 1237873"/>
                    <a:gd name="connsiteY24" fmla="*/ 318123 h 1150699"/>
                    <a:gd name="connsiteX25" fmla="*/ 148616 w 1237873"/>
                    <a:gd name="connsiteY25" fmla="*/ 239540 h 1150699"/>
                    <a:gd name="connsiteX26" fmla="*/ 229578 w 1237873"/>
                    <a:gd name="connsiteY26" fmla="*/ 277640 h 1150699"/>
                    <a:gd name="connsiteX27" fmla="*/ 220052 w 1237873"/>
                    <a:gd name="connsiteY27" fmla="*/ 339553 h 1150699"/>
                    <a:gd name="connsiteX28" fmla="*/ 162904 w 1237873"/>
                    <a:gd name="connsiteY28" fmla="*/ 306215 h 1150699"/>
                    <a:gd name="connsiteX29" fmla="*/ 148616 w 1237873"/>
                    <a:gd name="connsiteY29" fmla="*/ 239540 h 1150699"/>
                    <a:gd name="connsiteX30" fmla="*/ 46443 w 1237873"/>
                    <a:gd name="connsiteY30" fmla="*/ 91685 h 1150699"/>
                    <a:gd name="connsiteX31" fmla="*/ 42877 w 1237873"/>
                    <a:gd name="connsiteY31" fmla="*/ 438417 h 1150699"/>
                    <a:gd name="connsiteX32" fmla="*/ 1205434 w 1237873"/>
                    <a:gd name="connsiteY32" fmla="*/ 1071230 h 1150699"/>
                    <a:gd name="connsiteX33" fmla="*/ 1206184 w 1237873"/>
                    <a:gd name="connsiteY33" fmla="*/ 670142 h 1150699"/>
                    <a:gd name="connsiteX34" fmla="*/ 46443 w 1237873"/>
                    <a:gd name="connsiteY34" fmla="*/ 91685 h 1150699"/>
                    <a:gd name="connsiteX35" fmla="*/ 10837 w 1237873"/>
                    <a:gd name="connsiteY35" fmla="*/ 0 h 1150699"/>
                    <a:gd name="connsiteX36" fmla="*/ 1236721 w 1237873"/>
                    <a:gd name="connsiteY36" fmla="*/ 636726 h 1150699"/>
                    <a:gd name="connsiteX37" fmla="*/ 1237251 w 1237873"/>
                    <a:gd name="connsiteY37" fmla="*/ 1150699 h 1150699"/>
                    <a:gd name="connsiteX38" fmla="*/ 0 w 1237873"/>
                    <a:gd name="connsiteY38" fmla="*/ 453308 h 1150699"/>
                    <a:gd name="connsiteX39" fmla="*/ 10837 w 1237873"/>
                    <a:gd name="connsiteY39" fmla="*/ 0 h 1150699"/>
                    <a:gd name="connsiteX0" fmla="*/ 674872 w 1237873"/>
                    <a:gd name="connsiteY0" fmla="*/ 706022 h 1162814"/>
                    <a:gd name="connsiteX1" fmla="*/ 1024916 w 1237873"/>
                    <a:gd name="connsiteY1" fmla="*/ 879853 h 1162814"/>
                    <a:gd name="connsiteX2" fmla="*/ 1015392 w 1237873"/>
                    <a:gd name="connsiteY2" fmla="*/ 946528 h 1162814"/>
                    <a:gd name="connsiteX3" fmla="*/ 679634 w 1237873"/>
                    <a:gd name="connsiteY3" fmla="*/ 772697 h 1162814"/>
                    <a:gd name="connsiteX4" fmla="*/ 674872 w 1237873"/>
                    <a:gd name="connsiteY4" fmla="*/ 706022 h 1162814"/>
                    <a:gd name="connsiteX5" fmla="*/ 674872 w 1237873"/>
                    <a:gd name="connsiteY5" fmla="*/ 610281 h 1162814"/>
                    <a:gd name="connsiteX6" fmla="*/ 1024916 w 1237873"/>
                    <a:gd name="connsiteY6" fmla="*/ 784112 h 1162814"/>
                    <a:gd name="connsiteX7" fmla="*/ 1015392 w 1237873"/>
                    <a:gd name="connsiteY7" fmla="*/ 850787 h 1162814"/>
                    <a:gd name="connsiteX8" fmla="*/ 679634 w 1237873"/>
                    <a:gd name="connsiteY8" fmla="*/ 676956 h 1162814"/>
                    <a:gd name="connsiteX9" fmla="*/ 674872 w 1237873"/>
                    <a:gd name="connsiteY9" fmla="*/ 610281 h 1162814"/>
                    <a:gd name="connsiteX10" fmla="*/ 674872 w 1237873"/>
                    <a:gd name="connsiteY10" fmla="*/ 523118 h 1162814"/>
                    <a:gd name="connsiteX11" fmla="*/ 1024916 w 1237873"/>
                    <a:gd name="connsiteY11" fmla="*/ 696949 h 1162814"/>
                    <a:gd name="connsiteX12" fmla="*/ 1015392 w 1237873"/>
                    <a:gd name="connsiteY12" fmla="*/ 763624 h 1162814"/>
                    <a:gd name="connsiteX13" fmla="*/ 679634 w 1237873"/>
                    <a:gd name="connsiteY13" fmla="*/ 589793 h 1162814"/>
                    <a:gd name="connsiteX14" fmla="*/ 674872 w 1237873"/>
                    <a:gd name="connsiteY14" fmla="*/ 523118 h 1162814"/>
                    <a:gd name="connsiteX15" fmla="*/ 148616 w 1237873"/>
                    <a:gd name="connsiteY15" fmla="*/ 406719 h 1162814"/>
                    <a:gd name="connsiteX16" fmla="*/ 229578 w 1237873"/>
                    <a:gd name="connsiteY16" fmla="*/ 444819 h 1162814"/>
                    <a:gd name="connsiteX17" fmla="*/ 220052 w 1237873"/>
                    <a:gd name="connsiteY17" fmla="*/ 506732 h 1162814"/>
                    <a:gd name="connsiteX18" fmla="*/ 162904 w 1237873"/>
                    <a:gd name="connsiteY18" fmla="*/ 473394 h 1162814"/>
                    <a:gd name="connsiteX19" fmla="*/ 148616 w 1237873"/>
                    <a:gd name="connsiteY19" fmla="*/ 406719 h 1162814"/>
                    <a:gd name="connsiteX20" fmla="*/ 148616 w 1237873"/>
                    <a:gd name="connsiteY20" fmla="*/ 330238 h 1162814"/>
                    <a:gd name="connsiteX21" fmla="*/ 229578 w 1237873"/>
                    <a:gd name="connsiteY21" fmla="*/ 368338 h 1162814"/>
                    <a:gd name="connsiteX22" fmla="*/ 220052 w 1237873"/>
                    <a:gd name="connsiteY22" fmla="*/ 430251 h 1162814"/>
                    <a:gd name="connsiteX23" fmla="*/ 162904 w 1237873"/>
                    <a:gd name="connsiteY23" fmla="*/ 396913 h 1162814"/>
                    <a:gd name="connsiteX24" fmla="*/ 148616 w 1237873"/>
                    <a:gd name="connsiteY24" fmla="*/ 330238 h 1162814"/>
                    <a:gd name="connsiteX25" fmla="*/ 148616 w 1237873"/>
                    <a:gd name="connsiteY25" fmla="*/ 251655 h 1162814"/>
                    <a:gd name="connsiteX26" fmla="*/ 229578 w 1237873"/>
                    <a:gd name="connsiteY26" fmla="*/ 289755 h 1162814"/>
                    <a:gd name="connsiteX27" fmla="*/ 220052 w 1237873"/>
                    <a:gd name="connsiteY27" fmla="*/ 351668 h 1162814"/>
                    <a:gd name="connsiteX28" fmla="*/ 162904 w 1237873"/>
                    <a:gd name="connsiteY28" fmla="*/ 318330 h 1162814"/>
                    <a:gd name="connsiteX29" fmla="*/ 148616 w 1237873"/>
                    <a:gd name="connsiteY29" fmla="*/ 251655 h 1162814"/>
                    <a:gd name="connsiteX30" fmla="*/ 46443 w 1237873"/>
                    <a:gd name="connsiteY30" fmla="*/ 103800 h 1162814"/>
                    <a:gd name="connsiteX31" fmla="*/ 42877 w 1237873"/>
                    <a:gd name="connsiteY31" fmla="*/ 450532 h 1162814"/>
                    <a:gd name="connsiteX32" fmla="*/ 1205434 w 1237873"/>
                    <a:gd name="connsiteY32" fmla="*/ 1083345 h 1162814"/>
                    <a:gd name="connsiteX33" fmla="*/ 1206184 w 1237873"/>
                    <a:gd name="connsiteY33" fmla="*/ 682257 h 1162814"/>
                    <a:gd name="connsiteX34" fmla="*/ 46443 w 1237873"/>
                    <a:gd name="connsiteY34" fmla="*/ 103800 h 1162814"/>
                    <a:gd name="connsiteX35" fmla="*/ 5153 w 1237873"/>
                    <a:gd name="connsiteY35" fmla="*/ 0 h 1162814"/>
                    <a:gd name="connsiteX36" fmla="*/ 1236721 w 1237873"/>
                    <a:gd name="connsiteY36" fmla="*/ 648841 h 1162814"/>
                    <a:gd name="connsiteX37" fmla="*/ 1237251 w 1237873"/>
                    <a:gd name="connsiteY37" fmla="*/ 1162814 h 1162814"/>
                    <a:gd name="connsiteX38" fmla="*/ 0 w 1237873"/>
                    <a:gd name="connsiteY38" fmla="*/ 465423 h 1162814"/>
                    <a:gd name="connsiteX39" fmla="*/ 5153 w 1237873"/>
                    <a:gd name="connsiteY39" fmla="*/ 0 h 1162814"/>
                    <a:gd name="connsiteX0" fmla="*/ 674872 w 1237873"/>
                    <a:gd name="connsiteY0" fmla="*/ 706022 h 1162814"/>
                    <a:gd name="connsiteX1" fmla="*/ 1024916 w 1237873"/>
                    <a:gd name="connsiteY1" fmla="*/ 879853 h 1162814"/>
                    <a:gd name="connsiteX2" fmla="*/ 1015392 w 1237873"/>
                    <a:gd name="connsiteY2" fmla="*/ 946528 h 1162814"/>
                    <a:gd name="connsiteX3" fmla="*/ 679634 w 1237873"/>
                    <a:gd name="connsiteY3" fmla="*/ 772697 h 1162814"/>
                    <a:gd name="connsiteX4" fmla="*/ 674872 w 1237873"/>
                    <a:gd name="connsiteY4" fmla="*/ 706022 h 1162814"/>
                    <a:gd name="connsiteX5" fmla="*/ 674872 w 1237873"/>
                    <a:gd name="connsiteY5" fmla="*/ 610281 h 1162814"/>
                    <a:gd name="connsiteX6" fmla="*/ 1024916 w 1237873"/>
                    <a:gd name="connsiteY6" fmla="*/ 784112 h 1162814"/>
                    <a:gd name="connsiteX7" fmla="*/ 1015392 w 1237873"/>
                    <a:gd name="connsiteY7" fmla="*/ 850787 h 1162814"/>
                    <a:gd name="connsiteX8" fmla="*/ 679634 w 1237873"/>
                    <a:gd name="connsiteY8" fmla="*/ 676956 h 1162814"/>
                    <a:gd name="connsiteX9" fmla="*/ 674872 w 1237873"/>
                    <a:gd name="connsiteY9" fmla="*/ 610281 h 1162814"/>
                    <a:gd name="connsiteX10" fmla="*/ 674872 w 1237873"/>
                    <a:gd name="connsiteY10" fmla="*/ 523118 h 1162814"/>
                    <a:gd name="connsiteX11" fmla="*/ 1024916 w 1237873"/>
                    <a:gd name="connsiteY11" fmla="*/ 696949 h 1162814"/>
                    <a:gd name="connsiteX12" fmla="*/ 1015392 w 1237873"/>
                    <a:gd name="connsiteY12" fmla="*/ 763624 h 1162814"/>
                    <a:gd name="connsiteX13" fmla="*/ 679634 w 1237873"/>
                    <a:gd name="connsiteY13" fmla="*/ 589793 h 1162814"/>
                    <a:gd name="connsiteX14" fmla="*/ 674872 w 1237873"/>
                    <a:gd name="connsiteY14" fmla="*/ 523118 h 1162814"/>
                    <a:gd name="connsiteX15" fmla="*/ 148616 w 1237873"/>
                    <a:gd name="connsiteY15" fmla="*/ 406719 h 1162814"/>
                    <a:gd name="connsiteX16" fmla="*/ 229578 w 1237873"/>
                    <a:gd name="connsiteY16" fmla="*/ 444819 h 1162814"/>
                    <a:gd name="connsiteX17" fmla="*/ 220052 w 1237873"/>
                    <a:gd name="connsiteY17" fmla="*/ 506732 h 1162814"/>
                    <a:gd name="connsiteX18" fmla="*/ 162904 w 1237873"/>
                    <a:gd name="connsiteY18" fmla="*/ 473394 h 1162814"/>
                    <a:gd name="connsiteX19" fmla="*/ 148616 w 1237873"/>
                    <a:gd name="connsiteY19" fmla="*/ 406719 h 1162814"/>
                    <a:gd name="connsiteX20" fmla="*/ 148616 w 1237873"/>
                    <a:gd name="connsiteY20" fmla="*/ 330238 h 1162814"/>
                    <a:gd name="connsiteX21" fmla="*/ 229578 w 1237873"/>
                    <a:gd name="connsiteY21" fmla="*/ 368338 h 1162814"/>
                    <a:gd name="connsiteX22" fmla="*/ 220052 w 1237873"/>
                    <a:gd name="connsiteY22" fmla="*/ 430251 h 1162814"/>
                    <a:gd name="connsiteX23" fmla="*/ 162904 w 1237873"/>
                    <a:gd name="connsiteY23" fmla="*/ 396913 h 1162814"/>
                    <a:gd name="connsiteX24" fmla="*/ 148616 w 1237873"/>
                    <a:gd name="connsiteY24" fmla="*/ 330238 h 1162814"/>
                    <a:gd name="connsiteX25" fmla="*/ 148616 w 1237873"/>
                    <a:gd name="connsiteY25" fmla="*/ 251655 h 1162814"/>
                    <a:gd name="connsiteX26" fmla="*/ 229578 w 1237873"/>
                    <a:gd name="connsiteY26" fmla="*/ 289755 h 1162814"/>
                    <a:gd name="connsiteX27" fmla="*/ 220052 w 1237873"/>
                    <a:gd name="connsiteY27" fmla="*/ 351668 h 1162814"/>
                    <a:gd name="connsiteX28" fmla="*/ 162904 w 1237873"/>
                    <a:gd name="connsiteY28" fmla="*/ 318330 h 1162814"/>
                    <a:gd name="connsiteX29" fmla="*/ 148616 w 1237873"/>
                    <a:gd name="connsiteY29" fmla="*/ 251655 h 1162814"/>
                    <a:gd name="connsiteX30" fmla="*/ 46443 w 1237873"/>
                    <a:gd name="connsiteY30" fmla="*/ 71490 h 1162814"/>
                    <a:gd name="connsiteX31" fmla="*/ 42877 w 1237873"/>
                    <a:gd name="connsiteY31" fmla="*/ 450532 h 1162814"/>
                    <a:gd name="connsiteX32" fmla="*/ 1205434 w 1237873"/>
                    <a:gd name="connsiteY32" fmla="*/ 1083345 h 1162814"/>
                    <a:gd name="connsiteX33" fmla="*/ 1206184 w 1237873"/>
                    <a:gd name="connsiteY33" fmla="*/ 682257 h 1162814"/>
                    <a:gd name="connsiteX34" fmla="*/ 46443 w 1237873"/>
                    <a:gd name="connsiteY34" fmla="*/ 71490 h 1162814"/>
                    <a:gd name="connsiteX35" fmla="*/ 5153 w 1237873"/>
                    <a:gd name="connsiteY35" fmla="*/ 0 h 1162814"/>
                    <a:gd name="connsiteX36" fmla="*/ 1236721 w 1237873"/>
                    <a:gd name="connsiteY36" fmla="*/ 648841 h 1162814"/>
                    <a:gd name="connsiteX37" fmla="*/ 1237251 w 1237873"/>
                    <a:gd name="connsiteY37" fmla="*/ 1162814 h 1162814"/>
                    <a:gd name="connsiteX38" fmla="*/ 0 w 1237873"/>
                    <a:gd name="connsiteY38" fmla="*/ 465423 h 1162814"/>
                    <a:gd name="connsiteX39" fmla="*/ 5153 w 1237873"/>
                    <a:gd name="connsiteY39" fmla="*/ 0 h 11628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1237873" h="1162814">
                      <a:moveTo>
                        <a:pt x="674872" y="706022"/>
                      </a:moveTo>
                      <a:lnTo>
                        <a:pt x="1024916" y="879853"/>
                      </a:lnTo>
                      <a:lnTo>
                        <a:pt x="1015392" y="946528"/>
                      </a:lnTo>
                      <a:lnTo>
                        <a:pt x="679634" y="772697"/>
                      </a:lnTo>
                      <a:lnTo>
                        <a:pt x="674872" y="706022"/>
                      </a:lnTo>
                      <a:close/>
                      <a:moveTo>
                        <a:pt x="674872" y="610281"/>
                      </a:moveTo>
                      <a:lnTo>
                        <a:pt x="1024916" y="784112"/>
                      </a:lnTo>
                      <a:lnTo>
                        <a:pt x="1015392" y="850787"/>
                      </a:lnTo>
                      <a:lnTo>
                        <a:pt x="679634" y="676956"/>
                      </a:lnTo>
                      <a:lnTo>
                        <a:pt x="674872" y="610281"/>
                      </a:lnTo>
                      <a:close/>
                      <a:moveTo>
                        <a:pt x="674872" y="523118"/>
                      </a:moveTo>
                      <a:lnTo>
                        <a:pt x="1024916" y="696949"/>
                      </a:lnTo>
                      <a:lnTo>
                        <a:pt x="1015392" y="763624"/>
                      </a:lnTo>
                      <a:lnTo>
                        <a:pt x="679634" y="589793"/>
                      </a:lnTo>
                      <a:lnTo>
                        <a:pt x="674872" y="523118"/>
                      </a:lnTo>
                      <a:close/>
                      <a:moveTo>
                        <a:pt x="148616" y="406719"/>
                      </a:moveTo>
                      <a:lnTo>
                        <a:pt x="229578" y="444819"/>
                      </a:lnTo>
                      <a:lnTo>
                        <a:pt x="220052" y="506732"/>
                      </a:lnTo>
                      <a:lnTo>
                        <a:pt x="162904" y="473394"/>
                      </a:lnTo>
                      <a:lnTo>
                        <a:pt x="148616" y="406719"/>
                      </a:lnTo>
                      <a:close/>
                      <a:moveTo>
                        <a:pt x="148616" y="330238"/>
                      </a:moveTo>
                      <a:lnTo>
                        <a:pt x="229578" y="368338"/>
                      </a:lnTo>
                      <a:lnTo>
                        <a:pt x="220052" y="430251"/>
                      </a:lnTo>
                      <a:lnTo>
                        <a:pt x="162904" y="396913"/>
                      </a:lnTo>
                      <a:lnTo>
                        <a:pt x="148616" y="330238"/>
                      </a:lnTo>
                      <a:close/>
                      <a:moveTo>
                        <a:pt x="148616" y="251655"/>
                      </a:moveTo>
                      <a:lnTo>
                        <a:pt x="229578" y="289755"/>
                      </a:lnTo>
                      <a:lnTo>
                        <a:pt x="220052" y="351668"/>
                      </a:lnTo>
                      <a:lnTo>
                        <a:pt x="162904" y="318330"/>
                      </a:lnTo>
                      <a:lnTo>
                        <a:pt x="148616" y="251655"/>
                      </a:lnTo>
                      <a:close/>
                      <a:moveTo>
                        <a:pt x="46443" y="71490"/>
                      </a:moveTo>
                      <a:cubicBezTo>
                        <a:pt x="47780" y="169117"/>
                        <a:pt x="41540" y="352905"/>
                        <a:pt x="42877" y="450532"/>
                      </a:cubicBezTo>
                      <a:lnTo>
                        <a:pt x="1205434" y="1083345"/>
                      </a:lnTo>
                      <a:cubicBezTo>
                        <a:pt x="1207272" y="949222"/>
                        <a:pt x="1204346" y="816380"/>
                        <a:pt x="1206184" y="682257"/>
                      </a:cubicBezTo>
                      <a:lnTo>
                        <a:pt x="46443" y="71490"/>
                      </a:lnTo>
                      <a:close/>
                      <a:moveTo>
                        <a:pt x="5153" y="0"/>
                      </a:moveTo>
                      <a:lnTo>
                        <a:pt x="1236721" y="648841"/>
                      </a:lnTo>
                      <a:cubicBezTo>
                        <a:pt x="1234371" y="820351"/>
                        <a:pt x="1239601" y="991304"/>
                        <a:pt x="1237251" y="1162814"/>
                      </a:cubicBezTo>
                      <a:lnTo>
                        <a:pt x="0" y="465423"/>
                      </a:lnTo>
                      <a:cubicBezTo>
                        <a:pt x="2349" y="338553"/>
                        <a:pt x="2804" y="126870"/>
                        <a:pt x="5153" y="0"/>
                      </a:cubicBezTo>
                      <a:close/>
                    </a:path>
                  </a:pathLst>
                </a:custGeom>
                <a:grpFill/>
                <a:ln w="6350">
                  <a:solidFill>
                    <a:srgbClr val="33C7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chemeClr val="bg1">
                          <a:alpha val="0"/>
                        </a:schemeClr>
                      </a:solidFill>
                    </a:ln>
                  </a:endParaRPr>
                </a:p>
              </p:txBody>
            </p:sp>
            <p:sp>
              <p:nvSpPr>
                <p:cNvPr id="50" name="Freeform 49"/>
                <p:cNvSpPr/>
                <p:nvPr/>
              </p:nvSpPr>
              <p:spPr>
                <a:xfrm>
                  <a:off x="6992524" y="2967814"/>
                  <a:ext cx="108171" cy="177547"/>
                </a:xfrm>
                <a:custGeom>
                  <a:avLst/>
                  <a:gdLst>
                    <a:gd name="connsiteX0" fmla="*/ 107950 w 152400"/>
                    <a:gd name="connsiteY0" fmla="*/ 0 h 349250"/>
                    <a:gd name="connsiteX1" fmla="*/ 0 w 152400"/>
                    <a:gd name="connsiteY1" fmla="*/ 50800 h 349250"/>
                    <a:gd name="connsiteX2" fmla="*/ 0 w 152400"/>
                    <a:gd name="connsiteY2" fmla="*/ 349250 h 349250"/>
                    <a:gd name="connsiteX3" fmla="*/ 146050 w 152400"/>
                    <a:gd name="connsiteY3" fmla="*/ 266700 h 349250"/>
                    <a:gd name="connsiteX4" fmla="*/ 152400 w 152400"/>
                    <a:gd name="connsiteY4" fmla="*/ 209550 h 349250"/>
                    <a:gd name="connsiteX5" fmla="*/ 38100 w 152400"/>
                    <a:gd name="connsiteY5" fmla="*/ 285750 h 349250"/>
                    <a:gd name="connsiteX6" fmla="*/ 38100 w 152400"/>
                    <a:gd name="connsiteY6" fmla="*/ 101600 h 349250"/>
                    <a:gd name="connsiteX7" fmla="*/ 107950 w 152400"/>
                    <a:gd name="connsiteY7" fmla="*/ 69850 h 349250"/>
                    <a:gd name="connsiteX8" fmla="*/ 107950 w 152400"/>
                    <a:gd name="connsiteY8" fmla="*/ 0 h 349250"/>
                    <a:gd name="connsiteX0" fmla="*/ 107950 w 146050"/>
                    <a:gd name="connsiteY0" fmla="*/ 0 h 349250"/>
                    <a:gd name="connsiteX1" fmla="*/ 0 w 146050"/>
                    <a:gd name="connsiteY1" fmla="*/ 50800 h 349250"/>
                    <a:gd name="connsiteX2" fmla="*/ 0 w 146050"/>
                    <a:gd name="connsiteY2" fmla="*/ 349250 h 349250"/>
                    <a:gd name="connsiteX3" fmla="*/ 146050 w 146050"/>
                    <a:gd name="connsiteY3" fmla="*/ 266700 h 349250"/>
                    <a:gd name="connsiteX4" fmla="*/ 123825 w 146050"/>
                    <a:gd name="connsiteY4" fmla="*/ 230981 h 349250"/>
                    <a:gd name="connsiteX5" fmla="*/ 38100 w 146050"/>
                    <a:gd name="connsiteY5" fmla="*/ 285750 h 349250"/>
                    <a:gd name="connsiteX6" fmla="*/ 38100 w 146050"/>
                    <a:gd name="connsiteY6" fmla="*/ 101600 h 349250"/>
                    <a:gd name="connsiteX7" fmla="*/ 107950 w 146050"/>
                    <a:gd name="connsiteY7" fmla="*/ 69850 h 349250"/>
                    <a:gd name="connsiteX8" fmla="*/ 107950 w 146050"/>
                    <a:gd name="connsiteY8" fmla="*/ 0 h 349250"/>
                    <a:gd name="connsiteX0" fmla="*/ 107950 w 124619"/>
                    <a:gd name="connsiteY0" fmla="*/ 0 h 349250"/>
                    <a:gd name="connsiteX1" fmla="*/ 0 w 124619"/>
                    <a:gd name="connsiteY1" fmla="*/ 50800 h 349250"/>
                    <a:gd name="connsiteX2" fmla="*/ 0 w 124619"/>
                    <a:gd name="connsiteY2" fmla="*/ 349250 h 349250"/>
                    <a:gd name="connsiteX3" fmla="*/ 124619 w 124619"/>
                    <a:gd name="connsiteY3" fmla="*/ 288131 h 349250"/>
                    <a:gd name="connsiteX4" fmla="*/ 123825 w 124619"/>
                    <a:gd name="connsiteY4" fmla="*/ 230981 h 349250"/>
                    <a:gd name="connsiteX5" fmla="*/ 38100 w 124619"/>
                    <a:gd name="connsiteY5" fmla="*/ 285750 h 349250"/>
                    <a:gd name="connsiteX6" fmla="*/ 38100 w 124619"/>
                    <a:gd name="connsiteY6" fmla="*/ 101600 h 349250"/>
                    <a:gd name="connsiteX7" fmla="*/ 107950 w 124619"/>
                    <a:gd name="connsiteY7" fmla="*/ 69850 h 349250"/>
                    <a:gd name="connsiteX8" fmla="*/ 107950 w 124619"/>
                    <a:gd name="connsiteY8" fmla="*/ 0 h 349250"/>
                    <a:gd name="connsiteX0" fmla="*/ 107950 w 124619"/>
                    <a:gd name="connsiteY0" fmla="*/ 0 h 349250"/>
                    <a:gd name="connsiteX1" fmla="*/ 0 w 124619"/>
                    <a:gd name="connsiteY1" fmla="*/ 50800 h 349250"/>
                    <a:gd name="connsiteX2" fmla="*/ 0 w 124619"/>
                    <a:gd name="connsiteY2" fmla="*/ 349250 h 349250"/>
                    <a:gd name="connsiteX3" fmla="*/ 124619 w 124619"/>
                    <a:gd name="connsiteY3" fmla="*/ 278606 h 349250"/>
                    <a:gd name="connsiteX4" fmla="*/ 123825 w 124619"/>
                    <a:gd name="connsiteY4" fmla="*/ 230981 h 349250"/>
                    <a:gd name="connsiteX5" fmla="*/ 38100 w 124619"/>
                    <a:gd name="connsiteY5" fmla="*/ 285750 h 349250"/>
                    <a:gd name="connsiteX6" fmla="*/ 38100 w 124619"/>
                    <a:gd name="connsiteY6" fmla="*/ 101600 h 349250"/>
                    <a:gd name="connsiteX7" fmla="*/ 107950 w 124619"/>
                    <a:gd name="connsiteY7" fmla="*/ 69850 h 349250"/>
                    <a:gd name="connsiteX8" fmla="*/ 107950 w 124619"/>
                    <a:gd name="connsiteY8" fmla="*/ 0 h 349250"/>
                    <a:gd name="connsiteX0" fmla="*/ 107950 w 124619"/>
                    <a:gd name="connsiteY0" fmla="*/ 1577 h 350827"/>
                    <a:gd name="connsiteX1" fmla="*/ 0 w 124619"/>
                    <a:gd name="connsiteY1" fmla="*/ 52377 h 350827"/>
                    <a:gd name="connsiteX2" fmla="*/ 0 w 124619"/>
                    <a:gd name="connsiteY2" fmla="*/ 350827 h 350827"/>
                    <a:gd name="connsiteX3" fmla="*/ 124619 w 124619"/>
                    <a:gd name="connsiteY3" fmla="*/ 280183 h 350827"/>
                    <a:gd name="connsiteX4" fmla="*/ 123825 w 124619"/>
                    <a:gd name="connsiteY4" fmla="*/ 232558 h 350827"/>
                    <a:gd name="connsiteX5" fmla="*/ 38100 w 124619"/>
                    <a:gd name="connsiteY5" fmla="*/ 287327 h 350827"/>
                    <a:gd name="connsiteX6" fmla="*/ 38100 w 124619"/>
                    <a:gd name="connsiteY6" fmla="*/ 103177 h 350827"/>
                    <a:gd name="connsiteX7" fmla="*/ 107950 w 124619"/>
                    <a:gd name="connsiteY7" fmla="*/ 71427 h 350827"/>
                    <a:gd name="connsiteX8" fmla="*/ 107950 w 124619"/>
                    <a:gd name="connsiteY8" fmla="*/ 1577 h 350827"/>
                    <a:gd name="connsiteX0" fmla="*/ 107950 w 127415"/>
                    <a:gd name="connsiteY0" fmla="*/ 1450 h 350700"/>
                    <a:gd name="connsiteX1" fmla="*/ 0 w 127415"/>
                    <a:gd name="connsiteY1" fmla="*/ 52250 h 350700"/>
                    <a:gd name="connsiteX2" fmla="*/ 0 w 127415"/>
                    <a:gd name="connsiteY2" fmla="*/ 350700 h 350700"/>
                    <a:gd name="connsiteX3" fmla="*/ 124619 w 127415"/>
                    <a:gd name="connsiteY3" fmla="*/ 280056 h 350700"/>
                    <a:gd name="connsiteX4" fmla="*/ 123825 w 127415"/>
                    <a:gd name="connsiteY4" fmla="*/ 232431 h 350700"/>
                    <a:gd name="connsiteX5" fmla="*/ 38100 w 127415"/>
                    <a:gd name="connsiteY5" fmla="*/ 287200 h 350700"/>
                    <a:gd name="connsiteX6" fmla="*/ 38100 w 127415"/>
                    <a:gd name="connsiteY6" fmla="*/ 103050 h 350700"/>
                    <a:gd name="connsiteX7" fmla="*/ 107950 w 127415"/>
                    <a:gd name="connsiteY7" fmla="*/ 71300 h 350700"/>
                    <a:gd name="connsiteX8" fmla="*/ 107950 w 127415"/>
                    <a:gd name="connsiteY8" fmla="*/ 1450 h 350700"/>
                    <a:gd name="connsiteX0" fmla="*/ 107950 w 135126"/>
                    <a:gd name="connsiteY0" fmla="*/ 1450 h 350700"/>
                    <a:gd name="connsiteX1" fmla="*/ 0 w 135126"/>
                    <a:gd name="connsiteY1" fmla="*/ 52250 h 350700"/>
                    <a:gd name="connsiteX2" fmla="*/ 0 w 135126"/>
                    <a:gd name="connsiteY2" fmla="*/ 350700 h 350700"/>
                    <a:gd name="connsiteX3" fmla="*/ 124619 w 135126"/>
                    <a:gd name="connsiteY3" fmla="*/ 280056 h 350700"/>
                    <a:gd name="connsiteX4" fmla="*/ 123825 w 135126"/>
                    <a:gd name="connsiteY4" fmla="*/ 232431 h 350700"/>
                    <a:gd name="connsiteX5" fmla="*/ 38100 w 135126"/>
                    <a:gd name="connsiteY5" fmla="*/ 287200 h 350700"/>
                    <a:gd name="connsiteX6" fmla="*/ 38100 w 135126"/>
                    <a:gd name="connsiteY6" fmla="*/ 103050 h 350700"/>
                    <a:gd name="connsiteX7" fmla="*/ 107950 w 135126"/>
                    <a:gd name="connsiteY7" fmla="*/ 71300 h 350700"/>
                    <a:gd name="connsiteX8" fmla="*/ 107950 w 135126"/>
                    <a:gd name="connsiteY8" fmla="*/ 1450 h 350700"/>
                    <a:gd name="connsiteX0" fmla="*/ 107950 w 150337"/>
                    <a:gd name="connsiteY0" fmla="*/ 1450 h 350700"/>
                    <a:gd name="connsiteX1" fmla="*/ 0 w 150337"/>
                    <a:gd name="connsiteY1" fmla="*/ 52250 h 350700"/>
                    <a:gd name="connsiteX2" fmla="*/ 0 w 150337"/>
                    <a:gd name="connsiteY2" fmla="*/ 350700 h 350700"/>
                    <a:gd name="connsiteX3" fmla="*/ 124619 w 150337"/>
                    <a:gd name="connsiteY3" fmla="*/ 280056 h 350700"/>
                    <a:gd name="connsiteX4" fmla="*/ 123825 w 150337"/>
                    <a:gd name="connsiteY4" fmla="*/ 232431 h 350700"/>
                    <a:gd name="connsiteX5" fmla="*/ 38100 w 150337"/>
                    <a:gd name="connsiteY5" fmla="*/ 287200 h 350700"/>
                    <a:gd name="connsiteX6" fmla="*/ 38100 w 150337"/>
                    <a:gd name="connsiteY6" fmla="*/ 103050 h 350700"/>
                    <a:gd name="connsiteX7" fmla="*/ 107950 w 150337"/>
                    <a:gd name="connsiteY7" fmla="*/ 71300 h 350700"/>
                    <a:gd name="connsiteX8" fmla="*/ 107950 w 150337"/>
                    <a:gd name="connsiteY8" fmla="*/ 1450 h 350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0337" h="350700">
                      <a:moveTo>
                        <a:pt x="107950" y="1450"/>
                      </a:moveTo>
                      <a:lnTo>
                        <a:pt x="0" y="52250"/>
                      </a:lnTo>
                      <a:lnTo>
                        <a:pt x="0" y="350700"/>
                      </a:lnTo>
                      <a:lnTo>
                        <a:pt x="124619" y="280056"/>
                      </a:lnTo>
                      <a:cubicBezTo>
                        <a:pt x="167802" y="254799"/>
                        <a:pt x="148917" y="214239"/>
                        <a:pt x="123825" y="232431"/>
                      </a:cubicBezTo>
                      <a:lnTo>
                        <a:pt x="38100" y="287200"/>
                      </a:lnTo>
                      <a:lnTo>
                        <a:pt x="38100" y="103050"/>
                      </a:lnTo>
                      <a:lnTo>
                        <a:pt x="107950" y="71300"/>
                      </a:lnTo>
                      <a:cubicBezTo>
                        <a:pt x="136916" y="54224"/>
                        <a:pt x="130708" y="-10439"/>
                        <a:pt x="107950" y="1450"/>
                      </a:cubicBezTo>
                      <a:close/>
                    </a:path>
                  </a:pathLst>
                </a:custGeom>
                <a:grpFill/>
                <a:ln w="6350">
                  <a:solidFill>
                    <a:srgbClr val="33C7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bg1">
                          <a:alpha val="0"/>
                        </a:schemeClr>
                      </a:solidFill>
                    </a:ln>
                  </a:endParaRPr>
                </a:p>
              </p:txBody>
            </p:sp>
            <p:sp>
              <p:nvSpPr>
                <p:cNvPr id="51" name="Freeform 50"/>
                <p:cNvSpPr/>
                <p:nvPr/>
              </p:nvSpPr>
              <p:spPr>
                <a:xfrm>
                  <a:off x="7660864" y="3213075"/>
                  <a:ext cx="117321" cy="192569"/>
                </a:xfrm>
                <a:custGeom>
                  <a:avLst/>
                  <a:gdLst>
                    <a:gd name="connsiteX0" fmla="*/ 107950 w 152400"/>
                    <a:gd name="connsiteY0" fmla="*/ 0 h 349250"/>
                    <a:gd name="connsiteX1" fmla="*/ 0 w 152400"/>
                    <a:gd name="connsiteY1" fmla="*/ 50800 h 349250"/>
                    <a:gd name="connsiteX2" fmla="*/ 0 w 152400"/>
                    <a:gd name="connsiteY2" fmla="*/ 349250 h 349250"/>
                    <a:gd name="connsiteX3" fmla="*/ 146050 w 152400"/>
                    <a:gd name="connsiteY3" fmla="*/ 266700 h 349250"/>
                    <a:gd name="connsiteX4" fmla="*/ 152400 w 152400"/>
                    <a:gd name="connsiteY4" fmla="*/ 209550 h 349250"/>
                    <a:gd name="connsiteX5" fmla="*/ 38100 w 152400"/>
                    <a:gd name="connsiteY5" fmla="*/ 285750 h 349250"/>
                    <a:gd name="connsiteX6" fmla="*/ 38100 w 152400"/>
                    <a:gd name="connsiteY6" fmla="*/ 101600 h 349250"/>
                    <a:gd name="connsiteX7" fmla="*/ 107950 w 152400"/>
                    <a:gd name="connsiteY7" fmla="*/ 69850 h 349250"/>
                    <a:gd name="connsiteX8" fmla="*/ 107950 w 152400"/>
                    <a:gd name="connsiteY8" fmla="*/ 0 h 349250"/>
                    <a:gd name="connsiteX0" fmla="*/ 107950 w 146050"/>
                    <a:gd name="connsiteY0" fmla="*/ 0 h 349250"/>
                    <a:gd name="connsiteX1" fmla="*/ 0 w 146050"/>
                    <a:gd name="connsiteY1" fmla="*/ 50800 h 349250"/>
                    <a:gd name="connsiteX2" fmla="*/ 0 w 146050"/>
                    <a:gd name="connsiteY2" fmla="*/ 349250 h 349250"/>
                    <a:gd name="connsiteX3" fmla="*/ 146050 w 146050"/>
                    <a:gd name="connsiteY3" fmla="*/ 266700 h 349250"/>
                    <a:gd name="connsiteX4" fmla="*/ 123825 w 146050"/>
                    <a:gd name="connsiteY4" fmla="*/ 230981 h 349250"/>
                    <a:gd name="connsiteX5" fmla="*/ 38100 w 146050"/>
                    <a:gd name="connsiteY5" fmla="*/ 285750 h 349250"/>
                    <a:gd name="connsiteX6" fmla="*/ 38100 w 146050"/>
                    <a:gd name="connsiteY6" fmla="*/ 101600 h 349250"/>
                    <a:gd name="connsiteX7" fmla="*/ 107950 w 146050"/>
                    <a:gd name="connsiteY7" fmla="*/ 69850 h 349250"/>
                    <a:gd name="connsiteX8" fmla="*/ 107950 w 146050"/>
                    <a:gd name="connsiteY8" fmla="*/ 0 h 349250"/>
                    <a:gd name="connsiteX0" fmla="*/ 107950 w 124619"/>
                    <a:gd name="connsiteY0" fmla="*/ 0 h 349250"/>
                    <a:gd name="connsiteX1" fmla="*/ 0 w 124619"/>
                    <a:gd name="connsiteY1" fmla="*/ 50800 h 349250"/>
                    <a:gd name="connsiteX2" fmla="*/ 0 w 124619"/>
                    <a:gd name="connsiteY2" fmla="*/ 349250 h 349250"/>
                    <a:gd name="connsiteX3" fmla="*/ 124619 w 124619"/>
                    <a:gd name="connsiteY3" fmla="*/ 288131 h 349250"/>
                    <a:gd name="connsiteX4" fmla="*/ 123825 w 124619"/>
                    <a:gd name="connsiteY4" fmla="*/ 230981 h 349250"/>
                    <a:gd name="connsiteX5" fmla="*/ 38100 w 124619"/>
                    <a:gd name="connsiteY5" fmla="*/ 285750 h 349250"/>
                    <a:gd name="connsiteX6" fmla="*/ 38100 w 124619"/>
                    <a:gd name="connsiteY6" fmla="*/ 101600 h 349250"/>
                    <a:gd name="connsiteX7" fmla="*/ 107950 w 124619"/>
                    <a:gd name="connsiteY7" fmla="*/ 69850 h 349250"/>
                    <a:gd name="connsiteX8" fmla="*/ 107950 w 124619"/>
                    <a:gd name="connsiteY8" fmla="*/ 0 h 349250"/>
                    <a:gd name="connsiteX0" fmla="*/ 107950 w 124619"/>
                    <a:gd name="connsiteY0" fmla="*/ 0 h 349250"/>
                    <a:gd name="connsiteX1" fmla="*/ 0 w 124619"/>
                    <a:gd name="connsiteY1" fmla="*/ 50800 h 349250"/>
                    <a:gd name="connsiteX2" fmla="*/ 0 w 124619"/>
                    <a:gd name="connsiteY2" fmla="*/ 349250 h 349250"/>
                    <a:gd name="connsiteX3" fmla="*/ 124619 w 124619"/>
                    <a:gd name="connsiteY3" fmla="*/ 278606 h 349250"/>
                    <a:gd name="connsiteX4" fmla="*/ 123825 w 124619"/>
                    <a:gd name="connsiteY4" fmla="*/ 230981 h 349250"/>
                    <a:gd name="connsiteX5" fmla="*/ 38100 w 124619"/>
                    <a:gd name="connsiteY5" fmla="*/ 285750 h 349250"/>
                    <a:gd name="connsiteX6" fmla="*/ 38100 w 124619"/>
                    <a:gd name="connsiteY6" fmla="*/ 101600 h 349250"/>
                    <a:gd name="connsiteX7" fmla="*/ 107950 w 124619"/>
                    <a:gd name="connsiteY7" fmla="*/ 69850 h 349250"/>
                    <a:gd name="connsiteX8" fmla="*/ 107950 w 124619"/>
                    <a:gd name="connsiteY8" fmla="*/ 0 h 349250"/>
                    <a:gd name="connsiteX0" fmla="*/ 107950 w 124619"/>
                    <a:gd name="connsiteY0" fmla="*/ 1577 h 350827"/>
                    <a:gd name="connsiteX1" fmla="*/ 0 w 124619"/>
                    <a:gd name="connsiteY1" fmla="*/ 52377 h 350827"/>
                    <a:gd name="connsiteX2" fmla="*/ 0 w 124619"/>
                    <a:gd name="connsiteY2" fmla="*/ 350827 h 350827"/>
                    <a:gd name="connsiteX3" fmla="*/ 124619 w 124619"/>
                    <a:gd name="connsiteY3" fmla="*/ 280183 h 350827"/>
                    <a:gd name="connsiteX4" fmla="*/ 123825 w 124619"/>
                    <a:gd name="connsiteY4" fmla="*/ 232558 h 350827"/>
                    <a:gd name="connsiteX5" fmla="*/ 38100 w 124619"/>
                    <a:gd name="connsiteY5" fmla="*/ 287327 h 350827"/>
                    <a:gd name="connsiteX6" fmla="*/ 38100 w 124619"/>
                    <a:gd name="connsiteY6" fmla="*/ 103177 h 350827"/>
                    <a:gd name="connsiteX7" fmla="*/ 107950 w 124619"/>
                    <a:gd name="connsiteY7" fmla="*/ 71427 h 350827"/>
                    <a:gd name="connsiteX8" fmla="*/ 107950 w 124619"/>
                    <a:gd name="connsiteY8" fmla="*/ 1577 h 350827"/>
                    <a:gd name="connsiteX0" fmla="*/ 107950 w 127415"/>
                    <a:gd name="connsiteY0" fmla="*/ 1450 h 350700"/>
                    <a:gd name="connsiteX1" fmla="*/ 0 w 127415"/>
                    <a:gd name="connsiteY1" fmla="*/ 52250 h 350700"/>
                    <a:gd name="connsiteX2" fmla="*/ 0 w 127415"/>
                    <a:gd name="connsiteY2" fmla="*/ 350700 h 350700"/>
                    <a:gd name="connsiteX3" fmla="*/ 124619 w 127415"/>
                    <a:gd name="connsiteY3" fmla="*/ 280056 h 350700"/>
                    <a:gd name="connsiteX4" fmla="*/ 123825 w 127415"/>
                    <a:gd name="connsiteY4" fmla="*/ 232431 h 350700"/>
                    <a:gd name="connsiteX5" fmla="*/ 38100 w 127415"/>
                    <a:gd name="connsiteY5" fmla="*/ 287200 h 350700"/>
                    <a:gd name="connsiteX6" fmla="*/ 38100 w 127415"/>
                    <a:gd name="connsiteY6" fmla="*/ 103050 h 350700"/>
                    <a:gd name="connsiteX7" fmla="*/ 107950 w 127415"/>
                    <a:gd name="connsiteY7" fmla="*/ 71300 h 350700"/>
                    <a:gd name="connsiteX8" fmla="*/ 107950 w 127415"/>
                    <a:gd name="connsiteY8" fmla="*/ 1450 h 350700"/>
                    <a:gd name="connsiteX0" fmla="*/ 107950 w 135126"/>
                    <a:gd name="connsiteY0" fmla="*/ 1450 h 350700"/>
                    <a:gd name="connsiteX1" fmla="*/ 0 w 135126"/>
                    <a:gd name="connsiteY1" fmla="*/ 52250 h 350700"/>
                    <a:gd name="connsiteX2" fmla="*/ 0 w 135126"/>
                    <a:gd name="connsiteY2" fmla="*/ 350700 h 350700"/>
                    <a:gd name="connsiteX3" fmla="*/ 124619 w 135126"/>
                    <a:gd name="connsiteY3" fmla="*/ 280056 h 350700"/>
                    <a:gd name="connsiteX4" fmla="*/ 123825 w 135126"/>
                    <a:gd name="connsiteY4" fmla="*/ 232431 h 350700"/>
                    <a:gd name="connsiteX5" fmla="*/ 38100 w 135126"/>
                    <a:gd name="connsiteY5" fmla="*/ 287200 h 350700"/>
                    <a:gd name="connsiteX6" fmla="*/ 38100 w 135126"/>
                    <a:gd name="connsiteY6" fmla="*/ 103050 h 350700"/>
                    <a:gd name="connsiteX7" fmla="*/ 107950 w 135126"/>
                    <a:gd name="connsiteY7" fmla="*/ 71300 h 350700"/>
                    <a:gd name="connsiteX8" fmla="*/ 107950 w 135126"/>
                    <a:gd name="connsiteY8" fmla="*/ 1450 h 350700"/>
                    <a:gd name="connsiteX0" fmla="*/ 107950 w 150337"/>
                    <a:gd name="connsiteY0" fmla="*/ 1450 h 350700"/>
                    <a:gd name="connsiteX1" fmla="*/ 0 w 150337"/>
                    <a:gd name="connsiteY1" fmla="*/ 52250 h 350700"/>
                    <a:gd name="connsiteX2" fmla="*/ 0 w 150337"/>
                    <a:gd name="connsiteY2" fmla="*/ 350700 h 350700"/>
                    <a:gd name="connsiteX3" fmla="*/ 124619 w 150337"/>
                    <a:gd name="connsiteY3" fmla="*/ 280056 h 350700"/>
                    <a:gd name="connsiteX4" fmla="*/ 123825 w 150337"/>
                    <a:gd name="connsiteY4" fmla="*/ 232431 h 350700"/>
                    <a:gd name="connsiteX5" fmla="*/ 38100 w 150337"/>
                    <a:gd name="connsiteY5" fmla="*/ 287200 h 350700"/>
                    <a:gd name="connsiteX6" fmla="*/ 38100 w 150337"/>
                    <a:gd name="connsiteY6" fmla="*/ 103050 h 350700"/>
                    <a:gd name="connsiteX7" fmla="*/ 107950 w 150337"/>
                    <a:gd name="connsiteY7" fmla="*/ 71300 h 350700"/>
                    <a:gd name="connsiteX8" fmla="*/ 107950 w 150337"/>
                    <a:gd name="connsiteY8" fmla="*/ 1450 h 350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0337" h="350700">
                      <a:moveTo>
                        <a:pt x="107950" y="1450"/>
                      </a:moveTo>
                      <a:lnTo>
                        <a:pt x="0" y="52250"/>
                      </a:lnTo>
                      <a:lnTo>
                        <a:pt x="0" y="350700"/>
                      </a:lnTo>
                      <a:lnTo>
                        <a:pt x="124619" y="280056"/>
                      </a:lnTo>
                      <a:cubicBezTo>
                        <a:pt x="167802" y="254799"/>
                        <a:pt x="148917" y="214239"/>
                        <a:pt x="123825" y="232431"/>
                      </a:cubicBezTo>
                      <a:lnTo>
                        <a:pt x="38100" y="287200"/>
                      </a:lnTo>
                      <a:lnTo>
                        <a:pt x="38100" y="103050"/>
                      </a:lnTo>
                      <a:lnTo>
                        <a:pt x="107950" y="71300"/>
                      </a:lnTo>
                      <a:cubicBezTo>
                        <a:pt x="136916" y="54224"/>
                        <a:pt x="130708" y="-10439"/>
                        <a:pt x="107950" y="1450"/>
                      </a:cubicBezTo>
                      <a:close/>
                    </a:path>
                  </a:pathLst>
                </a:custGeom>
                <a:grpFill/>
                <a:ln w="6350">
                  <a:solidFill>
                    <a:srgbClr val="33C7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bg1">
                          <a:alpha val="0"/>
                        </a:schemeClr>
                      </a:solidFill>
                    </a:ln>
                  </a:endParaRPr>
                </a:p>
              </p:txBody>
            </p:sp>
            <p:sp>
              <p:nvSpPr>
                <p:cNvPr id="52" name="Freeform 51"/>
                <p:cNvSpPr/>
                <p:nvPr/>
              </p:nvSpPr>
              <p:spPr>
                <a:xfrm>
                  <a:off x="7846228" y="2948212"/>
                  <a:ext cx="588612" cy="472506"/>
                </a:xfrm>
                <a:custGeom>
                  <a:avLst/>
                  <a:gdLst>
                    <a:gd name="connsiteX0" fmla="*/ 0 w 404812"/>
                    <a:gd name="connsiteY0" fmla="*/ 285750 h 285750"/>
                    <a:gd name="connsiteX1" fmla="*/ 0 w 404812"/>
                    <a:gd name="connsiteY1" fmla="*/ 166688 h 285750"/>
                    <a:gd name="connsiteX2" fmla="*/ 404812 w 404812"/>
                    <a:gd name="connsiteY2" fmla="*/ 0 h 285750"/>
                    <a:gd name="connsiteX3" fmla="*/ 400050 w 404812"/>
                    <a:gd name="connsiteY3" fmla="*/ 90488 h 285750"/>
                    <a:gd name="connsiteX4" fmla="*/ 0 w 404812"/>
                    <a:gd name="connsiteY4" fmla="*/ 285750 h 285750"/>
                    <a:gd name="connsiteX0" fmla="*/ 0 w 404812"/>
                    <a:gd name="connsiteY0" fmla="*/ 285750 h 285750"/>
                    <a:gd name="connsiteX1" fmla="*/ 0 w 404812"/>
                    <a:gd name="connsiteY1" fmla="*/ 166688 h 285750"/>
                    <a:gd name="connsiteX2" fmla="*/ 404812 w 404812"/>
                    <a:gd name="connsiteY2" fmla="*/ 0 h 285750"/>
                    <a:gd name="connsiteX3" fmla="*/ 397669 w 404812"/>
                    <a:gd name="connsiteY3" fmla="*/ 104775 h 285750"/>
                    <a:gd name="connsiteX4" fmla="*/ 0 w 404812"/>
                    <a:gd name="connsiteY4" fmla="*/ 285750 h 285750"/>
                    <a:gd name="connsiteX0" fmla="*/ 0 w 404812"/>
                    <a:gd name="connsiteY0" fmla="*/ 305759 h 305759"/>
                    <a:gd name="connsiteX1" fmla="*/ 0 w 404812"/>
                    <a:gd name="connsiteY1" fmla="*/ 166688 h 305759"/>
                    <a:gd name="connsiteX2" fmla="*/ 404812 w 404812"/>
                    <a:gd name="connsiteY2" fmla="*/ 0 h 305759"/>
                    <a:gd name="connsiteX3" fmla="*/ 397669 w 404812"/>
                    <a:gd name="connsiteY3" fmla="*/ 104775 h 305759"/>
                    <a:gd name="connsiteX4" fmla="*/ 0 w 404812"/>
                    <a:gd name="connsiteY4" fmla="*/ 305759 h 305759"/>
                    <a:gd name="connsiteX0" fmla="*/ 0 w 404812"/>
                    <a:gd name="connsiteY0" fmla="*/ 305759 h 305759"/>
                    <a:gd name="connsiteX1" fmla="*/ 0 w 404812"/>
                    <a:gd name="connsiteY1" fmla="*/ 166688 h 305759"/>
                    <a:gd name="connsiteX2" fmla="*/ 404812 w 404812"/>
                    <a:gd name="connsiteY2" fmla="*/ 0 h 305759"/>
                    <a:gd name="connsiteX3" fmla="*/ 403005 w 404812"/>
                    <a:gd name="connsiteY3" fmla="*/ 108777 h 305759"/>
                    <a:gd name="connsiteX4" fmla="*/ 0 w 404812"/>
                    <a:gd name="connsiteY4" fmla="*/ 305759 h 305759"/>
                    <a:gd name="connsiteX0" fmla="*/ 0 w 408813"/>
                    <a:gd name="connsiteY0" fmla="*/ 311095 h 311095"/>
                    <a:gd name="connsiteX1" fmla="*/ 0 w 408813"/>
                    <a:gd name="connsiteY1" fmla="*/ 172024 h 311095"/>
                    <a:gd name="connsiteX2" fmla="*/ 408813 w 408813"/>
                    <a:gd name="connsiteY2" fmla="*/ 0 h 311095"/>
                    <a:gd name="connsiteX3" fmla="*/ 403005 w 408813"/>
                    <a:gd name="connsiteY3" fmla="*/ 114113 h 311095"/>
                    <a:gd name="connsiteX4" fmla="*/ 0 w 408813"/>
                    <a:gd name="connsiteY4" fmla="*/ 311095 h 311095"/>
                    <a:gd name="connsiteX0" fmla="*/ 0 w 408813"/>
                    <a:gd name="connsiteY0" fmla="*/ 308427 h 308427"/>
                    <a:gd name="connsiteX1" fmla="*/ 0 w 408813"/>
                    <a:gd name="connsiteY1" fmla="*/ 169356 h 308427"/>
                    <a:gd name="connsiteX2" fmla="*/ 408813 w 408813"/>
                    <a:gd name="connsiteY2" fmla="*/ 0 h 308427"/>
                    <a:gd name="connsiteX3" fmla="*/ 403005 w 408813"/>
                    <a:gd name="connsiteY3" fmla="*/ 111445 h 308427"/>
                    <a:gd name="connsiteX4" fmla="*/ 0 w 408813"/>
                    <a:gd name="connsiteY4" fmla="*/ 308427 h 308427"/>
                    <a:gd name="connsiteX0" fmla="*/ 0 w 403477"/>
                    <a:gd name="connsiteY0" fmla="*/ 307093 h 307093"/>
                    <a:gd name="connsiteX1" fmla="*/ 0 w 403477"/>
                    <a:gd name="connsiteY1" fmla="*/ 168022 h 307093"/>
                    <a:gd name="connsiteX2" fmla="*/ 403477 w 403477"/>
                    <a:gd name="connsiteY2" fmla="*/ 0 h 307093"/>
                    <a:gd name="connsiteX3" fmla="*/ 403005 w 403477"/>
                    <a:gd name="connsiteY3" fmla="*/ 110111 h 307093"/>
                    <a:gd name="connsiteX4" fmla="*/ 0 w 403477"/>
                    <a:gd name="connsiteY4" fmla="*/ 307093 h 307093"/>
                    <a:gd name="connsiteX0" fmla="*/ 0 w 407479"/>
                    <a:gd name="connsiteY0" fmla="*/ 309761 h 309761"/>
                    <a:gd name="connsiteX1" fmla="*/ 0 w 407479"/>
                    <a:gd name="connsiteY1" fmla="*/ 170690 h 309761"/>
                    <a:gd name="connsiteX2" fmla="*/ 407479 w 407479"/>
                    <a:gd name="connsiteY2" fmla="*/ 0 h 309761"/>
                    <a:gd name="connsiteX3" fmla="*/ 403005 w 407479"/>
                    <a:gd name="connsiteY3" fmla="*/ 112779 h 309761"/>
                    <a:gd name="connsiteX4" fmla="*/ 0 w 407479"/>
                    <a:gd name="connsiteY4" fmla="*/ 309761 h 309761"/>
                    <a:gd name="connsiteX0" fmla="*/ 0 w 407479"/>
                    <a:gd name="connsiteY0" fmla="*/ 309761 h 309761"/>
                    <a:gd name="connsiteX1" fmla="*/ 0 w 407479"/>
                    <a:gd name="connsiteY1" fmla="*/ 170690 h 309761"/>
                    <a:gd name="connsiteX2" fmla="*/ 407479 w 407479"/>
                    <a:gd name="connsiteY2" fmla="*/ 0 h 309761"/>
                    <a:gd name="connsiteX3" fmla="*/ 403005 w 407479"/>
                    <a:gd name="connsiteY3" fmla="*/ 135900 h 309761"/>
                    <a:gd name="connsiteX4" fmla="*/ 0 w 407479"/>
                    <a:gd name="connsiteY4" fmla="*/ 309761 h 309761"/>
                    <a:gd name="connsiteX0" fmla="*/ 0 w 407479"/>
                    <a:gd name="connsiteY0" fmla="*/ 309761 h 309761"/>
                    <a:gd name="connsiteX1" fmla="*/ 0 w 407479"/>
                    <a:gd name="connsiteY1" fmla="*/ 170690 h 309761"/>
                    <a:gd name="connsiteX2" fmla="*/ 407479 w 407479"/>
                    <a:gd name="connsiteY2" fmla="*/ 0 h 309761"/>
                    <a:gd name="connsiteX3" fmla="*/ 406562 w 407479"/>
                    <a:gd name="connsiteY3" fmla="*/ 141236 h 309761"/>
                    <a:gd name="connsiteX4" fmla="*/ 0 w 407479"/>
                    <a:gd name="connsiteY4" fmla="*/ 309761 h 309761"/>
                    <a:gd name="connsiteX0" fmla="*/ 0 w 407479"/>
                    <a:gd name="connsiteY0" fmla="*/ 309761 h 309761"/>
                    <a:gd name="connsiteX1" fmla="*/ 0 w 407479"/>
                    <a:gd name="connsiteY1" fmla="*/ 158240 h 309761"/>
                    <a:gd name="connsiteX2" fmla="*/ 407479 w 407479"/>
                    <a:gd name="connsiteY2" fmla="*/ 0 h 309761"/>
                    <a:gd name="connsiteX3" fmla="*/ 406562 w 407479"/>
                    <a:gd name="connsiteY3" fmla="*/ 141236 h 309761"/>
                    <a:gd name="connsiteX4" fmla="*/ 0 w 407479"/>
                    <a:gd name="connsiteY4" fmla="*/ 309761 h 309761"/>
                    <a:gd name="connsiteX0" fmla="*/ 0 w 407479"/>
                    <a:gd name="connsiteY0" fmla="*/ 309761 h 309761"/>
                    <a:gd name="connsiteX1" fmla="*/ 0 w 407479"/>
                    <a:gd name="connsiteY1" fmla="*/ 146235 h 309761"/>
                    <a:gd name="connsiteX2" fmla="*/ 407479 w 407479"/>
                    <a:gd name="connsiteY2" fmla="*/ 0 h 309761"/>
                    <a:gd name="connsiteX3" fmla="*/ 406562 w 407479"/>
                    <a:gd name="connsiteY3" fmla="*/ 141236 h 309761"/>
                    <a:gd name="connsiteX4" fmla="*/ 0 w 407479"/>
                    <a:gd name="connsiteY4" fmla="*/ 309761 h 309761"/>
                    <a:gd name="connsiteX0" fmla="*/ 0 w 407479"/>
                    <a:gd name="connsiteY0" fmla="*/ 327102 h 327102"/>
                    <a:gd name="connsiteX1" fmla="*/ 0 w 407479"/>
                    <a:gd name="connsiteY1" fmla="*/ 163576 h 327102"/>
                    <a:gd name="connsiteX2" fmla="*/ 407479 w 407479"/>
                    <a:gd name="connsiteY2" fmla="*/ 0 h 327102"/>
                    <a:gd name="connsiteX3" fmla="*/ 406562 w 407479"/>
                    <a:gd name="connsiteY3" fmla="*/ 158577 h 327102"/>
                    <a:gd name="connsiteX4" fmla="*/ 0 w 407479"/>
                    <a:gd name="connsiteY4" fmla="*/ 327102 h 3271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7479" h="327102">
                      <a:moveTo>
                        <a:pt x="0" y="327102"/>
                      </a:moveTo>
                      <a:lnTo>
                        <a:pt x="0" y="163576"/>
                      </a:lnTo>
                      <a:lnTo>
                        <a:pt x="407479" y="0"/>
                      </a:lnTo>
                      <a:cubicBezTo>
                        <a:pt x="406877" y="36259"/>
                        <a:pt x="407164" y="122318"/>
                        <a:pt x="406562" y="158577"/>
                      </a:cubicBezTo>
                      <a:lnTo>
                        <a:pt x="0" y="327102"/>
                      </a:lnTo>
                      <a:close/>
                    </a:path>
                  </a:pathLst>
                </a:custGeom>
                <a:grpFill/>
                <a:ln w="6350">
                  <a:solidFill>
                    <a:srgbClr val="33C7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3" name="Group 32"/>
              <p:cNvGrpSpPr/>
              <p:nvPr>
                <p:custDataLst>
                  <p:tags r:id="rId5"/>
                </p:custDataLst>
              </p:nvPr>
            </p:nvGrpSpPr>
            <p:grpSpPr>
              <a:xfrm>
                <a:off x="2459413" y="5226814"/>
                <a:ext cx="1057935" cy="492378"/>
                <a:chOff x="6992524" y="2756683"/>
                <a:chExt cx="1444960" cy="672504"/>
              </a:xfrm>
              <a:solidFill>
                <a:schemeClr val="bg1"/>
              </a:solidFill>
            </p:grpSpPr>
            <p:sp>
              <p:nvSpPr>
                <p:cNvPr id="41" name="Freeform 40"/>
                <p:cNvSpPr/>
                <p:nvPr/>
              </p:nvSpPr>
              <p:spPr>
                <a:xfrm>
                  <a:off x="7358856" y="2765425"/>
                  <a:ext cx="828675" cy="376730"/>
                </a:xfrm>
                <a:custGeom>
                  <a:avLst/>
                  <a:gdLst>
                    <a:gd name="connsiteX0" fmla="*/ 226219 w 504825"/>
                    <a:gd name="connsiteY0" fmla="*/ 0 h 192882"/>
                    <a:gd name="connsiteX1" fmla="*/ 226219 w 504825"/>
                    <a:gd name="connsiteY1" fmla="*/ 61913 h 192882"/>
                    <a:gd name="connsiteX2" fmla="*/ 0 w 504825"/>
                    <a:gd name="connsiteY2" fmla="*/ 164307 h 192882"/>
                    <a:gd name="connsiteX3" fmla="*/ 235744 w 504825"/>
                    <a:gd name="connsiteY3" fmla="*/ 83344 h 192882"/>
                    <a:gd name="connsiteX4" fmla="*/ 504825 w 504825"/>
                    <a:gd name="connsiteY4" fmla="*/ 192882 h 192882"/>
                    <a:gd name="connsiteX5" fmla="*/ 242887 w 504825"/>
                    <a:gd name="connsiteY5" fmla="*/ 64294 h 192882"/>
                    <a:gd name="connsiteX6" fmla="*/ 226219 w 504825"/>
                    <a:gd name="connsiteY6" fmla="*/ 0 h 192882"/>
                    <a:gd name="connsiteX0" fmla="*/ 226219 w 504825"/>
                    <a:gd name="connsiteY0" fmla="*/ 0 h 192882"/>
                    <a:gd name="connsiteX1" fmla="*/ 226219 w 504825"/>
                    <a:gd name="connsiteY1" fmla="*/ 61913 h 192882"/>
                    <a:gd name="connsiteX2" fmla="*/ 0 w 504825"/>
                    <a:gd name="connsiteY2" fmla="*/ 164307 h 192882"/>
                    <a:gd name="connsiteX3" fmla="*/ 228601 w 504825"/>
                    <a:gd name="connsiteY3" fmla="*/ 71438 h 192882"/>
                    <a:gd name="connsiteX4" fmla="*/ 504825 w 504825"/>
                    <a:gd name="connsiteY4" fmla="*/ 192882 h 192882"/>
                    <a:gd name="connsiteX5" fmla="*/ 242887 w 504825"/>
                    <a:gd name="connsiteY5" fmla="*/ 64294 h 192882"/>
                    <a:gd name="connsiteX6" fmla="*/ 226219 w 504825"/>
                    <a:gd name="connsiteY6" fmla="*/ 0 h 192882"/>
                    <a:gd name="connsiteX0" fmla="*/ 226219 w 504825"/>
                    <a:gd name="connsiteY0" fmla="*/ 0 h 192882"/>
                    <a:gd name="connsiteX1" fmla="*/ 219075 w 504825"/>
                    <a:gd name="connsiteY1" fmla="*/ 64295 h 192882"/>
                    <a:gd name="connsiteX2" fmla="*/ 0 w 504825"/>
                    <a:gd name="connsiteY2" fmla="*/ 164307 h 192882"/>
                    <a:gd name="connsiteX3" fmla="*/ 228601 w 504825"/>
                    <a:gd name="connsiteY3" fmla="*/ 71438 h 192882"/>
                    <a:gd name="connsiteX4" fmla="*/ 504825 w 504825"/>
                    <a:gd name="connsiteY4" fmla="*/ 192882 h 192882"/>
                    <a:gd name="connsiteX5" fmla="*/ 242887 w 504825"/>
                    <a:gd name="connsiteY5" fmla="*/ 64294 h 192882"/>
                    <a:gd name="connsiteX6" fmla="*/ 226219 w 504825"/>
                    <a:gd name="connsiteY6" fmla="*/ 0 h 192882"/>
                    <a:gd name="connsiteX0" fmla="*/ 226219 w 504825"/>
                    <a:gd name="connsiteY0" fmla="*/ 0 h 192882"/>
                    <a:gd name="connsiteX1" fmla="*/ 219075 w 504825"/>
                    <a:gd name="connsiteY1" fmla="*/ 64295 h 192882"/>
                    <a:gd name="connsiteX2" fmla="*/ 0 w 504825"/>
                    <a:gd name="connsiteY2" fmla="*/ 164307 h 192882"/>
                    <a:gd name="connsiteX3" fmla="*/ 228601 w 504825"/>
                    <a:gd name="connsiteY3" fmla="*/ 71438 h 192882"/>
                    <a:gd name="connsiteX4" fmla="*/ 504825 w 504825"/>
                    <a:gd name="connsiteY4" fmla="*/ 192882 h 192882"/>
                    <a:gd name="connsiteX5" fmla="*/ 230981 w 504825"/>
                    <a:gd name="connsiteY5" fmla="*/ 64294 h 192882"/>
                    <a:gd name="connsiteX6" fmla="*/ 226219 w 504825"/>
                    <a:gd name="connsiteY6" fmla="*/ 0 h 192882"/>
                    <a:gd name="connsiteX0" fmla="*/ 228514 w 504825"/>
                    <a:gd name="connsiteY0" fmla="*/ 0 h 218555"/>
                    <a:gd name="connsiteX1" fmla="*/ 219075 w 504825"/>
                    <a:gd name="connsiteY1" fmla="*/ 89968 h 218555"/>
                    <a:gd name="connsiteX2" fmla="*/ 0 w 504825"/>
                    <a:gd name="connsiteY2" fmla="*/ 189980 h 218555"/>
                    <a:gd name="connsiteX3" fmla="*/ 228601 w 504825"/>
                    <a:gd name="connsiteY3" fmla="*/ 97111 h 218555"/>
                    <a:gd name="connsiteX4" fmla="*/ 504825 w 504825"/>
                    <a:gd name="connsiteY4" fmla="*/ 218555 h 218555"/>
                    <a:gd name="connsiteX5" fmla="*/ 230981 w 504825"/>
                    <a:gd name="connsiteY5" fmla="*/ 89967 h 218555"/>
                    <a:gd name="connsiteX6" fmla="*/ 228514 w 504825"/>
                    <a:gd name="connsiteY6" fmla="*/ 0 h 218555"/>
                    <a:gd name="connsiteX0" fmla="*/ 229662 w 504825"/>
                    <a:gd name="connsiteY0" fmla="*/ 0 h 263483"/>
                    <a:gd name="connsiteX1" fmla="*/ 219075 w 504825"/>
                    <a:gd name="connsiteY1" fmla="*/ 134896 h 263483"/>
                    <a:gd name="connsiteX2" fmla="*/ 0 w 504825"/>
                    <a:gd name="connsiteY2" fmla="*/ 234908 h 263483"/>
                    <a:gd name="connsiteX3" fmla="*/ 228601 w 504825"/>
                    <a:gd name="connsiteY3" fmla="*/ 142039 h 263483"/>
                    <a:gd name="connsiteX4" fmla="*/ 504825 w 504825"/>
                    <a:gd name="connsiteY4" fmla="*/ 263483 h 263483"/>
                    <a:gd name="connsiteX5" fmla="*/ 230981 w 504825"/>
                    <a:gd name="connsiteY5" fmla="*/ 134895 h 263483"/>
                    <a:gd name="connsiteX6" fmla="*/ 229662 w 504825"/>
                    <a:gd name="connsiteY6" fmla="*/ 0 h 263483"/>
                    <a:gd name="connsiteX0" fmla="*/ 226221 w 504825"/>
                    <a:gd name="connsiteY0" fmla="*/ 0 h 263483"/>
                    <a:gd name="connsiteX1" fmla="*/ 219075 w 504825"/>
                    <a:gd name="connsiteY1" fmla="*/ 134896 h 263483"/>
                    <a:gd name="connsiteX2" fmla="*/ 0 w 504825"/>
                    <a:gd name="connsiteY2" fmla="*/ 234908 h 263483"/>
                    <a:gd name="connsiteX3" fmla="*/ 228601 w 504825"/>
                    <a:gd name="connsiteY3" fmla="*/ 142039 h 263483"/>
                    <a:gd name="connsiteX4" fmla="*/ 504825 w 504825"/>
                    <a:gd name="connsiteY4" fmla="*/ 263483 h 263483"/>
                    <a:gd name="connsiteX5" fmla="*/ 230981 w 504825"/>
                    <a:gd name="connsiteY5" fmla="*/ 134895 h 263483"/>
                    <a:gd name="connsiteX6" fmla="*/ 226221 w 504825"/>
                    <a:gd name="connsiteY6" fmla="*/ 0 h 263483"/>
                    <a:gd name="connsiteX0" fmla="*/ 298503 w 577107"/>
                    <a:gd name="connsiteY0" fmla="*/ 0 h 263483"/>
                    <a:gd name="connsiteX1" fmla="*/ 291357 w 577107"/>
                    <a:gd name="connsiteY1" fmla="*/ 134896 h 263483"/>
                    <a:gd name="connsiteX2" fmla="*/ 0 w 577107"/>
                    <a:gd name="connsiteY2" fmla="*/ 236513 h 263483"/>
                    <a:gd name="connsiteX3" fmla="*/ 300883 w 577107"/>
                    <a:gd name="connsiteY3" fmla="*/ 142039 h 263483"/>
                    <a:gd name="connsiteX4" fmla="*/ 577107 w 577107"/>
                    <a:gd name="connsiteY4" fmla="*/ 263483 h 263483"/>
                    <a:gd name="connsiteX5" fmla="*/ 303263 w 577107"/>
                    <a:gd name="connsiteY5" fmla="*/ 134895 h 263483"/>
                    <a:gd name="connsiteX6" fmla="*/ 298503 w 577107"/>
                    <a:gd name="connsiteY6" fmla="*/ 0 h 263483"/>
                    <a:gd name="connsiteX0" fmla="*/ 298503 w 653978"/>
                    <a:gd name="connsiteY0" fmla="*/ 0 h 252251"/>
                    <a:gd name="connsiteX1" fmla="*/ 291357 w 653978"/>
                    <a:gd name="connsiteY1" fmla="*/ 134896 h 252251"/>
                    <a:gd name="connsiteX2" fmla="*/ 0 w 653978"/>
                    <a:gd name="connsiteY2" fmla="*/ 236513 h 252251"/>
                    <a:gd name="connsiteX3" fmla="*/ 300883 w 653978"/>
                    <a:gd name="connsiteY3" fmla="*/ 142039 h 252251"/>
                    <a:gd name="connsiteX4" fmla="*/ 653978 w 653978"/>
                    <a:gd name="connsiteY4" fmla="*/ 252251 h 252251"/>
                    <a:gd name="connsiteX5" fmla="*/ 303263 w 653978"/>
                    <a:gd name="connsiteY5" fmla="*/ 134895 h 252251"/>
                    <a:gd name="connsiteX6" fmla="*/ 298503 w 653978"/>
                    <a:gd name="connsiteY6" fmla="*/ 0 h 252251"/>
                    <a:gd name="connsiteX0" fmla="*/ 298503 w 660862"/>
                    <a:gd name="connsiteY0" fmla="*/ 0 h 250646"/>
                    <a:gd name="connsiteX1" fmla="*/ 291357 w 660862"/>
                    <a:gd name="connsiteY1" fmla="*/ 134896 h 250646"/>
                    <a:gd name="connsiteX2" fmla="*/ 0 w 660862"/>
                    <a:gd name="connsiteY2" fmla="*/ 236513 h 250646"/>
                    <a:gd name="connsiteX3" fmla="*/ 300883 w 660862"/>
                    <a:gd name="connsiteY3" fmla="*/ 142039 h 250646"/>
                    <a:gd name="connsiteX4" fmla="*/ 660862 w 660862"/>
                    <a:gd name="connsiteY4" fmla="*/ 250646 h 250646"/>
                    <a:gd name="connsiteX5" fmla="*/ 303263 w 660862"/>
                    <a:gd name="connsiteY5" fmla="*/ 134895 h 250646"/>
                    <a:gd name="connsiteX6" fmla="*/ 298503 w 660862"/>
                    <a:gd name="connsiteY6" fmla="*/ 0 h 250646"/>
                    <a:gd name="connsiteX0" fmla="*/ 300797 w 663156"/>
                    <a:gd name="connsiteY0" fmla="*/ 0 h 250646"/>
                    <a:gd name="connsiteX1" fmla="*/ 293651 w 663156"/>
                    <a:gd name="connsiteY1" fmla="*/ 134896 h 250646"/>
                    <a:gd name="connsiteX2" fmla="*/ 0 w 663156"/>
                    <a:gd name="connsiteY2" fmla="*/ 230095 h 250646"/>
                    <a:gd name="connsiteX3" fmla="*/ 303177 w 663156"/>
                    <a:gd name="connsiteY3" fmla="*/ 142039 h 250646"/>
                    <a:gd name="connsiteX4" fmla="*/ 663156 w 663156"/>
                    <a:gd name="connsiteY4" fmla="*/ 250646 h 250646"/>
                    <a:gd name="connsiteX5" fmla="*/ 305557 w 663156"/>
                    <a:gd name="connsiteY5" fmla="*/ 134895 h 250646"/>
                    <a:gd name="connsiteX6" fmla="*/ 300797 w 663156"/>
                    <a:gd name="connsiteY6" fmla="*/ 0 h 250646"/>
                    <a:gd name="connsiteX0" fmla="*/ 300797 w 536185"/>
                    <a:gd name="connsiteY0" fmla="*/ 0 h 230095"/>
                    <a:gd name="connsiteX1" fmla="*/ 293651 w 536185"/>
                    <a:gd name="connsiteY1" fmla="*/ 134896 h 230095"/>
                    <a:gd name="connsiteX2" fmla="*/ 0 w 536185"/>
                    <a:gd name="connsiteY2" fmla="*/ 230095 h 230095"/>
                    <a:gd name="connsiteX3" fmla="*/ 303177 w 536185"/>
                    <a:gd name="connsiteY3" fmla="*/ 142039 h 230095"/>
                    <a:gd name="connsiteX4" fmla="*/ 536185 w 536185"/>
                    <a:gd name="connsiteY4" fmla="*/ 205718 h 230095"/>
                    <a:gd name="connsiteX5" fmla="*/ 305557 w 536185"/>
                    <a:gd name="connsiteY5" fmla="*/ 134895 h 230095"/>
                    <a:gd name="connsiteX6" fmla="*/ 300797 w 536185"/>
                    <a:gd name="connsiteY6" fmla="*/ 0 h 230095"/>
                    <a:gd name="connsiteX0" fmla="*/ 153939 w 389327"/>
                    <a:gd name="connsiteY0" fmla="*/ 0 h 205718"/>
                    <a:gd name="connsiteX1" fmla="*/ 146793 w 389327"/>
                    <a:gd name="connsiteY1" fmla="*/ 134896 h 205718"/>
                    <a:gd name="connsiteX2" fmla="*/ 0 w 389327"/>
                    <a:gd name="connsiteY2" fmla="*/ 180888 h 205718"/>
                    <a:gd name="connsiteX3" fmla="*/ 156319 w 389327"/>
                    <a:gd name="connsiteY3" fmla="*/ 142039 h 205718"/>
                    <a:gd name="connsiteX4" fmla="*/ 389327 w 389327"/>
                    <a:gd name="connsiteY4" fmla="*/ 205718 h 205718"/>
                    <a:gd name="connsiteX5" fmla="*/ 158699 w 389327"/>
                    <a:gd name="connsiteY5" fmla="*/ 134895 h 205718"/>
                    <a:gd name="connsiteX6" fmla="*/ 153939 w 389327"/>
                    <a:gd name="connsiteY6" fmla="*/ 0 h 205718"/>
                    <a:gd name="connsiteX0" fmla="*/ 163118 w 398506"/>
                    <a:gd name="connsiteY0" fmla="*/ 0 h 205718"/>
                    <a:gd name="connsiteX1" fmla="*/ 155972 w 398506"/>
                    <a:gd name="connsiteY1" fmla="*/ 134896 h 205718"/>
                    <a:gd name="connsiteX2" fmla="*/ 0 w 398506"/>
                    <a:gd name="connsiteY2" fmla="*/ 185167 h 205718"/>
                    <a:gd name="connsiteX3" fmla="*/ 165498 w 398506"/>
                    <a:gd name="connsiteY3" fmla="*/ 142039 h 205718"/>
                    <a:gd name="connsiteX4" fmla="*/ 398506 w 398506"/>
                    <a:gd name="connsiteY4" fmla="*/ 205718 h 205718"/>
                    <a:gd name="connsiteX5" fmla="*/ 167878 w 398506"/>
                    <a:gd name="connsiteY5" fmla="*/ 134895 h 205718"/>
                    <a:gd name="connsiteX6" fmla="*/ 163118 w 398506"/>
                    <a:gd name="connsiteY6" fmla="*/ 0 h 205718"/>
                    <a:gd name="connsiteX0" fmla="*/ 163118 w 433691"/>
                    <a:gd name="connsiteY0" fmla="*/ 0 h 205718"/>
                    <a:gd name="connsiteX1" fmla="*/ 155972 w 433691"/>
                    <a:gd name="connsiteY1" fmla="*/ 134896 h 205718"/>
                    <a:gd name="connsiteX2" fmla="*/ 0 w 433691"/>
                    <a:gd name="connsiteY2" fmla="*/ 185167 h 205718"/>
                    <a:gd name="connsiteX3" fmla="*/ 165498 w 433691"/>
                    <a:gd name="connsiteY3" fmla="*/ 142039 h 205718"/>
                    <a:gd name="connsiteX4" fmla="*/ 433691 w 433691"/>
                    <a:gd name="connsiteY4" fmla="*/ 205718 h 205718"/>
                    <a:gd name="connsiteX5" fmla="*/ 167878 w 433691"/>
                    <a:gd name="connsiteY5" fmla="*/ 134895 h 205718"/>
                    <a:gd name="connsiteX6" fmla="*/ 163118 w 433691"/>
                    <a:gd name="connsiteY6" fmla="*/ 0 h 205718"/>
                    <a:gd name="connsiteX0" fmla="*/ 163118 w 406155"/>
                    <a:gd name="connsiteY0" fmla="*/ 0 h 253855"/>
                    <a:gd name="connsiteX1" fmla="*/ 155972 w 406155"/>
                    <a:gd name="connsiteY1" fmla="*/ 134896 h 253855"/>
                    <a:gd name="connsiteX2" fmla="*/ 0 w 406155"/>
                    <a:gd name="connsiteY2" fmla="*/ 185167 h 253855"/>
                    <a:gd name="connsiteX3" fmla="*/ 165498 w 406155"/>
                    <a:gd name="connsiteY3" fmla="*/ 142039 h 253855"/>
                    <a:gd name="connsiteX4" fmla="*/ 406155 w 406155"/>
                    <a:gd name="connsiteY4" fmla="*/ 253855 h 253855"/>
                    <a:gd name="connsiteX5" fmla="*/ 167878 w 406155"/>
                    <a:gd name="connsiteY5" fmla="*/ 134895 h 253855"/>
                    <a:gd name="connsiteX6" fmla="*/ 163118 w 406155"/>
                    <a:gd name="connsiteY6" fmla="*/ 0 h 253855"/>
                    <a:gd name="connsiteX0" fmla="*/ 156234 w 399271"/>
                    <a:gd name="connsiteY0" fmla="*/ 0 h 253855"/>
                    <a:gd name="connsiteX1" fmla="*/ 149088 w 399271"/>
                    <a:gd name="connsiteY1" fmla="*/ 134896 h 253855"/>
                    <a:gd name="connsiteX2" fmla="*/ 0 w 399271"/>
                    <a:gd name="connsiteY2" fmla="*/ 214049 h 253855"/>
                    <a:gd name="connsiteX3" fmla="*/ 158614 w 399271"/>
                    <a:gd name="connsiteY3" fmla="*/ 142039 h 253855"/>
                    <a:gd name="connsiteX4" fmla="*/ 399271 w 399271"/>
                    <a:gd name="connsiteY4" fmla="*/ 253855 h 253855"/>
                    <a:gd name="connsiteX5" fmla="*/ 160994 w 399271"/>
                    <a:gd name="connsiteY5" fmla="*/ 134895 h 253855"/>
                    <a:gd name="connsiteX6" fmla="*/ 156234 w 399271"/>
                    <a:gd name="connsiteY6" fmla="*/ 0 h 253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9271" h="253855">
                      <a:moveTo>
                        <a:pt x="156234" y="0"/>
                      </a:moveTo>
                      <a:lnTo>
                        <a:pt x="149088" y="134896"/>
                      </a:lnTo>
                      <a:lnTo>
                        <a:pt x="0" y="214049"/>
                      </a:lnTo>
                      <a:lnTo>
                        <a:pt x="158614" y="142039"/>
                      </a:lnTo>
                      <a:lnTo>
                        <a:pt x="399271" y="253855"/>
                      </a:lnTo>
                      <a:lnTo>
                        <a:pt x="160994" y="134895"/>
                      </a:lnTo>
                      <a:cubicBezTo>
                        <a:pt x="160172" y="104906"/>
                        <a:pt x="157056" y="29989"/>
                        <a:pt x="156234" y="0"/>
                      </a:cubicBezTo>
                      <a:close/>
                    </a:path>
                  </a:pathLst>
                </a:custGeom>
                <a:grpFill/>
                <a:ln w="6350">
                  <a:solidFill>
                    <a:srgbClr val="33C7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bg1">
                          <a:alpha val="0"/>
                        </a:schemeClr>
                      </a:solidFill>
                    </a:ln>
                  </a:endParaRPr>
                </a:p>
              </p:txBody>
            </p:sp>
            <p:sp>
              <p:nvSpPr>
                <p:cNvPr id="42" name="Freeform 41"/>
                <p:cNvSpPr/>
                <p:nvPr/>
              </p:nvSpPr>
              <p:spPr>
                <a:xfrm>
                  <a:off x="7021619" y="2756683"/>
                  <a:ext cx="1415865" cy="657140"/>
                </a:xfrm>
                <a:custGeom>
                  <a:avLst/>
                  <a:gdLst>
                    <a:gd name="connsiteX0" fmla="*/ 0 w 2000250"/>
                    <a:gd name="connsiteY0" fmla="*/ 333375 h 1347788"/>
                    <a:gd name="connsiteX1" fmla="*/ 895350 w 2000250"/>
                    <a:gd name="connsiteY1" fmla="*/ 0 h 1347788"/>
                    <a:gd name="connsiteX2" fmla="*/ 2000250 w 2000250"/>
                    <a:gd name="connsiteY2" fmla="*/ 357188 h 1347788"/>
                    <a:gd name="connsiteX3" fmla="*/ 1990725 w 2000250"/>
                    <a:gd name="connsiteY3" fmla="*/ 823913 h 1347788"/>
                    <a:gd name="connsiteX4" fmla="*/ 1147763 w 2000250"/>
                    <a:gd name="connsiteY4" fmla="*/ 1347788 h 1347788"/>
                    <a:gd name="connsiteX5" fmla="*/ 0 w 2000250"/>
                    <a:gd name="connsiteY5" fmla="*/ 333375 h 1347788"/>
                    <a:gd name="connsiteX0" fmla="*/ 19050 w 2019300"/>
                    <a:gd name="connsiteY0" fmla="*/ 333375 h 1347788"/>
                    <a:gd name="connsiteX1" fmla="*/ 914400 w 2019300"/>
                    <a:gd name="connsiteY1" fmla="*/ 0 h 1347788"/>
                    <a:gd name="connsiteX2" fmla="*/ 2019300 w 2019300"/>
                    <a:gd name="connsiteY2" fmla="*/ 357188 h 1347788"/>
                    <a:gd name="connsiteX3" fmla="*/ 2009775 w 2019300"/>
                    <a:gd name="connsiteY3" fmla="*/ 823913 h 1347788"/>
                    <a:gd name="connsiteX4" fmla="*/ 1166813 w 2019300"/>
                    <a:gd name="connsiteY4" fmla="*/ 1347788 h 1347788"/>
                    <a:gd name="connsiteX5" fmla="*/ 0 w 2019300"/>
                    <a:gd name="connsiteY5" fmla="*/ 702186 h 1347788"/>
                    <a:gd name="connsiteX6" fmla="*/ 19050 w 2019300"/>
                    <a:gd name="connsiteY6" fmla="*/ 333375 h 1347788"/>
                    <a:gd name="connsiteX0" fmla="*/ 19050 w 2019300"/>
                    <a:gd name="connsiteY0" fmla="*/ 333375 h 1347788"/>
                    <a:gd name="connsiteX1" fmla="*/ 914400 w 2019300"/>
                    <a:gd name="connsiteY1" fmla="*/ 0 h 1347788"/>
                    <a:gd name="connsiteX2" fmla="*/ 2019300 w 2019300"/>
                    <a:gd name="connsiteY2" fmla="*/ 357188 h 1347788"/>
                    <a:gd name="connsiteX3" fmla="*/ 2009775 w 2019300"/>
                    <a:gd name="connsiteY3" fmla="*/ 823913 h 1347788"/>
                    <a:gd name="connsiteX4" fmla="*/ 1166813 w 2019300"/>
                    <a:gd name="connsiteY4" fmla="*/ 1347788 h 1347788"/>
                    <a:gd name="connsiteX5" fmla="*/ 0 w 2019300"/>
                    <a:gd name="connsiteY5" fmla="*/ 702186 h 1347788"/>
                    <a:gd name="connsiteX6" fmla="*/ 19050 w 2019300"/>
                    <a:gd name="connsiteY6" fmla="*/ 333375 h 1347788"/>
                    <a:gd name="connsiteX0" fmla="*/ 19050 w 2019300"/>
                    <a:gd name="connsiteY0" fmla="*/ 333375 h 1347788"/>
                    <a:gd name="connsiteX1" fmla="*/ 914400 w 2019300"/>
                    <a:gd name="connsiteY1" fmla="*/ 0 h 1347788"/>
                    <a:gd name="connsiteX2" fmla="*/ 2019300 w 2019300"/>
                    <a:gd name="connsiteY2" fmla="*/ 357188 h 1347788"/>
                    <a:gd name="connsiteX3" fmla="*/ 2009775 w 2019300"/>
                    <a:gd name="connsiteY3" fmla="*/ 823913 h 1347788"/>
                    <a:gd name="connsiteX4" fmla="*/ 1166813 w 2019300"/>
                    <a:gd name="connsiteY4" fmla="*/ 1347788 h 1347788"/>
                    <a:gd name="connsiteX5" fmla="*/ 0 w 2019300"/>
                    <a:gd name="connsiteY5" fmla="*/ 702186 h 1347788"/>
                    <a:gd name="connsiteX6" fmla="*/ 19050 w 2019300"/>
                    <a:gd name="connsiteY6" fmla="*/ 333375 h 1347788"/>
                    <a:gd name="connsiteX0" fmla="*/ 19050 w 2028825"/>
                    <a:gd name="connsiteY0" fmla="*/ 333375 h 1347788"/>
                    <a:gd name="connsiteX1" fmla="*/ 914400 w 2028825"/>
                    <a:gd name="connsiteY1" fmla="*/ 0 h 1347788"/>
                    <a:gd name="connsiteX2" fmla="*/ 2028825 w 2028825"/>
                    <a:gd name="connsiteY2" fmla="*/ 404813 h 1347788"/>
                    <a:gd name="connsiteX3" fmla="*/ 2009775 w 2028825"/>
                    <a:gd name="connsiteY3" fmla="*/ 823913 h 1347788"/>
                    <a:gd name="connsiteX4" fmla="*/ 1166813 w 2028825"/>
                    <a:gd name="connsiteY4" fmla="*/ 1347788 h 1347788"/>
                    <a:gd name="connsiteX5" fmla="*/ 0 w 2028825"/>
                    <a:gd name="connsiteY5" fmla="*/ 702186 h 1347788"/>
                    <a:gd name="connsiteX6" fmla="*/ 19050 w 2028825"/>
                    <a:gd name="connsiteY6" fmla="*/ 333375 h 1347788"/>
                    <a:gd name="connsiteX0" fmla="*/ 0 w 2050257"/>
                    <a:gd name="connsiteY0" fmla="*/ 330994 h 1347788"/>
                    <a:gd name="connsiteX1" fmla="*/ 935832 w 2050257"/>
                    <a:gd name="connsiteY1" fmla="*/ 0 h 1347788"/>
                    <a:gd name="connsiteX2" fmla="*/ 2050257 w 2050257"/>
                    <a:gd name="connsiteY2" fmla="*/ 404813 h 1347788"/>
                    <a:gd name="connsiteX3" fmla="*/ 2031207 w 2050257"/>
                    <a:gd name="connsiteY3" fmla="*/ 823913 h 1347788"/>
                    <a:gd name="connsiteX4" fmla="*/ 1188245 w 2050257"/>
                    <a:gd name="connsiteY4" fmla="*/ 1347788 h 1347788"/>
                    <a:gd name="connsiteX5" fmla="*/ 21432 w 2050257"/>
                    <a:gd name="connsiteY5" fmla="*/ 702186 h 1347788"/>
                    <a:gd name="connsiteX6" fmla="*/ 0 w 2050257"/>
                    <a:gd name="connsiteY6" fmla="*/ 330994 h 1347788"/>
                    <a:gd name="connsiteX0" fmla="*/ 0 w 2050257"/>
                    <a:gd name="connsiteY0" fmla="*/ 330994 h 1347788"/>
                    <a:gd name="connsiteX1" fmla="*/ 935832 w 2050257"/>
                    <a:gd name="connsiteY1" fmla="*/ 0 h 1347788"/>
                    <a:gd name="connsiteX2" fmla="*/ 2050257 w 2050257"/>
                    <a:gd name="connsiteY2" fmla="*/ 404813 h 1347788"/>
                    <a:gd name="connsiteX3" fmla="*/ 2038351 w 2050257"/>
                    <a:gd name="connsiteY3" fmla="*/ 766763 h 1347788"/>
                    <a:gd name="connsiteX4" fmla="*/ 1188245 w 2050257"/>
                    <a:gd name="connsiteY4" fmla="*/ 1347788 h 1347788"/>
                    <a:gd name="connsiteX5" fmla="*/ 21432 w 2050257"/>
                    <a:gd name="connsiteY5" fmla="*/ 702186 h 1347788"/>
                    <a:gd name="connsiteX6" fmla="*/ 0 w 2050257"/>
                    <a:gd name="connsiteY6" fmla="*/ 330994 h 1347788"/>
                    <a:gd name="connsiteX0" fmla="*/ 0 w 2050257"/>
                    <a:gd name="connsiteY0" fmla="*/ 330994 h 1347788"/>
                    <a:gd name="connsiteX1" fmla="*/ 935832 w 2050257"/>
                    <a:gd name="connsiteY1" fmla="*/ 0 h 1347788"/>
                    <a:gd name="connsiteX2" fmla="*/ 2050257 w 2050257"/>
                    <a:gd name="connsiteY2" fmla="*/ 404813 h 1347788"/>
                    <a:gd name="connsiteX3" fmla="*/ 2042140 w 2050257"/>
                    <a:gd name="connsiteY3" fmla="*/ 847539 h 1347788"/>
                    <a:gd name="connsiteX4" fmla="*/ 1188245 w 2050257"/>
                    <a:gd name="connsiteY4" fmla="*/ 1347788 h 1347788"/>
                    <a:gd name="connsiteX5" fmla="*/ 21432 w 2050257"/>
                    <a:gd name="connsiteY5" fmla="*/ 702186 h 1347788"/>
                    <a:gd name="connsiteX6" fmla="*/ 0 w 2050257"/>
                    <a:gd name="connsiteY6" fmla="*/ 330994 h 1347788"/>
                    <a:gd name="connsiteX0" fmla="*/ 0 w 2080569"/>
                    <a:gd name="connsiteY0" fmla="*/ 287913 h 1347788"/>
                    <a:gd name="connsiteX1" fmla="*/ 966144 w 2080569"/>
                    <a:gd name="connsiteY1" fmla="*/ 0 h 1347788"/>
                    <a:gd name="connsiteX2" fmla="*/ 2080569 w 2080569"/>
                    <a:gd name="connsiteY2" fmla="*/ 404813 h 1347788"/>
                    <a:gd name="connsiteX3" fmla="*/ 2072452 w 2080569"/>
                    <a:gd name="connsiteY3" fmla="*/ 847539 h 1347788"/>
                    <a:gd name="connsiteX4" fmla="*/ 1218557 w 2080569"/>
                    <a:gd name="connsiteY4" fmla="*/ 1347788 h 1347788"/>
                    <a:gd name="connsiteX5" fmla="*/ 51744 w 2080569"/>
                    <a:gd name="connsiteY5" fmla="*/ 702186 h 1347788"/>
                    <a:gd name="connsiteX6" fmla="*/ 0 w 2080569"/>
                    <a:gd name="connsiteY6" fmla="*/ 287913 h 1347788"/>
                    <a:gd name="connsiteX0" fmla="*/ 0 w 2088147"/>
                    <a:gd name="connsiteY0" fmla="*/ 314839 h 1347788"/>
                    <a:gd name="connsiteX1" fmla="*/ 973722 w 2088147"/>
                    <a:gd name="connsiteY1" fmla="*/ 0 h 1347788"/>
                    <a:gd name="connsiteX2" fmla="*/ 2088147 w 2088147"/>
                    <a:gd name="connsiteY2" fmla="*/ 404813 h 1347788"/>
                    <a:gd name="connsiteX3" fmla="*/ 2080030 w 2088147"/>
                    <a:gd name="connsiteY3" fmla="*/ 847539 h 1347788"/>
                    <a:gd name="connsiteX4" fmla="*/ 1226135 w 2088147"/>
                    <a:gd name="connsiteY4" fmla="*/ 1347788 h 1347788"/>
                    <a:gd name="connsiteX5" fmla="*/ 59322 w 2088147"/>
                    <a:gd name="connsiteY5" fmla="*/ 702186 h 1347788"/>
                    <a:gd name="connsiteX6" fmla="*/ 0 w 2088147"/>
                    <a:gd name="connsiteY6" fmla="*/ 314839 h 1347788"/>
                    <a:gd name="connsiteX0" fmla="*/ 0 w 2088147"/>
                    <a:gd name="connsiteY0" fmla="*/ 277143 h 1347788"/>
                    <a:gd name="connsiteX1" fmla="*/ 973722 w 2088147"/>
                    <a:gd name="connsiteY1" fmla="*/ 0 h 1347788"/>
                    <a:gd name="connsiteX2" fmla="*/ 2088147 w 2088147"/>
                    <a:gd name="connsiteY2" fmla="*/ 404813 h 1347788"/>
                    <a:gd name="connsiteX3" fmla="*/ 2080030 w 2088147"/>
                    <a:gd name="connsiteY3" fmla="*/ 847539 h 1347788"/>
                    <a:gd name="connsiteX4" fmla="*/ 1226135 w 2088147"/>
                    <a:gd name="connsiteY4" fmla="*/ 1347788 h 1347788"/>
                    <a:gd name="connsiteX5" fmla="*/ 59322 w 2088147"/>
                    <a:gd name="connsiteY5" fmla="*/ 702186 h 1347788"/>
                    <a:gd name="connsiteX6" fmla="*/ 0 w 2088147"/>
                    <a:gd name="connsiteY6" fmla="*/ 277143 h 1347788"/>
                    <a:gd name="connsiteX0" fmla="*/ 5091 w 2093238"/>
                    <a:gd name="connsiteY0" fmla="*/ 277143 h 1347788"/>
                    <a:gd name="connsiteX1" fmla="*/ 978813 w 2093238"/>
                    <a:gd name="connsiteY1" fmla="*/ 0 h 1347788"/>
                    <a:gd name="connsiteX2" fmla="*/ 2093238 w 2093238"/>
                    <a:gd name="connsiteY2" fmla="*/ 404813 h 1347788"/>
                    <a:gd name="connsiteX3" fmla="*/ 2085121 w 2093238"/>
                    <a:gd name="connsiteY3" fmla="*/ 847539 h 1347788"/>
                    <a:gd name="connsiteX4" fmla="*/ 1231226 w 2093238"/>
                    <a:gd name="connsiteY4" fmla="*/ 1347788 h 1347788"/>
                    <a:gd name="connsiteX5" fmla="*/ 0 w 2093238"/>
                    <a:gd name="connsiteY5" fmla="*/ 669876 h 1347788"/>
                    <a:gd name="connsiteX6" fmla="*/ 5091 w 2093238"/>
                    <a:gd name="connsiteY6" fmla="*/ 277143 h 1347788"/>
                    <a:gd name="connsiteX0" fmla="*/ 0 w 2088147"/>
                    <a:gd name="connsiteY0" fmla="*/ 277143 h 1347788"/>
                    <a:gd name="connsiteX1" fmla="*/ 973722 w 2088147"/>
                    <a:gd name="connsiteY1" fmla="*/ 0 h 1347788"/>
                    <a:gd name="connsiteX2" fmla="*/ 2088147 w 2088147"/>
                    <a:gd name="connsiteY2" fmla="*/ 404813 h 1347788"/>
                    <a:gd name="connsiteX3" fmla="*/ 2080030 w 2088147"/>
                    <a:gd name="connsiteY3" fmla="*/ 847539 h 1347788"/>
                    <a:gd name="connsiteX4" fmla="*/ 1226135 w 2088147"/>
                    <a:gd name="connsiteY4" fmla="*/ 1347788 h 1347788"/>
                    <a:gd name="connsiteX5" fmla="*/ 2487 w 2088147"/>
                    <a:gd name="connsiteY5" fmla="*/ 696801 h 1347788"/>
                    <a:gd name="connsiteX6" fmla="*/ 0 w 2088147"/>
                    <a:gd name="connsiteY6" fmla="*/ 277143 h 1347788"/>
                    <a:gd name="connsiteX0" fmla="*/ 0 w 2088147"/>
                    <a:gd name="connsiteY0" fmla="*/ 277143 h 1347788"/>
                    <a:gd name="connsiteX1" fmla="*/ 973722 w 2088147"/>
                    <a:gd name="connsiteY1" fmla="*/ 0 h 1347788"/>
                    <a:gd name="connsiteX2" fmla="*/ 2088147 w 2088147"/>
                    <a:gd name="connsiteY2" fmla="*/ 380579 h 1347788"/>
                    <a:gd name="connsiteX3" fmla="*/ 2080030 w 2088147"/>
                    <a:gd name="connsiteY3" fmla="*/ 847539 h 1347788"/>
                    <a:gd name="connsiteX4" fmla="*/ 1226135 w 2088147"/>
                    <a:gd name="connsiteY4" fmla="*/ 1347788 h 1347788"/>
                    <a:gd name="connsiteX5" fmla="*/ 2487 w 2088147"/>
                    <a:gd name="connsiteY5" fmla="*/ 696801 h 1347788"/>
                    <a:gd name="connsiteX6" fmla="*/ 0 w 2088147"/>
                    <a:gd name="connsiteY6" fmla="*/ 277143 h 1347788"/>
                    <a:gd name="connsiteX0" fmla="*/ 0 w 2088147"/>
                    <a:gd name="connsiteY0" fmla="*/ 236756 h 1347788"/>
                    <a:gd name="connsiteX1" fmla="*/ 973722 w 2088147"/>
                    <a:gd name="connsiteY1" fmla="*/ 0 h 1347788"/>
                    <a:gd name="connsiteX2" fmla="*/ 2088147 w 2088147"/>
                    <a:gd name="connsiteY2" fmla="*/ 380579 h 1347788"/>
                    <a:gd name="connsiteX3" fmla="*/ 2080030 w 2088147"/>
                    <a:gd name="connsiteY3" fmla="*/ 847539 h 1347788"/>
                    <a:gd name="connsiteX4" fmla="*/ 1226135 w 2088147"/>
                    <a:gd name="connsiteY4" fmla="*/ 1347788 h 1347788"/>
                    <a:gd name="connsiteX5" fmla="*/ 2487 w 2088147"/>
                    <a:gd name="connsiteY5" fmla="*/ 696801 h 1347788"/>
                    <a:gd name="connsiteX6" fmla="*/ 0 w 2088147"/>
                    <a:gd name="connsiteY6" fmla="*/ 236756 h 1347788"/>
                    <a:gd name="connsiteX0" fmla="*/ 0 w 2088147"/>
                    <a:gd name="connsiteY0" fmla="*/ 220601 h 1347788"/>
                    <a:gd name="connsiteX1" fmla="*/ 973722 w 2088147"/>
                    <a:gd name="connsiteY1" fmla="*/ 0 h 1347788"/>
                    <a:gd name="connsiteX2" fmla="*/ 2088147 w 2088147"/>
                    <a:gd name="connsiteY2" fmla="*/ 380579 h 1347788"/>
                    <a:gd name="connsiteX3" fmla="*/ 2080030 w 2088147"/>
                    <a:gd name="connsiteY3" fmla="*/ 847539 h 1347788"/>
                    <a:gd name="connsiteX4" fmla="*/ 1226135 w 2088147"/>
                    <a:gd name="connsiteY4" fmla="*/ 1347788 h 1347788"/>
                    <a:gd name="connsiteX5" fmla="*/ 2487 w 2088147"/>
                    <a:gd name="connsiteY5" fmla="*/ 696801 h 1347788"/>
                    <a:gd name="connsiteX6" fmla="*/ 0 w 2088147"/>
                    <a:gd name="connsiteY6" fmla="*/ 220601 h 1347788"/>
                    <a:gd name="connsiteX0" fmla="*/ 0 w 2088147"/>
                    <a:gd name="connsiteY0" fmla="*/ 220601 h 1347788"/>
                    <a:gd name="connsiteX1" fmla="*/ 973722 w 2088147"/>
                    <a:gd name="connsiteY1" fmla="*/ 0 h 1347788"/>
                    <a:gd name="connsiteX2" fmla="*/ 2088147 w 2088147"/>
                    <a:gd name="connsiteY2" fmla="*/ 364424 h 1347788"/>
                    <a:gd name="connsiteX3" fmla="*/ 2080030 w 2088147"/>
                    <a:gd name="connsiteY3" fmla="*/ 847539 h 1347788"/>
                    <a:gd name="connsiteX4" fmla="*/ 1226135 w 2088147"/>
                    <a:gd name="connsiteY4" fmla="*/ 1347788 h 1347788"/>
                    <a:gd name="connsiteX5" fmla="*/ 2487 w 2088147"/>
                    <a:gd name="connsiteY5" fmla="*/ 696801 h 1347788"/>
                    <a:gd name="connsiteX6" fmla="*/ 0 w 2088147"/>
                    <a:gd name="connsiteY6" fmla="*/ 220601 h 1347788"/>
                    <a:gd name="connsiteX0" fmla="*/ 0 w 2088147"/>
                    <a:gd name="connsiteY0" fmla="*/ 258296 h 1385483"/>
                    <a:gd name="connsiteX1" fmla="*/ 1030558 w 2088147"/>
                    <a:gd name="connsiteY1" fmla="*/ 0 h 1385483"/>
                    <a:gd name="connsiteX2" fmla="*/ 2088147 w 2088147"/>
                    <a:gd name="connsiteY2" fmla="*/ 402119 h 1385483"/>
                    <a:gd name="connsiteX3" fmla="*/ 2080030 w 2088147"/>
                    <a:gd name="connsiteY3" fmla="*/ 885234 h 1385483"/>
                    <a:gd name="connsiteX4" fmla="*/ 1226135 w 2088147"/>
                    <a:gd name="connsiteY4" fmla="*/ 1385483 h 1385483"/>
                    <a:gd name="connsiteX5" fmla="*/ 2487 w 2088147"/>
                    <a:gd name="connsiteY5" fmla="*/ 734496 h 1385483"/>
                    <a:gd name="connsiteX6" fmla="*/ 0 w 2088147"/>
                    <a:gd name="connsiteY6" fmla="*/ 258296 h 1385483"/>
                    <a:gd name="connsiteX0" fmla="*/ 0 w 2088147"/>
                    <a:gd name="connsiteY0" fmla="*/ 201754 h 1328941"/>
                    <a:gd name="connsiteX1" fmla="*/ 1030558 w 2088147"/>
                    <a:gd name="connsiteY1" fmla="*/ 0 h 1328941"/>
                    <a:gd name="connsiteX2" fmla="*/ 2088147 w 2088147"/>
                    <a:gd name="connsiteY2" fmla="*/ 345577 h 1328941"/>
                    <a:gd name="connsiteX3" fmla="*/ 2080030 w 2088147"/>
                    <a:gd name="connsiteY3" fmla="*/ 828692 h 1328941"/>
                    <a:gd name="connsiteX4" fmla="*/ 1226135 w 2088147"/>
                    <a:gd name="connsiteY4" fmla="*/ 1328941 h 1328941"/>
                    <a:gd name="connsiteX5" fmla="*/ 2487 w 2088147"/>
                    <a:gd name="connsiteY5" fmla="*/ 677954 h 1328941"/>
                    <a:gd name="connsiteX6" fmla="*/ 0 w 2088147"/>
                    <a:gd name="connsiteY6" fmla="*/ 201754 h 1328941"/>
                    <a:gd name="connsiteX0" fmla="*/ 0 w 2088147"/>
                    <a:gd name="connsiteY0" fmla="*/ 217909 h 1345096"/>
                    <a:gd name="connsiteX1" fmla="*/ 973723 w 2088147"/>
                    <a:gd name="connsiteY1" fmla="*/ 0 h 1345096"/>
                    <a:gd name="connsiteX2" fmla="*/ 2088147 w 2088147"/>
                    <a:gd name="connsiteY2" fmla="*/ 361732 h 1345096"/>
                    <a:gd name="connsiteX3" fmla="*/ 2080030 w 2088147"/>
                    <a:gd name="connsiteY3" fmla="*/ 844847 h 1345096"/>
                    <a:gd name="connsiteX4" fmla="*/ 1226135 w 2088147"/>
                    <a:gd name="connsiteY4" fmla="*/ 1345096 h 1345096"/>
                    <a:gd name="connsiteX5" fmla="*/ 2487 w 2088147"/>
                    <a:gd name="connsiteY5" fmla="*/ 694109 h 1345096"/>
                    <a:gd name="connsiteX6" fmla="*/ 0 w 2088147"/>
                    <a:gd name="connsiteY6" fmla="*/ 217909 h 1345096"/>
                    <a:gd name="connsiteX0" fmla="*/ 0 w 2088147"/>
                    <a:gd name="connsiteY0" fmla="*/ 242141 h 1369328"/>
                    <a:gd name="connsiteX1" fmla="*/ 1115811 w 2088147"/>
                    <a:gd name="connsiteY1" fmla="*/ 0 h 1369328"/>
                    <a:gd name="connsiteX2" fmla="*/ 2088147 w 2088147"/>
                    <a:gd name="connsiteY2" fmla="*/ 385964 h 1369328"/>
                    <a:gd name="connsiteX3" fmla="*/ 2080030 w 2088147"/>
                    <a:gd name="connsiteY3" fmla="*/ 869079 h 1369328"/>
                    <a:gd name="connsiteX4" fmla="*/ 1226135 w 2088147"/>
                    <a:gd name="connsiteY4" fmla="*/ 1369328 h 1369328"/>
                    <a:gd name="connsiteX5" fmla="*/ 2487 w 2088147"/>
                    <a:gd name="connsiteY5" fmla="*/ 718341 h 1369328"/>
                    <a:gd name="connsiteX6" fmla="*/ 0 w 2088147"/>
                    <a:gd name="connsiteY6" fmla="*/ 242141 h 1369328"/>
                    <a:gd name="connsiteX0" fmla="*/ 0 w 2088147"/>
                    <a:gd name="connsiteY0" fmla="*/ 250218 h 1377405"/>
                    <a:gd name="connsiteX1" fmla="*/ 1041925 w 2088147"/>
                    <a:gd name="connsiteY1" fmla="*/ 0 h 1377405"/>
                    <a:gd name="connsiteX2" fmla="*/ 2088147 w 2088147"/>
                    <a:gd name="connsiteY2" fmla="*/ 394041 h 1377405"/>
                    <a:gd name="connsiteX3" fmla="*/ 2080030 w 2088147"/>
                    <a:gd name="connsiteY3" fmla="*/ 877156 h 1377405"/>
                    <a:gd name="connsiteX4" fmla="*/ 1226135 w 2088147"/>
                    <a:gd name="connsiteY4" fmla="*/ 1377405 h 1377405"/>
                    <a:gd name="connsiteX5" fmla="*/ 2487 w 2088147"/>
                    <a:gd name="connsiteY5" fmla="*/ 726418 h 1377405"/>
                    <a:gd name="connsiteX6" fmla="*/ 0 w 2088147"/>
                    <a:gd name="connsiteY6" fmla="*/ 250218 h 1377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88147" h="1377405">
                      <a:moveTo>
                        <a:pt x="0" y="250218"/>
                      </a:moveTo>
                      <a:lnTo>
                        <a:pt x="1041925" y="0"/>
                      </a:lnTo>
                      <a:lnTo>
                        <a:pt x="2088147" y="394041"/>
                      </a:lnTo>
                      <a:lnTo>
                        <a:pt x="2080030" y="877156"/>
                      </a:lnTo>
                      <a:cubicBezTo>
                        <a:pt x="1796661" y="1070831"/>
                        <a:pt x="1509504" y="1183730"/>
                        <a:pt x="1226135" y="1377405"/>
                      </a:cubicBezTo>
                      <a:cubicBezTo>
                        <a:pt x="1026110" y="1282854"/>
                        <a:pt x="169175" y="825732"/>
                        <a:pt x="2487" y="726418"/>
                      </a:cubicBezTo>
                      <a:lnTo>
                        <a:pt x="0" y="250218"/>
                      </a:lnTo>
                      <a:close/>
                    </a:path>
                  </a:pathLst>
                </a:custGeom>
                <a:grpFill/>
                <a:ln w="6350">
                  <a:solidFill>
                    <a:srgbClr val="33C7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bg1">
                          <a:alpha val="0"/>
                        </a:schemeClr>
                      </a:solidFill>
                    </a:ln>
                  </a:endParaRPr>
                </a:p>
              </p:txBody>
            </p:sp>
            <p:sp>
              <p:nvSpPr>
                <p:cNvPr id="43" name="Freeform 42"/>
                <p:cNvSpPr/>
                <p:nvPr/>
              </p:nvSpPr>
              <p:spPr>
                <a:xfrm>
                  <a:off x="7009510" y="2874423"/>
                  <a:ext cx="839338" cy="554764"/>
                </a:xfrm>
                <a:custGeom>
                  <a:avLst/>
                  <a:gdLst>
                    <a:gd name="connsiteX0" fmla="*/ 674872 w 1240510"/>
                    <a:gd name="connsiteY0" fmla="*/ 653520 h 1131852"/>
                    <a:gd name="connsiteX1" fmla="*/ 1024916 w 1240510"/>
                    <a:gd name="connsiteY1" fmla="*/ 827351 h 1131852"/>
                    <a:gd name="connsiteX2" fmla="*/ 1015392 w 1240510"/>
                    <a:gd name="connsiteY2" fmla="*/ 894026 h 1131852"/>
                    <a:gd name="connsiteX3" fmla="*/ 679634 w 1240510"/>
                    <a:gd name="connsiteY3" fmla="*/ 720195 h 1131852"/>
                    <a:gd name="connsiteX4" fmla="*/ 674872 w 1240510"/>
                    <a:gd name="connsiteY4" fmla="*/ 653520 h 1131852"/>
                    <a:gd name="connsiteX5" fmla="*/ 674872 w 1240510"/>
                    <a:gd name="connsiteY5" fmla="*/ 557779 h 1131852"/>
                    <a:gd name="connsiteX6" fmla="*/ 1024916 w 1240510"/>
                    <a:gd name="connsiteY6" fmla="*/ 731610 h 1131852"/>
                    <a:gd name="connsiteX7" fmla="*/ 1015392 w 1240510"/>
                    <a:gd name="connsiteY7" fmla="*/ 798285 h 1131852"/>
                    <a:gd name="connsiteX8" fmla="*/ 679634 w 1240510"/>
                    <a:gd name="connsiteY8" fmla="*/ 624454 h 1131852"/>
                    <a:gd name="connsiteX9" fmla="*/ 674872 w 1240510"/>
                    <a:gd name="connsiteY9" fmla="*/ 557779 h 1131852"/>
                    <a:gd name="connsiteX10" fmla="*/ 674872 w 1240510"/>
                    <a:gd name="connsiteY10" fmla="*/ 470616 h 1131852"/>
                    <a:gd name="connsiteX11" fmla="*/ 1024916 w 1240510"/>
                    <a:gd name="connsiteY11" fmla="*/ 644447 h 1131852"/>
                    <a:gd name="connsiteX12" fmla="*/ 1015392 w 1240510"/>
                    <a:gd name="connsiteY12" fmla="*/ 711122 h 1131852"/>
                    <a:gd name="connsiteX13" fmla="*/ 679634 w 1240510"/>
                    <a:gd name="connsiteY13" fmla="*/ 537291 h 1131852"/>
                    <a:gd name="connsiteX14" fmla="*/ 674872 w 1240510"/>
                    <a:gd name="connsiteY14" fmla="*/ 470616 h 1131852"/>
                    <a:gd name="connsiteX15" fmla="*/ 148616 w 1240510"/>
                    <a:gd name="connsiteY15" fmla="*/ 354217 h 1131852"/>
                    <a:gd name="connsiteX16" fmla="*/ 229578 w 1240510"/>
                    <a:gd name="connsiteY16" fmla="*/ 392317 h 1131852"/>
                    <a:gd name="connsiteX17" fmla="*/ 220052 w 1240510"/>
                    <a:gd name="connsiteY17" fmla="*/ 454230 h 1131852"/>
                    <a:gd name="connsiteX18" fmla="*/ 162904 w 1240510"/>
                    <a:gd name="connsiteY18" fmla="*/ 420892 h 1131852"/>
                    <a:gd name="connsiteX19" fmla="*/ 148616 w 1240510"/>
                    <a:gd name="connsiteY19" fmla="*/ 354217 h 1131852"/>
                    <a:gd name="connsiteX20" fmla="*/ 148616 w 1240510"/>
                    <a:gd name="connsiteY20" fmla="*/ 277736 h 1131852"/>
                    <a:gd name="connsiteX21" fmla="*/ 229578 w 1240510"/>
                    <a:gd name="connsiteY21" fmla="*/ 315836 h 1131852"/>
                    <a:gd name="connsiteX22" fmla="*/ 220052 w 1240510"/>
                    <a:gd name="connsiteY22" fmla="*/ 377749 h 1131852"/>
                    <a:gd name="connsiteX23" fmla="*/ 162904 w 1240510"/>
                    <a:gd name="connsiteY23" fmla="*/ 344411 h 1131852"/>
                    <a:gd name="connsiteX24" fmla="*/ 148616 w 1240510"/>
                    <a:gd name="connsiteY24" fmla="*/ 277736 h 1131852"/>
                    <a:gd name="connsiteX25" fmla="*/ 148616 w 1240510"/>
                    <a:gd name="connsiteY25" fmla="*/ 199153 h 1131852"/>
                    <a:gd name="connsiteX26" fmla="*/ 229578 w 1240510"/>
                    <a:gd name="connsiteY26" fmla="*/ 237253 h 1131852"/>
                    <a:gd name="connsiteX27" fmla="*/ 220052 w 1240510"/>
                    <a:gd name="connsiteY27" fmla="*/ 299166 h 1131852"/>
                    <a:gd name="connsiteX28" fmla="*/ 162904 w 1240510"/>
                    <a:gd name="connsiteY28" fmla="*/ 265828 h 1131852"/>
                    <a:gd name="connsiteX29" fmla="*/ 148616 w 1240510"/>
                    <a:gd name="connsiteY29" fmla="*/ 199153 h 1131852"/>
                    <a:gd name="connsiteX30" fmla="*/ 50232 w 1240510"/>
                    <a:gd name="connsiteY30" fmla="*/ 99764 h 1131852"/>
                    <a:gd name="connsiteX31" fmla="*/ 54244 w 1240510"/>
                    <a:gd name="connsiteY31" fmla="*/ 392645 h 1131852"/>
                    <a:gd name="connsiteX32" fmla="*/ 1190278 w 1240510"/>
                    <a:gd name="connsiteY32" fmla="*/ 1073922 h 1131852"/>
                    <a:gd name="connsiteX33" fmla="*/ 1191028 w 1240510"/>
                    <a:gd name="connsiteY33" fmla="*/ 690337 h 1131852"/>
                    <a:gd name="connsiteX34" fmla="*/ 50232 w 1240510"/>
                    <a:gd name="connsiteY34" fmla="*/ 99764 h 1131852"/>
                    <a:gd name="connsiteX35" fmla="*/ 10837 w 1240510"/>
                    <a:gd name="connsiteY35" fmla="*/ 0 h 1131852"/>
                    <a:gd name="connsiteX36" fmla="*/ 1240510 w 1240510"/>
                    <a:gd name="connsiteY36" fmla="*/ 659613 h 1131852"/>
                    <a:gd name="connsiteX37" fmla="*/ 1233462 w 1240510"/>
                    <a:gd name="connsiteY37" fmla="*/ 1131852 h 1131852"/>
                    <a:gd name="connsiteX38" fmla="*/ 0 w 1240510"/>
                    <a:gd name="connsiteY38" fmla="*/ 412921 h 1131852"/>
                    <a:gd name="connsiteX39" fmla="*/ 10837 w 1240510"/>
                    <a:gd name="connsiteY39" fmla="*/ 0 h 1131852"/>
                    <a:gd name="connsiteX0" fmla="*/ 674872 w 1240510"/>
                    <a:gd name="connsiteY0" fmla="*/ 653520 h 1131852"/>
                    <a:gd name="connsiteX1" fmla="*/ 1024916 w 1240510"/>
                    <a:gd name="connsiteY1" fmla="*/ 827351 h 1131852"/>
                    <a:gd name="connsiteX2" fmla="*/ 1015392 w 1240510"/>
                    <a:gd name="connsiteY2" fmla="*/ 894026 h 1131852"/>
                    <a:gd name="connsiteX3" fmla="*/ 679634 w 1240510"/>
                    <a:gd name="connsiteY3" fmla="*/ 720195 h 1131852"/>
                    <a:gd name="connsiteX4" fmla="*/ 674872 w 1240510"/>
                    <a:gd name="connsiteY4" fmla="*/ 653520 h 1131852"/>
                    <a:gd name="connsiteX5" fmla="*/ 674872 w 1240510"/>
                    <a:gd name="connsiteY5" fmla="*/ 557779 h 1131852"/>
                    <a:gd name="connsiteX6" fmla="*/ 1024916 w 1240510"/>
                    <a:gd name="connsiteY6" fmla="*/ 731610 h 1131852"/>
                    <a:gd name="connsiteX7" fmla="*/ 1015392 w 1240510"/>
                    <a:gd name="connsiteY7" fmla="*/ 798285 h 1131852"/>
                    <a:gd name="connsiteX8" fmla="*/ 679634 w 1240510"/>
                    <a:gd name="connsiteY8" fmla="*/ 624454 h 1131852"/>
                    <a:gd name="connsiteX9" fmla="*/ 674872 w 1240510"/>
                    <a:gd name="connsiteY9" fmla="*/ 557779 h 1131852"/>
                    <a:gd name="connsiteX10" fmla="*/ 674872 w 1240510"/>
                    <a:gd name="connsiteY10" fmla="*/ 470616 h 1131852"/>
                    <a:gd name="connsiteX11" fmla="*/ 1024916 w 1240510"/>
                    <a:gd name="connsiteY11" fmla="*/ 644447 h 1131852"/>
                    <a:gd name="connsiteX12" fmla="*/ 1015392 w 1240510"/>
                    <a:gd name="connsiteY12" fmla="*/ 711122 h 1131852"/>
                    <a:gd name="connsiteX13" fmla="*/ 679634 w 1240510"/>
                    <a:gd name="connsiteY13" fmla="*/ 537291 h 1131852"/>
                    <a:gd name="connsiteX14" fmla="*/ 674872 w 1240510"/>
                    <a:gd name="connsiteY14" fmla="*/ 470616 h 1131852"/>
                    <a:gd name="connsiteX15" fmla="*/ 148616 w 1240510"/>
                    <a:gd name="connsiteY15" fmla="*/ 354217 h 1131852"/>
                    <a:gd name="connsiteX16" fmla="*/ 229578 w 1240510"/>
                    <a:gd name="connsiteY16" fmla="*/ 392317 h 1131852"/>
                    <a:gd name="connsiteX17" fmla="*/ 220052 w 1240510"/>
                    <a:gd name="connsiteY17" fmla="*/ 454230 h 1131852"/>
                    <a:gd name="connsiteX18" fmla="*/ 162904 w 1240510"/>
                    <a:gd name="connsiteY18" fmla="*/ 420892 h 1131852"/>
                    <a:gd name="connsiteX19" fmla="*/ 148616 w 1240510"/>
                    <a:gd name="connsiteY19" fmla="*/ 354217 h 1131852"/>
                    <a:gd name="connsiteX20" fmla="*/ 148616 w 1240510"/>
                    <a:gd name="connsiteY20" fmla="*/ 277736 h 1131852"/>
                    <a:gd name="connsiteX21" fmla="*/ 229578 w 1240510"/>
                    <a:gd name="connsiteY21" fmla="*/ 315836 h 1131852"/>
                    <a:gd name="connsiteX22" fmla="*/ 220052 w 1240510"/>
                    <a:gd name="connsiteY22" fmla="*/ 377749 h 1131852"/>
                    <a:gd name="connsiteX23" fmla="*/ 162904 w 1240510"/>
                    <a:gd name="connsiteY23" fmla="*/ 344411 h 1131852"/>
                    <a:gd name="connsiteX24" fmla="*/ 148616 w 1240510"/>
                    <a:gd name="connsiteY24" fmla="*/ 277736 h 1131852"/>
                    <a:gd name="connsiteX25" fmla="*/ 148616 w 1240510"/>
                    <a:gd name="connsiteY25" fmla="*/ 199153 h 1131852"/>
                    <a:gd name="connsiteX26" fmla="*/ 229578 w 1240510"/>
                    <a:gd name="connsiteY26" fmla="*/ 237253 h 1131852"/>
                    <a:gd name="connsiteX27" fmla="*/ 220052 w 1240510"/>
                    <a:gd name="connsiteY27" fmla="*/ 299166 h 1131852"/>
                    <a:gd name="connsiteX28" fmla="*/ 162904 w 1240510"/>
                    <a:gd name="connsiteY28" fmla="*/ 265828 h 1131852"/>
                    <a:gd name="connsiteX29" fmla="*/ 148616 w 1240510"/>
                    <a:gd name="connsiteY29" fmla="*/ 199153 h 1131852"/>
                    <a:gd name="connsiteX30" fmla="*/ 46443 w 1240510"/>
                    <a:gd name="connsiteY30" fmla="*/ 51298 h 1131852"/>
                    <a:gd name="connsiteX31" fmla="*/ 54244 w 1240510"/>
                    <a:gd name="connsiteY31" fmla="*/ 392645 h 1131852"/>
                    <a:gd name="connsiteX32" fmla="*/ 1190278 w 1240510"/>
                    <a:gd name="connsiteY32" fmla="*/ 1073922 h 1131852"/>
                    <a:gd name="connsiteX33" fmla="*/ 1191028 w 1240510"/>
                    <a:gd name="connsiteY33" fmla="*/ 690337 h 1131852"/>
                    <a:gd name="connsiteX34" fmla="*/ 46443 w 1240510"/>
                    <a:gd name="connsiteY34" fmla="*/ 51298 h 1131852"/>
                    <a:gd name="connsiteX35" fmla="*/ 10837 w 1240510"/>
                    <a:gd name="connsiteY35" fmla="*/ 0 h 1131852"/>
                    <a:gd name="connsiteX36" fmla="*/ 1240510 w 1240510"/>
                    <a:gd name="connsiteY36" fmla="*/ 659613 h 1131852"/>
                    <a:gd name="connsiteX37" fmla="*/ 1233462 w 1240510"/>
                    <a:gd name="connsiteY37" fmla="*/ 1131852 h 1131852"/>
                    <a:gd name="connsiteX38" fmla="*/ 0 w 1240510"/>
                    <a:gd name="connsiteY38" fmla="*/ 412921 h 1131852"/>
                    <a:gd name="connsiteX39" fmla="*/ 10837 w 1240510"/>
                    <a:gd name="connsiteY39" fmla="*/ 0 h 1131852"/>
                    <a:gd name="connsiteX0" fmla="*/ 674872 w 1240510"/>
                    <a:gd name="connsiteY0" fmla="*/ 653520 h 1131852"/>
                    <a:gd name="connsiteX1" fmla="*/ 1024916 w 1240510"/>
                    <a:gd name="connsiteY1" fmla="*/ 827351 h 1131852"/>
                    <a:gd name="connsiteX2" fmla="*/ 1015392 w 1240510"/>
                    <a:gd name="connsiteY2" fmla="*/ 894026 h 1131852"/>
                    <a:gd name="connsiteX3" fmla="*/ 679634 w 1240510"/>
                    <a:gd name="connsiteY3" fmla="*/ 720195 h 1131852"/>
                    <a:gd name="connsiteX4" fmla="*/ 674872 w 1240510"/>
                    <a:gd name="connsiteY4" fmla="*/ 653520 h 1131852"/>
                    <a:gd name="connsiteX5" fmla="*/ 674872 w 1240510"/>
                    <a:gd name="connsiteY5" fmla="*/ 557779 h 1131852"/>
                    <a:gd name="connsiteX6" fmla="*/ 1024916 w 1240510"/>
                    <a:gd name="connsiteY6" fmla="*/ 731610 h 1131852"/>
                    <a:gd name="connsiteX7" fmla="*/ 1015392 w 1240510"/>
                    <a:gd name="connsiteY7" fmla="*/ 798285 h 1131852"/>
                    <a:gd name="connsiteX8" fmla="*/ 679634 w 1240510"/>
                    <a:gd name="connsiteY8" fmla="*/ 624454 h 1131852"/>
                    <a:gd name="connsiteX9" fmla="*/ 674872 w 1240510"/>
                    <a:gd name="connsiteY9" fmla="*/ 557779 h 1131852"/>
                    <a:gd name="connsiteX10" fmla="*/ 674872 w 1240510"/>
                    <a:gd name="connsiteY10" fmla="*/ 470616 h 1131852"/>
                    <a:gd name="connsiteX11" fmla="*/ 1024916 w 1240510"/>
                    <a:gd name="connsiteY11" fmla="*/ 644447 h 1131852"/>
                    <a:gd name="connsiteX12" fmla="*/ 1015392 w 1240510"/>
                    <a:gd name="connsiteY12" fmla="*/ 711122 h 1131852"/>
                    <a:gd name="connsiteX13" fmla="*/ 679634 w 1240510"/>
                    <a:gd name="connsiteY13" fmla="*/ 537291 h 1131852"/>
                    <a:gd name="connsiteX14" fmla="*/ 674872 w 1240510"/>
                    <a:gd name="connsiteY14" fmla="*/ 470616 h 1131852"/>
                    <a:gd name="connsiteX15" fmla="*/ 148616 w 1240510"/>
                    <a:gd name="connsiteY15" fmla="*/ 354217 h 1131852"/>
                    <a:gd name="connsiteX16" fmla="*/ 229578 w 1240510"/>
                    <a:gd name="connsiteY16" fmla="*/ 392317 h 1131852"/>
                    <a:gd name="connsiteX17" fmla="*/ 220052 w 1240510"/>
                    <a:gd name="connsiteY17" fmla="*/ 454230 h 1131852"/>
                    <a:gd name="connsiteX18" fmla="*/ 162904 w 1240510"/>
                    <a:gd name="connsiteY18" fmla="*/ 420892 h 1131852"/>
                    <a:gd name="connsiteX19" fmla="*/ 148616 w 1240510"/>
                    <a:gd name="connsiteY19" fmla="*/ 354217 h 1131852"/>
                    <a:gd name="connsiteX20" fmla="*/ 148616 w 1240510"/>
                    <a:gd name="connsiteY20" fmla="*/ 277736 h 1131852"/>
                    <a:gd name="connsiteX21" fmla="*/ 229578 w 1240510"/>
                    <a:gd name="connsiteY21" fmla="*/ 315836 h 1131852"/>
                    <a:gd name="connsiteX22" fmla="*/ 220052 w 1240510"/>
                    <a:gd name="connsiteY22" fmla="*/ 377749 h 1131852"/>
                    <a:gd name="connsiteX23" fmla="*/ 162904 w 1240510"/>
                    <a:gd name="connsiteY23" fmla="*/ 344411 h 1131852"/>
                    <a:gd name="connsiteX24" fmla="*/ 148616 w 1240510"/>
                    <a:gd name="connsiteY24" fmla="*/ 277736 h 1131852"/>
                    <a:gd name="connsiteX25" fmla="*/ 148616 w 1240510"/>
                    <a:gd name="connsiteY25" fmla="*/ 199153 h 1131852"/>
                    <a:gd name="connsiteX26" fmla="*/ 229578 w 1240510"/>
                    <a:gd name="connsiteY26" fmla="*/ 237253 h 1131852"/>
                    <a:gd name="connsiteX27" fmla="*/ 220052 w 1240510"/>
                    <a:gd name="connsiteY27" fmla="*/ 299166 h 1131852"/>
                    <a:gd name="connsiteX28" fmla="*/ 162904 w 1240510"/>
                    <a:gd name="connsiteY28" fmla="*/ 265828 h 1131852"/>
                    <a:gd name="connsiteX29" fmla="*/ 148616 w 1240510"/>
                    <a:gd name="connsiteY29" fmla="*/ 199153 h 1131852"/>
                    <a:gd name="connsiteX30" fmla="*/ 46443 w 1240510"/>
                    <a:gd name="connsiteY30" fmla="*/ 51298 h 1131852"/>
                    <a:gd name="connsiteX31" fmla="*/ 42877 w 1240510"/>
                    <a:gd name="connsiteY31" fmla="*/ 371105 h 1131852"/>
                    <a:gd name="connsiteX32" fmla="*/ 1190278 w 1240510"/>
                    <a:gd name="connsiteY32" fmla="*/ 1073922 h 1131852"/>
                    <a:gd name="connsiteX33" fmla="*/ 1191028 w 1240510"/>
                    <a:gd name="connsiteY33" fmla="*/ 690337 h 1131852"/>
                    <a:gd name="connsiteX34" fmla="*/ 46443 w 1240510"/>
                    <a:gd name="connsiteY34" fmla="*/ 51298 h 1131852"/>
                    <a:gd name="connsiteX35" fmla="*/ 10837 w 1240510"/>
                    <a:gd name="connsiteY35" fmla="*/ 0 h 1131852"/>
                    <a:gd name="connsiteX36" fmla="*/ 1240510 w 1240510"/>
                    <a:gd name="connsiteY36" fmla="*/ 659613 h 1131852"/>
                    <a:gd name="connsiteX37" fmla="*/ 1233462 w 1240510"/>
                    <a:gd name="connsiteY37" fmla="*/ 1131852 h 1131852"/>
                    <a:gd name="connsiteX38" fmla="*/ 0 w 1240510"/>
                    <a:gd name="connsiteY38" fmla="*/ 412921 h 1131852"/>
                    <a:gd name="connsiteX39" fmla="*/ 10837 w 1240510"/>
                    <a:gd name="connsiteY39" fmla="*/ 0 h 1131852"/>
                    <a:gd name="connsiteX0" fmla="*/ 674872 w 1240510"/>
                    <a:gd name="connsiteY0" fmla="*/ 653520 h 1131852"/>
                    <a:gd name="connsiteX1" fmla="*/ 1024916 w 1240510"/>
                    <a:gd name="connsiteY1" fmla="*/ 827351 h 1131852"/>
                    <a:gd name="connsiteX2" fmla="*/ 1015392 w 1240510"/>
                    <a:gd name="connsiteY2" fmla="*/ 894026 h 1131852"/>
                    <a:gd name="connsiteX3" fmla="*/ 679634 w 1240510"/>
                    <a:gd name="connsiteY3" fmla="*/ 720195 h 1131852"/>
                    <a:gd name="connsiteX4" fmla="*/ 674872 w 1240510"/>
                    <a:gd name="connsiteY4" fmla="*/ 653520 h 1131852"/>
                    <a:gd name="connsiteX5" fmla="*/ 674872 w 1240510"/>
                    <a:gd name="connsiteY5" fmla="*/ 557779 h 1131852"/>
                    <a:gd name="connsiteX6" fmla="*/ 1024916 w 1240510"/>
                    <a:gd name="connsiteY6" fmla="*/ 731610 h 1131852"/>
                    <a:gd name="connsiteX7" fmla="*/ 1015392 w 1240510"/>
                    <a:gd name="connsiteY7" fmla="*/ 798285 h 1131852"/>
                    <a:gd name="connsiteX8" fmla="*/ 679634 w 1240510"/>
                    <a:gd name="connsiteY8" fmla="*/ 624454 h 1131852"/>
                    <a:gd name="connsiteX9" fmla="*/ 674872 w 1240510"/>
                    <a:gd name="connsiteY9" fmla="*/ 557779 h 1131852"/>
                    <a:gd name="connsiteX10" fmla="*/ 674872 w 1240510"/>
                    <a:gd name="connsiteY10" fmla="*/ 470616 h 1131852"/>
                    <a:gd name="connsiteX11" fmla="*/ 1024916 w 1240510"/>
                    <a:gd name="connsiteY11" fmla="*/ 644447 h 1131852"/>
                    <a:gd name="connsiteX12" fmla="*/ 1015392 w 1240510"/>
                    <a:gd name="connsiteY12" fmla="*/ 711122 h 1131852"/>
                    <a:gd name="connsiteX13" fmla="*/ 679634 w 1240510"/>
                    <a:gd name="connsiteY13" fmla="*/ 537291 h 1131852"/>
                    <a:gd name="connsiteX14" fmla="*/ 674872 w 1240510"/>
                    <a:gd name="connsiteY14" fmla="*/ 470616 h 1131852"/>
                    <a:gd name="connsiteX15" fmla="*/ 148616 w 1240510"/>
                    <a:gd name="connsiteY15" fmla="*/ 354217 h 1131852"/>
                    <a:gd name="connsiteX16" fmla="*/ 229578 w 1240510"/>
                    <a:gd name="connsiteY16" fmla="*/ 392317 h 1131852"/>
                    <a:gd name="connsiteX17" fmla="*/ 220052 w 1240510"/>
                    <a:gd name="connsiteY17" fmla="*/ 454230 h 1131852"/>
                    <a:gd name="connsiteX18" fmla="*/ 162904 w 1240510"/>
                    <a:gd name="connsiteY18" fmla="*/ 420892 h 1131852"/>
                    <a:gd name="connsiteX19" fmla="*/ 148616 w 1240510"/>
                    <a:gd name="connsiteY19" fmla="*/ 354217 h 1131852"/>
                    <a:gd name="connsiteX20" fmla="*/ 148616 w 1240510"/>
                    <a:gd name="connsiteY20" fmla="*/ 277736 h 1131852"/>
                    <a:gd name="connsiteX21" fmla="*/ 229578 w 1240510"/>
                    <a:gd name="connsiteY21" fmla="*/ 315836 h 1131852"/>
                    <a:gd name="connsiteX22" fmla="*/ 220052 w 1240510"/>
                    <a:gd name="connsiteY22" fmla="*/ 377749 h 1131852"/>
                    <a:gd name="connsiteX23" fmla="*/ 162904 w 1240510"/>
                    <a:gd name="connsiteY23" fmla="*/ 344411 h 1131852"/>
                    <a:gd name="connsiteX24" fmla="*/ 148616 w 1240510"/>
                    <a:gd name="connsiteY24" fmla="*/ 277736 h 1131852"/>
                    <a:gd name="connsiteX25" fmla="*/ 148616 w 1240510"/>
                    <a:gd name="connsiteY25" fmla="*/ 199153 h 1131852"/>
                    <a:gd name="connsiteX26" fmla="*/ 229578 w 1240510"/>
                    <a:gd name="connsiteY26" fmla="*/ 237253 h 1131852"/>
                    <a:gd name="connsiteX27" fmla="*/ 220052 w 1240510"/>
                    <a:gd name="connsiteY27" fmla="*/ 299166 h 1131852"/>
                    <a:gd name="connsiteX28" fmla="*/ 162904 w 1240510"/>
                    <a:gd name="connsiteY28" fmla="*/ 265828 h 1131852"/>
                    <a:gd name="connsiteX29" fmla="*/ 148616 w 1240510"/>
                    <a:gd name="connsiteY29" fmla="*/ 199153 h 1131852"/>
                    <a:gd name="connsiteX30" fmla="*/ 46443 w 1240510"/>
                    <a:gd name="connsiteY30" fmla="*/ 51298 h 1131852"/>
                    <a:gd name="connsiteX31" fmla="*/ 42877 w 1240510"/>
                    <a:gd name="connsiteY31" fmla="*/ 398030 h 1131852"/>
                    <a:gd name="connsiteX32" fmla="*/ 1190278 w 1240510"/>
                    <a:gd name="connsiteY32" fmla="*/ 1073922 h 1131852"/>
                    <a:gd name="connsiteX33" fmla="*/ 1191028 w 1240510"/>
                    <a:gd name="connsiteY33" fmla="*/ 690337 h 1131852"/>
                    <a:gd name="connsiteX34" fmla="*/ 46443 w 1240510"/>
                    <a:gd name="connsiteY34" fmla="*/ 51298 h 1131852"/>
                    <a:gd name="connsiteX35" fmla="*/ 10837 w 1240510"/>
                    <a:gd name="connsiteY35" fmla="*/ 0 h 1131852"/>
                    <a:gd name="connsiteX36" fmla="*/ 1240510 w 1240510"/>
                    <a:gd name="connsiteY36" fmla="*/ 659613 h 1131852"/>
                    <a:gd name="connsiteX37" fmla="*/ 1233462 w 1240510"/>
                    <a:gd name="connsiteY37" fmla="*/ 1131852 h 1131852"/>
                    <a:gd name="connsiteX38" fmla="*/ 0 w 1240510"/>
                    <a:gd name="connsiteY38" fmla="*/ 412921 h 1131852"/>
                    <a:gd name="connsiteX39" fmla="*/ 10837 w 1240510"/>
                    <a:gd name="connsiteY39" fmla="*/ 0 h 1131852"/>
                    <a:gd name="connsiteX0" fmla="*/ 674872 w 1240510"/>
                    <a:gd name="connsiteY0" fmla="*/ 653520 h 1099542"/>
                    <a:gd name="connsiteX1" fmla="*/ 1024916 w 1240510"/>
                    <a:gd name="connsiteY1" fmla="*/ 827351 h 1099542"/>
                    <a:gd name="connsiteX2" fmla="*/ 1015392 w 1240510"/>
                    <a:gd name="connsiteY2" fmla="*/ 894026 h 1099542"/>
                    <a:gd name="connsiteX3" fmla="*/ 679634 w 1240510"/>
                    <a:gd name="connsiteY3" fmla="*/ 720195 h 1099542"/>
                    <a:gd name="connsiteX4" fmla="*/ 674872 w 1240510"/>
                    <a:gd name="connsiteY4" fmla="*/ 653520 h 1099542"/>
                    <a:gd name="connsiteX5" fmla="*/ 674872 w 1240510"/>
                    <a:gd name="connsiteY5" fmla="*/ 557779 h 1099542"/>
                    <a:gd name="connsiteX6" fmla="*/ 1024916 w 1240510"/>
                    <a:gd name="connsiteY6" fmla="*/ 731610 h 1099542"/>
                    <a:gd name="connsiteX7" fmla="*/ 1015392 w 1240510"/>
                    <a:gd name="connsiteY7" fmla="*/ 798285 h 1099542"/>
                    <a:gd name="connsiteX8" fmla="*/ 679634 w 1240510"/>
                    <a:gd name="connsiteY8" fmla="*/ 624454 h 1099542"/>
                    <a:gd name="connsiteX9" fmla="*/ 674872 w 1240510"/>
                    <a:gd name="connsiteY9" fmla="*/ 557779 h 1099542"/>
                    <a:gd name="connsiteX10" fmla="*/ 674872 w 1240510"/>
                    <a:gd name="connsiteY10" fmla="*/ 470616 h 1099542"/>
                    <a:gd name="connsiteX11" fmla="*/ 1024916 w 1240510"/>
                    <a:gd name="connsiteY11" fmla="*/ 644447 h 1099542"/>
                    <a:gd name="connsiteX12" fmla="*/ 1015392 w 1240510"/>
                    <a:gd name="connsiteY12" fmla="*/ 711122 h 1099542"/>
                    <a:gd name="connsiteX13" fmla="*/ 679634 w 1240510"/>
                    <a:gd name="connsiteY13" fmla="*/ 537291 h 1099542"/>
                    <a:gd name="connsiteX14" fmla="*/ 674872 w 1240510"/>
                    <a:gd name="connsiteY14" fmla="*/ 470616 h 1099542"/>
                    <a:gd name="connsiteX15" fmla="*/ 148616 w 1240510"/>
                    <a:gd name="connsiteY15" fmla="*/ 354217 h 1099542"/>
                    <a:gd name="connsiteX16" fmla="*/ 229578 w 1240510"/>
                    <a:gd name="connsiteY16" fmla="*/ 392317 h 1099542"/>
                    <a:gd name="connsiteX17" fmla="*/ 220052 w 1240510"/>
                    <a:gd name="connsiteY17" fmla="*/ 454230 h 1099542"/>
                    <a:gd name="connsiteX18" fmla="*/ 162904 w 1240510"/>
                    <a:gd name="connsiteY18" fmla="*/ 420892 h 1099542"/>
                    <a:gd name="connsiteX19" fmla="*/ 148616 w 1240510"/>
                    <a:gd name="connsiteY19" fmla="*/ 354217 h 1099542"/>
                    <a:gd name="connsiteX20" fmla="*/ 148616 w 1240510"/>
                    <a:gd name="connsiteY20" fmla="*/ 277736 h 1099542"/>
                    <a:gd name="connsiteX21" fmla="*/ 229578 w 1240510"/>
                    <a:gd name="connsiteY21" fmla="*/ 315836 h 1099542"/>
                    <a:gd name="connsiteX22" fmla="*/ 220052 w 1240510"/>
                    <a:gd name="connsiteY22" fmla="*/ 377749 h 1099542"/>
                    <a:gd name="connsiteX23" fmla="*/ 162904 w 1240510"/>
                    <a:gd name="connsiteY23" fmla="*/ 344411 h 1099542"/>
                    <a:gd name="connsiteX24" fmla="*/ 148616 w 1240510"/>
                    <a:gd name="connsiteY24" fmla="*/ 277736 h 1099542"/>
                    <a:gd name="connsiteX25" fmla="*/ 148616 w 1240510"/>
                    <a:gd name="connsiteY25" fmla="*/ 199153 h 1099542"/>
                    <a:gd name="connsiteX26" fmla="*/ 229578 w 1240510"/>
                    <a:gd name="connsiteY26" fmla="*/ 237253 h 1099542"/>
                    <a:gd name="connsiteX27" fmla="*/ 220052 w 1240510"/>
                    <a:gd name="connsiteY27" fmla="*/ 299166 h 1099542"/>
                    <a:gd name="connsiteX28" fmla="*/ 162904 w 1240510"/>
                    <a:gd name="connsiteY28" fmla="*/ 265828 h 1099542"/>
                    <a:gd name="connsiteX29" fmla="*/ 148616 w 1240510"/>
                    <a:gd name="connsiteY29" fmla="*/ 199153 h 1099542"/>
                    <a:gd name="connsiteX30" fmla="*/ 46443 w 1240510"/>
                    <a:gd name="connsiteY30" fmla="*/ 51298 h 1099542"/>
                    <a:gd name="connsiteX31" fmla="*/ 42877 w 1240510"/>
                    <a:gd name="connsiteY31" fmla="*/ 398030 h 1099542"/>
                    <a:gd name="connsiteX32" fmla="*/ 1190278 w 1240510"/>
                    <a:gd name="connsiteY32" fmla="*/ 1073922 h 1099542"/>
                    <a:gd name="connsiteX33" fmla="*/ 1191028 w 1240510"/>
                    <a:gd name="connsiteY33" fmla="*/ 690337 h 1099542"/>
                    <a:gd name="connsiteX34" fmla="*/ 46443 w 1240510"/>
                    <a:gd name="connsiteY34" fmla="*/ 51298 h 1099542"/>
                    <a:gd name="connsiteX35" fmla="*/ 10837 w 1240510"/>
                    <a:gd name="connsiteY35" fmla="*/ 0 h 1099542"/>
                    <a:gd name="connsiteX36" fmla="*/ 1240510 w 1240510"/>
                    <a:gd name="connsiteY36" fmla="*/ 659613 h 1099542"/>
                    <a:gd name="connsiteX37" fmla="*/ 1233462 w 1240510"/>
                    <a:gd name="connsiteY37" fmla="*/ 1099542 h 1099542"/>
                    <a:gd name="connsiteX38" fmla="*/ 0 w 1240510"/>
                    <a:gd name="connsiteY38" fmla="*/ 412921 h 1099542"/>
                    <a:gd name="connsiteX39" fmla="*/ 10837 w 1240510"/>
                    <a:gd name="connsiteY39" fmla="*/ 0 h 1099542"/>
                    <a:gd name="connsiteX0" fmla="*/ 674872 w 1240510"/>
                    <a:gd name="connsiteY0" fmla="*/ 653520 h 1099542"/>
                    <a:gd name="connsiteX1" fmla="*/ 1024916 w 1240510"/>
                    <a:gd name="connsiteY1" fmla="*/ 827351 h 1099542"/>
                    <a:gd name="connsiteX2" fmla="*/ 1015392 w 1240510"/>
                    <a:gd name="connsiteY2" fmla="*/ 894026 h 1099542"/>
                    <a:gd name="connsiteX3" fmla="*/ 679634 w 1240510"/>
                    <a:gd name="connsiteY3" fmla="*/ 720195 h 1099542"/>
                    <a:gd name="connsiteX4" fmla="*/ 674872 w 1240510"/>
                    <a:gd name="connsiteY4" fmla="*/ 653520 h 1099542"/>
                    <a:gd name="connsiteX5" fmla="*/ 674872 w 1240510"/>
                    <a:gd name="connsiteY5" fmla="*/ 557779 h 1099542"/>
                    <a:gd name="connsiteX6" fmla="*/ 1024916 w 1240510"/>
                    <a:gd name="connsiteY6" fmla="*/ 731610 h 1099542"/>
                    <a:gd name="connsiteX7" fmla="*/ 1015392 w 1240510"/>
                    <a:gd name="connsiteY7" fmla="*/ 798285 h 1099542"/>
                    <a:gd name="connsiteX8" fmla="*/ 679634 w 1240510"/>
                    <a:gd name="connsiteY8" fmla="*/ 624454 h 1099542"/>
                    <a:gd name="connsiteX9" fmla="*/ 674872 w 1240510"/>
                    <a:gd name="connsiteY9" fmla="*/ 557779 h 1099542"/>
                    <a:gd name="connsiteX10" fmla="*/ 674872 w 1240510"/>
                    <a:gd name="connsiteY10" fmla="*/ 470616 h 1099542"/>
                    <a:gd name="connsiteX11" fmla="*/ 1024916 w 1240510"/>
                    <a:gd name="connsiteY11" fmla="*/ 644447 h 1099542"/>
                    <a:gd name="connsiteX12" fmla="*/ 1015392 w 1240510"/>
                    <a:gd name="connsiteY12" fmla="*/ 711122 h 1099542"/>
                    <a:gd name="connsiteX13" fmla="*/ 679634 w 1240510"/>
                    <a:gd name="connsiteY13" fmla="*/ 537291 h 1099542"/>
                    <a:gd name="connsiteX14" fmla="*/ 674872 w 1240510"/>
                    <a:gd name="connsiteY14" fmla="*/ 470616 h 1099542"/>
                    <a:gd name="connsiteX15" fmla="*/ 148616 w 1240510"/>
                    <a:gd name="connsiteY15" fmla="*/ 354217 h 1099542"/>
                    <a:gd name="connsiteX16" fmla="*/ 229578 w 1240510"/>
                    <a:gd name="connsiteY16" fmla="*/ 392317 h 1099542"/>
                    <a:gd name="connsiteX17" fmla="*/ 220052 w 1240510"/>
                    <a:gd name="connsiteY17" fmla="*/ 454230 h 1099542"/>
                    <a:gd name="connsiteX18" fmla="*/ 162904 w 1240510"/>
                    <a:gd name="connsiteY18" fmla="*/ 420892 h 1099542"/>
                    <a:gd name="connsiteX19" fmla="*/ 148616 w 1240510"/>
                    <a:gd name="connsiteY19" fmla="*/ 354217 h 1099542"/>
                    <a:gd name="connsiteX20" fmla="*/ 148616 w 1240510"/>
                    <a:gd name="connsiteY20" fmla="*/ 277736 h 1099542"/>
                    <a:gd name="connsiteX21" fmla="*/ 229578 w 1240510"/>
                    <a:gd name="connsiteY21" fmla="*/ 315836 h 1099542"/>
                    <a:gd name="connsiteX22" fmla="*/ 220052 w 1240510"/>
                    <a:gd name="connsiteY22" fmla="*/ 377749 h 1099542"/>
                    <a:gd name="connsiteX23" fmla="*/ 162904 w 1240510"/>
                    <a:gd name="connsiteY23" fmla="*/ 344411 h 1099542"/>
                    <a:gd name="connsiteX24" fmla="*/ 148616 w 1240510"/>
                    <a:gd name="connsiteY24" fmla="*/ 277736 h 1099542"/>
                    <a:gd name="connsiteX25" fmla="*/ 148616 w 1240510"/>
                    <a:gd name="connsiteY25" fmla="*/ 199153 h 1099542"/>
                    <a:gd name="connsiteX26" fmla="*/ 229578 w 1240510"/>
                    <a:gd name="connsiteY26" fmla="*/ 237253 h 1099542"/>
                    <a:gd name="connsiteX27" fmla="*/ 220052 w 1240510"/>
                    <a:gd name="connsiteY27" fmla="*/ 299166 h 1099542"/>
                    <a:gd name="connsiteX28" fmla="*/ 162904 w 1240510"/>
                    <a:gd name="connsiteY28" fmla="*/ 265828 h 1099542"/>
                    <a:gd name="connsiteX29" fmla="*/ 148616 w 1240510"/>
                    <a:gd name="connsiteY29" fmla="*/ 199153 h 1099542"/>
                    <a:gd name="connsiteX30" fmla="*/ 46443 w 1240510"/>
                    <a:gd name="connsiteY30" fmla="*/ 51298 h 1099542"/>
                    <a:gd name="connsiteX31" fmla="*/ 42877 w 1240510"/>
                    <a:gd name="connsiteY31" fmla="*/ 398030 h 1099542"/>
                    <a:gd name="connsiteX32" fmla="*/ 1182700 w 1240510"/>
                    <a:gd name="connsiteY32" fmla="*/ 1041613 h 1099542"/>
                    <a:gd name="connsiteX33" fmla="*/ 1191028 w 1240510"/>
                    <a:gd name="connsiteY33" fmla="*/ 690337 h 1099542"/>
                    <a:gd name="connsiteX34" fmla="*/ 46443 w 1240510"/>
                    <a:gd name="connsiteY34" fmla="*/ 51298 h 1099542"/>
                    <a:gd name="connsiteX35" fmla="*/ 10837 w 1240510"/>
                    <a:gd name="connsiteY35" fmla="*/ 0 h 1099542"/>
                    <a:gd name="connsiteX36" fmla="*/ 1240510 w 1240510"/>
                    <a:gd name="connsiteY36" fmla="*/ 659613 h 1099542"/>
                    <a:gd name="connsiteX37" fmla="*/ 1233462 w 1240510"/>
                    <a:gd name="connsiteY37" fmla="*/ 1099542 h 1099542"/>
                    <a:gd name="connsiteX38" fmla="*/ 0 w 1240510"/>
                    <a:gd name="connsiteY38" fmla="*/ 412921 h 1099542"/>
                    <a:gd name="connsiteX39" fmla="*/ 10837 w 1240510"/>
                    <a:gd name="connsiteY39" fmla="*/ 0 h 1099542"/>
                    <a:gd name="connsiteX0" fmla="*/ 674872 w 1240510"/>
                    <a:gd name="connsiteY0" fmla="*/ 653520 h 1099542"/>
                    <a:gd name="connsiteX1" fmla="*/ 1024916 w 1240510"/>
                    <a:gd name="connsiteY1" fmla="*/ 827351 h 1099542"/>
                    <a:gd name="connsiteX2" fmla="*/ 1015392 w 1240510"/>
                    <a:gd name="connsiteY2" fmla="*/ 894026 h 1099542"/>
                    <a:gd name="connsiteX3" fmla="*/ 679634 w 1240510"/>
                    <a:gd name="connsiteY3" fmla="*/ 720195 h 1099542"/>
                    <a:gd name="connsiteX4" fmla="*/ 674872 w 1240510"/>
                    <a:gd name="connsiteY4" fmla="*/ 653520 h 1099542"/>
                    <a:gd name="connsiteX5" fmla="*/ 674872 w 1240510"/>
                    <a:gd name="connsiteY5" fmla="*/ 557779 h 1099542"/>
                    <a:gd name="connsiteX6" fmla="*/ 1024916 w 1240510"/>
                    <a:gd name="connsiteY6" fmla="*/ 731610 h 1099542"/>
                    <a:gd name="connsiteX7" fmla="*/ 1015392 w 1240510"/>
                    <a:gd name="connsiteY7" fmla="*/ 798285 h 1099542"/>
                    <a:gd name="connsiteX8" fmla="*/ 679634 w 1240510"/>
                    <a:gd name="connsiteY8" fmla="*/ 624454 h 1099542"/>
                    <a:gd name="connsiteX9" fmla="*/ 674872 w 1240510"/>
                    <a:gd name="connsiteY9" fmla="*/ 557779 h 1099542"/>
                    <a:gd name="connsiteX10" fmla="*/ 674872 w 1240510"/>
                    <a:gd name="connsiteY10" fmla="*/ 470616 h 1099542"/>
                    <a:gd name="connsiteX11" fmla="*/ 1024916 w 1240510"/>
                    <a:gd name="connsiteY11" fmla="*/ 644447 h 1099542"/>
                    <a:gd name="connsiteX12" fmla="*/ 1015392 w 1240510"/>
                    <a:gd name="connsiteY12" fmla="*/ 711122 h 1099542"/>
                    <a:gd name="connsiteX13" fmla="*/ 679634 w 1240510"/>
                    <a:gd name="connsiteY13" fmla="*/ 537291 h 1099542"/>
                    <a:gd name="connsiteX14" fmla="*/ 674872 w 1240510"/>
                    <a:gd name="connsiteY14" fmla="*/ 470616 h 1099542"/>
                    <a:gd name="connsiteX15" fmla="*/ 148616 w 1240510"/>
                    <a:gd name="connsiteY15" fmla="*/ 354217 h 1099542"/>
                    <a:gd name="connsiteX16" fmla="*/ 229578 w 1240510"/>
                    <a:gd name="connsiteY16" fmla="*/ 392317 h 1099542"/>
                    <a:gd name="connsiteX17" fmla="*/ 220052 w 1240510"/>
                    <a:gd name="connsiteY17" fmla="*/ 454230 h 1099542"/>
                    <a:gd name="connsiteX18" fmla="*/ 162904 w 1240510"/>
                    <a:gd name="connsiteY18" fmla="*/ 420892 h 1099542"/>
                    <a:gd name="connsiteX19" fmla="*/ 148616 w 1240510"/>
                    <a:gd name="connsiteY19" fmla="*/ 354217 h 1099542"/>
                    <a:gd name="connsiteX20" fmla="*/ 148616 w 1240510"/>
                    <a:gd name="connsiteY20" fmla="*/ 277736 h 1099542"/>
                    <a:gd name="connsiteX21" fmla="*/ 229578 w 1240510"/>
                    <a:gd name="connsiteY21" fmla="*/ 315836 h 1099542"/>
                    <a:gd name="connsiteX22" fmla="*/ 220052 w 1240510"/>
                    <a:gd name="connsiteY22" fmla="*/ 377749 h 1099542"/>
                    <a:gd name="connsiteX23" fmla="*/ 162904 w 1240510"/>
                    <a:gd name="connsiteY23" fmla="*/ 344411 h 1099542"/>
                    <a:gd name="connsiteX24" fmla="*/ 148616 w 1240510"/>
                    <a:gd name="connsiteY24" fmla="*/ 277736 h 1099542"/>
                    <a:gd name="connsiteX25" fmla="*/ 148616 w 1240510"/>
                    <a:gd name="connsiteY25" fmla="*/ 199153 h 1099542"/>
                    <a:gd name="connsiteX26" fmla="*/ 229578 w 1240510"/>
                    <a:gd name="connsiteY26" fmla="*/ 237253 h 1099542"/>
                    <a:gd name="connsiteX27" fmla="*/ 220052 w 1240510"/>
                    <a:gd name="connsiteY27" fmla="*/ 299166 h 1099542"/>
                    <a:gd name="connsiteX28" fmla="*/ 162904 w 1240510"/>
                    <a:gd name="connsiteY28" fmla="*/ 265828 h 1099542"/>
                    <a:gd name="connsiteX29" fmla="*/ 148616 w 1240510"/>
                    <a:gd name="connsiteY29" fmla="*/ 199153 h 1099542"/>
                    <a:gd name="connsiteX30" fmla="*/ 46443 w 1240510"/>
                    <a:gd name="connsiteY30" fmla="*/ 51298 h 1099542"/>
                    <a:gd name="connsiteX31" fmla="*/ 42877 w 1240510"/>
                    <a:gd name="connsiteY31" fmla="*/ 398030 h 1099542"/>
                    <a:gd name="connsiteX32" fmla="*/ 1186489 w 1240510"/>
                    <a:gd name="connsiteY32" fmla="*/ 1014687 h 1099542"/>
                    <a:gd name="connsiteX33" fmla="*/ 1191028 w 1240510"/>
                    <a:gd name="connsiteY33" fmla="*/ 690337 h 1099542"/>
                    <a:gd name="connsiteX34" fmla="*/ 46443 w 1240510"/>
                    <a:gd name="connsiteY34" fmla="*/ 51298 h 1099542"/>
                    <a:gd name="connsiteX35" fmla="*/ 10837 w 1240510"/>
                    <a:gd name="connsiteY35" fmla="*/ 0 h 1099542"/>
                    <a:gd name="connsiteX36" fmla="*/ 1240510 w 1240510"/>
                    <a:gd name="connsiteY36" fmla="*/ 659613 h 1099542"/>
                    <a:gd name="connsiteX37" fmla="*/ 1233462 w 1240510"/>
                    <a:gd name="connsiteY37" fmla="*/ 1099542 h 1099542"/>
                    <a:gd name="connsiteX38" fmla="*/ 0 w 1240510"/>
                    <a:gd name="connsiteY38" fmla="*/ 412921 h 1099542"/>
                    <a:gd name="connsiteX39" fmla="*/ 10837 w 1240510"/>
                    <a:gd name="connsiteY39" fmla="*/ 0 h 1099542"/>
                    <a:gd name="connsiteX0" fmla="*/ 674872 w 1240510"/>
                    <a:gd name="connsiteY0" fmla="*/ 653520 h 1110312"/>
                    <a:gd name="connsiteX1" fmla="*/ 1024916 w 1240510"/>
                    <a:gd name="connsiteY1" fmla="*/ 827351 h 1110312"/>
                    <a:gd name="connsiteX2" fmla="*/ 1015392 w 1240510"/>
                    <a:gd name="connsiteY2" fmla="*/ 894026 h 1110312"/>
                    <a:gd name="connsiteX3" fmla="*/ 679634 w 1240510"/>
                    <a:gd name="connsiteY3" fmla="*/ 720195 h 1110312"/>
                    <a:gd name="connsiteX4" fmla="*/ 674872 w 1240510"/>
                    <a:gd name="connsiteY4" fmla="*/ 653520 h 1110312"/>
                    <a:gd name="connsiteX5" fmla="*/ 674872 w 1240510"/>
                    <a:gd name="connsiteY5" fmla="*/ 557779 h 1110312"/>
                    <a:gd name="connsiteX6" fmla="*/ 1024916 w 1240510"/>
                    <a:gd name="connsiteY6" fmla="*/ 731610 h 1110312"/>
                    <a:gd name="connsiteX7" fmla="*/ 1015392 w 1240510"/>
                    <a:gd name="connsiteY7" fmla="*/ 798285 h 1110312"/>
                    <a:gd name="connsiteX8" fmla="*/ 679634 w 1240510"/>
                    <a:gd name="connsiteY8" fmla="*/ 624454 h 1110312"/>
                    <a:gd name="connsiteX9" fmla="*/ 674872 w 1240510"/>
                    <a:gd name="connsiteY9" fmla="*/ 557779 h 1110312"/>
                    <a:gd name="connsiteX10" fmla="*/ 674872 w 1240510"/>
                    <a:gd name="connsiteY10" fmla="*/ 470616 h 1110312"/>
                    <a:gd name="connsiteX11" fmla="*/ 1024916 w 1240510"/>
                    <a:gd name="connsiteY11" fmla="*/ 644447 h 1110312"/>
                    <a:gd name="connsiteX12" fmla="*/ 1015392 w 1240510"/>
                    <a:gd name="connsiteY12" fmla="*/ 711122 h 1110312"/>
                    <a:gd name="connsiteX13" fmla="*/ 679634 w 1240510"/>
                    <a:gd name="connsiteY13" fmla="*/ 537291 h 1110312"/>
                    <a:gd name="connsiteX14" fmla="*/ 674872 w 1240510"/>
                    <a:gd name="connsiteY14" fmla="*/ 470616 h 1110312"/>
                    <a:gd name="connsiteX15" fmla="*/ 148616 w 1240510"/>
                    <a:gd name="connsiteY15" fmla="*/ 354217 h 1110312"/>
                    <a:gd name="connsiteX16" fmla="*/ 229578 w 1240510"/>
                    <a:gd name="connsiteY16" fmla="*/ 392317 h 1110312"/>
                    <a:gd name="connsiteX17" fmla="*/ 220052 w 1240510"/>
                    <a:gd name="connsiteY17" fmla="*/ 454230 h 1110312"/>
                    <a:gd name="connsiteX18" fmla="*/ 162904 w 1240510"/>
                    <a:gd name="connsiteY18" fmla="*/ 420892 h 1110312"/>
                    <a:gd name="connsiteX19" fmla="*/ 148616 w 1240510"/>
                    <a:gd name="connsiteY19" fmla="*/ 354217 h 1110312"/>
                    <a:gd name="connsiteX20" fmla="*/ 148616 w 1240510"/>
                    <a:gd name="connsiteY20" fmla="*/ 277736 h 1110312"/>
                    <a:gd name="connsiteX21" fmla="*/ 229578 w 1240510"/>
                    <a:gd name="connsiteY21" fmla="*/ 315836 h 1110312"/>
                    <a:gd name="connsiteX22" fmla="*/ 220052 w 1240510"/>
                    <a:gd name="connsiteY22" fmla="*/ 377749 h 1110312"/>
                    <a:gd name="connsiteX23" fmla="*/ 162904 w 1240510"/>
                    <a:gd name="connsiteY23" fmla="*/ 344411 h 1110312"/>
                    <a:gd name="connsiteX24" fmla="*/ 148616 w 1240510"/>
                    <a:gd name="connsiteY24" fmla="*/ 277736 h 1110312"/>
                    <a:gd name="connsiteX25" fmla="*/ 148616 w 1240510"/>
                    <a:gd name="connsiteY25" fmla="*/ 199153 h 1110312"/>
                    <a:gd name="connsiteX26" fmla="*/ 229578 w 1240510"/>
                    <a:gd name="connsiteY26" fmla="*/ 237253 h 1110312"/>
                    <a:gd name="connsiteX27" fmla="*/ 220052 w 1240510"/>
                    <a:gd name="connsiteY27" fmla="*/ 299166 h 1110312"/>
                    <a:gd name="connsiteX28" fmla="*/ 162904 w 1240510"/>
                    <a:gd name="connsiteY28" fmla="*/ 265828 h 1110312"/>
                    <a:gd name="connsiteX29" fmla="*/ 148616 w 1240510"/>
                    <a:gd name="connsiteY29" fmla="*/ 199153 h 1110312"/>
                    <a:gd name="connsiteX30" fmla="*/ 46443 w 1240510"/>
                    <a:gd name="connsiteY30" fmla="*/ 51298 h 1110312"/>
                    <a:gd name="connsiteX31" fmla="*/ 42877 w 1240510"/>
                    <a:gd name="connsiteY31" fmla="*/ 398030 h 1110312"/>
                    <a:gd name="connsiteX32" fmla="*/ 1186489 w 1240510"/>
                    <a:gd name="connsiteY32" fmla="*/ 1014687 h 1110312"/>
                    <a:gd name="connsiteX33" fmla="*/ 1191028 w 1240510"/>
                    <a:gd name="connsiteY33" fmla="*/ 690337 h 1110312"/>
                    <a:gd name="connsiteX34" fmla="*/ 46443 w 1240510"/>
                    <a:gd name="connsiteY34" fmla="*/ 51298 h 1110312"/>
                    <a:gd name="connsiteX35" fmla="*/ 10837 w 1240510"/>
                    <a:gd name="connsiteY35" fmla="*/ 0 h 1110312"/>
                    <a:gd name="connsiteX36" fmla="*/ 1240510 w 1240510"/>
                    <a:gd name="connsiteY36" fmla="*/ 659613 h 1110312"/>
                    <a:gd name="connsiteX37" fmla="*/ 1237251 w 1240510"/>
                    <a:gd name="connsiteY37" fmla="*/ 1110312 h 1110312"/>
                    <a:gd name="connsiteX38" fmla="*/ 0 w 1240510"/>
                    <a:gd name="connsiteY38" fmla="*/ 412921 h 1110312"/>
                    <a:gd name="connsiteX39" fmla="*/ 10837 w 1240510"/>
                    <a:gd name="connsiteY39" fmla="*/ 0 h 1110312"/>
                    <a:gd name="connsiteX0" fmla="*/ 674872 w 1237873"/>
                    <a:gd name="connsiteY0" fmla="*/ 653520 h 1110312"/>
                    <a:gd name="connsiteX1" fmla="*/ 1024916 w 1237873"/>
                    <a:gd name="connsiteY1" fmla="*/ 827351 h 1110312"/>
                    <a:gd name="connsiteX2" fmla="*/ 1015392 w 1237873"/>
                    <a:gd name="connsiteY2" fmla="*/ 894026 h 1110312"/>
                    <a:gd name="connsiteX3" fmla="*/ 679634 w 1237873"/>
                    <a:gd name="connsiteY3" fmla="*/ 720195 h 1110312"/>
                    <a:gd name="connsiteX4" fmla="*/ 674872 w 1237873"/>
                    <a:gd name="connsiteY4" fmla="*/ 653520 h 1110312"/>
                    <a:gd name="connsiteX5" fmla="*/ 674872 w 1237873"/>
                    <a:gd name="connsiteY5" fmla="*/ 557779 h 1110312"/>
                    <a:gd name="connsiteX6" fmla="*/ 1024916 w 1237873"/>
                    <a:gd name="connsiteY6" fmla="*/ 731610 h 1110312"/>
                    <a:gd name="connsiteX7" fmla="*/ 1015392 w 1237873"/>
                    <a:gd name="connsiteY7" fmla="*/ 798285 h 1110312"/>
                    <a:gd name="connsiteX8" fmla="*/ 679634 w 1237873"/>
                    <a:gd name="connsiteY8" fmla="*/ 624454 h 1110312"/>
                    <a:gd name="connsiteX9" fmla="*/ 674872 w 1237873"/>
                    <a:gd name="connsiteY9" fmla="*/ 557779 h 1110312"/>
                    <a:gd name="connsiteX10" fmla="*/ 674872 w 1237873"/>
                    <a:gd name="connsiteY10" fmla="*/ 470616 h 1110312"/>
                    <a:gd name="connsiteX11" fmla="*/ 1024916 w 1237873"/>
                    <a:gd name="connsiteY11" fmla="*/ 644447 h 1110312"/>
                    <a:gd name="connsiteX12" fmla="*/ 1015392 w 1237873"/>
                    <a:gd name="connsiteY12" fmla="*/ 711122 h 1110312"/>
                    <a:gd name="connsiteX13" fmla="*/ 679634 w 1237873"/>
                    <a:gd name="connsiteY13" fmla="*/ 537291 h 1110312"/>
                    <a:gd name="connsiteX14" fmla="*/ 674872 w 1237873"/>
                    <a:gd name="connsiteY14" fmla="*/ 470616 h 1110312"/>
                    <a:gd name="connsiteX15" fmla="*/ 148616 w 1237873"/>
                    <a:gd name="connsiteY15" fmla="*/ 354217 h 1110312"/>
                    <a:gd name="connsiteX16" fmla="*/ 229578 w 1237873"/>
                    <a:gd name="connsiteY16" fmla="*/ 392317 h 1110312"/>
                    <a:gd name="connsiteX17" fmla="*/ 220052 w 1237873"/>
                    <a:gd name="connsiteY17" fmla="*/ 454230 h 1110312"/>
                    <a:gd name="connsiteX18" fmla="*/ 162904 w 1237873"/>
                    <a:gd name="connsiteY18" fmla="*/ 420892 h 1110312"/>
                    <a:gd name="connsiteX19" fmla="*/ 148616 w 1237873"/>
                    <a:gd name="connsiteY19" fmla="*/ 354217 h 1110312"/>
                    <a:gd name="connsiteX20" fmla="*/ 148616 w 1237873"/>
                    <a:gd name="connsiteY20" fmla="*/ 277736 h 1110312"/>
                    <a:gd name="connsiteX21" fmla="*/ 229578 w 1237873"/>
                    <a:gd name="connsiteY21" fmla="*/ 315836 h 1110312"/>
                    <a:gd name="connsiteX22" fmla="*/ 220052 w 1237873"/>
                    <a:gd name="connsiteY22" fmla="*/ 377749 h 1110312"/>
                    <a:gd name="connsiteX23" fmla="*/ 162904 w 1237873"/>
                    <a:gd name="connsiteY23" fmla="*/ 344411 h 1110312"/>
                    <a:gd name="connsiteX24" fmla="*/ 148616 w 1237873"/>
                    <a:gd name="connsiteY24" fmla="*/ 277736 h 1110312"/>
                    <a:gd name="connsiteX25" fmla="*/ 148616 w 1237873"/>
                    <a:gd name="connsiteY25" fmla="*/ 199153 h 1110312"/>
                    <a:gd name="connsiteX26" fmla="*/ 229578 w 1237873"/>
                    <a:gd name="connsiteY26" fmla="*/ 237253 h 1110312"/>
                    <a:gd name="connsiteX27" fmla="*/ 220052 w 1237873"/>
                    <a:gd name="connsiteY27" fmla="*/ 299166 h 1110312"/>
                    <a:gd name="connsiteX28" fmla="*/ 162904 w 1237873"/>
                    <a:gd name="connsiteY28" fmla="*/ 265828 h 1110312"/>
                    <a:gd name="connsiteX29" fmla="*/ 148616 w 1237873"/>
                    <a:gd name="connsiteY29" fmla="*/ 199153 h 1110312"/>
                    <a:gd name="connsiteX30" fmla="*/ 46443 w 1237873"/>
                    <a:gd name="connsiteY30" fmla="*/ 51298 h 1110312"/>
                    <a:gd name="connsiteX31" fmla="*/ 42877 w 1237873"/>
                    <a:gd name="connsiteY31" fmla="*/ 398030 h 1110312"/>
                    <a:gd name="connsiteX32" fmla="*/ 1186489 w 1237873"/>
                    <a:gd name="connsiteY32" fmla="*/ 1014687 h 1110312"/>
                    <a:gd name="connsiteX33" fmla="*/ 1191028 w 1237873"/>
                    <a:gd name="connsiteY33" fmla="*/ 690337 h 1110312"/>
                    <a:gd name="connsiteX34" fmla="*/ 46443 w 1237873"/>
                    <a:gd name="connsiteY34" fmla="*/ 51298 h 1110312"/>
                    <a:gd name="connsiteX35" fmla="*/ 10837 w 1237873"/>
                    <a:gd name="connsiteY35" fmla="*/ 0 h 1110312"/>
                    <a:gd name="connsiteX36" fmla="*/ 1236721 w 1237873"/>
                    <a:gd name="connsiteY36" fmla="*/ 632688 h 1110312"/>
                    <a:gd name="connsiteX37" fmla="*/ 1237251 w 1237873"/>
                    <a:gd name="connsiteY37" fmla="*/ 1110312 h 1110312"/>
                    <a:gd name="connsiteX38" fmla="*/ 0 w 1237873"/>
                    <a:gd name="connsiteY38" fmla="*/ 412921 h 1110312"/>
                    <a:gd name="connsiteX39" fmla="*/ 10837 w 1237873"/>
                    <a:gd name="connsiteY39" fmla="*/ 0 h 1110312"/>
                    <a:gd name="connsiteX0" fmla="*/ 674872 w 1237873"/>
                    <a:gd name="connsiteY0" fmla="*/ 653520 h 1110312"/>
                    <a:gd name="connsiteX1" fmla="*/ 1024916 w 1237873"/>
                    <a:gd name="connsiteY1" fmla="*/ 827351 h 1110312"/>
                    <a:gd name="connsiteX2" fmla="*/ 1015392 w 1237873"/>
                    <a:gd name="connsiteY2" fmla="*/ 894026 h 1110312"/>
                    <a:gd name="connsiteX3" fmla="*/ 679634 w 1237873"/>
                    <a:gd name="connsiteY3" fmla="*/ 720195 h 1110312"/>
                    <a:gd name="connsiteX4" fmla="*/ 674872 w 1237873"/>
                    <a:gd name="connsiteY4" fmla="*/ 653520 h 1110312"/>
                    <a:gd name="connsiteX5" fmla="*/ 674872 w 1237873"/>
                    <a:gd name="connsiteY5" fmla="*/ 557779 h 1110312"/>
                    <a:gd name="connsiteX6" fmla="*/ 1024916 w 1237873"/>
                    <a:gd name="connsiteY6" fmla="*/ 731610 h 1110312"/>
                    <a:gd name="connsiteX7" fmla="*/ 1015392 w 1237873"/>
                    <a:gd name="connsiteY7" fmla="*/ 798285 h 1110312"/>
                    <a:gd name="connsiteX8" fmla="*/ 679634 w 1237873"/>
                    <a:gd name="connsiteY8" fmla="*/ 624454 h 1110312"/>
                    <a:gd name="connsiteX9" fmla="*/ 674872 w 1237873"/>
                    <a:gd name="connsiteY9" fmla="*/ 557779 h 1110312"/>
                    <a:gd name="connsiteX10" fmla="*/ 674872 w 1237873"/>
                    <a:gd name="connsiteY10" fmla="*/ 470616 h 1110312"/>
                    <a:gd name="connsiteX11" fmla="*/ 1024916 w 1237873"/>
                    <a:gd name="connsiteY11" fmla="*/ 644447 h 1110312"/>
                    <a:gd name="connsiteX12" fmla="*/ 1015392 w 1237873"/>
                    <a:gd name="connsiteY12" fmla="*/ 711122 h 1110312"/>
                    <a:gd name="connsiteX13" fmla="*/ 679634 w 1237873"/>
                    <a:gd name="connsiteY13" fmla="*/ 537291 h 1110312"/>
                    <a:gd name="connsiteX14" fmla="*/ 674872 w 1237873"/>
                    <a:gd name="connsiteY14" fmla="*/ 470616 h 1110312"/>
                    <a:gd name="connsiteX15" fmla="*/ 148616 w 1237873"/>
                    <a:gd name="connsiteY15" fmla="*/ 354217 h 1110312"/>
                    <a:gd name="connsiteX16" fmla="*/ 229578 w 1237873"/>
                    <a:gd name="connsiteY16" fmla="*/ 392317 h 1110312"/>
                    <a:gd name="connsiteX17" fmla="*/ 220052 w 1237873"/>
                    <a:gd name="connsiteY17" fmla="*/ 454230 h 1110312"/>
                    <a:gd name="connsiteX18" fmla="*/ 162904 w 1237873"/>
                    <a:gd name="connsiteY18" fmla="*/ 420892 h 1110312"/>
                    <a:gd name="connsiteX19" fmla="*/ 148616 w 1237873"/>
                    <a:gd name="connsiteY19" fmla="*/ 354217 h 1110312"/>
                    <a:gd name="connsiteX20" fmla="*/ 148616 w 1237873"/>
                    <a:gd name="connsiteY20" fmla="*/ 277736 h 1110312"/>
                    <a:gd name="connsiteX21" fmla="*/ 229578 w 1237873"/>
                    <a:gd name="connsiteY21" fmla="*/ 315836 h 1110312"/>
                    <a:gd name="connsiteX22" fmla="*/ 220052 w 1237873"/>
                    <a:gd name="connsiteY22" fmla="*/ 377749 h 1110312"/>
                    <a:gd name="connsiteX23" fmla="*/ 162904 w 1237873"/>
                    <a:gd name="connsiteY23" fmla="*/ 344411 h 1110312"/>
                    <a:gd name="connsiteX24" fmla="*/ 148616 w 1237873"/>
                    <a:gd name="connsiteY24" fmla="*/ 277736 h 1110312"/>
                    <a:gd name="connsiteX25" fmla="*/ 148616 w 1237873"/>
                    <a:gd name="connsiteY25" fmla="*/ 199153 h 1110312"/>
                    <a:gd name="connsiteX26" fmla="*/ 229578 w 1237873"/>
                    <a:gd name="connsiteY26" fmla="*/ 237253 h 1110312"/>
                    <a:gd name="connsiteX27" fmla="*/ 220052 w 1237873"/>
                    <a:gd name="connsiteY27" fmla="*/ 299166 h 1110312"/>
                    <a:gd name="connsiteX28" fmla="*/ 162904 w 1237873"/>
                    <a:gd name="connsiteY28" fmla="*/ 265828 h 1110312"/>
                    <a:gd name="connsiteX29" fmla="*/ 148616 w 1237873"/>
                    <a:gd name="connsiteY29" fmla="*/ 199153 h 1110312"/>
                    <a:gd name="connsiteX30" fmla="*/ 46443 w 1237873"/>
                    <a:gd name="connsiteY30" fmla="*/ 51298 h 1110312"/>
                    <a:gd name="connsiteX31" fmla="*/ 42877 w 1237873"/>
                    <a:gd name="connsiteY31" fmla="*/ 398030 h 1110312"/>
                    <a:gd name="connsiteX32" fmla="*/ 1186489 w 1237873"/>
                    <a:gd name="connsiteY32" fmla="*/ 1014687 h 1110312"/>
                    <a:gd name="connsiteX33" fmla="*/ 1206184 w 1237873"/>
                    <a:gd name="connsiteY33" fmla="*/ 658027 h 1110312"/>
                    <a:gd name="connsiteX34" fmla="*/ 46443 w 1237873"/>
                    <a:gd name="connsiteY34" fmla="*/ 51298 h 1110312"/>
                    <a:gd name="connsiteX35" fmla="*/ 10837 w 1237873"/>
                    <a:gd name="connsiteY35" fmla="*/ 0 h 1110312"/>
                    <a:gd name="connsiteX36" fmla="*/ 1236721 w 1237873"/>
                    <a:gd name="connsiteY36" fmla="*/ 632688 h 1110312"/>
                    <a:gd name="connsiteX37" fmla="*/ 1237251 w 1237873"/>
                    <a:gd name="connsiteY37" fmla="*/ 1110312 h 1110312"/>
                    <a:gd name="connsiteX38" fmla="*/ 0 w 1237873"/>
                    <a:gd name="connsiteY38" fmla="*/ 412921 h 1110312"/>
                    <a:gd name="connsiteX39" fmla="*/ 10837 w 1237873"/>
                    <a:gd name="connsiteY39" fmla="*/ 0 h 1110312"/>
                    <a:gd name="connsiteX0" fmla="*/ 674872 w 1237873"/>
                    <a:gd name="connsiteY0" fmla="*/ 653520 h 1110312"/>
                    <a:gd name="connsiteX1" fmla="*/ 1024916 w 1237873"/>
                    <a:gd name="connsiteY1" fmla="*/ 827351 h 1110312"/>
                    <a:gd name="connsiteX2" fmla="*/ 1015392 w 1237873"/>
                    <a:gd name="connsiteY2" fmla="*/ 894026 h 1110312"/>
                    <a:gd name="connsiteX3" fmla="*/ 679634 w 1237873"/>
                    <a:gd name="connsiteY3" fmla="*/ 720195 h 1110312"/>
                    <a:gd name="connsiteX4" fmla="*/ 674872 w 1237873"/>
                    <a:gd name="connsiteY4" fmla="*/ 653520 h 1110312"/>
                    <a:gd name="connsiteX5" fmla="*/ 674872 w 1237873"/>
                    <a:gd name="connsiteY5" fmla="*/ 557779 h 1110312"/>
                    <a:gd name="connsiteX6" fmla="*/ 1024916 w 1237873"/>
                    <a:gd name="connsiteY6" fmla="*/ 731610 h 1110312"/>
                    <a:gd name="connsiteX7" fmla="*/ 1015392 w 1237873"/>
                    <a:gd name="connsiteY7" fmla="*/ 798285 h 1110312"/>
                    <a:gd name="connsiteX8" fmla="*/ 679634 w 1237873"/>
                    <a:gd name="connsiteY8" fmla="*/ 624454 h 1110312"/>
                    <a:gd name="connsiteX9" fmla="*/ 674872 w 1237873"/>
                    <a:gd name="connsiteY9" fmla="*/ 557779 h 1110312"/>
                    <a:gd name="connsiteX10" fmla="*/ 674872 w 1237873"/>
                    <a:gd name="connsiteY10" fmla="*/ 470616 h 1110312"/>
                    <a:gd name="connsiteX11" fmla="*/ 1024916 w 1237873"/>
                    <a:gd name="connsiteY11" fmla="*/ 644447 h 1110312"/>
                    <a:gd name="connsiteX12" fmla="*/ 1015392 w 1237873"/>
                    <a:gd name="connsiteY12" fmla="*/ 711122 h 1110312"/>
                    <a:gd name="connsiteX13" fmla="*/ 679634 w 1237873"/>
                    <a:gd name="connsiteY13" fmla="*/ 537291 h 1110312"/>
                    <a:gd name="connsiteX14" fmla="*/ 674872 w 1237873"/>
                    <a:gd name="connsiteY14" fmla="*/ 470616 h 1110312"/>
                    <a:gd name="connsiteX15" fmla="*/ 148616 w 1237873"/>
                    <a:gd name="connsiteY15" fmla="*/ 354217 h 1110312"/>
                    <a:gd name="connsiteX16" fmla="*/ 229578 w 1237873"/>
                    <a:gd name="connsiteY16" fmla="*/ 392317 h 1110312"/>
                    <a:gd name="connsiteX17" fmla="*/ 220052 w 1237873"/>
                    <a:gd name="connsiteY17" fmla="*/ 454230 h 1110312"/>
                    <a:gd name="connsiteX18" fmla="*/ 162904 w 1237873"/>
                    <a:gd name="connsiteY18" fmla="*/ 420892 h 1110312"/>
                    <a:gd name="connsiteX19" fmla="*/ 148616 w 1237873"/>
                    <a:gd name="connsiteY19" fmla="*/ 354217 h 1110312"/>
                    <a:gd name="connsiteX20" fmla="*/ 148616 w 1237873"/>
                    <a:gd name="connsiteY20" fmla="*/ 277736 h 1110312"/>
                    <a:gd name="connsiteX21" fmla="*/ 229578 w 1237873"/>
                    <a:gd name="connsiteY21" fmla="*/ 315836 h 1110312"/>
                    <a:gd name="connsiteX22" fmla="*/ 220052 w 1237873"/>
                    <a:gd name="connsiteY22" fmla="*/ 377749 h 1110312"/>
                    <a:gd name="connsiteX23" fmla="*/ 162904 w 1237873"/>
                    <a:gd name="connsiteY23" fmla="*/ 344411 h 1110312"/>
                    <a:gd name="connsiteX24" fmla="*/ 148616 w 1237873"/>
                    <a:gd name="connsiteY24" fmla="*/ 277736 h 1110312"/>
                    <a:gd name="connsiteX25" fmla="*/ 148616 w 1237873"/>
                    <a:gd name="connsiteY25" fmla="*/ 199153 h 1110312"/>
                    <a:gd name="connsiteX26" fmla="*/ 229578 w 1237873"/>
                    <a:gd name="connsiteY26" fmla="*/ 237253 h 1110312"/>
                    <a:gd name="connsiteX27" fmla="*/ 220052 w 1237873"/>
                    <a:gd name="connsiteY27" fmla="*/ 299166 h 1110312"/>
                    <a:gd name="connsiteX28" fmla="*/ 162904 w 1237873"/>
                    <a:gd name="connsiteY28" fmla="*/ 265828 h 1110312"/>
                    <a:gd name="connsiteX29" fmla="*/ 148616 w 1237873"/>
                    <a:gd name="connsiteY29" fmla="*/ 199153 h 1110312"/>
                    <a:gd name="connsiteX30" fmla="*/ 46443 w 1237873"/>
                    <a:gd name="connsiteY30" fmla="*/ 51298 h 1110312"/>
                    <a:gd name="connsiteX31" fmla="*/ 42877 w 1237873"/>
                    <a:gd name="connsiteY31" fmla="*/ 398030 h 1110312"/>
                    <a:gd name="connsiteX32" fmla="*/ 1209223 w 1237873"/>
                    <a:gd name="connsiteY32" fmla="*/ 1036228 h 1110312"/>
                    <a:gd name="connsiteX33" fmla="*/ 1206184 w 1237873"/>
                    <a:gd name="connsiteY33" fmla="*/ 658027 h 1110312"/>
                    <a:gd name="connsiteX34" fmla="*/ 46443 w 1237873"/>
                    <a:gd name="connsiteY34" fmla="*/ 51298 h 1110312"/>
                    <a:gd name="connsiteX35" fmla="*/ 10837 w 1237873"/>
                    <a:gd name="connsiteY35" fmla="*/ 0 h 1110312"/>
                    <a:gd name="connsiteX36" fmla="*/ 1236721 w 1237873"/>
                    <a:gd name="connsiteY36" fmla="*/ 632688 h 1110312"/>
                    <a:gd name="connsiteX37" fmla="*/ 1237251 w 1237873"/>
                    <a:gd name="connsiteY37" fmla="*/ 1110312 h 1110312"/>
                    <a:gd name="connsiteX38" fmla="*/ 0 w 1237873"/>
                    <a:gd name="connsiteY38" fmla="*/ 412921 h 1110312"/>
                    <a:gd name="connsiteX39" fmla="*/ 10837 w 1237873"/>
                    <a:gd name="connsiteY39" fmla="*/ 0 h 1110312"/>
                    <a:gd name="connsiteX0" fmla="*/ 674872 w 1237873"/>
                    <a:gd name="connsiteY0" fmla="*/ 653520 h 1110312"/>
                    <a:gd name="connsiteX1" fmla="*/ 1024916 w 1237873"/>
                    <a:gd name="connsiteY1" fmla="*/ 827351 h 1110312"/>
                    <a:gd name="connsiteX2" fmla="*/ 1015392 w 1237873"/>
                    <a:gd name="connsiteY2" fmla="*/ 894026 h 1110312"/>
                    <a:gd name="connsiteX3" fmla="*/ 679634 w 1237873"/>
                    <a:gd name="connsiteY3" fmla="*/ 720195 h 1110312"/>
                    <a:gd name="connsiteX4" fmla="*/ 674872 w 1237873"/>
                    <a:gd name="connsiteY4" fmla="*/ 653520 h 1110312"/>
                    <a:gd name="connsiteX5" fmla="*/ 674872 w 1237873"/>
                    <a:gd name="connsiteY5" fmla="*/ 557779 h 1110312"/>
                    <a:gd name="connsiteX6" fmla="*/ 1024916 w 1237873"/>
                    <a:gd name="connsiteY6" fmla="*/ 731610 h 1110312"/>
                    <a:gd name="connsiteX7" fmla="*/ 1015392 w 1237873"/>
                    <a:gd name="connsiteY7" fmla="*/ 798285 h 1110312"/>
                    <a:gd name="connsiteX8" fmla="*/ 679634 w 1237873"/>
                    <a:gd name="connsiteY8" fmla="*/ 624454 h 1110312"/>
                    <a:gd name="connsiteX9" fmla="*/ 674872 w 1237873"/>
                    <a:gd name="connsiteY9" fmla="*/ 557779 h 1110312"/>
                    <a:gd name="connsiteX10" fmla="*/ 674872 w 1237873"/>
                    <a:gd name="connsiteY10" fmla="*/ 470616 h 1110312"/>
                    <a:gd name="connsiteX11" fmla="*/ 1024916 w 1237873"/>
                    <a:gd name="connsiteY11" fmla="*/ 644447 h 1110312"/>
                    <a:gd name="connsiteX12" fmla="*/ 1015392 w 1237873"/>
                    <a:gd name="connsiteY12" fmla="*/ 711122 h 1110312"/>
                    <a:gd name="connsiteX13" fmla="*/ 679634 w 1237873"/>
                    <a:gd name="connsiteY13" fmla="*/ 537291 h 1110312"/>
                    <a:gd name="connsiteX14" fmla="*/ 674872 w 1237873"/>
                    <a:gd name="connsiteY14" fmla="*/ 470616 h 1110312"/>
                    <a:gd name="connsiteX15" fmla="*/ 148616 w 1237873"/>
                    <a:gd name="connsiteY15" fmla="*/ 354217 h 1110312"/>
                    <a:gd name="connsiteX16" fmla="*/ 229578 w 1237873"/>
                    <a:gd name="connsiteY16" fmla="*/ 392317 h 1110312"/>
                    <a:gd name="connsiteX17" fmla="*/ 220052 w 1237873"/>
                    <a:gd name="connsiteY17" fmla="*/ 454230 h 1110312"/>
                    <a:gd name="connsiteX18" fmla="*/ 162904 w 1237873"/>
                    <a:gd name="connsiteY18" fmla="*/ 420892 h 1110312"/>
                    <a:gd name="connsiteX19" fmla="*/ 148616 w 1237873"/>
                    <a:gd name="connsiteY19" fmla="*/ 354217 h 1110312"/>
                    <a:gd name="connsiteX20" fmla="*/ 148616 w 1237873"/>
                    <a:gd name="connsiteY20" fmla="*/ 277736 h 1110312"/>
                    <a:gd name="connsiteX21" fmla="*/ 229578 w 1237873"/>
                    <a:gd name="connsiteY21" fmla="*/ 315836 h 1110312"/>
                    <a:gd name="connsiteX22" fmla="*/ 220052 w 1237873"/>
                    <a:gd name="connsiteY22" fmla="*/ 377749 h 1110312"/>
                    <a:gd name="connsiteX23" fmla="*/ 162904 w 1237873"/>
                    <a:gd name="connsiteY23" fmla="*/ 344411 h 1110312"/>
                    <a:gd name="connsiteX24" fmla="*/ 148616 w 1237873"/>
                    <a:gd name="connsiteY24" fmla="*/ 277736 h 1110312"/>
                    <a:gd name="connsiteX25" fmla="*/ 148616 w 1237873"/>
                    <a:gd name="connsiteY25" fmla="*/ 199153 h 1110312"/>
                    <a:gd name="connsiteX26" fmla="*/ 229578 w 1237873"/>
                    <a:gd name="connsiteY26" fmla="*/ 237253 h 1110312"/>
                    <a:gd name="connsiteX27" fmla="*/ 220052 w 1237873"/>
                    <a:gd name="connsiteY27" fmla="*/ 299166 h 1110312"/>
                    <a:gd name="connsiteX28" fmla="*/ 162904 w 1237873"/>
                    <a:gd name="connsiteY28" fmla="*/ 265828 h 1110312"/>
                    <a:gd name="connsiteX29" fmla="*/ 148616 w 1237873"/>
                    <a:gd name="connsiteY29" fmla="*/ 199153 h 1110312"/>
                    <a:gd name="connsiteX30" fmla="*/ 46443 w 1237873"/>
                    <a:gd name="connsiteY30" fmla="*/ 51298 h 1110312"/>
                    <a:gd name="connsiteX31" fmla="*/ 42877 w 1237873"/>
                    <a:gd name="connsiteY31" fmla="*/ 398030 h 1110312"/>
                    <a:gd name="connsiteX32" fmla="*/ 1205434 w 1237873"/>
                    <a:gd name="connsiteY32" fmla="*/ 1030843 h 1110312"/>
                    <a:gd name="connsiteX33" fmla="*/ 1206184 w 1237873"/>
                    <a:gd name="connsiteY33" fmla="*/ 658027 h 1110312"/>
                    <a:gd name="connsiteX34" fmla="*/ 46443 w 1237873"/>
                    <a:gd name="connsiteY34" fmla="*/ 51298 h 1110312"/>
                    <a:gd name="connsiteX35" fmla="*/ 10837 w 1237873"/>
                    <a:gd name="connsiteY35" fmla="*/ 0 h 1110312"/>
                    <a:gd name="connsiteX36" fmla="*/ 1236721 w 1237873"/>
                    <a:gd name="connsiteY36" fmla="*/ 632688 h 1110312"/>
                    <a:gd name="connsiteX37" fmla="*/ 1237251 w 1237873"/>
                    <a:gd name="connsiteY37" fmla="*/ 1110312 h 1110312"/>
                    <a:gd name="connsiteX38" fmla="*/ 0 w 1237873"/>
                    <a:gd name="connsiteY38" fmla="*/ 412921 h 1110312"/>
                    <a:gd name="connsiteX39" fmla="*/ 10837 w 1237873"/>
                    <a:gd name="connsiteY39" fmla="*/ 0 h 1110312"/>
                    <a:gd name="connsiteX0" fmla="*/ 674872 w 1237873"/>
                    <a:gd name="connsiteY0" fmla="*/ 653520 h 1110312"/>
                    <a:gd name="connsiteX1" fmla="*/ 1024916 w 1237873"/>
                    <a:gd name="connsiteY1" fmla="*/ 827351 h 1110312"/>
                    <a:gd name="connsiteX2" fmla="*/ 1015392 w 1237873"/>
                    <a:gd name="connsiteY2" fmla="*/ 894026 h 1110312"/>
                    <a:gd name="connsiteX3" fmla="*/ 679634 w 1237873"/>
                    <a:gd name="connsiteY3" fmla="*/ 720195 h 1110312"/>
                    <a:gd name="connsiteX4" fmla="*/ 674872 w 1237873"/>
                    <a:gd name="connsiteY4" fmla="*/ 653520 h 1110312"/>
                    <a:gd name="connsiteX5" fmla="*/ 674872 w 1237873"/>
                    <a:gd name="connsiteY5" fmla="*/ 557779 h 1110312"/>
                    <a:gd name="connsiteX6" fmla="*/ 1024916 w 1237873"/>
                    <a:gd name="connsiteY6" fmla="*/ 731610 h 1110312"/>
                    <a:gd name="connsiteX7" fmla="*/ 1015392 w 1237873"/>
                    <a:gd name="connsiteY7" fmla="*/ 798285 h 1110312"/>
                    <a:gd name="connsiteX8" fmla="*/ 679634 w 1237873"/>
                    <a:gd name="connsiteY8" fmla="*/ 624454 h 1110312"/>
                    <a:gd name="connsiteX9" fmla="*/ 674872 w 1237873"/>
                    <a:gd name="connsiteY9" fmla="*/ 557779 h 1110312"/>
                    <a:gd name="connsiteX10" fmla="*/ 674872 w 1237873"/>
                    <a:gd name="connsiteY10" fmla="*/ 470616 h 1110312"/>
                    <a:gd name="connsiteX11" fmla="*/ 1024916 w 1237873"/>
                    <a:gd name="connsiteY11" fmla="*/ 644447 h 1110312"/>
                    <a:gd name="connsiteX12" fmla="*/ 1015392 w 1237873"/>
                    <a:gd name="connsiteY12" fmla="*/ 711122 h 1110312"/>
                    <a:gd name="connsiteX13" fmla="*/ 679634 w 1237873"/>
                    <a:gd name="connsiteY13" fmla="*/ 537291 h 1110312"/>
                    <a:gd name="connsiteX14" fmla="*/ 674872 w 1237873"/>
                    <a:gd name="connsiteY14" fmla="*/ 470616 h 1110312"/>
                    <a:gd name="connsiteX15" fmla="*/ 148616 w 1237873"/>
                    <a:gd name="connsiteY15" fmla="*/ 354217 h 1110312"/>
                    <a:gd name="connsiteX16" fmla="*/ 229578 w 1237873"/>
                    <a:gd name="connsiteY16" fmla="*/ 392317 h 1110312"/>
                    <a:gd name="connsiteX17" fmla="*/ 220052 w 1237873"/>
                    <a:gd name="connsiteY17" fmla="*/ 454230 h 1110312"/>
                    <a:gd name="connsiteX18" fmla="*/ 162904 w 1237873"/>
                    <a:gd name="connsiteY18" fmla="*/ 420892 h 1110312"/>
                    <a:gd name="connsiteX19" fmla="*/ 148616 w 1237873"/>
                    <a:gd name="connsiteY19" fmla="*/ 354217 h 1110312"/>
                    <a:gd name="connsiteX20" fmla="*/ 148616 w 1237873"/>
                    <a:gd name="connsiteY20" fmla="*/ 277736 h 1110312"/>
                    <a:gd name="connsiteX21" fmla="*/ 229578 w 1237873"/>
                    <a:gd name="connsiteY21" fmla="*/ 315836 h 1110312"/>
                    <a:gd name="connsiteX22" fmla="*/ 220052 w 1237873"/>
                    <a:gd name="connsiteY22" fmla="*/ 377749 h 1110312"/>
                    <a:gd name="connsiteX23" fmla="*/ 162904 w 1237873"/>
                    <a:gd name="connsiteY23" fmla="*/ 344411 h 1110312"/>
                    <a:gd name="connsiteX24" fmla="*/ 148616 w 1237873"/>
                    <a:gd name="connsiteY24" fmla="*/ 277736 h 1110312"/>
                    <a:gd name="connsiteX25" fmla="*/ 148616 w 1237873"/>
                    <a:gd name="connsiteY25" fmla="*/ 199153 h 1110312"/>
                    <a:gd name="connsiteX26" fmla="*/ 229578 w 1237873"/>
                    <a:gd name="connsiteY26" fmla="*/ 237253 h 1110312"/>
                    <a:gd name="connsiteX27" fmla="*/ 220052 w 1237873"/>
                    <a:gd name="connsiteY27" fmla="*/ 299166 h 1110312"/>
                    <a:gd name="connsiteX28" fmla="*/ 162904 w 1237873"/>
                    <a:gd name="connsiteY28" fmla="*/ 265828 h 1110312"/>
                    <a:gd name="connsiteX29" fmla="*/ 148616 w 1237873"/>
                    <a:gd name="connsiteY29" fmla="*/ 199153 h 1110312"/>
                    <a:gd name="connsiteX30" fmla="*/ 46443 w 1237873"/>
                    <a:gd name="connsiteY30" fmla="*/ 51298 h 1110312"/>
                    <a:gd name="connsiteX31" fmla="*/ 42877 w 1237873"/>
                    <a:gd name="connsiteY31" fmla="*/ 398030 h 1110312"/>
                    <a:gd name="connsiteX32" fmla="*/ 1205434 w 1237873"/>
                    <a:gd name="connsiteY32" fmla="*/ 1030843 h 1110312"/>
                    <a:gd name="connsiteX33" fmla="*/ 1206184 w 1237873"/>
                    <a:gd name="connsiteY33" fmla="*/ 658027 h 1110312"/>
                    <a:gd name="connsiteX34" fmla="*/ 46443 w 1237873"/>
                    <a:gd name="connsiteY34" fmla="*/ 51298 h 1110312"/>
                    <a:gd name="connsiteX35" fmla="*/ 10837 w 1237873"/>
                    <a:gd name="connsiteY35" fmla="*/ 0 h 1110312"/>
                    <a:gd name="connsiteX36" fmla="*/ 1236721 w 1237873"/>
                    <a:gd name="connsiteY36" fmla="*/ 596339 h 1110312"/>
                    <a:gd name="connsiteX37" fmla="*/ 1237251 w 1237873"/>
                    <a:gd name="connsiteY37" fmla="*/ 1110312 h 1110312"/>
                    <a:gd name="connsiteX38" fmla="*/ 0 w 1237873"/>
                    <a:gd name="connsiteY38" fmla="*/ 412921 h 1110312"/>
                    <a:gd name="connsiteX39" fmla="*/ 10837 w 1237873"/>
                    <a:gd name="connsiteY39" fmla="*/ 0 h 1110312"/>
                    <a:gd name="connsiteX0" fmla="*/ 674872 w 1237873"/>
                    <a:gd name="connsiteY0" fmla="*/ 653520 h 1110312"/>
                    <a:gd name="connsiteX1" fmla="*/ 1024916 w 1237873"/>
                    <a:gd name="connsiteY1" fmla="*/ 827351 h 1110312"/>
                    <a:gd name="connsiteX2" fmla="*/ 1015392 w 1237873"/>
                    <a:gd name="connsiteY2" fmla="*/ 894026 h 1110312"/>
                    <a:gd name="connsiteX3" fmla="*/ 679634 w 1237873"/>
                    <a:gd name="connsiteY3" fmla="*/ 720195 h 1110312"/>
                    <a:gd name="connsiteX4" fmla="*/ 674872 w 1237873"/>
                    <a:gd name="connsiteY4" fmla="*/ 653520 h 1110312"/>
                    <a:gd name="connsiteX5" fmla="*/ 674872 w 1237873"/>
                    <a:gd name="connsiteY5" fmla="*/ 557779 h 1110312"/>
                    <a:gd name="connsiteX6" fmla="*/ 1024916 w 1237873"/>
                    <a:gd name="connsiteY6" fmla="*/ 731610 h 1110312"/>
                    <a:gd name="connsiteX7" fmla="*/ 1015392 w 1237873"/>
                    <a:gd name="connsiteY7" fmla="*/ 798285 h 1110312"/>
                    <a:gd name="connsiteX8" fmla="*/ 679634 w 1237873"/>
                    <a:gd name="connsiteY8" fmla="*/ 624454 h 1110312"/>
                    <a:gd name="connsiteX9" fmla="*/ 674872 w 1237873"/>
                    <a:gd name="connsiteY9" fmla="*/ 557779 h 1110312"/>
                    <a:gd name="connsiteX10" fmla="*/ 674872 w 1237873"/>
                    <a:gd name="connsiteY10" fmla="*/ 470616 h 1110312"/>
                    <a:gd name="connsiteX11" fmla="*/ 1024916 w 1237873"/>
                    <a:gd name="connsiteY11" fmla="*/ 644447 h 1110312"/>
                    <a:gd name="connsiteX12" fmla="*/ 1015392 w 1237873"/>
                    <a:gd name="connsiteY12" fmla="*/ 711122 h 1110312"/>
                    <a:gd name="connsiteX13" fmla="*/ 679634 w 1237873"/>
                    <a:gd name="connsiteY13" fmla="*/ 537291 h 1110312"/>
                    <a:gd name="connsiteX14" fmla="*/ 674872 w 1237873"/>
                    <a:gd name="connsiteY14" fmla="*/ 470616 h 1110312"/>
                    <a:gd name="connsiteX15" fmla="*/ 148616 w 1237873"/>
                    <a:gd name="connsiteY15" fmla="*/ 354217 h 1110312"/>
                    <a:gd name="connsiteX16" fmla="*/ 229578 w 1237873"/>
                    <a:gd name="connsiteY16" fmla="*/ 392317 h 1110312"/>
                    <a:gd name="connsiteX17" fmla="*/ 220052 w 1237873"/>
                    <a:gd name="connsiteY17" fmla="*/ 454230 h 1110312"/>
                    <a:gd name="connsiteX18" fmla="*/ 162904 w 1237873"/>
                    <a:gd name="connsiteY18" fmla="*/ 420892 h 1110312"/>
                    <a:gd name="connsiteX19" fmla="*/ 148616 w 1237873"/>
                    <a:gd name="connsiteY19" fmla="*/ 354217 h 1110312"/>
                    <a:gd name="connsiteX20" fmla="*/ 148616 w 1237873"/>
                    <a:gd name="connsiteY20" fmla="*/ 277736 h 1110312"/>
                    <a:gd name="connsiteX21" fmla="*/ 229578 w 1237873"/>
                    <a:gd name="connsiteY21" fmla="*/ 315836 h 1110312"/>
                    <a:gd name="connsiteX22" fmla="*/ 220052 w 1237873"/>
                    <a:gd name="connsiteY22" fmla="*/ 377749 h 1110312"/>
                    <a:gd name="connsiteX23" fmla="*/ 162904 w 1237873"/>
                    <a:gd name="connsiteY23" fmla="*/ 344411 h 1110312"/>
                    <a:gd name="connsiteX24" fmla="*/ 148616 w 1237873"/>
                    <a:gd name="connsiteY24" fmla="*/ 277736 h 1110312"/>
                    <a:gd name="connsiteX25" fmla="*/ 148616 w 1237873"/>
                    <a:gd name="connsiteY25" fmla="*/ 199153 h 1110312"/>
                    <a:gd name="connsiteX26" fmla="*/ 229578 w 1237873"/>
                    <a:gd name="connsiteY26" fmla="*/ 237253 h 1110312"/>
                    <a:gd name="connsiteX27" fmla="*/ 220052 w 1237873"/>
                    <a:gd name="connsiteY27" fmla="*/ 299166 h 1110312"/>
                    <a:gd name="connsiteX28" fmla="*/ 162904 w 1237873"/>
                    <a:gd name="connsiteY28" fmla="*/ 265828 h 1110312"/>
                    <a:gd name="connsiteX29" fmla="*/ 148616 w 1237873"/>
                    <a:gd name="connsiteY29" fmla="*/ 199153 h 1110312"/>
                    <a:gd name="connsiteX30" fmla="*/ 46443 w 1237873"/>
                    <a:gd name="connsiteY30" fmla="*/ 51298 h 1110312"/>
                    <a:gd name="connsiteX31" fmla="*/ 42877 w 1237873"/>
                    <a:gd name="connsiteY31" fmla="*/ 398030 h 1110312"/>
                    <a:gd name="connsiteX32" fmla="*/ 1205434 w 1237873"/>
                    <a:gd name="connsiteY32" fmla="*/ 1030843 h 1110312"/>
                    <a:gd name="connsiteX33" fmla="*/ 1206184 w 1237873"/>
                    <a:gd name="connsiteY33" fmla="*/ 629755 h 1110312"/>
                    <a:gd name="connsiteX34" fmla="*/ 46443 w 1237873"/>
                    <a:gd name="connsiteY34" fmla="*/ 51298 h 1110312"/>
                    <a:gd name="connsiteX35" fmla="*/ 10837 w 1237873"/>
                    <a:gd name="connsiteY35" fmla="*/ 0 h 1110312"/>
                    <a:gd name="connsiteX36" fmla="*/ 1236721 w 1237873"/>
                    <a:gd name="connsiteY36" fmla="*/ 596339 h 1110312"/>
                    <a:gd name="connsiteX37" fmla="*/ 1237251 w 1237873"/>
                    <a:gd name="connsiteY37" fmla="*/ 1110312 h 1110312"/>
                    <a:gd name="connsiteX38" fmla="*/ 0 w 1237873"/>
                    <a:gd name="connsiteY38" fmla="*/ 412921 h 1110312"/>
                    <a:gd name="connsiteX39" fmla="*/ 10837 w 1237873"/>
                    <a:gd name="connsiteY39" fmla="*/ 0 h 1110312"/>
                    <a:gd name="connsiteX0" fmla="*/ 674872 w 1237873"/>
                    <a:gd name="connsiteY0" fmla="*/ 693907 h 1150699"/>
                    <a:gd name="connsiteX1" fmla="*/ 1024916 w 1237873"/>
                    <a:gd name="connsiteY1" fmla="*/ 867738 h 1150699"/>
                    <a:gd name="connsiteX2" fmla="*/ 1015392 w 1237873"/>
                    <a:gd name="connsiteY2" fmla="*/ 934413 h 1150699"/>
                    <a:gd name="connsiteX3" fmla="*/ 679634 w 1237873"/>
                    <a:gd name="connsiteY3" fmla="*/ 760582 h 1150699"/>
                    <a:gd name="connsiteX4" fmla="*/ 674872 w 1237873"/>
                    <a:gd name="connsiteY4" fmla="*/ 693907 h 1150699"/>
                    <a:gd name="connsiteX5" fmla="*/ 674872 w 1237873"/>
                    <a:gd name="connsiteY5" fmla="*/ 598166 h 1150699"/>
                    <a:gd name="connsiteX6" fmla="*/ 1024916 w 1237873"/>
                    <a:gd name="connsiteY6" fmla="*/ 771997 h 1150699"/>
                    <a:gd name="connsiteX7" fmla="*/ 1015392 w 1237873"/>
                    <a:gd name="connsiteY7" fmla="*/ 838672 h 1150699"/>
                    <a:gd name="connsiteX8" fmla="*/ 679634 w 1237873"/>
                    <a:gd name="connsiteY8" fmla="*/ 664841 h 1150699"/>
                    <a:gd name="connsiteX9" fmla="*/ 674872 w 1237873"/>
                    <a:gd name="connsiteY9" fmla="*/ 598166 h 1150699"/>
                    <a:gd name="connsiteX10" fmla="*/ 674872 w 1237873"/>
                    <a:gd name="connsiteY10" fmla="*/ 511003 h 1150699"/>
                    <a:gd name="connsiteX11" fmla="*/ 1024916 w 1237873"/>
                    <a:gd name="connsiteY11" fmla="*/ 684834 h 1150699"/>
                    <a:gd name="connsiteX12" fmla="*/ 1015392 w 1237873"/>
                    <a:gd name="connsiteY12" fmla="*/ 751509 h 1150699"/>
                    <a:gd name="connsiteX13" fmla="*/ 679634 w 1237873"/>
                    <a:gd name="connsiteY13" fmla="*/ 577678 h 1150699"/>
                    <a:gd name="connsiteX14" fmla="*/ 674872 w 1237873"/>
                    <a:gd name="connsiteY14" fmla="*/ 511003 h 1150699"/>
                    <a:gd name="connsiteX15" fmla="*/ 148616 w 1237873"/>
                    <a:gd name="connsiteY15" fmla="*/ 394604 h 1150699"/>
                    <a:gd name="connsiteX16" fmla="*/ 229578 w 1237873"/>
                    <a:gd name="connsiteY16" fmla="*/ 432704 h 1150699"/>
                    <a:gd name="connsiteX17" fmla="*/ 220052 w 1237873"/>
                    <a:gd name="connsiteY17" fmla="*/ 494617 h 1150699"/>
                    <a:gd name="connsiteX18" fmla="*/ 162904 w 1237873"/>
                    <a:gd name="connsiteY18" fmla="*/ 461279 h 1150699"/>
                    <a:gd name="connsiteX19" fmla="*/ 148616 w 1237873"/>
                    <a:gd name="connsiteY19" fmla="*/ 394604 h 1150699"/>
                    <a:gd name="connsiteX20" fmla="*/ 148616 w 1237873"/>
                    <a:gd name="connsiteY20" fmla="*/ 318123 h 1150699"/>
                    <a:gd name="connsiteX21" fmla="*/ 229578 w 1237873"/>
                    <a:gd name="connsiteY21" fmla="*/ 356223 h 1150699"/>
                    <a:gd name="connsiteX22" fmla="*/ 220052 w 1237873"/>
                    <a:gd name="connsiteY22" fmla="*/ 418136 h 1150699"/>
                    <a:gd name="connsiteX23" fmla="*/ 162904 w 1237873"/>
                    <a:gd name="connsiteY23" fmla="*/ 384798 h 1150699"/>
                    <a:gd name="connsiteX24" fmla="*/ 148616 w 1237873"/>
                    <a:gd name="connsiteY24" fmla="*/ 318123 h 1150699"/>
                    <a:gd name="connsiteX25" fmla="*/ 148616 w 1237873"/>
                    <a:gd name="connsiteY25" fmla="*/ 239540 h 1150699"/>
                    <a:gd name="connsiteX26" fmla="*/ 229578 w 1237873"/>
                    <a:gd name="connsiteY26" fmla="*/ 277640 h 1150699"/>
                    <a:gd name="connsiteX27" fmla="*/ 220052 w 1237873"/>
                    <a:gd name="connsiteY27" fmla="*/ 339553 h 1150699"/>
                    <a:gd name="connsiteX28" fmla="*/ 162904 w 1237873"/>
                    <a:gd name="connsiteY28" fmla="*/ 306215 h 1150699"/>
                    <a:gd name="connsiteX29" fmla="*/ 148616 w 1237873"/>
                    <a:gd name="connsiteY29" fmla="*/ 239540 h 1150699"/>
                    <a:gd name="connsiteX30" fmla="*/ 46443 w 1237873"/>
                    <a:gd name="connsiteY30" fmla="*/ 91685 h 1150699"/>
                    <a:gd name="connsiteX31" fmla="*/ 42877 w 1237873"/>
                    <a:gd name="connsiteY31" fmla="*/ 438417 h 1150699"/>
                    <a:gd name="connsiteX32" fmla="*/ 1205434 w 1237873"/>
                    <a:gd name="connsiteY32" fmla="*/ 1071230 h 1150699"/>
                    <a:gd name="connsiteX33" fmla="*/ 1206184 w 1237873"/>
                    <a:gd name="connsiteY33" fmla="*/ 670142 h 1150699"/>
                    <a:gd name="connsiteX34" fmla="*/ 46443 w 1237873"/>
                    <a:gd name="connsiteY34" fmla="*/ 91685 h 1150699"/>
                    <a:gd name="connsiteX35" fmla="*/ 10837 w 1237873"/>
                    <a:gd name="connsiteY35" fmla="*/ 0 h 1150699"/>
                    <a:gd name="connsiteX36" fmla="*/ 1236721 w 1237873"/>
                    <a:gd name="connsiteY36" fmla="*/ 636726 h 1150699"/>
                    <a:gd name="connsiteX37" fmla="*/ 1237251 w 1237873"/>
                    <a:gd name="connsiteY37" fmla="*/ 1150699 h 1150699"/>
                    <a:gd name="connsiteX38" fmla="*/ 0 w 1237873"/>
                    <a:gd name="connsiteY38" fmla="*/ 453308 h 1150699"/>
                    <a:gd name="connsiteX39" fmla="*/ 10837 w 1237873"/>
                    <a:gd name="connsiteY39" fmla="*/ 0 h 1150699"/>
                    <a:gd name="connsiteX0" fmla="*/ 674872 w 1237873"/>
                    <a:gd name="connsiteY0" fmla="*/ 706022 h 1162814"/>
                    <a:gd name="connsiteX1" fmla="*/ 1024916 w 1237873"/>
                    <a:gd name="connsiteY1" fmla="*/ 879853 h 1162814"/>
                    <a:gd name="connsiteX2" fmla="*/ 1015392 w 1237873"/>
                    <a:gd name="connsiteY2" fmla="*/ 946528 h 1162814"/>
                    <a:gd name="connsiteX3" fmla="*/ 679634 w 1237873"/>
                    <a:gd name="connsiteY3" fmla="*/ 772697 h 1162814"/>
                    <a:gd name="connsiteX4" fmla="*/ 674872 w 1237873"/>
                    <a:gd name="connsiteY4" fmla="*/ 706022 h 1162814"/>
                    <a:gd name="connsiteX5" fmla="*/ 674872 w 1237873"/>
                    <a:gd name="connsiteY5" fmla="*/ 610281 h 1162814"/>
                    <a:gd name="connsiteX6" fmla="*/ 1024916 w 1237873"/>
                    <a:gd name="connsiteY6" fmla="*/ 784112 h 1162814"/>
                    <a:gd name="connsiteX7" fmla="*/ 1015392 w 1237873"/>
                    <a:gd name="connsiteY7" fmla="*/ 850787 h 1162814"/>
                    <a:gd name="connsiteX8" fmla="*/ 679634 w 1237873"/>
                    <a:gd name="connsiteY8" fmla="*/ 676956 h 1162814"/>
                    <a:gd name="connsiteX9" fmla="*/ 674872 w 1237873"/>
                    <a:gd name="connsiteY9" fmla="*/ 610281 h 1162814"/>
                    <a:gd name="connsiteX10" fmla="*/ 674872 w 1237873"/>
                    <a:gd name="connsiteY10" fmla="*/ 523118 h 1162814"/>
                    <a:gd name="connsiteX11" fmla="*/ 1024916 w 1237873"/>
                    <a:gd name="connsiteY11" fmla="*/ 696949 h 1162814"/>
                    <a:gd name="connsiteX12" fmla="*/ 1015392 w 1237873"/>
                    <a:gd name="connsiteY12" fmla="*/ 763624 h 1162814"/>
                    <a:gd name="connsiteX13" fmla="*/ 679634 w 1237873"/>
                    <a:gd name="connsiteY13" fmla="*/ 589793 h 1162814"/>
                    <a:gd name="connsiteX14" fmla="*/ 674872 w 1237873"/>
                    <a:gd name="connsiteY14" fmla="*/ 523118 h 1162814"/>
                    <a:gd name="connsiteX15" fmla="*/ 148616 w 1237873"/>
                    <a:gd name="connsiteY15" fmla="*/ 406719 h 1162814"/>
                    <a:gd name="connsiteX16" fmla="*/ 229578 w 1237873"/>
                    <a:gd name="connsiteY16" fmla="*/ 444819 h 1162814"/>
                    <a:gd name="connsiteX17" fmla="*/ 220052 w 1237873"/>
                    <a:gd name="connsiteY17" fmla="*/ 506732 h 1162814"/>
                    <a:gd name="connsiteX18" fmla="*/ 162904 w 1237873"/>
                    <a:gd name="connsiteY18" fmla="*/ 473394 h 1162814"/>
                    <a:gd name="connsiteX19" fmla="*/ 148616 w 1237873"/>
                    <a:gd name="connsiteY19" fmla="*/ 406719 h 1162814"/>
                    <a:gd name="connsiteX20" fmla="*/ 148616 w 1237873"/>
                    <a:gd name="connsiteY20" fmla="*/ 330238 h 1162814"/>
                    <a:gd name="connsiteX21" fmla="*/ 229578 w 1237873"/>
                    <a:gd name="connsiteY21" fmla="*/ 368338 h 1162814"/>
                    <a:gd name="connsiteX22" fmla="*/ 220052 w 1237873"/>
                    <a:gd name="connsiteY22" fmla="*/ 430251 h 1162814"/>
                    <a:gd name="connsiteX23" fmla="*/ 162904 w 1237873"/>
                    <a:gd name="connsiteY23" fmla="*/ 396913 h 1162814"/>
                    <a:gd name="connsiteX24" fmla="*/ 148616 w 1237873"/>
                    <a:gd name="connsiteY24" fmla="*/ 330238 h 1162814"/>
                    <a:gd name="connsiteX25" fmla="*/ 148616 w 1237873"/>
                    <a:gd name="connsiteY25" fmla="*/ 251655 h 1162814"/>
                    <a:gd name="connsiteX26" fmla="*/ 229578 w 1237873"/>
                    <a:gd name="connsiteY26" fmla="*/ 289755 h 1162814"/>
                    <a:gd name="connsiteX27" fmla="*/ 220052 w 1237873"/>
                    <a:gd name="connsiteY27" fmla="*/ 351668 h 1162814"/>
                    <a:gd name="connsiteX28" fmla="*/ 162904 w 1237873"/>
                    <a:gd name="connsiteY28" fmla="*/ 318330 h 1162814"/>
                    <a:gd name="connsiteX29" fmla="*/ 148616 w 1237873"/>
                    <a:gd name="connsiteY29" fmla="*/ 251655 h 1162814"/>
                    <a:gd name="connsiteX30" fmla="*/ 46443 w 1237873"/>
                    <a:gd name="connsiteY30" fmla="*/ 103800 h 1162814"/>
                    <a:gd name="connsiteX31" fmla="*/ 42877 w 1237873"/>
                    <a:gd name="connsiteY31" fmla="*/ 450532 h 1162814"/>
                    <a:gd name="connsiteX32" fmla="*/ 1205434 w 1237873"/>
                    <a:gd name="connsiteY32" fmla="*/ 1083345 h 1162814"/>
                    <a:gd name="connsiteX33" fmla="*/ 1206184 w 1237873"/>
                    <a:gd name="connsiteY33" fmla="*/ 682257 h 1162814"/>
                    <a:gd name="connsiteX34" fmla="*/ 46443 w 1237873"/>
                    <a:gd name="connsiteY34" fmla="*/ 103800 h 1162814"/>
                    <a:gd name="connsiteX35" fmla="*/ 5153 w 1237873"/>
                    <a:gd name="connsiteY35" fmla="*/ 0 h 1162814"/>
                    <a:gd name="connsiteX36" fmla="*/ 1236721 w 1237873"/>
                    <a:gd name="connsiteY36" fmla="*/ 648841 h 1162814"/>
                    <a:gd name="connsiteX37" fmla="*/ 1237251 w 1237873"/>
                    <a:gd name="connsiteY37" fmla="*/ 1162814 h 1162814"/>
                    <a:gd name="connsiteX38" fmla="*/ 0 w 1237873"/>
                    <a:gd name="connsiteY38" fmla="*/ 465423 h 1162814"/>
                    <a:gd name="connsiteX39" fmla="*/ 5153 w 1237873"/>
                    <a:gd name="connsiteY39" fmla="*/ 0 h 1162814"/>
                    <a:gd name="connsiteX0" fmla="*/ 674872 w 1237873"/>
                    <a:gd name="connsiteY0" fmla="*/ 706022 h 1162814"/>
                    <a:gd name="connsiteX1" fmla="*/ 1024916 w 1237873"/>
                    <a:gd name="connsiteY1" fmla="*/ 879853 h 1162814"/>
                    <a:gd name="connsiteX2" fmla="*/ 1015392 w 1237873"/>
                    <a:gd name="connsiteY2" fmla="*/ 946528 h 1162814"/>
                    <a:gd name="connsiteX3" fmla="*/ 679634 w 1237873"/>
                    <a:gd name="connsiteY3" fmla="*/ 772697 h 1162814"/>
                    <a:gd name="connsiteX4" fmla="*/ 674872 w 1237873"/>
                    <a:gd name="connsiteY4" fmla="*/ 706022 h 1162814"/>
                    <a:gd name="connsiteX5" fmla="*/ 674872 w 1237873"/>
                    <a:gd name="connsiteY5" fmla="*/ 610281 h 1162814"/>
                    <a:gd name="connsiteX6" fmla="*/ 1024916 w 1237873"/>
                    <a:gd name="connsiteY6" fmla="*/ 784112 h 1162814"/>
                    <a:gd name="connsiteX7" fmla="*/ 1015392 w 1237873"/>
                    <a:gd name="connsiteY7" fmla="*/ 850787 h 1162814"/>
                    <a:gd name="connsiteX8" fmla="*/ 679634 w 1237873"/>
                    <a:gd name="connsiteY8" fmla="*/ 676956 h 1162814"/>
                    <a:gd name="connsiteX9" fmla="*/ 674872 w 1237873"/>
                    <a:gd name="connsiteY9" fmla="*/ 610281 h 1162814"/>
                    <a:gd name="connsiteX10" fmla="*/ 674872 w 1237873"/>
                    <a:gd name="connsiteY10" fmla="*/ 523118 h 1162814"/>
                    <a:gd name="connsiteX11" fmla="*/ 1024916 w 1237873"/>
                    <a:gd name="connsiteY11" fmla="*/ 696949 h 1162814"/>
                    <a:gd name="connsiteX12" fmla="*/ 1015392 w 1237873"/>
                    <a:gd name="connsiteY12" fmla="*/ 763624 h 1162814"/>
                    <a:gd name="connsiteX13" fmla="*/ 679634 w 1237873"/>
                    <a:gd name="connsiteY13" fmla="*/ 589793 h 1162814"/>
                    <a:gd name="connsiteX14" fmla="*/ 674872 w 1237873"/>
                    <a:gd name="connsiteY14" fmla="*/ 523118 h 1162814"/>
                    <a:gd name="connsiteX15" fmla="*/ 148616 w 1237873"/>
                    <a:gd name="connsiteY15" fmla="*/ 406719 h 1162814"/>
                    <a:gd name="connsiteX16" fmla="*/ 229578 w 1237873"/>
                    <a:gd name="connsiteY16" fmla="*/ 444819 h 1162814"/>
                    <a:gd name="connsiteX17" fmla="*/ 220052 w 1237873"/>
                    <a:gd name="connsiteY17" fmla="*/ 506732 h 1162814"/>
                    <a:gd name="connsiteX18" fmla="*/ 162904 w 1237873"/>
                    <a:gd name="connsiteY18" fmla="*/ 473394 h 1162814"/>
                    <a:gd name="connsiteX19" fmla="*/ 148616 w 1237873"/>
                    <a:gd name="connsiteY19" fmla="*/ 406719 h 1162814"/>
                    <a:gd name="connsiteX20" fmla="*/ 148616 w 1237873"/>
                    <a:gd name="connsiteY20" fmla="*/ 330238 h 1162814"/>
                    <a:gd name="connsiteX21" fmla="*/ 229578 w 1237873"/>
                    <a:gd name="connsiteY21" fmla="*/ 368338 h 1162814"/>
                    <a:gd name="connsiteX22" fmla="*/ 220052 w 1237873"/>
                    <a:gd name="connsiteY22" fmla="*/ 430251 h 1162814"/>
                    <a:gd name="connsiteX23" fmla="*/ 162904 w 1237873"/>
                    <a:gd name="connsiteY23" fmla="*/ 396913 h 1162814"/>
                    <a:gd name="connsiteX24" fmla="*/ 148616 w 1237873"/>
                    <a:gd name="connsiteY24" fmla="*/ 330238 h 1162814"/>
                    <a:gd name="connsiteX25" fmla="*/ 148616 w 1237873"/>
                    <a:gd name="connsiteY25" fmla="*/ 251655 h 1162814"/>
                    <a:gd name="connsiteX26" fmla="*/ 229578 w 1237873"/>
                    <a:gd name="connsiteY26" fmla="*/ 289755 h 1162814"/>
                    <a:gd name="connsiteX27" fmla="*/ 220052 w 1237873"/>
                    <a:gd name="connsiteY27" fmla="*/ 351668 h 1162814"/>
                    <a:gd name="connsiteX28" fmla="*/ 162904 w 1237873"/>
                    <a:gd name="connsiteY28" fmla="*/ 318330 h 1162814"/>
                    <a:gd name="connsiteX29" fmla="*/ 148616 w 1237873"/>
                    <a:gd name="connsiteY29" fmla="*/ 251655 h 1162814"/>
                    <a:gd name="connsiteX30" fmla="*/ 46443 w 1237873"/>
                    <a:gd name="connsiteY30" fmla="*/ 71490 h 1162814"/>
                    <a:gd name="connsiteX31" fmla="*/ 42877 w 1237873"/>
                    <a:gd name="connsiteY31" fmla="*/ 450532 h 1162814"/>
                    <a:gd name="connsiteX32" fmla="*/ 1205434 w 1237873"/>
                    <a:gd name="connsiteY32" fmla="*/ 1083345 h 1162814"/>
                    <a:gd name="connsiteX33" fmla="*/ 1206184 w 1237873"/>
                    <a:gd name="connsiteY33" fmla="*/ 682257 h 1162814"/>
                    <a:gd name="connsiteX34" fmla="*/ 46443 w 1237873"/>
                    <a:gd name="connsiteY34" fmla="*/ 71490 h 1162814"/>
                    <a:gd name="connsiteX35" fmla="*/ 5153 w 1237873"/>
                    <a:gd name="connsiteY35" fmla="*/ 0 h 1162814"/>
                    <a:gd name="connsiteX36" fmla="*/ 1236721 w 1237873"/>
                    <a:gd name="connsiteY36" fmla="*/ 648841 h 1162814"/>
                    <a:gd name="connsiteX37" fmla="*/ 1237251 w 1237873"/>
                    <a:gd name="connsiteY37" fmla="*/ 1162814 h 1162814"/>
                    <a:gd name="connsiteX38" fmla="*/ 0 w 1237873"/>
                    <a:gd name="connsiteY38" fmla="*/ 465423 h 1162814"/>
                    <a:gd name="connsiteX39" fmla="*/ 5153 w 1237873"/>
                    <a:gd name="connsiteY39" fmla="*/ 0 h 11628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1237873" h="1162814">
                      <a:moveTo>
                        <a:pt x="674872" y="706022"/>
                      </a:moveTo>
                      <a:lnTo>
                        <a:pt x="1024916" y="879853"/>
                      </a:lnTo>
                      <a:lnTo>
                        <a:pt x="1015392" y="946528"/>
                      </a:lnTo>
                      <a:lnTo>
                        <a:pt x="679634" y="772697"/>
                      </a:lnTo>
                      <a:lnTo>
                        <a:pt x="674872" y="706022"/>
                      </a:lnTo>
                      <a:close/>
                      <a:moveTo>
                        <a:pt x="674872" y="610281"/>
                      </a:moveTo>
                      <a:lnTo>
                        <a:pt x="1024916" y="784112"/>
                      </a:lnTo>
                      <a:lnTo>
                        <a:pt x="1015392" y="850787"/>
                      </a:lnTo>
                      <a:lnTo>
                        <a:pt x="679634" y="676956"/>
                      </a:lnTo>
                      <a:lnTo>
                        <a:pt x="674872" y="610281"/>
                      </a:lnTo>
                      <a:close/>
                      <a:moveTo>
                        <a:pt x="674872" y="523118"/>
                      </a:moveTo>
                      <a:lnTo>
                        <a:pt x="1024916" y="696949"/>
                      </a:lnTo>
                      <a:lnTo>
                        <a:pt x="1015392" y="763624"/>
                      </a:lnTo>
                      <a:lnTo>
                        <a:pt x="679634" y="589793"/>
                      </a:lnTo>
                      <a:lnTo>
                        <a:pt x="674872" y="523118"/>
                      </a:lnTo>
                      <a:close/>
                      <a:moveTo>
                        <a:pt x="148616" y="406719"/>
                      </a:moveTo>
                      <a:lnTo>
                        <a:pt x="229578" y="444819"/>
                      </a:lnTo>
                      <a:lnTo>
                        <a:pt x="220052" y="506732"/>
                      </a:lnTo>
                      <a:lnTo>
                        <a:pt x="162904" y="473394"/>
                      </a:lnTo>
                      <a:lnTo>
                        <a:pt x="148616" y="406719"/>
                      </a:lnTo>
                      <a:close/>
                      <a:moveTo>
                        <a:pt x="148616" y="330238"/>
                      </a:moveTo>
                      <a:lnTo>
                        <a:pt x="229578" y="368338"/>
                      </a:lnTo>
                      <a:lnTo>
                        <a:pt x="220052" y="430251"/>
                      </a:lnTo>
                      <a:lnTo>
                        <a:pt x="162904" y="396913"/>
                      </a:lnTo>
                      <a:lnTo>
                        <a:pt x="148616" y="330238"/>
                      </a:lnTo>
                      <a:close/>
                      <a:moveTo>
                        <a:pt x="148616" y="251655"/>
                      </a:moveTo>
                      <a:lnTo>
                        <a:pt x="229578" y="289755"/>
                      </a:lnTo>
                      <a:lnTo>
                        <a:pt x="220052" y="351668"/>
                      </a:lnTo>
                      <a:lnTo>
                        <a:pt x="162904" y="318330"/>
                      </a:lnTo>
                      <a:lnTo>
                        <a:pt x="148616" y="251655"/>
                      </a:lnTo>
                      <a:close/>
                      <a:moveTo>
                        <a:pt x="46443" y="71490"/>
                      </a:moveTo>
                      <a:cubicBezTo>
                        <a:pt x="47780" y="169117"/>
                        <a:pt x="41540" y="352905"/>
                        <a:pt x="42877" y="450532"/>
                      </a:cubicBezTo>
                      <a:lnTo>
                        <a:pt x="1205434" y="1083345"/>
                      </a:lnTo>
                      <a:cubicBezTo>
                        <a:pt x="1207272" y="949222"/>
                        <a:pt x="1204346" y="816380"/>
                        <a:pt x="1206184" y="682257"/>
                      </a:cubicBezTo>
                      <a:lnTo>
                        <a:pt x="46443" y="71490"/>
                      </a:lnTo>
                      <a:close/>
                      <a:moveTo>
                        <a:pt x="5153" y="0"/>
                      </a:moveTo>
                      <a:lnTo>
                        <a:pt x="1236721" y="648841"/>
                      </a:lnTo>
                      <a:cubicBezTo>
                        <a:pt x="1234371" y="820351"/>
                        <a:pt x="1239601" y="991304"/>
                        <a:pt x="1237251" y="1162814"/>
                      </a:cubicBezTo>
                      <a:lnTo>
                        <a:pt x="0" y="465423"/>
                      </a:lnTo>
                      <a:cubicBezTo>
                        <a:pt x="2349" y="338553"/>
                        <a:pt x="2804" y="126870"/>
                        <a:pt x="5153" y="0"/>
                      </a:cubicBezTo>
                      <a:close/>
                    </a:path>
                  </a:pathLst>
                </a:custGeom>
                <a:grpFill/>
                <a:ln w="6350">
                  <a:solidFill>
                    <a:srgbClr val="33C7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chemeClr val="bg1">
                          <a:alpha val="0"/>
                        </a:schemeClr>
                      </a:solidFill>
                    </a:ln>
                  </a:endParaRPr>
                </a:p>
              </p:txBody>
            </p:sp>
            <p:sp>
              <p:nvSpPr>
                <p:cNvPr id="44" name="Freeform 43"/>
                <p:cNvSpPr/>
                <p:nvPr/>
              </p:nvSpPr>
              <p:spPr>
                <a:xfrm>
                  <a:off x="6992524" y="2967814"/>
                  <a:ext cx="108171" cy="177547"/>
                </a:xfrm>
                <a:custGeom>
                  <a:avLst/>
                  <a:gdLst>
                    <a:gd name="connsiteX0" fmla="*/ 107950 w 152400"/>
                    <a:gd name="connsiteY0" fmla="*/ 0 h 349250"/>
                    <a:gd name="connsiteX1" fmla="*/ 0 w 152400"/>
                    <a:gd name="connsiteY1" fmla="*/ 50800 h 349250"/>
                    <a:gd name="connsiteX2" fmla="*/ 0 w 152400"/>
                    <a:gd name="connsiteY2" fmla="*/ 349250 h 349250"/>
                    <a:gd name="connsiteX3" fmla="*/ 146050 w 152400"/>
                    <a:gd name="connsiteY3" fmla="*/ 266700 h 349250"/>
                    <a:gd name="connsiteX4" fmla="*/ 152400 w 152400"/>
                    <a:gd name="connsiteY4" fmla="*/ 209550 h 349250"/>
                    <a:gd name="connsiteX5" fmla="*/ 38100 w 152400"/>
                    <a:gd name="connsiteY5" fmla="*/ 285750 h 349250"/>
                    <a:gd name="connsiteX6" fmla="*/ 38100 w 152400"/>
                    <a:gd name="connsiteY6" fmla="*/ 101600 h 349250"/>
                    <a:gd name="connsiteX7" fmla="*/ 107950 w 152400"/>
                    <a:gd name="connsiteY7" fmla="*/ 69850 h 349250"/>
                    <a:gd name="connsiteX8" fmla="*/ 107950 w 152400"/>
                    <a:gd name="connsiteY8" fmla="*/ 0 h 349250"/>
                    <a:gd name="connsiteX0" fmla="*/ 107950 w 146050"/>
                    <a:gd name="connsiteY0" fmla="*/ 0 h 349250"/>
                    <a:gd name="connsiteX1" fmla="*/ 0 w 146050"/>
                    <a:gd name="connsiteY1" fmla="*/ 50800 h 349250"/>
                    <a:gd name="connsiteX2" fmla="*/ 0 w 146050"/>
                    <a:gd name="connsiteY2" fmla="*/ 349250 h 349250"/>
                    <a:gd name="connsiteX3" fmla="*/ 146050 w 146050"/>
                    <a:gd name="connsiteY3" fmla="*/ 266700 h 349250"/>
                    <a:gd name="connsiteX4" fmla="*/ 123825 w 146050"/>
                    <a:gd name="connsiteY4" fmla="*/ 230981 h 349250"/>
                    <a:gd name="connsiteX5" fmla="*/ 38100 w 146050"/>
                    <a:gd name="connsiteY5" fmla="*/ 285750 h 349250"/>
                    <a:gd name="connsiteX6" fmla="*/ 38100 w 146050"/>
                    <a:gd name="connsiteY6" fmla="*/ 101600 h 349250"/>
                    <a:gd name="connsiteX7" fmla="*/ 107950 w 146050"/>
                    <a:gd name="connsiteY7" fmla="*/ 69850 h 349250"/>
                    <a:gd name="connsiteX8" fmla="*/ 107950 w 146050"/>
                    <a:gd name="connsiteY8" fmla="*/ 0 h 349250"/>
                    <a:gd name="connsiteX0" fmla="*/ 107950 w 124619"/>
                    <a:gd name="connsiteY0" fmla="*/ 0 h 349250"/>
                    <a:gd name="connsiteX1" fmla="*/ 0 w 124619"/>
                    <a:gd name="connsiteY1" fmla="*/ 50800 h 349250"/>
                    <a:gd name="connsiteX2" fmla="*/ 0 w 124619"/>
                    <a:gd name="connsiteY2" fmla="*/ 349250 h 349250"/>
                    <a:gd name="connsiteX3" fmla="*/ 124619 w 124619"/>
                    <a:gd name="connsiteY3" fmla="*/ 288131 h 349250"/>
                    <a:gd name="connsiteX4" fmla="*/ 123825 w 124619"/>
                    <a:gd name="connsiteY4" fmla="*/ 230981 h 349250"/>
                    <a:gd name="connsiteX5" fmla="*/ 38100 w 124619"/>
                    <a:gd name="connsiteY5" fmla="*/ 285750 h 349250"/>
                    <a:gd name="connsiteX6" fmla="*/ 38100 w 124619"/>
                    <a:gd name="connsiteY6" fmla="*/ 101600 h 349250"/>
                    <a:gd name="connsiteX7" fmla="*/ 107950 w 124619"/>
                    <a:gd name="connsiteY7" fmla="*/ 69850 h 349250"/>
                    <a:gd name="connsiteX8" fmla="*/ 107950 w 124619"/>
                    <a:gd name="connsiteY8" fmla="*/ 0 h 349250"/>
                    <a:gd name="connsiteX0" fmla="*/ 107950 w 124619"/>
                    <a:gd name="connsiteY0" fmla="*/ 0 h 349250"/>
                    <a:gd name="connsiteX1" fmla="*/ 0 w 124619"/>
                    <a:gd name="connsiteY1" fmla="*/ 50800 h 349250"/>
                    <a:gd name="connsiteX2" fmla="*/ 0 w 124619"/>
                    <a:gd name="connsiteY2" fmla="*/ 349250 h 349250"/>
                    <a:gd name="connsiteX3" fmla="*/ 124619 w 124619"/>
                    <a:gd name="connsiteY3" fmla="*/ 278606 h 349250"/>
                    <a:gd name="connsiteX4" fmla="*/ 123825 w 124619"/>
                    <a:gd name="connsiteY4" fmla="*/ 230981 h 349250"/>
                    <a:gd name="connsiteX5" fmla="*/ 38100 w 124619"/>
                    <a:gd name="connsiteY5" fmla="*/ 285750 h 349250"/>
                    <a:gd name="connsiteX6" fmla="*/ 38100 w 124619"/>
                    <a:gd name="connsiteY6" fmla="*/ 101600 h 349250"/>
                    <a:gd name="connsiteX7" fmla="*/ 107950 w 124619"/>
                    <a:gd name="connsiteY7" fmla="*/ 69850 h 349250"/>
                    <a:gd name="connsiteX8" fmla="*/ 107950 w 124619"/>
                    <a:gd name="connsiteY8" fmla="*/ 0 h 349250"/>
                    <a:gd name="connsiteX0" fmla="*/ 107950 w 124619"/>
                    <a:gd name="connsiteY0" fmla="*/ 1577 h 350827"/>
                    <a:gd name="connsiteX1" fmla="*/ 0 w 124619"/>
                    <a:gd name="connsiteY1" fmla="*/ 52377 h 350827"/>
                    <a:gd name="connsiteX2" fmla="*/ 0 w 124619"/>
                    <a:gd name="connsiteY2" fmla="*/ 350827 h 350827"/>
                    <a:gd name="connsiteX3" fmla="*/ 124619 w 124619"/>
                    <a:gd name="connsiteY3" fmla="*/ 280183 h 350827"/>
                    <a:gd name="connsiteX4" fmla="*/ 123825 w 124619"/>
                    <a:gd name="connsiteY4" fmla="*/ 232558 h 350827"/>
                    <a:gd name="connsiteX5" fmla="*/ 38100 w 124619"/>
                    <a:gd name="connsiteY5" fmla="*/ 287327 h 350827"/>
                    <a:gd name="connsiteX6" fmla="*/ 38100 w 124619"/>
                    <a:gd name="connsiteY6" fmla="*/ 103177 h 350827"/>
                    <a:gd name="connsiteX7" fmla="*/ 107950 w 124619"/>
                    <a:gd name="connsiteY7" fmla="*/ 71427 h 350827"/>
                    <a:gd name="connsiteX8" fmla="*/ 107950 w 124619"/>
                    <a:gd name="connsiteY8" fmla="*/ 1577 h 350827"/>
                    <a:gd name="connsiteX0" fmla="*/ 107950 w 127415"/>
                    <a:gd name="connsiteY0" fmla="*/ 1450 h 350700"/>
                    <a:gd name="connsiteX1" fmla="*/ 0 w 127415"/>
                    <a:gd name="connsiteY1" fmla="*/ 52250 h 350700"/>
                    <a:gd name="connsiteX2" fmla="*/ 0 w 127415"/>
                    <a:gd name="connsiteY2" fmla="*/ 350700 h 350700"/>
                    <a:gd name="connsiteX3" fmla="*/ 124619 w 127415"/>
                    <a:gd name="connsiteY3" fmla="*/ 280056 h 350700"/>
                    <a:gd name="connsiteX4" fmla="*/ 123825 w 127415"/>
                    <a:gd name="connsiteY4" fmla="*/ 232431 h 350700"/>
                    <a:gd name="connsiteX5" fmla="*/ 38100 w 127415"/>
                    <a:gd name="connsiteY5" fmla="*/ 287200 h 350700"/>
                    <a:gd name="connsiteX6" fmla="*/ 38100 w 127415"/>
                    <a:gd name="connsiteY6" fmla="*/ 103050 h 350700"/>
                    <a:gd name="connsiteX7" fmla="*/ 107950 w 127415"/>
                    <a:gd name="connsiteY7" fmla="*/ 71300 h 350700"/>
                    <a:gd name="connsiteX8" fmla="*/ 107950 w 127415"/>
                    <a:gd name="connsiteY8" fmla="*/ 1450 h 350700"/>
                    <a:gd name="connsiteX0" fmla="*/ 107950 w 135126"/>
                    <a:gd name="connsiteY0" fmla="*/ 1450 h 350700"/>
                    <a:gd name="connsiteX1" fmla="*/ 0 w 135126"/>
                    <a:gd name="connsiteY1" fmla="*/ 52250 h 350700"/>
                    <a:gd name="connsiteX2" fmla="*/ 0 w 135126"/>
                    <a:gd name="connsiteY2" fmla="*/ 350700 h 350700"/>
                    <a:gd name="connsiteX3" fmla="*/ 124619 w 135126"/>
                    <a:gd name="connsiteY3" fmla="*/ 280056 h 350700"/>
                    <a:gd name="connsiteX4" fmla="*/ 123825 w 135126"/>
                    <a:gd name="connsiteY4" fmla="*/ 232431 h 350700"/>
                    <a:gd name="connsiteX5" fmla="*/ 38100 w 135126"/>
                    <a:gd name="connsiteY5" fmla="*/ 287200 h 350700"/>
                    <a:gd name="connsiteX6" fmla="*/ 38100 w 135126"/>
                    <a:gd name="connsiteY6" fmla="*/ 103050 h 350700"/>
                    <a:gd name="connsiteX7" fmla="*/ 107950 w 135126"/>
                    <a:gd name="connsiteY7" fmla="*/ 71300 h 350700"/>
                    <a:gd name="connsiteX8" fmla="*/ 107950 w 135126"/>
                    <a:gd name="connsiteY8" fmla="*/ 1450 h 350700"/>
                    <a:gd name="connsiteX0" fmla="*/ 107950 w 150337"/>
                    <a:gd name="connsiteY0" fmla="*/ 1450 h 350700"/>
                    <a:gd name="connsiteX1" fmla="*/ 0 w 150337"/>
                    <a:gd name="connsiteY1" fmla="*/ 52250 h 350700"/>
                    <a:gd name="connsiteX2" fmla="*/ 0 w 150337"/>
                    <a:gd name="connsiteY2" fmla="*/ 350700 h 350700"/>
                    <a:gd name="connsiteX3" fmla="*/ 124619 w 150337"/>
                    <a:gd name="connsiteY3" fmla="*/ 280056 h 350700"/>
                    <a:gd name="connsiteX4" fmla="*/ 123825 w 150337"/>
                    <a:gd name="connsiteY4" fmla="*/ 232431 h 350700"/>
                    <a:gd name="connsiteX5" fmla="*/ 38100 w 150337"/>
                    <a:gd name="connsiteY5" fmla="*/ 287200 h 350700"/>
                    <a:gd name="connsiteX6" fmla="*/ 38100 w 150337"/>
                    <a:gd name="connsiteY6" fmla="*/ 103050 h 350700"/>
                    <a:gd name="connsiteX7" fmla="*/ 107950 w 150337"/>
                    <a:gd name="connsiteY7" fmla="*/ 71300 h 350700"/>
                    <a:gd name="connsiteX8" fmla="*/ 107950 w 150337"/>
                    <a:gd name="connsiteY8" fmla="*/ 1450 h 350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0337" h="350700">
                      <a:moveTo>
                        <a:pt x="107950" y="1450"/>
                      </a:moveTo>
                      <a:lnTo>
                        <a:pt x="0" y="52250"/>
                      </a:lnTo>
                      <a:lnTo>
                        <a:pt x="0" y="350700"/>
                      </a:lnTo>
                      <a:lnTo>
                        <a:pt x="124619" y="280056"/>
                      </a:lnTo>
                      <a:cubicBezTo>
                        <a:pt x="167802" y="254799"/>
                        <a:pt x="148917" y="214239"/>
                        <a:pt x="123825" y="232431"/>
                      </a:cubicBezTo>
                      <a:lnTo>
                        <a:pt x="38100" y="287200"/>
                      </a:lnTo>
                      <a:lnTo>
                        <a:pt x="38100" y="103050"/>
                      </a:lnTo>
                      <a:lnTo>
                        <a:pt x="107950" y="71300"/>
                      </a:lnTo>
                      <a:cubicBezTo>
                        <a:pt x="136916" y="54224"/>
                        <a:pt x="130708" y="-10439"/>
                        <a:pt x="107950" y="1450"/>
                      </a:cubicBezTo>
                      <a:close/>
                    </a:path>
                  </a:pathLst>
                </a:custGeom>
                <a:grpFill/>
                <a:ln w="6350">
                  <a:solidFill>
                    <a:srgbClr val="33C7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bg1">
                          <a:alpha val="0"/>
                        </a:schemeClr>
                      </a:solidFill>
                    </a:ln>
                  </a:endParaRPr>
                </a:p>
              </p:txBody>
            </p:sp>
            <p:sp>
              <p:nvSpPr>
                <p:cNvPr id="45" name="Freeform 44"/>
                <p:cNvSpPr/>
                <p:nvPr/>
              </p:nvSpPr>
              <p:spPr>
                <a:xfrm>
                  <a:off x="7660864" y="3213075"/>
                  <a:ext cx="117321" cy="192569"/>
                </a:xfrm>
                <a:custGeom>
                  <a:avLst/>
                  <a:gdLst>
                    <a:gd name="connsiteX0" fmla="*/ 107950 w 152400"/>
                    <a:gd name="connsiteY0" fmla="*/ 0 h 349250"/>
                    <a:gd name="connsiteX1" fmla="*/ 0 w 152400"/>
                    <a:gd name="connsiteY1" fmla="*/ 50800 h 349250"/>
                    <a:gd name="connsiteX2" fmla="*/ 0 w 152400"/>
                    <a:gd name="connsiteY2" fmla="*/ 349250 h 349250"/>
                    <a:gd name="connsiteX3" fmla="*/ 146050 w 152400"/>
                    <a:gd name="connsiteY3" fmla="*/ 266700 h 349250"/>
                    <a:gd name="connsiteX4" fmla="*/ 152400 w 152400"/>
                    <a:gd name="connsiteY4" fmla="*/ 209550 h 349250"/>
                    <a:gd name="connsiteX5" fmla="*/ 38100 w 152400"/>
                    <a:gd name="connsiteY5" fmla="*/ 285750 h 349250"/>
                    <a:gd name="connsiteX6" fmla="*/ 38100 w 152400"/>
                    <a:gd name="connsiteY6" fmla="*/ 101600 h 349250"/>
                    <a:gd name="connsiteX7" fmla="*/ 107950 w 152400"/>
                    <a:gd name="connsiteY7" fmla="*/ 69850 h 349250"/>
                    <a:gd name="connsiteX8" fmla="*/ 107950 w 152400"/>
                    <a:gd name="connsiteY8" fmla="*/ 0 h 349250"/>
                    <a:gd name="connsiteX0" fmla="*/ 107950 w 146050"/>
                    <a:gd name="connsiteY0" fmla="*/ 0 h 349250"/>
                    <a:gd name="connsiteX1" fmla="*/ 0 w 146050"/>
                    <a:gd name="connsiteY1" fmla="*/ 50800 h 349250"/>
                    <a:gd name="connsiteX2" fmla="*/ 0 w 146050"/>
                    <a:gd name="connsiteY2" fmla="*/ 349250 h 349250"/>
                    <a:gd name="connsiteX3" fmla="*/ 146050 w 146050"/>
                    <a:gd name="connsiteY3" fmla="*/ 266700 h 349250"/>
                    <a:gd name="connsiteX4" fmla="*/ 123825 w 146050"/>
                    <a:gd name="connsiteY4" fmla="*/ 230981 h 349250"/>
                    <a:gd name="connsiteX5" fmla="*/ 38100 w 146050"/>
                    <a:gd name="connsiteY5" fmla="*/ 285750 h 349250"/>
                    <a:gd name="connsiteX6" fmla="*/ 38100 w 146050"/>
                    <a:gd name="connsiteY6" fmla="*/ 101600 h 349250"/>
                    <a:gd name="connsiteX7" fmla="*/ 107950 w 146050"/>
                    <a:gd name="connsiteY7" fmla="*/ 69850 h 349250"/>
                    <a:gd name="connsiteX8" fmla="*/ 107950 w 146050"/>
                    <a:gd name="connsiteY8" fmla="*/ 0 h 349250"/>
                    <a:gd name="connsiteX0" fmla="*/ 107950 w 124619"/>
                    <a:gd name="connsiteY0" fmla="*/ 0 h 349250"/>
                    <a:gd name="connsiteX1" fmla="*/ 0 w 124619"/>
                    <a:gd name="connsiteY1" fmla="*/ 50800 h 349250"/>
                    <a:gd name="connsiteX2" fmla="*/ 0 w 124619"/>
                    <a:gd name="connsiteY2" fmla="*/ 349250 h 349250"/>
                    <a:gd name="connsiteX3" fmla="*/ 124619 w 124619"/>
                    <a:gd name="connsiteY3" fmla="*/ 288131 h 349250"/>
                    <a:gd name="connsiteX4" fmla="*/ 123825 w 124619"/>
                    <a:gd name="connsiteY4" fmla="*/ 230981 h 349250"/>
                    <a:gd name="connsiteX5" fmla="*/ 38100 w 124619"/>
                    <a:gd name="connsiteY5" fmla="*/ 285750 h 349250"/>
                    <a:gd name="connsiteX6" fmla="*/ 38100 w 124619"/>
                    <a:gd name="connsiteY6" fmla="*/ 101600 h 349250"/>
                    <a:gd name="connsiteX7" fmla="*/ 107950 w 124619"/>
                    <a:gd name="connsiteY7" fmla="*/ 69850 h 349250"/>
                    <a:gd name="connsiteX8" fmla="*/ 107950 w 124619"/>
                    <a:gd name="connsiteY8" fmla="*/ 0 h 349250"/>
                    <a:gd name="connsiteX0" fmla="*/ 107950 w 124619"/>
                    <a:gd name="connsiteY0" fmla="*/ 0 h 349250"/>
                    <a:gd name="connsiteX1" fmla="*/ 0 w 124619"/>
                    <a:gd name="connsiteY1" fmla="*/ 50800 h 349250"/>
                    <a:gd name="connsiteX2" fmla="*/ 0 w 124619"/>
                    <a:gd name="connsiteY2" fmla="*/ 349250 h 349250"/>
                    <a:gd name="connsiteX3" fmla="*/ 124619 w 124619"/>
                    <a:gd name="connsiteY3" fmla="*/ 278606 h 349250"/>
                    <a:gd name="connsiteX4" fmla="*/ 123825 w 124619"/>
                    <a:gd name="connsiteY4" fmla="*/ 230981 h 349250"/>
                    <a:gd name="connsiteX5" fmla="*/ 38100 w 124619"/>
                    <a:gd name="connsiteY5" fmla="*/ 285750 h 349250"/>
                    <a:gd name="connsiteX6" fmla="*/ 38100 w 124619"/>
                    <a:gd name="connsiteY6" fmla="*/ 101600 h 349250"/>
                    <a:gd name="connsiteX7" fmla="*/ 107950 w 124619"/>
                    <a:gd name="connsiteY7" fmla="*/ 69850 h 349250"/>
                    <a:gd name="connsiteX8" fmla="*/ 107950 w 124619"/>
                    <a:gd name="connsiteY8" fmla="*/ 0 h 349250"/>
                    <a:gd name="connsiteX0" fmla="*/ 107950 w 124619"/>
                    <a:gd name="connsiteY0" fmla="*/ 1577 h 350827"/>
                    <a:gd name="connsiteX1" fmla="*/ 0 w 124619"/>
                    <a:gd name="connsiteY1" fmla="*/ 52377 h 350827"/>
                    <a:gd name="connsiteX2" fmla="*/ 0 w 124619"/>
                    <a:gd name="connsiteY2" fmla="*/ 350827 h 350827"/>
                    <a:gd name="connsiteX3" fmla="*/ 124619 w 124619"/>
                    <a:gd name="connsiteY3" fmla="*/ 280183 h 350827"/>
                    <a:gd name="connsiteX4" fmla="*/ 123825 w 124619"/>
                    <a:gd name="connsiteY4" fmla="*/ 232558 h 350827"/>
                    <a:gd name="connsiteX5" fmla="*/ 38100 w 124619"/>
                    <a:gd name="connsiteY5" fmla="*/ 287327 h 350827"/>
                    <a:gd name="connsiteX6" fmla="*/ 38100 w 124619"/>
                    <a:gd name="connsiteY6" fmla="*/ 103177 h 350827"/>
                    <a:gd name="connsiteX7" fmla="*/ 107950 w 124619"/>
                    <a:gd name="connsiteY7" fmla="*/ 71427 h 350827"/>
                    <a:gd name="connsiteX8" fmla="*/ 107950 w 124619"/>
                    <a:gd name="connsiteY8" fmla="*/ 1577 h 350827"/>
                    <a:gd name="connsiteX0" fmla="*/ 107950 w 127415"/>
                    <a:gd name="connsiteY0" fmla="*/ 1450 h 350700"/>
                    <a:gd name="connsiteX1" fmla="*/ 0 w 127415"/>
                    <a:gd name="connsiteY1" fmla="*/ 52250 h 350700"/>
                    <a:gd name="connsiteX2" fmla="*/ 0 w 127415"/>
                    <a:gd name="connsiteY2" fmla="*/ 350700 h 350700"/>
                    <a:gd name="connsiteX3" fmla="*/ 124619 w 127415"/>
                    <a:gd name="connsiteY3" fmla="*/ 280056 h 350700"/>
                    <a:gd name="connsiteX4" fmla="*/ 123825 w 127415"/>
                    <a:gd name="connsiteY4" fmla="*/ 232431 h 350700"/>
                    <a:gd name="connsiteX5" fmla="*/ 38100 w 127415"/>
                    <a:gd name="connsiteY5" fmla="*/ 287200 h 350700"/>
                    <a:gd name="connsiteX6" fmla="*/ 38100 w 127415"/>
                    <a:gd name="connsiteY6" fmla="*/ 103050 h 350700"/>
                    <a:gd name="connsiteX7" fmla="*/ 107950 w 127415"/>
                    <a:gd name="connsiteY7" fmla="*/ 71300 h 350700"/>
                    <a:gd name="connsiteX8" fmla="*/ 107950 w 127415"/>
                    <a:gd name="connsiteY8" fmla="*/ 1450 h 350700"/>
                    <a:gd name="connsiteX0" fmla="*/ 107950 w 135126"/>
                    <a:gd name="connsiteY0" fmla="*/ 1450 h 350700"/>
                    <a:gd name="connsiteX1" fmla="*/ 0 w 135126"/>
                    <a:gd name="connsiteY1" fmla="*/ 52250 h 350700"/>
                    <a:gd name="connsiteX2" fmla="*/ 0 w 135126"/>
                    <a:gd name="connsiteY2" fmla="*/ 350700 h 350700"/>
                    <a:gd name="connsiteX3" fmla="*/ 124619 w 135126"/>
                    <a:gd name="connsiteY3" fmla="*/ 280056 h 350700"/>
                    <a:gd name="connsiteX4" fmla="*/ 123825 w 135126"/>
                    <a:gd name="connsiteY4" fmla="*/ 232431 h 350700"/>
                    <a:gd name="connsiteX5" fmla="*/ 38100 w 135126"/>
                    <a:gd name="connsiteY5" fmla="*/ 287200 h 350700"/>
                    <a:gd name="connsiteX6" fmla="*/ 38100 w 135126"/>
                    <a:gd name="connsiteY6" fmla="*/ 103050 h 350700"/>
                    <a:gd name="connsiteX7" fmla="*/ 107950 w 135126"/>
                    <a:gd name="connsiteY7" fmla="*/ 71300 h 350700"/>
                    <a:gd name="connsiteX8" fmla="*/ 107950 w 135126"/>
                    <a:gd name="connsiteY8" fmla="*/ 1450 h 350700"/>
                    <a:gd name="connsiteX0" fmla="*/ 107950 w 150337"/>
                    <a:gd name="connsiteY0" fmla="*/ 1450 h 350700"/>
                    <a:gd name="connsiteX1" fmla="*/ 0 w 150337"/>
                    <a:gd name="connsiteY1" fmla="*/ 52250 h 350700"/>
                    <a:gd name="connsiteX2" fmla="*/ 0 w 150337"/>
                    <a:gd name="connsiteY2" fmla="*/ 350700 h 350700"/>
                    <a:gd name="connsiteX3" fmla="*/ 124619 w 150337"/>
                    <a:gd name="connsiteY3" fmla="*/ 280056 h 350700"/>
                    <a:gd name="connsiteX4" fmla="*/ 123825 w 150337"/>
                    <a:gd name="connsiteY4" fmla="*/ 232431 h 350700"/>
                    <a:gd name="connsiteX5" fmla="*/ 38100 w 150337"/>
                    <a:gd name="connsiteY5" fmla="*/ 287200 h 350700"/>
                    <a:gd name="connsiteX6" fmla="*/ 38100 w 150337"/>
                    <a:gd name="connsiteY6" fmla="*/ 103050 h 350700"/>
                    <a:gd name="connsiteX7" fmla="*/ 107950 w 150337"/>
                    <a:gd name="connsiteY7" fmla="*/ 71300 h 350700"/>
                    <a:gd name="connsiteX8" fmla="*/ 107950 w 150337"/>
                    <a:gd name="connsiteY8" fmla="*/ 1450 h 350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0337" h="350700">
                      <a:moveTo>
                        <a:pt x="107950" y="1450"/>
                      </a:moveTo>
                      <a:lnTo>
                        <a:pt x="0" y="52250"/>
                      </a:lnTo>
                      <a:lnTo>
                        <a:pt x="0" y="350700"/>
                      </a:lnTo>
                      <a:lnTo>
                        <a:pt x="124619" y="280056"/>
                      </a:lnTo>
                      <a:cubicBezTo>
                        <a:pt x="167802" y="254799"/>
                        <a:pt x="148917" y="214239"/>
                        <a:pt x="123825" y="232431"/>
                      </a:cubicBezTo>
                      <a:lnTo>
                        <a:pt x="38100" y="287200"/>
                      </a:lnTo>
                      <a:lnTo>
                        <a:pt x="38100" y="103050"/>
                      </a:lnTo>
                      <a:lnTo>
                        <a:pt x="107950" y="71300"/>
                      </a:lnTo>
                      <a:cubicBezTo>
                        <a:pt x="136916" y="54224"/>
                        <a:pt x="130708" y="-10439"/>
                        <a:pt x="107950" y="1450"/>
                      </a:cubicBezTo>
                      <a:close/>
                    </a:path>
                  </a:pathLst>
                </a:custGeom>
                <a:grpFill/>
                <a:ln w="6350">
                  <a:solidFill>
                    <a:srgbClr val="33C7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bg1">
                          <a:alpha val="0"/>
                        </a:schemeClr>
                      </a:solidFill>
                    </a:ln>
                  </a:endParaRPr>
                </a:p>
              </p:txBody>
            </p:sp>
            <p:sp>
              <p:nvSpPr>
                <p:cNvPr id="46" name="Freeform 45"/>
                <p:cNvSpPr/>
                <p:nvPr/>
              </p:nvSpPr>
              <p:spPr>
                <a:xfrm>
                  <a:off x="7846228" y="2948212"/>
                  <a:ext cx="588612" cy="472506"/>
                </a:xfrm>
                <a:custGeom>
                  <a:avLst/>
                  <a:gdLst>
                    <a:gd name="connsiteX0" fmla="*/ 0 w 404812"/>
                    <a:gd name="connsiteY0" fmla="*/ 285750 h 285750"/>
                    <a:gd name="connsiteX1" fmla="*/ 0 w 404812"/>
                    <a:gd name="connsiteY1" fmla="*/ 166688 h 285750"/>
                    <a:gd name="connsiteX2" fmla="*/ 404812 w 404812"/>
                    <a:gd name="connsiteY2" fmla="*/ 0 h 285750"/>
                    <a:gd name="connsiteX3" fmla="*/ 400050 w 404812"/>
                    <a:gd name="connsiteY3" fmla="*/ 90488 h 285750"/>
                    <a:gd name="connsiteX4" fmla="*/ 0 w 404812"/>
                    <a:gd name="connsiteY4" fmla="*/ 285750 h 285750"/>
                    <a:gd name="connsiteX0" fmla="*/ 0 w 404812"/>
                    <a:gd name="connsiteY0" fmla="*/ 285750 h 285750"/>
                    <a:gd name="connsiteX1" fmla="*/ 0 w 404812"/>
                    <a:gd name="connsiteY1" fmla="*/ 166688 h 285750"/>
                    <a:gd name="connsiteX2" fmla="*/ 404812 w 404812"/>
                    <a:gd name="connsiteY2" fmla="*/ 0 h 285750"/>
                    <a:gd name="connsiteX3" fmla="*/ 397669 w 404812"/>
                    <a:gd name="connsiteY3" fmla="*/ 104775 h 285750"/>
                    <a:gd name="connsiteX4" fmla="*/ 0 w 404812"/>
                    <a:gd name="connsiteY4" fmla="*/ 285750 h 285750"/>
                    <a:gd name="connsiteX0" fmla="*/ 0 w 404812"/>
                    <a:gd name="connsiteY0" fmla="*/ 305759 h 305759"/>
                    <a:gd name="connsiteX1" fmla="*/ 0 w 404812"/>
                    <a:gd name="connsiteY1" fmla="*/ 166688 h 305759"/>
                    <a:gd name="connsiteX2" fmla="*/ 404812 w 404812"/>
                    <a:gd name="connsiteY2" fmla="*/ 0 h 305759"/>
                    <a:gd name="connsiteX3" fmla="*/ 397669 w 404812"/>
                    <a:gd name="connsiteY3" fmla="*/ 104775 h 305759"/>
                    <a:gd name="connsiteX4" fmla="*/ 0 w 404812"/>
                    <a:gd name="connsiteY4" fmla="*/ 305759 h 305759"/>
                    <a:gd name="connsiteX0" fmla="*/ 0 w 404812"/>
                    <a:gd name="connsiteY0" fmla="*/ 305759 h 305759"/>
                    <a:gd name="connsiteX1" fmla="*/ 0 w 404812"/>
                    <a:gd name="connsiteY1" fmla="*/ 166688 h 305759"/>
                    <a:gd name="connsiteX2" fmla="*/ 404812 w 404812"/>
                    <a:gd name="connsiteY2" fmla="*/ 0 h 305759"/>
                    <a:gd name="connsiteX3" fmla="*/ 403005 w 404812"/>
                    <a:gd name="connsiteY3" fmla="*/ 108777 h 305759"/>
                    <a:gd name="connsiteX4" fmla="*/ 0 w 404812"/>
                    <a:gd name="connsiteY4" fmla="*/ 305759 h 305759"/>
                    <a:gd name="connsiteX0" fmla="*/ 0 w 408813"/>
                    <a:gd name="connsiteY0" fmla="*/ 311095 h 311095"/>
                    <a:gd name="connsiteX1" fmla="*/ 0 w 408813"/>
                    <a:gd name="connsiteY1" fmla="*/ 172024 h 311095"/>
                    <a:gd name="connsiteX2" fmla="*/ 408813 w 408813"/>
                    <a:gd name="connsiteY2" fmla="*/ 0 h 311095"/>
                    <a:gd name="connsiteX3" fmla="*/ 403005 w 408813"/>
                    <a:gd name="connsiteY3" fmla="*/ 114113 h 311095"/>
                    <a:gd name="connsiteX4" fmla="*/ 0 w 408813"/>
                    <a:gd name="connsiteY4" fmla="*/ 311095 h 311095"/>
                    <a:gd name="connsiteX0" fmla="*/ 0 w 408813"/>
                    <a:gd name="connsiteY0" fmla="*/ 308427 h 308427"/>
                    <a:gd name="connsiteX1" fmla="*/ 0 w 408813"/>
                    <a:gd name="connsiteY1" fmla="*/ 169356 h 308427"/>
                    <a:gd name="connsiteX2" fmla="*/ 408813 w 408813"/>
                    <a:gd name="connsiteY2" fmla="*/ 0 h 308427"/>
                    <a:gd name="connsiteX3" fmla="*/ 403005 w 408813"/>
                    <a:gd name="connsiteY3" fmla="*/ 111445 h 308427"/>
                    <a:gd name="connsiteX4" fmla="*/ 0 w 408813"/>
                    <a:gd name="connsiteY4" fmla="*/ 308427 h 308427"/>
                    <a:gd name="connsiteX0" fmla="*/ 0 w 403477"/>
                    <a:gd name="connsiteY0" fmla="*/ 307093 h 307093"/>
                    <a:gd name="connsiteX1" fmla="*/ 0 w 403477"/>
                    <a:gd name="connsiteY1" fmla="*/ 168022 h 307093"/>
                    <a:gd name="connsiteX2" fmla="*/ 403477 w 403477"/>
                    <a:gd name="connsiteY2" fmla="*/ 0 h 307093"/>
                    <a:gd name="connsiteX3" fmla="*/ 403005 w 403477"/>
                    <a:gd name="connsiteY3" fmla="*/ 110111 h 307093"/>
                    <a:gd name="connsiteX4" fmla="*/ 0 w 403477"/>
                    <a:gd name="connsiteY4" fmla="*/ 307093 h 307093"/>
                    <a:gd name="connsiteX0" fmla="*/ 0 w 407479"/>
                    <a:gd name="connsiteY0" fmla="*/ 309761 h 309761"/>
                    <a:gd name="connsiteX1" fmla="*/ 0 w 407479"/>
                    <a:gd name="connsiteY1" fmla="*/ 170690 h 309761"/>
                    <a:gd name="connsiteX2" fmla="*/ 407479 w 407479"/>
                    <a:gd name="connsiteY2" fmla="*/ 0 h 309761"/>
                    <a:gd name="connsiteX3" fmla="*/ 403005 w 407479"/>
                    <a:gd name="connsiteY3" fmla="*/ 112779 h 309761"/>
                    <a:gd name="connsiteX4" fmla="*/ 0 w 407479"/>
                    <a:gd name="connsiteY4" fmla="*/ 309761 h 309761"/>
                    <a:gd name="connsiteX0" fmla="*/ 0 w 407479"/>
                    <a:gd name="connsiteY0" fmla="*/ 309761 h 309761"/>
                    <a:gd name="connsiteX1" fmla="*/ 0 w 407479"/>
                    <a:gd name="connsiteY1" fmla="*/ 170690 h 309761"/>
                    <a:gd name="connsiteX2" fmla="*/ 407479 w 407479"/>
                    <a:gd name="connsiteY2" fmla="*/ 0 h 309761"/>
                    <a:gd name="connsiteX3" fmla="*/ 403005 w 407479"/>
                    <a:gd name="connsiteY3" fmla="*/ 135900 h 309761"/>
                    <a:gd name="connsiteX4" fmla="*/ 0 w 407479"/>
                    <a:gd name="connsiteY4" fmla="*/ 309761 h 309761"/>
                    <a:gd name="connsiteX0" fmla="*/ 0 w 407479"/>
                    <a:gd name="connsiteY0" fmla="*/ 309761 h 309761"/>
                    <a:gd name="connsiteX1" fmla="*/ 0 w 407479"/>
                    <a:gd name="connsiteY1" fmla="*/ 170690 h 309761"/>
                    <a:gd name="connsiteX2" fmla="*/ 407479 w 407479"/>
                    <a:gd name="connsiteY2" fmla="*/ 0 h 309761"/>
                    <a:gd name="connsiteX3" fmla="*/ 406562 w 407479"/>
                    <a:gd name="connsiteY3" fmla="*/ 141236 h 309761"/>
                    <a:gd name="connsiteX4" fmla="*/ 0 w 407479"/>
                    <a:gd name="connsiteY4" fmla="*/ 309761 h 309761"/>
                    <a:gd name="connsiteX0" fmla="*/ 0 w 407479"/>
                    <a:gd name="connsiteY0" fmla="*/ 309761 h 309761"/>
                    <a:gd name="connsiteX1" fmla="*/ 0 w 407479"/>
                    <a:gd name="connsiteY1" fmla="*/ 158240 h 309761"/>
                    <a:gd name="connsiteX2" fmla="*/ 407479 w 407479"/>
                    <a:gd name="connsiteY2" fmla="*/ 0 h 309761"/>
                    <a:gd name="connsiteX3" fmla="*/ 406562 w 407479"/>
                    <a:gd name="connsiteY3" fmla="*/ 141236 h 309761"/>
                    <a:gd name="connsiteX4" fmla="*/ 0 w 407479"/>
                    <a:gd name="connsiteY4" fmla="*/ 309761 h 309761"/>
                    <a:gd name="connsiteX0" fmla="*/ 0 w 407479"/>
                    <a:gd name="connsiteY0" fmla="*/ 309761 h 309761"/>
                    <a:gd name="connsiteX1" fmla="*/ 0 w 407479"/>
                    <a:gd name="connsiteY1" fmla="*/ 146235 h 309761"/>
                    <a:gd name="connsiteX2" fmla="*/ 407479 w 407479"/>
                    <a:gd name="connsiteY2" fmla="*/ 0 h 309761"/>
                    <a:gd name="connsiteX3" fmla="*/ 406562 w 407479"/>
                    <a:gd name="connsiteY3" fmla="*/ 141236 h 309761"/>
                    <a:gd name="connsiteX4" fmla="*/ 0 w 407479"/>
                    <a:gd name="connsiteY4" fmla="*/ 309761 h 309761"/>
                    <a:gd name="connsiteX0" fmla="*/ 0 w 407479"/>
                    <a:gd name="connsiteY0" fmla="*/ 327102 h 327102"/>
                    <a:gd name="connsiteX1" fmla="*/ 0 w 407479"/>
                    <a:gd name="connsiteY1" fmla="*/ 163576 h 327102"/>
                    <a:gd name="connsiteX2" fmla="*/ 407479 w 407479"/>
                    <a:gd name="connsiteY2" fmla="*/ 0 h 327102"/>
                    <a:gd name="connsiteX3" fmla="*/ 406562 w 407479"/>
                    <a:gd name="connsiteY3" fmla="*/ 158577 h 327102"/>
                    <a:gd name="connsiteX4" fmla="*/ 0 w 407479"/>
                    <a:gd name="connsiteY4" fmla="*/ 327102 h 3271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7479" h="327102">
                      <a:moveTo>
                        <a:pt x="0" y="327102"/>
                      </a:moveTo>
                      <a:lnTo>
                        <a:pt x="0" y="163576"/>
                      </a:lnTo>
                      <a:lnTo>
                        <a:pt x="407479" y="0"/>
                      </a:lnTo>
                      <a:cubicBezTo>
                        <a:pt x="406877" y="36259"/>
                        <a:pt x="407164" y="122318"/>
                        <a:pt x="406562" y="158577"/>
                      </a:cubicBezTo>
                      <a:lnTo>
                        <a:pt x="0" y="327102"/>
                      </a:lnTo>
                      <a:close/>
                    </a:path>
                  </a:pathLst>
                </a:custGeom>
                <a:grpFill/>
                <a:ln w="6350">
                  <a:solidFill>
                    <a:srgbClr val="33C7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4" name="Group 33"/>
              <p:cNvGrpSpPr/>
              <p:nvPr>
                <p:custDataLst>
                  <p:tags r:id="rId6"/>
                </p:custDataLst>
              </p:nvPr>
            </p:nvGrpSpPr>
            <p:grpSpPr>
              <a:xfrm>
                <a:off x="2459413" y="5035683"/>
                <a:ext cx="1057935" cy="492378"/>
                <a:chOff x="6992524" y="2756683"/>
                <a:chExt cx="1444960" cy="672504"/>
              </a:xfrm>
              <a:solidFill>
                <a:schemeClr val="bg1"/>
              </a:solidFill>
            </p:grpSpPr>
            <p:sp>
              <p:nvSpPr>
                <p:cNvPr id="35" name="Freeform 34"/>
                <p:cNvSpPr/>
                <p:nvPr/>
              </p:nvSpPr>
              <p:spPr>
                <a:xfrm>
                  <a:off x="7358856" y="2765425"/>
                  <a:ext cx="828675" cy="376730"/>
                </a:xfrm>
                <a:custGeom>
                  <a:avLst/>
                  <a:gdLst>
                    <a:gd name="connsiteX0" fmla="*/ 226219 w 504825"/>
                    <a:gd name="connsiteY0" fmla="*/ 0 h 192882"/>
                    <a:gd name="connsiteX1" fmla="*/ 226219 w 504825"/>
                    <a:gd name="connsiteY1" fmla="*/ 61913 h 192882"/>
                    <a:gd name="connsiteX2" fmla="*/ 0 w 504825"/>
                    <a:gd name="connsiteY2" fmla="*/ 164307 h 192882"/>
                    <a:gd name="connsiteX3" fmla="*/ 235744 w 504825"/>
                    <a:gd name="connsiteY3" fmla="*/ 83344 h 192882"/>
                    <a:gd name="connsiteX4" fmla="*/ 504825 w 504825"/>
                    <a:gd name="connsiteY4" fmla="*/ 192882 h 192882"/>
                    <a:gd name="connsiteX5" fmla="*/ 242887 w 504825"/>
                    <a:gd name="connsiteY5" fmla="*/ 64294 h 192882"/>
                    <a:gd name="connsiteX6" fmla="*/ 226219 w 504825"/>
                    <a:gd name="connsiteY6" fmla="*/ 0 h 192882"/>
                    <a:gd name="connsiteX0" fmla="*/ 226219 w 504825"/>
                    <a:gd name="connsiteY0" fmla="*/ 0 h 192882"/>
                    <a:gd name="connsiteX1" fmla="*/ 226219 w 504825"/>
                    <a:gd name="connsiteY1" fmla="*/ 61913 h 192882"/>
                    <a:gd name="connsiteX2" fmla="*/ 0 w 504825"/>
                    <a:gd name="connsiteY2" fmla="*/ 164307 h 192882"/>
                    <a:gd name="connsiteX3" fmla="*/ 228601 w 504825"/>
                    <a:gd name="connsiteY3" fmla="*/ 71438 h 192882"/>
                    <a:gd name="connsiteX4" fmla="*/ 504825 w 504825"/>
                    <a:gd name="connsiteY4" fmla="*/ 192882 h 192882"/>
                    <a:gd name="connsiteX5" fmla="*/ 242887 w 504825"/>
                    <a:gd name="connsiteY5" fmla="*/ 64294 h 192882"/>
                    <a:gd name="connsiteX6" fmla="*/ 226219 w 504825"/>
                    <a:gd name="connsiteY6" fmla="*/ 0 h 192882"/>
                    <a:gd name="connsiteX0" fmla="*/ 226219 w 504825"/>
                    <a:gd name="connsiteY0" fmla="*/ 0 h 192882"/>
                    <a:gd name="connsiteX1" fmla="*/ 219075 w 504825"/>
                    <a:gd name="connsiteY1" fmla="*/ 64295 h 192882"/>
                    <a:gd name="connsiteX2" fmla="*/ 0 w 504825"/>
                    <a:gd name="connsiteY2" fmla="*/ 164307 h 192882"/>
                    <a:gd name="connsiteX3" fmla="*/ 228601 w 504825"/>
                    <a:gd name="connsiteY3" fmla="*/ 71438 h 192882"/>
                    <a:gd name="connsiteX4" fmla="*/ 504825 w 504825"/>
                    <a:gd name="connsiteY4" fmla="*/ 192882 h 192882"/>
                    <a:gd name="connsiteX5" fmla="*/ 242887 w 504825"/>
                    <a:gd name="connsiteY5" fmla="*/ 64294 h 192882"/>
                    <a:gd name="connsiteX6" fmla="*/ 226219 w 504825"/>
                    <a:gd name="connsiteY6" fmla="*/ 0 h 192882"/>
                    <a:gd name="connsiteX0" fmla="*/ 226219 w 504825"/>
                    <a:gd name="connsiteY0" fmla="*/ 0 h 192882"/>
                    <a:gd name="connsiteX1" fmla="*/ 219075 w 504825"/>
                    <a:gd name="connsiteY1" fmla="*/ 64295 h 192882"/>
                    <a:gd name="connsiteX2" fmla="*/ 0 w 504825"/>
                    <a:gd name="connsiteY2" fmla="*/ 164307 h 192882"/>
                    <a:gd name="connsiteX3" fmla="*/ 228601 w 504825"/>
                    <a:gd name="connsiteY3" fmla="*/ 71438 h 192882"/>
                    <a:gd name="connsiteX4" fmla="*/ 504825 w 504825"/>
                    <a:gd name="connsiteY4" fmla="*/ 192882 h 192882"/>
                    <a:gd name="connsiteX5" fmla="*/ 230981 w 504825"/>
                    <a:gd name="connsiteY5" fmla="*/ 64294 h 192882"/>
                    <a:gd name="connsiteX6" fmla="*/ 226219 w 504825"/>
                    <a:gd name="connsiteY6" fmla="*/ 0 h 192882"/>
                    <a:gd name="connsiteX0" fmla="*/ 228514 w 504825"/>
                    <a:gd name="connsiteY0" fmla="*/ 0 h 218555"/>
                    <a:gd name="connsiteX1" fmla="*/ 219075 w 504825"/>
                    <a:gd name="connsiteY1" fmla="*/ 89968 h 218555"/>
                    <a:gd name="connsiteX2" fmla="*/ 0 w 504825"/>
                    <a:gd name="connsiteY2" fmla="*/ 189980 h 218555"/>
                    <a:gd name="connsiteX3" fmla="*/ 228601 w 504825"/>
                    <a:gd name="connsiteY3" fmla="*/ 97111 h 218555"/>
                    <a:gd name="connsiteX4" fmla="*/ 504825 w 504825"/>
                    <a:gd name="connsiteY4" fmla="*/ 218555 h 218555"/>
                    <a:gd name="connsiteX5" fmla="*/ 230981 w 504825"/>
                    <a:gd name="connsiteY5" fmla="*/ 89967 h 218555"/>
                    <a:gd name="connsiteX6" fmla="*/ 228514 w 504825"/>
                    <a:gd name="connsiteY6" fmla="*/ 0 h 218555"/>
                    <a:gd name="connsiteX0" fmla="*/ 229662 w 504825"/>
                    <a:gd name="connsiteY0" fmla="*/ 0 h 263483"/>
                    <a:gd name="connsiteX1" fmla="*/ 219075 w 504825"/>
                    <a:gd name="connsiteY1" fmla="*/ 134896 h 263483"/>
                    <a:gd name="connsiteX2" fmla="*/ 0 w 504825"/>
                    <a:gd name="connsiteY2" fmla="*/ 234908 h 263483"/>
                    <a:gd name="connsiteX3" fmla="*/ 228601 w 504825"/>
                    <a:gd name="connsiteY3" fmla="*/ 142039 h 263483"/>
                    <a:gd name="connsiteX4" fmla="*/ 504825 w 504825"/>
                    <a:gd name="connsiteY4" fmla="*/ 263483 h 263483"/>
                    <a:gd name="connsiteX5" fmla="*/ 230981 w 504825"/>
                    <a:gd name="connsiteY5" fmla="*/ 134895 h 263483"/>
                    <a:gd name="connsiteX6" fmla="*/ 229662 w 504825"/>
                    <a:gd name="connsiteY6" fmla="*/ 0 h 263483"/>
                    <a:gd name="connsiteX0" fmla="*/ 226221 w 504825"/>
                    <a:gd name="connsiteY0" fmla="*/ 0 h 263483"/>
                    <a:gd name="connsiteX1" fmla="*/ 219075 w 504825"/>
                    <a:gd name="connsiteY1" fmla="*/ 134896 h 263483"/>
                    <a:gd name="connsiteX2" fmla="*/ 0 w 504825"/>
                    <a:gd name="connsiteY2" fmla="*/ 234908 h 263483"/>
                    <a:gd name="connsiteX3" fmla="*/ 228601 w 504825"/>
                    <a:gd name="connsiteY3" fmla="*/ 142039 h 263483"/>
                    <a:gd name="connsiteX4" fmla="*/ 504825 w 504825"/>
                    <a:gd name="connsiteY4" fmla="*/ 263483 h 263483"/>
                    <a:gd name="connsiteX5" fmla="*/ 230981 w 504825"/>
                    <a:gd name="connsiteY5" fmla="*/ 134895 h 263483"/>
                    <a:gd name="connsiteX6" fmla="*/ 226221 w 504825"/>
                    <a:gd name="connsiteY6" fmla="*/ 0 h 263483"/>
                    <a:gd name="connsiteX0" fmla="*/ 298503 w 577107"/>
                    <a:gd name="connsiteY0" fmla="*/ 0 h 263483"/>
                    <a:gd name="connsiteX1" fmla="*/ 291357 w 577107"/>
                    <a:gd name="connsiteY1" fmla="*/ 134896 h 263483"/>
                    <a:gd name="connsiteX2" fmla="*/ 0 w 577107"/>
                    <a:gd name="connsiteY2" fmla="*/ 236513 h 263483"/>
                    <a:gd name="connsiteX3" fmla="*/ 300883 w 577107"/>
                    <a:gd name="connsiteY3" fmla="*/ 142039 h 263483"/>
                    <a:gd name="connsiteX4" fmla="*/ 577107 w 577107"/>
                    <a:gd name="connsiteY4" fmla="*/ 263483 h 263483"/>
                    <a:gd name="connsiteX5" fmla="*/ 303263 w 577107"/>
                    <a:gd name="connsiteY5" fmla="*/ 134895 h 263483"/>
                    <a:gd name="connsiteX6" fmla="*/ 298503 w 577107"/>
                    <a:gd name="connsiteY6" fmla="*/ 0 h 263483"/>
                    <a:gd name="connsiteX0" fmla="*/ 298503 w 653978"/>
                    <a:gd name="connsiteY0" fmla="*/ 0 h 252251"/>
                    <a:gd name="connsiteX1" fmla="*/ 291357 w 653978"/>
                    <a:gd name="connsiteY1" fmla="*/ 134896 h 252251"/>
                    <a:gd name="connsiteX2" fmla="*/ 0 w 653978"/>
                    <a:gd name="connsiteY2" fmla="*/ 236513 h 252251"/>
                    <a:gd name="connsiteX3" fmla="*/ 300883 w 653978"/>
                    <a:gd name="connsiteY3" fmla="*/ 142039 h 252251"/>
                    <a:gd name="connsiteX4" fmla="*/ 653978 w 653978"/>
                    <a:gd name="connsiteY4" fmla="*/ 252251 h 252251"/>
                    <a:gd name="connsiteX5" fmla="*/ 303263 w 653978"/>
                    <a:gd name="connsiteY5" fmla="*/ 134895 h 252251"/>
                    <a:gd name="connsiteX6" fmla="*/ 298503 w 653978"/>
                    <a:gd name="connsiteY6" fmla="*/ 0 h 252251"/>
                    <a:gd name="connsiteX0" fmla="*/ 298503 w 660862"/>
                    <a:gd name="connsiteY0" fmla="*/ 0 h 250646"/>
                    <a:gd name="connsiteX1" fmla="*/ 291357 w 660862"/>
                    <a:gd name="connsiteY1" fmla="*/ 134896 h 250646"/>
                    <a:gd name="connsiteX2" fmla="*/ 0 w 660862"/>
                    <a:gd name="connsiteY2" fmla="*/ 236513 h 250646"/>
                    <a:gd name="connsiteX3" fmla="*/ 300883 w 660862"/>
                    <a:gd name="connsiteY3" fmla="*/ 142039 h 250646"/>
                    <a:gd name="connsiteX4" fmla="*/ 660862 w 660862"/>
                    <a:gd name="connsiteY4" fmla="*/ 250646 h 250646"/>
                    <a:gd name="connsiteX5" fmla="*/ 303263 w 660862"/>
                    <a:gd name="connsiteY5" fmla="*/ 134895 h 250646"/>
                    <a:gd name="connsiteX6" fmla="*/ 298503 w 660862"/>
                    <a:gd name="connsiteY6" fmla="*/ 0 h 250646"/>
                    <a:gd name="connsiteX0" fmla="*/ 300797 w 663156"/>
                    <a:gd name="connsiteY0" fmla="*/ 0 h 250646"/>
                    <a:gd name="connsiteX1" fmla="*/ 293651 w 663156"/>
                    <a:gd name="connsiteY1" fmla="*/ 134896 h 250646"/>
                    <a:gd name="connsiteX2" fmla="*/ 0 w 663156"/>
                    <a:gd name="connsiteY2" fmla="*/ 230095 h 250646"/>
                    <a:gd name="connsiteX3" fmla="*/ 303177 w 663156"/>
                    <a:gd name="connsiteY3" fmla="*/ 142039 h 250646"/>
                    <a:gd name="connsiteX4" fmla="*/ 663156 w 663156"/>
                    <a:gd name="connsiteY4" fmla="*/ 250646 h 250646"/>
                    <a:gd name="connsiteX5" fmla="*/ 305557 w 663156"/>
                    <a:gd name="connsiteY5" fmla="*/ 134895 h 250646"/>
                    <a:gd name="connsiteX6" fmla="*/ 300797 w 663156"/>
                    <a:gd name="connsiteY6" fmla="*/ 0 h 250646"/>
                    <a:gd name="connsiteX0" fmla="*/ 300797 w 536185"/>
                    <a:gd name="connsiteY0" fmla="*/ 0 h 230095"/>
                    <a:gd name="connsiteX1" fmla="*/ 293651 w 536185"/>
                    <a:gd name="connsiteY1" fmla="*/ 134896 h 230095"/>
                    <a:gd name="connsiteX2" fmla="*/ 0 w 536185"/>
                    <a:gd name="connsiteY2" fmla="*/ 230095 h 230095"/>
                    <a:gd name="connsiteX3" fmla="*/ 303177 w 536185"/>
                    <a:gd name="connsiteY3" fmla="*/ 142039 h 230095"/>
                    <a:gd name="connsiteX4" fmla="*/ 536185 w 536185"/>
                    <a:gd name="connsiteY4" fmla="*/ 205718 h 230095"/>
                    <a:gd name="connsiteX5" fmla="*/ 305557 w 536185"/>
                    <a:gd name="connsiteY5" fmla="*/ 134895 h 230095"/>
                    <a:gd name="connsiteX6" fmla="*/ 300797 w 536185"/>
                    <a:gd name="connsiteY6" fmla="*/ 0 h 230095"/>
                    <a:gd name="connsiteX0" fmla="*/ 153939 w 389327"/>
                    <a:gd name="connsiteY0" fmla="*/ 0 h 205718"/>
                    <a:gd name="connsiteX1" fmla="*/ 146793 w 389327"/>
                    <a:gd name="connsiteY1" fmla="*/ 134896 h 205718"/>
                    <a:gd name="connsiteX2" fmla="*/ 0 w 389327"/>
                    <a:gd name="connsiteY2" fmla="*/ 180888 h 205718"/>
                    <a:gd name="connsiteX3" fmla="*/ 156319 w 389327"/>
                    <a:gd name="connsiteY3" fmla="*/ 142039 h 205718"/>
                    <a:gd name="connsiteX4" fmla="*/ 389327 w 389327"/>
                    <a:gd name="connsiteY4" fmla="*/ 205718 h 205718"/>
                    <a:gd name="connsiteX5" fmla="*/ 158699 w 389327"/>
                    <a:gd name="connsiteY5" fmla="*/ 134895 h 205718"/>
                    <a:gd name="connsiteX6" fmla="*/ 153939 w 389327"/>
                    <a:gd name="connsiteY6" fmla="*/ 0 h 205718"/>
                    <a:gd name="connsiteX0" fmla="*/ 163118 w 398506"/>
                    <a:gd name="connsiteY0" fmla="*/ 0 h 205718"/>
                    <a:gd name="connsiteX1" fmla="*/ 155972 w 398506"/>
                    <a:gd name="connsiteY1" fmla="*/ 134896 h 205718"/>
                    <a:gd name="connsiteX2" fmla="*/ 0 w 398506"/>
                    <a:gd name="connsiteY2" fmla="*/ 185167 h 205718"/>
                    <a:gd name="connsiteX3" fmla="*/ 165498 w 398506"/>
                    <a:gd name="connsiteY3" fmla="*/ 142039 h 205718"/>
                    <a:gd name="connsiteX4" fmla="*/ 398506 w 398506"/>
                    <a:gd name="connsiteY4" fmla="*/ 205718 h 205718"/>
                    <a:gd name="connsiteX5" fmla="*/ 167878 w 398506"/>
                    <a:gd name="connsiteY5" fmla="*/ 134895 h 205718"/>
                    <a:gd name="connsiteX6" fmla="*/ 163118 w 398506"/>
                    <a:gd name="connsiteY6" fmla="*/ 0 h 205718"/>
                    <a:gd name="connsiteX0" fmla="*/ 163118 w 433691"/>
                    <a:gd name="connsiteY0" fmla="*/ 0 h 205718"/>
                    <a:gd name="connsiteX1" fmla="*/ 155972 w 433691"/>
                    <a:gd name="connsiteY1" fmla="*/ 134896 h 205718"/>
                    <a:gd name="connsiteX2" fmla="*/ 0 w 433691"/>
                    <a:gd name="connsiteY2" fmla="*/ 185167 h 205718"/>
                    <a:gd name="connsiteX3" fmla="*/ 165498 w 433691"/>
                    <a:gd name="connsiteY3" fmla="*/ 142039 h 205718"/>
                    <a:gd name="connsiteX4" fmla="*/ 433691 w 433691"/>
                    <a:gd name="connsiteY4" fmla="*/ 205718 h 205718"/>
                    <a:gd name="connsiteX5" fmla="*/ 167878 w 433691"/>
                    <a:gd name="connsiteY5" fmla="*/ 134895 h 205718"/>
                    <a:gd name="connsiteX6" fmla="*/ 163118 w 433691"/>
                    <a:gd name="connsiteY6" fmla="*/ 0 h 205718"/>
                    <a:gd name="connsiteX0" fmla="*/ 163118 w 406155"/>
                    <a:gd name="connsiteY0" fmla="*/ 0 h 253855"/>
                    <a:gd name="connsiteX1" fmla="*/ 155972 w 406155"/>
                    <a:gd name="connsiteY1" fmla="*/ 134896 h 253855"/>
                    <a:gd name="connsiteX2" fmla="*/ 0 w 406155"/>
                    <a:gd name="connsiteY2" fmla="*/ 185167 h 253855"/>
                    <a:gd name="connsiteX3" fmla="*/ 165498 w 406155"/>
                    <a:gd name="connsiteY3" fmla="*/ 142039 h 253855"/>
                    <a:gd name="connsiteX4" fmla="*/ 406155 w 406155"/>
                    <a:gd name="connsiteY4" fmla="*/ 253855 h 253855"/>
                    <a:gd name="connsiteX5" fmla="*/ 167878 w 406155"/>
                    <a:gd name="connsiteY5" fmla="*/ 134895 h 253855"/>
                    <a:gd name="connsiteX6" fmla="*/ 163118 w 406155"/>
                    <a:gd name="connsiteY6" fmla="*/ 0 h 253855"/>
                    <a:gd name="connsiteX0" fmla="*/ 156234 w 399271"/>
                    <a:gd name="connsiteY0" fmla="*/ 0 h 253855"/>
                    <a:gd name="connsiteX1" fmla="*/ 149088 w 399271"/>
                    <a:gd name="connsiteY1" fmla="*/ 134896 h 253855"/>
                    <a:gd name="connsiteX2" fmla="*/ 0 w 399271"/>
                    <a:gd name="connsiteY2" fmla="*/ 214049 h 253855"/>
                    <a:gd name="connsiteX3" fmla="*/ 158614 w 399271"/>
                    <a:gd name="connsiteY3" fmla="*/ 142039 h 253855"/>
                    <a:gd name="connsiteX4" fmla="*/ 399271 w 399271"/>
                    <a:gd name="connsiteY4" fmla="*/ 253855 h 253855"/>
                    <a:gd name="connsiteX5" fmla="*/ 160994 w 399271"/>
                    <a:gd name="connsiteY5" fmla="*/ 134895 h 253855"/>
                    <a:gd name="connsiteX6" fmla="*/ 156234 w 399271"/>
                    <a:gd name="connsiteY6" fmla="*/ 0 h 253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9271" h="253855">
                      <a:moveTo>
                        <a:pt x="156234" y="0"/>
                      </a:moveTo>
                      <a:lnTo>
                        <a:pt x="149088" y="134896"/>
                      </a:lnTo>
                      <a:lnTo>
                        <a:pt x="0" y="214049"/>
                      </a:lnTo>
                      <a:lnTo>
                        <a:pt x="158614" y="142039"/>
                      </a:lnTo>
                      <a:lnTo>
                        <a:pt x="399271" y="253855"/>
                      </a:lnTo>
                      <a:lnTo>
                        <a:pt x="160994" y="134895"/>
                      </a:lnTo>
                      <a:cubicBezTo>
                        <a:pt x="160172" y="104906"/>
                        <a:pt x="157056" y="29989"/>
                        <a:pt x="156234" y="0"/>
                      </a:cubicBezTo>
                      <a:close/>
                    </a:path>
                  </a:pathLst>
                </a:custGeom>
                <a:grpFill/>
                <a:ln w="6350">
                  <a:solidFill>
                    <a:srgbClr val="33C7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bg1">
                          <a:alpha val="0"/>
                        </a:schemeClr>
                      </a:solidFill>
                    </a:ln>
                  </a:endParaRPr>
                </a:p>
              </p:txBody>
            </p:sp>
            <p:sp>
              <p:nvSpPr>
                <p:cNvPr id="36" name="Freeform 35"/>
                <p:cNvSpPr/>
                <p:nvPr/>
              </p:nvSpPr>
              <p:spPr>
                <a:xfrm>
                  <a:off x="7021619" y="2756683"/>
                  <a:ext cx="1415865" cy="657140"/>
                </a:xfrm>
                <a:custGeom>
                  <a:avLst/>
                  <a:gdLst>
                    <a:gd name="connsiteX0" fmla="*/ 0 w 2000250"/>
                    <a:gd name="connsiteY0" fmla="*/ 333375 h 1347788"/>
                    <a:gd name="connsiteX1" fmla="*/ 895350 w 2000250"/>
                    <a:gd name="connsiteY1" fmla="*/ 0 h 1347788"/>
                    <a:gd name="connsiteX2" fmla="*/ 2000250 w 2000250"/>
                    <a:gd name="connsiteY2" fmla="*/ 357188 h 1347788"/>
                    <a:gd name="connsiteX3" fmla="*/ 1990725 w 2000250"/>
                    <a:gd name="connsiteY3" fmla="*/ 823913 h 1347788"/>
                    <a:gd name="connsiteX4" fmla="*/ 1147763 w 2000250"/>
                    <a:gd name="connsiteY4" fmla="*/ 1347788 h 1347788"/>
                    <a:gd name="connsiteX5" fmla="*/ 0 w 2000250"/>
                    <a:gd name="connsiteY5" fmla="*/ 333375 h 1347788"/>
                    <a:gd name="connsiteX0" fmla="*/ 19050 w 2019300"/>
                    <a:gd name="connsiteY0" fmla="*/ 333375 h 1347788"/>
                    <a:gd name="connsiteX1" fmla="*/ 914400 w 2019300"/>
                    <a:gd name="connsiteY1" fmla="*/ 0 h 1347788"/>
                    <a:gd name="connsiteX2" fmla="*/ 2019300 w 2019300"/>
                    <a:gd name="connsiteY2" fmla="*/ 357188 h 1347788"/>
                    <a:gd name="connsiteX3" fmla="*/ 2009775 w 2019300"/>
                    <a:gd name="connsiteY3" fmla="*/ 823913 h 1347788"/>
                    <a:gd name="connsiteX4" fmla="*/ 1166813 w 2019300"/>
                    <a:gd name="connsiteY4" fmla="*/ 1347788 h 1347788"/>
                    <a:gd name="connsiteX5" fmla="*/ 0 w 2019300"/>
                    <a:gd name="connsiteY5" fmla="*/ 702186 h 1347788"/>
                    <a:gd name="connsiteX6" fmla="*/ 19050 w 2019300"/>
                    <a:gd name="connsiteY6" fmla="*/ 333375 h 1347788"/>
                    <a:gd name="connsiteX0" fmla="*/ 19050 w 2019300"/>
                    <a:gd name="connsiteY0" fmla="*/ 333375 h 1347788"/>
                    <a:gd name="connsiteX1" fmla="*/ 914400 w 2019300"/>
                    <a:gd name="connsiteY1" fmla="*/ 0 h 1347788"/>
                    <a:gd name="connsiteX2" fmla="*/ 2019300 w 2019300"/>
                    <a:gd name="connsiteY2" fmla="*/ 357188 h 1347788"/>
                    <a:gd name="connsiteX3" fmla="*/ 2009775 w 2019300"/>
                    <a:gd name="connsiteY3" fmla="*/ 823913 h 1347788"/>
                    <a:gd name="connsiteX4" fmla="*/ 1166813 w 2019300"/>
                    <a:gd name="connsiteY4" fmla="*/ 1347788 h 1347788"/>
                    <a:gd name="connsiteX5" fmla="*/ 0 w 2019300"/>
                    <a:gd name="connsiteY5" fmla="*/ 702186 h 1347788"/>
                    <a:gd name="connsiteX6" fmla="*/ 19050 w 2019300"/>
                    <a:gd name="connsiteY6" fmla="*/ 333375 h 1347788"/>
                    <a:gd name="connsiteX0" fmla="*/ 19050 w 2019300"/>
                    <a:gd name="connsiteY0" fmla="*/ 333375 h 1347788"/>
                    <a:gd name="connsiteX1" fmla="*/ 914400 w 2019300"/>
                    <a:gd name="connsiteY1" fmla="*/ 0 h 1347788"/>
                    <a:gd name="connsiteX2" fmla="*/ 2019300 w 2019300"/>
                    <a:gd name="connsiteY2" fmla="*/ 357188 h 1347788"/>
                    <a:gd name="connsiteX3" fmla="*/ 2009775 w 2019300"/>
                    <a:gd name="connsiteY3" fmla="*/ 823913 h 1347788"/>
                    <a:gd name="connsiteX4" fmla="*/ 1166813 w 2019300"/>
                    <a:gd name="connsiteY4" fmla="*/ 1347788 h 1347788"/>
                    <a:gd name="connsiteX5" fmla="*/ 0 w 2019300"/>
                    <a:gd name="connsiteY5" fmla="*/ 702186 h 1347788"/>
                    <a:gd name="connsiteX6" fmla="*/ 19050 w 2019300"/>
                    <a:gd name="connsiteY6" fmla="*/ 333375 h 1347788"/>
                    <a:gd name="connsiteX0" fmla="*/ 19050 w 2028825"/>
                    <a:gd name="connsiteY0" fmla="*/ 333375 h 1347788"/>
                    <a:gd name="connsiteX1" fmla="*/ 914400 w 2028825"/>
                    <a:gd name="connsiteY1" fmla="*/ 0 h 1347788"/>
                    <a:gd name="connsiteX2" fmla="*/ 2028825 w 2028825"/>
                    <a:gd name="connsiteY2" fmla="*/ 404813 h 1347788"/>
                    <a:gd name="connsiteX3" fmla="*/ 2009775 w 2028825"/>
                    <a:gd name="connsiteY3" fmla="*/ 823913 h 1347788"/>
                    <a:gd name="connsiteX4" fmla="*/ 1166813 w 2028825"/>
                    <a:gd name="connsiteY4" fmla="*/ 1347788 h 1347788"/>
                    <a:gd name="connsiteX5" fmla="*/ 0 w 2028825"/>
                    <a:gd name="connsiteY5" fmla="*/ 702186 h 1347788"/>
                    <a:gd name="connsiteX6" fmla="*/ 19050 w 2028825"/>
                    <a:gd name="connsiteY6" fmla="*/ 333375 h 1347788"/>
                    <a:gd name="connsiteX0" fmla="*/ 0 w 2050257"/>
                    <a:gd name="connsiteY0" fmla="*/ 330994 h 1347788"/>
                    <a:gd name="connsiteX1" fmla="*/ 935832 w 2050257"/>
                    <a:gd name="connsiteY1" fmla="*/ 0 h 1347788"/>
                    <a:gd name="connsiteX2" fmla="*/ 2050257 w 2050257"/>
                    <a:gd name="connsiteY2" fmla="*/ 404813 h 1347788"/>
                    <a:gd name="connsiteX3" fmla="*/ 2031207 w 2050257"/>
                    <a:gd name="connsiteY3" fmla="*/ 823913 h 1347788"/>
                    <a:gd name="connsiteX4" fmla="*/ 1188245 w 2050257"/>
                    <a:gd name="connsiteY4" fmla="*/ 1347788 h 1347788"/>
                    <a:gd name="connsiteX5" fmla="*/ 21432 w 2050257"/>
                    <a:gd name="connsiteY5" fmla="*/ 702186 h 1347788"/>
                    <a:gd name="connsiteX6" fmla="*/ 0 w 2050257"/>
                    <a:gd name="connsiteY6" fmla="*/ 330994 h 1347788"/>
                    <a:gd name="connsiteX0" fmla="*/ 0 w 2050257"/>
                    <a:gd name="connsiteY0" fmla="*/ 330994 h 1347788"/>
                    <a:gd name="connsiteX1" fmla="*/ 935832 w 2050257"/>
                    <a:gd name="connsiteY1" fmla="*/ 0 h 1347788"/>
                    <a:gd name="connsiteX2" fmla="*/ 2050257 w 2050257"/>
                    <a:gd name="connsiteY2" fmla="*/ 404813 h 1347788"/>
                    <a:gd name="connsiteX3" fmla="*/ 2038351 w 2050257"/>
                    <a:gd name="connsiteY3" fmla="*/ 766763 h 1347788"/>
                    <a:gd name="connsiteX4" fmla="*/ 1188245 w 2050257"/>
                    <a:gd name="connsiteY4" fmla="*/ 1347788 h 1347788"/>
                    <a:gd name="connsiteX5" fmla="*/ 21432 w 2050257"/>
                    <a:gd name="connsiteY5" fmla="*/ 702186 h 1347788"/>
                    <a:gd name="connsiteX6" fmla="*/ 0 w 2050257"/>
                    <a:gd name="connsiteY6" fmla="*/ 330994 h 1347788"/>
                    <a:gd name="connsiteX0" fmla="*/ 0 w 2050257"/>
                    <a:gd name="connsiteY0" fmla="*/ 330994 h 1347788"/>
                    <a:gd name="connsiteX1" fmla="*/ 935832 w 2050257"/>
                    <a:gd name="connsiteY1" fmla="*/ 0 h 1347788"/>
                    <a:gd name="connsiteX2" fmla="*/ 2050257 w 2050257"/>
                    <a:gd name="connsiteY2" fmla="*/ 404813 h 1347788"/>
                    <a:gd name="connsiteX3" fmla="*/ 2042140 w 2050257"/>
                    <a:gd name="connsiteY3" fmla="*/ 847539 h 1347788"/>
                    <a:gd name="connsiteX4" fmla="*/ 1188245 w 2050257"/>
                    <a:gd name="connsiteY4" fmla="*/ 1347788 h 1347788"/>
                    <a:gd name="connsiteX5" fmla="*/ 21432 w 2050257"/>
                    <a:gd name="connsiteY5" fmla="*/ 702186 h 1347788"/>
                    <a:gd name="connsiteX6" fmla="*/ 0 w 2050257"/>
                    <a:gd name="connsiteY6" fmla="*/ 330994 h 1347788"/>
                    <a:gd name="connsiteX0" fmla="*/ 0 w 2080569"/>
                    <a:gd name="connsiteY0" fmla="*/ 287913 h 1347788"/>
                    <a:gd name="connsiteX1" fmla="*/ 966144 w 2080569"/>
                    <a:gd name="connsiteY1" fmla="*/ 0 h 1347788"/>
                    <a:gd name="connsiteX2" fmla="*/ 2080569 w 2080569"/>
                    <a:gd name="connsiteY2" fmla="*/ 404813 h 1347788"/>
                    <a:gd name="connsiteX3" fmla="*/ 2072452 w 2080569"/>
                    <a:gd name="connsiteY3" fmla="*/ 847539 h 1347788"/>
                    <a:gd name="connsiteX4" fmla="*/ 1218557 w 2080569"/>
                    <a:gd name="connsiteY4" fmla="*/ 1347788 h 1347788"/>
                    <a:gd name="connsiteX5" fmla="*/ 51744 w 2080569"/>
                    <a:gd name="connsiteY5" fmla="*/ 702186 h 1347788"/>
                    <a:gd name="connsiteX6" fmla="*/ 0 w 2080569"/>
                    <a:gd name="connsiteY6" fmla="*/ 287913 h 1347788"/>
                    <a:gd name="connsiteX0" fmla="*/ 0 w 2088147"/>
                    <a:gd name="connsiteY0" fmla="*/ 314839 h 1347788"/>
                    <a:gd name="connsiteX1" fmla="*/ 973722 w 2088147"/>
                    <a:gd name="connsiteY1" fmla="*/ 0 h 1347788"/>
                    <a:gd name="connsiteX2" fmla="*/ 2088147 w 2088147"/>
                    <a:gd name="connsiteY2" fmla="*/ 404813 h 1347788"/>
                    <a:gd name="connsiteX3" fmla="*/ 2080030 w 2088147"/>
                    <a:gd name="connsiteY3" fmla="*/ 847539 h 1347788"/>
                    <a:gd name="connsiteX4" fmla="*/ 1226135 w 2088147"/>
                    <a:gd name="connsiteY4" fmla="*/ 1347788 h 1347788"/>
                    <a:gd name="connsiteX5" fmla="*/ 59322 w 2088147"/>
                    <a:gd name="connsiteY5" fmla="*/ 702186 h 1347788"/>
                    <a:gd name="connsiteX6" fmla="*/ 0 w 2088147"/>
                    <a:gd name="connsiteY6" fmla="*/ 314839 h 1347788"/>
                    <a:gd name="connsiteX0" fmla="*/ 0 w 2088147"/>
                    <a:gd name="connsiteY0" fmla="*/ 277143 h 1347788"/>
                    <a:gd name="connsiteX1" fmla="*/ 973722 w 2088147"/>
                    <a:gd name="connsiteY1" fmla="*/ 0 h 1347788"/>
                    <a:gd name="connsiteX2" fmla="*/ 2088147 w 2088147"/>
                    <a:gd name="connsiteY2" fmla="*/ 404813 h 1347788"/>
                    <a:gd name="connsiteX3" fmla="*/ 2080030 w 2088147"/>
                    <a:gd name="connsiteY3" fmla="*/ 847539 h 1347788"/>
                    <a:gd name="connsiteX4" fmla="*/ 1226135 w 2088147"/>
                    <a:gd name="connsiteY4" fmla="*/ 1347788 h 1347788"/>
                    <a:gd name="connsiteX5" fmla="*/ 59322 w 2088147"/>
                    <a:gd name="connsiteY5" fmla="*/ 702186 h 1347788"/>
                    <a:gd name="connsiteX6" fmla="*/ 0 w 2088147"/>
                    <a:gd name="connsiteY6" fmla="*/ 277143 h 1347788"/>
                    <a:gd name="connsiteX0" fmla="*/ 5091 w 2093238"/>
                    <a:gd name="connsiteY0" fmla="*/ 277143 h 1347788"/>
                    <a:gd name="connsiteX1" fmla="*/ 978813 w 2093238"/>
                    <a:gd name="connsiteY1" fmla="*/ 0 h 1347788"/>
                    <a:gd name="connsiteX2" fmla="*/ 2093238 w 2093238"/>
                    <a:gd name="connsiteY2" fmla="*/ 404813 h 1347788"/>
                    <a:gd name="connsiteX3" fmla="*/ 2085121 w 2093238"/>
                    <a:gd name="connsiteY3" fmla="*/ 847539 h 1347788"/>
                    <a:gd name="connsiteX4" fmla="*/ 1231226 w 2093238"/>
                    <a:gd name="connsiteY4" fmla="*/ 1347788 h 1347788"/>
                    <a:gd name="connsiteX5" fmla="*/ 0 w 2093238"/>
                    <a:gd name="connsiteY5" fmla="*/ 669876 h 1347788"/>
                    <a:gd name="connsiteX6" fmla="*/ 5091 w 2093238"/>
                    <a:gd name="connsiteY6" fmla="*/ 277143 h 1347788"/>
                    <a:gd name="connsiteX0" fmla="*/ 0 w 2088147"/>
                    <a:gd name="connsiteY0" fmla="*/ 277143 h 1347788"/>
                    <a:gd name="connsiteX1" fmla="*/ 973722 w 2088147"/>
                    <a:gd name="connsiteY1" fmla="*/ 0 h 1347788"/>
                    <a:gd name="connsiteX2" fmla="*/ 2088147 w 2088147"/>
                    <a:gd name="connsiteY2" fmla="*/ 404813 h 1347788"/>
                    <a:gd name="connsiteX3" fmla="*/ 2080030 w 2088147"/>
                    <a:gd name="connsiteY3" fmla="*/ 847539 h 1347788"/>
                    <a:gd name="connsiteX4" fmla="*/ 1226135 w 2088147"/>
                    <a:gd name="connsiteY4" fmla="*/ 1347788 h 1347788"/>
                    <a:gd name="connsiteX5" fmla="*/ 2487 w 2088147"/>
                    <a:gd name="connsiteY5" fmla="*/ 696801 h 1347788"/>
                    <a:gd name="connsiteX6" fmla="*/ 0 w 2088147"/>
                    <a:gd name="connsiteY6" fmla="*/ 277143 h 1347788"/>
                    <a:gd name="connsiteX0" fmla="*/ 0 w 2088147"/>
                    <a:gd name="connsiteY0" fmla="*/ 277143 h 1347788"/>
                    <a:gd name="connsiteX1" fmla="*/ 973722 w 2088147"/>
                    <a:gd name="connsiteY1" fmla="*/ 0 h 1347788"/>
                    <a:gd name="connsiteX2" fmla="*/ 2088147 w 2088147"/>
                    <a:gd name="connsiteY2" fmla="*/ 380579 h 1347788"/>
                    <a:gd name="connsiteX3" fmla="*/ 2080030 w 2088147"/>
                    <a:gd name="connsiteY3" fmla="*/ 847539 h 1347788"/>
                    <a:gd name="connsiteX4" fmla="*/ 1226135 w 2088147"/>
                    <a:gd name="connsiteY4" fmla="*/ 1347788 h 1347788"/>
                    <a:gd name="connsiteX5" fmla="*/ 2487 w 2088147"/>
                    <a:gd name="connsiteY5" fmla="*/ 696801 h 1347788"/>
                    <a:gd name="connsiteX6" fmla="*/ 0 w 2088147"/>
                    <a:gd name="connsiteY6" fmla="*/ 277143 h 1347788"/>
                    <a:gd name="connsiteX0" fmla="*/ 0 w 2088147"/>
                    <a:gd name="connsiteY0" fmla="*/ 236756 h 1347788"/>
                    <a:gd name="connsiteX1" fmla="*/ 973722 w 2088147"/>
                    <a:gd name="connsiteY1" fmla="*/ 0 h 1347788"/>
                    <a:gd name="connsiteX2" fmla="*/ 2088147 w 2088147"/>
                    <a:gd name="connsiteY2" fmla="*/ 380579 h 1347788"/>
                    <a:gd name="connsiteX3" fmla="*/ 2080030 w 2088147"/>
                    <a:gd name="connsiteY3" fmla="*/ 847539 h 1347788"/>
                    <a:gd name="connsiteX4" fmla="*/ 1226135 w 2088147"/>
                    <a:gd name="connsiteY4" fmla="*/ 1347788 h 1347788"/>
                    <a:gd name="connsiteX5" fmla="*/ 2487 w 2088147"/>
                    <a:gd name="connsiteY5" fmla="*/ 696801 h 1347788"/>
                    <a:gd name="connsiteX6" fmla="*/ 0 w 2088147"/>
                    <a:gd name="connsiteY6" fmla="*/ 236756 h 1347788"/>
                    <a:gd name="connsiteX0" fmla="*/ 0 w 2088147"/>
                    <a:gd name="connsiteY0" fmla="*/ 220601 h 1347788"/>
                    <a:gd name="connsiteX1" fmla="*/ 973722 w 2088147"/>
                    <a:gd name="connsiteY1" fmla="*/ 0 h 1347788"/>
                    <a:gd name="connsiteX2" fmla="*/ 2088147 w 2088147"/>
                    <a:gd name="connsiteY2" fmla="*/ 380579 h 1347788"/>
                    <a:gd name="connsiteX3" fmla="*/ 2080030 w 2088147"/>
                    <a:gd name="connsiteY3" fmla="*/ 847539 h 1347788"/>
                    <a:gd name="connsiteX4" fmla="*/ 1226135 w 2088147"/>
                    <a:gd name="connsiteY4" fmla="*/ 1347788 h 1347788"/>
                    <a:gd name="connsiteX5" fmla="*/ 2487 w 2088147"/>
                    <a:gd name="connsiteY5" fmla="*/ 696801 h 1347788"/>
                    <a:gd name="connsiteX6" fmla="*/ 0 w 2088147"/>
                    <a:gd name="connsiteY6" fmla="*/ 220601 h 1347788"/>
                    <a:gd name="connsiteX0" fmla="*/ 0 w 2088147"/>
                    <a:gd name="connsiteY0" fmla="*/ 220601 h 1347788"/>
                    <a:gd name="connsiteX1" fmla="*/ 973722 w 2088147"/>
                    <a:gd name="connsiteY1" fmla="*/ 0 h 1347788"/>
                    <a:gd name="connsiteX2" fmla="*/ 2088147 w 2088147"/>
                    <a:gd name="connsiteY2" fmla="*/ 364424 h 1347788"/>
                    <a:gd name="connsiteX3" fmla="*/ 2080030 w 2088147"/>
                    <a:gd name="connsiteY3" fmla="*/ 847539 h 1347788"/>
                    <a:gd name="connsiteX4" fmla="*/ 1226135 w 2088147"/>
                    <a:gd name="connsiteY4" fmla="*/ 1347788 h 1347788"/>
                    <a:gd name="connsiteX5" fmla="*/ 2487 w 2088147"/>
                    <a:gd name="connsiteY5" fmla="*/ 696801 h 1347788"/>
                    <a:gd name="connsiteX6" fmla="*/ 0 w 2088147"/>
                    <a:gd name="connsiteY6" fmla="*/ 220601 h 1347788"/>
                    <a:gd name="connsiteX0" fmla="*/ 0 w 2088147"/>
                    <a:gd name="connsiteY0" fmla="*/ 258296 h 1385483"/>
                    <a:gd name="connsiteX1" fmla="*/ 1030558 w 2088147"/>
                    <a:gd name="connsiteY1" fmla="*/ 0 h 1385483"/>
                    <a:gd name="connsiteX2" fmla="*/ 2088147 w 2088147"/>
                    <a:gd name="connsiteY2" fmla="*/ 402119 h 1385483"/>
                    <a:gd name="connsiteX3" fmla="*/ 2080030 w 2088147"/>
                    <a:gd name="connsiteY3" fmla="*/ 885234 h 1385483"/>
                    <a:gd name="connsiteX4" fmla="*/ 1226135 w 2088147"/>
                    <a:gd name="connsiteY4" fmla="*/ 1385483 h 1385483"/>
                    <a:gd name="connsiteX5" fmla="*/ 2487 w 2088147"/>
                    <a:gd name="connsiteY5" fmla="*/ 734496 h 1385483"/>
                    <a:gd name="connsiteX6" fmla="*/ 0 w 2088147"/>
                    <a:gd name="connsiteY6" fmla="*/ 258296 h 1385483"/>
                    <a:gd name="connsiteX0" fmla="*/ 0 w 2088147"/>
                    <a:gd name="connsiteY0" fmla="*/ 201754 h 1328941"/>
                    <a:gd name="connsiteX1" fmla="*/ 1030558 w 2088147"/>
                    <a:gd name="connsiteY1" fmla="*/ 0 h 1328941"/>
                    <a:gd name="connsiteX2" fmla="*/ 2088147 w 2088147"/>
                    <a:gd name="connsiteY2" fmla="*/ 345577 h 1328941"/>
                    <a:gd name="connsiteX3" fmla="*/ 2080030 w 2088147"/>
                    <a:gd name="connsiteY3" fmla="*/ 828692 h 1328941"/>
                    <a:gd name="connsiteX4" fmla="*/ 1226135 w 2088147"/>
                    <a:gd name="connsiteY4" fmla="*/ 1328941 h 1328941"/>
                    <a:gd name="connsiteX5" fmla="*/ 2487 w 2088147"/>
                    <a:gd name="connsiteY5" fmla="*/ 677954 h 1328941"/>
                    <a:gd name="connsiteX6" fmla="*/ 0 w 2088147"/>
                    <a:gd name="connsiteY6" fmla="*/ 201754 h 1328941"/>
                    <a:gd name="connsiteX0" fmla="*/ 0 w 2088147"/>
                    <a:gd name="connsiteY0" fmla="*/ 217909 h 1345096"/>
                    <a:gd name="connsiteX1" fmla="*/ 973723 w 2088147"/>
                    <a:gd name="connsiteY1" fmla="*/ 0 h 1345096"/>
                    <a:gd name="connsiteX2" fmla="*/ 2088147 w 2088147"/>
                    <a:gd name="connsiteY2" fmla="*/ 361732 h 1345096"/>
                    <a:gd name="connsiteX3" fmla="*/ 2080030 w 2088147"/>
                    <a:gd name="connsiteY3" fmla="*/ 844847 h 1345096"/>
                    <a:gd name="connsiteX4" fmla="*/ 1226135 w 2088147"/>
                    <a:gd name="connsiteY4" fmla="*/ 1345096 h 1345096"/>
                    <a:gd name="connsiteX5" fmla="*/ 2487 w 2088147"/>
                    <a:gd name="connsiteY5" fmla="*/ 694109 h 1345096"/>
                    <a:gd name="connsiteX6" fmla="*/ 0 w 2088147"/>
                    <a:gd name="connsiteY6" fmla="*/ 217909 h 1345096"/>
                    <a:gd name="connsiteX0" fmla="*/ 0 w 2088147"/>
                    <a:gd name="connsiteY0" fmla="*/ 242141 h 1369328"/>
                    <a:gd name="connsiteX1" fmla="*/ 1115811 w 2088147"/>
                    <a:gd name="connsiteY1" fmla="*/ 0 h 1369328"/>
                    <a:gd name="connsiteX2" fmla="*/ 2088147 w 2088147"/>
                    <a:gd name="connsiteY2" fmla="*/ 385964 h 1369328"/>
                    <a:gd name="connsiteX3" fmla="*/ 2080030 w 2088147"/>
                    <a:gd name="connsiteY3" fmla="*/ 869079 h 1369328"/>
                    <a:gd name="connsiteX4" fmla="*/ 1226135 w 2088147"/>
                    <a:gd name="connsiteY4" fmla="*/ 1369328 h 1369328"/>
                    <a:gd name="connsiteX5" fmla="*/ 2487 w 2088147"/>
                    <a:gd name="connsiteY5" fmla="*/ 718341 h 1369328"/>
                    <a:gd name="connsiteX6" fmla="*/ 0 w 2088147"/>
                    <a:gd name="connsiteY6" fmla="*/ 242141 h 1369328"/>
                    <a:gd name="connsiteX0" fmla="*/ 0 w 2088147"/>
                    <a:gd name="connsiteY0" fmla="*/ 250218 h 1377405"/>
                    <a:gd name="connsiteX1" fmla="*/ 1041925 w 2088147"/>
                    <a:gd name="connsiteY1" fmla="*/ 0 h 1377405"/>
                    <a:gd name="connsiteX2" fmla="*/ 2088147 w 2088147"/>
                    <a:gd name="connsiteY2" fmla="*/ 394041 h 1377405"/>
                    <a:gd name="connsiteX3" fmla="*/ 2080030 w 2088147"/>
                    <a:gd name="connsiteY3" fmla="*/ 877156 h 1377405"/>
                    <a:gd name="connsiteX4" fmla="*/ 1226135 w 2088147"/>
                    <a:gd name="connsiteY4" fmla="*/ 1377405 h 1377405"/>
                    <a:gd name="connsiteX5" fmla="*/ 2487 w 2088147"/>
                    <a:gd name="connsiteY5" fmla="*/ 726418 h 1377405"/>
                    <a:gd name="connsiteX6" fmla="*/ 0 w 2088147"/>
                    <a:gd name="connsiteY6" fmla="*/ 250218 h 1377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88147" h="1377405">
                      <a:moveTo>
                        <a:pt x="0" y="250218"/>
                      </a:moveTo>
                      <a:lnTo>
                        <a:pt x="1041925" y="0"/>
                      </a:lnTo>
                      <a:lnTo>
                        <a:pt x="2088147" y="394041"/>
                      </a:lnTo>
                      <a:lnTo>
                        <a:pt x="2080030" y="877156"/>
                      </a:lnTo>
                      <a:cubicBezTo>
                        <a:pt x="1796661" y="1070831"/>
                        <a:pt x="1509504" y="1183730"/>
                        <a:pt x="1226135" y="1377405"/>
                      </a:cubicBezTo>
                      <a:cubicBezTo>
                        <a:pt x="1026110" y="1282854"/>
                        <a:pt x="169175" y="825732"/>
                        <a:pt x="2487" y="726418"/>
                      </a:cubicBezTo>
                      <a:lnTo>
                        <a:pt x="0" y="250218"/>
                      </a:lnTo>
                      <a:close/>
                    </a:path>
                  </a:pathLst>
                </a:custGeom>
                <a:grpFill/>
                <a:ln w="6350">
                  <a:solidFill>
                    <a:srgbClr val="33C7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bg1">
                          <a:alpha val="0"/>
                        </a:schemeClr>
                      </a:solidFill>
                    </a:ln>
                  </a:endParaRPr>
                </a:p>
              </p:txBody>
            </p:sp>
            <p:sp>
              <p:nvSpPr>
                <p:cNvPr id="37" name="Freeform 36"/>
                <p:cNvSpPr/>
                <p:nvPr/>
              </p:nvSpPr>
              <p:spPr>
                <a:xfrm>
                  <a:off x="7009510" y="2874423"/>
                  <a:ext cx="839338" cy="554764"/>
                </a:xfrm>
                <a:custGeom>
                  <a:avLst/>
                  <a:gdLst>
                    <a:gd name="connsiteX0" fmla="*/ 674872 w 1240510"/>
                    <a:gd name="connsiteY0" fmla="*/ 653520 h 1131852"/>
                    <a:gd name="connsiteX1" fmla="*/ 1024916 w 1240510"/>
                    <a:gd name="connsiteY1" fmla="*/ 827351 h 1131852"/>
                    <a:gd name="connsiteX2" fmla="*/ 1015392 w 1240510"/>
                    <a:gd name="connsiteY2" fmla="*/ 894026 h 1131852"/>
                    <a:gd name="connsiteX3" fmla="*/ 679634 w 1240510"/>
                    <a:gd name="connsiteY3" fmla="*/ 720195 h 1131852"/>
                    <a:gd name="connsiteX4" fmla="*/ 674872 w 1240510"/>
                    <a:gd name="connsiteY4" fmla="*/ 653520 h 1131852"/>
                    <a:gd name="connsiteX5" fmla="*/ 674872 w 1240510"/>
                    <a:gd name="connsiteY5" fmla="*/ 557779 h 1131852"/>
                    <a:gd name="connsiteX6" fmla="*/ 1024916 w 1240510"/>
                    <a:gd name="connsiteY6" fmla="*/ 731610 h 1131852"/>
                    <a:gd name="connsiteX7" fmla="*/ 1015392 w 1240510"/>
                    <a:gd name="connsiteY7" fmla="*/ 798285 h 1131852"/>
                    <a:gd name="connsiteX8" fmla="*/ 679634 w 1240510"/>
                    <a:gd name="connsiteY8" fmla="*/ 624454 h 1131852"/>
                    <a:gd name="connsiteX9" fmla="*/ 674872 w 1240510"/>
                    <a:gd name="connsiteY9" fmla="*/ 557779 h 1131852"/>
                    <a:gd name="connsiteX10" fmla="*/ 674872 w 1240510"/>
                    <a:gd name="connsiteY10" fmla="*/ 470616 h 1131852"/>
                    <a:gd name="connsiteX11" fmla="*/ 1024916 w 1240510"/>
                    <a:gd name="connsiteY11" fmla="*/ 644447 h 1131852"/>
                    <a:gd name="connsiteX12" fmla="*/ 1015392 w 1240510"/>
                    <a:gd name="connsiteY12" fmla="*/ 711122 h 1131852"/>
                    <a:gd name="connsiteX13" fmla="*/ 679634 w 1240510"/>
                    <a:gd name="connsiteY13" fmla="*/ 537291 h 1131852"/>
                    <a:gd name="connsiteX14" fmla="*/ 674872 w 1240510"/>
                    <a:gd name="connsiteY14" fmla="*/ 470616 h 1131852"/>
                    <a:gd name="connsiteX15" fmla="*/ 148616 w 1240510"/>
                    <a:gd name="connsiteY15" fmla="*/ 354217 h 1131852"/>
                    <a:gd name="connsiteX16" fmla="*/ 229578 w 1240510"/>
                    <a:gd name="connsiteY16" fmla="*/ 392317 h 1131852"/>
                    <a:gd name="connsiteX17" fmla="*/ 220052 w 1240510"/>
                    <a:gd name="connsiteY17" fmla="*/ 454230 h 1131852"/>
                    <a:gd name="connsiteX18" fmla="*/ 162904 w 1240510"/>
                    <a:gd name="connsiteY18" fmla="*/ 420892 h 1131852"/>
                    <a:gd name="connsiteX19" fmla="*/ 148616 w 1240510"/>
                    <a:gd name="connsiteY19" fmla="*/ 354217 h 1131852"/>
                    <a:gd name="connsiteX20" fmla="*/ 148616 w 1240510"/>
                    <a:gd name="connsiteY20" fmla="*/ 277736 h 1131852"/>
                    <a:gd name="connsiteX21" fmla="*/ 229578 w 1240510"/>
                    <a:gd name="connsiteY21" fmla="*/ 315836 h 1131852"/>
                    <a:gd name="connsiteX22" fmla="*/ 220052 w 1240510"/>
                    <a:gd name="connsiteY22" fmla="*/ 377749 h 1131852"/>
                    <a:gd name="connsiteX23" fmla="*/ 162904 w 1240510"/>
                    <a:gd name="connsiteY23" fmla="*/ 344411 h 1131852"/>
                    <a:gd name="connsiteX24" fmla="*/ 148616 w 1240510"/>
                    <a:gd name="connsiteY24" fmla="*/ 277736 h 1131852"/>
                    <a:gd name="connsiteX25" fmla="*/ 148616 w 1240510"/>
                    <a:gd name="connsiteY25" fmla="*/ 199153 h 1131852"/>
                    <a:gd name="connsiteX26" fmla="*/ 229578 w 1240510"/>
                    <a:gd name="connsiteY26" fmla="*/ 237253 h 1131852"/>
                    <a:gd name="connsiteX27" fmla="*/ 220052 w 1240510"/>
                    <a:gd name="connsiteY27" fmla="*/ 299166 h 1131852"/>
                    <a:gd name="connsiteX28" fmla="*/ 162904 w 1240510"/>
                    <a:gd name="connsiteY28" fmla="*/ 265828 h 1131852"/>
                    <a:gd name="connsiteX29" fmla="*/ 148616 w 1240510"/>
                    <a:gd name="connsiteY29" fmla="*/ 199153 h 1131852"/>
                    <a:gd name="connsiteX30" fmla="*/ 50232 w 1240510"/>
                    <a:gd name="connsiteY30" fmla="*/ 99764 h 1131852"/>
                    <a:gd name="connsiteX31" fmla="*/ 54244 w 1240510"/>
                    <a:gd name="connsiteY31" fmla="*/ 392645 h 1131852"/>
                    <a:gd name="connsiteX32" fmla="*/ 1190278 w 1240510"/>
                    <a:gd name="connsiteY32" fmla="*/ 1073922 h 1131852"/>
                    <a:gd name="connsiteX33" fmla="*/ 1191028 w 1240510"/>
                    <a:gd name="connsiteY33" fmla="*/ 690337 h 1131852"/>
                    <a:gd name="connsiteX34" fmla="*/ 50232 w 1240510"/>
                    <a:gd name="connsiteY34" fmla="*/ 99764 h 1131852"/>
                    <a:gd name="connsiteX35" fmla="*/ 10837 w 1240510"/>
                    <a:gd name="connsiteY35" fmla="*/ 0 h 1131852"/>
                    <a:gd name="connsiteX36" fmla="*/ 1240510 w 1240510"/>
                    <a:gd name="connsiteY36" fmla="*/ 659613 h 1131852"/>
                    <a:gd name="connsiteX37" fmla="*/ 1233462 w 1240510"/>
                    <a:gd name="connsiteY37" fmla="*/ 1131852 h 1131852"/>
                    <a:gd name="connsiteX38" fmla="*/ 0 w 1240510"/>
                    <a:gd name="connsiteY38" fmla="*/ 412921 h 1131852"/>
                    <a:gd name="connsiteX39" fmla="*/ 10837 w 1240510"/>
                    <a:gd name="connsiteY39" fmla="*/ 0 h 1131852"/>
                    <a:gd name="connsiteX0" fmla="*/ 674872 w 1240510"/>
                    <a:gd name="connsiteY0" fmla="*/ 653520 h 1131852"/>
                    <a:gd name="connsiteX1" fmla="*/ 1024916 w 1240510"/>
                    <a:gd name="connsiteY1" fmla="*/ 827351 h 1131852"/>
                    <a:gd name="connsiteX2" fmla="*/ 1015392 w 1240510"/>
                    <a:gd name="connsiteY2" fmla="*/ 894026 h 1131852"/>
                    <a:gd name="connsiteX3" fmla="*/ 679634 w 1240510"/>
                    <a:gd name="connsiteY3" fmla="*/ 720195 h 1131852"/>
                    <a:gd name="connsiteX4" fmla="*/ 674872 w 1240510"/>
                    <a:gd name="connsiteY4" fmla="*/ 653520 h 1131852"/>
                    <a:gd name="connsiteX5" fmla="*/ 674872 w 1240510"/>
                    <a:gd name="connsiteY5" fmla="*/ 557779 h 1131852"/>
                    <a:gd name="connsiteX6" fmla="*/ 1024916 w 1240510"/>
                    <a:gd name="connsiteY6" fmla="*/ 731610 h 1131852"/>
                    <a:gd name="connsiteX7" fmla="*/ 1015392 w 1240510"/>
                    <a:gd name="connsiteY7" fmla="*/ 798285 h 1131852"/>
                    <a:gd name="connsiteX8" fmla="*/ 679634 w 1240510"/>
                    <a:gd name="connsiteY8" fmla="*/ 624454 h 1131852"/>
                    <a:gd name="connsiteX9" fmla="*/ 674872 w 1240510"/>
                    <a:gd name="connsiteY9" fmla="*/ 557779 h 1131852"/>
                    <a:gd name="connsiteX10" fmla="*/ 674872 w 1240510"/>
                    <a:gd name="connsiteY10" fmla="*/ 470616 h 1131852"/>
                    <a:gd name="connsiteX11" fmla="*/ 1024916 w 1240510"/>
                    <a:gd name="connsiteY11" fmla="*/ 644447 h 1131852"/>
                    <a:gd name="connsiteX12" fmla="*/ 1015392 w 1240510"/>
                    <a:gd name="connsiteY12" fmla="*/ 711122 h 1131852"/>
                    <a:gd name="connsiteX13" fmla="*/ 679634 w 1240510"/>
                    <a:gd name="connsiteY13" fmla="*/ 537291 h 1131852"/>
                    <a:gd name="connsiteX14" fmla="*/ 674872 w 1240510"/>
                    <a:gd name="connsiteY14" fmla="*/ 470616 h 1131852"/>
                    <a:gd name="connsiteX15" fmla="*/ 148616 w 1240510"/>
                    <a:gd name="connsiteY15" fmla="*/ 354217 h 1131852"/>
                    <a:gd name="connsiteX16" fmla="*/ 229578 w 1240510"/>
                    <a:gd name="connsiteY16" fmla="*/ 392317 h 1131852"/>
                    <a:gd name="connsiteX17" fmla="*/ 220052 w 1240510"/>
                    <a:gd name="connsiteY17" fmla="*/ 454230 h 1131852"/>
                    <a:gd name="connsiteX18" fmla="*/ 162904 w 1240510"/>
                    <a:gd name="connsiteY18" fmla="*/ 420892 h 1131852"/>
                    <a:gd name="connsiteX19" fmla="*/ 148616 w 1240510"/>
                    <a:gd name="connsiteY19" fmla="*/ 354217 h 1131852"/>
                    <a:gd name="connsiteX20" fmla="*/ 148616 w 1240510"/>
                    <a:gd name="connsiteY20" fmla="*/ 277736 h 1131852"/>
                    <a:gd name="connsiteX21" fmla="*/ 229578 w 1240510"/>
                    <a:gd name="connsiteY21" fmla="*/ 315836 h 1131852"/>
                    <a:gd name="connsiteX22" fmla="*/ 220052 w 1240510"/>
                    <a:gd name="connsiteY22" fmla="*/ 377749 h 1131852"/>
                    <a:gd name="connsiteX23" fmla="*/ 162904 w 1240510"/>
                    <a:gd name="connsiteY23" fmla="*/ 344411 h 1131852"/>
                    <a:gd name="connsiteX24" fmla="*/ 148616 w 1240510"/>
                    <a:gd name="connsiteY24" fmla="*/ 277736 h 1131852"/>
                    <a:gd name="connsiteX25" fmla="*/ 148616 w 1240510"/>
                    <a:gd name="connsiteY25" fmla="*/ 199153 h 1131852"/>
                    <a:gd name="connsiteX26" fmla="*/ 229578 w 1240510"/>
                    <a:gd name="connsiteY26" fmla="*/ 237253 h 1131852"/>
                    <a:gd name="connsiteX27" fmla="*/ 220052 w 1240510"/>
                    <a:gd name="connsiteY27" fmla="*/ 299166 h 1131852"/>
                    <a:gd name="connsiteX28" fmla="*/ 162904 w 1240510"/>
                    <a:gd name="connsiteY28" fmla="*/ 265828 h 1131852"/>
                    <a:gd name="connsiteX29" fmla="*/ 148616 w 1240510"/>
                    <a:gd name="connsiteY29" fmla="*/ 199153 h 1131852"/>
                    <a:gd name="connsiteX30" fmla="*/ 46443 w 1240510"/>
                    <a:gd name="connsiteY30" fmla="*/ 51298 h 1131852"/>
                    <a:gd name="connsiteX31" fmla="*/ 54244 w 1240510"/>
                    <a:gd name="connsiteY31" fmla="*/ 392645 h 1131852"/>
                    <a:gd name="connsiteX32" fmla="*/ 1190278 w 1240510"/>
                    <a:gd name="connsiteY32" fmla="*/ 1073922 h 1131852"/>
                    <a:gd name="connsiteX33" fmla="*/ 1191028 w 1240510"/>
                    <a:gd name="connsiteY33" fmla="*/ 690337 h 1131852"/>
                    <a:gd name="connsiteX34" fmla="*/ 46443 w 1240510"/>
                    <a:gd name="connsiteY34" fmla="*/ 51298 h 1131852"/>
                    <a:gd name="connsiteX35" fmla="*/ 10837 w 1240510"/>
                    <a:gd name="connsiteY35" fmla="*/ 0 h 1131852"/>
                    <a:gd name="connsiteX36" fmla="*/ 1240510 w 1240510"/>
                    <a:gd name="connsiteY36" fmla="*/ 659613 h 1131852"/>
                    <a:gd name="connsiteX37" fmla="*/ 1233462 w 1240510"/>
                    <a:gd name="connsiteY37" fmla="*/ 1131852 h 1131852"/>
                    <a:gd name="connsiteX38" fmla="*/ 0 w 1240510"/>
                    <a:gd name="connsiteY38" fmla="*/ 412921 h 1131852"/>
                    <a:gd name="connsiteX39" fmla="*/ 10837 w 1240510"/>
                    <a:gd name="connsiteY39" fmla="*/ 0 h 1131852"/>
                    <a:gd name="connsiteX0" fmla="*/ 674872 w 1240510"/>
                    <a:gd name="connsiteY0" fmla="*/ 653520 h 1131852"/>
                    <a:gd name="connsiteX1" fmla="*/ 1024916 w 1240510"/>
                    <a:gd name="connsiteY1" fmla="*/ 827351 h 1131852"/>
                    <a:gd name="connsiteX2" fmla="*/ 1015392 w 1240510"/>
                    <a:gd name="connsiteY2" fmla="*/ 894026 h 1131852"/>
                    <a:gd name="connsiteX3" fmla="*/ 679634 w 1240510"/>
                    <a:gd name="connsiteY3" fmla="*/ 720195 h 1131852"/>
                    <a:gd name="connsiteX4" fmla="*/ 674872 w 1240510"/>
                    <a:gd name="connsiteY4" fmla="*/ 653520 h 1131852"/>
                    <a:gd name="connsiteX5" fmla="*/ 674872 w 1240510"/>
                    <a:gd name="connsiteY5" fmla="*/ 557779 h 1131852"/>
                    <a:gd name="connsiteX6" fmla="*/ 1024916 w 1240510"/>
                    <a:gd name="connsiteY6" fmla="*/ 731610 h 1131852"/>
                    <a:gd name="connsiteX7" fmla="*/ 1015392 w 1240510"/>
                    <a:gd name="connsiteY7" fmla="*/ 798285 h 1131852"/>
                    <a:gd name="connsiteX8" fmla="*/ 679634 w 1240510"/>
                    <a:gd name="connsiteY8" fmla="*/ 624454 h 1131852"/>
                    <a:gd name="connsiteX9" fmla="*/ 674872 w 1240510"/>
                    <a:gd name="connsiteY9" fmla="*/ 557779 h 1131852"/>
                    <a:gd name="connsiteX10" fmla="*/ 674872 w 1240510"/>
                    <a:gd name="connsiteY10" fmla="*/ 470616 h 1131852"/>
                    <a:gd name="connsiteX11" fmla="*/ 1024916 w 1240510"/>
                    <a:gd name="connsiteY11" fmla="*/ 644447 h 1131852"/>
                    <a:gd name="connsiteX12" fmla="*/ 1015392 w 1240510"/>
                    <a:gd name="connsiteY12" fmla="*/ 711122 h 1131852"/>
                    <a:gd name="connsiteX13" fmla="*/ 679634 w 1240510"/>
                    <a:gd name="connsiteY13" fmla="*/ 537291 h 1131852"/>
                    <a:gd name="connsiteX14" fmla="*/ 674872 w 1240510"/>
                    <a:gd name="connsiteY14" fmla="*/ 470616 h 1131852"/>
                    <a:gd name="connsiteX15" fmla="*/ 148616 w 1240510"/>
                    <a:gd name="connsiteY15" fmla="*/ 354217 h 1131852"/>
                    <a:gd name="connsiteX16" fmla="*/ 229578 w 1240510"/>
                    <a:gd name="connsiteY16" fmla="*/ 392317 h 1131852"/>
                    <a:gd name="connsiteX17" fmla="*/ 220052 w 1240510"/>
                    <a:gd name="connsiteY17" fmla="*/ 454230 h 1131852"/>
                    <a:gd name="connsiteX18" fmla="*/ 162904 w 1240510"/>
                    <a:gd name="connsiteY18" fmla="*/ 420892 h 1131852"/>
                    <a:gd name="connsiteX19" fmla="*/ 148616 w 1240510"/>
                    <a:gd name="connsiteY19" fmla="*/ 354217 h 1131852"/>
                    <a:gd name="connsiteX20" fmla="*/ 148616 w 1240510"/>
                    <a:gd name="connsiteY20" fmla="*/ 277736 h 1131852"/>
                    <a:gd name="connsiteX21" fmla="*/ 229578 w 1240510"/>
                    <a:gd name="connsiteY21" fmla="*/ 315836 h 1131852"/>
                    <a:gd name="connsiteX22" fmla="*/ 220052 w 1240510"/>
                    <a:gd name="connsiteY22" fmla="*/ 377749 h 1131852"/>
                    <a:gd name="connsiteX23" fmla="*/ 162904 w 1240510"/>
                    <a:gd name="connsiteY23" fmla="*/ 344411 h 1131852"/>
                    <a:gd name="connsiteX24" fmla="*/ 148616 w 1240510"/>
                    <a:gd name="connsiteY24" fmla="*/ 277736 h 1131852"/>
                    <a:gd name="connsiteX25" fmla="*/ 148616 w 1240510"/>
                    <a:gd name="connsiteY25" fmla="*/ 199153 h 1131852"/>
                    <a:gd name="connsiteX26" fmla="*/ 229578 w 1240510"/>
                    <a:gd name="connsiteY26" fmla="*/ 237253 h 1131852"/>
                    <a:gd name="connsiteX27" fmla="*/ 220052 w 1240510"/>
                    <a:gd name="connsiteY27" fmla="*/ 299166 h 1131852"/>
                    <a:gd name="connsiteX28" fmla="*/ 162904 w 1240510"/>
                    <a:gd name="connsiteY28" fmla="*/ 265828 h 1131852"/>
                    <a:gd name="connsiteX29" fmla="*/ 148616 w 1240510"/>
                    <a:gd name="connsiteY29" fmla="*/ 199153 h 1131852"/>
                    <a:gd name="connsiteX30" fmla="*/ 46443 w 1240510"/>
                    <a:gd name="connsiteY30" fmla="*/ 51298 h 1131852"/>
                    <a:gd name="connsiteX31" fmla="*/ 42877 w 1240510"/>
                    <a:gd name="connsiteY31" fmla="*/ 371105 h 1131852"/>
                    <a:gd name="connsiteX32" fmla="*/ 1190278 w 1240510"/>
                    <a:gd name="connsiteY32" fmla="*/ 1073922 h 1131852"/>
                    <a:gd name="connsiteX33" fmla="*/ 1191028 w 1240510"/>
                    <a:gd name="connsiteY33" fmla="*/ 690337 h 1131852"/>
                    <a:gd name="connsiteX34" fmla="*/ 46443 w 1240510"/>
                    <a:gd name="connsiteY34" fmla="*/ 51298 h 1131852"/>
                    <a:gd name="connsiteX35" fmla="*/ 10837 w 1240510"/>
                    <a:gd name="connsiteY35" fmla="*/ 0 h 1131852"/>
                    <a:gd name="connsiteX36" fmla="*/ 1240510 w 1240510"/>
                    <a:gd name="connsiteY36" fmla="*/ 659613 h 1131852"/>
                    <a:gd name="connsiteX37" fmla="*/ 1233462 w 1240510"/>
                    <a:gd name="connsiteY37" fmla="*/ 1131852 h 1131852"/>
                    <a:gd name="connsiteX38" fmla="*/ 0 w 1240510"/>
                    <a:gd name="connsiteY38" fmla="*/ 412921 h 1131852"/>
                    <a:gd name="connsiteX39" fmla="*/ 10837 w 1240510"/>
                    <a:gd name="connsiteY39" fmla="*/ 0 h 1131852"/>
                    <a:gd name="connsiteX0" fmla="*/ 674872 w 1240510"/>
                    <a:gd name="connsiteY0" fmla="*/ 653520 h 1131852"/>
                    <a:gd name="connsiteX1" fmla="*/ 1024916 w 1240510"/>
                    <a:gd name="connsiteY1" fmla="*/ 827351 h 1131852"/>
                    <a:gd name="connsiteX2" fmla="*/ 1015392 w 1240510"/>
                    <a:gd name="connsiteY2" fmla="*/ 894026 h 1131852"/>
                    <a:gd name="connsiteX3" fmla="*/ 679634 w 1240510"/>
                    <a:gd name="connsiteY3" fmla="*/ 720195 h 1131852"/>
                    <a:gd name="connsiteX4" fmla="*/ 674872 w 1240510"/>
                    <a:gd name="connsiteY4" fmla="*/ 653520 h 1131852"/>
                    <a:gd name="connsiteX5" fmla="*/ 674872 w 1240510"/>
                    <a:gd name="connsiteY5" fmla="*/ 557779 h 1131852"/>
                    <a:gd name="connsiteX6" fmla="*/ 1024916 w 1240510"/>
                    <a:gd name="connsiteY6" fmla="*/ 731610 h 1131852"/>
                    <a:gd name="connsiteX7" fmla="*/ 1015392 w 1240510"/>
                    <a:gd name="connsiteY7" fmla="*/ 798285 h 1131852"/>
                    <a:gd name="connsiteX8" fmla="*/ 679634 w 1240510"/>
                    <a:gd name="connsiteY8" fmla="*/ 624454 h 1131852"/>
                    <a:gd name="connsiteX9" fmla="*/ 674872 w 1240510"/>
                    <a:gd name="connsiteY9" fmla="*/ 557779 h 1131852"/>
                    <a:gd name="connsiteX10" fmla="*/ 674872 w 1240510"/>
                    <a:gd name="connsiteY10" fmla="*/ 470616 h 1131852"/>
                    <a:gd name="connsiteX11" fmla="*/ 1024916 w 1240510"/>
                    <a:gd name="connsiteY11" fmla="*/ 644447 h 1131852"/>
                    <a:gd name="connsiteX12" fmla="*/ 1015392 w 1240510"/>
                    <a:gd name="connsiteY12" fmla="*/ 711122 h 1131852"/>
                    <a:gd name="connsiteX13" fmla="*/ 679634 w 1240510"/>
                    <a:gd name="connsiteY13" fmla="*/ 537291 h 1131852"/>
                    <a:gd name="connsiteX14" fmla="*/ 674872 w 1240510"/>
                    <a:gd name="connsiteY14" fmla="*/ 470616 h 1131852"/>
                    <a:gd name="connsiteX15" fmla="*/ 148616 w 1240510"/>
                    <a:gd name="connsiteY15" fmla="*/ 354217 h 1131852"/>
                    <a:gd name="connsiteX16" fmla="*/ 229578 w 1240510"/>
                    <a:gd name="connsiteY16" fmla="*/ 392317 h 1131852"/>
                    <a:gd name="connsiteX17" fmla="*/ 220052 w 1240510"/>
                    <a:gd name="connsiteY17" fmla="*/ 454230 h 1131852"/>
                    <a:gd name="connsiteX18" fmla="*/ 162904 w 1240510"/>
                    <a:gd name="connsiteY18" fmla="*/ 420892 h 1131852"/>
                    <a:gd name="connsiteX19" fmla="*/ 148616 w 1240510"/>
                    <a:gd name="connsiteY19" fmla="*/ 354217 h 1131852"/>
                    <a:gd name="connsiteX20" fmla="*/ 148616 w 1240510"/>
                    <a:gd name="connsiteY20" fmla="*/ 277736 h 1131852"/>
                    <a:gd name="connsiteX21" fmla="*/ 229578 w 1240510"/>
                    <a:gd name="connsiteY21" fmla="*/ 315836 h 1131852"/>
                    <a:gd name="connsiteX22" fmla="*/ 220052 w 1240510"/>
                    <a:gd name="connsiteY22" fmla="*/ 377749 h 1131852"/>
                    <a:gd name="connsiteX23" fmla="*/ 162904 w 1240510"/>
                    <a:gd name="connsiteY23" fmla="*/ 344411 h 1131852"/>
                    <a:gd name="connsiteX24" fmla="*/ 148616 w 1240510"/>
                    <a:gd name="connsiteY24" fmla="*/ 277736 h 1131852"/>
                    <a:gd name="connsiteX25" fmla="*/ 148616 w 1240510"/>
                    <a:gd name="connsiteY25" fmla="*/ 199153 h 1131852"/>
                    <a:gd name="connsiteX26" fmla="*/ 229578 w 1240510"/>
                    <a:gd name="connsiteY26" fmla="*/ 237253 h 1131852"/>
                    <a:gd name="connsiteX27" fmla="*/ 220052 w 1240510"/>
                    <a:gd name="connsiteY27" fmla="*/ 299166 h 1131852"/>
                    <a:gd name="connsiteX28" fmla="*/ 162904 w 1240510"/>
                    <a:gd name="connsiteY28" fmla="*/ 265828 h 1131852"/>
                    <a:gd name="connsiteX29" fmla="*/ 148616 w 1240510"/>
                    <a:gd name="connsiteY29" fmla="*/ 199153 h 1131852"/>
                    <a:gd name="connsiteX30" fmla="*/ 46443 w 1240510"/>
                    <a:gd name="connsiteY30" fmla="*/ 51298 h 1131852"/>
                    <a:gd name="connsiteX31" fmla="*/ 42877 w 1240510"/>
                    <a:gd name="connsiteY31" fmla="*/ 398030 h 1131852"/>
                    <a:gd name="connsiteX32" fmla="*/ 1190278 w 1240510"/>
                    <a:gd name="connsiteY32" fmla="*/ 1073922 h 1131852"/>
                    <a:gd name="connsiteX33" fmla="*/ 1191028 w 1240510"/>
                    <a:gd name="connsiteY33" fmla="*/ 690337 h 1131852"/>
                    <a:gd name="connsiteX34" fmla="*/ 46443 w 1240510"/>
                    <a:gd name="connsiteY34" fmla="*/ 51298 h 1131852"/>
                    <a:gd name="connsiteX35" fmla="*/ 10837 w 1240510"/>
                    <a:gd name="connsiteY35" fmla="*/ 0 h 1131852"/>
                    <a:gd name="connsiteX36" fmla="*/ 1240510 w 1240510"/>
                    <a:gd name="connsiteY36" fmla="*/ 659613 h 1131852"/>
                    <a:gd name="connsiteX37" fmla="*/ 1233462 w 1240510"/>
                    <a:gd name="connsiteY37" fmla="*/ 1131852 h 1131852"/>
                    <a:gd name="connsiteX38" fmla="*/ 0 w 1240510"/>
                    <a:gd name="connsiteY38" fmla="*/ 412921 h 1131852"/>
                    <a:gd name="connsiteX39" fmla="*/ 10837 w 1240510"/>
                    <a:gd name="connsiteY39" fmla="*/ 0 h 1131852"/>
                    <a:gd name="connsiteX0" fmla="*/ 674872 w 1240510"/>
                    <a:gd name="connsiteY0" fmla="*/ 653520 h 1099542"/>
                    <a:gd name="connsiteX1" fmla="*/ 1024916 w 1240510"/>
                    <a:gd name="connsiteY1" fmla="*/ 827351 h 1099542"/>
                    <a:gd name="connsiteX2" fmla="*/ 1015392 w 1240510"/>
                    <a:gd name="connsiteY2" fmla="*/ 894026 h 1099542"/>
                    <a:gd name="connsiteX3" fmla="*/ 679634 w 1240510"/>
                    <a:gd name="connsiteY3" fmla="*/ 720195 h 1099542"/>
                    <a:gd name="connsiteX4" fmla="*/ 674872 w 1240510"/>
                    <a:gd name="connsiteY4" fmla="*/ 653520 h 1099542"/>
                    <a:gd name="connsiteX5" fmla="*/ 674872 w 1240510"/>
                    <a:gd name="connsiteY5" fmla="*/ 557779 h 1099542"/>
                    <a:gd name="connsiteX6" fmla="*/ 1024916 w 1240510"/>
                    <a:gd name="connsiteY6" fmla="*/ 731610 h 1099542"/>
                    <a:gd name="connsiteX7" fmla="*/ 1015392 w 1240510"/>
                    <a:gd name="connsiteY7" fmla="*/ 798285 h 1099542"/>
                    <a:gd name="connsiteX8" fmla="*/ 679634 w 1240510"/>
                    <a:gd name="connsiteY8" fmla="*/ 624454 h 1099542"/>
                    <a:gd name="connsiteX9" fmla="*/ 674872 w 1240510"/>
                    <a:gd name="connsiteY9" fmla="*/ 557779 h 1099542"/>
                    <a:gd name="connsiteX10" fmla="*/ 674872 w 1240510"/>
                    <a:gd name="connsiteY10" fmla="*/ 470616 h 1099542"/>
                    <a:gd name="connsiteX11" fmla="*/ 1024916 w 1240510"/>
                    <a:gd name="connsiteY11" fmla="*/ 644447 h 1099542"/>
                    <a:gd name="connsiteX12" fmla="*/ 1015392 w 1240510"/>
                    <a:gd name="connsiteY12" fmla="*/ 711122 h 1099542"/>
                    <a:gd name="connsiteX13" fmla="*/ 679634 w 1240510"/>
                    <a:gd name="connsiteY13" fmla="*/ 537291 h 1099542"/>
                    <a:gd name="connsiteX14" fmla="*/ 674872 w 1240510"/>
                    <a:gd name="connsiteY14" fmla="*/ 470616 h 1099542"/>
                    <a:gd name="connsiteX15" fmla="*/ 148616 w 1240510"/>
                    <a:gd name="connsiteY15" fmla="*/ 354217 h 1099542"/>
                    <a:gd name="connsiteX16" fmla="*/ 229578 w 1240510"/>
                    <a:gd name="connsiteY16" fmla="*/ 392317 h 1099542"/>
                    <a:gd name="connsiteX17" fmla="*/ 220052 w 1240510"/>
                    <a:gd name="connsiteY17" fmla="*/ 454230 h 1099542"/>
                    <a:gd name="connsiteX18" fmla="*/ 162904 w 1240510"/>
                    <a:gd name="connsiteY18" fmla="*/ 420892 h 1099542"/>
                    <a:gd name="connsiteX19" fmla="*/ 148616 w 1240510"/>
                    <a:gd name="connsiteY19" fmla="*/ 354217 h 1099542"/>
                    <a:gd name="connsiteX20" fmla="*/ 148616 w 1240510"/>
                    <a:gd name="connsiteY20" fmla="*/ 277736 h 1099542"/>
                    <a:gd name="connsiteX21" fmla="*/ 229578 w 1240510"/>
                    <a:gd name="connsiteY21" fmla="*/ 315836 h 1099542"/>
                    <a:gd name="connsiteX22" fmla="*/ 220052 w 1240510"/>
                    <a:gd name="connsiteY22" fmla="*/ 377749 h 1099542"/>
                    <a:gd name="connsiteX23" fmla="*/ 162904 w 1240510"/>
                    <a:gd name="connsiteY23" fmla="*/ 344411 h 1099542"/>
                    <a:gd name="connsiteX24" fmla="*/ 148616 w 1240510"/>
                    <a:gd name="connsiteY24" fmla="*/ 277736 h 1099542"/>
                    <a:gd name="connsiteX25" fmla="*/ 148616 w 1240510"/>
                    <a:gd name="connsiteY25" fmla="*/ 199153 h 1099542"/>
                    <a:gd name="connsiteX26" fmla="*/ 229578 w 1240510"/>
                    <a:gd name="connsiteY26" fmla="*/ 237253 h 1099542"/>
                    <a:gd name="connsiteX27" fmla="*/ 220052 w 1240510"/>
                    <a:gd name="connsiteY27" fmla="*/ 299166 h 1099542"/>
                    <a:gd name="connsiteX28" fmla="*/ 162904 w 1240510"/>
                    <a:gd name="connsiteY28" fmla="*/ 265828 h 1099542"/>
                    <a:gd name="connsiteX29" fmla="*/ 148616 w 1240510"/>
                    <a:gd name="connsiteY29" fmla="*/ 199153 h 1099542"/>
                    <a:gd name="connsiteX30" fmla="*/ 46443 w 1240510"/>
                    <a:gd name="connsiteY30" fmla="*/ 51298 h 1099542"/>
                    <a:gd name="connsiteX31" fmla="*/ 42877 w 1240510"/>
                    <a:gd name="connsiteY31" fmla="*/ 398030 h 1099542"/>
                    <a:gd name="connsiteX32" fmla="*/ 1190278 w 1240510"/>
                    <a:gd name="connsiteY32" fmla="*/ 1073922 h 1099542"/>
                    <a:gd name="connsiteX33" fmla="*/ 1191028 w 1240510"/>
                    <a:gd name="connsiteY33" fmla="*/ 690337 h 1099542"/>
                    <a:gd name="connsiteX34" fmla="*/ 46443 w 1240510"/>
                    <a:gd name="connsiteY34" fmla="*/ 51298 h 1099542"/>
                    <a:gd name="connsiteX35" fmla="*/ 10837 w 1240510"/>
                    <a:gd name="connsiteY35" fmla="*/ 0 h 1099542"/>
                    <a:gd name="connsiteX36" fmla="*/ 1240510 w 1240510"/>
                    <a:gd name="connsiteY36" fmla="*/ 659613 h 1099542"/>
                    <a:gd name="connsiteX37" fmla="*/ 1233462 w 1240510"/>
                    <a:gd name="connsiteY37" fmla="*/ 1099542 h 1099542"/>
                    <a:gd name="connsiteX38" fmla="*/ 0 w 1240510"/>
                    <a:gd name="connsiteY38" fmla="*/ 412921 h 1099542"/>
                    <a:gd name="connsiteX39" fmla="*/ 10837 w 1240510"/>
                    <a:gd name="connsiteY39" fmla="*/ 0 h 1099542"/>
                    <a:gd name="connsiteX0" fmla="*/ 674872 w 1240510"/>
                    <a:gd name="connsiteY0" fmla="*/ 653520 h 1099542"/>
                    <a:gd name="connsiteX1" fmla="*/ 1024916 w 1240510"/>
                    <a:gd name="connsiteY1" fmla="*/ 827351 h 1099542"/>
                    <a:gd name="connsiteX2" fmla="*/ 1015392 w 1240510"/>
                    <a:gd name="connsiteY2" fmla="*/ 894026 h 1099542"/>
                    <a:gd name="connsiteX3" fmla="*/ 679634 w 1240510"/>
                    <a:gd name="connsiteY3" fmla="*/ 720195 h 1099542"/>
                    <a:gd name="connsiteX4" fmla="*/ 674872 w 1240510"/>
                    <a:gd name="connsiteY4" fmla="*/ 653520 h 1099542"/>
                    <a:gd name="connsiteX5" fmla="*/ 674872 w 1240510"/>
                    <a:gd name="connsiteY5" fmla="*/ 557779 h 1099542"/>
                    <a:gd name="connsiteX6" fmla="*/ 1024916 w 1240510"/>
                    <a:gd name="connsiteY6" fmla="*/ 731610 h 1099542"/>
                    <a:gd name="connsiteX7" fmla="*/ 1015392 w 1240510"/>
                    <a:gd name="connsiteY7" fmla="*/ 798285 h 1099542"/>
                    <a:gd name="connsiteX8" fmla="*/ 679634 w 1240510"/>
                    <a:gd name="connsiteY8" fmla="*/ 624454 h 1099542"/>
                    <a:gd name="connsiteX9" fmla="*/ 674872 w 1240510"/>
                    <a:gd name="connsiteY9" fmla="*/ 557779 h 1099542"/>
                    <a:gd name="connsiteX10" fmla="*/ 674872 w 1240510"/>
                    <a:gd name="connsiteY10" fmla="*/ 470616 h 1099542"/>
                    <a:gd name="connsiteX11" fmla="*/ 1024916 w 1240510"/>
                    <a:gd name="connsiteY11" fmla="*/ 644447 h 1099542"/>
                    <a:gd name="connsiteX12" fmla="*/ 1015392 w 1240510"/>
                    <a:gd name="connsiteY12" fmla="*/ 711122 h 1099542"/>
                    <a:gd name="connsiteX13" fmla="*/ 679634 w 1240510"/>
                    <a:gd name="connsiteY13" fmla="*/ 537291 h 1099542"/>
                    <a:gd name="connsiteX14" fmla="*/ 674872 w 1240510"/>
                    <a:gd name="connsiteY14" fmla="*/ 470616 h 1099542"/>
                    <a:gd name="connsiteX15" fmla="*/ 148616 w 1240510"/>
                    <a:gd name="connsiteY15" fmla="*/ 354217 h 1099542"/>
                    <a:gd name="connsiteX16" fmla="*/ 229578 w 1240510"/>
                    <a:gd name="connsiteY16" fmla="*/ 392317 h 1099542"/>
                    <a:gd name="connsiteX17" fmla="*/ 220052 w 1240510"/>
                    <a:gd name="connsiteY17" fmla="*/ 454230 h 1099542"/>
                    <a:gd name="connsiteX18" fmla="*/ 162904 w 1240510"/>
                    <a:gd name="connsiteY18" fmla="*/ 420892 h 1099542"/>
                    <a:gd name="connsiteX19" fmla="*/ 148616 w 1240510"/>
                    <a:gd name="connsiteY19" fmla="*/ 354217 h 1099542"/>
                    <a:gd name="connsiteX20" fmla="*/ 148616 w 1240510"/>
                    <a:gd name="connsiteY20" fmla="*/ 277736 h 1099542"/>
                    <a:gd name="connsiteX21" fmla="*/ 229578 w 1240510"/>
                    <a:gd name="connsiteY21" fmla="*/ 315836 h 1099542"/>
                    <a:gd name="connsiteX22" fmla="*/ 220052 w 1240510"/>
                    <a:gd name="connsiteY22" fmla="*/ 377749 h 1099542"/>
                    <a:gd name="connsiteX23" fmla="*/ 162904 w 1240510"/>
                    <a:gd name="connsiteY23" fmla="*/ 344411 h 1099542"/>
                    <a:gd name="connsiteX24" fmla="*/ 148616 w 1240510"/>
                    <a:gd name="connsiteY24" fmla="*/ 277736 h 1099542"/>
                    <a:gd name="connsiteX25" fmla="*/ 148616 w 1240510"/>
                    <a:gd name="connsiteY25" fmla="*/ 199153 h 1099542"/>
                    <a:gd name="connsiteX26" fmla="*/ 229578 w 1240510"/>
                    <a:gd name="connsiteY26" fmla="*/ 237253 h 1099542"/>
                    <a:gd name="connsiteX27" fmla="*/ 220052 w 1240510"/>
                    <a:gd name="connsiteY27" fmla="*/ 299166 h 1099542"/>
                    <a:gd name="connsiteX28" fmla="*/ 162904 w 1240510"/>
                    <a:gd name="connsiteY28" fmla="*/ 265828 h 1099542"/>
                    <a:gd name="connsiteX29" fmla="*/ 148616 w 1240510"/>
                    <a:gd name="connsiteY29" fmla="*/ 199153 h 1099542"/>
                    <a:gd name="connsiteX30" fmla="*/ 46443 w 1240510"/>
                    <a:gd name="connsiteY30" fmla="*/ 51298 h 1099542"/>
                    <a:gd name="connsiteX31" fmla="*/ 42877 w 1240510"/>
                    <a:gd name="connsiteY31" fmla="*/ 398030 h 1099542"/>
                    <a:gd name="connsiteX32" fmla="*/ 1182700 w 1240510"/>
                    <a:gd name="connsiteY32" fmla="*/ 1041613 h 1099542"/>
                    <a:gd name="connsiteX33" fmla="*/ 1191028 w 1240510"/>
                    <a:gd name="connsiteY33" fmla="*/ 690337 h 1099542"/>
                    <a:gd name="connsiteX34" fmla="*/ 46443 w 1240510"/>
                    <a:gd name="connsiteY34" fmla="*/ 51298 h 1099542"/>
                    <a:gd name="connsiteX35" fmla="*/ 10837 w 1240510"/>
                    <a:gd name="connsiteY35" fmla="*/ 0 h 1099542"/>
                    <a:gd name="connsiteX36" fmla="*/ 1240510 w 1240510"/>
                    <a:gd name="connsiteY36" fmla="*/ 659613 h 1099542"/>
                    <a:gd name="connsiteX37" fmla="*/ 1233462 w 1240510"/>
                    <a:gd name="connsiteY37" fmla="*/ 1099542 h 1099542"/>
                    <a:gd name="connsiteX38" fmla="*/ 0 w 1240510"/>
                    <a:gd name="connsiteY38" fmla="*/ 412921 h 1099542"/>
                    <a:gd name="connsiteX39" fmla="*/ 10837 w 1240510"/>
                    <a:gd name="connsiteY39" fmla="*/ 0 h 1099542"/>
                    <a:gd name="connsiteX0" fmla="*/ 674872 w 1240510"/>
                    <a:gd name="connsiteY0" fmla="*/ 653520 h 1099542"/>
                    <a:gd name="connsiteX1" fmla="*/ 1024916 w 1240510"/>
                    <a:gd name="connsiteY1" fmla="*/ 827351 h 1099542"/>
                    <a:gd name="connsiteX2" fmla="*/ 1015392 w 1240510"/>
                    <a:gd name="connsiteY2" fmla="*/ 894026 h 1099542"/>
                    <a:gd name="connsiteX3" fmla="*/ 679634 w 1240510"/>
                    <a:gd name="connsiteY3" fmla="*/ 720195 h 1099542"/>
                    <a:gd name="connsiteX4" fmla="*/ 674872 w 1240510"/>
                    <a:gd name="connsiteY4" fmla="*/ 653520 h 1099542"/>
                    <a:gd name="connsiteX5" fmla="*/ 674872 w 1240510"/>
                    <a:gd name="connsiteY5" fmla="*/ 557779 h 1099542"/>
                    <a:gd name="connsiteX6" fmla="*/ 1024916 w 1240510"/>
                    <a:gd name="connsiteY6" fmla="*/ 731610 h 1099542"/>
                    <a:gd name="connsiteX7" fmla="*/ 1015392 w 1240510"/>
                    <a:gd name="connsiteY7" fmla="*/ 798285 h 1099542"/>
                    <a:gd name="connsiteX8" fmla="*/ 679634 w 1240510"/>
                    <a:gd name="connsiteY8" fmla="*/ 624454 h 1099542"/>
                    <a:gd name="connsiteX9" fmla="*/ 674872 w 1240510"/>
                    <a:gd name="connsiteY9" fmla="*/ 557779 h 1099542"/>
                    <a:gd name="connsiteX10" fmla="*/ 674872 w 1240510"/>
                    <a:gd name="connsiteY10" fmla="*/ 470616 h 1099542"/>
                    <a:gd name="connsiteX11" fmla="*/ 1024916 w 1240510"/>
                    <a:gd name="connsiteY11" fmla="*/ 644447 h 1099542"/>
                    <a:gd name="connsiteX12" fmla="*/ 1015392 w 1240510"/>
                    <a:gd name="connsiteY12" fmla="*/ 711122 h 1099542"/>
                    <a:gd name="connsiteX13" fmla="*/ 679634 w 1240510"/>
                    <a:gd name="connsiteY13" fmla="*/ 537291 h 1099542"/>
                    <a:gd name="connsiteX14" fmla="*/ 674872 w 1240510"/>
                    <a:gd name="connsiteY14" fmla="*/ 470616 h 1099542"/>
                    <a:gd name="connsiteX15" fmla="*/ 148616 w 1240510"/>
                    <a:gd name="connsiteY15" fmla="*/ 354217 h 1099542"/>
                    <a:gd name="connsiteX16" fmla="*/ 229578 w 1240510"/>
                    <a:gd name="connsiteY16" fmla="*/ 392317 h 1099542"/>
                    <a:gd name="connsiteX17" fmla="*/ 220052 w 1240510"/>
                    <a:gd name="connsiteY17" fmla="*/ 454230 h 1099542"/>
                    <a:gd name="connsiteX18" fmla="*/ 162904 w 1240510"/>
                    <a:gd name="connsiteY18" fmla="*/ 420892 h 1099542"/>
                    <a:gd name="connsiteX19" fmla="*/ 148616 w 1240510"/>
                    <a:gd name="connsiteY19" fmla="*/ 354217 h 1099542"/>
                    <a:gd name="connsiteX20" fmla="*/ 148616 w 1240510"/>
                    <a:gd name="connsiteY20" fmla="*/ 277736 h 1099542"/>
                    <a:gd name="connsiteX21" fmla="*/ 229578 w 1240510"/>
                    <a:gd name="connsiteY21" fmla="*/ 315836 h 1099542"/>
                    <a:gd name="connsiteX22" fmla="*/ 220052 w 1240510"/>
                    <a:gd name="connsiteY22" fmla="*/ 377749 h 1099542"/>
                    <a:gd name="connsiteX23" fmla="*/ 162904 w 1240510"/>
                    <a:gd name="connsiteY23" fmla="*/ 344411 h 1099542"/>
                    <a:gd name="connsiteX24" fmla="*/ 148616 w 1240510"/>
                    <a:gd name="connsiteY24" fmla="*/ 277736 h 1099542"/>
                    <a:gd name="connsiteX25" fmla="*/ 148616 w 1240510"/>
                    <a:gd name="connsiteY25" fmla="*/ 199153 h 1099542"/>
                    <a:gd name="connsiteX26" fmla="*/ 229578 w 1240510"/>
                    <a:gd name="connsiteY26" fmla="*/ 237253 h 1099542"/>
                    <a:gd name="connsiteX27" fmla="*/ 220052 w 1240510"/>
                    <a:gd name="connsiteY27" fmla="*/ 299166 h 1099542"/>
                    <a:gd name="connsiteX28" fmla="*/ 162904 w 1240510"/>
                    <a:gd name="connsiteY28" fmla="*/ 265828 h 1099542"/>
                    <a:gd name="connsiteX29" fmla="*/ 148616 w 1240510"/>
                    <a:gd name="connsiteY29" fmla="*/ 199153 h 1099542"/>
                    <a:gd name="connsiteX30" fmla="*/ 46443 w 1240510"/>
                    <a:gd name="connsiteY30" fmla="*/ 51298 h 1099542"/>
                    <a:gd name="connsiteX31" fmla="*/ 42877 w 1240510"/>
                    <a:gd name="connsiteY31" fmla="*/ 398030 h 1099542"/>
                    <a:gd name="connsiteX32" fmla="*/ 1186489 w 1240510"/>
                    <a:gd name="connsiteY32" fmla="*/ 1014687 h 1099542"/>
                    <a:gd name="connsiteX33" fmla="*/ 1191028 w 1240510"/>
                    <a:gd name="connsiteY33" fmla="*/ 690337 h 1099542"/>
                    <a:gd name="connsiteX34" fmla="*/ 46443 w 1240510"/>
                    <a:gd name="connsiteY34" fmla="*/ 51298 h 1099542"/>
                    <a:gd name="connsiteX35" fmla="*/ 10837 w 1240510"/>
                    <a:gd name="connsiteY35" fmla="*/ 0 h 1099542"/>
                    <a:gd name="connsiteX36" fmla="*/ 1240510 w 1240510"/>
                    <a:gd name="connsiteY36" fmla="*/ 659613 h 1099542"/>
                    <a:gd name="connsiteX37" fmla="*/ 1233462 w 1240510"/>
                    <a:gd name="connsiteY37" fmla="*/ 1099542 h 1099542"/>
                    <a:gd name="connsiteX38" fmla="*/ 0 w 1240510"/>
                    <a:gd name="connsiteY38" fmla="*/ 412921 h 1099542"/>
                    <a:gd name="connsiteX39" fmla="*/ 10837 w 1240510"/>
                    <a:gd name="connsiteY39" fmla="*/ 0 h 1099542"/>
                    <a:gd name="connsiteX0" fmla="*/ 674872 w 1240510"/>
                    <a:gd name="connsiteY0" fmla="*/ 653520 h 1110312"/>
                    <a:gd name="connsiteX1" fmla="*/ 1024916 w 1240510"/>
                    <a:gd name="connsiteY1" fmla="*/ 827351 h 1110312"/>
                    <a:gd name="connsiteX2" fmla="*/ 1015392 w 1240510"/>
                    <a:gd name="connsiteY2" fmla="*/ 894026 h 1110312"/>
                    <a:gd name="connsiteX3" fmla="*/ 679634 w 1240510"/>
                    <a:gd name="connsiteY3" fmla="*/ 720195 h 1110312"/>
                    <a:gd name="connsiteX4" fmla="*/ 674872 w 1240510"/>
                    <a:gd name="connsiteY4" fmla="*/ 653520 h 1110312"/>
                    <a:gd name="connsiteX5" fmla="*/ 674872 w 1240510"/>
                    <a:gd name="connsiteY5" fmla="*/ 557779 h 1110312"/>
                    <a:gd name="connsiteX6" fmla="*/ 1024916 w 1240510"/>
                    <a:gd name="connsiteY6" fmla="*/ 731610 h 1110312"/>
                    <a:gd name="connsiteX7" fmla="*/ 1015392 w 1240510"/>
                    <a:gd name="connsiteY7" fmla="*/ 798285 h 1110312"/>
                    <a:gd name="connsiteX8" fmla="*/ 679634 w 1240510"/>
                    <a:gd name="connsiteY8" fmla="*/ 624454 h 1110312"/>
                    <a:gd name="connsiteX9" fmla="*/ 674872 w 1240510"/>
                    <a:gd name="connsiteY9" fmla="*/ 557779 h 1110312"/>
                    <a:gd name="connsiteX10" fmla="*/ 674872 w 1240510"/>
                    <a:gd name="connsiteY10" fmla="*/ 470616 h 1110312"/>
                    <a:gd name="connsiteX11" fmla="*/ 1024916 w 1240510"/>
                    <a:gd name="connsiteY11" fmla="*/ 644447 h 1110312"/>
                    <a:gd name="connsiteX12" fmla="*/ 1015392 w 1240510"/>
                    <a:gd name="connsiteY12" fmla="*/ 711122 h 1110312"/>
                    <a:gd name="connsiteX13" fmla="*/ 679634 w 1240510"/>
                    <a:gd name="connsiteY13" fmla="*/ 537291 h 1110312"/>
                    <a:gd name="connsiteX14" fmla="*/ 674872 w 1240510"/>
                    <a:gd name="connsiteY14" fmla="*/ 470616 h 1110312"/>
                    <a:gd name="connsiteX15" fmla="*/ 148616 w 1240510"/>
                    <a:gd name="connsiteY15" fmla="*/ 354217 h 1110312"/>
                    <a:gd name="connsiteX16" fmla="*/ 229578 w 1240510"/>
                    <a:gd name="connsiteY16" fmla="*/ 392317 h 1110312"/>
                    <a:gd name="connsiteX17" fmla="*/ 220052 w 1240510"/>
                    <a:gd name="connsiteY17" fmla="*/ 454230 h 1110312"/>
                    <a:gd name="connsiteX18" fmla="*/ 162904 w 1240510"/>
                    <a:gd name="connsiteY18" fmla="*/ 420892 h 1110312"/>
                    <a:gd name="connsiteX19" fmla="*/ 148616 w 1240510"/>
                    <a:gd name="connsiteY19" fmla="*/ 354217 h 1110312"/>
                    <a:gd name="connsiteX20" fmla="*/ 148616 w 1240510"/>
                    <a:gd name="connsiteY20" fmla="*/ 277736 h 1110312"/>
                    <a:gd name="connsiteX21" fmla="*/ 229578 w 1240510"/>
                    <a:gd name="connsiteY21" fmla="*/ 315836 h 1110312"/>
                    <a:gd name="connsiteX22" fmla="*/ 220052 w 1240510"/>
                    <a:gd name="connsiteY22" fmla="*/ 377749 h 1110312"/>
                    <a:gd name="connsiteX23" fmla="*/ 162904 w 1240510"/>
                    <a:gd name="connsiteY23" fmla="*/ 344411 h 1110312"/>
                    <a:gd name="connsiteX24" fmla="*/ 148616 w 1240510"/>
                    <a:gd name="connsiteY24" fmla="*/ 277736 h 1110312"/>
                    <a:gd name="connsiteX25" fmla="*/ 148616 w 1240510"/>
                    <a:gd name="connsiteY25" fmla="*/ 199153 h 1110312"/>
                    <a:gd name="connsiteX26" fmla="*/ 229578 w 1240510"/>
                    <a:gd name="connsiteY26" fmla="*/ 237253 h 1110312"/>
                    <a:gd name="connsiteX27" fmla="*/ 220052 w 1240510"/>
                    <a:gd name="connsiteY27" fmla="*/ 299166 h 1110312"/>
                    <a:gd name="connsiteX28" fmla="*/ 162904 w 1240510"/>
                    <a:gd name="connsiteY28" fmla="*/ 265828 h 1110312"/>
                    <a:gd name="connsiteX29" fmla="*/ 148616 w 1240510"/>
                    <a:gd name="connsiteY29" fmla="*/ 199153 h 1110312"/>
                    <a:gd name="connsiteX30" fmla="*/ 46443 w 1240510"/>
                    <a:gd name="connsiteY30" fmla="*/ 51298 h 1110312"/>
                    <a:gd name="connsiteX31" fmla="*/ 42877 w 1240510"/>
                    <a:gd name="connsiteY31" fmla="*/ 398030 h 1110312"/>
                    <a:gd name="connsiteX32" fmla="*/ 1186489 w 1240510"/>
                    <a:gd name="connsiteY32" fmla="*/ 1014687 h 1110312"/>
                    <a:gd name="connsiteX33" fmla="*/ 1191028 w 1240510"/>
                    <a:gd name="connsiteY33" fmla="*/ 690337 h 1110312"/>
                    <a:gd name="connsiteX34" fmla="*/ 46443 w 1240510"/>
                    <a:gd name="connsiteY34" fmla="*/ 51298 h 1110312"/>
                    <a:gd name="connsiteX35" fmla="*/ 10837 w 1240510"/>
                    <a:gd name="connsiteY35" fmla="*/ 0 h 1110312"/>
                    <a:gd name="connsiteX36" fmla="*/ 1240510 w 1240510"/>
                    <a:gd name="connsiteY36" fmla="*/ 659613 h 1110312"/>
                    <a:gd name="connsiteX37" fmla="*/ 1237251 w 1240510"/>
                    <a:gd name="connsiteY37" fmla="*/ 1110312 h 1110312"/>
                    <a:gd name="connsiteX38" fmla="*/ 0 w 1240510"/>
                    <a:gd name="connsiteY38" fmla="*/ 412921 h 1110312"/>
                    <a:gd name="connsiteX39" fmla="*/ 10837 w 1240510"/>
                    <a:gd name="connsiteY39" fmla="*/ 0 h 1110312"/>
                    <a:gd name="connsiteX0" fmla="*/ 674872 w 1237873"/>
                    <a:gd name="connsiteY0" fmla="*/ 653520 h 1110312"/>
                    <a:gd name="connsiteX1" fmla="*/ 1024916 w 1237873"/>
                    <a:gd name="connsiteY1" fmla="*/ 827351 h 1110312"/>
                    <a:gd name="connsiteX2" fmla="*/ 1015392 w 1237873"/>
                    <a:gd name="connsiteY2" fmla="*/ 894026 h 1110312"/>
                    <a:gd name="connsiteX3" fmla="*/ 679634 w 1237873"/>
                    <a:gd name="connsiteY3" fmla="*/ 720195 h 1110312"/>
                    <a:gd name="connsiteX4" fmla="*/ 674872 w 1237873"/>
                    <a:gd name="connsiteY4" fmla="*/ 653520 h 1110312"/>
                    <a:gd name="connsiteX5" fmla="*/ 674872 w 1237873"/>
                    <a:gd name="connsiteY5" fmla="*/ 557779 h 1110312"/>
                    <a:gd name="connsiteX6" fmla="*/ 1024916 w 1237873"/>
                    <a:gd name="connsiteY6" fmla="*/ 731610 h 1110312"/>
                    <a:gd name="connsiteX7" fmla="*/ 1015392 w 1237873"/>
                    <a:gd name="connsiteY7" fmla="*/ 798285 h 1110312"/>
                    <a:gd name="connsiteX8" fmla="*/ 679634 w 1237873"/>
                    <a:gd name="connsiteY8" fmla="*/ 624454 h 1110312"/>
                    <a:gd name="connsiteX9" fmla="*/ 674872 w 1237873"/>
                    <a:gd name="connsiteY9" fmla="*/ 557779 h 1110312"/>
                    <a:gd name="connsiteX10" fmla="*/ 674872 w 1237873"/>
                    <a:gd name="connsiteY10" fmla="*/ 470616 h 1110312"/>
                    <a:gd name="connsiteX11" fmla="*/ 1024916 w 1237873"/>
                    <a:gd name="connsiteY11" fmla="*/ 644447 h 1110312"/>
                    <a:gd name="connsiteX12" fmla="*/ 1015392 w 1237873"/>
                    <a:gd name="connsiteY12" fmla="*/ 711122 h 1110312"/>
                    <a:gd name="connsiteX13" fmla="*/ 679634 w 1237873"/>
                    <a:gd name="connsiteY13" fmla="*/ 537291 h 1110312"/>
                    <a:gd name="connsiteX14" fmla="*/ 674872 w 1237873"/>
                    <a:gd name="connsiteY14" fmla="*/ 470616 h 1110312"/>
                    <a:gd name="connsiteX15" fmla="*/ 148616 w 1237873"/>
                    <a:gd name="connsiteY15" fmla="*/ 354217 h 1110312"/>
                    <a:gd name="connsiteX16" fmla="*/ 229578 w 1237873"/>
                    <a:gd name="connsiteY16" fmla="*/ 392317 h 1110312"/>
                    <a:gd name="connsiteX17" fmla="*/ 220052 w 1237873"/>
                    <a:gd name="connsiteY17" fmla="*/ 454230 h 1110312"/>
                    <a:gd name="connsiteX18" fmla="*/ 162904 w 1237873"/>
                    <a:gd name="connsiteY18" fmla="*/ 420892 h 1110312"/>
                    <a:gd name="connsiteX19" fmla="*/ 148616 w 1237873"/>
                    <a:gd name="connsiteY19" fmla="*/ 354217 h 1110312"/>
                    <a:gd name="connsiteX20" fmla="*/ 148616 w 1237873"/>
                    <a:gd name="connsiteY20" fmla="*/ 277736 h 1110312"/>
                    <a:gd name="connsiteX21" fmla="*/ 229578 w 1237873"/>
                    <a:gd name="connsiteY21" fmla="*/ 315836 h 1110312"/>
                    <a:gd name="connsiteX22" fmla="*/ 220052 w 1237873"/>
                    <a:gd name="connsiteY22" fmla="*/ 377749 h 1110312"/>
                    <a:gd name="connsiteX23" fmla="*/ 162904 w 1237873"/>
                    <a:gd name="connsiteY23" fmla="*/ 344411 h 1110312"/>
                    <a:gd name="connsiteX24" fmla="*/ 148616 w 1237873"/>
                    <a:gd name="connsiteY24" fmla="*/ 277736 h 1110312"/>
                    <a:gd name="connsiteX25" fmla="*/ 148616 w 1237873"/>
                    <a:gd name="connsiteY25" fmla="*/ 199153 h 1110312"/>
                    <a:gd name="connsiteX26" fmla="*/ 229578 w 1237873"/>
                    <a:gd name="connsiteY26" fmla="*/ 237253 h 1110312"/>
                    <a:gd name="connsiteX27" fmla="*/ 220052 w 1237873"/>
                    <a:gd name="connsiteY27" fmla="*/ 299166 h 1110312"/>
                    <a:gd name="connsiteX28" fmla="*/ 162904 w 1237873"/>
                    <a:gd name="connsiteY28" fmla="*/ 265828 h 1110312"/>
                    <a:gd name="connsiteX29" fmla="*/ 148616 w 1237873"/>
                    <a:gd name="connsiteY29" fmla="*/ 199153 h 1110312"/>
                    <a:gd name="connsiteX30" fmla="*/ 46443 w 1237873"/>
                    <a:gd name="connsiteY30" fmla="*/ 51298 h 1110312"/>
                    <a:gd name="connsiteX31" fmla="*/ 42877 w 1237873"/>
                    <a:gd name="connsiteY31" fmla="*/ 398030 h 1110312"/>
                    <a:gd name="connsiteX32" fmla="*/ 1186489 w 1237873"/>
                    <a:gd name="connsiteY32" fmla="*/ 1014687 h 1110312"/>
                    <a:gd name="connsiteX33" fmla="*/ 1191028 w 1237873"/>
                    <a:gd name="connsiteY33" fmla="*/ 690337 h 1110312"/>
                    <a:gd name="connsiteX34" fmla="*/ 46443 w 1237873"/>
                    <a:gd name="connsiteY34" fmla="*/ 51298 h 1110312"/>
                    <a:gd name="connsiteX35" fmla="*/ 10837 w 1237873"/>
                    <a:gd name="connsiteY35" fmla="*/ 0 h 1110312"/>
                    <a:gd name="connsiteX36" fmla="*/ 1236721 w 1237873"/>
                    <a:gd name="connsiteY36" fmla="*/ 632688 h 1110312"/>
                    <a:gd name="connsiteX37" fmla="*/ 1237251 w 1237873"/>
                    <a:gd name="connsiteY37" fmla="*/ 1110312 h 1110312"/>
                    <a:gd name="connsiteX38" fmla="*/ 0 w 1237873"/>
                    <a:gd name="connsiteY38" fmla="*/ 412921 h 1110312"/>
                    <a:gd name="connsiteX39" fmla="*/ 10837 w 1237873"/>
                    <a:gd name="connsiteY39" fmla="*/ 0 h 1110312"/>
                    <a:gd name="connsiteX0" fmla="*/ 674872 w 1237873"/>
                    <a:gd name="connsiteY0" fmla="*/ 653520 h 1110312"/>
                    <a:gd name="connsiteX1" fmla="*/ 1024916 w 1237873"/>
                    <a:gd name="connsiteY1" fmla="*/ 827351 h 1110312"/>
                    <a:gd name="connsiteX2" fmla="*/ 1015392 w 1237873"/>
                    <a:gd name="connsiteY2" fmla="*/ 894026 h 1110312"/>
                    <a:gd name="connsiteX3" fmla="*/ 679634 w 1237873"/>
                    <a:gd name="connsiteY3" fmla="*/ 720195 h 1110312"/>
                    <a:gd name="connsiteX4" fmla="*/ 674872 w 1237873"/>
                    <a:gd name="connsiteY4" fmla="*/ 653520 h 1110312"/>
                    <a:gd name="connsiteX5" fmla="*/ 674872 w 1237873"/>
                    <a:gd name="connsiteY5" fmla="*/ 557779 h 1110312"/>
                    <a:gd name="connsiteX6" fmla="*/ 1024916 w 1237873"/>
                    <a:gd name="connsiteY6" fmla="*/ 731610 h 1110312"/>
                    <a:gd name="connsiteX7" fmla="*/ 1015392 w 1237873"/>
                    <a:gd name="connsiteY7" fmla="*/ 798285 h 1110312"/>
                    <a:gd name="connsiteX8" fmla="*/ 679634 w 1237873"/>
                    <a:gd name="connsiteY8" fmla="*/ 624454 h 1110312"/>
                    <a:gd name="connsiteX9" fmla="*/ 674872 w 1237873"/>
                    <a:gd name="connsiteY9" fmla="*/ 557779 h 1110312"/>
                    <a:gd name="connsiteX10" fmla="*/ 674872 w 1237873"/>
                    <a:gd name="connsiteY10" fmla="*/ 470616 h 1110312"/>
                    <a:gd name="connsiteX11" fmla="*/ 1024916 w 1237873"/>
                    <a:gd name="connsiteY11" fmla="*/ 644447 h 1110312"/>
                    <a:gd name="connsiteX12" fmla="*/ 1015392 w 1237873"/>
                    <a:gd name="connsiteY12" fmla="*/ 711122 h 1110312"/>
                    <a:gd name="connsiteX13" fmla="*/ 679634 w 1237873"/>
                    <a:gd name="connsiteY13" fmla="*/ 537291 h 1110312"/>
                    <a:gd name="connsiteX14" fmla="*/ 674872 w 1237873"/>
                    <a:gd name="connsiteY14" fmla="*/ 470616 h 1110312"/>
                    <a:gd name="connsiteX15" fmla="*/ 148616 w 1237873"/>
                    <a:gd name="connsiteY15" fmla="*/ 354217 h 1110312"/>
                    <a:gd name="connsiteX16" fmla="*/ 229578 w 1237873"/>
                    <a:gd name="connsiteY16" fmla="*/ 392317 h 1110312"/>
                    <a:gd name="connsiteX17" fmla="*/ 220052 w 1237873"/>
                    <a:gd name="connsiteY17" fmla="*/ 454230 h 1110312"/>
                    <a:gd name="connsiteX18" fmla="*/ 162904 w 1237873"/>
                    <a:gd name="connsiteY18" fmla="*/ 420892 h 1110312"/>
                    <a:gd name="connsiteX19" fmla="*/ 148616 w 1237873"/>
                    <a:gd name="connsiteY19" fmla="*/ 354217 h 1110312"/>
                    <a:gd name="connsiteX20" fmla="*/ 148616 w 1237873"/>
                    <a:gd name="connsiteY20" fmla="*/ 277736 h 1110312"/>
                    <a:gd name="connsiteX21" fmla="*/ 229578 w 1237873"/>
                    <a:gd name="connsiteY21" fmla="*/ 315836 h 1110312"/>
                    <a:gd name="connsiteX22" fmla="*/ 220052 w 1237873"/>
                    <a:gd name="connsiteY22" fmla="*/ 377749 h 1110312"/>
                    <a:gd name="connsiteX23" fmla="*/ 162904 w 1237873"/>
                    <a:gd name="connsiteY23" fmla="*/ 344411 h 1110312"/>
                    <a:gd name="connsiteX24" fmla="*/ 148616 w 1237873"/>
                    <a:gd name="connsiteY24" fmla="*/ 277736 h 1110312"/>
                    <a:gd name="connsiteX25" fmla="*/ 148616 w 1237873"/>
                    <a:gd name="connsiteY25" fmla="*/ 199153 h 1110312"/>
                    <a:gd name="connsiteX26" fmla="*/ 229578 w 1237873"/>
                    <a:gd name="connsiteY26" fmla="*/ 237253 h 1110312"/>
                    <a:gd name="connsiteX27" fmla="*/ 220052 w 1237873"/>
                    <a:gd name="connsiteY27" fmla="*/ 299166 h 1110312"/>
                    <a:gd name="connsiteX28" fmla="*/ 162904 w 1237873"/>
                    <a:gd name="connsiteY28" fmla="*/ 265828 h 1110312"/>
                    <a:gd name="connsiteX29" fmla="*/ 148616 w 1237873"/>
                    <a:gd name="connsiteY29" fmla="*/ 199153 h 1110312"/>
                    <a:gd name="connsiteX30" fmla="*/ 46443 w 1237873"/>
                    <a:gd name="connsiteY30" fmla="*/ 51298 h 1110312"/>
                    <a:gd name="connsiteX31" fmla="*/ 42877 w 1237873"/>
                    <a:gd name="connsiteY31" fmla="*/ 398030 h 1110312"/>
                    <a:gd name="connsiteX32" fmla="*/ 1186489 w 1237873"/>
                    <a:gd name="connsiteY32" fmla="*/ 1014687 h 1110312"/>
                    <a:gd name="connsiteX33" fmla="*/ 1206184 w 1237873"/>
                    <a:gd name="connsiteY33" fmla="*/ 658027 h 1110312"/>
                    <a:gd name="connsiteX34" fmla="*/ 46443 w 1237873"/>
                    <a:gd name="connsiteY34" fmla="*/ 51298 h 1110312"/>
                    <a:gd name="connsiteX35" fmla="*/ 10837 w 1237873"/>
                    <a:gd name="connsiteY35" fmla="*/ 0 h 1110312"/>
                    <a:gd name="connsiteX36" fmla="*/ 1236721 w 1237873"/>
                    <a:gd name="connsiteY36" fmla="*/ 632688 h 1110312"/>
                    <a:gd name="connsiteX37" fmla="*/ 1237251 w 1237873"/>
                    <a:gd name="connsiteY37" fmla="*/ 1110312 h 1110312"/>
                    <a:gd name="connsiteX38" fmla="*/ 0 w 1237873"/>
                    <a:gd name="connsiteY38" fmla="*/ 412921 h 1110312"/>
                    <a:gd name="connsiteX39" fmla="*/ 10837 w 1237873"/>
                    <a:gd name="connsiteY39" fmla="*/ 0 h 1110312"/>
                    <a:gd name="connsiteX0" fmla="*/ 674872 w 1237873"/>
                    <a:gd name="connsiteY0" fmla="*/ 653520 h 1110312"/>
                    <a:gd name="connsiteX1" fmla="*/ 1024916 w 1237873"/>
                    <a:gd name="connsiteY1" fmla="*/ 827351 h 1110312"/>
                    <a:gd name="connsiteX2" fmla="*/ 1015392 w 1237873"/>
                    <a:gd name="connsiteY2" fmla="*/ 894026 h 1110312"/>
                    <a:gd name="connsiteX3" fmla="*/ 679634 w 1237873"/>
                    <a:gd name="connsiteY3" fmla="*/ 720195 h 1110312"/>
                    <a:gd name="connsiteX4" fmla="*/ 674872 w 1237873"/>
                    <a:gd name="connsiteY4" fmla="*/ 653520 h 1110312"/>
                    <a:gd name="connsiteX5" fmla="*/ 674872 w 1237873"/>
                    <a:gd name="connsiteY5" fmla="*/ 557779 h 1110312"/>
                    <a:gd name="connsiteX6" fmla="*/ 1024916 w 1237873"/>
                    <a:gd name="connsiteY6" fmla="*/ 731610 h 1110312"/>
                    <a:gd name="connsiteX7" fmla="*/ 1015392 w 1237873"/>
                    <a:gd name="connsiteY7" fmla="*/ 798285 h 1110312"/>
                    <a:gd name="connsiteX8" fmla="*/ 679634 w 1237873"/>
                    <a:gd name="connsiteY8" fmla="*/ 624454 h 1110312"/>
                    <a:gd name="connsiteX9" fmla="*/ 674872 w 1237873"/>
                    <a:gd name="connsiteY9" fmla="*/ 557779 h 1110312"/>
                    <a:gd name="connsiteX10" fmla="*/ 674872 w 1237873"/>
                    <a:gd name="connsiteY10" fmla="*/ 470616 h 1110312"/>
                    <a:gd name="connsiteX11" fmla="*/ 1024916 w 1237873"/>
                    <a:gd name="connsiteY11" fmla="*/ 644447 h 1110312"/>
                    <a:gd name="connsiteX12" fmla="*/ 1015392 w 1237873"/>
                    <a:gd name="connsiteY12" fmla="*/ 711122 h 1110312"/>
                    <a:gd name="connsiteX13" fmla="*/ 679634 w 1237873"/>
                    <a:gd name="connsiteY13" fmla="*/ 537291 h 1110312"/>
                    <a:gd name="connsiteX14" fmla="*/ 674872 w 1237873"/>
                    <a:gd name="connsiteY14" fmla="*/ 470616 h 1110312"/>
                    <a:gd name="connsiteX15" fmla="*/ 148616 w 1237873"/>
                    <a:gd name="connsiteY15" fmla="*/ 354217 h 1110312"/>
                    <a:gd name="connsiteX16" fmla="*/ 229578 w 1237873"/>
                    <a:gd name="connsiteY16" fmla="*/ 392317 h 1110312"/>
                    <a:gd name="connsiteX17" fmla="*/ 220052 w 1237873"/>
                    <a:gd name="connsiteY17" fmla="*/ 454230 h 1110312"/>
                    <a:gd name="connsiteX18" fmla="*/ 162904 w 1237873"/>
                    <a:gd name="connsiteY18" fmla="*/ 420892 h 1110312"/>
                    <a:gd name="connsiteX19" fmla="*/ 148616 w 1237873"/>
                    <a:gd name="connsiteY19" fmla="*/ 354217 h 1110312"/>
                    <a:gd name="connsiteX20" fmla="*/ 148616 w 1237873"/>
                    <a:gd name="connsiteY20" fmla="*/ 277736 h 1110312"/>
                    <a:gd name="connsiteX21" fmla="*/ 229578 w 1237873"/>
                    <a:gd name="connsiteY21" fmla="*/ 315836 h 1110312"/>
                    <a:gd name="connsiteX22" fmla="*/ 220052 w 1237873"/>
                    <a:gd name="connsiteY22" fmla="*/ 377749 h 1110312"/>
                    <a:gd name="connsiteX23" fmla="*/ 162904 w 1237873"/>
                    <a:gd name="connsiteY23" fmla="*/ 344411 h 1110312"/>
                    <a:gd name="connsiteX24" fmla="*/ 148616 w 1237873"/>
                    <a:gd name="connsiteY24" fmla="*/ 277736 h 1110312"/>
                    <a:gd name="connsiteX25" fmla="*/ 148616 w 1237873"/>
                    <a:gd name="connsiteY25" fmla="*/ 199153 h 1110312"/>
                    <a:gd name="connsiteX26" fmla="*/ 229578 w 1237873"/>
                    <a:gd name="connsiteY26" fmla="*/ 237253 h 1110312"/>
                    <a:gd name="connsiteX27" fmla="*/ 220052 w 1237873"/>
                    <a:gd name="connsiteY27" fmla="*/ 299166 h 1110312"/>
                    <a:gd name="connsiteX28" fmla="*/ 162904 w 1237873"/>
                    <a:gd name="connsiteY28" fmla="*/ 265828 h 1110312"/>
                    <a:gd name="connsiteX29" fmla="*/ 148616 w 1237873"/>
                    <a:gd name="connsiteY29" fmla="*/ 199153 h 1110312"/>
                    <a:gd name="connsiteX30" fmla="*/ 46443 w 1237873"/>
                    <a:gd name="connsiteY30" fmla="*/ 51298 h 1110312"/>
                    <a:gd name="connsiteX31" fmla="*/ 42877 w 1237873"/>
                    <a:gd name="connsiteY31" fmla="*/ 398030 h 1110312"/>
                    <a:gd name="connsiteX32" fmla="*/ 1209223 w 1237873"/>
                    <a:gd name="connsiteY32" fmla="*/ 1036228 h 1110312"/>
                    <a:gd name="connsiteX33" fmla="*/ 1206184 w 1237873"/>
                    <a:gd name="connsiteY33" fmla="*/ 658027 h 1110312"/>
                    <a:gd name="connsiteX34" fmla="*/ 46443 w 1237873"/>
                    <a:gd name="connsiteY34" fmla="*/ 51298 h 1110312"/>
                    <a:gd name="connsiteX35" fmla="*/ 10837 w 1237873"/>
                    <a:gd name="connsiteY35" fmla="*/ 0 h 1110312"/>
                    <a:gd name="connsiteX36" fmla="*/ 1236721 w 1237873"/>
                    <a:gd name="connsiteY36" fmla="*/ 632688 h 1110312"/>
                    <a:gd name="connsiteX37" fmla="*/ 1237251 w 1237873"/>
                    <a:gd name="connsiteY37" fmla="*/ 1110312 h 1110312"/>
                    <a:gd name="connsiteX38" fmla="*/ 0 w 1237873"/>
                    <a:gd name="connsiteY38" fmla="*/ 412921 h 1110312"/>
                    <a:gd name="connsiteX39" fmla="*/ 10837 w 1237873"/>
                    <a:gd name="connsiteY39" fmla="*/ 0 h 1110312"/>
                    <a:gd name="connsiteX0" fmla="*/ 674872 w 1237873"/>
                    <a:gd name="connsiteY0" fmla="*/ 653520 h 1110312"/>
                    <a:gd name="connsiteX1" fmla="*/ 1024916 w 1237873"/>
                    <a:gd name="connsiteY1" fmla="*/ 827351 h 1110312"/>
                    <a:gd name="connsiteX2" fmla="*/ 1015392 w 1237873"/>
                    <a:gd name="connsiteY2" fmla="*/ 894026 h 1110312"/>
                    <a:gd name="connsiteX3" fmla="*/ 679634 w 1237873"/>
                    <a:gd name="connsiteY3" fmla="*/ 720195 h 1110312"/>
                    <a:gd name="connsiteX4" fmla="*/ 674872 w 1237873"/>
                    <a:gd name="connsiteY4" fmla="*/ 653520 h 1110312"/>
                    <a:gd name="connsiteX5" fmla="*/ 674872 w 1237873"/>
                    <a:gd name="connsiteY5" fmla="*/ 557779 h 1110312"/>
                    <a:gd name="connsiteX6" fmla="*/ 1024916 w 1237873"/>
                    <a:gd name="connsiteY6" fmla="*/ 731610 h 1110312"/>
                    <a:gd name="connsiteX7" fmla="*/ 1015392 w 1237873"/>
                    <a:gd name="connsiteY7" fmla="*/ 798285 h 1110312"/>
                    <a:gd name="connsiteX8" fmla="*/ 679634 w 1237873"/>
                    <a:gd name="connsiteY8" fmla="*/ 624454 h 1110312"/>
                    <a:gd name="connsiteX9" fmla="*/ 674872 w 1237873"/>
                    <a:gd name="connsiteY9" fmla="*/ 557779 h 1110312"/>
                    <a:gd name="connsiteX10" fmla="*/ 674872 w 1237873"/>
                    <a:gd name="connsiteY10" fmla="*/ 470616 h 1110312"/>
                    <a:gd name="connsiteX11" fmla="*/ 1024916 w 1237873"/>
                    <a:gd name="connsiteY11" fmla="*/ 644447 h 1110312"/>
                    <a:gd name="connsiteX12" fmla="*/ 1015392 w 1237873"/>
                    <a:gd name="connsiteY12" fmla="*/ 711122 h 1110312"/>
                    <a:gd name="connsiteX13" fmla="*/ 679634 w 1237873"/>
                    <a:gd name="connsiteY13" fmla="*/ 537291 h 1110312"/>
                    <a:gd name="connsiteX14" fmla="*/ 674872 w 1237873"/>
                    <a:gd name="connsiteY14" fmla="*/ 470616 h 1110312"/>
                    <a:gd name="connsiteX15" fmla="*/ 148616 w 1237873"/>
                    <a:gd name="connsiteY15" fmla="*/ 354217 h 1110312"/>
                    <a:gd name="connsiteX16" fmla="*/ 229578 w 1237873"/>
                    <a:gd name="connsiteY16" fmla="*/ 392317 h 1110312"/>
                    <a:gd name="connsiteX17" fmla="*/ 220052 w 1237873"/>
                    <a:gd name="connsiteY17" fmla="*/ 454230 h 1110312"/>
                    <a:gd name="connsiteX18" fmla="*/ 162904 w 1237873"/>
                    <a:gd name="connsiteY18" fmla="*/ 420892 h 1110312"/>
                    <a:gd name="connsiteX19" fmla="*/ 148616 w 1237873"/>
                    <a:gd name="connsiteY19" fmla="*/ 354217 h 1110312"/>
                    <a:gd name="connsiteX20" fmla="*/ 148616 w 1237873"/>
                    <a:gd name="connsiteY20" fmla="*/ 277736 h 1110312"/>
                    <a:gd name="connsiteX21" fmla="*/ 229578 w 1237873"/>
                    <a:gd name="connsiteY21" fmla="*/ 315836 h 1110312"/>
                    <a:gd name="connsiteX22" fmla="*/ 220052 w 1237873"/>
                    <a:gd name="connsiteY22" fmla="*/ 377749 h 1110312"/>
                    <a:gd name="connsiteX23" fmla="*/ 162904 w 1237873"/>
                    <a:gd name="connsiteY23" fmla="*/ 344411 h 1110312"/>
                    <a:gd name="connsiteX24" fmla="*/ 148616 w 1237873"/>
                    <a:gd name="connsiteY24" fmla="*/ 277736 h 1110312"/>
                    <a:gd name="connsiteX25" fmla="*/ 148616 w 1237873"/>
                    <a:gd name="connsiteY25" fmla="*/ 199153 h 1110312"/>
                    <a:gd name="connsiteX26" fmla="*/ 229578 w 1237873"/>
                    <a:gd name="connsiteY26" fmla="*/ 237253 h 1110312"/>
                    <a:gd name="connsiteX27" fmla="*/ 220052 w 1237873"/>
                    <a:gd name="connsiteY27" fmla="*/ 299166 h 1110312"/>
                    <a:gd name="connsiteX28" fmla="*/ 162904 w 1237873"/>
                    <a:gd name="connsiteY28" fmla="*/ 265828 h 1110312"/>
                    <a:gd name="connsiteX29" fmla="*/ 148616 w 1237873"/>
                    <a:gd name="connsiteY29" fmla="*/ 199153 h 1110312"/>
                    <a:gd name="connsiteX30" fmla="*/ 46443 w 1237873"/>
                    <a:gd name="connsiteY30" fmla="*/ 51298 h 1110312"/>
                    <a:gd name="connsiteX31" fmla="*/ 42877 w 1237873"/>
                    <a:gd name="connsiteY31" fmla="*/ 398030 h 1110312"/>
                    <a:gd name="connsiteX32" fmla="*/ 1205434 w 1237873"/>
                    <a:gd name="connsiteY32" fmla="*/ 1030843 h 1110312"/>
                    <a:gd name="connsiteX33" fmla="*/ 1206184 w 1237873"/>
                    <a:gd name="connsiteY33" fmla="*/ 658027 h 1110312"/>
                    <a:gd name="connsiteX34" fmla="*/ 46443 w 1237873"/>
                    <a:gd name="connsiteY34" fmla="*/ 51298 h 1110312"/>
                    <a:gd name="connsiteX35" fmla="*/ 10837 w 1237873"/>
                    <a:gd name="connsiteY35" fmla="*/ 0 h 1110312"/>
                    <a:gd name="connsiteX36" fmla="*/ 1236721 w 1237873"/>
                    <a:gd name="connsiteY36" fmla="*/ 632688 h 1110312"/>
                    <a:gd name="connsiteX37" fmla="*/ 1237251 w 1237873"/>
                    <a:gd name="connsiteY37" fmla="*/ 1110312 h 1110312"/>
                    <a:gd name="connsiteX38" fmla="*/ 0 w 1237873"/>
                    <a:gd name="connsiteY38" fmla="*/ 412921 h 1110312"/>
                    <a:gd name="connsiteX39" fmla="*/ 10837 w 1237873"/>
                    <a:gd name="connsiteY39" fmla="*/ 0 h 1110312"/>
                    <a:gd name="connsiteX0" fmla="*/ 674872 w 1237873"/>
                    <a:gd name="connsiteY0" fmla="*/ 653520 h 1110312"/>
                    <a:gd name="connsiteX1" fmla="*/ 1024916 w 1237873"/>
                    <a:gd name="connsiteY1" fmla="*/ 827351 h 1110312"/>
                    <a:gd name="connsiteX2" fmla="*/ 1015392 w 1237873"/>
                    <a:gd name="connsiteY2" fmla="*/ 894026 h 1110312"/>
                    <a:gd name="connsiteX3" fmla="*/ 679634 w 1237873"/>
                    <a:gd name="connsiteY3" fmla="*/ 720195 h 1110312"/>
                    <a:gd name="connsiteX4" fmla="*/ 674872 w 1237873"/>
                    <a:gd name="connsiteY4" fmla="*/ 653520 h 1110312"/>
                    <a:gd name="connsiteX5" fmla="*/ 674872 w 1237873"/>
                    <a:gd name="connsiteY5" fmla="*/ 557779 h 1110312"/>
                    <a:gd name="connsiteX6" fmla="*/ 1024916 w 1237873"/>
                    <a:gd name="connsiteY6" fmla="*/ 731610 h 1110312"/>
                    <a:gd name="connsiteX7" fmla="*/ 1015392 w 1237873"/>
                    <a:gd name="connsiteY7" fmla="*/ 798285 h 1110312"/>
                    <a:gd name="connsiteX8" fmla="*/ 679634 w 1237873"/>
                    <a:gd name="connsiteY8" fmla="*/ 624454 h 1110312"/>
                    <a:gd name="connsiteX9" fmla="*/ 674872 w 1237873"/>
                    <a:gd name="connsiteY9" fmla="*/ 557779 h 1110312"/>
                    <a:gd name="connsiteX10" fmla="*/ 674872 w 1237873"/>
                    <a:gd name="connsiteY10" fmla="*/ 470616 h 1110312"/>
                    <a:gd name="connsiteX11" fmla="*/ 1024916 w 1237873"/>
                    <a:gd name="connsiteY11" fmla="*/ 644447 h 1110312"/>
                    <a:gd name="connsiteX12" fmla="*/ 1015392 w 1237873"/>
                    <a:gd name="connsiteY12" fmla="*/ 711122 h 1110312"/>
                    <a:gd name="connsiteX13" fmla="*/ 679634 w 1237873"/>
                    <a:gd name="connsiteY13" fmla="*/ 537291 h 1110312"/>
                    <a:gd name="connsiteX14" fmla="*/ 674872 w 1237873"/>
                    <a:gd name="connsiteY14" fmla="*/ 470616 h 1110312"/>
                    <a:gd name="connsiteX15" fmla="*/ 148616 w 1237873"/>
                    <a:gd name="connsiteY15" fmla="*/ 354217 h 1110312"/>
                    <a:gd name="connsiteX16" fmla="*/ 229578 w 1237873"/>
                    <a:gd name="connsiteY16" fmla="*/ 392317 h 1110312"/>
                    <a:gd name="connsiteX17" fmla="*/ 220052 w 1237873"/>
                    <a:gd name="connsiteY17" fmla="*/ 454230 h 1110312"/>
                    <a:gd name="connsiteX18" fmla="*/ 162904 w 1237873"/>
                    <a:gd name="connsiteY18" fmla="*/ 420892 h 1110312"/>
                    <a:gd name="connsiteX19" fmla="*/ 148616 w 1237873"/>
                    <a:gd name="connsiteY19" fmla="*/ 354217 h 1110312"/>
                    <a:gd name="connsiteX20" fmla="*/ 148616 w 1237873"/>
                    <a:gd name="connsiteY20" fmla="*/ 277736 h 1110312"/>
                    <a:gd name="connsiteX21" fmla="*/ 229578 w 1237873"/>
                    <a:gd name="connsiteY21" fmla="*/ 315836 h 1110312"/>
                    <a:gd name="connsiteX22" fmla="*/ 220052 w 1237873"/>
                    <a:gd name="connsiteY22" fmla="*/ 377749 h 1110312"/>
                    <a:gd name="connsiteX23" fmla="*/ 162904 w 1237873"/>
                    <a:gd name="connsiteY23" fmla="*/ 344411 h 1110312"/>
                    <a:gd name="connsiteX24" fmla="*/ 148616 w 1237873"/>
                    <a:gd name="connsiteY24" fmla="*/ 277736 h 1110312"/>
                    <a:gd name="connsiteX25" fmla="*/ 148616 w 1237873"/>
                    <a:gd name="connsiteY25" fmla="*/ 199153 h 1110312"/>
                    <a:gd name="connsiteX26" fmla="*/ 229578 w 1237873"/>
                    <a:gd name="connsiteY26" fmla="*/ 237253 h 1110312"/>
                    <a:gd name="connsiteX27" fmla="*/ 220052 w 1237873"/>
                    <a:gd name="connsiteY27" fmla="*/ 299166 h 1110312"/>
                    <a:gd name="connsiteX28" fmla="*/ 162904 w 1237873"/>
                    <a:gd name="connsiteY28" fmla="*/ 265828 h 1110312"/>
                    <a:gd name="connsiteX29" fmla="*/ 148616 w 1237873"/>
                    <a:gd name="connsiteY29" fmla="*/ 199153 h 1110312"/>
                    <a:gd name="connsiteX30" fmla="*/ 46443 w 1237873"/>
                    <a:gd name="connsiteY30" fmla="*/ 51298 h 1110312"/>
                    <a:gd name="connsiteX31" fmla="*/ 42877 w 1237873"/>
                    <a:gd name="connsiteY31" fmla="*/ 398030 h 1110312"/>
                    <a:gd name="connsiteX32" fmla="*/ 1205434 w 1237873"/>
                    <a:gd name="connsiteY32" fmla="*/ 1030843 h 1110312"/>
                    <a:gd name="connsiteX33" fmla="*/ 1206184 w 1237873"/>
                    <a:gd name="connsiteY33" fmla="*/ 658027 h 1110312"/>
                    <a:gd name="connsiteX34" fmla="*/ 46443 w 1237873"/>
                    <a:gd name="connsiteY34" fmla="*/ 51298 h 1110312"/>
                    <a:gd name="connsiteX35" fmla="*/ 10837 w 1237873"/>
                    <a:gd name="connsiteY35" fmla="*/ 0 h 1110312"/>
                    <a:gd name="connsiteX36" fmla="*/ 1236721 w 1237873"/>
                    <a:gd name="connsiteY36" fmla="*/ 596339 h 1110312"/>
                    <a:gd name="connsiteX37" fmla="*/ 1237251 w 1237873"/>
                    <a:gd name="connsiteY37" fmla="*/ 1110312 h 1110312"/>
                    <a:gd name="connsiteX38" fmla="*/ 0 w 1237873"/>
                    <a:gd name="connsiteY38" fmla="*/ 412921 h 1110312"/>
                    <a:gd name="connsiteX39" fmla="*/ 10837 w 1237873"/>
                    <a:gd name="connsiteY39" fmla="*/ 0 h 1110312"/>
                    <a:gd name="connsiteX0" fmla="*/ 674872 w 1237873"/>
                    <a:gd name="connsiteY0" fmla="*/ 653520 h 1110312"/>
                    <a:gd name="connsiteX1" fmla="*/ 1024916 w 1237873"/>
                    <a:gd name="connsiteY1" fmla="*/ 827351 h 1110312"/>
                    <a:gd name="connsiteX2" fmla="*/ 1015392 w 1237873"/>
                    <a:gd name="connsiteY2" fmla="*/ 894026 h 1110312"/>
                    <a:gd name="connsiteX3" fmla="*/ 679634 w 1237873"/>
                    <a:gd name="connsiteY3" fmla="*/ 720195 h 1110312"/>
                    <a:gd name="connsiteX4" fmla="*/ 674872 w 1237873"/>
                    <a:gd name="connsiteY4" fmla="*/ 653520 h 1110312"/>
                    <a:gd name="connsiteX5" fmla="*/ 674872 w 1237873"/>
                    <a:gd name="connsiteY5" fmla="*/ 557779 h 1110312"/>
                    <a:gd name="connsiteX6" fmla="*/ 1024916 w 1237873"/>
                    <a:gd name="connsiteY6" fmla="*/ 731610 h 1110312"/>
                    <a:gd name="connsiteX7" fmla="*/ 1015392 w 1237873"/>
                    <a:gd name="connsiteY7" fmla="*/ 798285 h 1110312"/>
                    <a:gd name="connsiteX8" fmla="*/ 679634 w 1237873"/>
                    <a:gd name="connsiteY8" fmla="*/ 624454 h 1110312"/>
                    <a:gd name="connsiteX9" fmla="*/ 674872 w 1237873"/>
                    <a:gd name="connsiteY9" fmla="*/ 557779 h 1110312"/>
                    <a:gd name="connsiteX10" fmla="*/ 674872 w 1237873"/>
                    <a:gd name="connsiteY10" fmla="*/ 470616 h 1110312"/>
                    <a:gd name="connsiteX11" fmla="*/ 1024916 w 1237873"/>
                    <a:gd name="connsiteY11" fmla="*/ 644447 h 1110312"/>
                    <a:gd name="connsiteX12" fmla="*/ 1015392 w 1237873"/>
                    <a:gd name="connsiteY12" fmla="*/ 711122 h 1110312"/>
                    <a:gd name="connsiteX13" fmla="*/ 679634 w 1237873"/>
                    <a:gd name="connsiteY13" fmla="*/ 537291 h 1110312"/>
                    <a:gd name="connsiteX14" fmla="*/ 674872 w 1237873"/>
                    <a:gd name="connsiteY14" fmla="*/ 470616 h 1110312"/>
                    <a:gd name="connsiteX15" fmla="*/ 148616 w 1237873"/>
                    <a:gd name="connsiteY15" fmla="*/ 354217 h 1110312"/>
                    <a:gd name="connsiteX16" fmla="*/ 229578 w 1237873"/>
                    <a:gd name="connsiteY16" fmla="*/ 392317 h 1110312"/>
                    <a:gd name="connsiteX17" fmla="*/ 220052 w 1237873"/>
                    <a:gd name="connsiteY17" fmla="*/ 454230 h 1110312"/>
                    <a:gd name="connsiteX18" fmla="*/ 162904 w 1237873"/>
                    <a:gd name="connsiteY18" fmla="*/ 420892 h 1110312"/>
                    <a:gd name="connsiteX19" fmla="*/ 148616 w 1237873"/>
                    <a:gd name="connsiteY19" fmla="*/ 354217 h 1110312"/>
                    <a:gd name="connsiteX20" fmla="*/ 148616 w 1237873"/>
                    <a:gd name="connsiteY20" fmla="*/ 277736 h 1110312"/>
                    <a:gd name="connsiteX21" fmla="*/ 229578 w 1237873"/>
                    <a:gd name="connsiteY21" fmla="*/ 315836 h 1110312"/>
                    <a:gd name="connsiteX22" fmla="*/ 220052 w 1237873"/>
                    <a:gd name="connsiteY22" fmla="*/ 377749 h 1110312"/>
                    <a:gd name="connsiteX23" fmla="*/ 162904 w 1237873"/>
                    <a:gd name="connsiteY23" fmla="*/ 344411 h 1110312"/>
                    <a:gd name="connsiteX24" fmla="*/ 148616 w 1237873"/>
                    <a:gd name="connsiteY24" fmla="*/ 277736 h 1110312"/>
                    <a:gd name="connsiteX25" fmla="*/ 148616 w 1237873"/>
                    <a:gd name="connsiteY25" fmla="*/ 199153 h 1110312"/>
                    <a:gd name="connsiteX26" fmla="*/ 229578 w 1237873"/>
                    <a:gd name="connsiteY26" fmla="*/ 237253 h 1110312"/>
                    <a:gd name="connsiteX27" fmla="*/ 220052 w 1237873"/>
                    <a:gd name="connsiteY27" fmla="*/ 299166 h 1110312"/>
                    <a:gd name="connsiteX28" fmla="*/ 162904 w 1237873"/>
                    <a:gd name="connsiteY28" fmla="*/ 265828 h 1110312"/>
                    <a:gd name="connsiteX29" fmla="*/ 148616 w 1237873"/>
                    <a:gd name="connsiteY29" fmla="*/ 199153 h 1110312"/>
                    <a:gd name="connsiteX30" fmla="*/ 46443 w 1237873"/>
                    <a:gd name="connsiteY30" fmla="*/ 51298 h 1110312"/>
                    <a:gd name="connsiteX31" fmla="*/ 42877 w 1237873"/>
                    <a:gd name="connsiteY31" fmla="*/ 398030 h 1110312"/>
                    <a:gd name="connsiteX32" fmla="*/ 1205434 w 1237873"/>
                    <a:gd name="connsiteY32" fmla="*/ 1030843 h 1110312"/>
                    <a:gd name="connsiteX33" fmla="*/ 1206184 w 1237873"/>
                    <a:gd name="connsiteY33" fmla="*/ 629755 h 1110312"/>
                    <a:gd name="connsiteX34" fmla="*/ 46443 w 1237873"/>
                    <a:gd name="connsiteY34" fmla="*/ 51298 h 1110312"/>
                    <a:gd name="connsiteX35" fmla="*/ 10837 w 1237873"/>
                    <a:gd name="connsiteY35" fmla="*/ 0 h 1110312"/>
                    <a:gd name="connsiteX36" fmla="*/ 1236721 w 1237873"/>
                    <a:gd name="connsiteY36" fmla="*/ 596339 h 1110312"/>
                    <a:gd name="connsiteX37" fmla="*/ 1237251 w 1237873"/>
                    <a:gd name="connsiteY37" fmla="*/ 1110312 h 1110312"/>
                    <a:gd name="connsiteX38" fmla="*/ 0 w 1237873"/>
                    <a:gd name="connsiteY38" fmla="*/ 412921 h 1110312"/>
                    <a:gd name="connsiteX39" fmla="*/ 10837 w 1237873"/>
                    <a:gd name="connsiteY39" fmla="*/ 0 h 1110312"/>
                    <a:gd name="connsiteX0" fmla="*/ 674872 w 1237873"/>
                    <a:gd name="connsiteY0" fmla="*/ 693907 h 1150699"/>
                    <a:gd name="connsiteX1" fmla="*/ 1024916 w 1237873"/>
                    <a:gd name="connsiteY1" fmla="*/ 867738 h 1150699"/>
                    <a:gd name="connsiteX2" fmla="*/ 1015392 w 1237873"/>
                    <a:gd name="connsiteY2" fmla="*/ 934413 h 1150699"/>
                    <a:gd name="connsiteX3" fmla="*/ 679634 w 1237873"/>
                    <a:gd name="connsiteY3" fmla="*/ 760582 h 1150699"/>
                    <a:gd name="connsiteX4" fmla="*/ 674872 w 1237873"/>
                    <a:gd name="connsiteY4" fmla="*/ 693907 h 1150699"/>
                    <a:gd name="connsiteX5" fmla="*/ 674872 w 1237873"/>
                    <a:gd name="connsiteY5" fmla="*/ 598166 h 1150699"/>
                    <a:gd name="connsiteX6" fmla="*/ 1024916 w 1237873"/>
                    <a:gd name="connsiteY6" fmla="*/ 771997 h 1150699"/>
                    <a:gd name="connsiteX7" fmla="*/ 1015392 w 1237873"/>
                    <a:gd name="connsiteY7" fmla="*/ 838672 h 1150699"/>
                    <a:gd name="connsiteX8" fmla="*/ 679634 w 1237873"/>
                    <a:gd name="connsiteY8" fmla="*/ 664841 h 1150699"/>
                    <a:gd name="connsiteX9" fmla="*/ 674872 w 1237873"/>
                    <a:gd name="connsiteY9" fmla="*/ 598166 h 1150699"/>
                    <a:gd name="connsiteX10" fmla="*/ 674872 w 1237873"/>
                    <a:gd name="connsiteY10" fmla="*/ 511003 h 1150699"/>
                    <a:gd name="connsiteX11" fmla="*/ 1024916 w 1237873"/>
                    <a:gd name="connsiteY11" fmla="*/ 684834 h 1150699"/>
                    <a:gd name="connsiteX12" fmla="*/ 1015392 w 1237873"/>
                    <a:gd name="connsiteY12" fmla="*/ 751509 h 1150699"/>
                    <a:gd name="connsiteX13" fmla="*/ 679634 w 1237873"/>
                    <a:gd name="connsiteY13" fmla="*/ 577678 h 1150699"/>
                    <a:gd name="connsiteX14" fmla="*/ 674872 w 1237873"/>
                    <a:gd name="connsiteY14" fmla="*/ 511003 h 1150699"/>
                    <a:gd name="connsiteX15" fmla="*/ 148616 w 1237873"/>
                    <a:gd name="connsiteY15" fmla="*/ 394604 h 1150699"/>
                    <a:gd name="connsiteX16" fmla="*/ 229578 w 1237873"/>
                    <a:gd name="connsiteY16" fmla="*/ 432704 h 1150699"/>
                    <a:gd name="connsiteX17" fmla="*/ 220052 w 1237873"/>
                    <a:gd name="connsiteY17" fmla="*/ 494617 h 1150699"/>
                    <a:gd name="connsiteX18" fmla="*/ 162904 w 1237873"/>
                    <a:gd name="connsiteY18" fmla="*/ 461279 h 1150699"/>
                    <a:gd name="connsiteX19" fmla="*/ 148616 w 1237873"/>
                    <a:gd name="connsiteY19" fmla="*/ 394604 h 1150699"/>
                    <a:gd name="connsiteX20" fmla="*/ 148616 w 1237873"/>
                    <a:gd name="connsiteY20" fmla="*/ 318123 h 1150699"/>
                    <a:gd name="connsiteX21" fmla="*/ 229578 w 1237873"/>
                    <a:gd name="connsiteY21" fmla="*/ 356223 h 1150699"/>
                    <a:gd name="connsiteX22" fmla="*/ 220052 w 1237873"/>
                    <a:gd name="connsiteY22" fmla="*/ 418136 h 1150699"/>
                    <a:gd name="connsiteX23" fmla="*/ 162904 w 1237873"/>
                    <a:gd name="connsiteY23" fmla="*/ 384798 h 1150699"/>
                    <a:gd name="connsiteX24" fmla="*/ 148616 w 1237873"/>
                    <a:gd name="connsiteY24" fmla="*/ 318123 h 1150699"/>
                    <a:gd name="connsiteX25" fmla="*/ 148616 w 1237873"/>
                    <a:gd name="connsiteY25" fmla="*/ 239540 h 1150699"/>
                    <a:gd name="connsiteX26" fmla="*/ 229578 w 1237873"/>
                    <a:gd name="connsiteY26" fmla="*/ 277640 h 1150699"/>
                    <a:gd name="connsiteX27" fmla="*/ 220052 w 1237873"/>
                    <a:gd name="connsiteY27" fmla="*/ 339553 h 1150699"/>
                    <a:gd name="connsiteX28" fmla="*/ 162904 w 1237873"/>
                    <a:gd name="connsiteY28" fmla="*/ 306215 h 1150699"/>
                    <a:gd name="connsiteX29" fmla="*/ 148616 w 1237873"/>
                    <a:gd name="connsiteY29" fmla="*/ 239540 h 1150699"/>
                    <a:gd name="connsiteX30" fmla="*/ 46443 w 1237873"/>
                    <a:gd name="connsiteY30" fmla="*/ 91685 h 1150699"/>
                    <a:gd name="connsiteX31" fmla="*/ 42877 w 1237873"/>
                    <a:gd name="connsiteY31" fmla="*/ 438417 h 1150699"/>
                    <a:gd name="connsiteX32" fmla="*/ 1205434 w 1237873"/>
                    <a:gd name="connsiteY32" fmla="*/ 1071230 h 1150699"/>
                    <a:gd name="connsiteX33" fmla="*/ 1206184 w 1237873"/>
                    <a:gd name="connsiteY33" fmla="*/ 670142 h 1150699"/>
                    <a:gd name="connsiteX34" fmla="*/ 46443 w 1237873"/>
                    <a:gd name="connsiteY34" fmla="*/ 91685 h 1150699"/>
                    <a:gd name="connsiteX35" fmla="*/ 10837 w 1237873"/>
                    <a:gd name="connsiteY35" fmla="*/ 0 h 1150699"/>
                    <a:gd name="connsiteX36" fmla="*/ 1236721 w 1237873"/>
                    <a:gd name="connsiteY36" fmla="*/ 636726 h 1150699"/>
                    <a:gd name="connsiteX37" fmla="*/ 1237251 w 1237873"/>
                    <a:gd name="connsiteY37" fmla="*/ 1150699 h 1150699"/>
                    <a:gd name="connsiteX38" fmla="*/ 0 w 1237873"/>
                    <a:gd name="connsiteY38" fmla="*/ 453308 h 1150699"/>
                    <a:gd name="connsiteX39" fmla="*/ 10837 w 1237873"/>
                    <a:gd name="connsiteY39" fmla="*/ 0 h 1150699"/>
                    <a:gd name="connsiteX0" fmla="*/ 674872 w 1237873"/>
                    <a:gd name="connsiteY0" fmla="*/ 706022 h 1162814"/>
                    <a:gd name="connsiteX1" fmla="*/ 1024916 w 1237873"/>
                    <a:gd name="connsiteY1" fmla="*/ 879853 h 1162814"/>
                    <a:gd name="connsiteX2" fmla="*/ 1015392 w 1237873"/>
                    <a:gd name="connsiteY2" fmla="*/ 946528 h 1162814"/>
                    <a:gd name="connsiteX3" fmla="*/ 679634 w 1237873"/>
                    <a:gd name="connsiteY3" fmla="*/ 772697 h 1162814"/>
                    <a:gd name="connsiteX4" fmla="*/ 674872 w 1237873"/>
                    <a:gd name="connsiteY4" fmla="*/ 706022 h 1162814"/>
                    <a:gd name="connsiteX5" fmla="*/ 674872 w 1237873"/>
                    <a:gd name="connsiteY5" fmla="*/ 610281 h 1162814"/>
                    <a:gd name="connsiteX6" fmla="*/ 1024916 w 1237873"/>
                    <a:gd name="connsiteY6" fmla="*/ 784112 h 1162814"/>
                    <a:gd name="connsiteX7" fmla="*/ 1015392 w 1237873"/>
                    <a:gd name="connsiteY7" fmla="*/ 850787 h 1162814"/>
                    <a:gd name="connsiteX8" fmla="*/ 679634 w 1237873"/>
                    <a:gd name="connsiteY8" fmla="*/ 676956 h 1162814"/>
                    <a:gd name="connsiteX9" fmla="*/ 674872 w 1237873"/>
                    <a:gd name="connsiteY9" fmla="*/ 610281 h 1162814"/>
                    <a:gd name="connsiteX10" fmla="*/ 674872 w 1237873"/>
                    <a:gd name="connsiteY10" fmla="*/ 523118 h 1162814"/>
                    <a:gd name="connsiteX11" fmla="*/ 1024916 w 1237873"/>
                    <a:gd name="connsiteY11" fmla="*/ 696949 h 1162814"/>
                    <a:gd name="connsiteX12" fmla="*/ 1015392 w 1237873"/>
                    <a:gd name="connsiteY12" fmla="*/ 763624 h 1162814"/>
                    <a:gd name="connsiteX13" fmla="*/ 679634 w 1237873"/>
                    <a:gd name="connsiteY13" fmla="*/ 589793 h 1162814"/>
                    <a:gd name="connsiteX14" fmla="*/ 674872 w 1237873"/>
                    <a:gd name="connsiteY14" fmla="*/ 523118 h 1162814"/>
                    <a:gd name="connsiteX15" fmla="*/ 148616 w 1237873"/>
                    <a:gd name="connsiteY15" fmla="*/ 406719 h 1162814"/>
                    <a:gd name="connsiteX16" fmla="*/ 229578 w 1237873"/>
                    <a:gd name="connsiteY16" fmla="*/ 444819 h 1162814"/>
                    <a:gd name="connsiteX17" fmla="*/ 220052 w 1237873"/>
                    <a:gd name="connsiteY17" fmla="*/ 506732 h 1162814"/>
                    <a:gd name="connsiteX18" fmla="*/ 162904 w 1237873"/>
                    <a:gd name="connsiteY18" fmla="*/ 473394 h 1162814"/>
                    <a:gd name="connsiteX19" fmla="*/ 148616 w 1237873"/>
                    <a:gd name="connsiteY19" fmla="*/ 406719 h 1162814"/>
                    <a:gd name="connsiteX20" fmla="*/ 148616 w 1237873"/>
                    <a:gd name="connsiteY20" fmla="*/ 330238 h 1162814"/>
                    <a:gd name="connsiteX21" fmla="*/ 229578 w 1237873"/>
                    <a:gd name="connsiteY21" fmla="*/ 368338 h 1162814"/>
                    <a:gd name="connsiteX22" fmla="*/ 220052 w 1237873"/>
                    <a:gd name="connsiteY22" fmla="*/ 430251 h 1162814"/>
                    <a:gd name="connsiteX23" fmla="*/ 162904 w 1237873"/>
                    <a:gd name="connsiteY23" fmla="*/ 396913 h 1162814"/>
                    <a:gd name="connsiteX24" fmla="*/ 148616 w 1237873"/>
                    <a:gd name="connsiteY24" fmla="*/ 330238 h 1162814"/>
                    <a:gd name="connsiteX25" fmla="*/ 148616 w 1237873"/>
                    <a:gd name="connsiteY25" fmla="*/ 251655 h 1162814"/>
                    <a:gd name="connsiteX26" fmla="*/ 229578 w 1237873"/>
                    <a:gd name="connsiteY26" fmla="*/ 289755 h 1162814"/>
                    <a:gd name="connsiteX27" fmla="*/ 220052 w 1237873"/>
                    <a:gd name="connsiteY27" fmla="*/ 351668 h 1162814"/>
                    <a:gd name="connsiteX28" fmla="*/ 162904 w 1237873"/>
                    <a:gd name="connsiteY28" fmla="*/ 318330 h 1162814"/>
                    <a:gd name="connsiteX29" fmla="*/ 148616 w 1237873"/>
                    <a:gd name="connsiteY29" fmla="*/ 251655 h 1162814"/>
                    <a:gd name="connsiteX30" fmla="*/ 46443 w 1237873"/>
                    <a:gd name="connsiteY30" fmla="*/ 103800 h 1162814"/>
                    <a:gd name="connsiteX31" fmla="*/ 42877 w 1237873"/>
                    <a:gd name="connsiteY31" fmla="*/ 450532 h 1162814"/>
                    <a:gd name="connsiteX32" fmla="*/ 1205434 w 1237873"/>
                    <a:gd name="connsiteY32" fmla="*/ 1083345 h 1162814"/>
                    <a:gd name="connsiteX33" fmla="*/ 1206184 w 1237873"/>
                    <a:gd name="connsiteY33" fmla="*/ 682257 h 1162814"/>
                    <a:gd name="connsiteX34" fmla="*/ 46443 w 1237873"/>
                    <a:gd name="connsiteY34" fmla="*/ 103800 h 1162814"/>
                    <a:gd name="connsiteX35" fmla="*/ 5153 w 1237873"/>
                    <a:gd name="connsiteY35" fmla="*/ 0 h 1162814"/>
                    <a:gd name="connsiteX36" fmla="*/ 1236721 w 1237873"/>
                    <a:gd name="connsiteY36" fmla="*/ 648841 h 1162814"/>
                    <a:gd name="connsiteX37" fmla="*/ 1237251 w 1237873"/>
                    <a:gd name="connsiteY37" fmla="*/ 1162814 h 1162814"/>
                    <a:gd name="connsiteX38" fmla="*/ 0 w 1237873"/>
                    <a:gd name="connsiteY38" fmla="*/ 465423 h 1162814"/>
                    <a:gd name="connsiteX39" fmla="*/ 5153 w 1237873"/>
                    <a:gd name="connsiteY39" fmla="*/ 0 h 1162814"/>
                    <a:gd name="connsiteX0" fmla="*/ 674872 w 1237873"/>
                    <a:gd name="connsiteY0" fmla="*/ 706022 h 1162814"/>
                    <a:gd name="connsiteX1" fmla="*/ 1024916 w 1237873"/>
                    <a:gd name="connsiteY1" fmla="*/ 879853 h 1162814"/>
                    <a:gd name="connsiteX2" fmla="*/ 1015392 w 1237873"/>
                    <a:gd name="connsiteY2" fmla="*/ 946528 h 1162814"/>
                    <a:gd name="connsiteX3" fmla="*/ 679634 w 1237873"/>
                    <a:gd name="connsiteY3" fmla="*/ 772697 h 1162814"/>
                    <a:gd name="connsiteX4" fmla="*/ 674872 w 1237873"/>
                    <a:gd name="connsiteY4" fmla="*/ 706022 h 1162814"/>
                    <a:gd name="connsiteX5" fmla="*/ 674872 w 1237873"/>
                    <a:gd name="connsiteY5" fmla="*/ 610281 h 1162814"/>
                    <a:gd name="connsiteX6" fmla="*/ 1024916 w 1237873"/>
                    <a:gd name="connsiteY6" fmla="*/ 784112 h 1162814"/>
                    <a:gd name="connsiteX7" fmla="*/ 1015392 w 1237873"/>
                    <a:gd name="connsiteY7" fmla="*/ 850787 h 1162814"/>
                    <a:gd name="connsiteX8" fmla="*/ 679634 w 1237873"/>
                    <a:gd name="connsiteY8" fmla="*/ 676956 h 1162814"/>
                    <a:gd name="connsiteX9" fmla="*/ 674872 w 1237873"/>
                    <a:gd name="connsiteY9" fmla="*/ 610281 h 1162814"/>
                    <a:gd name="connsiteX10" fmla="*/ 674872 w 1237873"/>
                    <a:gd name="connsiteY10" fmla="*/ 523118 h 1162814"/>
                    <a:gd name="connsiteX11" fmla="*/ 1024916 w 1237873"/>
                    <a:gd name="connsiteY11" fmla="*/ 696949 h 1162814"/>
                    <a:gd name="connsiteX12" fmla="*/ 1015392 w 1237873"/>
                    <a:gd name="connsiteY12" fmla="*/ 763624 h 1162814"/>
                    <a:gd name="connsiteX13" fmla="*/ 679634 w 1237873"/>
                    <a:gd name="connsiteY13" fmla="*/ 589793 h 1162814"/>
                    <a:gd name="connsiteX14" fmla="*/ 674872 w 1237873"/>
                    <a:gd name="connsiteY14" fmla="*/ 523118 h 1162814"/>
                    <a:gd name="connsiteX15" fmla="*/ 148616 w 1237873"/>
                    <a:gd name="connsiteY15" fmla="*/ 406719 h 1162814"/>
                    <a:gd name="connsiteX16" fmla="*/ 229578 w 1237873"/>
                    <a:gd name="connsiteY16" fmla="*/ 444819 h 1162814"/>
                    <a:gd name="connsiteX17" fmla="*/ 220052 w 1237873"/>
                    <a:gd name="connsiteY17" fmla="*/ 506732 h 1162814"/>
                    <a:gd name="connsiteX18" fmla="*/ 162904 w 1237873"/>
                    <a:gd name="connsiteY18" fmla="*/ 473394 h 1162814"/>
                    <a:gd name="connsiteX19" fmla="*/ 148616 w 1237873"/>
                    <a:gd name="connsiteY19" fmla="*/ 406719 h 1162814"/>
                    <a:gd name="connsiteX20" fmla="*/ 148616 w 1237873"/>
                    <a:gd name="connsiteY20" fmla="*/ 330238 h 1162814"/>
                    <a:gd name="connsiteX21" fmla="*/ 229578 w 1237873"/>
                    <a:gd name="connsiteY21" fmla="*/ 368338 h 1162814"/>
                    <a:gd name="connsiteX22" fmla="*/ 220052 w 1237873"/>
                    <a:gd name="connsiteY22" fmla="*/ 430251 h 1162814"/>
                    <a:gd name="connsiteX23" fmla="*/ 162904 w 1237873"/>
                    <a:gd name="connsiteY23" fmla="*/ 396913 h 1162814"/>
                    <a:gd name="connsiteX24" fmla="*/ 148616 w 1237873"/>
                    <a:gd name="connsiteY24" fmla="*/ 330238 h 1162814"/>
                    <a:gd name="connsiteX25" fmla="*/ 148616 w 1237873"/>
                    <a:gd name="connsiteY25" fmla="*/ 251655 h 1162814"/>
                    <a:gd name="connsiteX26" fmla="*/ 229578 w 1237873"/>
                    <a:gd name="connsiteY26" fmla="*/ 289755 h 1162814"/>
                    <a:gd name="connsiteX27" fmla="*/ 220052 w 1237873"/>
                    <a:gd name="connsiteY27" fmla="*/ 351668 h 1162814"/>
                    <a:gd name="connsiteX28" fmla="*/ 162904 w 1237873"/>
                    <a:gd name="connsiteY28" fmla="*/ 318330 h 1162814"/>
                    <a:gd name="connsiteX29" fmla="*/ 148616 w 1237873"/>
                    <a:gd name="connsiteY29" fmla="*/ 251655 h 1162814"/>
                    <a:gd name="connsiteX30" fmla="*/ 46443 w 1237873"/>
                    <a:gd name="connsiteY30" fmla="*/ 71490 h 1162814"/>
                    <a:gd name="connsiteX31" fmla="*/ 42877 w 1237873"/>
                    <a:gd name="connsiteY31" fmla="*/ 450532 h 1162814"/>
                    <a:gd name="connsiteX32" fmla="*/ 1205434 w 1237873"/>
                    <a:gd name="connsiteY32" fmla="*/ 1083345 h 1162814"/>
                    <a:gd name="connsiteX33" fmla="*/ 1206184 w 1237873"/>
                    <a:gd name="connsiteY33" fmla="*/ 682257 h 1162814"/>
                    <a:gd name="connsiteX34" fmla="*/ 46443 w 1237873"/>
                    <a:gd name="connsiteY34" fmla="*/ 71490 h 1162814"/>
                    <a:gd name="connsiteX35" fmla="*/ 5153 w 1237873"/>
                    <a:gd name="connsiteY35" fmla="*/ 0 h 1162814"/>
                    <a:gd name="connsiteX36" fmla="*/ 1236721 w 1237873"/>
                    <a:gd name="connsiteY36" fmla="*/ 648841 h 1162814"/>
                    <a:gd name="connsiteX37" fmla="*/ 1237251 w 1237873"/>
                    <a:gd name="connsiteY37" fmla="*/ 1162814 h 1162814"/>
                    <a:gd name="connsiteX38" fmla="*/ 0 w 1237873"/>
                    <a:gd name="connsiteY38" fmla="*/ 465423 h 1162814"/>
                    <a:gd name="connsiteX39" fmla="*/ 5153 w 1237873"/>
                    <a:gd name="connsiteY39" fmla="*/ 0 h 11628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1237873" h="1162814">
                      <a:moveTo>
                        <a:pt x="674872" y="706022"/>
                      </a:moveTo>
                      <a:lnTo>
                        <a:pt x="1024916" y="879853"/>
                      </a:lnTo>
                      <a:lnTo>
                        <a:pt x="1015392" y="946528"/>
                      </a:lnTo>
                      <a:lnTo>
                        <a:pt x="679634" y="772697"/>
                      </a:lnTo>
                      <a:lnTo>
                        <a:pt x="674872" y="706022"/>
                      </a:lnTo>
                      <a:close/>
                      <a:moveTo>
                        <a:pt x="674872" y="610281"/>
                      </a:moveTo>
                      <a:lnTo>
                        <a:pt x="1024916" y="784112"/>
                      </a:lnTo>
                      <a:lnTo>
                        <a:pt x="1015392" y="850787"/>
                      </a:lnTo>
                      <a:lnTo>
                        <a:pt x="679634" y="676956"/>
                      </a:lnTo>
                      <a:lnTo>
                        <a:pt x="674872" y="610281"/>
                      </a:lnTo>
                      <a:close/>
                      <a:moveTo>
                        <a:pt x="674872" y="523118"/>
                      </a:moveTo>
                      <a:lnTo>
                        <a:pt x="1024916" y="696949"/>
                      </a:lnTo>
                      <a:lnTo>
                        <a:pt x="1015392" y="763624"/>
                      </a:lnTo>
                      <a:lnTo>
                        <a:pt x="679634" y="589793"/>
                      </a:lnTo>
                      <a:lnTo>
                        <a:pt x="674872" y="523118"/>
                      </a:lnTo>
                      <a:close/>
                      <a:moveTo>
                        <a:pt x="148616" y="406719"/>
                      </a:moveTo>
                      <a:lnTo>
                        <a:pt x="229578" y="444819"/>
                      </a:lnTo>
                      <a:lnTo>
                        <a:pt x="220052" y="506732"/>
                      </a:lnTo>
                      <a:lnTo>
                        <a:pt x="162904" y="473394"/>
                      </a:lnTo>
                      <a:lnTo>
                        <a:pt x="148616" y="406719"/>
                      </a:lnTo>
                      <a:close/>
                      <a:moveTo>
                        <a:pt x="148616" y="330238"/>
                      </a:moveTo>
                      <a:lnTo>
                        <a:pt x="229578" y="368338"/>
                      </a:lnTo>
                      <a:lnTo>
                        <a:pt x="220052" y="430251"/>
                      </a:lnTo>
                      <a:lnTo>
                        <a:pt x="162904" y="396913"/>
                      </a:lnTo>
                      <a:lnTo>
                        <a:pt x="148616" y="330238"/>
                      </a:lnTo>
                      <a:close/>
                      <a:moveTo>
                        <a:pt x="148616" y="251655"/>
                      </a:moveTo>
                      <a:lnTo>
                        <a:pt x="229578" y="289755"/>
                      </a:lnTo>
                      <a:lnTo>
                        <a:pt x="220052" y="351668"/>
                      </a:lnTo>
                      <a:lnTo>
                        <a:pt x="162904" y="318330"/>
                      </a:lnTo>
                      <a:lnTo>
                        <a:pt x="148616" y="251655"/>
                      </a:lnTo>
                      <a:close/>
                      <a:moveTo>
                        <a:pt x="46443" y="71490"/>
                      </a:moveTo>
                      <a:cubicBezTo>
                        <a:pt x="47780" y="169117"/>
                        <a:pt x="41540" y="352905"/>
                        <a:pt x="42877" y="450532"/>
                      </a:cubicBezTo>
                      <a:lnTo>
                        <a:pt x="1205434" y="1083345"/>
                      </a:lnTo>
                      <a:cubicBezTo>
                        <a:pt x="1207272" y="949222"/>
                        <a:pt x="1204346" y="816380"/>
                        <a:pt x="1206184" y="682257"/>
                      </a:cubicBezTo>
                      <a:lnTo>
                        <a:pt x="46443" y="71490"/>
                      </a:lnTo>
                      <a:close/>
                      <a:moveTo>
                        <a:pt x="5153" y="0"/>
                      </a:moveTo>
                      <a:lnTo>
                        <a:pt x="1236721" y="648841"/>
                      </a:lnTo>
                      <a:cubicBezTo>
                        <a:pt x="1234371" y="820351"/>
                        <a:pt x="1239601" y="991304"/>
                        <a:pt x="1237251" y="1162814"/>
                      </a:cubicBezTo>
                      <a:lnTo>
                        <a:pt x="0" y="465423"/>
                      </a:lnTo>
                      <a:cubicBezTo>
                        <a:pt x="2349" y="338553"/>
                        <a:pt x="2804" y="126870"/>
                        <a:pt x="5153" y="0"/>
                      </a:cubicBezTo>
                      <a:close/>
                    </a:path>
                  </a:pathLst>
                </a:custGeom>
                <a:grpFill/>
                <a:ln w="6350">
                  <a:solidFill>
                    <a:srgbClr val="33C7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chemeClr val="bg1">
                          <a:alpha val="0"/>
                        </a:schemeClr>
                      </a:solidFill>
                    </a:ln>
                  </a:endParaRPr>
                </a:p>
              </p:txBody>
            </p:sp>
            <p:sp>
              <p:nvSpPr>
                <p:cNvPr id="38" name="Freeform 37"/>
                <p:cNvSpPr/>
                <p:nvPr/>
              </p:nvSpPr>
              <p:spPr>
                <a:xfrm>
                  <a:off x="6992524" y="2967814"/>
                  <a:ext cx="108171" cy="177547"/>
                </a:xfrm>
                <a:custGeom>
                  <a:avLst/>
                  <a:gdLst>
                    <a:gd name="connsiteX0" fmla="*/ 107950 w 152400"/>
                    <a:gd name="connsiteY0" fmla="*/ 0 h 349250"/>
                    <a:gd name="connsiteX1" fmla="*/ 0 w 152400"/>
                    <a:gd name="connsiteY1" fmla="*/ 50800 h 349250"/>
                    <a:gd name="connsiteX2" fmla="*/ 0 w 152400"/>
                    <a:gd name="connsiteY2" fmla="*/ 349250 h 349250"/>
                    <a:gd name="connsiteX3" fmla="*/ 146050 w 152400"/>
                    <a:gd name="connsiteY3" fmla="*/ 266700 h 349250"/>
                    <a:gd name="connsiteX4" fmla="*/ 152400 w 152400"/>
                    <a:gd name="connsiteY4" fmla="*/ 209550 h 349250"/>
                    <a:gd name="connsiteX5" fmla="*/ 38100 w 152400"/>
                    <a:gd name="connsiteY5" fmla="*/ 285750 h 349250"/>
                    <a:gd name="connsiteX6" fmla="*/ 38100 w 152400"/>
                    <a:gd name="connsiteY6" fmla="*/ 101600 h 349250"/>
                    <a:gd name="connsiteX7" fmla="*/ 107950 w 152400"/>
                    <a:gd name="connsiteY7" fmla="*/ 69850 h 349250"/>
                    <a:gd name="connsiteX8" fmla="*/ 107950 w 152400"/>
                    <a:gd name="connsiteY8" fmla="*/ 0 h 349250"/>
                    <a:gd name="connsiteX0" fmla="*/ 107950 w 146050"/>
                    <a:gd name="connsiteY0" fmla="*/ 0 h 349250"/>
                    <a:gd name="connsiteX1" fmla="*/ 0 w 146050"/>
                    <a:gd name="connsiteY1" fmla="*/ 50800 h 349250"/>
                    <a:gd name="connsiteX2" fmla="*/ 0 w 146050"/>
                    <a:gd name="connsiteY2" fmla="*/ 349250 h 349250"/>
                    <a:gd name="connsiteX3" fmla="*/ 146050 w 146050"/>
                    <a:gd name="connsiteY3" fmla="*/ 266700 h 349250"/>
                    <a:gd name="connsiteX4" fmla="*/ 123825 w 146050"/>
                    <a:gd name="connsiteY4" fmla="*/ 230981 h 349250"/>
                    <a:gd name="connsiteX5" fmla="*/ 38100 w 146050"/>
                    <a:gd name="connsiteY5" fmla="*/ 285750 h 349250"/>
                    <a:gd name="connsiteX6" fmla="*/ 38100 w 146050"/>
                    <a:gd name="connsiteY6" fmla="*/ 101600 h 349250"/>
                    <a:gd name="connsiteX7" fmla="*/ 107950 w 146050"/>
                    <a:gd name="connsiteY7" fmla="*/ 69850 h 349250"/>
                    <a:gd name="connsiteX8" fmla="*/ 107950 w 146050"/>
                    <a:gd name="connsiteY8" fmla="*/ 0 h 349250"/>
                    <a:gd name="connsiteX0" fmla="*/ 107950 w 124619"/>
                    <a:gd name="connsiteY0" fmla="*/ 0 h 349250"/>
                    <a:gd name="connsiteX1" fmla="*/ 0 w 124619"/>
                    <a:gd name="connsiteY1" fmla="*/ 50800 h 349250"/>
                    <a:gd name="connsiteX2" fmla="*/ 0 w 124619"/>
                    <a:gd name="connsiteY2" fmla="*/ 349250 h 349250"/>
                    <a:gd name="connsiteX3" fmla="*/ 124619 w 124619"/>
                    <a:gd name="connsiteY3" fmla="*/ 288131 h 349250"/>
                    <a:gd name="connsiteX4" fmla="*/ 123825 w 124619"/>
                    <a:gd name="connsiteY4" fmla="*/ 230981 h 349250"/>
                    <a:gd name="connsiteX5" fmla="*/ 38100 w 124619"/>
                    <a:gd name="connsiteY5" fmla="*/ 285750 h 349250"/>
                    <a:gd name="connsiteX6" fmla="*/ 38100 w 124619"/>
                    <a:gd name="connsiteY6" fmla="*/ 101600 h 349250"/>
                    <a:gd name="connsiteX7" fmla="*/ 107950 w 124619"/>
                    <a:gd name="connsiteY7" fmla="*/ 69850 h 349250"/>
                    <a:gd name="connsiteX8" fmla="*/ 107950 w 124619"/>
                    <a:gd name="connsiteY8" fmla="*/ 0 h 349250"/>
                    <a:gd name="connsiteX0" fmla="*/ 107950 w 124619"/>
                    <a:gd name="connsiteY0" fmla="*/ 0 h 349250"/>
                    <a:gd name="connsiteX1" fmla="*/ 0 w 124619"/>
                    <a:gd name="connsiteY1" fmla="*/ 50800 h 349250"/>
                    <a:gd name="connsiteX2" fmla="*/ 0 w 124619"/>
                    <a:gd name="connsiteY2" fmla="*/ 349250 h 349250"/>
                    <a:gd name="connsiteX3" fmla="*/ 124619 w 124619"/>
                    <a:gd name="connsiteY3" fmla="*/ 278606 h 349250"/>
                    <a:gd name="connsiteX4" fmla="*/ 123825 w 124619"/>
                    <a:gd name="connsiteY4" fmla="*/ 230981 h 349250"/>
                    <a:gd name="connsiteX5" fmla="*/ 38100 w 124619"/>
                    <a:gd name="connsiteY5" fmla="*/ 285750 h 349250"/>
                    <a:gd name="connsiteX6" fmla="*/ 38100 w 124619"/>
                    <a:gd name="connsiteY6" fmla="*/ 101600 h 349250"/>
                    <a:gd name="connsiteX7" fmla="*/ 107950 w 124619"/>
                    <a:gd name="connsiteY7" fmla="*/ 69850 h 349250"/>
                    <a:gd name="connsiteX8" fmla="*/ 107950 w 124619"/>
                    <a:gd name="connsiteY8" fmla="*/ 0 h 349250"/>
                    <a:gd name="connsiteX0" fmla="*/ 107950 w 124619"/>
                    <a:gd name="connsiteY0" fmla="*/ 1577 h 350827"/>
                    <a:gd name="connsiteX1" fmla="*/ 0 w 124619"/>
                    <a:gd name="connsiteY1" fmla="*/ 52377 h 350827"/>
                    <a:gd name="connsiteX2" fmla="*/ 0 w 124619"/>
                    <a:gd name="connsiteY2" fmla="*/ 350827 h 350827"/>
                    <a:gd name="connsiteX3" fmla="*/ 124619 w 124619"/>
                    <a:gd name="connsiteY3" fmla="*/ 280183 h 350827"/>
                    <a:gd name="connsiteX4" fmla="*/ 123825 w 124619"/>
                    <a:gd name="connsiteY4" fmla="*/ 232558 h 350827"/>
                    <a:gd name="connsiteX5" fmla="*/ 38100 w 124619"/>
                    <a:gd name="connsiteY5" fmla="*/ 287327 h 350827"/>
                    <a:gd name="connsiteX6" fmla="*/ 38100 w 124619"/>
                    <a:gd name="connsiteY6" fmla="*/ 103177 h 350827"/>
                    <a:gd name="connsiteX7" fmla="*/ 107950 w 124619"/>
                    <a:gd name="connsiteY7" fmla="*/ 71427 h 350827"/>
                    <a:gd name="connsiteX8" fmla="*/ 107950 w 124619"/>
                    <a:gd name="connsiteY8" fmla="*/ 1577 h 350827"/>
                    <a:gd name="connsiteX0" fmla="*/ 107950 w 127415"/>
                    <a:gd name="connsiteY0" fmla="*/ 1450 h 350700"/>
                    <a:gd name="connsiteX1" fmla="*/ 0 w 127415"/>
                    <a:gd name="connsiteY1" fmla="*/ 52250 h 350700"/>
                    <a:gd name="connsiteX2" fmla="*/ 0 w 127415"/>
                    <a:gd name="connsiteY2" fmla="*/ 350700 h 350700"/>
                    <a:gd name="connsiteX3" fmla="*/ 124619 w 127415"/>
                    <a:gd name="connsiteY3" fmla="*/ 280056 h 350700"/>
                    <a:gd name="connsiteX4" fmla="*/ 123825 w 127415"/>
                    <a:gd name="connsiteY4" fmla="*/ 232431 h 350700"/>
                    <a:gd name="connsiteX5" fmla="*/ 38100 w 127415"/>
                    <a:gd name="connsiteY5" fmla="*/ 287200 h 350700"/>
                    <a:gd name="connsiteX6" fmla="*/ 38100 w 127415"/>
                    <a:gd name="connsiteY6" fmla="*/ 103050 h 350700"/>
                    <a:gd name="connsiteX7" fmla="*/ 107950 w 127415"/>
                    <a:gd name="connsiteY7" fmla="*/ 71300 h 350700"/>
                    <a:gd name="connsiteX8" fmla="*/ 107950 w 127415"/>
                    <a:gd name="connsiteY8" fmla="*/ 1450 h 350700"/>
                    <a:gd name="connsiteX0" fmla="*/ 107950 w 135126"/>
                    <a:gd name="connsiteY0" fmla="*/ 1450 h 350700"/>
                    <a:gd name="connsiteX1" fmla="*/ 0 w 135126"/>
                    <a:gd name="connsiteY1" fmla="*/ 52250 h 350700"/>
                    <a:gd name="connsiteX2" fmla="*/ 0 w 135126"/>
                    <a:gd name="connsiteY2" fmla="*/ 350700 h 350700"/>
                    <a:gd name="connsiteX3" fmla="*/ 124619 w 135126"/>
                    <a:gd name="connsiteY3" fmla="*/ 280056 h 350700"/>
                    <a:gd name="connsiteX4" fmla="*/ 123825 w 135126"/>
                    <a:gd name="connsiteY4" fmla="*/ 232431 h 350700"/>
                    <a:gd name="connsiteX5" fmla="*/ 38100 w 135126"/>
                    <a:gd name="connsiteY5" fmla="*/ 287200 h 350700"/>
                    <a:gd name="connsiteX6" fmla="*/ 38100 w 135126"/>
                    <a:gd name="connsiteY6" fmla="*/ 103050 h 350700"/>
                    <a:gd name="connsiteX7" fmla="*/ 107950 w 135126"/>
                    <a:gd name="connsiteY7" fmla="*/ 71300 h 350700"/>
                    <a:gd name="connsiteX8" fmla="*/ 107950 w 135126"/>
                    <a:gd name="connsiteY8" fmla="*/ 1450 h 350700"/>
                    <a:gd name="connsiteX0" fmla="*/ 107950 w 150337"/>
                    <a:gd name="connsiteY0" fmla="*/ 1450 h 350700"/>
                    <a:gd name="connsiteX1" fmla="*/ 0 w 150337"/>
                    <a:gd name="connsiteY1" fmla="*/ 52250 h 350700"/>
                    <a:gd name="connsiteX2" fmla="*/ 0 w 150337"/>
                    <a:gd name="connsiteY2" fmla="*/ 350700 h 350700"/>
                    <a:gd name="connsiteX3" fmla="*/ 124619 w 150337"/>
                    <a:gd name="connsiteY3" fmla="*/ 280056 h 350700"/>
                    <a:gd name="connsiteX4" fmla="*/ 123825 w 150337"/>
                    <a:gd name="connsiteY4" fmla="*/ 232431 h 350700"/>
                    <a:gd name="connsiteX5" fmla="*/ 38100 w 150337"/>
                    <a:gd name="connsiteY5" fmla="*/ 287200 h 350700"/>
                    <a:gd name="connsiteX6" fmla="*/ 38100 w 150337"/>
                    <a:gd name="connsiteY6" fmla="*/ 103050 h 350700"/>
                    <a:gd name="connsiteX7" fmla="*/ 107950 w 150337"/>
                    <a:gd name="connsiteY7" fmla="*/ 71300 h 350700"/>
                    <a:gd name="connsiteX8" fmla="*/ 107950 w 150337"/>
                    <a:gd name="connsiteY8" fmla="*/ 1450 h 350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0337" h="350700">
                      <a:moveTo>
                        <a:pt x="107950" y="1450"/>
                      </a:moveTo>
                      <a:lnTo>
                        <a:pt x="0" y="52250"/>
                      </a:lnTo>
                      <a:lnTo>
                        <a:pt x="0" y="350700"/>
                      </a:lnTo>
                      <a:lnTo>
                        <a:pt x="124619" y="280056"/>
                      </a:lnTo>
                      <a:cubicBezTo>
                        <a:pt x="167802" y="254799"/>
                        <a:pt x="148917" y="214239"/>
                        <a:pt x="123825" y="232431"/>
                      </a:cubicBezTo>
                      <a:lnTo>
                        <a:pt x="38100" y="287200"/>
                      </a:lnTo>
                      <a:lnTo>
                        <a:pt x="38100" y="103050"/>
                      </a:lnTo>
                      <a:lnTo>
                        <a:pt x="107950" y="71300"/>
                      </a:lnTo>
                      <a:cubicBezTo>
                        <a:pt x="136916" y="54224"/>
                        <a:pt x="130708" y="-10439"/>
                        <a:pt x="107950" y="1450"/>
                      </a:cubicBezTo>
                      <a:close/>
                    </a:path>
                  </a:pathLst>
                </a:custGeom>
                <a:grpFill/>
                <a:ln w="6350">
                  <a:solidFill>
                    <a:srgbClr val="33C7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bg1">
                          <a:alpha val="0"/>
                        </a:schemeClr>
                      </a:solidFill>
                    </a:ln>
                  </a:endParaRPr>
                </a:p>
              </p:txBody>
            </p:sp>
            <p:sp>
              <p:nvSpPr>
                <p:cNvPr id="39" name="Freeform 38"/>
                <p:cNvSpPr/>
                <p:nvPr/>
              </p:nvSpPr>
              <p:spPr>
                <a:xfrm>
                  <a:off x="7660864" y="3213075"/>
                  <a:ext cx="117321" cy="192569"/>
                </a:xfrm>
                <a:custGeom>
                  <a:avLst/>
                  <a:gdLst>
                    <a:gd name="connsiteX0" fmla="*/ 107950 w 152400"/>
                    <a:gd name="connsiteY0" fmla="*/ 0 h 349250"/>
                    <a:gd name="connsiteX1" fmla="*/ 0 w 152400"/>
                    <a:gd name="connsiteY1" fmla="*/ 50800 h 349250"/>
                    <a:gd name="connsiteX2" fmla="*/ 0 w 152400"/>
                    <a:gd name="connsiteY2" fmla="*/ 349250 h 349250"/>
                    <a:gd name="connsiteX3" fmla="*/ 146050 w 152400"/>
                    <a:gd name="connsiteY3" fmla="*/ 266700 h 349250"/>
                    <a:gd name="connsiteX4" fmla="*/ 152400 w 152400"/>
                    <a:gd name="connsiteY4" fmla="*/ 209550 h 349250"/>
                    <a:gd name="connsiteX5" fmla="*/ 38100 w 152400"/>
                    <a:gd name="connsiteY5" fmla="*/ 285750 h 349250"/>
                    <a:gd name="connsiteX6" fmla="*/ 38100 w 152400"/>
                    <a:gd name="connsiteY6" fmla="*/ 101600 h 349250"/>
                    <a:gd name="connsiteX7" fmla="*/ 107950 w 152400"/>
                    <a:gd name="connsiteY7" fmla="*/ 69850 h 349250"/>
                    <a:gd name="connsiteX8" fmla="*/ 107950 w 152400"/>
                    <a:gd name="connsiteY8" fmla="*/ 0 h 349250"/>
                    <a:gd name="connsiteX0" fmla="*/ 107950 w 146050"/>
                    <a:gd name="connsiteY0" fmla="*/ 0 h 349250"/>
                    <a:gd name="connsiteX1" fmla="*/ 0 w 146050"/>
                    <a:gd name="connsiteY1" fmla="*/ 50800 h 349250"/>
                    <a:gd name="connsiteX2" fmla="*/ 0 w 146050"/>
                    <a:gd name="connsiteY2" fmla="*/ 349250 h 349250"/>
                    <a:gd name="connsiteX3" fmla="*/ 146050 w 146050"/>
                    <a:gd name="connsiteY3" fmla="*/ 266700 h 349250"/>
                    <a:gd name="connsiteX4" fmla="*/ 123825 w 146050"/>
                    <a:gd name="connsiteY4" fmla="*/ 230981 h 349250"/>
                    <a:gd name="connsiteX5" fmla="*/ 38100 w 146050"/>
                    <a:gd name="connsiteY5" fmla="*/ 285750 h 349250"/>
                    <a:gd name="connsiteX6" fmla="*/ 38100 w 146050"/>
                    <a:gd name="connsiteY6" fmla="*/ 101600 h 349250"/>
                    <a:gd name="connsiteX7" fmla="*/ 107950 w 146050"/>
                    <a:gd name="connsiteY7" fmla="*/ 69850 h 349250"/>
                    <a:gd name="connsiteX8" fmla="*/ 107950 w 146050"/>
                    <a:gd name="connsiteY8" fmla="*/ 0 h 349250"/>
                    <a:gd name="connsiteX0" fmla="*/ 107950 w 124619"/>
                    <a:gd name="connsiteY0" fmla="*/ 0 h 349250"/>
                    <a:gd name="connsiteX1" fmla="*/ 0 w 124619"/>
                    <a:gd name="connsiteY1" fmla="*/ 50800 h 349250"/>
                    <a:gd name="connsiteX2" fmla="*/ 0 w 124619"/>
                    <a:gd name="connsiteY2" fmla="*/ 349250 h 349250"/>
                    <a:gd name="connsiteX3" fmla="*/ 124619 w 124619"/>
                    <a:gd name="connsiteY3" fmla="*/ 288131 h 349250"/>
                    <a:gd name="connsiteX4" fmla="*/ 123825 w 124619"/>
                    <a:gd name="connsiteY4" fmla="*/ 230981 h 349250"/>
                    <a:gd name="connsiteX5" fmla="*/ 38100 w 124619"/>
                    <a:gd name="connsiteY5" fmla="*/ 285750 h 349250"/>
                    <a:gd name="connsiteX6" fmla="*/ 38100 w 124619"/>
                    <a:gd name="connsiteY6" fmla="*/ 101600 h 349250"/>
                    <a:gd name="connsiteX7" fmla="*/ 107950 w 124619"/>
                    <a:gd name="connsiteY7" fmla="*/ 69850 h 349250"/>
                    <a:gd name="connsiteX8" fmla="*/ 107950 w 124619"/>
                    <a:gd name="connsiteY8" fmla="*/ 0 h 349250"/>
                    <a:gd name="connsiteX0" fmla="*/ 107950 w 124619"/>
                    <a:gd name="connsiteY0" fmla="*/ 0 h 349250"/>
                    <a:gd name="connsiteX1" fmla="*/ 0 w 124619"/>
                    <a:gd name="connsiteY1" fmla="*/ 50800 h 349250"/>
                    <a:gd name="connsiteX2" fmla="*/ 0 w 124619"/>
                    <a:gd name="connsiteY2" fmla="*/ 349250 h 349250"/>
                    <a:gd name="connsiteX3" fmla="*/ 124619 w 124619"/>
                    <a:gd name="connsiteY3" fmla="*/ 278606 h 349250"/>
                    <a:gd name="connsiteX4" fmla="*/ 123825 w 124619"/>
                    <a:gd name="connsiteY4" fmla="*/ 230981 h 349250"/>
                    <a:gd name="connsiteX5" fmla="*/ 38100 w 124619"/>
                    <a:gd name="connsiteY5" fmla="*/ 285750 h 349250"/>
                    <a:gd name="connsiteX6" fmla="*/ 38100 w 124619"/>
                    <a:gd name="connsiteY6" fmla="*/ 101600 h 349250"/>
                    <a:gd name="connsiteX7" fmla="*/ 107950 w 124619"/>
                    <a:gd name="connsiteY7" fmla="*/ 69850 h 349250"/>
                    <a:gd name="connsiteX8" fmla="*/ 107950 w 124619"/>
                    <a:gd name="connsiteY8" fmla="*/ 0 h 349250"/>
                    <a:gd name="connsiteX0" fmla="*/ 107950 w 124619"/>
                    <a:gd name="connsiteY0" fmla="*/ 1577 h 350827"/>
                    <a:gd name="connsiteX1" fmla="*/ 0 w 124619"/>
                    <a:gd name="connsiteY1" fmla="*/ 52377 h 350827"/>
                    <a:gd name="connsiteX2" fmla="*/ 0 w 124619"/>
                    <a:gd name="connsiteY2" fmla="*/ 350827 h 350827"/>
                    <a:gd name="connsiteX3" fmla="*/ 124619 w 124619"/>
                    <a:gd name="connsiteY3" fmla="*/ 280183 h 350827"/>
                    <a:gd name="connsiteX4" fmla="*/ 123825 w 124619"/>
                    <a:gd name="connsiteY4" fmla="*/ 232558 h 350827"/>
                    <a:gd name="connsiteX5" fmla="*/ 38100 w 124619"/>
                    <a:gd name="connsiteY5" fmla="*/ 287327 h 350827"/>
                    <a:gd name="connsiteX6" fmla="*/ 38100 w 124619"/>
                    <a:gd name="connsiteY6" fmla="*/ 103177 h 350827"/>
                    <a:gd name="connsiteX7" fmla="*/ 107950 w 124619"/>
                    <a:gd name="connsiteY7" fmla="*/ 71427 h 350827"/>
                    <a:gd name="connsiteX8" fmla="*/ 107950 w 124619"/>
                    <a:gd name="connsiteY8" fmla="*/ 1577 h 350827"/>
                    <a:gd name="connsiteX0" fmla="*/ 107950 w 127415"/>
                    <a:gd name="connsiteY0" fmla="*/ 1450 h 350700"/>
                    <a:gd name="connsiteX1" fmla="*/ 0 w 127415"/>
                    <a:gd name="connsiteY1" fmla="*/ 52250 h 350700"/>
                    <a:gd name="connsiteX2" fmla="*/ 0 w 127415"/>
                    <a:gd name="connsiteY2" fmla="*/ 350700 h 350700"/>
                    <a:gd name="connsiteX3" fmla="*/ 124619 w 127415"/>
                    <a:gd name="connsiteY3" fmla="*/ 280056 h 350700"/>
                    <a:gd name="connsiteX4" fmla="*/ 123825 w 127415"/>
                    <a:gd name="connsiteY4" fmla="*/ 232431 h 350700"/>
                    <a:gd name="connsiteX5" fmla="*/ 38100 w 127415"/>
                    <a:gd name="connsiteY5" fmla="*/ 287200 h 350700"/>
                    <a:gd name="connsiteX6" fmla="*/ 38100 w 127415"/>
                    <a:gd name="connsiteY6" fmla="*/ 103050 h 350700"/>
                    <a:gd name="connsiteX7" fmla="*/ 107950 w 127415"/>
                    <a:gd name="connsiteY7" fmla="*/ 71300 h 350700"/>
                    <a:gd name="connsiteX8" fmla="*/ 107950 w 127415"/>
                    <a:gd name="connsiteY8" fmla="*/ 1450 h 350700"/>
                    <a:gd name="connsiteX0" fmla="*/ 107950 w 135126"/>
                    <a:gd name="connsiteY0" fmla="*/ 1450 h 350700"/>
                    <a:gd name="connsiteX1" fmla="*/ 0 w 135126"/>
                    <a:gd name="connsiteY1" fmla="*/ 52250 h 350700"/>
                    <a:gd name="connsiteX2" fmla="*/ 0 w 135126"/>
                    <a:gd name="connsiteY2" fmla="*/ 350700 h 350700"/>
                    <a:gd name="connsiteX3" fmla="*/ 124619 w 135126"/>
                    <a:gd name="connsiteY3" fmla="*/ 280056 h 350700"/>
                    <a:gd name="connsiteX4" fmla="*/ 123825 w 135126"/>
                    <a:gd name="connsiteY4" fmla="*/ 232431 h 350700"/>
                    <a:gd name="connsiteX5" fmla="*/ 38100 w 135126"/>
                    <a:gd name="connsiteY5" fmla="*/ 287200 h 350700"/>
                    <a:gd name="connsiteX6" fmla="*/ 38100 w 135126"/>
                    <a:gd name="connsiteY6" fmla="*/ 103050 h 350700"/>
                    <a:gd name="connsiteX7" fmla="*/ 107950 w 135126"/>
                    <a:gd name="connsiteY7" fmla="*/ 71300 h 350700"/>
                    <a:gd name="connsiteX8" fmla="*/ 107950 w 135126"/>
                    <a:gd name="connsiteY8" fmla="*/ 1450 h 350700"/>
                    <a:gd name="connsiteX0" fmla="*/ 107950 w 150337"/>
                    <a:gd name="connsiteY0" fmla="*/ 1450 h 350700"/>
                    <a:gd name="connsiteX1" fmla="*/ 0 w 150337"/>
                    <a:gd name="connsiteY1" fmla="*/ 52250 h 350700"/>
                    <a:gd name="connsiteX2" fmla="*/ 0 w 150337"/>
                    <a:gd name="connsiteY2" fmla="*/ 350700 h 350700"/>
                    <a:gd name="connsiteX3" fmla="*/ 124619 w 150337"/>
                    <a:gd name="connsiteY3" fmla="*/ 280056 h 350700"/>
                    <a:gd name="connsiteX4" fmla="*/ 123825 w 150337"/>
                    <a:gd name="connsiteY4" fmla="*/ 232431 h 350700"/>
                    <a:gd name="connsiteX5" fmla="*/ 38100 w 150337"/>
                    <a:gd name="connsiteY5" fmla="*/ 287200 h 350700"/>
                    <a:gd name="connsiteX6" fmla="*/ 38100 w 150337"/>
                    <a:gd name="connsiteY6" fmla="*/ 103050 h 350700"/>
                    <a:gd name="connsiteX7" fmla="*/ 107950 w 150337"/>
                    <a:gd name="connsiteY7" fmla="*/ 71300 h 350700"/>
                    <a:gd name="connsiteX8" fmla="*/ 107950 w 150337"/>
                    <a:gd name="connsiteY8" fmla="*/ 1450 h 350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0337" h="350700">
                      <a:moveTo>
                        <a:pt x="107950" y="1450"/>
                      </a:moveTo>
                      <a:lnTo>
                        <a:pt x="0" y="52250"/>
                      </a:lnTo>
                      <a:lnTo>
                        <a:pt x="0" y="350700"/>
                      </a:lnTo>
                      <a:lnTo>
                        <a:pt x="124619" y="280056"/>
                      </a:lnTo>
                      <a:cubicBezTo>
                        <a:pt x="167802" y="254799"/>
                        <a:pt x="148917" y="214239"/>
                        <a:pt x="123825" y="232431"/>
                      </a:cubicBezTo>
                      <a:lnTo>
                        <a:pt x="38100" y="287200"/>
                      </a:lnTo>
                      <a:lnTo>
                        <a:pt x="38100" y="103050"/>
                      </a:lnTo>
                      <a:lnTo>
                        <a:pt x="107950" y="71300"/>
                      </a:lnTo>
                      <a:cubicBezTo>
                        <a:pt x="136916" y="54224"/>
                        <a:pt x="130708" y="-10439"/>
                        <a:pt x="107950" y="1450"/>
                      </a:cubicBezTo>
                      <a:close/>
                    </a:path>
                  </a:pathLst>
                </a:custGeom>
                <a:grpFill/>
                <a:ln w="6350">
                  <a:solidFill>
                    <a:srgbClr val="33C7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bg1">
                          <a:alpha val="0"/>
                        </a:schemeClr>
                      </a:solidFill>
                    </a:ln>
                  </a:endParaRPr>
                </a:p>
              </p:txBody>
            </p:sp>
            <p:sp>
              <p:nvSpPr>
                <p:cNvPr id="40" name="Freeform 39"/>
                <p:cNvSpPr/>
                <p:nvPr/>
              </p:nvSpPr>
              <p:spPr>
                <a:xfrm>
                  <a:off x="7846228" y="2948212"/>
                  <a:ext cx="588612" cy="472506"/>
                </a:xfrm>
                <a:custGeom>
                  <a:avLst/>
                  <a:gdLst>
                    <a:gd name="connsiteX0" fmla="*/ 0 w 404812"/>
                    <a:gd name="connsiteY0" fmla="*/ 285750 h 285750"/>
                    <a:gd name="connsiteX1" fmla="*/ 0 w 404812"/>
                    <a:gd name="connsiteY1" fmla="*/ 166688 h 285750"/>
                    <a:gd name="connsiteX2" fmla="*/ 404812 w 404812"/>
                    <a:gd name="connsiteY2" fmla="*/ 0 h 285750"/>
                    <a:gd name="connsiteX3" fmla="*/ 400050 w 404812"/>
                    <a:gd name="connsiteY3" fmla="*/ 90488 h 285750"/>
                    <a:gd name="connsiteX4" fmla="*/ 0 w 404812"/>
                    <a:gd name="connsiteY4" fmla="*/ 285750 h 285750"/>
                    <a:gd name="connsiteX0" fmla="*/ 0 w 404812"/>
                    <a:gd name="connsiteY0" fmla="*/ 285750 h 285750"/>
                    <a:gd name="connsiteX1" fmla="*/ 0 w 404812"/>
                    <a:gd name="connsiteY1" fmla="*/ 166688 h 285750"/>
                    <a:gd name="connsiteX2" fmla="*/ 404812 w 404812"/>
                    <a:gd name="connsiteY2" fmla="*/ 0 h 285750"/>
                    <a:gd name="connsiteX3" fmla="*/ 397669 w 404812"/>
                    <a:gd name="connsiteY3" fmla="*/ 104775 h 285750"/>
                    <a:gd name="connsiteX4" fmla="*/ 0 w 404812"/>
                    <a:gd name="connsiteY4" fmla="*/ 285750 h 285750"/>
                    <a:gd name="connsiteX0" fmla="*/ 0 w 404812"/>
                    <a:gd name="connsiteY0" fmla="*/ 305759 h 305759"/>
                    <a:gd name="connsiteX1" fmla="*/ 0 w 404812"/>
                    <a:gd name="connsiteY1" fmla="*/ 166688 h 305759"/>
                    <a:gd name="connsiteX2" fmla="*/ 404812 w 404812"/>
                    <a:gd name="connsiteY2" fmla="*/ 0 h 305759"/>
                    <a:gd name="connsiteX3" fmla="*/ 397669 w 404812"/>
                    <a:gd name="connsiteY3" fmla="*/ 104775 h 305759"/>
                    <a:gd name="connsiteX4" fmla="*/ 0 w 404812"/>
                    <a:gd name="connsiteY4" fmla="*/ 305759 h 305759"/>
                    <a:gd name="connsiteX0" fmla="*/ 0 w 404812"/>
                    <a:gd name="connsiteY0" fmla="*/ 305759 h 305759"/>
                    <a:gd name="connsiteX1" fmla="*/ 0 w 404812"/>
                    <a:gd name="connsiteY1" fmla="*/ 166688 h 305759"/>
                    <a:gd name="connsiteX2" fmla="*/ 404812 w 404812"/>
                    <a:gd name="connsiteY2" fmla="*/ 0 h 305759"/>
                    <a:gd name="connsiteX3" fmla="*/ 403005 w 404812"/>
                    <a:gd name="connsiteY3" fmla="*/ 108777 h 305759"/>
                    <a:gd name="connsiteX4" fmla="*/ 0 w 404812"/>
                    <a:gd name="connsiteY4" fmla="*/ 305759 h 305759"/>
                    <a:gd name="connsiteX0" fmla="*/ 0 w 408813"/>
                    <a:gd name="connsiteY0" fmla="*/ 311095 h 311095"/>
                    <a:gd name="connsiteX1" fmla="*/ 0 w 408813"/>
                    <a:gd name="connsiteY1" fmla="*/ 172024 h 311095"/>
                    <a:gd name="connsiteX2" fmla="*/ 408813 w 408813"/>
                    <a:gd name="connsiteY2" fmla="*/ 0 h 311095"/>
                    <a:gd name="connsiteX3" fmla="*/ 403005 w 408813"/>
                    <a:gd name="connsiteY3" fmla="*/ 114113 h 311095"/>
                    <a:gd name="connsiteX4" fmla="*/ 0 w 408813"/>
                    <a:gd name="connsiteY4" fmla="*/ 311095 h 311095"/>
                    <a:gd name="connsiteX0" fmla="*/ 0 w 408813"/>
                    <a:gd name="connsiteY0" fmla="*/ 308427 h 308427"/>
                    <a:gd name="connsiteX1" fmla="*/ 0 w 408813"/>
                    <a:gd name="connsiteY1" fmla="*/ 169356 h 308427"/>
                    <a:gd name="connsiteX2" fmla="*/ 408813 w 408813"/>
                    <a:gd name="connsiteY2" fmla="*/ 0 h 308427"/>
                    <a:gd name="connsiteX3" fmla="*/ 403005 w 408813"/>
                    <a:gd name="connsiteY3" fmla="*/ 111445 h 308427"/>
                    <a:gd name="connsiteX4" fmla="*/ 0 w 408813"/>
                    <a:gd name="connsiteY4" fmla="*/ 308427 h 308427"/>
                    <a:gd name="connsiteX0" fmla="*/ 0 w 403477"/>
                    <a:gd name="connsiteY0" fmla="*/ 307093 h 307093"/>
                    <a:gd name="connsiteX1" fmla="*/ 0 w 403477"/>
                    <a:gd name="connsiteY1" fmla="*/ 168022 h 307093"/>
                    <a:gd name="connsiteX2" fmla="*/ 403477 w 403477"/>
                    <a:gd name="connsiteY2" fmla="*/ 0 h 307093"/>
                    <a:gd name="connsiteX3" fmla="*/ 403005 w 403477"/>
                    <a:gd name="connsiteY3" fmla="*/ 110111 h 307093"/>
                    <a:gd name="connsiteX4" fmla="*/ 0 w 403477"/>
                    <a:gd name="connsiteY4" fmla="*/ 307093 h 307093"/>
                    <a:gd name="connsiteX0" fmla="*/ 0 w 407479"/>
                    <a:gd name="connsiteY0" fmla="*/ 309761 h 309761"/>
                    <a:gd name="connsiteX1" fmla="*/ 0 w 407479"/>
                    <a:gd name="connsiteY1" fmla="*/ 170690 h 309761"/>
                    <a:gd name="connsiteX2" fmla="*/ 407479 w 407479"/>
                    <a:gd name="connsiteY2" fmla="*/ 0 h 309761"/>
                    <a:gd name="connsiteX3" fmla="*/ 403005 w 407479"/>
                    <a:gd name="connsiteY3" fmla="*/ 112779 h 309761"/>
                    <a:gd name="connsiteX4" fmla="*/ 0 w 407479"/>
                    <a:gd name="connsiteY4" fmla="*/ 309761 h 309761"/>
                    <a:gd name="connsiteX0" fmla="*/ 0 w 407479"/>
                    <a:gd name="connsiteY0" fmla="*/ 309761 h 309761"/>
                    <a:gd name="connsiteX1" fmla="*/ 0 w 407479"/>
                    <a:gd name="connsiteY1" fmla="*/ 170690 h 309761"/>
                    <a:gd name="connsiteX2" fmla="*/ 407479 w 407479"/>
                    <a:gd name="connsiteY2" fmla="*/ 0 h 309761"/>
                    <a:gd name="connsiteX3" fmla="*/ 403005 w 407479"/>
                    <a:gd name="connsiteY3" fmla="*/ 135900 h 309761"/>
                    <a:gd name="connsiteX4" fmla="*/ 0 w 407479"/>
                    <a:gd name="connsiteY4" fmla="*/ 309761 h 309761"/>
                    <a:gd name="connsiteX0" fmla="*/ 0 w 407479"/>
                    <a:gd name="connsiteY0" fmla="*/ 309761 h 309761"/>
                    <a:gd name="connsiteX1" fmla="*/ 0 w 407479"/>
                    <a:gd name="connsiteY1" fmla="*/ 170690 h 309761"/>
                    <a:gd name="connsiteX2" fmla="*/ 407479 w 407479"/>
                    <a:gd name="connsiteY2" fmla="*/ 0 h 309761"/>
                    <a:gd name="connsiteX3" fmla="*/ 406562 w 407479"/>
                    <a:gd name="connsiteY3" fmla="*/ 141236 h 309761"/>
                    <a:gd name="connsiteX4" fmla="*/ 0 w 407479"/>
                    <a:gd name="connsiteY4" fmla="*/ 309761 h 309761"/>
                    <a:gd name="connsiteX0" fmla="*/ 0 w 407479"/>
                    <a:gd name="connsiteY0" fmla="*/ 309761 h 309761"/>
                    <a:gd name="connsiteX1" fmla="*/ 0 w 407479"/>
                    <a:gd name="connsiteY1" fmla="*/ 158240 h 309761"/>
                    <a:gd name="connsiteX2" fmla="*/ 407479 w 407479"/>
                    <a:gd name="connsiteY2" fmla="*/ 0 h 309761"/>
                    <a:gd name="connsiteX3" fmla="*/ 406562 w 407479"/>
                    <a:gd name="connsiteY3" fmla="*/ 141236 h 309761"/>
                    <a:gd name="connsiteX4" fmla="*/ 0 w 407479"/>
                    <a:gd name="connsiteY4" fmla="*/ 309761 h 309761"/>
                    <a:gd name="connsiteX0" fmla="*/ 0 w 407479"/>
                    <a:gd name="connsiteY0" fmla="*/ 309761 h 309761"/>
                    <a:gd name="connsiteX1" fmla="*/ 0 w 407479"/>
                    <a:gd name="connsiteY1" fmla="*/ 146235 h 309761"/>
                    <a:gd name="connsiteX2" fmla="*/ 407479 w 407479"/>
                    <a:gd name="connsiteY2" fmla="*/ 0 h 309761"/>
                    <a:gd name="connsiteX3" fmla="*/ 406562 w 407479"/>
                    <a:gd name="connsiteY3" fmla="*/ 141236 h 309761"/>
                    <a:gd name="connsiteX4" fmla="*/ 0 w 407479"/>
                    <a:gd name="connsiteY4" fmla="*/ 309761 h 309761"/>
                    <a:gd name="connsiteX0" fmla="*/ 0 w 407479"/>
                    <a:gd name="connsiteY0" fmla="*/ 327102 h 327102"/>
                    <a:gd name="connsiteX1" fmla="*/ 0 w 407479"/>
                    <a:gd name="connsiteY1" fmla="*/ 163576 h 327102"/>
                    <a:gd name="connsiteX2" fmla="*/ 407479 w 407479"/>
                    <a:gd name="connsiteY2" fmla="*/ 0 h 327102"/>
                    <a:gd name="connsiteX3" fmla="*/ 406562 w 407479"/>
                    <a:gd name="connsiteY3" fmla="*/ 158577 h 327102"/>
                    <a:gd name="connsiteX4" fmla="*/ 0 w 407479"/>
                    <a:gd name="connsiteY4" fmla="*/ 327102 h 3271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7479" h="327102">
                      <a:moveTo>
                        <a:pt x="0" y="327102"/>
                      </a:moveTo>
                      <a:lnTo>
                        <a:pt x="0" y="163576"/>
                      </a:lnTo>
                      <a:lnTo>
                        <a:pt x="407479" y="0"/>
                      </a:lnTo>
                      <a:cubicBezTo>
                        <a:pt x="406877" y="36259"/>
                        <a:pt x="407164" y="122318"/>
                        <a:pt x="406562" y="158577"/>
                      </a:cubicBezTo>
                      <a:lnTo>
                        <a:pt x="0" y="327102"/>
                      </a:lnTo>
                      <a:close/>
                    </a:path>
                  </a:pathLst>
                </a:custGeom>
                <a:grpFill/>
                <a:ln w="6350">
                  <a:solidFill>
                    <a:srgbClr val="33C7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grpSp>
        <p:nvGrpSpPr>
          <p:cNvPr id="12" name="Group 11"/>
          <p:cNvGrpSpPr/>
          <p:nvPr/>
        </p:nvGrpSpPr>
        <p:grpSpPr>
          <a:xfrm>
            <a:off x="3209139" y="1398448"/>
            <a:ext cx="2861667" cy="4998757"/>
            <a:chOff x="3217924" y="1398158"/>
            <a:chExt cx="2862072" cy="4999467"/>
          </a:xfrm>
        </p:grpSpPr>
        <p:sp>
          <p:nvSpPr>
            <p:cNvPr id="24" name="Rectangle 23"/>
            <p:cNvSpPr/>
            <p:nvPr/>
          </p:nvSpPr>
          <p:spPr bwMode="auto">
            <a:xfrm>
              <a:off x="3217924" y="1398158"/>
              <a:ext cx="2862072" cy="189937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27" tIns="45713" rIns="91427" bIns="91427" numCol="1" spcCol="0" rtlCol="0" fromWordArt="0" anchor="b" anchorCtr="0" forceAA="0" compatLnSpc="1">
              <a:prstTxWarp prst="textNoShape">
                <a:avLst/>
              </a:prstTxWarp>
              <a:noAutofit/>
            </a:bodyPr>
            <a:lstStyle/>
            <a:p>
              <a:pPr defTabSz="932270" fontAlgn="base">
                <a:spcBef>
                  <a:spcPct val="0"/>
                </a:spcBef>
                <a:spcAft>
                  <a:spcPct val="0"/>
                </a:spcAft>
              </a:pPr>
              <a:r>
                <a:rPr lang="en-US" sz="2800" dirty="0">
                  <a:ln>
                    <a:solidFill>
                      <a:schemeClr val="bg1">
                        <a:alpha val="0"/>
                      </a:schemeClr>
                    </a:solidFill>
                  </a:ln>
                  <a:solidFill>
                    <a:schemeClr val="bg1"/>
                  </a:solidFill>
                  <a:latin typeface="+mj-lt"/>
                  <a:ea typeface="Segoe UI" pitchFamily="34" charset="0"/>
                  <a:cs typeface="Segoe UI" pitchFamily="34" charset="0"/>
                </a:rPr>
                <a:t>Dynamic Scalability </a:t>
              </a:r>
            </a:p>
          </p:txBody>
        </p:sp>
        <p:sp>
          <p:nvSpPr>
            <p:cNvPr id="28" name="Rectangle 27"/>
            <p:cNvSpPr/>
            <p:nvPr/>
          </p:nvSpPr>
          <p:spPr bwMode="auto">
            <a:xfrm>
              <a:off x="3217924" y="3363133"/>
              <a:ext cx="2862072" cy="303449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27" tIns="45713" rIns="91427" bIns="45713" numCol="1" spcCol="0" rtlCol="0" fromWordArt="0" anchor="t" anchorCtr="0" forceAA="0" compatLnSpc="1">
              <a:prstTxWarp prst="textNoShape">
                <a:avLst/>
              </a:prstTxWarp>
              <a:noAutofit/>
            </a:bodyPr>
            <a:lstStyle/>
            <a:p>
              <a:pPr defTabSz="932270" fontAlgn="base">
                <a:spcBef>
                  <a:spcPts val="1200"/>
                </a:spcBef>
                <a:spcAft>
                  <a:spcPct val="0"/>
                </a:spcAft>
              </a:pPr>
              <a:r>
                <a:rPr lang="en-IN" b="1" dirty="0">
                  <a:ln>
                    <a:solidFill>
                      <a:schemeClr val="bg1">
                        <a:alpha val="0"/>
                      </a:schemeClr>
                    </a:solidFill>
                  </a:ln>
                  <a:solidFill>
                    <a:schemeClr val="tx1"/>
                  </a:solidFill>
                  <a:ea typeface="Segoe UI" pitchFamily="34" charset="0"/>
                  <a:cs typeface="Segoe UI" pitchFamily="34" charset="0"/>
                </a:rPr>
                <a:t>Scale Out</a:t>
              </a:r>
            </a:p>
            <a:p>
              <a:pPr defTabSz="932270" fontAlgn="base">
                <a:spcBef>
                  <a:spcPts val="1200"/>
                </a:spcBef>
                <a:spcAft>
                  <a:spcPct val="0"/>
                </a:spcAft>
              </a:pPr>
              <a:r>
                <a:rPr lang="en-IN" dirty="0">
                  <a:ln>
                    <a:solidFill>
                      <a:schemeClr val="bg1">
                        <a:alpha val="0"/>
                      </a:schemeClr>
                    </a:solidFill>
                  </a:ln>
                  <a:solidFill>
                    <a:schemeClr val="tx1"/>
                  </a:solidFill>
                  <a:ea typeface="Segoe UI" pitchFamily="34" charset="0"/>
                  <a:cs typeface="Segoe UI" pitchFamily="34" charset="0"/>
                </a:rPr>
                <a:t>Scale via Azure Management Portal</a:t>
              </a:r>
            </a:p>
          </p:txBody>
        </p:sp>
        <p:grpSp>
          <p:nvGrpSpPr>
            <p:cNvPr id="11" name="Group 10"/>
            <p:cNvGrpSpPr/>
            <p:nvPr/>
          </p:nvGrpSpPr>
          <p:grpSpPr>
            <a:xfrm>
              <a:off x="4955383" y="1589682"/>
              <a:ext cx="939686" cy="727038"/>
              <a:chOff x="4955383" y="1589682"/>
              <a:chExt cx="939686" cy="727038"/>
            </a:xfrm>
          </p:grpSpPr>
          <p:sp>
            <p:nvSpPr>
              <p:cNvPr id="72" name="Freeform 71"/>
              <p:cNvSpPr/>
              <p:nvPr/>
            </p:nvSpPr>
            <p:spPr bwMode="auto">
              <a:xfrm>
                <a:off x="5172977" y="1763114"/>
                <a:ext cx="712109" cy="464894"/>
              </a:xfrm>
              <a:custGeom>
                <a:avLst/>
                <a:gdLst>
                  <a:gd name="connsiteX0" fmla="*/ 982980 w 2735580"/>
                  <a:gd name="connsiteY0" fmla="*/ 0 h 1775460"/>
                  <a:gd name="connsiteX1" fmla="*/ 2712720 w 2735580"/>
                  <a:gd name="connsiteY1" fmla="*/ 495300 h 1775460"/>
                  <a:gd name="connsiteX2" fmla="*/ 2735580 w 2735580"/>
                  <a:gd name="connsiteY2" fmla="*/ 1394460 h 1775460"/>
                  <a:gd name="connsiteX3" fmla="*/ 2164080 w 2735580"/>
                  <a:gd name="connsiteY3" fmla="*/ 1615440 h 1775460"/>
                  <a:gd name="connsiteX4" fmla="*/ 1356360 w 2735580"/>
                  <a:gd name="connsiteY4" fmla="*/ 1775460 h 1775460"/>
                  <a:gd name="connsiteX5" fmla="*/ 152400 w 2735580"/>
                  <a:gd name="connsiteY5" fmla="*/ 1485900 h 1775460"/>
                  <a:gd name="connsiteX6" fmla="*/ 0 w 2735580"/>
                  <a:gd name="connsiteY6" fmla="*/ 571500 h 1775460"/>
                  <a:gd name="connsiteX7" fmla="*/ 982980 w 2735580"/>
                  <a:gd name="connsiteY7" fmla="*/ 0 h 1775460"/>
                  <a:gd name="connsiteX0" fmla="*/ 982980 w 2735580"/>
                  <a:gd name="connsiteY0" fmla="*/ 198997 h 1974457"/>
                  <a:gd name="connsiteX1" fmla="*/ 2712720 w 2735580"/>
                  <a:gd name="connsiteY1" fmla="*/ 694297 h 1974457"/>
                  <a:gd name="connsiteX2" fmla="*/ 2735580 w 2735580"/>
                  <a:gd name="connsiteY2" fmla="*/ 1593457 h 1974457"/>
                  <a:gd name="connsiteX3" fmla="*/ 2164080 w 2735580"/>
                  <a:gd name="connsiteY3" fmla="*/ 1814437 h 1974457"/>
                  <a:gd name="connsiteX4" fmla="*/ 1356360 w 2735580"/>
                  <a:gd name="connsiteY4" fmla="*/ 1974457 h 1974457"/>
                  <a:gd name="connsiteX5" fmla="*/ 152400 w 2735580"/>
                  <a:gd name="connsiteY5" fmla="*/ 1684897 h 1974457"/>
                  <a:gd name="connsiteX6" fmla="*/ 0 w 2735580"/>
                  <a:gd name="connsiteY6" fmla="*/ 770497 h 1974457"/>
                  <a:gd name="connsiteX7" fmla="*/ 982980 w 2735580"/>
                  <a:gd name="connsiteY7" fmla="*/ 198997 h 1974457"/>
                  <a:gd name="connsiteX0" fmla="*/ 1028864 w 2781464"/>
                  <a:gd name="connsiteY0" fmla="*/ 211861 h 1987321"/>
                  <a:gd name="connsiteX1" fmla="*/ 2758604 w 2781464"/>
                  <a:gd name="connsiteY1" fmla="*/ 707161 h 1987321"/>
                  <a:gd name="connsiteX2" fmla="*/ 2781464 w 2781464"/>
                  <a:gd name="connsiteY2" fmla="*/ 1606321 h 1987321"/>
                  <a:gd name="connsiteX3" fmla="*/ 2209964 w 2781464"/>
                  <a:gd name="connsiteY3" fmla="*/ 1827301 h 1987321"/>
                  <a:gd name="connsiteX4" fmla="*/ 1402244 w 2781464"/>
                  <a:gd name="connsiteY4" fmla="*/ 1987321 h 1987321"/>
                  <a:gd name="connsiteX5" fmla="*/ 198284 w 2781464"/>
                  <a:gd name="connsiteY5" fmla="*/ 1697761 h 1987321"/>
                  <a:gd name="connsiteX6" fmla="*/ 45884 w 2781464"/>
                  <a:gd name="connsiteY6" fmla="*/ 783361 h 1987321"/>
                  <a:gd name="connsiteX7" fmla="*/ 1028864 w 2781464"/>
                  <a:gd name="connsiteY7" fmla="*/ 211861 h 1987321"/>
                  <a:gd name="connsiteX0" fmla="*/ 1022219 w 2774819"/>
                  <a:gd name="connsiteY0" fmla="*/ 215060 h 1990520"/>
                  <a:gd name="connsiteX1" fmla="*/ 2751959 w 2774819"/>
                  <a:gd name="connsiteY1" fmla="*/ 710360 h 1990520"/>
                  <a:gd name="connsiteX2" fmla="*/ 2774819 w 2774819"/>
                  <a:gd name="connsiteY2" fmla="*/ 1609520 h 1990520"/>
                  <a:gd name="connsiteX3" fmla="*/ 2203319 w 2774819"/>
                  <a:gd name="connsiteY3" fmla="*/ 1830500 h 1990520"/>
                  <a:gd name="connsiteX4" fmla="*/ 1395599 w 2774819"/>
                  <a:gd name="connsiteY4" fmla="*/ 1990520 h 1990520"/>
                  <a:gd name="connsiteX5" fmla="*/ 191639 w 2774819"/>
                  <a:gd name="connsiteY5" fmla="*/ 1700960 h 1990520"/>
                  <a:gd name="connsiteX6" fmla="*/ 39239 w 2774819"/>
                  <a:gd name="connsiteY6" fmla="*/ 786560 h 1990520"/>
                  <a:gd name="connsiteX7" fmla="*/ 1022219 w 2774819"/>
                  <a:gd name="connsiteY7" fmla="*/ 215060 h 1990520"/>
                  <a:gd name="connsiteX0" fmla="*/ 1034170 w 2786770"/>
                  <a:gd name="connsiteY0" fmla="*/ 230584 h 2006044"/>
                  <a:gd name="connsiteX1" fmla="*/ 2763910 w 2786770"/>
                  <a:gd name="connsiteY1" fmla="*/ 725884 h 2006044"/>
                  <a:gd name="connsiteX2" fmla="*/ 2786770 w 2786770"/>
                  <a:gd name="connsiteY2" fmla="*/ 1625044 h 2006044"/>
                  <a:gd name="connsiteX3" fmla="*/ 2215270 w 2786770"/>
                  <a:gd name="connsiteY3" fmla="*/ 1846024 h 2006044"/>
                  <a:gd name="connsiteX4" fmla="*/ 1407550 w 2786770"/>
                  <a:gd name="connsiteY4" fmla="*/ 2006044 h 2006044"/>
                  <a:gd name="connsiteX5" fmla="*/ 203590 w 2786770"/>
                  <a:gd name="connsiteY5" fmla="*/ 1716484 h 2006044"/>
                  <a:gd name="connsiteX6" fmla="*/ 51190 w 2786770"/>
                  <a:gd name="connsiteY6" fmla="*/ 802084 h 2006044"/>
                  <a:gd name="connsiteX7" fmla="*/ 1034170 w 2786770"/>
                  <a:gd name="connsiteY7" fmla="*/ 230584 h 2006044"/>
                  <a:gd name="connsiteX0" fmla="*/ 1033745 w 2786345"/>
                  <a:gd name="connsiteY0" fmla="*/ 204508 h 1979968"/>
                  <a:gd name="connsiteX1" fmla="*/ 2763485 w 2786345"/>
                  <a:gd name="connsiteY1" fmla="*/ 699808 h 1979968"/>
                  <a:gd name="connsiteX2" fmla="*/ 2786345 w 2786345"/>
                  <a:gd name="connsiteY2" fmla="*/ 1598968 h 1979968"/>
                  <a:gd name="connsiteX3" fmla="*/ 2214845 w 2786345"/>
                  <a:gd name="connsiteY3" fmla="*/ 1819948 h 1979968"/>
                  <a:gd name="connsiteX4" fmla="*/ 1407125 w 2786345"/>
                  <a:gd name="connsiteY4" fmla="*/ 1979968 h 1979968"/>
                  <a:gd name="connsiteX5" fmla="*/ 203165 w 2786345"/>
                  <a:gd name="connsiteY5" fmla="*/ 1690408 h 1979968"/>
                  <a:gd name="connsiteX6" fmla="*/ 50765 w 2786345"/>
                  <a:gd name="connsiteY6" fmla="*/ 776008 h 1979968"/>
                  <a:gd name="connsiteX7" fmla="*/ 1033745 w 2786345"/>
                  <a:gd name="connsiteY7" fmla="*/ 204508 h 1979968"/>
                  <a:gd name="connsiteX0" fmla="*/ 1435086 w 3187686"/>
                  <a:gd name="connsiteY0" fmla="*/ 204508 h 1979968"/>
                  <a:gd name="connsiteX1" fmla="*/ 3164826 w 3187686"/>
                  <a:gd name="connsiteY1" fmla="*/ 699808 h 1979968"/>
                  <a:gd name="connsiteX2" fmla="*/ 3187686 w 3187686"/>
                  <a:gd name="connsiteY2" fmla="*/ 1598968 h 1979968"/>
                  <a:gd name="connsiteX3" fmla="*/ 2616186 w 3187686"/>
                  <a:gd name="connsiteY3" fmla="*/ 1819948 h 1979968"/>
                  <a:gd name="connsiteX4" fmla="*/ 1808466 w 3187686"/>
                  <a:gd name="connsiteY4" fmla="*/ 1979968 h 1979968"/>
                  <a:gd name="connsiteX5" fmla="*/ 604506 w 3187686"/>
                  <a:gd name="connsiteY5" fmla="*/ 1690408 h 1979968"/>
                  <a:gd name="connsiteX6" fmla="*/ 452106 w 3187686"/>
                  <a:gd name="connsiteY6" fmla="*/ 776008 h 1979968"/>
                  <a:gd name="connsiteX7" fmla="*/ 1435086 w 3187686"/>
                  <a:gd name="connsiteY7" fmla="*/ 204508 h 1979968"/>
                  <a:gd name="connsiteX0" fmla="*/ 1558748 w 3311348"/>
                  <a:gd name="connsiteY0" fmla="*/ 204508 h 1979968"/>
                  <a:gd name="connsiteX1" fmla="*/ 3288488 w 3311348"/>
                  <a:gd name="connsiteY1" fmla="*/ 699808 h 1979968"/>
                  <a:gd name="connsiteX2" fmla="*/ 3311348 w 3311348"/>
                  <a:gd name="connsiteY2" fmla="*/ 1598968 h 1979968"/>
                  <a:gd name="connsiteX3" fmla="*/ 2739848 w 3311348"/>
                  <a:gd name="connsiteY3" fmla="*/ 1819948 h 1979968"/>
                  <a:gd name="connsiteX4" fmla="*/ 1932128 w 3311348"/>
                  <a:gd name="connsiteY4" fmla="*/ 1979968 h 1979968"/>
                  <a:gd name="connsiteX5" fmla="*/ 728168 w 3311348"/>
                  <a:gd name="connsiteY5" fmla="*/ 1690408 h 1979968"/>
                  <a:gd name="connsiteX6" fmla="*/ 575768 w 3311348"/>
                  <a:gd name="connsiteY6" fmla="*/ 776008 h 1979968"/>
                  <a:gd name="connsiteX7" fmla="*/ 1558748 w 3311348"/>
                  <a:gd name="connsiteY7" fmla="*/ 204508 h 1979968"/>
                  <a:gd name="connsiteX0" fmla="*/ 1525623 w 3278223"/>
                  <a:gd name="connsiteY0" fmla="*/ 204508 h 1979968"/>
                  <a:gd name="connsiteX1" fmla="*/ 3255363 w 3278223"/>
                  <a:gd name="connsiteY1" fmla="*/ 699808 h 1979968"/>
                  <a:gd name="connsiteX2" fmla="*/ 3278223 w 3278223"/>
                  <a:gd name="connsiteY2" fmla="*/ 1598968 h 1979968"/>
                  <a:gd name="connsiteX3" fmla="*/ 2706723 w 3278223"/>
                  <a:gd name="connsiteY3" fmla="*/ 1819948 h 1979968"/>
                  <a:gd name="connsiteX4" fmla="*/ 1899003 w 3278223"/>
                  <a:gd name="connsiteY4" fmla="*/ 1979968 h 1979968"/>
                  <a:gd name="connsiteX5" fmla="*/ 695043 w 3278223"/>
                  <a:gd name="connsiteY5" fmla="*/ 1690408 h 1979968"/>
                  <a:gd name="connsiteX6" fmla="*/ 542643 w 3278223"/>
                  <a:gd name="connsiteY6" fmla="*/ 776008 h 1979968"/>
                  <a:gd name="connsiteX7" fmla="*/ 1525623 w 3278223"/>
                  <a:gd name="connsiteY7" fmla="*/ 204508 h 1979968"/>
                  <a:gd name="connsiteX0" fmla="*/ 1472866 w 3225466"/>
                  <a:gd name="connsiteY0" fmla="*/ 204508 h 1979968"/>
                  <a:gd name="connsiteX1" fmla="*/ 3202606 w 3225466"/>
                  <a:gd name="connsiteY1" fmla="*/ 699808 h 1979968"/>
                  <a:gd name="connsiteX2" fmla="*/ 3225466 w 3225466"/>
                  <a:gd name="connsiteY2" fmla="*/ 1598968 h 1979968"/>
                  <a:gd name="connsiteX3" fmla="*/ 2653966 w 3225466"/>
                  <a:gd name="connsiteY3" fmla="*/ 1819948 h 1979968"/>
                  <a:gd name="connsiteX4" fmla="*/ 1846246 w 3225466"/>
                  <a:gd name="connsiteY4" fmla="*/ 1979968 h 1979968"/>
                  <a:gd name="connsiteX5" fmla="*/ 642286 w 3225466"/>
                  <a:gd name="connsiteY5" fmla="*/ 1690408 h 1979968"/>
                  <a:gd name="connsiteX6" fmla="*/ 489886 w 3225466"/>
                  <a:gd name="connsiteY6" fmla="*/ 776008 h 1979968"/>
                  <a:gd name="connsiteX7" fmla="*/ 1472866 w 3225466"/>
                  <a:gd name="connsiteY7" fmla="*/ 204508 h 1979968"/>
                  <a:gd name="connsiteX0" fmla="*/ 1523936 w 3276536"/>
                  <a:gd name="connsiteY0" fmla="*/ 204508 h 1979968"/>
                  <a:gd name="connsiteX1" fmla="*/ 3253676 w 3276536"/>
                  <a:gd name="connsiteY1" fmla="*/ 699808 h 1979968"/>
                  <a:gd name="connsiteX2" fmla="*/ 3276536 w 3276536"/>
                  <a:gd name="connsiteY2" fmla="*/ 1598968 h 1979968"/>
                  <a:gd name="connsiteX3" fmla="*/ 2705036 w 3276536"/>
                  <a:gd name="connsiteY3" fmla="*/ 1819948 h 1979968"/>
                  <a:gd name="connsiteX4" fmla="*/ 1897316 w 3276536"/>
                  <a:gd name="connsiteY4" fmla="*/ 1979968 h 1979968"/>
                  <a:gd name="connsiteX5" fmla="*/ 693356 w 3276536"/>
                  <a:gd name="connsiteY5" fmla="*/ 1690408 h 1979968"/>
                  <a:gd name="connsiteX6" fmla="*/ 540956 w 3276536"/>
                  <a:gd name="connsiteY6" fmla="*/ 776008 h 1979968"/>
                  <a:gd name="connsiteX7" fmla="*/ 1523936 w 3276536"/>
                  <a:gd name="connsiteY7" fmla="*/ 204508 h 1979968"/>
                  <a:gd name="connsiteX0" fmla="*/ 1523936 w 3276536"/>
                  <a:gd name="connsiteY0" fmla="*/ 204508 h 2211379"/>
                  <a:gd name="connsiteX1" fmla="*/ 3253676 w 3276536"/>
                  <a:gd name="connsiteY1" fmla="*/ 699808 h 2211379"/>
                  <a:gd name="connsiteX2" fmla="*/ 3276536 w 3276536"/>
                  <a:gd name="connsiteY2" fmla="*/ 1598968 h 2211379"/>
                  <a:gd name="connsiteX3" fmla="*/ 2705036 w 3276536"/>
                  <a:gd name="connsiteY3" fmla="*/ 1819948 h 2211379"/>
                  <a:gd name="connsiteX4" fmla="*/ 1897316 w 3276536"/>
                  <a:gd name="connsiteY4" fmla="*/ 1979968 h 2211379"/>
                  <a:gd name="connsiteX5" fmla="*/ 693356 w 3276536"/>
                  <a:gd name="connsiteY5" fmla="*/ 1690408 h 2211379"/>
                  <a:gd name="connsiteX6" fmla="*/ 540956 w 3276536"/>
                  <a:gd name="connsiteY6" fmla="*/ 776008 h 2211379"/>
                  <a:gd name="connsiteX7" fmla="*/ 1523936 w 3276536"/>
                  <a:gd name="connsiteY7" fmla="*/ 204508 h 2211379"/>
                  <a:gd name="connsiteX0" fmla="*/ 1523936 w 3276536"/>
                  <a:gd name="connsiteY0" fmla="*/ 204508 h 2307909"/>
                  <a:gd name="connsiteX1" fmla="*/ 3253676 w 3276536"/>
                  <a:gd name="connsiteY1" fmla="*/ 699808 h 2307909"/>
                  <a:gd name="connsiteX2" fmla="*/ 3276536 w 3276536"/>
                  <a:gd name="connsiteY2" fmla="*/ 1598968 h 2307909"/>
                  <a:gd name="connsiteX3" fmla="*/ 2705036 w 3276536"/>
                  <a:gd name="connsiteY3" fmla="*/ 1819948 h 2307909"/>
                  <a:gd name="connsiteX4" fmla="*/ 1897316 w 3276536"/>
                  <a:gd name="connsiteY4" fmla="*/ 1979968 h 2307909"/>
                  <a:gd name="connsiteX5" fmla="*/ 693356 w 3276536"/>
                  <a:gd name="connsiteY5" fmla="*/ 1690408 h 2307909"/>
                  <a:gd name="connsiteX6" fmla="*/ 540956 w 3276536"/>
                  <a:gd name="connsiteY6" fmla="*/ 776008 h 2307909"/>
                  <a:gd name="connsiteX7" fmla="*/ 1523936 w 3276536"/>
                  <a:gd name="connsiteY7" fmla="*/ 204508 h 2307909"/>
                  <a:gd name="connsiteX0" fmla="*/ 1523936 w 3276536"/>
                  <a:gd name="connsiteY0" fmla="*/ 204508 h 2218102"/>
                  <a:gd name="connsiteX1" fmla="*/ 3253676 w 3276536"/>
                  <a:gd name="connsiteY1" fmla="*/ 699808 h 2218102"/>
                  <a:gd name="connsiteX2" fmla="*/ 3276536 w 3276536"/>
                  <a:gd name="connsiteY2" fmla="*/ 1598968 h 2218102"/>
                  <a:gd name="connsiteX3" fmla="*/ 2705036 w 3276536"/>
                  <a:gd name="connsiteY3" fmla="*/ 1819948 h 2218102"/>
                  <a:gd name="connsiteX4" fmla="*/ 1897316 w 3276536"/>
                  <a:gd name="connsiteY4" fmla="*/ 1979968 h 2218102"/>
                  <a:gd name="connsiteX5" fmla="*/ 693356 w 3276536"/>
                  <a:gd name="connsiteY5" fmla="*/ 1690408 h 2218102"/>
                  <a:gd name="connsiteX6" fmla="*/ 540956 w 3276536"/>
                  <a:gd name="connsiteY6" fmla="*/ 776008 h 2218102"/>
                  <a:gd name="connsiteX7" fmla="*/ 1523936 w 3276536"/>
                  <a:gd name="connsiteY7" fmla="*/ 204508 h 2218102"/>
                  <a:gd name="connsiteX0" fmla="*/ 1523936 w 3276536"/>
                  <a:gd name="connsiteY0" fmla="*/ 204508 h 2244106"/>
                  <a:gd name="connsiteX1" fmla="*/ 3253676 w 3276536"/>
                  <a:gd name="connsiteY1" fmla="*/ 699808 h 2244106"/>
                  <a:gd name="connsiteX2" fmla="*/ 3276536 w 3276536"/>
                  <a:gd name="connsiteY2" fmla="*/ 1598968 h 2244106"/>
                  <a:gd name="connsiteX3" fmla="*/ 2705036 w 3276536"/>
                  <a:gd name="connsiteY3" fmla="*/ 1819948 h 2244106"/>
                  <a:gd name="connsiteX4" fmla="*/ 1897316 w 3276536"/>
                  <a:gd name="connsiteY4" fmla="*/ 1979968 h 2244106"/>
                  <a:gd name="connsiteX5" fmla="*/ 693356 w 3276536"/>
                  <a:gd name="connsiteY5" fmla="*/ 1690408 h 2244106"/>
                  <a:gd name="connsiteX6" fmla="*/ 540956 w 3276536"/>
                  <a:gd name="connsiteY6" fmla="*/ 776008 h 2244106"/>
                  <a:gd name="connsiteX7" fmla="*/ 1523936 w 3276536"/>
                  <a:gd name="connsiteY7" fmla="*/ 204508 h 2244106"/>
                  <a:gd name="connsiteX0" fmla="*/ 1523936 w 3276536"/>
                  <a:gd name="connsiteY0" fmla="*/ 204508 h 2244106"/>
                  <a:gd name="connsiteX1" fmla="*/ 3253676 w 3276536"/>
                  <a:gd name="connsiteY1" fmla="*/ 699808 h 2244106"/>
                  <a:gd name="connsiteX2" fmla="*/ 3276536 w 3276536"/>
                  <a:gd name="connsiteY2" fmla="*/ 1598968 h 2244106"/>
                  <a:gd name="connsiteX3" fmla="*/ 2705036 w 3276536"/>
                  <a:gd name="connsiteY3" fmla="*/ 1819948 h 2244106"/>
                  <a:gd name="connsiteX4" fmla="*/ 1897316 w 3276536"/>
                  <a:gd name="connsiteY4" fmla="*/ 1979968 h 2244106"/>
                  <a:gd name="connsiteX5" fmla="*/ 693356 w 3276536"/>
                  <a:gd name="connsiteY5" fmla="*/ 1690408 h 2244106"/>
                  <a:gd name="connsiteX6" fmla="*/ 540956 w 3276536"/>
                  <a:gd name="connsiteY6" fmla="*/ 776008 h 2244106"/>
                  <a:gd name="connsiteX7" fmla="*/ 1523936 w 3276536"/>
                  <a:gd name="connsiteY7" fmla="*/ 204508 h 2244106"/>
                  <a:gd name="connsiteX0" fmla="*/ 1523936 w 3276536"/>
                  <a:gd name="connsiteY0" fmla="*/ 204508 h 2244106"/>
                  <a:gd name="connsiteX1" fmla="*/ 3253676 w 3276536"/>
                  <a:gd name="connsiteY1" fmla="*/ 699808 h 2244106"/>
                  <a:gd name="connsiteX2" fmla="*/ 3276536 w 3276536"/>
                  <a:gd name="connsiteY2" fmla="*/ 1598968 h 2244106"/>
                  <a:gd name="connsiteX3" fmla="*/ 2705036 w 3276536"/>
                  <a:gd name="connsiteY3" fmla="*/ 1819948 h 2244106"/>
                  <a:gd name="connsiteX4" fmla="*/ 1897316 w 3276536"/>
                  <a:gd name="connsiteY4" fmla="*/ 1979968 h 2244106"/>
                  <a:gd name="connsiteX5" fmla="*/ 693356 w 3276536"/>
                  <a:gd name="connsiteY5" fmla="*/ 1690408 h 2244106"/>
                  <a:gd name="connsiteX6" fmla="*/ 540956 w 3276536"/>
                  <a:gd name="connsiteY6" fmla="*/ 776008 h 2244106"/>
                  <a:gd name="connsiteX7" fmla="*/ 1523936 w 3276536"/>
                  <a:gd name="connsiteY7" fmla="*/ 204508 h 2244106"/>
                  <a:gd name="connsiteX0" fmla="*/ 1523936 w 3276536"/>
                  <a:gd name="connsiteY0" fmla="*/ 204508 h 2244106"/>
                  <a:gd name="connsiteX1" fmla="*/ 3253676 w 3276536"/>
                  <a:gd name="connsiteY1" fmla="*/ 699808 h 2244106"/>
                  <a:gd name="connsiteX2" fmla="*/ 3276536 w 3276536"/>
                  <a:gd name="connsiteY2" fmla="*/ 1598968 h 2244106"/>
                  <a:gd name="connsiteX3" fmla="*/ 2705036 w 3276536"/>
                  <a:gd name="connsiteY3" fmla="*/ 1819948 h 2244106"/>
                  <a:gd name="connsiteX4" fmla="*/ 1897316 w 3276536"/>
                  <a:gd name="connsiteY4" fmla="*/ 1979968 h 2244106"/>
                  <a:gd name="connsiteX5" fmla="*/ 693356 w 3276536"/>
                  <a:gd name="connsiteY5" fmla="*/ 1690408 h 2244106"/>
                  <a:gd name="connsiteX6" fmla="*/ 540956 w 3276536"/>
                  <a:gd name="connsiteY6" fmla="*/ 776008 h 2244106"/>
                  <a:gd name="connsiteX7" fmla="*/ 1523936 w 3276536"/>
                  <a:gd name="connsiteY7" fmla="*/ 204508 h 2244106"/>
                  <a:gd name="connsiteX0" fmla="*/ 1523936 w 3276536"/>
                  <a:gd name="connsiteY0" fmla="*/ 204508 h 2244106"/>
                  <a:gd name="connsiteX1" fmla="*/ 3253676 w 3276536"/>
                  <a:gd name="connsiteY1" fmla="*/ 699808 h 2244106"/>
                  <a:gd name="connsiteX2" fmla="*/ 3276536 w 3276536"/>
                  <a:gd name="connsiteY2" fmla="*/ 1598968 h 2244106"/>
                  <a:gd name="connsiteX3" fmla="*/ 2705036 w 3276536"/>
                  <a:gd name="connsiteY3" fmla="*/ 1819948 h 2244106"/>
                  <a:gd name="connsiteX4" fmla="*/ 1897316 w 3276536"/>
                  <a:gd name="connsiteY4" fmla="*/ 1979968 h 2244106"/>
                  <a:gd name="connsiteX5" fmla="*/ 693356 w 3276536"/>
                  <a:gd name="connsiteY5" fmla="*/ 1690408 h 2244106"/>
                  <a:gd name="connsiteX6" fmla="*/ 540956 w 3276536"/>
                  <a:gd name="connsiteY6" fmla="*/ 776008 h 2244106"/>
                  <a:gd name="connsiteX7" fmla="*/ 1523936 w 3276536"/>
                  <a:gd name="connsiteY7" fmla="*/ 204508 h 2244106"/>
                  <a:gd name="connsiteX0" fmla="*/ 1523936 w 3276536"/>
                  <a:gd name="connsiteY0" fmla="*/ 204508 h 2244106"/>
                  <a:gd name="connsiteX1" fmla="*/ 3253676 w 3276536"/>
                  <a:gd name="connsiteY1" fmla="*/ 699808 h 2244106"/>
                  <a:gd name="connsiteX2" fmla="*/ 3276536 w 3276536"/>
                  <a:gd name="connsiteY2" fmla="*/ 1598968 h 2244106"/>
                  <a:gd name="connsiteX3" fmla="*/ 2705036 w 3276536"/>
                  <a:gd name="connsiteY3" fmla="*/ 1819948 h 2244106"/>
                  <a:gd name="connsiteX4" fmla="*/ 1897316 w 3276536"/>
                  <a:gd name="connsiteY4" fmla="*/ 1979968 h 2244106"/>
                  <a:gd name="connsiteX5" fmla="*/ 693356 w 3276536"/>
                  <a:gd name="connsiteY5" fmla="*/ 1690408 h 2244106"/>
                  <a:gd name="connsiteX6" fmla="*/ 540956 w 3276536"/>
                  <a:gd name="connsiteY6" fmla="*/ 776008 h 2244106"/>
                  <a:gd name="connsiteX7" fmla="*/ 1523936 w 3276536"/>
                  <a:gd name="connsiteY7" fmla="*/ 204508 h 2244106"/>
                  <a:gd name="connsiteX0" fmla="*/ 1523936 w 3276536"/>
                  <a:gd name="connsiteY0" fmla="*/ 204508 h 2244106"/>
                  <a:gd name="connsiteX1" fmla="*/ 3253676 w 3276536"/>
                  <a:gd name="connsiteY1" fmla="*/ 699808 h 2244106"/>
                  <a:gd name="connsiteX2" fmla="*/ 3276536 w 3276536"/>
                  <a:gd name="connsiteY2" fmla="*/ 1598968 h 2244106"/>
                  <a:gd name="connsiteX3" fmla="*/ 2705036 w 3276536"/>
                  <a:gd name="connsiteY3" fmla="*/ 1819948 h 2244106"/>
                  <a:gd name="connsiteX4" fmla="*/ 1897316 w 3276536"/>
                  <a:gd name="connsiteY4" fmla="*/ 1979968 h 2244106"/>
                  <a:gd name="connsiteX5" fmla="*/ 693356 w 3276536"/>
                  <a:gd name="connsiteY5" fmla="*/ 1690408 h 2244106"/>
                  <a:gd name="connsiteX6" fmla="*/ 540956 w 3276536"/>
                  <a:gd name="connsiteY6" fmla="*/ 776008 h 2244106"/>
                  <a:gd name="connsiteX7" fmla="*/ 1523936 w 3276536"/>
                  <a:gd name="connsiteY7" fmla="*/ 204508 h 2244106"/>
                  <a:gd name="connsiteX0" fmla="*/ 1523936 w 3276536"/>
                  <a:gd name="connsiteY0" fmla="*/ 204508 h 2244106"/>
                  <a:gd name="connsiteX1" fmla="*/ 3253676 w 3276536"/>
                  <a:gd name="connsiteY1" fmla="*/ 699808 h 2244106"/>
                  <a:gd name="connsiteX2" fmla="*/ 3276536 w 3276536"/>
                  <a:gd name="connsiteY2" fmla="*/ 1598968 h 2244106"/>
                  <a:gd name="connsiteX3" fmla="*/ 2705036 w 3276536"/>
                  <a:gd name="connsiteY3" fmla="*/ 1819948 h 2244106"/>
                  <a:gd name="connsiteX4" fmla="*/ 1897316 w 3276536"/>
                  <a:gd name="connsiteY4" fmla="*/ 1979968 h 2244106"/>
                  <a:gd name="connsiteX5" fmla="*/ 693356 w 3276536"/>
                  <a:gd name="connsiteY5" fmla="*/ 1690408 h 2244106"/>
                  <a:gd name="connsiteX6" fmla="*/ 540956 w 3276536"/>
                  <a:gd name="connsiteY6" fmla="*/ 776008 h 2244106"/>
                  <a:gd name="connsiteX7" fmla="*/ 1523936 w 3276536"/>
                  <a:gd name="connsiteY7" fmla="*/ 204508 h 2244106"/>
                  <a:gd name="connsiteX0" fmla="*/ 1523936 w 3276536"/>
                  <a:gd name="connsiteY0" fmla="*/ 204508 h 2244106"/>
                  <a:gd name="connsiteX1" fmla="*/ 3253676 w 3276536"/>
                  <a:gd name="connsiteY1" fmla="*/ 699808 h 2244106"/>
                  <a:gd name="connsiteX2" fmla="*/ 3276536 w 3276536"/>
                  <a:gd name="connsiteY2" fmla="*/ 1598968 h 2244106"/>
                  <a:gd name="connsiteX3" fmla="*/ 2705036 w 3276536"/>
                  <a:gd name="connsiteY3" fmla="*/ 1819948 h 2244106"/>
                  <a:gd name="connsiteX4" fmla="*/ 1897316 w 3276536"/>
                  <a:gd name="connsiteY4" fmla="*/ 1979968 h 2244106"/>
                  <a:gd name="connsiteX5" fmla="*/ 693356 w 3276536"/>
                  <a:gd name="connsiteY5" fmla="*/ 1690408 h 2244106"/>
                  <a:gd name="connsiteX6" fmla="*/ 540956 w 3276536"/>
                  <a:gd name="connsiteY6" fmla="*/ 776008 h 2244106"/>
                  <a:gd name="connsiteX7" fmla="*/ 1523936 w 3276536"/>
                  <a:gd name="connsiteY7" fmla="*/ 204508 h 2244106"/>
                  <a:gd name="connsiteX0" fmla="*/ 1523936 w 3661818"/>
                  <a:gd name="connsiteY0" fmla="*/ 204508 h 2244106"/>
                  <a:gd name="connsiteX1" fmla="*/ 3253676 w 3661818"/>
                  <a:gd name="connsiteY1" fmla="*/ 699808 h 2244106"/>
                  <a:gd name="connsiteX2" fmla="*/ 3276536 w 3661818"/>
                  <a:gd name="connsiteY2" fmla="*/ 1598968 h 2244106"/>
                  <a:gd name="connsiteX3" fmla="*/ 2705036 w 3661818"/>
                  <a:gd name="connsiteY3" fmla="*/ 1819948 h 2244106"/>
                  <a:gd name="connsiteX4" fmla="*/ 1897316 w 3661818"/>
                  <a:gd name="connsiteY4" fmla="*/ 1979968 h 2244106"/>
                  <a:gd name="connsiteX5" fmla="*/ 693356 w 3661818"/>
                  <a:gd name="connsiteY5" fmla="*/ 1690408 h 2244106"/>
                  <a:gd name="connsiteX6" fmla="*/ 540956 w 3661818"/>
                  <a:gd name="connsiteY6" fmla="*/ 776008 h 2244106"/>
                  <a:gd name="connsiteX7" fmla="*/ 1523936 w 3661818"/>
                  <a:gd name="connsiteY7" fmla="*/ 204508 h 2244106"/>
                  <a:gd name="connsiteX0" fmla="*/ 1523936 w 3880928"/>
                  <a:gd name="connsiteY0" fmla="*/ 204508 h 2244106"/>
                  <a:gd name="connsiteX1" fmla="*/ 3253676 w 3880928"/>
                  <a:gd name="connsiteY1" fmla="*/ 699808 h 2244106"/>
                  <a:gd name="connsiteX2" fmla="*/ 3276536 w 3880928"/>
                  <a:gd name="connsiteY2" fmla="*/ 1598968 h 2244106"/>
                  <a:gd name="connsiteX3" fmla="*/ 2705036 w 3880928"/>
                  <a:gd name="connsiteY3" fmla="*/ 1819948 h 2244106"/>
                  <a:gd name="connsiteX4" fmla="*/ 1897316 w 3880928"/>
                  <a:gd name="connsiteY4" fmla="*/ 1979968 h 2244106"/>
                  <a:gd name="connsiteX5" fmla="*/ 693356 w 3880928"/>
                  <a:gd name="connsiteY5" fmla="*/ 1690408 h 2244106"/>
                  <a:gd name="connsiteX6" fmla="*/ 540956 w 3880928"/>
                  <a:gd name="connsiteY6" fmla="*/ 776008 h 2244106"/>
                  <a:gd name="connsiteX7" fmla="*/ 1523936 w 3880928"/>
                  <a:gd name="connsiteY7" fmla="*/ 204508 h 2244106"/>
                  <a:gd name="connsiteX0" fmla="*/ 1523936 w 3880928"/>
                  <a:gd name="connsiteY0" fmla="*/ 204508 h 2244106"/>
                  <a:gd name="connsiteX1" fmla="*/ 3253676 w 3880928"/>
                  <a:gd name="connsiteY1" fmla="*/ 699808 h 2244106"/>
                  <a:gd name="connsiteX2" fmla="*/ 3276536 w 3880928"/>
                  <a:gd name="connsiteY2" fmla="*/ 1598968 h 2244106"/>
                  <a:gd name="connsiteX3" fmla="*/ 2705036 w 3880928"/>
                  <a:gd name="connsiteY3" fmla="*/ 1819948 h 2244106"/>
                  <a:gd name="connsiteX4" fmla="*/ 1897316 w 3880928"/>
                  <a:gd name="connsiteY4" fmla="*/ 1979968 h 2244106"/>
                  <a:gd name="connsiteX5" fmla="*/ 693356 w 3880928"/>
                  <a:gd name="connsiteY5" fmla="*/ 1690408 h 2244106"/>
                  <a:gd name="connsiteX6" fmla="*/ 540956 w 3880928"/>
                  <a:gd name="connsiteY6" fmla="*/ 776008 h 2244106"/>
                  <a:gd name="connsiteX7" fmla="*/ 1523936 w 3880928"/>
                  <a:gd name="connsiteY7" fmla="*/ 204508 h 2244106"/>
                  <a:gd name="connsiteX0" fmla="*/ 1523936 w 3880928"/>
                  <a:gd name="connsiteY0" fmla="*/ 494034 h 2533632"/>
                  <a:gd name="connsiteX1" fmla="*/ 3253676 w 3880928"/>
                  <a:gd name="connsiteY1" fmla="*/ 989334 h 2533632"/>
                  <a:gd name="connsiteX2" fmla="*/ 3276536 w 3880928"/>
                  <a:gd name="connsiteY2" fmla="*/ 1888494 h 2533632"/>
                  <a:gd name="connsiteX3" fmla="*/ 2705036 w 3880928"/>
                  <a:gd name="connsiteY3" fmla="*/ 2109474 h 2533632"/>
                  <a:gd name="connsiteX4" fmla="*/ 1897316 w 3880928"/>
                  <a:gd name="connsiteY4" fmla="*/ 2269494 h 2533632"/>
                  <a:gd name="connsiteX5" fmla="*/ 693356 w 3880928"/>
                  <a:gd name="connsiteY5" fmla="*/ 1979934 h 2533632"/>
                  <a:gd name="connsiteX6" fmla="*/ 540956 w 3880928"/>
                  <a:gd name="connsiteY6" fmla="*/ 1065534 h 2533632"/>
                  <a:gd name="connsiteX7" fmla="*/ 1523936 w 3880928"/>
                  <a:gd name="connsiteY7" fmla="*/ 494034 h 2533632"/>
                  <a:gd name="connsiteX0" fmla="*/ 1523936 w 3880928"/>
                  <a:gd name="connsiteY0" fmla="*/ 494034 h 2533632"/>
                  <a:gd name="connsiteX1" fmla="*/ 3253676 w 3880928"/>
                  <a:gd name="connsiteY1" fmla="*/ 989334 h 2533632"/>
                  <a:gd name="connsiteX2" fmla="*/ 3276536 w 3880928"/>
                  <a:gd name="connsiteY2" fmla="*/ 1888494 h 2533632"/>
                  <a:gd name="connsiteX3" fmla="*/ 2705036 w 3880928"/>
                  <a:gd name="connsiteY3" fmla="*/ 2109474 h 2533632"/>
                  <a:gd name="connsiteX4" fmla="*/ 1897316 w 3880928"/>
                  <a:gd name="connsiteY4" fmla="*/ 2269494 h 2533632"/>
                  <a:gd name="connsiteX5" fmla="*/ 693356 w 3880928"/>
                  <a:gd name="connsiteY5" fmla="*/ 1979934 h 2533632"/>
                  <a:gd name="connsiteX6" fmla="*/ 540956 w 3880928"/>
                  <a:gd name="connsiteY6" fmla="*/ 1065534 h 2533632"/>
                  <a:gd name="connsiteX7" fmla="*/ 1523936 w 3880928"/>
                  <a:gd name="connsiteY7" fmla="*/ 494034 h 25336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880928" h="2533632">
                    <a:moveTo>
                      <a:pt x="1523936" y="494034"/>
                    </a:moveTo>
                    <a:cubicBezTo>
                      <a:pt x="2062416" y="-430526"/>
                      <a:pt x="3332416" y="62234"/>
                      <a:pt x="3253676" y="989334"/>
                    </a:cubicBezTo>
                    <a:cubicBezTo>
                      <a:pt x="4015676" y="778514"/>
                      <a:pt x="4152836" y="1985014"/>
                      <a:pt x="3276536" y="1888494"/>
                    </a:cubicBezTo>
                    <a:cubicBezTo>
                      <a:pt x="3223196" y="2099314"/>
                      <a:pt x="3002216" y="2302514"/>
                      <a:pt x="2705036" y="2109474"/>
                    </a:cubicBezTo>
                    <a:cubicBezTo>
                      <a:pt x="2611056" y="2353314"/>
                      <a:pt x="2296096" y="2642874"/>
                      <a:pt x="1897316" y="2269494"/>
                    </a:cubicBezTo>
                    <a:cubicBezTo>
                      <a:pt x="1739836" y="2553974"/>
                      <a:pt x="927036" y="2785114"/>
                      <a:pt x="693356" y="1979934"/>
                    </a:cubicBezTo>
                    <a:cubicBezTo>
                      <a:pt x="-43244" y="2299974"/>
                      <a:pt x="-337884" y="1057914"/>
                      <a:pt x="540956" y="1065534"/>
                    </a:cubicBezTo>
                    <a:cubicBezTo>
                      <a:pt x="304736" y="669294"/>
                      <a:pt x="937196" y="-69846"/>
                      <a:pt x="1523936" y="494034"/>
                    </a:cubicBez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27" tIns="45713" rIns="45713" bIns="91427" numCol="1" spcCol="0" rtlCol="0" fromWordArt="0" anchor="b" anchorCtr="0" forceAA="0" compatLnSpc="1">
                <a:prstTxWarp prst="textNoShape">
                  <a:avLst/>
                </a:prstTxWarp>
                <a:noAutofit/>
              </a:bodyPr>
              <a:lstStyle/>
              <a:p>
                <a:pPr algn="ctr" defTabSz="913901" fontAlgn="base">
                  <a:spcBef>
                    <a:spcPct val="0"/>
                  </a:spcBef>
                  <a:spcAft>
                    <a:spcPct val="0"/>
                  </a:spcAft>
                </a:pPr>
                <a:endParaRPr lang="en-US" spc="-51" dirty="0" err="1">
                  <a:solidFill>
                    <a:schemeClr val="tx1"/>
                  </a:solidFill>
                  <a:latin typeface="Segoe UI" pitchFamily="34" charset="0"/>
                  <a:ea typeface="Segoe UI" pitchFamily="34" charset="0"/>
                  <a:cs typeface="Segoe UI" pitchFamily="34" charset="0"/>
                </a:endParaRPr>
              </a:p>
            </p:txBody>
          </p:sp>
          <p:grpSp>
            <p:nvGrpSpPr>
              <p:cNvPr id="74" name="Group 73"/>
              <p:cNvGrpSpPr/>
              <p:nvPr/>
            </p:nvGrpSpPr>
            <p:grpSpPr>
              <a:xfrm>
                <a:off x="5621691" y="2065039"/>
                <a:ext cx="273378" cy="251681"/>
                <a:chOff x="8064003" y="5042849"/>
                <a:chExt cx="307938" cy="283499"/>
              </a:xfrm>
              <a:solidFill>
                <a:schemeClr val="bg1"/>
              </a:solidFill>
            </p:grpSpPr>
            <p:sp>
              <p:nvSpPr>
                <p:cNvPr id="80" name="Round Same Side Corner Rectangle 24"/>
                <p:cNvSpPr/>
                <p:nvPr/>
              </p:nvSpPr>
              <p:spPr bwMode="auto">
                <a:xfrm>
                  <a:off x="8064003" y="5042849"/>
                  <a:ext cx="307938" cy="37987"/>
                </a:xfrm>
                <a:custGeom>
                  <a:avLst/>
                  <a:gdLst/>
                  <a:ahLst/>
                  <a:cxnLst/>
                  <a:rect l="l" t="t" r="r" b="b"/>
                  <a:pathLst>
                    <a:path w="2978870" h="367475">
                      <a:moveTo>
                        <a:pt x="2215797" y="171532"/>
                      </a:moveTo>
                      <a:lnTo>
                        <a:pt x="2215797" y="194591"/>
                      </a:lnTo>
                      <a:lnTo>
                        <a:pt x="2350501" y="194591"/>
                      </a:lnTo>
                      <a:lnTo>
                        <a:pt x="2350501" y="171532"/>
                      </a:lnTo>
                      <a:close/>
                      <a:moveTo>
                        <a:pt x="2415257" y="84395"/>
                      </a:moveTo>
                      <a:lnTo>
                        <a:pt x="2504657" y="84395"/>
                      </a:lnTo>
                      <a:lnTo>
                        <a:pt x="2504657" y="174124"/>
                      </a:lnTo>
                      <a:lnTo>
                        <a:pt x="2415257" y="174124"/>
                      </a:lnTo>
                      <a:close/>
                      <a:moveTo>
                        <a:pt x="2394626" y="63928"/>
                      </a:moveTo>
                      <a:lnTo>
                        <a:pt x="2394626" y="194591"/>
                      </a:lnTo>
                      <a:lnTo>
                        <a:pt x="2525288" y="194591"/>
                      </a:lnTo>
                      <a:lnTo>
                        <a:pt x="2525288" y="63928"/>
                      </a:lnTo>
                      <a:close/>
                      <a:moveTo>
                        <a:pt x="2579907" y="61914"/>
                      </a:moveTo>
                      <a:lnTo>
                        <a:pt x="2641028" y="128359"/>
                      </a:lnTo>
                      <a:lnTo>
                        <a:pt x="2580103" y="194591"/>
                      </a:lnTo>
                      <a:lnTo>
                        <a:pt x="2615359" y="194591"/>
                      </a:lnTo>
                      <a:lnTo>
                        <a:pt x="2658657" y="147522"/>
                      </a:lnTo>
                      <a:lnTo>
                        <a:pt x="2701954" y="194591"/>
                      </a:lnTo>
                      <a:lnTo>
                        <a:pt x="2737210" y="194591"/>
                      </a:lnTo>
                      <a:lnTo>
                        <a:pt x="2676285" y="128359"/>
                      </a:lnTo>
                      <a:lnTo>
                        <a:pt x="2737406" y="61914"/>
                      </a:lnTo>
                      <a:lnTo>
                        <a:pt x="2702150" y="61914"/>
                      </a:lnTo>
                      <a:lnTo>
                        <a:pt x="2658657" y="109196"/>
                      </a:lnTo>
                      <a:lnTo>
                        <a:pt x="2615164" y="61914"/>
                      </a:lnTo>
                      <a:close/>
                      <a:moveTo>
                        <a:pt x="142516" y="0"/>
                      </a:moveTo>
                      <a:lnTo>
                        <a:pt x="2836354" y="0"/>
                      </a:lnTo>
                      <a:cubicBezTo>
                        <a:pt x="2915063" y="0"/>
                        <a:pt x="2978870" y="63807"/>
                        <a:pt x="2978870" y="142516"/>
                      </a:cubicBezTo>
                      <a:lnTo>
                        <a:pt x="2978870" y="367475"/>
                      </a:lnTo>
                      <a:cubicBezTo>
                        <a:pt x="2931876" y="302273"/>
                        <a:pt x="2855153" y="260271"/>
                        <a:pt x="2768620" y="260271"/>
                      </a:cubicBezTo>
                      <a:lnTo>
                        <a:pt x="210250" y="260271"/>
                      </a:lnTo>
                      <a:cubicBezTo>
                        <a:pt x="123717" y="260271"/>
                        <a:pt x="46994" y="302273"/>
                        <a:pt x="0" y="367475"/>
                      </a:cubicBezTo>
                      <a:lnTo>
                        <a:pt x="0" y="142516"/>
                      </a:lnTo>
                      <a:cubicBezTo>
                        <a:pt x="0" y="63807"/>
                        <a:pt x="63807" y="0"/>
                        <a:pt x="142516" y="0"/>
                      </a:cubicBezTo>
                      <a:close/>
                    </a:path>
                  </a:pathLst>
                </a:custGeom>
                <a:solidFill>
                  <a:schemeClr val="bg1"/>
                </a:solidFill>
                <a:ln w="3175">
                  <a:solidFill>
                    <a:schemeClr val="accent2"/>
                  </a:solid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23" tIns="45711" rIns="91423" bIns="45711" numCol="1" rtlCol="0" anchor="ctr" anchorCtr="0" compatLnSpc="1">
                  <a:prstTxWarp prst="textNoShape">
                    <a:avLst/>
                  </a:prstTxWarp>
                </a:bodyPr>
                <a:lstStyle/>
                <a:p>
                  <a:pPr algn="ctr" defTabSz="913901"/>
                  <a:endParaRPr lang="en-US" sz="4000" dirty="0">
                    <a:solidFill>
                      <a:schemeClr val="accent2"/>
                    </a:solidFill>
                    <a:latin typeface="Segoe UI Light" pitchFamily="34" charset="0"/>
                  </a:endParaRPr>
                </a:p>
              </p:txBody>
            </p:sp>
            <p:sp>
              <p:nvSpPr>
                <p:cNvPr id="81" name="Rounded Rectangle 80"/>
                <p:cNvSpPr/>
                <p:nvPr/>
              </p:nvSpPr>
              <p:spPr bwMode="auto">
                <a:xfrm>
                  <a:off x="8065194" y="5080550"/>
                  <a:ext cx="305556" cy="245798"/>
                </a:xfrm>
                <a:prstGeom prst="roundRect">
                  <a:avLst>
                    <a:gd name="adj" fmla="val 10854"/>
                  </a:avLst>
                </a:prstGeom>
                <a:solidFill>
                  <a:schemeClr val="bg1"/>
                </a:solidFill>
                <a:ln w="3175">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27" tIns="45713" rIns="91427" bIns="45713" numCol="1" spcCol="0" rtlCol="0" fromWordArt="0" anchor="t" anchorCtr="0" forceAA="0" compatLnSpc="1">
                  <a:prstTxWarp prst="textNoShape">
                    <a:avLst/>
                  </a:prstTxWarp>
                  <a:noAutofit/>
                </a:bodyPr>
                <a:lstStyle/>
                <a:p>
                  <a:pPr algn="ctr" defTabSz="932270" fontAlgn="base">
                    <a:spcBef>
                      <a:spcPct val="0"/>
                    </a:spcBef>
                    <a:spcAft>
                      <a:spcPct val="0"/>
                    </a:spcAft>
                  </a:pPr>
                  <a:endParaRPr lang="en-US" sz="2400" dirty="0" err="1">
                    <a:ln>
                      <a:solidFill>
                        <a:schemeClr val="bg1">
                          <a:alpha val="0"/>
                        </a:schemeClr>
                      </a:solidFill>
                    </a:ln>
                    <a:solidFill>
                      <a:schemeClr val="bg1"/>
                    </a:solidFill>
                    <a:ea typeface="Segoe UI" pitchFamily="34" charset="0"/>
                    <a:cs typeface="Segoe UI" pitchFamily="34" charset="0"/>
                  </a:endParaRPr>
                </a:p>
              </p:txBody>
            </p:sp>
          </p:grpSp>
          <p:grpSp>
            <p:nvGrpSpPr>
              <p:cNvPr id="75" name="Group 74"/>
              <p:cNvGrpSpPr/>
              <p:nvPr/>
            </p:nvGrpSpPr>
            <p:grpSpPr>
              <a:xfrm>
                <a:off x="5669160" y="2132162"/>
                <a:ext cx="178440" cy="145813"/>
                <a:chOff x="6687758" y="5407181"/>
                <a:chExt cx="200998" cy="164247"/>
              </a:xfrm>
            </p:grpSpPr>
            <p:grpSp>
              <p:nvGrpSpPr>
                <p:cNvPr id="76" name="Group 75"/>
                <p:cNvGrpSpPr/>
                <p:nvPr/>
              </p:nvGrpSpPr>
              <p:grpSpPr>
                <a:xfrm>
                  <a:off x="6687758" y="5407181"/>
                  <a:ext cx="200998" cy="164247"/>
                  <a:chOff x="6681975" y="5416705"/>
                  <a:chExt cx="200998" cy="164247"/>
                </a:xfrm>
              </p:grpSpPr>
              <p:sp>
                <p:nvSpPr>
                  <p:cNvPr id="78" name="Freeform 86"/>
                  <p:cNvSpPr>
                    <a:spLocks noEditPoints="1"/>
                  </p:cNvSpPr>
                  <p:nvPr/>
                </p:nvSpPr>
                <p:spPr bwMode="black">
                  <a:xfrm rot="16200000">
                    <a:off x="6747364" y="5445343"/>
                    <a:ext cx="135235" cy="135983"/>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solidFill>
                    <a:schemeClr val="accent2"/>
                  </a:solidFill>
                  <a:ln>
                    <a:noFill/>
                  </a:ln>
                  <a:extLst/>
                </p:spPr>
                <p:txBody>
                  <a:bodyPr vert="horz" wrap="square" lIns="91427" tIns="45713" rIns="91427" bIns="45713" numCol="1" anchor="t" anchorCtr="0" compatLnSpc="1">
                    <a:prstTxWarp prst="textNoShape">
                      <a:avLst/>
                    </a:prstTxWarp>
                  </a:bodyPr>
                  <a:lstStyle/>
                  <a:p>
                    <a:endParaRPr lang="en-US" sz="1600"/>
                  </a:p>
                </p:txBody>
              </p:sp>
              <p:sp>
                <p:nvSpPr>
                  <p:cNvPr id="79" name="Freeform 88"/>
                  <p:cNvSpPr>
                    <a:spLocks noEditPoints="1"/>
                  </p:cNvSpPr>
                  <p:nvPr/>
                </p:nvSpPr>
                <p:spPr bwMode="black">
                  <a:xfrm rot="16200000">
                    <a:off x="6684611" y="5414069"/>
                    <a:ext cx="68597" cy="73870"/>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solidFill>
                    <a:schemeClr val="accent2"/>
                  </a:solidFill>
                  <a:ln>
                    <a:noFill/>
                  </a:ln>
                  <a:extLst/>
                </p:spPr>
                <p:txBody>
                  <a:bodyPr vert="horz" wrap="square" lIns="91427" tIns="45713" rIns="91427" bIns="45713" numCol="1" anchor="t" anchorCtr="0" compatLnSpc="1">
                    <a:prstTxWarp prst="textNoShape">
                      <a:avLst/>
                    </a:prstTxWarp>
                  </a:bodyPr>
                  <a:lstStyle/>
                  <a:p>
                    <a:endParaRPr lang="en-US" sz="1600"/>
                  </a:p>
                </p:txBody>
              </p:sp>
            </p:grpSp>
            <p:sp>
              <p:nvSpPr>
                <p:cNvPr id="77" name="Oval 87"/>
                <p:cNvSpPr>
                  <a:spLocks noChangeArrowheads="1"/>
                </p:cNvSpPr>
                <p:nvPr/>
              </p:nvSpPr>
              <p:spPr bwMode="black">
                <a:xfrm rot="16200000">
                  <a:off x="6808221" y="5491269"/>
                  <a:ext cx="25087" cy="25080"/>
                </a:xfrm>
                <a:prstGeom prst="ellipse">
                  <a:avLst/>
                </a:prstGeom>
                <a:solidFill>
                  <a:schemeClr val="accent2"/>
                </a:solidFill>
                <a:ln>
                  <a:noFill/>
                </a:ln>
                <a:extLst/>
              </p:spPr>
              <p:txBody>
                <a:bodyPr vert="horz" wrap="square" lIns="91427" tIns="45713" rIns="91427" bIns="45713" numCol="1" anchor="t" anchorCtr="0" compatLnSpc="1">
                  <a:prstTxWarp prst="textNoShape">
                    <a:avLst/>
                  </a:prstTxWarp>
                </a:bodyPr>
                <a:lstStyle/>
                <a:p>
                  <a:endParaRPr lang="en-US" sz="1600"/>
                </a:p>
              </p:txBody>
            </p:sp>
          </p:grpSp>
          <p:grpSp>
            <p:nvGrpSpPr>
              <p:cNvPr id="92" name="Group 91"/>
              <p:cNvGrpSpPr/>
              <p:nvPr/>
            </p:nvGrpSpPr>
            <p:grpSpPr>
              <a:xfrm>
                <a:off x="4955383" y="1589682"/>
                <a:ext cx="444344" cy="457200"/>
                <a:chOff x="4955383" y="1589682"/>
                <a:chExt cx="444344" cy="457200"/>
              </a:xfrm>
            </p:grpSpPr>
            <p:sp>
              <p:nvSpPr>
                <p:cNvPr id="93" name="Freeform 92"/>
                <p:cNvSpPr/>
                <p:nvPr/>
              </p:nvSpPr>
              <p:spPr>
                <a:xfrm>
                  <a:off x="5041748" y="1645158"/>
                  <a:ext cx="357979" cy="306580"/>
                </a:xfrm>
                <a:custGeom>
                  <a:avLst/>
                  <a:gdLst>
                    <a:gd name="connsiteX0" fmla="*/ 0 w 2484120"/>
                    <a:gd name="connsiteY0" fmla="*/ 1958340 h 1958340"/>
                    <a:gd name="connsiteX1" fmla="*/ 289560 w 2484120"/>
                    <a:gd name="connsiteY1" fmla="*/ 1363980 h 1958340"/>
                    <a:gd name="connsiteX2" fmla="*/ 601980 w 2484120"/>
                    <a:gd name="connsiteY2" fmla="*/ 1958340 h 1958340"/>
                    <a:gd name="connsiteX3" fmla="*/ 739140 w 2484120"/>
                    <a:gd name="connsiteY3" fmla="*/ 769620 h 1958340"/>
                    <a:gd name="connsiteX4" fmla="*/ 1196340 w 2484120"/>
                    <a:gd name="connsiteY4" fmla="*/ 1013460 h 1958340"/>
                    <a:gd name="connsiteX5" fmla="*/ 1379220 w 2484120"/>
                    <a:gd name="connsiteY5" fmla="*/ 403860 h 1958340"/>
                    <a:gd name="connsiteX6" fmla="*/ 1737360 w 2484120"/>
                    <a:gd name="connsiteY6" fmla="*/ 533400 h 1958340"/>
                    <a:gd name="connsiteX7" fmla="*/ 2065020 w 2484120"/>
                    <a:gd name="connsiteY7" fmla="*/ 0 h 1958340"/>
                    <a:gd name="connsiteX8" fmla="*/ 2484120 w 2484120"/>
                    <a:gd name="connsiteY8" fmla="*/ 403860 h 1958340"/>
                    <a:gd name="connsiteX0" fmla="*/ 0 w 2065020"/>
                    <a:gd name="connsiteY0" fmla="*/ 1958340 h 1958340"/>
                    <a:gd name="connsiteX1" fmla="*/ 289560 w 2065020"/>
                    <a:gd name="connsiteY1" fmla="*/ 1363980 h 1958340"/>
                    <a:gd name="connsiteX2" fmla="*/ 601980 w 2065020"/>
                    <a:gd name="connsiteY2" fmla="*/ 1958340 h 1958340"/>
                    <a:gd name="connsiteX3" fmla="*/ 739140 w 2065020"/>
                    <a:gd name="connsiteY3" fmla="*/ 769620 h 1958340"/>
                    <a:gd name="connsiteX4" fmla="*/ 1196340 w 2065020"/>
                    <a:gd name="connsiteY4" fmla="*/ 1013460 h 1958340"/>
                    <a:gd name="connsiteX5" fmla="*/ 1379220 w 2065020"/>
                    <a:gd name="connsiteY5" fmla="*/ 403860 h 1958340"/>
                    <a:gd name="connsiteX6" fmla="*/ 1737360 w 2065020"/>
                    <a:gd name="connsiteY6" fmla="*/ 533400 h 1958340"/>
                    <a:gd name="connsiteX7" fmla="*/ 2065020 w 2065020"/>
                    <a:gd name="connsiteY7" fmla="*/ 0 h 1958340"/>
                    <a:gd name="connsiteX0" fmla="*/ 0 w 2065020"/>
                    <a:gd name="connsiteY0" fmla="*/ 1988786 h 1988786"/>
                    <a:gd name="connsiteX1" fmla="*/ 289560 w 2065020"/>
                    <a:gd name="connsiteY1" fmla="*/ 1394426 h 1988786"/>
                    <a:gd name="connsiteX2" fmla="*/ 601980 w 2065020"/>
                    <a:gd name="connsiteY2" fmla="*/ 1988786 h 1988786"/>
                    <a:gd name="connsiteX3" fmla="*/ 739140 w 2065020"/>
                    <a:gd name="connsiteY3" fmla="*/ 800066 h 1988786"/>
                    <a:gd name="connsiteX4" fmla="*/ 1196340 w 2065020"/>
                    <a:gd name="connsiteY4" fmla="*/ 1043906 h 1988786"/>
                    <a:gd name="connsiteX5" fmla="*/ 1512358 w 2065020"/>
                    <a:gd name="connsiteY5" fmla="*/ 0 h 1988786"/>
                    <a:gd name="connsiteX6" fmla="*/ 1737360 w 2065020"/>
                    <a:gd name="connsiteY6" fmla="*/ 563846 h 1988786"/>
                    <a:gd name="connsiteX7" fmla="*/ 2065020 w 2065020"/>
                    <a:gd name="connsiteY7" fmla="*/ 30446 h 1988786"/>
                    <a:gd name="connsiteX0" fmla="*/ 0 w 2065020"/>
                    <a:gd name="connsiteY0" fmla="*/ 1988786 h 1988786"/>
                    <a:gd name="connsiteX1" fmla="*/ 289560 w 2065020"/>
                    <a:gd name="connsiteY1" fmla="*/ 1394426 h 1988786"/>
                    <a:gd name="connsiteX2" fmla="*/ 601980 w 2065020"/>
                    <a:gd name="connsiteY2" fmla="*/ 1988786 h 1988786"/>
                    <a:gd name="connsiteX3" fmla="*/ 739140 w 2065020"/>
                    <a:gd name="connsiteY3" fmla="*/ 800066 h 1988786"/>
                    <a:gd name="connsiteX4" fmla="*/ 1157182 w 2065020"/>
                    <a:gd name="connsiteY4" fmla="*/ 771202 h 1988786"/>
                    <a:gd name="connsiteX5" fmla="*/ 1512358 w 2065020"/>
                    <a:gd name="connsiteY5" fmla="*/ 0 h 1988786"/>
                    <a:gd name="connsiteX6" fmla="*/ 1737360 w 2065020"/>
                    <a:gd name="connsiteY6" fmla="*/ 563846 h 1988786"/>
                    <a:gd name="connsiteX7" fmla="*/ 2065020 w 2065020"/>
                    <a:gd name="connsiteY7" fmla="*/ 30446 h 1988786"/>
                    <a:gd name="connsiteX0" fmla="*/ 0 w 2065020"/>
                    <a:gd name="connsiteY0" fmla="*/ 1988786 h 1988786"/>
                    <a:gd name="connsiteX1" fmla="*/ 289560 w 2065020"/>
                    <a:gd name="connsiteY1" fmla="*/ 1394426 h 1988786"/>
                    <a:gd name="connsiteX2" fmla="*/ 601980 w 2065020"/>
                    <a:gd name="connsiteY2" fmla="*/ 1988786 h 1988786"/>
                    <a:gd name="connsiteX3" fmla="*/ 731309 w 2065020"/>
                    <a:gd name="connsiteY3" fmla="*/ 739464 h 1988786"/>
                    <a:gd name="connsiteX4" fmla="*/ 1157182 w 2065020"/>
                    <a:gd name="connsiteY4" fmla="*/ 771202 h 1988786"/>
                    <a:gd name="connsiteX5" fmla="*/ 1512358 w 2065020"/>
                    <a:gd name="connsiteY5" fmla="*/ 0 h 1988786"/>
                    <a:gd name="connsiteX6" fmla="*/ 1737360 w 2065020"/>
                    <a:gd name="connsiteY6" fmla="*/ 563846 h 1988786"/>
                    <a:gd name="connsiteX7" fmla="*/ 2065020 w 2065020"/>
                    <a:gd name="connsiteY7" fmla="*/ 30446 h 1988786"/>
                    <a:gd name="connsiteX0" fmla="*/ 0 w 2065020"/>
                    <a:gd name="connsiteY0" fmla="*/ 1988786 h 1988786"/>
                    <a:gd name="connsiteX1" fmla="*/ 289560 w 2065020"/>
                    <a:gd name="connsiteY1" fmla="*/ 1394426 h 1988786"/>
                    <a:gd name="connsiteX2" fmla="*/ 601980 w 2065020"/>
                    <a:gd name="connsiteY2" fmla="*/ 1988786 h 1988786"/>
                    <a:gd name="connsiteX3" fmla="*/ 731309 w 2065020"/>
                    <a:gd name="connsiteY3" fmla="*/ 769764 h 1988786"/>
                    <a:gd name="connsiteX4" fmla="*/ 1157182 w 2065020"/>
                    <a:gd name="connsiteY4" fmla="*/ 771202 h 1988786"/>
                    <a:gd name="connsiteX5" fmla="*/ 1512358 w 2065020"/>
                    <a:gd name="connsiteY5" fmla="*/ 0 h 1988786"/>
                    <a:gd name="connsiteX6" fmla="*/ 1737360 w 2065020"/>
                    <a:gd name="connsiteY6" fmla="*/ 563846 h 1988786"/>
                    <a:gd name="connsiteX7" fmla="*/ 2065020 w 2065020"/>
                    <a:gd name="connsiteY7" fmla="*/ 30446 h 1988786"/>
                    <a:gd name="connsiteX0" fmla="*/ 0 w 2065020"/>
                    <a:gd name="connsiteY0" fmla="*/ 1988786 h 1988786"/>
                    <a:gd name="connsiteX1" fmla="*/ 422698 w 2065020"/>
                    <a:gd name="connsiteY1" fmla="*/ 1404526 h 1988786"/>
                    <a:gd name="connsiteX2" fmla="*/ 601980 w 2065020"/>
                    <a:gd name="connsiteY2" fmla="*/ 1988786 h 1988786"/>
                    <a:gd name="connsiteX3" fmla="*/ 731309 w 2065020"/>
                    <a:gd name="connsiteY3" fmla="*/ 769764 h 1988786"/>
                    <a:gd name="connsiteX4" fmla="*/ 1157182 w 2065020"/>
                    <a:gd name="connsiteY4" fmla="*/ 771202 h 1988786"/>
                    <a:gd name="connsiteX5" fmla="*/ 1512358 w 2065020"/>
                    <a:gd name="connsiteY5" fmla="*/ 0 h 1988786"/>
                    <a:gd name="connsiteX6" fmla="*/ 1737360 w 2065020"/>
                    <a:gd name="connsiteY6" fmla="*/ 563846 h 1988786"/>
                    <a:gd name="connsiteX7" fmla="*/ 2065020 w 2065020"/>
                    <a:gd name="connsiteY7" fmla="*/ 30446 h 1988786"/>
                    <a:gd name="connsiteX0" fmla="*/ 0 w 2065020"/>
                    <a:gd name="connsiteY0" fmla="*/ 1988786 h 1988786"/>
                    <a:gd name="connsiteX1" fmla="*/ 422698 w 2065020"/>
                    <a:gd name="connsiteY1" fmla="*/ 1404526 h 1988786"/>
                    <a:gd name="connsiteX2" fmla="*/ 601980 w 2065020"/>
                    <a:gd name="connsiteY2" fmla="*/ 1867584 h 1988786"/>
                    <a:gd name="connsiteX3" fmla="*/ 731309 w 2065020"/>
                    <a:gd name="connsiteY3" fmla="*/ 769764 h 1988786"/>
                    <a:gd name="connsiteX4" fmla="*/ 1157182 w 2065020"/>
                    <a:gd name="connsiteY4" fmla="*/ 771202 h 1988786"/>
                    <a:gd name="connsiteX5" fmla="*/ 1512358 w 2065020"/>
                    <a:gd name="connsiteY5" fmla="*/ 0 h 1988786"/>
                    <a:gd name="connsiteX6" fmla="*/ 1737360 w 2065020"/>
                    <a:gd name="connsiteY6" fmla="*/ 563846 h 1988786"/>
                    <a:gd name="connsiteX7" fmla="*/ 2065020 w 2065020"/>
                    <a:gd name="connsiteY7" fmla="*/ 30446 h 1988786"/>
                    <a:gd name="connsiteX0" fmla="*/ 0 w 2065020"/>
                    <a:gd name="connsiteY0" fmla="*/ 1988786 h 1988786"/>
                    <a:gd name="connsiteX1" fmla="*/ 422698 w 2065020"/>
                    <a:gd name="connsiteY1" fmla="*/ 1404526 h 1988786"/>
                    <a:gd name="connsiteX2" fmla="*/ 594149 w 2065020"/>
                    <a:gd name="connsiteY2" fmla="*/ 1766583 h 1988786"/>
                    <a:gd name="connsiteX3" fmla="*/ 731309 w 2065020"/>
                    <a:gd name="connsiteY3" fmla="*/ 769764 h 1988786"/>
                    <a:gd name="connsiteX4" fmla="*/ 1157182 w 2065020"/>
                    <a:gd name="connsiteY4" fmla="*/ 771202 h 1988786"/>
                    <a:gd name="connsiteX5" fmla="*/ 1512358 w 2065020"/>
                    <a:gd name="connsiteY5" fmla="*/ 0 h 1988786"/>
                    <a:gd name="connsiteX6" fmla="*/ 1737360 w 2065020"/>
                    <a:gd name="connsiteY6" fmla="*/ 563846 h 1988786"/>
                    <a:gd name="connsiteX7" fmla="*/ 2065020 w 2065020"/>
                    <a:gd name="connsiteY7" fmla="*/ 30446 h 1988786"/>
                    <a:gd name="connsiteX0" fmla="*/ 0 w 2065020"/>
                    <a:gd name="connsiteY0" fmla="*/ 1988786 h 1988786"/>
                    <a:gd name="connsiteX1" fmla="*/ 422698 w 2065020"/>
                    <a:gd name="connsiteY1" fmla="*/ 1404526 h 1988786"/>
                    <a:gd name="connsiteX2" fmla="*/ 601980 w 2065020"/>
                    <a:gd name="connsiteY2" fmla="*/ 1806983 h 1988786"/>
                    <a:gd name="connsiteX3" fmla="*/ 731309 w 2065020"/>
                    <a:gd name="connsiteY3" fmla="*/ 769764 h 1988786"/>
                    <a:gd name="connsiteX4" fmla="*/ 1157182 w 2065020"/>
                    <a:gd name="connsiteY4" fmla="*/ 771202 h 1988786"/>
                    <a:gd name="connsiteX5" fmla="*/ 1512358 w 2065020"/>
                    <a:gd name="connsiteY5" fmla="*/ 0 h 1988786"/>
                    <a:gd name="connsiteX6" fmla="*/ 1737360 w 2065020"/>
                    <a:gd name="connsiteY6" fmla="*/ 563846 h 1988786"/>
                    <a:gd name="connsiteX7" fmla="*/ 2065020 w 2065020"/>
                    <a:gd name="connsiteY7" fmla="*/ 30446 h 1988786"/>
                    <a:gd name="connsiteX0" fmla="*/ 0 w 2065020"/>
                    <a:gd name="connsiteY0" fmla="*/ 1988786 h 1988786"/>
                    <a:gd name="connsiteX1" fmla="*/ 414865 w 2065020"/>
                    <a:gd name="connsiteY1" fmla="*/ 1434827 h 1988786"/>
                    <a:gd name="connsiteX2" fmla="*/ 601980 w 2065020"/>
                    <a:gd name="connsiteY2" fmla="*/ 1806983 h 1988786"/>
                    <a:gd name="connsiteX3" fmla="*/ 731309 w 2065020"/>
                    <a:gd name="connsiteY3" fmla="*/ 769764 h 1988786"/>
                    <a:gd name="connsiteX4" fmla="*/ 1157182 w 2065020"/>
                    <a:gd name="connsiteY4" fmla="*/ 771202 h 1988786"/>
                    <a:gd name="connsiteX5" fmla="*/ 1512358 w 2065020"/>
                    <a:gd name="connsiteY5" fmla="*/ 0 h 1988786"/>
                    <a:gd name="connsiteX6" fmla="*/ 1737360 w 2065020"/>
                    <a:gd name="connsiteY6" fmla="*/ 563846 h 1988786"/>
                    <a:gd name="connsiteX7" fmla="*/ 2065020 w 2065020"/>
                    <a:gd name="connsiteY7" fmla="*/ 30446 h 1988786"/>
                    <a:gd name="connsiteX0" fmla="*/ 0 w 1737360"/>
                    <a:gd name="connsiteY0" fmla="*/ 1988786 h 1988786"/>
                    <a:gd name="connsiteX1" fmla="*/ 414865 w 1737360"/>
                    <a:gd name="connsiteY1" fmla="*/ 1434827 h 1988786"/>
                    <a:gd name="connsiteX2" fmla="*/ 601980 w 1737360"/>
                    <a:gd name="connsiteY2" fmla="*/ 1806983 h 1988786"/>
                    <a:gd name="connsiteX3" fmla="*/ 731309 w 1737360"/>
                    <a:gd name="connsiteY3" fmla="*/ 769764 h 1988786"/>
                    <a:gd name="connsiteX4" fmla="*/ 1157182 w 1737360"/>
                    <a:gd name="connsiteY4" fmla="*/ 771202 h 1988786"/>
                    <a:gd name="connsiteX5" fmla="*/ 1512358 w 1737360"/>
                    <a:gd name="connsiteY5" fmla="*/ 0 h 1988786"/>
                    <a:gd name="connsiteX6" fmla="*/ 1737360 w 1737360"/>
                    <a:gd name="connsiteY6" fmla="*/ 563846 h 1988786"/>
                    <a:gd name="connsiteX0" fmla="*/ 0 w 1753023"/>
                    <a:gd name="connsiteY0" fmla="*/ 1988786 h 1988786"/>
                    <a:gd name="connsiteX1" fmla="*/ 414865 w 1753023"/>
                    <a:gd name="connsiteY1" fmla="*/ 1434827 h 1988786"/>
                    <a:gd name="connsiteX2" fmla="*/ 601980 w 1753023"/>
                    <a:gd name="connsiteY2" fmla="*/ 1806983 h 1988786"/>
                    <a:gd name="connsiteX3" fmla="*/ 731309 w 1753023"/>
                    <a:gd name="connsiteY3" fmla="*/ 769764 h 1988786"/>
                    <a:gd name="connsiteX4" fmla="*/ 1157182 w 1753023"/>
                    <a:gd name="connsiteY4" fmla="*/ 771202 h 1988786"/>
                    <a:gd name="connsiteX5" fmla="*/ 1512358 w 1753023"/>
                    <a:gd name="connsiteY5" fmla="*/ 0 h 1988786"/>
                    <a:gd name="connsiteX6" fmla="*/ 1753023 w 1753023"/>
                    <a:gd name="connsiteY6" fmla="*/ 816350 h 1988786"/>
                    <a:gd name="connsiteX0" fmla="*/ 0 w 1753023"/>
                    <a:gd name="connsiteY0" fmla="*/ 1877685 h 1877685"/>
                    <a:gd name="connsiteX1" fmla="*/ 414865 w 1753023"/>
                    <a:gd name="connsiteY1" fmla="*/ 1323726 h 1877685"/>
                    <a:gd name="connsiteX2" fmla="*/ 601980 w 1753023"/>
                    <a:gd name="connsiteY2" fmla="*/ 1695882 h 1877685"/>
                    <a:gd name="connsiteX3" fmla="*/ 731309 w 1753023"/>
                    <a:gd name="connsiteY3" fmla="*/ 658663 h 1877685"/>
                    <a:gd name="connsiteX4" fmla="*/ 1157182 w 1753023"/>
                    <a:gd name="connsiteY4" fmla="*/ 660101 h 1877685"/>
                    <a:gd name="connsiteX5" fmla="*/ 1496695 w 1753023"/>
                    <a:gd name="connsiteY5" fmla="*/ 0 h 1877685"/>
                    <a:gd name="connsiteX6" fmla="*/ 1753023 w 1753023"/>
                    <a:gd name="connsiteY6" fmla="*/ 705249 h 1877685"/>
                    <a:gd name="connsiteX0" fmla="*/ 0 w 1753023"/>
                    <a:gd name="connsiteY0" fmla="*/ 1847386 h 1847386"/>
                    <a:gd name="connsiteX1" fmla="*/ 414865 w 1753023"/>
                    <a:gd name="connsiteY1" fmla="*/ 1293427 h 1847386"/>
                    <a:gd name="connsiteX2" fmla="*/ 601980 w 1753023"/>
                    <a:gd name="connsiteY2" fmla="*/ 1665583 h 1847386"/>
                    <a:gd name="connsiteX3" fmla="*/ 731309 w 1753023"/>
                    <a:gd name="connsiteY3" fmla="*/ 628364 h 1847386"/>
                    <a:gd name="connsiteX4" fmla="*/ 1157182 w 1753023"/>
                    <a:gd name="connsiteY4" fmla="*/ 629802 h 1847386"/>
                    <a:gd name="connsiteX5" fmla="*/ 1512358 w 1753023"/>
                    <a:gd name="connsiteY5" fmla="*/ 0 h 1847386"/>
                    <a:gd name="connsiteX6" fmla="*/ 1753023 w 1753023"/>
                    <a:gd name="connsiteY6" fmla="*/ 674950 h 1847386"/>
                    <a:gd name="connsiteX0" fmla="*/ 0 w 1666876"/>
                    <a:gd name="connsiteY0" fmla="*/ 1736283 h 1736283"/>
                    <a:gd name="connsiteX1" fmla="*/ 328718 w 1666876"/>
                    <a:gd name="connsiteY1" fmla="*/ 1293427 h 1736283"/>
                    <a:gd name="connsiteX2" fmla="*/ 515833 w 1666876"/>
                    <a:gd name="connsiteY2" fmla="*/ 1665583 h 1736283"/>
                    <a:gd name="connsiteX3" fmla="*/ 645162 w 1666876"/>
                    <a:gd name="connsiteY3" fmla="*/ 628364 h 1736283"/>
                    <a:gd name="connsiteX4" fmla="*/ 1071035 w 1666876"/>
                    <a:gd name="connsiteY4" fmla="*/ 629802 h 1736283"/>
                    <a:gd name="connsiteX5" fmla="*/ 1426211 w 1666876"/>
                    <a:gd name="connsiteY5" fmla="*/ 0 h 1736283"/>
                    <a:gd name="connsiteX6" fmla="*/ 1666876 w 1666876"/>
                    <a:gd name="connsiteY6" fmla="*/ 674950 h 1736283"/>
                    <a:gd name="connsiteX0" fmla="*/ 0 w 1635550"/>
                    <a:gd name="connsiteY0" fmla="*/ 1700932 h 1700932"/>
                    <a:gd name="connsiteX1" fmla="*/ 297392 w 1635550"/>
                    <a:gd name="connsiteY1" fmla="*/ 1293427 h 1700932"/>
                    <a:gd name="connsiteX2" fmla="*/ 484507 w 1635550"/>
                    <a:gd name="connsiteY2" fmla="*/ 1665583 h 1700932"/>
                    <a:gd name="connsiteX3" fmla="*/ 613836 w 1635550"/>
                    <a:gd name="connsiteY3" fmla="*/ 628364 h 1700932"/>
                    <a:gd name="connsiteX4" fmla="*/ 1039709 w 1635550"/>
                    <a:gd name="connsiteY4" fmla="*/ 629802 h 1700932"/>
                    <a:gd name="connsiteX5" fmla="*/ 1394885 w 1635550"/>
                    <a:gd name="connsiteY5" fmla="*/ 0 h 1700932"/>
                    <a:gd name="connsiteX6" fmla="*/ 1635550 w 1635550"/>
                    <a:gd name="connsiteY6" fmla="*/ 674950 h 1700932"/>
                    <a:gd name="connsiteX0" fmla="*/ 0 w 1635550"/>
                    <a:gd name="connsiteY0" fmla="*/ 1700932 h 1700932"/>
                    <a:gd name="connsiteX1" fmla="*/ 313056 w 1635550"/>
                    <a:gd name="connsiteY1" fmla="*/ 1308576 h 1700932"/>
                    <a:gd name="connsiteX2" fmla="*/ 484507 w 1635550"/>
                    <a:gd name="connsiteY2" fmla="*/ 1665583 h 1700932"/>
                    <a:gd name="connsiteX3" fmla="*/ 613836 w 1635550"/>
                    <a:gd name="connsiteY3" fmla="*/ 628364 h 1700932"/>
                    <a:gd name="connsiteX4" fmla="*/ 1039709 w 1635550"/>
                    <a:gd name="connsiteY4" fmla="*/ 629802 h 1700932"/>
                    <a:gd name="connsiteX5" fmla="*/ 1394885 w 1635550"/>
                    <a:gd name="connsiteY5" fmla="*/ 0 h 1700932"/>
                    <a:gd name="connsiteX6" fmla="*/ 1635550 w 1635550"/>
                    <a:gd name="connsiteY6" fmla="*/ 674950 h 1700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35550" h="1700932">
                      <a:moveTo>
                        <a:pt x="0" y="1700932"/>
                      </a:moveTo>
                      <a:lnTo>
                        <a:pt x="313056" y="1308576"/>
                      </a:lnTo>
                      <a:lnTo>
                        <a:pt x="484507" y="1665583"/>
                      </a:lnTo>
                      <a:lnTo>
                        <a:pt x="613836" y="628364"/>
                      </a:lnTo>
                      <a:lnTo>
                        <a:pt x="1039709" y="629802"/>
                      </a:lnTo>
                      <a:lnTo>
                        <a:pt x="1394885" y="0"/>
                      </a:lnTo>
                      <a:lnTo>
                        <a:pt x="1635550" y="674950"/>
                      </a:lnTo>
                    </a:path>
                  </a:pathLst>
                </a:custGeom>
                <a:noFill/>
                <a:ln w="38100" cap="sq">
                  <a:solidFill>
                    <a:schemeClr val="bg1"/>
                  </a:solidFill>
                  <a:miter lim="800000"/>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prstClr val="black"/>
                    </a:solidFill>
                  </a:endParaRPr>
                </a:p>
              </p:txBody>
            </p:sp>
            <p:sp>
              <p:nvSpPr>
                <p:cNvPr id="94" name="Rectangle 6"/>
                <p:cNvSpPr/>
                <p:nvPr/>
              </p:nvSpPr>
              <p:spPr bwMode="auto">
                <a:xfrm>
                  <a:off x="4955383" y="1589682"/>
                  <a:ext cx="378568" cy="457200"/>
                </a:xfrm>
                <a:custGeom>
                  <a:avLst/>
                  <a:gdLst/>
                  <a:ahLst/>
                  <a:cxnLst/>
                  <a:rect l="l" t="t" r="r" b="b"/>
                  <a:pathLst>
                    <a:path w="378568" h="457200">
                      <a:moveTo>
                        <a:pt x="0" y="0"/>
                      </a:moveTo>
                      <a:lnTo>
                        <a:pt x="37468" y="0"/>
                      </a:lnTo>
                      <a:lnTo>
                        <a:pt x="37468" y="420624"/>
                      </a:lnTo>
                      <a:lnTo>
                        <a:pt x="378568" y="420624"/>
                      </a:lnTo>
                      <a:lnTo>
                        <a:pt x="378568" y="457200"/>
                      </a:lnTo>
                      <a:lnTo>
                        <a:pt x="37468" y="457200"/>
                      </a:lnTo>
                      <a:lnTo>
                        <a:pt x="12808" y="457200"/>
                      </a:lnTo>
                      <a:lnTo>
                        <a:pt x="0" y="457200"/>
                      </a:lnTo>
                      <a:close/>
                    </a:path>
                  </a:pathLst>
                </a:custGeom>
                <a:solidFill>
                  <a:schemeClr val="bg1"/>
                </a:solidFill>
                <a:ln w="3175">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27" tIns="45713" rIns="91427" bIns="45713" numCol="1" spcCol="0" rtlCol="0" fromWordArt="0" anchor="t" anchorCtr="0" forceAA="0" compatLnSpc="1">
                  <a:prstTxWarp prst="textNoShape">
                    <a:avLst/>
                  </a:prstTxWarp>
                  <a:noAutofit/>
                </a:bodyPr>
                <a:lstStyle/>
                <a:p>
                  <a:pPr algn="ctr" defTabSz="932270" fontAlgn="base">
                    <a:spcBef>
                      <a:spcPct val="0"/>
                    </a:spcBef>
                    <a:spcAft>
                      <a:spcPct val="0"/>
                    </a:spcAft>
                  </a:pPr>
                  <a:endParaRPr lang="en-US" sz="2400" dirty="0" err="1">
                    <a:ln>
                      <a:solidFill>
                        <a:schemeClr val="bg1">
                          <a:alpha val="0"/>
                        </a:schemeClr>
                      </a:solidFill>
                    </a:ln>
                    <a:solidFill>
                      <a:schemeClr val="bg1"/>
                    </a:solidFill>
                    <a:ea typeface="Segoe UI" pitchFamily="34" charset="0"/>
                    <a:cs typeface="Segoe UI" pitchFamily="34" charset="0"/>
                  </a:endParaRPr>
                </a:p>
              </p:txBody>
            </p:sp>
          </p:grpSp>
        </p:grpSp>
      </p:grpSp>
      <p:grpSp>
        <p:nvGrpSpPr>
          <p:cNvPr id="2" name="Group 1"/>
          <p:cNvGrpSpPr/>
          <p:nvPr/>
        </p:nvGrpSpPr>
        <p:grpSpPr>
          <a:xfrm>
            <a:off x="6143909" y="1402051"/>
            <a:ext cx="2872903" cy="4995155"/>
            <a:chOff x="6143907" y="1402051"/>
            <a:chExt cx="2872903" cy="4995154"/>
          </a:xfrm>
        </p:grpSpPr>
        <p:sp>
          <p:nvSpPr>
            <p:cNvPr id="4" name="Rectangle 3"/>
            <p:cNvSpPr/>
            <p:nvPr/>
          </p:nvSpPr>
          <p:spPr bwMode="auto">
            <a:xfrm>
              <a:off x="6143907" y="1402051"/>
              <a:ext cx="2861666" cy="1899107"/>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27" tIns="45713" rIns="91427" bIns="91427" numCol="1" spcCol="0" rtlCol="0" fromWordArt="0" anchor="b" anchorCtr="0" forceAA="0" compatLnSpc="1">
              <a:prstTxWarp prst="textNoShape">
                <a:avLst/>
              </a:prstTxWarp>
              <a:noAutofit/>
            </a:bodyPr>
            <a:lstStyle/>
            <a:p>
              <a:pPr defTabSz="932270" fontAlgn="base">
                <a:spcBef>
                  <a:spcPct val="0"/>
                </a:spcBef>
                <a:spcAft>
                  <a:spcPct val="0"/>
                </a:spcAft>
              </a:pPr>
              <a:r>
                <a:rPr lang="en-IN" sz="2800" dirty="0">
                  <a:ln>
                    <a:solidFill>
                      <a:schemeClr val="bg1">
                        <a:alpha val="0"/>
                      </a:schemeClr>
                    </a:solidFill>
                  </a:ln>
                  <a:solidFill>
                    <a:schemeClr val="bg1"/>
                  </a:solidFill>
                  <a:latin typeface="+mj-lt"/>
                  <a:ea typeface="Segoe UI" pitchFamily="34" charset="0"/>
                  <a:cs typeface="Segoe UI" pitchFamily="34" charset="0"/>
                </a:rPr>
                <a:t>Fast &amp; Flexible Platform</a:t>
              </a:r>
            </a:p>
          </p:txBody>
        </p:sp>
        <p:sp>
          <p:nvSpPr>
            <p:cNvPr id="27" name="Rectangle 26"/>
            <p:cNvSpPr/>
            <p:nvPr/>
          </p:nvSpPr>
          <p:spPr bwMode="auto">
            <a:xfrm>
              <a:off x="6155144" y="3363143"/>
              <a:ext cx="2861666" cy="303406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27" tIns="45713" rIns="91427" bIns="45713" numCol="1" spcCol="0" rtlCol="0" fromWordArt="0" anchor="t" anchorCtr="0" forceAA="0" compatLnSpc="1">
              <a:prstTxWarp prst="textNoShape">
                <a:avLst/>
              </a:prstTxWarp>
              <a:noAutofit/>
            </a:bodyPr>
            <a:lstStyle/>
            <a:p>
              <a:pPr defTabSz="932270" fontAlgn="base">
                <a:spcBef>
                  <a:spcPts val="1200"/>
                </a:spcBef>
                <a:spcAft>
                  <a:spcPct val="0"/>
                </a:spcAft>
              </a:pPr>
              <a:r>
                <a:rPr lang="en-IN" dirty="0">
                  <a:ln>
                    <a:solidFill>
                      <a:schemeClr val="bg1">
                        <a:alpha val="0"/>
                      </a:schemeClr>
                    </a:solidFill>
                  </a:ln>
                  <a:solidFill>
                    <a:schemeClr val="tx1"/>
                  </a:solidFill>
                  <a:ea typeface="Segoe UI" pitchFamily="34" charset="0"/>
                  <a:cs typeface="Segoe UI" pitchFamily="34" charset="0"/>
                </a:rPr>
                <a:t>Rapid Application Development</a:t>
              </a:r>
            </a:p>
            <a:p>
              <a:pPr defTabSz="932270" fontAlgn="base">
                <a:spcBef>
                  <a:spcPts val="1200"/>
                </a:spcBef>
                <a:spcAft>
                  <a:spcPct val="0"/>
                </a:spcAft>
              </a:pPr>
              <a:r>
                <a:rPr lang="en-IN" b="1" dirty="0">
                  <a:ln>
                    <a:solidFill>
                      <a:schemeClr val="bg1">
                        <a:alpha val="0"/>
                      </a:schemeClr>
                    </a:solidFill>
                  </a:ln>
                  <a:solidFill>
                    <a:schemeClr val="tx2"/>
                  </a:solidFill>
                  <a:ea typeface="Segoe UI" pitchFamily="34" charset="0"/>
                  <a:cs typeface="Segoe UI" pitchFamily="34" charset="0"/>
                </a:rPr>
                <a:t>Easy Database Portability</a:t>
              </a:r>
            </a:p>
            <a:p>
              <a:pPr defTabSz="932270" fontAlgn="base">
                <a:spcBef>
                  <a:spcPts val="1200"/>
                </a:spcBef>
                <a:spcAft>
                  <a:spcPct val="0"/>
                </a:spcAft>
              </a:pPr>
              <a:r>
                <a:rPr lang="en-IN" dirty="0">
                  <a:ln>
                    <a:solidFill>
                      <a:schemeClr val="bg1">
                        <a:alpha val="0"/>
                      </a:schemeClr>
                    </a:solidFill>
                  </a:ln>
                  <a:solidFill>
                    <a:schemeClr val="tx1"/>
                  </a:solidFill>
                  <a:ea typeface="Segoe UI" pitchFamily="34" charset="0"/>
                  <a:cs typeface="Segoe UI" pitchFamily="34" charset="0"/>
                </a:rPr>
                <a:t>Familiar Development Tools</a:t>
              </a:r>
            </a:p>
            <a:p>
              <a:pPr defTabSz="932270" fontAlgn="base">
                <a:spcBef>
                  <a:spcPts val="1200"/>
                </a:spcBef>
                <a:spcAft>
                  <a:spcPct val="0"/>
                </a:spcAft>
              </a:pPr>
              <a:r>
                <a:rPr lang="en-IN" dirty="0">
                  <a:ln>
                    <a:solidFill>
                      <a:schemeClr val="bg1">
                        <a:alpha val="0"/>
                      </a:schemeClr>
                    </a:solidFill>
                  </a:ln>
                  <a:solidFill>
                    <a:schemeClr val="tx1"/>
                  </a:solidFill>
                  <a:ea typeface="Segoe UI" pitchFamily="34" charset="0"/>
                  <a:cs typeface="Segoe UI" pitchFamily="34" charset="0"/>
                </a:rPr>
                <a:t>Choice of Platform</a:t>
              </a:r>
            </a:p>
          </p:txBody>
        </p:sp>
        <p:grpSp>
          <p:nvGrpSpPr>
            <p:cNvPr id="54" name="Group 53"/>
            <p:cNvGrpSpPr/>
            <p:nvPr/>
          </p:nvGrpSpPr>
          <p:grpSpPr>
            <a:xfrm>
              <a:off x="8184021" y="1582558"/>
              <a:ext cx="649876" cy="590599"/>
              <a:chOff x="6795243" y="1533104"/>
              <a:chExt cx="1199134" cy="1089759"/>
            </a:xfrm>
            <a:solidFill>
              <a:schemeClr val="bg1"/>
            </a:solidFill>
          </p:grpSpPr>
          <p:grpSp>
            <p:nvGrpSpPr>
              <p:cNvPr id="55" name="Group 54"/>
              <p:cNvGrpSpPr/>
              <p:nvPr/>
            </p:nvGrpSpPr>
            <p:grpSpPr>
              <a:xfrm>
                <a:off x="6795243" y="1533104"/>
                <a:ext cx="1199134" cy="1089759"/>
                <a:chOff x="6759019" y="2673261"/>
                <a:chExt cx="2978870" cy="2707164"/>
              </a:xfrm>
              <a:grpFill/>
            </p:grpSpPr>
            <p:sp>
              <p:nvSpPr>
                <p:cNvPr id="59" name="Round Same Side Corner Rectangle 24"/>
                <p:cNvSpPr/>
                <p:nvPr/>
              </p:nvSpPr>
              <p:spPr bwMode="auto">
                <a:xfrm>
                  <a:off x="6759019" y="2673261"/>
                  <a:ext cx="2978870" cy="367475"/>
                </a:xfrm>
                <a:custGeom>
                  <a:avLst/>
                  <a:gdLst/>
                  <a:ahLst/>
                  <a:cxnLst/>
                  <a:rect l="l" t="t" r="r" b="b"/>
                  <a:pathLst>
                    <a:path w="2978870" h="367475">
                      <a:moveTo>
                        <a:pt x="2215797" y="171532"/>
                      </a:moveTo>
                      <a:lnTo>
                        <a:pt x="2215797" y="194591"/>
                      </a:lnTo>
                      <a:lnTo>
                        <a:pt x="2350501" y="194591"/>
                      </a:lnTo>
                      <a:lnTo>
                        <a:pt x="2350501" y="171532"/>
                      </a:lnTo>
                      <a:close/>
                      <a:moveTo>
                        <a:pt x="2415257" y="84395"/>
                      </a:moveTo>
                      <a:lnTo>
                        <a:pt x="2504657" y="84395"/>
                      </a:lnTo>
                      <a:lnTo>
                        <a:pt x="2504657" y="174124"/>
                      </a:lnTo>
                      <a:lnTo>
                        <a:pt x="2415257" y="174124"/>
                      </a:lnTo>
                      <a:close/>
                      <a:moveTo>
                        <a:pt x="2394626" y="63928"/>
                      </a:moveTo>
                      <a:lnTo>
                        <a:pt x="2394626" y="194591"/>
                      </a:lnTo>
                      <a:lnTo>
                        <a:pt x="2525288" y="194591"/>
                      </a:lnTo>
                      <a:lnTo>
                        <a:pt x="2525288" y="63928"/>
                      </a:lnTo>
                      <a:close/>
                      <a:moveTo>
                        <a:pt x="2579907" y="61914"/>
                      </a:moveTo>
                      <a:lnTo>
                        <a:pt x="2641028" y="128359"/>
                      </a:lnTo>
                      <a:lnTo>
                        <a:pt x="2580103" y="194591"/>
                      </a:lnTo>
                      <a:lnTo>
                        <a:pt x="2615359" y="194591"/>
                      </a:lnTo>
                      <a:lnTo>
                        <a:pt x="2658657" y="147522"/>
                      </a:lnTo>
                      <a:lnTo>
                        <a:pt x="2701954" y="194591"/>
                      </a:lnTo>
                      <a:lnTo>
                        <a:pt x="2737210" y="194591"/>
                      </a:lnTo>
                      <a:lnTo>
                        <a:pt x="2676285" y="128359"/>
                      </a:lnTo>
                      <a:lnTo>
                        <a:pt x="2737406" y="61914"/>
                      </a:lnTo>
                      <a:lnTo>
                        <a:pt x="2702150" y="61914"/>
                      </a:lnTo>
                      <a:lnTo>
                        <a:pt x="2658657" y="109196"/>
                      </a:lnTo>
                      <a:lnTo>
                        <a:pt x="2615164" y="61914"/>
                      </a:lnTo>
                      <a:close/>
                      <a:moveTo>
                        <a:pt x="142516" y="0"/>
                      </a:moveTo>
                      <a:lnTo>
                        <a:pt x="2836354" y="0"/>
                      </a:lnTo>
                      <a:cubicBezTo>
                        <a:pt x="2915063" y="0"/>
                        <a:pt x="2978870" y="63807"/>
                        <a:pt x="2978870" y="142516"/>
                      </a:cubicBezTo>
                      <a:lnTo>
                        <a:pt x="2978870" y="367475"/>
                      </a:lnTo>
                      <a:cubicBezTo>
                        <a:pt x="2931876" y="302273"/>
                        <a:pt x="2855153" y="260271"/>
                        <a:pt x="2768620" y="260271"/>
                      </a:cubicBezTo>
                      <a:lnTo>
                        <a:pt x="210250" y="260271"/>
                      </a:lnTo>
                      <a:cubicBezTo>
                        <a:pt x="123717" y="260271"/>
                        <a:pt x="46994" y="302273"/>
                        <a:pt x="0" y="367475"/>
                      </a:cubicBezTo>
                      <a:lnTo>
                        <a:pt x="0" y="142516"/>
                      </a:lnTo>
                      <a:cubicBezTo>
                        <a:pt x="0" y="63807"/>
                        <a:pt x="63807" y="0"/>
                        <a:pt x="142516" y="0"/>
                      </a:cubicBezTo>
                      <a:close/>
                    </a:path>
                  </a:pathLst>
                </a:custGeom>
                <a:grp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23" tIns="45711" rIns="91423" bIns="45711" numCol="1" rtlCol="0" anchor="ctr" anchorCtr="0" compatLnSpc="1">
                  <a:prstTxWarp prst="textNoShape">
                    <a:avLst/>
                  </a:prstTxWarp>
                </a:bodyPr>
                <a:lstStyle/>
                <a:p>
                  <a:pPr algn="ctr" defTabSz="913901"/>
                  <a:endParaRPr lang="en-US" sz="4000" dirty="0">
                    <a:solidFill>
                      <a:schemeClr val="accent2"/>
                    </a:solidFill>
                    <a:latin typeface="Segoe UI Light" pitchFamily="34" charset="0"/>
                  </a:endParaRPr>
                </a:p>
              </p:txBody>
            </p:sp>
            <p:sp>
              <p:nvSpPr>
                <p:cNvPr id="60" name="Rounded Rectangle 8"/>
                <p:cNvSpPr/>
                <p:nvPr/>
              </p:nvSpPr>
              <p:spPr bwMode="auto">
                <a:xfrm>
                  <a:off x="6759019" y="2995443"/>
                  <a:ext cx="2978870" cy="2384982"/>
                </a:xfrm>
                <a:custGeom>
                  <a:avLst/>
                  <a:gdLst/>
                  <a:ahLst/>
                  <a:cxnLst/>
                  <a:rect l="l" t="t" r="r" b="b"/>
                  <a:pathLst>
                    <a:path w="2978870" h="2384982">
                      <a:moveTo>
                        <a:pt x="351958" y="124689"/>
                      </a:moveTo>
                      <a:cubicBezTo>
                        <a:pt x="243589" y="124689"/>
                        <a:pt x="155739" y="212539"/>
                        <a:pt x="155739" y="320908"/>
                      </a:cubicBezTo>
                      <a:lnTo>
                        <a:pt x="155739" y="2064074"/>
                      </a:lnTo>
                      <a:cubicBezTo>
                        <a:pt x="155739" y="2172443"/>
                        <a:pt x="243589" y="2260293"/>
                        <a:pt x="351958" y="2260293"/>
                      </a:cubicBezTo>
                      <a:lnTo>
                        <a:pt x="2626912" y="2260293"/>
                      </a:lnTo>
                      <a:cubicBezTo>
                        <a:pt x="2735281" y="2260293"/>
                        <a:pt x="2823131" y="2172443"/>
                        <a:pt x="2823131" y="2064074"/>
                      </a:cubicBezTo>
                      <a:lnTo>
                        <a:pt x="2823131" y="320908"/>
                      </a:lnTo>
                      <a:cubicBezTo>
                        <a:pt x="2823131" y="212539"/>
                        <a:pt x="2735281" y="124689"/>
                        <a:pt x="2626912" y="124689"/>
                      </a:cubicBezTo>
                      <a:close/>
                      <a:moveTo>
                        <a:pt x="261680" y="0"/>
                      </a:moveTo>
                      <a:lnTo>
                        <a:pt x="2717190" y="0"/>
                      </a:lnTo>
                      <a:cubicBezTo>
                        <a:pt x="2861712" y="0"/>
                        <a:pt x="2978870" y="117158"/>
                        <a:pt x="2978870" y="261680"/>
                      </a:cubicBezTo>
                      <a:lnTo>
                        <a:pt x="2978870" y="2123302"/>
                      </a:lnTo>
                      <a:cubicBezTo>
                        <a:pt x="2978870" y="2267824"/>
                        <a:pt x="2861712" y="2384982"/>
                        <a:pt x="2717190" y="2384982"/>
                      </a:cubicBezTo>
                      <a:lnTo>
                        <a:pt x="261680" y="2384982"/>
                      </a:lnTo>
                      <a:cubicBezTo>
                        <a:pt x="117158" y="2384982"/>
                        <a:pt x="0" y="2267824"/>
                        <a:pt x="0" y="2123302"/>
                      </a:cubicBezTo>
                      <a:lnTo>
                        <a:pt x="0" y="261680"/>
                      </a:lnTo>
                      <a:cubicBezTo>
                        <a:pt x="0" y="117158"/>
                        <a:pt x="117158" y="0"/>
                        <a:pt x="261680" y="0"/>
                      </a:cubicBezTo>
                      <a:close/>
                    </a:path>
                  </a:pathLst>
                </a:custGeom>
                <a:grp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23" tIns="45711" rIns="91423" bIns="45711" numCol="1" rtlCol="0" anchor="ctr" anchorCtr="0" compatLnSpc="1">
                  <a:prstTxWarp prst="textNoShape">
                    <a:avLst/>
                  </a:prstTxWarp>
                </a:bodyPr>
                <a:lstStyle/>
                <a:p>
                  <a:pPr algn="ctr" defTabSz="913901"/>
                  <a:endParaRPr lang="en-US" sz="4000" dirty="0">
                    <a:solidFill>
                      <a:schemeClr val="accent2"/>
                    </a:solidFill>
                    <a:latin typeface="Segoe UI Light" pitchFamily="34" charset="0"/>
                  </a:endParaRPr>
                </a:p>
              </p:txBody>
            </p:sp>
          </p:grpSp>
          <p:sp>
            <p:nvSpPr>
              <p:cNvPr id="56" name="Freeform 86"/>
              <p:cNvSpPr>
                <a:spLocks noEditPoints="1"/>
              </p:cNvSpPr>
              <p:nvPr/>
            </p:nvSpPr>
            <p:spPr bwMode="black">
              <a:xfrm rot="16200000">
                <a:off x="7282225" y="1975375"/>
                <a:ext cx="526613" cy="529527"/>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sz="1600" dirty="0"/>
              </a:p>
            </p:txBody>
          </p:sp>
          <p:sp>
            <p:nvSpPr>
              <p:cNvPr id="57" name="Oval 87"/>
              <p:cNvSpPr>
                <a:spLocks noChangeArrowheads="1"/>
              </p:cNvSpPr>
              <p:nvPr/>
            </p:nvSpPr>
            <p:spPr bwMode="black">
              <a:xfrm rot="16200000">
                <a:off x="7505842" y="2191306"/>
                <a:ext cx="97691" cy="9766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sz="1600" dirty="0"/>
              </a:p>
            </p:txBody>
          </p:sp>
          <p:sp>
            <p:nvSpPr>
              <p:cNvPr id="58" name="Freeform 88"/>
              <p:cNvSpPr>
                <a:spLocks noEditPoints="1"/>
              </p:cNvSpPr>
              <p:nvPr/>
            </p:nvSpPr>
            <p:spPr bwMode="black">
              <a:xfrm rot="16200000">
                <a:off x="7037860" y="1853593"/>
                <a:ext cx="267123" cy="287654"/>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sz="1600" dirty="0"/>
              </a:p>
            </p:txBody>
          </p:sp>
        </p:grpSp>
      </p:grpSp>
    </p:spTree>
    <p:extLst>
      <p:ext uri="{BB962C8B-B14F-4D97-AF65-F5344CB8AC3E}">
        <p14:creationId xmlns:p14="http://schemas.microsoft.com/office/powerpoint/2010/main" val="41699416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anim calcmode="lin" valueType="num">
                                      <p:cBhvr>
                                        <p:cTn id="8" dur="500" fill="hold"/>
                                        <p:tgtEl>
                                          <p:spTgt spid="9"/>
                                        </p:tgtEl>
                                        <p:attrNameLst>
                                          <p:attrName>ppt_x</p:attrName>
                                        </p:attrNameLst>
                                      </p:cBhvr>
                                      <p:tavLst>
                                        <p:tav tm="0">
                                          <p:val>
                                            <p:strVal val="#ppt_x"/>
                                          </p:val>
                                        </p:tav>
                                        <p:tav tm="100000">
                                          <p:val>
                                            <p:strVal val="#ppt_x"/>
                                          </p:val>
                                        </p:tav>
                                      </p:tavLst>
                                    </p:anim>
                                    <p:anim calcmode="lin" valueType="num">
                                      <p:cBhvr>
                                        <p:cTn id="9" dur="500" fill="hold"/>
                                        <p:tgtEl>
                                          <p:spTgt spid="9"/>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nodeType="after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anim calcmode="lin" valueType="num">
                                      <p:cBhvr>
                                        <p:cTn id="14" dur="500" fill="hold"/>
                                        <p:tgtEl>
                                          <p:spTgt spid="12"/>
                                        </p:tgtEl>
                                        <p:attrNameLst>
                                          <p:attrName>ppt_x</p:attrName>
                                        </p:attrNameLst>
                                      </p:cBhvr>
                                      <p:tavLst>
                                        <p:tav tm="0">
                                          <p:val>
                                            <p:strVal val="#ppt_x"/>
                                          </p:val>
                                        </p:tav>
                                        <p:tav tm="100000">
                                          <p:val>
                                            <p:strVal val="#ppt_x"/>
                                          </p:val>
                                        </p:tav>
                                      </p:tavLst>
                                    </p:anim>
                                    <p:anim calcmode="lin" valueType="num">
                                      <p:cBhvr>
                                        <p:cTn id="15" dur="500" fill="hold"/>
                                        <p:tgtEl>
                                          <p:spTgt spid="12"/>
                                        </p:tgtEl>
                                        <p:attrNameLst>
                                          <p:attrName>ppt_y</p:attrName>
                                        </p:attrNameLst>
                                      </p:cBhvr>
                                      <p:tavLst>
                                        <p:tav tm="0">
                                          <p:val>
                                            <p:strVal val="#ppt_y+.1"/>
                                          </p:val>
                                        </p:tav>
                                        <p:tav tm="100000">
                                          <p:val>
                                            <p:strVal val="#ppt_y"/>
                                          </p:val>
                                        </p:tav>
                                      </p:tavLst>
                                    </p:anim>
                                  </p:childTnLst>
                                </p:cTn>
                              </p:par>
                            </p:childTnLst>
                          </p:cTn>
                        </p:par>
                        <p:par>
                          <p:cTn id="16" fill="hold">
                            <p:stCondLst>
                              <p:cond delay="1000"/>
                            </p:stCondLst>
                            <p:childTnLst>
                              <p:par>
                                <p:cTn id="17" presetID="42" presetClass="entr" presetSubtype="0" fill="hold" nodeType="after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fade">
                                      <p:cBhvr>
                                        <p:cTn id="19" dur="500"/>
                                        <p:tgtEl>
                                          <p:spTgt spid="2"/>
                                        </p:tgtEl>
                                      </p:cBhvr>
                                    </p:animEffect>
                                    <p:anim calcmode="lin" valueType="num">
                                      <p:cBhvr>
                                        <p:cTn id="20" dur="500" fill="hold"/>
                                        <p:tgtEl>
                                          <p:spTgt spid="2"/>
                                        </p:tgtEl>
                                        <p:attrNameLst>
                                          <p:attrName>ppt_x</p:attrName>
                                        </p:attrNameLst>
                                      </p:cBhvr>
                                      <p:tavLst>
                                        <p:tav tm="0">
                                          <p:val>
                                            <p:strVal val="#ppt_x"/>
                                          </p:val>
                                        </p:tav>
                                        <p:tav tm="100000">
                                          <p:val>
                                            <p:strVal val="#ppt_x"/>
                                          </p:val>
                                        </p:tav>
                                      </p:tavLst>
                                    </p:anim>
                                    <p:anim calcmode="lin" valueType="num">
                                      <p:cBhvr>
                                        <p:cTn id="21" dur="500" fill="hold"/>
                                        <p:tgtEl>
                                          <p:spTgt spid="2"/>
                                        </p:tgtEl>
                                        <p:attrNameLst>
                                          <p:attrName>ppt_y</p:attrName>
                                        </p:attrNameLst>
                                      </p:cBhvr>
                                      <p:tavLst>
                                        <p:tav tm="0">
                                          <p:val>
                                            <p:strVal val="#ppt_y+.1"/>
                                          </p:val>
                                        </p:tav>
                                        <p:tav tm="100000">
                                          <p:val>
                                            <p:strVal val="#ppt_y"/>
                                          </p:val>
                                        </p:tav>
                                      </p:tavLst>
                                    </p:anim>
                                  </p:childTnLst>
                                </p:cTn>
                              </p:par>
                            </p:childTnLst>
                          </p:cTn>
                        </p:par>
                        <p:par>
                          <p:cTn id="22" fill="hold">
                            <p:stCondLst>
                              <p:cond delay="1500"/>
                            </p:stCondLst>
                            <p:childTnLst>
                              <p:par>
                                <p:cTn id="23" presetID="42" presetClass="entr" presetSubtype="0" fill="hold" nodeType="after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fade">
                                      <p:cBhvr>
                                        <p:cTn id="25" dur="500"/>
                                        <p:tgtEl>
                                          <p:spTgt spid="5"/>
                                        </p:tgtEl>
                                      </p:cBhvr>
                                    </p:animEffect>
                                    <p:anim calcmode="lin" valueType="num">
                                      <p:cBhvr>
                                        <p:cTn id="26" dur="500" fill="hold"/>
                                        <p:tgtEl>
                                          <p:spTgt spid="5"/>
                                        </p:tgtEl>
                                        <p:attrNameLst>
                                          <p:attrName>ppt_x</p:attrName>
                                        </p:attrNameLst>
                                      </p:cBhvr>
                                      <p:tavLst>
                                        <p:tav tm="0">
                                          <p:val>
                                            <p:strVal val="#ppt_x"/>
                                          </p:val>
                                        </p:tav>
                                        <p:tav tm="100000">
                                          <p:val>
                                            <p:strVal val="#ppt_x"/>
                                          </p:val>
                                        </p:tav>
                                      </p:tavLst>
                                    </p:anim>
                                    <p:anim calcmode="lin" valueType="num">
                                      <p:cBhvr>
                                        <p:cTn id="27" dur="5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Move on-prem SQL to Azure SQL</a:t>
            </a:r>
            <a:endParaRPr lang="en-US" dirty="0"/>
          </a:p>
        </p:txBody>
      </p:sp>
      <p:sp>
        <p:nvSpPr>
          <p:cNvPr id="3" name="Content Placeholder 2"/>
          <p:cNvSpPr>
            <a:spLocks noGrp="1"/>
          </p:cNvSpPr>
          <p:nvPr>
            <p:ph type="body" sz="quarter" idx="10"/>
          </p:nvPr>
        </p:nvSpPr>
        <p:spPr/>
        <p:txBody>
          <a:bodyPr/>
          <a:lstStyle/>
          <a:p>
            <a:r>
              <a:rPr lang="en-US" smtClean="0"/>
              <a:t>Create the database in Windows Azure SQL</a:t>
            </a:r>
          </a:p>
          <a:p>
            <a:r>
              <a:rPr lang="en-US" smtClean="0"/>
              <a:t>Use SQL Server Management Studio to migrate the DB contents</a:t>
            </a:r>
          </a:p>
          <a:p>
            <a:pPr lvl="1"/>
            <a:r>
              <a:rPr lang="en-US" smtClean="0"/>
              <a:t>This automates the process of exporting the data to a local bacpac and importing it to the cloud DB</a:t>
            </a:r>
          </a:p>
          <a:p>
            <a:r>
              <a:rPr lang="en-US" smtClean="0"/>
              <a:t>Verify the Windows Azure SQL DB</a:t>
            </a:r>
          </a:p>
          <a:p>
            <a:r>
              <a:rPr lang="en-US" smtClean="0"/>
              <a:t>Update connection strings to point to the new DB</a:t>
            </a:r>
            <a:endParaRPr lang="en-US" dirty="0"/>
          </a:p>
        </p:txBody>
      </p:sp>
    </p:spTree>
    <p:extLst>
      <p:ext uri="{BB962C8B-B14F-4D97-AF65-F5344CB8AC3E}">
        <p14:creationId xmlns:p14="http://schemas.microsoft.com/office/powerpoint/2010/main" val="37353083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Windows Azure SQL</a:t>
            </a:r>
            <a:endParaRPr lang="en-US" b="1" dirty="0"/>
          </a:p>
        </p:txBody>
      </p:sp>
    </p:spTree>
    <p:extLst>
      <p:ext uri="{BB962C8B-B14F-4D97-AF65-F5344CB8AC3E}">
        <p14:creationId xmlns:p14="http://schemas.microsoft.com/office/powerpoint/2010/main" val="114157804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Windows Azure Web Sites</a:t>
            </a:r>
            <a:endParaRPr lang="en-US"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159467186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Windows Azure Web Sites</a:t>
            </a:r>
            <a:endParaRPr lang="en-US" dirty="0"/>
          </a:p>
        </p:txBody>
      </p:sp>
      <p:sp>
        <p:nvSpPr>
          <p:cNvPr id="4" name="Rectangle 3"/>
          <p:cNvSpPr/>
          <p:nvPr/>
        </p:nvSpPr>
        <p:spPr bwMode="auto">
          <a:xfrm>
            <a:off x="601458" y="1754661"/>
            <a:ext cx="3474228" cy="1765487"/>
          </a:xfrm>
          <a:prstGeom prst="rect">
            <a:avLst/>
          </a:prstGeom>
          <a:solidFill>
            <a:schemeClr val="accent1"/>
          </a:solidFill>
          <a:ln>
            <a:noFill/>
          </a:ln>
        </p:spPr>
        <p:txBody>
          <a:bodyPr vert="horz" wrap="square" lIns="274281" tIns="137141" rIns="91427" bIns="137141" numCol="1" rtlCol="0" anchor="b" anchorCtr="0" compatLnSpc="1">
            <a:prstTxWarp prst="textNoShape">
              <a:avLst/>
            </a:prstTxWarp>
          </a:bodyPr>
          <a:lstStyle/>
          <a:p>
            <a:r>
              <a:rPr lang="en-US" sz="2800" dirty="0">
                <a:solidFill>
                  <a:schemeClr val="bg1"/>
                </a:solidFill>
                <a:latin typeface="+mj-lt"/>
              </a:rPr>
              <a:t>Scalable</a:t>
            </a:r>
          </a:p>
        </p:txBody>
      </p:sp>
      <p:sp>
        <p:nvSpPr>
          <p:cNvPr id="5" name="Rectangle 4"/>
          <p:cNvSpPr/>
          <p:nvPr/>
        </p:nvSpPr>
        <p:spPr bwMode="auto">
          <a:xfrm>
            <a:off x="4262999" y="1754661"/>
            <a:ext cx="3474228" cy="1765487"/>
          </a:xfrm>
          <a:prstGeom prst="rect">
            <a:avLst/>
          </a:prstGeom>
          <a:solidFill>
            <a:schemeClr val="accent1"/>
          </a:solidFill>
          <a:ln>
            <a:noFill/>
          </a:ln>
        </p:spPr>
        <p:txBody>
          <a:bodyPr rot="0" spcFirstLastPara="0" vertOverflow="overflow" horzOverflow="overflow" vert="horz" wrap="square" lIns="274281" tIns="137141" rIns="91427" bIns="137141" numCol="1" spcCol="0" rtlCol="0" fromWordArt="0" anchor="b" anchorCtr="0" forceAA="0" compatLnSpc="1">
            <a:prstTxWarp prst="textNoShape">
              <a:avLst/>
            </a:prstTxWarp>
            <a:noAutofit/>
          </a:bodyPr>
          <a:lstStyle/>
          <a:p>
            <a:r>
              <a:rPr lang="en-US" sz="2800" dirty="0">
                <a:solidFill>
                  <a:schemeClr val="bg1"/>
                </a:solidFill>
                <a:latin typeface="+mj-lt"/>
              </a:rPr>
              <a:t>Automated</a:t>
            </a:r>
          </a:p>
        </p:txBody>
      </p:sp>
      <p:sp>
        <p:nvSpPr>
          <p:cNvPr id="6" name="Rectangle 5"/>
          <p:cNvSpPr/>
          <p:nvPr/>
        </p:nvSpPr>
        <p:spPr bwMode="auto">
          <a:xfrm>
            <a:off x="7924542" y="1754661"/>
            <a:ext cx="3474228" cy="1765487"/>
          </a:xfrm>
          <a:prstGeom prst="rect">
            <a:avLst/>
          </a:prstGeom>
          <a:solidFill>
            <a:schemeClr val="accent1"/>
          </a:solidFill>
          <a:ln>
            <a:noFill/>
          </a:ln>
        </p:spPr>
        <p:txBody>
          <a:bodyPr rot="0" spcFirstLastPara="0" vertOverflow="overflow" horzOverflow="overflow" vert="horz" wrap="square" lIns="274281" tIns="137141" rIns="91427" bIns="137141" numCol="1" spcCol="0" rtlCol="0" fromWordArt="0" anchor="b" anchorCtr="0" forceAA="0" compatLnSpc="1">
            <a:prstTxWarp prst="textNoShape">
              <a:avLst/>
            </a:prstTxWarp>
            <a:noAutofit/>
          </a:bodyPr>
          <a:lstStyle/>
          <a:p>
            <a:r>
              <a:rPr lang="en-US" sz="2800" dirty="0">
                <a:solidFill>
                  <a:schemeClr val="bg1"/>
                </a:solidFill>
                <a:latin typeface="+mj-lt"/>
              </a:rPr>
              <a:t>Flexible</a:t>
            </a:r>
          </a:p>
        </p:txBody>
      </p:sp>
      <p:pic>
        <p:nvPicPr>
          <p:cNvPr id="7" name="Picture 29" descr="app-performance"/>
          <p:cNvPicPr>
            <a:picLocks noChangeAspect="1" noChangeArrowheads="1"/>
          </p:cNvPicPr>
          <p:nvPr/>
        </p:nvPicPr>
        <p:blipFill>
          <a:blip r:embed="rId3" cstate="print"/>
          <a:srcRect/>
          <a:stretch>
            <a:fillRect/>
          </a:stretch>
        </p:blipFill>
        <p:spPr bwMode="auto">
          <a:xfrm>
            <a:off x="1664804" y="2006141"/>
            <a:ext cx="1347536" cy="915067"/>
          </a:xfrm>
          <a:prstGeom prst="rect">
            <a:avLst/>
          </a:prstGeom>
          <a:noFill/>
          <a:ln w="9525">
            <a:noFill/>
            <a:miter lim="800000"/>
            <a:headEnd/>
            <a:tailEnd/>
          </a:ln>
        </p:spPr>
      </p:pic>
      <p:pic>
        <p:nvPicPr>
          <p:cNvPr id="8" name="Picture 30" descr="cloud-building-app"/>
          <p:cNvPicPr>
            <a:picLocks noChangeAspect="1" noChangeArrowheads="1"/>
          </p:cNvPicPr>
          <p:nvPr/>
        </p:nvPicPr>
        <p:blipFill>
          <a:blip r:embed="rId4" cstate="print"/>
          <a:srcRect/>
          <a:stretch>
            <a:fillRect/>
          </a:stretch>
        </p:blipFill>
        <p:spPr bwMode="auto">
          <a:xfrm>
            <a:off x="8854143" y="2070337"/>
            <a:ext cx="1615028" cy="786676"/>
          </a:xfrm>
          <a:prstGeom prst="rect">
            <a:avLst/>
          </a:prstGeom>
          <a:noFill/>
          <a:ln w="9525">
            <a:noFill/>
            <a:miter lim="800000"/>
            <a:headEnd/>
            <a:tailEnd/>
          </a:ln>
        </p:spPr>
      </p:pic>
      <p:pic>
        <p:nvPicPr>
          <p:cNvPr id="9" name="Picture 4" descr="\\MAGNUM\Projects\Microsoft\Cloud Power FY12\Design\Icons\PNGs\IT_guy.png"/>
          <p:cNvPicPr>
            <a:picLocks noChangeAspect="1" noChangeArrowheads="1"/>
          </p:cNvPicPr>
          <p:nvPr/>
        </p:nvPicPr>
        <p:blipFill>
          <a:blip r:embed="rId5" cstate="print">
            <a:lum bright="100000"/>
          </a:blip>
          <a:stretch>
            <a:fillRect/>
          </a:stretch>
        </p:blipFill>
        <p:spPr bwMode="auto">
          <a:xfrm>
            <a:off x="5430703" y="1894263"/>
            <a:ext cx="1138820" cy="1138820"/>
          </a:xfrm>
          <a:prstGeom prst="rect">
            <a:avLst/>
          </a:prstGeom>
          <a:noFill/>
        </p:spPr>
      </p:pic>
      <p:sp>
        <p:nvSpPr>
          <p:cNvPr id="10" name="Rectangle 9"/>
          <p:cNvSpPr/>
          <p:nvPr/>
        </p:nvSpPr>
        <p:spPr bwMode="auto">
          <a:xfrm>
            <a:off x="601458" y="3535910"/>
            <a:ext cx="3474228" cy="2505647"/>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3383" tIns="182855" rIns="273383" bIns="91137" numCol="1" spcCol="0" rtlCol="0" fromWordArt="0" anchor="t" anchorCtr="0" forceAA="0" compatLnSpc="1">
            <a:prstTxWarp prst="textNoShape">
              <a:avLst/>
            </a:prstTxWarp>
            <a:noAutofit/>
          </a:bodyPr>
          <a:lstStyle/>
          <a:p>
            <a:pPr defTabSz="1093133">
              <a:spcBef>
                <a:spcPts val="600"/>
              </a:spcBef>
              <a:spcAft>
                <a:spcPts val="600"/>
              </a:spcAft>
            </a:pPr>
            <a:r>
              <a:rPr lang="en-US" dirty="0">
                <a:solidFill>
                  <a:schemeClr val="tx1"/>
                </a:solidFill>
                <a:latin typeface="+mj-lt"/>
                <a:ea typeface="Segoe UI" pitchFamily="34" charset="0"/>
                <a:cs typeface="Segoe UI" pitchFamily="34" charset="0"/>
              </a:rPr>
              <a:t>High-density and secure web hosting</a:t>
            </a:r>
          </a:p>
          <a:p>
            <a:pPr defTabSz="1093133">
              <a:spcBef>
                <a:spcPts val="600"/>
              </a:spcBef>
              <a:spcAft>
                <a:spcPts val="600"/>
              </a:spcAft>
            </a:pPr>
            <a:r>
              <a:rPr lang="en-US" dirty="0">
                <a:solidFill>
                  <a:schemeClr val="tx1"/>
                </a:solidFill>
                <a:latin typeface="+mj-lt"/>
                <a:ea typeface="Segoe UI" pitchFamily="34" charset="0"/>
                <a:cs typeface="Segoe UI" pitchFamily="34" charset="0"/>
              </a:rPr>
              <a:t>Open publishing methods and protocols</a:t>
            </a:r>
          </a:p>
          <a:p>
            <a:pPr defTabSz="1093133">
              <a:spcBef>
                <a:spcPts val="600"/>
              </a:spcBef>
              <a:spcAft>
                <a:spcPts val="600"/>
              </a:spcAft>
            </a:pPr>
            <a:r>
              <a:rPr lang="en-US" dirty="0">
                <a:solidFill>
                  <a:schemeClr val="tx1"/>
                </a:solidFill>
                <a:latin typeface="+mj-lt"/>
                <a:ea typeface="Segoe UI" pitchFamily="34" charset="0"/>
                <a:cs typeface="Segoe UI" pitchFamily="34" charset="0"/>
              </a:rPr>
              <a:t>Integrated and open solution</a:t>
            </a:r>
          </a:p>
        </p:txBody>
      </p:sp>
      <p:sp>
        <p:nvSpPr>
          <p:cNvPr id="11" name="Rectangle 10"/>
          <p:cNvSpPr/>
          <p:nvPr/>
        </p:nvSpPr>
        <p:spPr bwMode="auto">
          <a:xfrm>
            <a:off x="4262999" y="3535910"/>
            <a:ext cx="3474228" cy="2505647"/>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3383" tIns="182855" rIns="273383" bIns="91137" numCol="1" spcCol="0" rtlCol="0" fromWordArt="0" anchor="t" anchorCtr="0" forceAA="0" compatLnSpc="1">
            <a:prstTxWarp prst="textNoShape">
              <a:avLst/>
            </a:prstTxWarp>
            <a:noAutofit/>
          </a:bodyPr>
          <a:lstStyle/>
          <a:p>
            <a:pPr defTabSz="1093133">
              <a:spcBef>
                <a:spcPts val="600"/>
              </a:spcBef>
              <a:spcAft>
                <a:spcPts val="600"/>
              </a:spcAft>
            </a:pPr>
            <a:r>
              <a:rPr lang="en-US" dirty="0">
                <a:solidFill>
                  <a:schemeClr val="tx1"/>
                </a:solidFill>
                <a:latin typeface="+mj-lt"/>
                <a:ea typeface="Segoe UI" pitchFamily="34" charset="0"/>
                <a:cs typeface="Segoe UI" pitchFamily="34" charset="0"/>
              </a:rPr>
              <a:t>Lowers customer onboarding costs and streamlines upselling</a:t>
            </a:r>
          </a:p>
          <a:p>
            <a:pPr defTabSz="1093133">
              <a:spcBef>
                <a:spcPts val="600"/>
              </a:spcBef>
              <a:spcAft>
                <a:spcPts val="600"/>
              </a:spcAft>
            </a:pPr>
            <a:r>
              <a:rPr lang="en-US" dirty="0">
                <a:solidFill>
                  <a:schemeClr val="tx1"/>
                </a:solidFill>
                <a:latin typeface="+mj-lt"/>
                <a:ea typeface="Segoe UI" pitchFamily="34" charset="0"/>
                <a:cs typeface="Segoe UI" pitchFamily="34" charset="0"/>
              </a:rPr>
              <a:t>Upsell from shared to reserved</a:t>
            </a:r>
          </a:p>
        </p:txBody>
      </p:sp>
      <p:sp>
        <p:nvSpPr>
          <p:cNvPr id="12" name="Rectangle 11"/>
          <p:cNvSpPr/>
          <p:nvPr/>
        </p:nvSpPr>
        <p:spPr bwMode="auto">
          <a:xfrm>
            <a:off x="7924542" y="3535910"/>
            <a:ext cx="3474228" cy="2505647"/>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3383" tIns="182855" rIns="273383" bIns="91137" numCol="1" spcCol="0" rtlCol="0" fromWordArt="0" anchor="t" anchorCtr="0" forceAA="0" compatLnSpc="1">
            <a:prstTxWarp prst="textNoShape">
              <a:avLst/>
            </a:prstTxWarp>
            <a:noAutofit/>
          </a:bodyPr>
          <a:lstStyle/>
          <a:p>
            <a:pPr defTabSz="1093133">
              <a:spcBef>
                <a:spcPts val="600"/>
              </a:spcBef>
              <a:spcAft>
                <a:spcPts val="600"/>
              </a:spcAft>
            </a:pPr>
            <a:r>
              <a:rPr lang="en-US" dirty="0">
                <a:solidFill>
                  <a:schemeClr val="tx1"/>
                </a:solidFill>
                <a:latin typeface="+mj-lt"/>
                <a:ea typeface="Segoe UI" pitchFamily="34" charset="0"/>
                <a:cs typeface="Segoe UI" pitchFamily="34" charset="0"/>
              </a:rPr>
              <a:t>Support for PHP, Node.js, and ASP.NET</a:t>
            </a:r>
          </a:p>
          <a:p>
            <a:pPr defTabSz="1093133">
              <a:spcBef>
                <a:spcPts val="600"/>
              </a:spcBef>
              <a:spcAft>
                <a:spcPts val="600"/>
              </a:spcAft>
            </a:pPr>
            <a:r>
              <a:rPr lang="en-US" dirty="0">
                <a:solidFill>
                  <a:schemeClr val="tx1"/>
                </a:solidFill>
                <a:latin typeface="+mj-lt"/>
                <a:ea typeface="Segoe UI" pitchFamily="34" charset="0"/>
                <a:cs typeface="Segoe UI" pitchFamily="34" charset="0"/>
              </a:rPr>
              <a:t>Metering and throttling of resources </a:t>
            </a:r>
          </a:p>
          <a:p>
            <a:pPr defTabSz="1093133">
              <a:spcBef>
                <a:spcPts val="600"/>
              </a:spcBef>
              <a:spcAft>
                <a:spcPts val="600"/>
              </a:spcAft>
            </a:pPr>
            <a:r>
              <a:rPr lang="en-US" dirty="0">
                <a:solidFill>
                  <a:schemeClr val="tx1"/>
                </a:solidFill>
                <a:latin typeface="+mj-lt"/>
                <a:ea typeface="Segoe UI" pitchFamily="34" charset="0"/>
                <a:cs typeface="Segoe UI" pitchFamily="34" charset="0"/>
              </a:rPr>
              <a:t>Fully integrated into Web App Gallery</a:t>
            </a:r>
          </a:p>
        </p:txBody>
      </p:sp>
    </p:spTree>
    <p:extLst>
      <p:ext uri="{BB962C8B-B14F-4D97-AF65-F5344CB8AC3E}">
        <p14:creationId xmlns:p14="http://schemas.microsoft.com/office/powerpoint/2010/main" val="37403708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267" dirty="0"/>
              <a:t>Evolving from machine-centric to distributed</a:t>
            </a:r>
          </a:p>
        </p:txBody>
      </p:sp>
      <p:grpSp>
        <p:nvGrpSpPr>
          <p:cNvPr id="9" name="Group 8"/>
          <p:cNvGrpSpPr/>
          <p:nvPr/>
        </p:nvGrpSpPr>
        <p:grpSpPr>
          <a:xfrm>
            <a:off x="531759" y="1392993"/>
            <a:ext cx="5331855" cy="5354240"/>
            <a:chOff x="529381" y="1212055"/>
            <a:chExt cx="5332611" cy="5355000"/>
          </a:xfrm>
        </p:grpSpPr>
        <p:grpSp>
          <p:nvGrpSpPr>
            <p:cNvPr id="4" name="Group 3"/>
            <p:cNvGrpSpPr/>
            <p:nvPr/>
          </p:nvGrpSpPr>
          <p:grpSpPr>
            <a:xfrm>
              <a:off x="529381" y="1212055"/>
              <a:ext cx="5332611" cy="5355000"/>
              <a:chOff x="529381" y="1212055"/>
              <a:chExt cx="5332611" cy="5355000"/>
            </a:xfrm>
          </p:grpSpPr>
          <p:sp>
            <p:nvSpPr>
              <p:cNvPr id="72" name="Rectangle 71"/>
              <p:cNvSpPr/>
              <p:nvPr/>
            </p:nvSpPr>
            <p:spPr bwMode="auto">
              <a:xfrm>
                <a:off x="529381" y="1956795"/>
                <a:ext cx="5332611" cy="461026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3383" tIns="182855" rIns="273383" bIns="91137" numCol="1" spcCol="0" rtlCol="0" fromWordArt="0" anchor="t" anchorCtr="0" forceAA="0" compatLnSpc="1">
                <a:prstTxWarp prst="textNoShape">
                  <a:avLst/>
                </a:prstTxWarp>
                <a:noAutofit/>
              </a:bodyPr>
              <a:lstStyle/>
              <a:p>
                <a:pPr defTabSz="1093133">
                  <a:spcBef>
                    <a:spcPts val="600"/>
                  </a:spcBef>
                  <a:spcAft>
                    <a:spcPts val="600"/>
                  </a:spcAft>
                </a:pPr>
                <a:endParaRPr lang="en-US" sz="1200" dirty="0">
                  <a:solidFill>
                    <a:schemeClr val="tx1"/>
                  </a:solidFill>
                  <a:ea typeface="Segoe UI" pitchFamily="34" charset="0"/>
                  <a:cs typeface="Segoe UI" pitchFamily="34" charset="0"/>
                </a:endParaRPr>
              </a:p>
            </p:txBody>
          </p:sp>
          <p:sp>
            <p:nvSpPr>
              <p:cNvPr id="75" name="TextBox 74"/>
              <p:cNvSpPr txBox="1"/>
              <p:nvPr/>
            </p:nvSpPr>
            <p:spPr>
              <a:xfrm>
                <a:off x="529381" y="1212055"/>
                <a:ext cx="5332611" cy="736879"/>
              </a:xfrm>
              <a:prstGeom prst="rect">
                <a:avLst/>
              </a:prstGeom>
              <a:solidFill>
                <a:schemeClr val="accent1"/>
              </a:solidFill>
              <a:ln>
                <a:noFill/>
              </a:ln>
            </p:spPr>
            <p:txBody>
              <a:bodyPr rot="0" spcFirstLastPara="0" vertOverflow="overflow" horzOverflow="overflow" vert="horz" wrap="square" lIns="91427" tIns="45713" rIns="91427" bIns="45713" numCol="1" spcCol="0" rtlCol="0" fromWordArt="0" anchor="ctr" anchorCtr="0" forceAA="0" compatLnSpc="1">
                <a:prstTxWarp prst="textNoShape">
                  <a:avLst/>
                </a:prstTxWarp>
                <a:noAutofit/>
              </a:bodyPr>
              <a:lstStyle>
                <a:defPPr>
                  <a:defRPr lang="en-US"/>
                </a:defPPr>
                <a:lvl1pPr>
                  <a:defRPr sz="2800">
                    <a:solidFill>
                      <a:schemeClr val="bg1"/>
                    </a:solidFill>
                    <a:latin typeface="+mj-lt"/>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US" sz="2400" dirty="0"/>
                  <a:t>Traditional machine-centric model</a:t>
                </a:r>
              </a:p>
            </p:txBody>
          </p:sp>
          <p:sp>
            <p:nvSpPr>
              <p:cNvPr id="6" name="Rectangle 5"/>
              <p:cNvSpPr/>
              <p:nvPr/>
            </p:nvSpPr>
            <p:spPr>
              <a:xfrm>
                <a:off x="529381" y="2067260"/>
                <a:ext cx="5332611" cy="2324043"/>
              </a:xfrm>
              <a:prstGeom prst="rect">
                <a:avLst/>
              </a:prstGeom>
            </p:spPr>
            <p:txBody>
              <a:bodyPr wrap="square">
                <a:spAutoFit/>
              </a:bodyPr>
              <a:lstStyle/>
              <a:p>
                <a:pPr defTabSz="1093133">
                  <a:spcBef>
                    <a:spcPts val="600"/>
                  </a:spcBef>
                  <a:spcAft>
                    <a:spcPts val="600"/>
                  </a:spcAft>
                </a:pPr>
                <a:r>
                  <a:rPr lang="en-US" sz="1400" dirty="0">
                    <a:latin typeface="+mj-lt"/>
                    <a:ea typeface="Segoe UI" pitchFamily="34" charset="0"/>
                    <a:cs typeface="Segoe UI" pitchFamily="34" charset="0"/>
                  </a:rPr>
                  <a:t>With multiple web applications, challenges for service providers include:</a:t>
                </a:r>
              </a:p>
              <a:p>
                <a:pPr marL="285744" indent="-285744" defTabSz="1093133">
                  <a:buFont typeface="Arial" panose="020B0604020202020204" pitchFamily="34" charset="0"/>
                  <a:buChar char="•"/>
                </a:pPr>
                <a:r>
                  <a:rPr lang="en-US" sz="1400" dirty="0">
                    <a:latin typeface="+mj-lt"/>
                    <a:ea typeface="Segoe UI" pitchFamily="34" charset="0"/>
                    <a:cs typeface="Segoe UI" pitchFamily="34" charset="0"/>
                  </a:rPr>
                  <a:t>Increased load and management complexities</a:t>
                </a:r>
              </a:p>
              <a:p>
                <a:pPr marL="285744" indent="-285744" defTabSz="1093133">
                  <a:buFont typeface="Arial" panose="020B0604020202020204" pitchFamily="34" charset="0"/>
                  <a:buChar char="•"/>
                </a:pPr>
                <a:r>
                  <a:rPr lang="en-US" sz="1400" dirty="0">
                    <a:latin typeface="+mj-lt"/>
                    <a:ea typeface="Segoe UI" pitchFamily="34" charset="0"/>
                    <a:cs typeface="Segoe UI" pitchFamily="34" charset="0"/>
                  </a:rPr>
                  <a:t>Security - Isolating stored data, authentication &amp; authorization mechanisms</a:t>
                </a:r>
              </a:p>
              <a:p>
                <a:pPr marL="285744" indent="-285744" defTabSz="1093133">
                  <a:buFont typeface="Arial" panose="020B0604020202020204" pitchFamily="34" charset="0"/>
                  <a:buChar char="•"/>
                </a:pPr>
                <a:r>
                  <a:rPr lang="en-US" sz="1400" dirty="0">
                    <a:latin typeface="+mj-lt"/>
                    <a:ea typeface="Segoe UI" pitchFamily="34" charset="0"/>
                    <a:cs typeface="Segoe UI" pitchFamily="34" charset="0"/>
                  </a:rPr>
                  <a:t>Scaling - Auto-scaling platform compute, scaling platform storage </a:t>
                </a:r>
              </a:p>
              <a:p>
                <a:pPr marL="285744" indent="-285744" defTabSz="1093133">
                  <a:buFont typeface="Arial" panose="020B0604020202020204" pitchFamily="34" charset="0"/>
                  <a:buChar char="•"/>
                </a:pPr>
                <a:r>
                  <a:rPr lang="en-US" sz="1400" dirty="0">
                    <a:latin typeface="+mj-lt"/>
                    <a:ea typeface="Segoe UI" pitchFamily="34" charset="0"/>
                    <a:cs typeface="Segoe UI" pitchFamily="34" charset="0"/>
                  </a:rPr>
                  <a:t>Provisioning tenant resources</a:t>
                </a:r>
              </a:p>
              <a:p>
                <a:pPr marL="285744" indent="-285744" defTabSz="1093133">
                  <a:buFont typeface="Arial" panose="020B0604020202020204" pitchFamily="34" charset="0"/>
                  <a:buChar char="•"/>
                </a:pPr>
                <a:r>
                  <a:rPr lang="en-US" sz="1400" dirty="0">
                    <a:latin typeface="+mj-lt"/>
                    <a:ea typeface="Segoe UI" pitchFamily="34" charset="0"/>
                    <a:cs typeface="Segoe UI" pitchFamily="34" charset="0"/>
                  </a:rPr>
                  <a:t>Lack of support for multiple SSL web sites; applications have affinity to single servers</a:t>
                </a:r>
              </a:p>
            </p:txBody>
          </p:sp>
        </p:grpSp>
        <p:grpSp>
          <p:nvGrpSpPr>
            <p:cNvPr id="76" name="Group 75"/>
            <p:cNvGrpSpPr/>
            <p:nvPr/>
          </p:nvGrpSpPr>
          <p:grpSpPr>
            <a:xfrm>
              <a:off x="1284640" y="4493532"/>
              <a:ext cx="3786100" cy="1794959"/>
              <a:chOff x="1426376" y="5625695"/>
              <a:chExt cx="4544503" cy="2153951"/>
            </a:xfrm>
          </p:grpSpPr>
          <p:sp>
            <p:nvSpPr>
              <p:cNvPr id="77" name="Rectangle 76"/>
              <p:cNvSpPr/>
              <p:nvPr/>
            </p:nvSpPr>
            <p:spPr bwMode="auto">
              <a:xfrm>
                <a:off x="1426376" y="5625695"/>
                <a:ext cx="4544503" cy="2153951"/>
              </a:xfrm>
              <a:prstGeom prst="rect">
                <a:avLst/>
              </a:prstGeom>
              <a:solidFill>
                <a:schemeClr val="accent1"/>
              </a:solidFill>
              <a:ln>
                <a:noFill/>
              </a:ln>
            </p:spPr>
            <p:txBody>
              <a:bodyPr rot="0" spcFirstLastPara="0" vertOverflow="overflow" horzOverflow="overflow" vert="horz" wrap="square" lIns="91427" tIns="45713" rIns="91427" bIns="45713" numCol="1" spcCol="0" rtlCol="0" fromWordArt="0" anchor="t" anchorCtr="0" forceAA="0" compatLnSpc="1">
                <a:prstTxWarp prst="textNoShape">
                  <a:avLst/>
                </a:prstTxWarp>
                <a:noAutofit/>
              </a:bodyPr>
              <a:lstStyle/>
              <a:p>
                <a:endParaRPr lang="en-US" sz="2800" dirty="0">
                  <a:solidFill>
                    <a:schemeClr val="bg1"/>
                  </a:solidFill>
                  <a:latin typeface="+mj-lt"/>
                </a:endParaRPr>
              </a:p>
            </p:txBody>
          </p:sp>
          <p:grpSp>
            <p:nvGrpSpPr>
              <p:cNvPr id="78" name="Group 77"/>
              <p:cNvGrpSpPr/>
              <p:nvPr/>
            </p:nvGrpSpPr>
            <p:grpSpPr>
              <a:xfrm>
                <a:off x="1478239" y="5674578"/>
                <a:ext cx="1482155" cy="928916"/>
                <a:chOff x="1478239" y="5674578"/>
                <a:chExt cx="1482155" cy="928916"/>
              </a:xfrm>
            </p:grpSpPr>
            <p:grpSp>
              <p:nvGrpSpPr>
                <p:cNvPr id="92" name="Group 91"/>
                <p:cNvGrpSpPr/>
                <p:nvPr/>
              </p:nvGrpSpPr>
              <p:grpSpPr>
                <a:xfrm>
                  <a:off x="1757900" y="5674578"/>
                  <a:ext cx="822592" cy="734363"/>
                  <a:chOff x="1342127" y="4864402"/>
                  <a:chExt cx="1076798" cy="961304"/>
                </a:xfrm>
              </p:grpSpPr>
              <p:pic>
                <p:nvPicPr>
                  <p:cNvPr id="94" name="Picture 2"/>
                  <p:cNvPicPr>
                    <a:picLocks noChangeAspect="1" noChangeArrowheads="1"/>
                  </p:cNvPicPr>
                  <p:nvPr/>
                </p:nvPicPr>
                <p:blipFill>
                  <a:blip r:embed="rId4" cstate="print"/>
                  <a:srcRect/>
                  <a:stretch>
                    <a:fillRect/>
                  </a:stretch>
                </p:blipFill>
                <p:spPr bwMode="auto">
                  <a:xfrm>
                    <a:off x="1342127" y="4864402"/>
                    <a:ext cx="697801" cy="961304"/>
                  </a:xfrm>
                  <a:prstGeom prst="rect">
                    <a:avLst/>
                  </a:prstGeom>
                  <a:noFill/>
                  <a:ln w="9525">
                    <a:noFill/>
                    <a:miter lim="800000"/>
                    <a:headEnd/>
                    <a:tailEnd/>
                  </a:ln>
                </p:spPr>
              </p:pic>
              <p:sp>
                <p:nvSpPr>
                  <p:cNvPr id="95" name="Freeform 79"/>
                  <p:cNvSpPr>
                    <a:spLocks noEditPoints="1"/>
                  </p:cNvSpPr>
                  <p:nvPr/>
                </p:nvSpPr>
                <p:spPr bwMode="black">
                  <a:xfrm rot="16200000">
                    <a:off x="2023691" y="5228208"/>
                    <a:ext cx="352746" cy="437722"/>
                  </a:xfrm>
                  <a:custGeom>
                    <a:avLst/>
                    <a:gdLst>
                      <a:gd name="T0" fmla="*/ 277 w 277"/>
                      <a:gd name="T1" fmla="*/ 171 h 344"/>
                      <a:gd name="T2" fmla="*/ 277 w 277"/>
                      <a:gd name="T3" fmla="*/ 251 h 344"/>
                      <a:gd name="T4" fmla="*/ 274 w 277"/>
                      <a:gd name="T5" fmla="*/ 258 h 344"/>
                      <a:gd name="T6" fmla="*/ 251 w 277"/>
                      <a:gd name="T7" fmla="*/ 280 h 344"/>
                      <a:gd name="T8" fmla="*/ 251 w 277"/>
                      <a:gd name="T9" fmla="*/ 295 h 344"/>
                      <a:gd name="T10" fmla="*/ 248 w 277"/>
                      <a:gd name="T11" fmla="*/ 302 h 344"/>
                      <a:gd name="T12" fmla="*/ 241 w 277"/>
                      <a:gd name="T13" fmla="*/ 305 h 344"/>
                      <a:gd name="T14" fmla="*/ 10 w 277"/>
                      <a:gd name="T15" fmla="*/ 305 h 344"/>
                      <a:gd name="T16" fmla="*/ 3 w 277"/>
                      <a:gd name="T17" fmla="*/ 302 h 344"/>
                      <a:gd name="T18" fmla="*/ 0 w 277"/>
                      <a:gd name="T19" fmla="*/ 295 h 344"/>
                      <a:gd name="T20" fmla="*/ 0 w 277"/>
                      <a:gd name="T21" fmla="*/ 9 h 344"/>
                      <a:gd name="T22" fmla="*/ 3 w 277"/>
                      <a:gd name="T23" fmla="*/ 2 h 344"/>
                      <a:gd name="T24" fmla="*/ 10 w 277"/>
                      <a:gd name="T25" fmla="*/ 0 h 344"/>
                      <a:gd name="T26" fmla="*/ 241 w 277"/>
                      <a:gd name="T27" fmla="*/ 0 h 344"/>
                      <a:gd name="T28" fmla="*/ 248 w 277"/>
                      <a:gd name="T29" fmla="*/ 2 h 344"/>
                      <a:gd name="T30" fmla="*/ 251 w 277"/>
                      <a:gd name="T31" fmla="*/ 9 h 344"/>
                      <a:gd name="T32" fmla="*/ 251 w 277"/>
                      <a:gd name="T33" fmla="*/ 143 h 344"/>
                      <a:gd name="T34" fmla="*/ 274 w 277"/>
                      <a:gd name="T35" fmla="*/ 164 h 344"/>
                      <a:gd name="T36" fmla="*/ 277 w 277"/>
                      <a:gd name="T37" fmla="*/ 171 h 344"/>
                      <a:gd name="T38" fmla="*/ 3 w 277"/>
                      <a:gd name="T39" fmla="*/ 2 h 344"/>
                      <a:gd name="T40" fmla="*/ 0 w 277"/>
                      <a:gd name="T41" fmla="*/ 9 h 344"/>
                      <a:gd name="T42" fmla="*/ 0 w 277"/>
                      <a:gd name="T43" fmla="*/ 295 h 344"/>
                      <a:gd name="T44" fmla="*/ 3 w 277"/>
                      <a:gd name="T45" fmla="*/ 302 h 344"/>
                      <a:gd name="T46" fmla="*/ 10 w 277"/>
                      <a:gd name="T47" fmla="*/ 305 h 344"/>
                      <a:gd name="T48" fmla="*/ 199 w 277"/>
                      <a:gd name="T49" fmla="*/ 305 h 344"/>
                      <a:gd name="T50" fmla="*/ 199 w 277"/>
                      <a:gd name="T51" fmla="*/ 191 h 344"/>
                      <a:gd name="T52" fmla="*/ 216 w 277"/>
                      <a:gd name="T53" fmla="*/ 171 h 344"/>
                      <a:gd name="T54" fmla="*/ 222 w 277"/>
                      <a:gd name="T55" fmla="*/ 155 h 344"/>
                      <a:gd name="T56" fmla="*/ 222 w 277"/>
                      <a:gd name="T57" fmla="*/ 56 h 344"/>
                      <a:gd name="T58" fmla="*/ 202 w 277"/>
                      <a:gd name="T59" fmla="*/ 32 h 344"/>
                      <a:gd name="T60" fmla="*/ 31 w 277"/>
                      <a:gd name="T61" fmla="*/ 0 h 344"/>
                      <a:gd name="T62" fmla="*/ 10 w 277"/>
                      <a:gd name="T63" fmla="*/ 0 h 344"/>
                      <a:gd name="T64" fmla="*/ 3 w 277"/>
                      <a:gd name="T65" fmla="*/ 2 h 344"/>
                      <a:gd name="T66" fmla="*/ 200 w 277"/>
                      <a:gd name="T67" fmla="*/ 47 h 344"/>
                      <a:gd name="T68" fmla="*/ 11 w 277"/>
                      <a:gd name="T69" fmla="*/ 11 h 344"/>
                      <a:gd name="T70" fmla="*/ 4 w 277"/>
                      <a:gd name="T71" fmla="*/ 13 h 344"/>
                      <a:gd name="T72" fmla="*/ 0 w 277"/>
                      <a:gd name="T73" fmla="*/ 20 h 344"/>
                      <a:gd name="T74" fmla="*/ 0 w 277"/>
                      <a:gd name="T75" fmla="*/ 302 h 344"/>
                      <a:gd name="T76" fmla="*/ 8 w 277"/>
                      <a:gd name="T77" fmla="*/ 311 h 344"/>
                      <a:gd name="T78" fmla="*/ 173 w 277"/>
                      <a:gd name="T79" fmla="*/ 343 h 344"/>
                      <a:gd name="T80" fmla="*/ 181 w 277"/>
                      <a:gd name="T81" fmla="*/ 341 h 344"/>
                      <a:gd name="T82" fmla="*/ 184 w 277"/>
                      <a:gd name="T83" fmla="*/ 334 h 344"/>
                      <a:gd name="T84" fmla="*/ 184 w 277"/>
                      <a:gd name="T85" fmla="*/ 185 h 344"/>
                      <a:gd name="T86" fmla="*/ 205 w 277"/>
                      <a:gd name="T87" fmla="*/ 161 h 344"/>
                      <a:gd name="T88" fmla="*/ 207 w 277"/>
                      <a:gd name="T89" fmla="*/ 155 h 344"/>
                      <a:gd name="T90" fmla="*/ 207 w 277"/>
                      <a:gd name="T91" fmla="*/ 56 h 344"/>
                      <a:gd name="T92" fmla="*/ 200 w 277"/>
                      <a:gd name="T93" fmla="*/ 47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77" h="344">
                        <a:moveTo>
                          <a:pt x="277" y="171"/>
                        </a:moveTo>
                        <a:cubicBezTo>
                          <a:pt x="277" y="251"/>
                          <a:pt x="277" y="251"/>
                          <a:pt x="277" y="251"/>
                        </a:cubicBezTo>
                        <a:cubicBezTo>
                          <a:pt x="277" y="254"/>
                          <a:pt x="276" y="256"/>
                          <a:pt x="274" y="258"/>
                        </a:cubicBezTo>
                        <a:cubicBezTo>
                          <a:pt x="251" y="280"/>
                          <a:pt x="251" y="280"/>
                          <a:pt x="251" y="280"/>
                        </a:cubicBezTo>
                        <a:cubicBezTo>
                          <a:pt x="251" y="295"/>
                          <a:pt x="251" y="295"/>
                          <a:pt x="251" y="295"/>
                        </a:cubicBezTo>
                        <a:cubicBezTo>
                          <a:pt x="251" y="298"/>
                          <a:pt x="250" y="300"/>
                          <a:pt x="248" y="302"/>
                        </a:cubicBezTo>
                        <a:cubicBezTo>
                          <a:pt x="246" y="304"/>
                          <a:pt x="244" y="305"/>
                          <a:pt x="241" y="305"/>
                        </a:cubicBezTo>
                        <a:cubicBezTo>
                          <a:pt x="10" y="305"/>
                          <a:pt x="10" y="305"/>
                          <a:pt x="10" y="305"/>
                        </a:cubicBezTo>
                        <a:cubicBezTo>
                          <a:pt x="7" y="305"/>
                          <a:pt x="5" y="304"/>
                          <a:pt x="3" y="302"/>
                        </a:cubicBezTo>
                        <a:cubicBezTo>
                          <a:pt x="1" y="300"/>
                          <a:pt x="0" y="298"/>
                          <a:pt x="0" y="295"/>
                        </a:cubicBezTo>
                        <a:cubicBezTo>
                          <a:pt x="0" y="9"/>
                          <a:pt x="0" y="9"/>
                          <a:pt x="0" y="9"/>
                        </a:cubicBezTo>
                        <a:cubicBezTo>
                          <a:pt x="0" y="6"/>
                          <a:pt x="1" y="4"/>
                          <a:pt x="3" y="2"/>
                        </a:cubicBezTo>
                        <a:cubicBezTo>
                          <a:pt x="5" y="1"/>
                          <a:pt x="7" y="0"/>
                          <a:pt x="10" y="0"/>
                        </a:cubicBezTo>
                        <a:cubicBezTo>
                          <a:pt x="241" y="0"/>
                          <a:pt x="241" y="0"/>
                          <a:pt x="241" y="0"/>
                        </a:cubicBezTo>
                        <a:cubicBezTo>
                          <a:pt x="244" y="0"/>
                          <a:pt x="246" y="1"/>
                          <a:pt x="248" y="2"/>
                        </a:cubicBezTo>
                        <a:cubicBezTo>
                          <a:pt x="250" y="4"/>
                          <a:pt x="251" y="6"/>
                          <a:pt x="251" y="9"/>
                        </a:cubicBezTo>
                        <a:cubicBezTo>
                          <a:pt x="251" y="143"/>
                          <a:pt x="251" y="143"/>
                          <a:pt x="251" y="143"/>
                        </a:cubicBezTo>
                        <a:cubicBezTo>
                          <a:pt x="274" y="164"/>
                          <a:pt x="274" y="164"/>
                          <a:pt x="274" y="164"/>
                        </a:cubicBezTo>
                        <a:cubicBezTo>
                          <a:pt x="276" y="166"/>
                          <a:pt x="277" y="169"/>
                          <a:pt x="277" y="171"/>
                        </a:cubicBezTo>
                        <a:close/>
                        <a:moveTo>
                          <a:pt x="3" y="2"/>
                        </a:moveTo>
                        <a:cubicBezTo>
                          <a:pt x="1" y="4"/>
                          <a:pt x="0" y="6"/>
                          <a:pt x="0" y="9"/>
                        </a:cubicBezTo>
                        <a:cubicBezTo>
                          <a:pt x="0" y="295"/>
                          <a:pt x="0" y="295"/>
                          <a:pt x="0" y="295"/>
                        </a:cubicBezTo>
                        <a:cubicBezTo>
                          <a:pt x="0" y="298"/>
                          <a:pt x="1" y="300"/>
                          <a:pt x="3" y="302"/>
                        </a:cubicBezTo>
                        <a:cubicBezTo>
                          <a:pt x="5" y="304"/>
                          <a:pt x="7" y="305"/>
                          <a:pt x="10" y="305"/>
                        </a:cubicBezTo>
                        <a:cubicBezTo>
                          <a:pt x="199" y="305"/>
                          <a:pt x="199" y="305"/>
                          <a:pt x="199" y="305"/>
                        </a:cubicBezTo>
                        <a:cubicBezTo>
                          <a:pt x="199" y="191"/>
                          <a:pt x="199" y="191"/>
                          <a:pt x="199" y="191"/>
                        </a:cubicBezTo>
                        <a:cubicBezTo>
                          <a:pt x="204" y="185"/>
                          <a:pt x="216" y="171"/>
                          <a:pt x="216" y="171"/>
                        </a:cubicBezTo>
                        <a:cubicBezTo>
                          <a:pt x="220" y="166"/>
                          <a:pt x="222" y="161"/>
                          <a:pt x="222" y="155"/>
                        </a:cubicBezTo>
                        <a:cubicBezTo>
                          <a:pt x="222" y="56"/>
                          <a:pt x="222" y="56"/>
                          <a:pt x="222" y="56"/>
                        </a:cubicBezTo>
                        <a:cubicBezTo>
                          <a:pt x="222" y="44"/>
                          <a:pt x="214" y="35"/>
                          <a:pt x="202" y="32"/>
                        </a:cubicBezTo>
                        <a:cubicBezTo>
                          <a:pt x="31" y="0"/>
                          <a:pt x="31" y="0"/>
                          <a:pt x="31" y="0"/>
                        </a:cubicBezTo>
                        <a:cubicBezTo>
                          <a:pt x="10" y="0"/>
                          <a:pt x="10" y="0"/>
                          <a:pt x="10" y="0"/>
                        </a:cubicBezTo>
                        <a:cubicBezTo>
                          <a:pt x="7" y="0"/>
                          <a:pt x="5" y="1"/>
                          <a:pt x="3" y="2"/>
                        </a:cubicBezTo>
                        <a:close/>
                        <a:moveTo>
                          <a:pt x="200" y="47"/>
                        </a:moveTo>
                        <a:cubicBezTo>
                          <a:pt x="11" y="11"/>
                          <a:pt x="11" y="11"/>
                          <a:pt x="11" y="11"/>
                        </a:cubicBezTo>
                        <a:cubicBezTo>
                          <a:pt x="9" y="10"/>
                          <a:pt x="6" y="11"/>
                          <a:pt x="4" y="13"/>
                        </a:cubicBezTo>
                        <a:cubicBezTo>
                          <a:pt x="2" y="14"/>
                          <a:pt x="0" y="17"/>
                          <a:pt x="0" y="20"/>
                        </a:cubicBezTo>
                        <a:cubicBezTo>
                          <a:pt x="0" y="302"/>
                          <a:pt x="0" y="302"/>
                          <a:pt x="0" y="302"/>
                        </a:cubicBezTo>
                        <a:cubicBezTo>
                          <a:pt x="0" y="307"/>
                          <a:pt x="4" y="311"/>
                          <a:pt x="8" y="311"/>
                        </a:cubicBezTo>
                        <a:cubicBezTo>
                          <a:pt x="173" y="343"/>
                          <a:pt x="173" y="343"/>
                          <a:pt x="173" y="343"/>
                        </a:cubicBezTo>
                        <a:cubicBezTo>
                          <a:pt x="176" y="344"/>
                          <a:pt x="179" y="343"/>
                          <a:pt x="181" y="341"/>
                        </a:cubicBezTo>
                        <a:cubicBezTo>
                          <a:pt x="183" y="339"/>
                          <a:pt x="184" y="337"/>
                          <a:pt x="184" y="334"/>
                        </a:cubicBezTo>
                        <a:cubicBezTo>
                          <a:pt x="184" y="185"/>
                          <a:pt x="184" y="185"/>
                          <a:pt x="184" y="185"/>
                        </a:cubicBezTo>
                        <a:cubicBezTo>
                          <a:pt x="205" y="161"/>
                          <a:pt x="205" y="161"/>
                          <a:pt x="205" y="161"/>
                        </a:cubicBezTo>
                        <a:cubicBezTo>
                          <a:pt x="206" y="159"/>
                          <a:pt x="207" y="157"/>
                          <a:pt x="207" y="155"/>
                        </a:cubicBezTo>
                        <a:cubicBezTo>
                          <a:pt x="207" y="56"/>
                          <a:pt x="207" y="56"/>
                          <a:pt x="207" y="56"/>
                        </a:cubicBezTo>
                        <a:cubicBezTo>
                          <a:pt x="207" y="51"/>
                          <a:pt x="204" y="48"/>
                          <a:pt x="200" y="47"/>
                        </a:cubicBezTo>
                        <a:close/>
                      </a:path>
                    </a:pathLst>
                  </a:custGeom>
                  <a:solidFill>
                    <a:srgbClr val="FFFFFF"/>
                  </a:solidFill>
                  <a:ln>
                    <a:noFill/>
                  </a:ln>
                  <a:extLst/>
                </p:spPr>
                <p:txBody>
                  <a:bodyPr vert="horz" wrap="square" lIns="82293" tIns="41147" rIns="82293" bIns="41147" numCol="1" anchor="t" anchorCtr="0" compatLnSpc="1">
                    <a:prstTxWarp prst="textNoShape">
                      <a:avLst/>
                    </a:prstTxWarp>
                  </a:bodyPr>
                  <a:lstStyle/>
                  <a:p>
                    <a:endParaRPr lang="en-US" sz="1300" dirty="0"/>
                  </a:p>
                </p:txBody>
              </p:sp>
            </p:grpSp>
            <p:sp>
              <p:nvSpPr>
                <p:cNvPr id="93" name="TextBox 92"/>
                <p:cNvSpPr txBox="1"/>
                <p:nvPr/>
              </p:nvSpPr>
              <p:spPr>
                <a:xfrm>
                  <a:off x="1478239" y="6344925"/>
                  <a:ext cx="1482155" cy="258569"/>
                </a:xfrm>
                <a:prstGeom prst="rect">
                  <a:avLst/>
                </a:prstGeom>
                <a:noFill/>
              </p:spPr>
              <p:txBody>
                <a:bodyPr wrap="none" rtlCol="0">
                  <a:spAutoFit/>
                </a:bodyPr>
                <a:lstStyle/>
                <a:p>
                  <a:r>
                    <a:rPr lang="en-US" sz="800" dirty="0">
                      <a:solidFill>
                        <a:schemeClr val="bg1"/>
                      </a:solidFill>
                    </a:rPr>
                    <a:t>Web application content</a:t>
                  </a:r>
                </a:p>
              </p:txBody>
            </p:sp>
          </p:grpSp>
          <p:grpSp>
            <p:nvGrpSpPr>
              <p:cNvPr id="80" name="Group 79"/>
              <p:cNvGrpSpPr/>
              <p:nvPr/>
            </p:nvGrpSpPr>
            <p:grpSpPr>
              <a:xfrm>
                <a:off x="1478239" y="6644765"/>
                <a:ext cx="1351298" cy="994379"/>
                <a:chOff x="1478239" y="6644765"/>
                <a:chExt cx="1351298" cy="994379"/>
              </a:xfrm>
            </p:grpSpPr>
            <p:grpSp>
              <p:nvGrpSpPr>
                <p:cNvPr id="88" name="Group 87"/>
                <p:cNvGrpSpPr/>
                <p:nvPr/>
              </p:nvGrpSpPr>
              <p:grpSpPr>
                <a:xfrm>
                  <a:off x="1757900" y="6644765"/>
                  <a:ext cx="830432" cy="734363"/>
                  <a:chOff x="1342127" y="6252938"/>
                  <a:chExt cx="1087060" cy="961304"/>
                </a:xfrm>
              </p:grpSpPr>
              <p:pic>
                <p:nvPicPr>
                  <p:cNvPr id="90" name="Picture 2"/>
                  <p:cNvPicPr>
                    <a:picLocks noChangeAspect="1" noChangeArrowheads="1"/>
                  </p:cNvPicPr>
                  <p:nvPr/>
                </p:nvPicPr>
                <p:blipFill>
                  <a:blip r:embed="rId4" cstate="print"/>
                  <a:srcRect/>
                  <a:stretch>
                    <a:fillRect/>
                  </a:stretch>
                </p:blipFill>
                <p:spPr bwMode="auto">
                  <a:xfrm>
                    <a:off x="1342127" y="6252938"/>
                    <a:ext cx="697801" cy="961304"/>
                  </a:xfrm>
                  <a:prstGeom prst="rect">
                    <a:avLst/>
                  </a:prstGeom>
                  <a:noFill/>
                  <a:ln w="9525">
                    <a:noFill/>
                    <a:miter lim="800000"/>
                    <a:headEnd/>
                    <a:tailEnd/>
                  </a:ln>
                </p:spPr>
              </p:pic>
              <p:sp>
                <p:nvSpPr>
                  <p:cNvPr id="91" name="Flowchart: Magnetic Disk 90"/>
                  <p:cNvSpPr/>
                  <p:nvPr/>
                </p:nvSpPr>
                <p:spPr>
                  <a:xfrm>
                    <a:off x="1981203" y="6756398"/>
                    <a:ext cx="447984" cy="295033"/>
                  </a:xfrm>
                  <a:prstGeom prst="flowChartMagneticDisk">
                    <a:avLst/>
                  </a:prstGeom>
                  <a:solidFill>
                    <a:schemeClr val="bg1"/>
                  </a:solidFill>
                  <a:ln>
                    <a:solidFill>
                      <a:schemeClr val="bg1">
                        <a:lumMod val="85000"/>
                      </a:schemeClr>
                    </a:solidFill>
                  </a:ln>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solidFill>
                        <a:prstClr val="black"/>
                      </a:solidFill>
                    </a:endParaRPr>
                  </a:p>
                </p:txBody>
              </p:sp>
            </p:grpSp>
            <p:sp>
              <p:nvSpPr>
                <p:cNvPr id="89" name="TextBox 88"/>
                <p:cNvSpPr txBox="1"/>
                <p:nvPr/>
              </p:nvSpPr>
              <p:spPr>
                <a:xfrm>
                  <a:off x="1478239" y="7380575"/>
                  <a:ext cx="1351298" cy="258569"/>
                </a:xfrm>
                <a:prstGeom prst="rect">
                  <a:avLst/>
                </a:prstGeom>
                <a:noFill/>
              </p:spPr>
              <p:txBody>
                <a:bodyPr wrap="none" rtlCol="0">
                  <a:spAutoFit/>
                </a:bodyPr>
                <a:lstStyle/>
                <a:p>
                  <a:r>
                    <a:rPr lang="en-US" sz="800" dirty="0">
                      <a:solidFill>
                        <a:schemeClr val="bg1"/>
                      </a:solidFill>
                    </a:rPr>
                    <a:t>Application databases</a:t>
                  </a:r>
                </a:p>
              </p:txBody>
            </p:sp>
          </p:grpSp>
          <p:sp>
            <p:nvSpPr>
              <p:cNvPr id="81" name="TextBox 80"/>
              <p:cNvSpPr txBox="1"/>
              <p:nvPr/>
            </p:nvSpPr>
            <p:spPr>
              <a:xfrm>
                <a:off x="4295062" y="6957786"/>
                <a:ext cx="1537352" cy="675602"/>
              </a:xfrm>
              <a:prstGeom prst="rect">
                <a:avLst/>
              </a:prstGeom>
              <a:solidFill>
                <a:srgbClr val="7FBA00"/>
              </a:solidFill>
              <a:effectLst/>
              <a:scene3d>
                <a:camera prst="orthographicFront">
                  <a:rot lat="0" lon="0" rev="0"/>
                </a:camera>
                <a:lightRig rig="threePt" dir="t">
                  <a:rot lat="0" lon="0" rev="1200000"/>
                </a:lightRig>
              </a:scene3d>
              <a:sp3d/>
            </p:spPr>
            <p:style>
              <a:lnRef idx="0">
                <a:schemeClr val="accent2"/>
              </a:lnRef>
              <a:fillRef idx="3">
                <a:schemeClr val="accent2"/>
              </a:fillRef>
              <a:effectRef idx="3">
                <a:schemeClr val="accent2"/>
              </a:effectRef>
              <a:fontRef idx="minor">
                <a:schemeClr val="lt1"/>
              </a:fontRef>
            </p:style>
            <p:txBody>
              <a:bodyPr lIns="63996" tIns="91427" rIns="63996" bIns="31999" rtlCol="0" anchor="ctr"/>
              <a:lstStyle>
                <a:defPPr>
                  <a:defRPr lang="en-US"/>
                </a:defPPr>
                <a:lvl1pPr algn="ctr">
                  <a:defRPr sz="1600">
                    <a:solidFill>
                      <a:schemeClr val="lt1"/>
                    </a:solidFill>
                    <a:latin typeface="+mn-lt"/>
                    <a:cs typeface="+mn-cs"/>
                  </a:defRPr>
                </a:lvl1pPr>
                <a:lvl2pPr marL="456880" lvl="1">
                  <a:defRPr>
                    <a:solidFill>
                      <a:schemeClr val="lt1"/>
                    </a:solidFill>
                    <a:latin typeface="+mn-lt"/>
                    <a:cs typeface="+mn-cs"/>
                  </a:defRPr>
                </a:lvl2pPr>
                <a:lvl3pPr marL="913760">
                  <a:defRPr>
                    <a:solidFill>
                      <a:schemeClr val="lt1"/>
                    </a:solidFill>
                    <a:latin typeface="+mn-lt"/>
                    <a:cs typeface="+mn-cs"/>
                  </a:defRPr>
                </a:lvl3pPr>
                <a:lvl4pPr marL="1370640">
                  <a:defRPr>
                    <a:solidFill>
                      <a:schemeClr val="lt1"/>
                    </a:solidFill>
                    <a:latin typeface="+mn-lt"/>
                    <a:cs typeface="+mn-cs"/>
                  </a:defRPr>
                </a:lvl4pPr>
                <a:lvl5pPr marL="1827520">
                  <a:defRPr>
                    <a:solidFill>
                      <a:schemeClr val="lt1"/>
                    </a:solidFill>
                    <a:latin typeface="+mn-lt"/>
                    <a:cs typeface="+mn-cs"/>
                  </a:defRPr>
                </a:lvl5pPr>
                <a:lvl6pPr marL="2284400" defTabSz="913760">
                  <a:defRPr>
                    <a:solidFill>
                      <a:schemeClr val="lt1"/>
                    </a:solidFill>
                    <a:latin typeface="+mn-lt"/>
                    <a:cs typeface="+mn-cs"/>
                  </a:defRPr>
                </a:lvl6pPr>
                <a:lvl7pPr marL="2741280" defTabSz="913760">
                  <a:defRPr>
                    <a:solidFill>
                      <a:schemeClr val="lt1"/>
                    </a:solidFill>
                    <a:latin typeface="+mn-lt"/>
                    <a:cs typeface="+mn-cs"/>
                  </a:defRPr>
                </a:lvl7pPr>
                <a:lvl8pPr marL="3198160" defTabSz="913760">
                  <a:defRPr>
                    <a:solidFill>
                      <a:schemeClr val="lt1"/>
                    </a:solidFill>
                    <a:latin typeface="+mn-lt"/>
                    <a:cs typeface="+mn-cs"/>
                  </a:defRPr>
                </a:lvl8pPr>
                <a:lvl9pPr marL="3655040" defTabSz="913760">
                  <a:defRPr>
                    <a:solidFill>
                      <a:schemeClr val="lt1"/>
                    </a:solidFill>
                    <a:latin typeface="+mn-lt"/>
                    <a:cs typeface="+mn-cs"/>
                  </a:defRPr>
                </a:lvl9pPr>
              </a:lstStyle>
              <a:p>
                <a:r>
                  <a:rPr lang="en-US" sz="900" dirty="0"/>
                  <a:t>applicationHost.config</a:t>
                </a:r>
              </a:p>
              <a:p>
                <a:r>
                  <a:rPr lang="en-US" sz="900" dirty="0"/>
                  <a:t>root web.config</a:t>
                </a:r>
              </a:p>
              <a:p>
                <a:r>
                  <a:rPr lang="en-US" sz="900" dirty="0"/>
                  <a:t>Php.ini</a:t>
                </a:r>
              </a:p>
            </p:txBody>
          </p:sp>
          <p:cxnSp>
            <p:nvCxnSpPr>
              <p:cNvPr id="82" name="Elbow Connector 81"/>
              <p:cNvCxnSpPr>
                <a:stCxn id="91" idx="4"/>
              </p:cNvCxnSpPr>
              <p:nvPr/>
            </p:nvCxnSpPr>
            <p:spPr bwMode="auto">
              <a:xfrm flipV="1">
                <a:off x="2588332" y="6506280"/>
                <a:ext cx="875215" cy="635783"/>
              </a:xfrm>
              <a:prstGeom prst="bentConnector3">
                <a:avLst/>
              </a:prstGeom>
              <a:ln w="28575">
                <a:solidFill>
                  <a:schemeClr val="accent1">
                    <a:lumMod val="40000"/>
                    <a:lumOff val="60000"/>
                  </a:schemeClr>
                </a:solidFill>
                <a:prstDash val="solid"/>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3" name="Elbow Connector 82"/>
              <p:cNvCxnSpPr>
                <a:endCxn id="81" idx="0"/>
              </p:cNvCxnSpPr>
              <p:nvPr/>
            </p:nvCxnSpPr>
            <p:spPr bwMode="auto">
              <a:xfrm>
                <a:off x="3771901" y="6423660"/>
                <a:ext cx="1291837" cy="534126"/>
              </a:xfrm>
              <a:prstGeom prst="bentConnector2">
                <a:avLst/>
              </a:prstGeom>
              <a:ln w="28575">
                <a:solidFill>
                  <a:schemeClr val="accent1">
                    <a:lumMod val="40000"/>
                    <a:lumOff val="60000"/>
                  </a:schemeClr>
                </a:solidFill>
                <a:prstDash val="solid"/>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4" name="Elbow Connector 83"/>
              <p:cNvCxnSpPr/>
              <p:nvPr/>
            </p:nvCxnSpPr>
            <p:spPr bwMode="auto">
              <a:xfrm>
                <a:off x="2579467" y="6153376"/>
                <a:ext cx="670639" cy="345628"/>
              </a:xfrm>
              <a:prstGeom prst="bentConnector3">
                <a:avLst>
                  <a:gd name="adj1" fmla="val 99910"/>
                </a:avLst>
              </a:prstGeom>
              <a:ln w="28575">
                <a:solidFill>
                  <a:schemeClr val="accent1">
                    <a:lumMod val="40000"/>
                    <a:lumOff val="60000"/>
                  </a:schemeClr>
                </a:solidFill>
                <a:prstDash val="solid"/>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85" name="Group 84"/>
              <p:cNvGrpSpPr/>
              <p:nvPr/>
            </p:nvGrpSpPr>
            <p:grpSpPr>
              <a:xfrm>
                <a:off x="3252688" y="6061844"/>
                <a:ext cx="924457" cy="1391719"/>
                <a:chOff x="2827019" y="5406273"/>
                <a:chExt cx="1210141" cy="1821803"/>
              </a:xfrm>
            </p:grpSpPr>
            <p:pic>
              <p:nvPicPr>
                <p:cNvPr id="86" name="Picture 2"/>
                <p:cNvPicPr>
                  <a:picLocks noChangeAspect="1" noChangeArrowheads="1"/>
                </p:cNvPicPr>
                <p:nvPr/>
              </p:nvPicPr>
              <p:blipFill>
                <a:blip r:embed="rId4" cstate="print"/>
                <a:srcRect/>
                <a:stretch>
                  <a:fillRect/>
                </a:stretch>
              </p:blipFill>
              <p:spPr bwMode="auto">
                <a:xfrm>
                  <a:off x="2977615" y="5406273"/>
                  <a:ext cx="697801" cy="961304"/>
                </a:xfrm>
                <a:prstGeom prst="rect">
                  <a:avLst/>
                </a:prstGeom>
                <a:noFill/>
                <a:ln w="9525">
                  <a:noFill/>
                  <a:miter lim="800000"/>
                  <a:headEnd/>
                  <a:tailEnd/>
                </a:ln>
              </p:spPr>
            </p:pic>
            <p:sp>
              <p:nvSpPr>
                <p:cNvPr id="87" name="TextBox 86"/>
                <p:cNvSpPr txBox="1"/>
                <p:nvPr/>
              </p:nvSpPr>
              <p:spPr>
                <a:xfrm>
                  <a:off x="2827019" y="6309360"/>
                  <a:ext cx="1210141" cy="918716"/>
                </a:xfrm>
                <a:prstGeom prst="rect">
                  <a:avLst/>
                </a:prstGeom>
                <a:noFill/>
              </p:spPr>
              <p:txBody>
                <a:bodyPr wrap="square" rtlCol="0">
                  <a:spAutoFit/>
                </a:bodyPr>
                <a:lstStyle/>
                <a:p>
                  <a:pPr algn="ctr"/>
                  <a:r>
                    <a:rPr lang="en-US" sz="800" dirty="0">
                      <a:solidFill>
                        <a:schemeClr val="bg1"/>
                      </a:solidFill>
                    </a:rPr>
                    <a:t>Internet Information Services web server</a:t>
                  </a:r>
                </a:p>
              </p:txBody>
            </p:sp>
          </p:grpSp>
        </p:grpSp>
      </p:grpSp>
      <p:grpSp>
        <p:nvGrpSpPr>
          <p:cNvPr id="10" name="Group 9"/>
          <p:cNvGrpSpPr/>
          <p:nvPr/>
        </p:nvGrpSpPr>
        <p:grpSpPr>
          <a:xfrm>
            <a:off x="6487917" y="1392998"/>
            <a:ext cx="5335159" cy="5354239"/>
            <a:chOff x="6486383" y="1212056"/>
            <a:chExt cx="5335916" cy="5354999"/>
          </a:xfrm>
        </p:grpSpPr>
        <p:grpSp>
          <p:nvGrpSpPr>
            <p:cNvPr id="7" name="Group 6"/>
            <p:cNvGrpSpPr/>
            <p:nvPr/>
          </p:nvGrpSpPr>
          <p:grpSpPr>
            <a:xfrm>
              <a:off x="6486383" y="1212056"/>
              <a:ext cx="5335916" cy="5354999"/>
              <a:chOff x="6486383" y="1212056"/>
              <a:chExt cx="5335916" cy="5354999"/>
            </a:xfrm>
          </p:grpSpPr>
          <p:sp>
            <p:nvSpPr>
              <p:cNvPr id="74" name="Rectangle 73"/>
              <p:cNvSpPr/>
              <p:nvPr/>
            </p:nvSpPr>
            <p:spPr bwMode="auto">
              <a:xfrm>
                <a:off x="6486384" y="1946086"/>
                <a:ext cx="5332611" cy="4620969"/>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3383" tIns="182855" rIns="273383" bIns="91137" numCol="1" spcCol="0" rtlCol="0" fromWordArt="0" anchor="t" anchorCtr="0" forceAA="0" compatLnSpc="1">
                <a:prstTxWarp prst="textNoShape">
                  <a:avLst/>
                </a:prstTxWarp>
                <a:noAutofit/>
              </a:bodyPr>
              <a:lstStyle/>
              <a:p>
                <a:pPr defTabSz="1093133">
                  <a:spcBef>
                    <a:spcPts val="600"/>
                  </a:spcBef>
                  <a:spcAft>
                    <a:spcPts val="600"/>
                  </a:spcAft>
                </a:pPr>
                <a:endParaRPr lang="en-US" sz="1200" dirty="0">
                  <a:solidFill>
                    <a:schemeClr val="tx1"/>
                  </a:solidFill>
                  <a:ea typeface="Segoe UI" pitchFamily="34" charset="0"/>
                  <a:cs typeface="Segoe UI" pitchFamily="34" charset="0"/>
                </a:endParaRPr>
              </a:p>
            </p:txBody>
          </p:sp>
          <p:sp>
            <p:nvSpPr>
              <p:cNvPr id="5" name="Rectangle 4"/>
              <p:cNvSpPr/>
              <p:nvPr/>
            </p:nvSpPr>
            <p:spPr>
              <a:xfrm>
                <a:off x="6486383" y="2070269"/>
                <a:ext cx="5332612" cy="2539517"/>
              </a:xfrm>
              <a:prstGeom prst="rect">
                <a:avLst/>
              </a:prstGeom>
            </p:spPr>
            <p:txBody>
              <a:bodyPr wrap="square">
                <a:spAutoFit/>
              </a:bodyPr>
              <a:lstStyle/>
              <a:p>
                <a:pPr defTabSz="1093133">
                  <a:spcBef>
                    <a:spcPts val="600"/>
                  </a:spcBef>
                  <a:spcAft>
                    <a:spcPts val="600"/>
                  </a:spcAft>
                </a:pPr>
                <a:r>
                  <a:rPr lang="en-IN" sz="1400" dirty="0">
                    <a:latin typeface="+mj-lt"/>
                    <a:ea typeface="Segoe UI" pitchFamily="34" charset="0"/>
                    <a:cs typeface="Segoe UI" pitchFamily="34" charset="0"/>
                  </a:rPr>
                  <a:t>Web Sites allocates a web application to a specific process (or processes):</a:t>
                </a:r>
              </a:p>
              <a:p>
                <a:pPr marL="171446" indent="-171446" defTabSz="1093133">
                  <a:buFont typeface="Arial" panose="020B0604020202020204" pitchFamily="34" charset="0"/>
                  <a:buChar char="•"/>
                </a:pPr>
                <a:r>
                  <a:rPr lang="en-IN" sz="1400" dirty="0">
                    <a:latin typeface="+mj-lt"/>
                    <a:ea typeface="Segoe UI" pitchFamily="34" charset="0"/>
                    <a:cs typeface="Segoe UI" pitchFamily="34" charset="0"/>
                  </a:rPr>
                  <a:t>Distributes load by allocating web applications to specific processes</a:t>
                </a:r>
              </a:p>
              <a:p>
                <a:pPr marL="171446" indent="-171446" defTabSz="1093133">
                  <a:buFont typeface="Arial" panose="020B0604020202020204" pitchFamily="34" charset="0"/>
                  <a:buChar char="•"/>
                </a:pPr>
                <a:r>
                  <a:rPr lang="en-IN" sz="1400" dirty="0">
                    <a:latin typeface="+mj-lt"/>
                    <a:ea typeface="Segoe UI" pitchFamily="34" charset="0"/>
                    <a:cs typeface="Segoe UI" pitchFamily="34" charset="0"/>
                  </a:rPr>
                  <a:t>Enhances management by requiring no change to code for existing applications</a:t>
                </a:r>
              </a:p>
              <a:p>
                <a:pPr marL="171446" indent="-171446" defTabSz="1093133">
                  <a:buFont typeface="Arial" panose="020B0604020202020204" pitchFamily="34" charset="0"/>
                  <a:buChar char="•"/>
                </a:pPr>
                <a:r>
                  <a:rPr lang="en-IN" sz="1400" dirty="0">
                    <a:latin typeface="+mj-lt"/>
                    <a:ea typeface="Segoe UI" pitchFamily="34" charset="0"/>
                    <a:cs typeface="Segoe UI" pitchFamily="34" charset="0"/>
                  </a:rPr>
                  <a:t>Provides a scalable and elastic resource pool capable of running an arbitrary set of web applications</a:t>
                </a:r>
              </a:p>
              <a:p>
                <a:pPr marL="171446" indent="-171446" defTabSz="1093133">
                  <a:buFont typeface="Arial" panose="020B0604020202020204" pitchFamily="34" charset="0"/>
                  <a:buChar char="•"/>
                </a:pPr>
                <a:r>
                  <a:rPr lang="en-US" sz="1400" dirty="0">
                    <a:latin typeface="+mj-lt"/>
                    <a:ea typeface="Segoe UI" pitchFamily="34" charset="0"/>
                    <a:cs typeface="Segoe UI" pitchFamily="34" charset="0"/>
                  </a:rPr>
                  <a:t>Provides multiple SSL Web sites that use unique server certificates for HTTPS binding; applications are freed from affinity to single servers</a:t>
                </a:r>
              </a:p>
            </p:txBody>
          </p:sp>
          <p:sp>
            <p:nvSpPr>
              <p:cNvPr id="73" name="TextBox 72"/>
              <p:cNvSpPr txBox="1"/>
              <p:nvPr/>
            </p:nvSpPr>
            <p:spPr>
              <a:xfrm>
                <a:off x="6489688" y="1212056"/>
                <a:ext cx="5332611" cy="736879"/>
              </a:xfrm>
              <a:prstGeom prst="rect">
                <a:avLst/>
              </a:prstGeom>
              <a:solidFill>
                <a:schemeClr val="accent1"/>
              </a:solidFill>
              <a:ln>
                <a:noFill/>
              </a:ln>
            </p:spPr>
            <p:txBody>
              <a:bodyPr rot="0" spcFirstLastPara="0" vertOverflow="overflow" horzOverflow="overflow" vert="horz" wrap="square" lIns="91427" tIns="45713" rIns="91427" bIns="45713" numCol="1" spcCol="0" rtlCol="0" fromWordArt="0" anchor="ctr" anchorCtr="0" forceAA="0" compatLnSpc="1">
                <a:prstTxWarp prst="textNoShape">
                  <a:avLst/>
                </a:prstTxWarp>
                <a:noAutofit/>
              </a:bodyPr>
              <a:lstStyle>
                <a:defPPr>
                  <a:defRPr lang="en-US"/>
                </a:defPPr>
                <a:lvl1pPr>
                  <a:defRPr sz="2800">
                    <a:solidFill>
                      <a:schemeClr val="bg1"/>
                    </a:solidFill>
                    <a:latin typeface="+mj-lt"/>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US" sz="2400" dirty="0"/>
                  <a:t>Distributed model</a:t>
                </a:r>
              </a:p>
            </p:txBody>
          </p:sp>
        </p:grpSp>
        <p:grpSp>
          <p:nvGrpSpPr>
            <p:cNvPr id="8" name="Group 7"/>
            <p:cNvGrpSpPr/>
            <p:nvPr/>
          </p:nvGrpSpPr>
          <p:grpSpPr>
            <a:xfrm>
              <a:off x="7330890" y="4491892"/>
              <a:ext cx="3786100" cy="1792223"/>
              <a:chOff x="7271515" y="4557101"/>
              <a:chExt cx="3786100" cy="1677845"/>
            </a:xfrm>
          </p:grpSpPr>
          <p:sp>
            <p:nvSpPr>
              <p:cNvPr id="97" name="Rectangle 96"/>
              <p:cNvSpPr/>
              <p:nvPr/>
            </p:nvSpPr>
            <p:spPr bwMode="auto">
              <a:xfrm>
                <a:off x="7271515" y="4557101"/>
                <a:ext cx="3786100" cy="1677845"/>
              </a:xfrm>
              <a:prstGeom prst="rect">
                <a:avLst/>
              </a:prstGeom>
              <a:solidFill>
                <a:schemeClr val="accent1"/>
              </a:solidFill>
              <a:ln>
                <a:noFill/>
              </a:ln>
            </p:spPr>
            <p:txBody>
              <a:bodyPr rot="0" spcFirstLastPara="0" vertOverflow="overflow" horzOverflow="overflow" vert="horz" wrap="square" lIns="91427" tIns="45713" rIns="91427" bIns="45713" numCol="1" spcCol="0" rtlCol="0" fromWordArt="0" anchor="t" anchorCtr="0" forceAA="0" compatLnSpc="1">
                <a:prstTxWarp prst="textNoShape">
                  <a:avLst/>
                </a:prstTxWarp>
                <a:noAutofit/>
              </a:bodyPr>
              <a:lstStyle/>
              <a:p>
                <a:endParaRPr lang="en-US" sz="2800" dirty="0">
                  <a:solidFill>
                    <a:schemeClr val="bg1"/>
                  </a:solidFill>
                  <a:latin typeface="+mj-lt"/>
                </a:endParaRPr>
              </a:p>
            </p:txBody>
          </p:sp>
          <p:grpSp>
            <p:nvGrpSpPr>
              <p:cNvPr id="98" name="Group 97"/>
              <p:cNvGrpSpPr/>
              <p:nvPr/>
            </p:nvGrpSpPr>
            <p:grpSpPr>
              <a:xfrm>
                <a:off x="7314723" y="4597835"/>
                <a:ext cx="1234809" cy="760344"/>
                <a:chOff x="1478239" y="5674578"/>
                <a:chExt cx="1482156" cy="912413"/>
              </a:xfrm>
            </p:grpSpPr>
            <p:grpSp>
              <p:nvGrpSpPr>
                <p:cNvPr id="111" name="Group 110"/>
                <p:cNvGrpSpPr/>
                <p:nvPr/>
              </p:nvGrpSpPr>
              <p:grpSpPr>
                <a:xfrm>
                  <a:off x="1757900" y="5674578"/>
                  <a:ext cx="822592" cy="734363"/>
                  <a:chOff x="1342127" y="4864402"/>
                  <a:chExt cx="1076798" cy="961304"/>
                </a:xfrm>
              </p:grpSpPr>
              <p:pic>
                <p:nvPicPr>
                  <p:cNvPr id="113" name="Picture 2"/>
                  <p:cNvPicPr>
                    <a:picLocks noChangeAspect="1" noChangeArrowheads="1"/>
                  </p:cNvPicPr>
                  <p:nvPr/>
                </p:nvPicPr>
                <p:blipFill>
                  <a:blip r:embed="rId4" cstate="print"/>
                  <a:srcRect/>
                  <a:stretch>
                    <a:fillRect/>
                  </a:stretch>
                </p:blipFill>
                <p:spPr bwMode="auto">
                  <a:xfrm>
                    <a:off x="1342127" y="4864402"/>
                    <a:ext cx="697801" cy="961304"/>
                  </a:xfrm>
                  <a:prstGeom prst="rect">
                    <a:avLst/>
                  </a:prstGeom>
                  <a:noFill/>
                  <a:ln w="9525">
                    <a:noFill/>
                    <a:miter lim="800000"/>
                    <a:headEnd/>
                    <a:tailEnd/>
                  </a:ln>
                </p:spPr>
              </p:pic>
              <p:sp>
                <p:nvSpPr>
                  <p:cNvPr id="114" name="Freeform 79"/>
                  <p:cNvSpPr>
                    <a:spLocks noEditPoints="1"/>
                  </p:cNvSpPr>
                  <p:nvPr/>
                </p:nvSpPr>
                <p:spPr bwMode="black">
                  <a:xfrm rot="16200000">
                    <a:off x="2023691" y="5228208"/>
                    <a:ext cx="352746" cy="437722"/>
                  </a:xfrm>
                  <a:custGeom>
                    <a:avLst/>
                    <a:gdLst>
                      <a:gd name="T0" fmla="*/ 277 w 277"/>
                      <a:gd name="T1" fmla="*/ 171 h 344"/>
                      <a:gd name="T2" fmla="*/ 277 w 277"/>
                      <a:gd name="T3" fmla="*/ 251 h 344"/>
                      <a:gd name="T4" fmla="*/ 274 w 277"/>
                      <a:gd name="T5" fmla="*/ 258 h 344"/>
                      <a:gd name="T6" fmla="*/ 251 w 277"/>
                      <a:gd name="T7" fmla="*/ 280 h 344"/>
                      <a:gd name="T8" fmla="*/ 251 w 277"/>
                      <a:gd name="T9" fmla="*/ 295 h 344"/>
                      <a:gd name="T10" fmla="*/ 248 w 277"/>
                      <a:gd name="T11" fmla="*/ 302 h 344"/>
                      <a:gd name="T12" fmla="*/ 241 w 277"/>
                      <a:gd name="T13" fmla="*/ 305 h 344"/>
                      <a:gd name="T14" fmla="*/ 10 w 277"/>
                      <a:gd name="T15" fmla="*/ 305 h 344"/>
                      <a:gd name="T16" fmla="*/ 3 w 277"/>
                      <a:gd name="T17" fmla="*/ 302 h 344"/>
                      <a:gd name="T18" fmla="*/ 0 w 277"/>
                      <a:gd name="T19" fmla="*/ 295 h 344"/>
                      <a:gd name="T20" fmla="*/ 0 w 277"/>
                      <a:gd name="T21" fmla="*/ 9 h 344"/>
                      <a:gd name="T22" fmla="*/ 3 w 277"/>
                      <a:gd name="T23" fmla="*/ 2 h 344"/>
                      <a:gd name="T24" fmla="*/ 10 w 277"/>
                      <a:gd name="T25" fmla="*/ 0 h 344"/>
                      <a:gd name="T26" fmla="*/ 241 w 277"/>
                      <a:gd name="T27" fmla="*/ 0 h 344"/>
                      <a:gd name="T28" fmla="*/ 248 w 277"/>
                      <a:gd name="T29" fmla="*/ 2 h 344"/>
                      <a:gd name="T30" fmla="*/ 251 w 277"/>
                      <a:gd name="T31" fmla="*/ 9 h 344"/>
                      <a:gd name="T32" fmla="*/ 251 w 277"/>
                      <a:gd name="T33" fmla="*/ 143 h 344"/>
                      <a:gd name="T34" fmla="*/ 274 w 277"/>
                      <a:gd name="T35" fmla="*/ 164 h 344"/>
                      <a:gd name="T36" fmla="*/ 277 w 277"/>
                      <a:gd name="T37" fmla="*/ 171 h 344"/>
                      <a:gd name="T38" fmla="*/ 3 w 277"/>
                      <a:gd name="T39" fmla="*/ 2 h 344"/>
                      <a:gd name="T40" fmla="*/ 0 w 277"/>
                      <a:gd name="T41" fmla="*/ 9 h 344"/>
                      <a:gd name="T42" fmla="*/ 0 w 277"/>
                      <a:gd name="T43" fmla="*/ 295 h 344"/>
                      <a:gd name="T44" fmla="*/ 3 w 277"/>
                      <a:gd name="T45" fmla="*/ 302 h 344"/>
                      <a:gd name="T46" fmla="*/ 10 w 277"/>
                      <a:gd name="T47" fmla="*/ 305 h 344"/>
                      <a:gd name="T48" fmla="*/ 199 w 277"/>
                      <a:gd name="T49" fmla="*/ 305 h 344"/>
                      <a:gd name="T50" fmla="*/ 199 w 277"/>
                      <a:gd name="T51" fmla="*/ 191 h 344"/>
                      <a:gd name="T52" fmla="*/ 216 w 277"/>
                      <a:gd name="T53" fmla="*/ 171 h 344"/>
                      <a:gd name="T54" fmla="*/ 222 w 277"/>
                      <a:gd name="T55" fmla="*/ 155 h 344"/>
                      <a:gd name="T56" fmla="*/ 222 w 277"/>
                      <a:gd name="T57" fmla="*/ 56 h 344"/>
                      <a:gd name="T58" fmla="*/ 202 w 277"/>
                      <a:gd name="T59" fmla="*/ 32 h 344"/>
                      <a:gd name="T60" fmla="*/ 31 w 277"/>
                      <a:gd name="T61" fmla="*/ 0 h 344"/>
                      <a:gd name="T62" fmla="*/ 10 w 277"/>
                      <a:gd name="T63" fmla="*/ 0 h 344"/>
                      <a:gd name="T64" fmla="*/ 3 w 277"/>
                      <a:gd name="T65" fmla="*/ 2 h 344"/>
                      <a:gd name="T66" fmla="*/ 200 w 277"/>
                      <a:gd name="T67" fmla="*/ 47 h 344"/>
                      <a:gd name="T68" fmla="*/ 11 w 277"/>
                      <a:gd name="T69" fmla="*/ 11 h 344"/>
                      <a:gd name="T70" fmla="*/ 4 w 277"/>
                      <a:gd name="T71" fmla="*/ 13 h 344"/>
                      <a:gd name="T72" fmla="*/ 0 w 277"/>
                      <a:gd name="T73" fmla="*/ 20 h 344"/>
                      <a:gd name="T74" fmla="*/ 0 w 277"/>
                      <a:gd name="T75" fmla="*/ 302 h 344"/>
                      <a:gd name="T76" fmla="*/ 8 w 277"/>
                      <a:gd name="T77" fmla="*/ 311 h 344"/>
                      <a:gd name="T78" fmla="*/ 173 w 277"/>
                      <a:gd name="T79" fmla="*/ 343 h 344"/>
                      <a:gd name="T80" fmla="*/ 181 w 277"/>
                      <a:gd name="T81" fmla="*/ 341 h 344"/>
                      <a:gd name="T82" fmla="*/ 184 w 277"/>
                      <a:gd name="T83" fmla="*/ 334 h 344"/>
                      <a:gd name="T84" fmla="*/ 184 w 277"/>
                      <a:gd name="T85" fmla="*/ 185 h 344"/>
                      <a:gd name="T86" fmla="*/ 205 w 277"/>
                      <a:gd name="T87" fmla="*/ 161 h 344"/>
                      <a:gd name="T88" fmla="*/ 207 w 277"/>
                      <a:gd name="T89" fmla="*/ 155 h 344"/>
                      <a:gd name="T90" fmla="*/ 207 w 277"/>
                      <a:gd name="T91" fmla="*/ 56 h 344"/>
                      <a:gd name="T92" fmla="*/ 200 w 277"/>
                      <a:gd name="T93" fmla="*/ 47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77" h="344">
                        <a:moveTo>
                          <a:pt x="277" y="171"/>
                        </a:moveTo>
                        <a:cubicBezTo>
                          <a:pt x="277" y="251"/>
                          <a:pt x="277" y="251"/>
                          <a:pt x="277" y="251"/>
                        </a:cubicBezTo>
                        <a:cubicBezTo>
                          <a:pt x="277" y="254"/>
                          <a:pt x="276" y="256"/>
                          <a:pt x="274" y="258"/>
                        </a:cubicBezTo>
                        <a:cubicBezTo>
                          <a:pt x="251" y="280"/>
                          <a:pt x="251" y="280"/>
                          <a:pt x="251" y="280"/>
                        </a:cubicBezTo>
                        <a:cubicBezTo>
                          <a:pt x="251" y="295"/>
                          <a:pt x="251" y="295"/>
                          <a:pt x="251" y="295"/>
                        </a:cubicBezTo>
                        <a:cubicBezTo>
                          <a:pt x="251" y="298"/>
                          <a:pt x="250" y="300"/>
                          <a:pt x="248" y="302"/>
                        </a:cubicBezTo>
                        <a:cubicBezTo>
                          <a:pt x="246" y="304"/>
                          <a:pt x="244" y="305"/>
                          <a:pt x="241" y="305"/>
                        </a:cubicBezTo>
                        <a:cubicBezTo>
                          <a:pt x="10" y="305"/>
                          <a:pt x="10" y="305"/>
                          <a:pt x="10" y="305"/>
                        </a:cubicBezTo>
                        <a:cubicBezTo>
                          <a:pt x="7" y="305"/>
                          <a:pt x="5" y="304"/>
                          <a:pt x="3" y="302"/>
                        </a:cubicBezTo>
                        <a:cubicBezTo>
                          <a:pt x="1" y="300"/>
                          <a:pt x="0" y="298"/>
                          <a:pt x="0" y="295"/>
                        </a:cubicBezTo>
                        <a:cubicBezTo>
                          <a:pt x="0" y="9"/>
                          <a:pt x="0" y="9"/>
                          <a:pt x="0" y="9"/>
                        </a:cubicBezTo>
                        <a:cubicBezTo>
                          <a:pt x="0" y="6"/>
                          <a:pt x="1" y="4"/>
                          <a:pt x="3" y="2"/>
                        </a:cubicBezTo>
                        <a:cubicBezTo>
                          <a:pt x="5" y="1"/>
                          <a:pt x="7" y="0"/>
                          <a:pt x="10" y="0"/>
                        </a:cubicBezTo>
                        <a:cubicBezTo>
                          <a:pt x="241" y="0"/>
                          <a:pt x="241" y="0"/>
                          <a:pt x="241" y="0"/>
                        </a:cubicBezTo>
                        <a:cubicBezTo>
                          <a:pt x="244" y="0"/>
                          <a:pt x="246" y="1"/>
                          <a:pt x="248" y="2"/>
                        </a:cubicBezTo>
                        <a:cubicBezTo>
                          <a:pt x="250" y="4"/>
                          <a:pt x="251" y="6"/>
                          <a:pt x="251" y="9"/>
                        </a:cubicBezTo>
                        <a:cubicBezTo>
                          <a:pt x="251" y="143"/>
                          <a:pt x="251" y="143"/>
                          <a:pt x="251" y="143"/>
                        </a:cubicBezTo>
                        <a:cubicBezTo>
                          <a:pt x="274" y="164"/>
                          <a:pt x="274" y="164"/>
                          <a:pt x="274" y="164"/>
                        </a:cubicBezTo>
                        <a:cubicBezTo>
                          <a:pt x="276" y="166"/>
                          <a:pt x="277" y="169"/>
                          <a:pt x="277" y="171"/>
                        </a:cubicBezTo>
                        <a:close/>
                        <a:moveTo>
                          <a:pt x="3" y="2"/>
                        </a:moveTo>
                        <a:cubicBezTo>
                          <a:pt x="1" y="4"/>
                          <a:pt x="0" y="6"/>
                          <a:pt x="0" y="9"/>
                        </a:cubicBezTo>
                        <a:cubicBezTo>
                          <a:pt x="0" y="295"/>
                          <a:pt x="0" y="295"/>
                          <a:pt x="0" y="295"/>
                        </a:cubicBezTo>
                        <a:cubicBezTo>
                          <a:pt x="0" y="298"/>
                          <a:pt x="1" y="300"/>
                          <a:pt x="3" y="302"/>
                        </a:cubicBezTo>
                        <a:cubicBezTo>
                          <a:pt x="5" y="304"/>
                          <a:pt x="7" y="305"/>
                          <a:pt x="10" y="305"/>
                        </a:cubicBezTo>
                        <a:cubicBezTo>
                          <a:pt x="199" y="305"/>
                          <a:pt x="199" y="305"/>
                          <a:pt x="199" y="305"/>
                        </a:cubicBezTo>
                        <a:cubicBezTo>
                          <a:pt x="199" y="191"/>
                          <a:pt x="199" y="191"/>
                          <a:pt x="199" y="191"/>
                        </a:cubicBezTo>
                        <a:cubicBezTo>
                          <a:pt x="204" y="185"/>
                          <a:pt x="216" y="171"/>
                          <a:pt x="216" y="171"/>
                        </a:cubicBezTo>
                        <a:cubicBezTo>
                          <a:pt x="220" y="166"/>
                          <a:pt x="222" y="161"/>
                          <a:pt x="222" y="155"/>
                        </a:cubicBezTo>
                        <a:cubicBezTo>
                          <a:pt x="222" y="56"/>
                          <a:pt x="222" y="56"/>
                          <a:pt x="222" y="56"/>
                        </a:cubicBezTo>
                        <a:cubicBezTo>
                          <a:pt x="222" y="44"/>
                          <a:pt x="214" y="35"/>
                          <a:pt x="202" y="32"/>
                        </a:cubicBezTo>
                        <a:cubicBezTo>
                          <a:pt x="31" y="0"/>
                          <a:pt x="31" y="0"/>
                          <a:pt x="31" y="0"/>
                        </a:cubicBezTo>
                        <a:cubicBezTo>
                          <a:pt x="10" y="0"/>
                          <a:pt x="10" y="0"/>
                          <a:pt x="10" y="0"/>
                        </a:cubicBezTo>
                        <a:cubicBezTo>
                          <a:pt x="7" y="0"/>
                          <a:pt x="5" y="1"/>
                          <a:pt x="3" y="2"/>
                        </a:cubicBezTo>
                        <a:close/>
                        <a:moveTo>
                          <a:pt x="200" y="47"/>
                        </a:moveTo>
                        <a:cubicBezTo>
                          <a:pt x="11" y="11"/>
                          <a:pt x="11" y="11"/>
                          <a:pt x="11" y="11"/>
                        </a:cubicBezTo>
                        <a:cubicBezTo>
                          <a:pt x="9" y="10"/>
                          <a:pt x="6" y="11"/>
                          <a:pt x="4" y="13"/>
                        </a:cubicBezTo>
                        <a:cubicBezTo>
                          <a:pt x="2" y="14"/>
                          <a:pt x="0" y="17"/>
                          <a:pt x="0" y="20"/>
                        </a:cubicBezTo>
                        <a:cubicBezTo>
                          <a:pt x="0" y="302"/>
                          <a:pt x="0" y="302"/>
                          <a:pt x="0" y="302"/>
                        </a:cubicBezTo>
                        <a:cubicBezTo>
                          <a:pt x="0" y="307"/>
                          <a:pt x="4" y="311"/>
                          <a:pt x="8" y="311"/>
                        </a:cubicBezTo>
                        <a:cubicBezTo>
                          <a:pt x="173" y="343"/>
                          <a:pt x="173" y="343"/>
                          <a:pt x="173" y="343"/>
                        </a:cubicBezTo>
                        <a:cubicBezTo>
                          <a:pt x="176" y="344"/>
                          <a:pt x="179" y="343"/>
                          <a:pt x="181" y="341"/>
                        </a:cubicBezTo>
                        <a:cubicBezTo>
                          <a:pt x="183" y="339"/>
                          <a:pt x="184" y="337"/>
                          <a:pt x="184" y="334"/>
                        </a:cubicBezTo>
                        <a:cubicBezTo>
                          <a:pt x="184" y="185"/>
                          <a:pt x="184" y="185"/>
                          <a:pt x="184" y="185"/>
                        </a:cubicBezTo>
                        <a:cubicBezTo>
                          <a:pt x="205" y="161"/>
                          <a:pt x="205" y="161"/>
                          <a:pt x="205" y="161"/>
                        </a:cubicBezTo>
                        <a:cubicBezTo>
                          <a:pt x="206" y="159"/>
                          <a:pt x="207" y="157"/>
                          <a:pt x="207" y="155"/>
                        </a:cubicBezTo>
                        <a:cubicBezTo>
                          <a:pt x="207" y="56"/>
                          <a:pt x="207" y="56"/>
                          <a:pt x="207" y="56"/>
                        </a:cubicBezTo>
                        <a:cubicBezTo>
                          <a:pt x="207" y="51"/>
                          <a:pt x="204" y="48"/>
                          <a:pt x="200" y="47"/>
                        </a:cubicBezTo>
                        <a:close/>
                      </a:path>
                    </a:pathLst>
                  </a:custGeom>
                  <a:solidFill>
                    <a:srgbClr val="FFFFFF"/>
                  </a:solidFill>
                  <a:ln>
                    <a:noFill/>
                  </a:ln>
                  <a:extLst/>
                </p:spPr>
                <p:txBody>
                  <a:bodyPr vert="horz" wrap="square" lIns="82293" tIns="41147" rIns="82293" bIns="41147" numCol="1" anchor="t" anchorCtr="0" compatLnSpc="1">
                    <a:prstTxWarp prst="textNoShape">
                      <a:avLst/>
                    </a:prstTxWarp>
                  </a:bodyPr>
                  <a:lstStyle/>
                  <a:p>
                    <a:endParaRPr lang="en-US" sz="1300" dirty="0"/>
                  </a:p>
                </p:txBody>
              </p:sp>
            </p:grpSp>
            <p:sp>
              <p:nvSpPr>
                <p:cNvPr id="112" name="TextBox 111"/>
                <p:cNvSpPr txBox="1"/>
                <p:nvPr/>
              </p:nvSpPr>
              <p:spPr>
                <a:xfrm>
                  <a:off x="1478239" y="6344923"/>
                  <a:ext cx="1482156" cy="242068"/>
                </a:xfrm>
                <a:prstGeom prst="rect">
                  <a:avLst/>
                </a:prstGeom>
                <a:noFill/>
              </p:spPr>
              <p:txBody>
                <a:bodyPr wrap="none" rtlCol="0">
                  <a:spAutoFit/>
                </a:bodyPr>
                <a:lstStyle/>
                <a:p>
                  <a:r>
                    <a:rPr lang="en-US" sz="800" dirty="0">
                      <a:solidFill>
                        <a:schemeClr val="bg1"/>
                      </a:solidFill>
                    </a:rPr>
                    <a:t>Web application content</a:t>
                  </a:r>
                </a:p>
              </p:txBody>
            </p:sp>
          </p:grpSp>
          <p:grpSp>
            <p:nvGrpSpPr>
              <p:cNvPr id="99" name="Group 98"/>
              <p:cNvGrpSpPr/>
              <p:nvPr/>
            </p:nvGrpSpPr>
            <p:grpSpPr>
              <a:xfrm>
                <a:off x="7314724" y="5406326"/>
                <a:ext cx="1125789" cy="814900"/>
                <a:chOff x="1478239" y="6644765"/>
                <a:chExt cx="1351298" cy="977880"/>
              </a:xfrm>
            </p:grpSpPr>
            <p:grpSp>
              <p:nvGrpSpPr>
                <p:cNvPr id="107" name="Group 106"/>
                <p:cNvGrpSpPr/>
                <p:nvPr/>
              </p:nvGrpSpPr>
              <p:grpSpPr>
                <a:xfrm>
                  <a:off x="1757900" y="6644765"/>
                  <a:ext cx="830432" cy="734363"/>
                  <a:chOff x="1342127" y="6252938"/>
                  <a:chExt cx="1087060" cy="961304"/>
                </a:xfrm>
              </p:grpSpPr>
              <p:pic>
                <p:nvPicPr>
                  <p:cNvPr id="109" name="Picture 2"/>
                  <p:cNvPicPr>
                    <a:picLocks noChangeAspect="1" noChangeArrowheads="1"/>
                  </p:cNvPicPr>
                  <p:nvPr/>
                </p:nvPicPr>
                <p:blipFill>
                  <a:blip r:embed="rId4" cstate="print"/>
                  <a:srcRect/>
                  <a:stretch>
                    <a:fillRect/>
                  </a:stretch>
                </p:blipFill>
                <p:spPr bwMode="auto">
                  <a:xfrm>
                    <a:off x="1342127" y="6252938"/>
                    <a:ext cx="697801" cy="961304"/>
                  </a:xfrm>
                  <a:prstGeom prst="rect">
                    <a:avLst/>
                  </a:prstGeom>
                  <a:noFill/>
                  <a:ln w="9525">
                    <a:noFill/>
                    <a:miter lim="800000"/>
                    <a:headEnd/>
                    <a:tailEnd/>
                  </a:ln>
                </p:spPr>
              </p:pic>
              <p:sp>
                <p:nvSpPr>
                  <p:cNvPr id="110" name="Flowchart: Magnetic Disk 109"/>
                  <p:cNvSpPr/>
                  <p:nvPr/>
                </p:nvSpPr>
                <p:spPr>
                  <a:xfrm>
                    <a:off x="1981203" y="6756398"/>
                    <a:ext cx="447984" cy="295033"/>
                  </a:xfrm>
                  <a:prstGeom prst="flowChartMagneticDisk">
                    <a:avLst/>
                  </a:prstGeom>
                  <a:solidFill>
                    <a:schemeClr val="bg1"/>
                  </a:solidFill>
                  <a:ln>
                    <a:solidFill>
                      <a:schemeClr val="bg1">
                        <a:lumMod val="85000"/>
                      </a:schemeClr>
                    </a:solidFill>
                  </a:ln>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solidFill>
                        <a:prstClr val="black"/>
                      </a:solidFill>
                    </a:endParaRPr>
                  </a:p>
                </p:txBody>
              </p:sp>
            </p:grpSp>
            <p:sp>
              <p:nvSpPr>
                <p:cNvPr id="108" name="TextBox 107"/>
                <p:cNvSpPr txBox="1"/>
                <p:nvPr/>
              </p:nvSpPr>
              <p:spPr>
                <a:xfrm>
                  <a:off x="1478239" y="7380577"/>
                  <a:ext cx="1351298" cy="242068"/>
                </a:xfrm>
                <a:prstGeom prst="rect">
                  <a:avLst/>
                </a:prstGeom>
                <a:noFill/>
              </p:spPr>
              <p:txBody>
                <a:bodyPr wrap="none" rtlCol="0">
                  <a:spAutoFit/>
                </a:bodyPr>
                <a:lstStyle/>
                <a:p>
                  <a:r>
                    <a:rPr lang="en-US" sz="800" dirty="0">
                      <a:solidFill>
                        <a:schemeClr val="bg1"/>
                      </a:solidFill>
                    </a:rPr>
                    <a:t>Application databases</a:t>
                  </a:r>
                </a:p>
              </p:txBody>
            </p:sp>
          </p:grpSp>
          <p:sp>
            <p:nvSpPr>
              <p:cNvPr id="100" name="TextBox 99"/>
              <p:cNvSpPr txBox="1"/>
              <p:nvPr/>
            </p:nvSpPr>
            <p:spPr>
              <a:xfrm>
                <a:off x="9661464" y="5610062"/>
                <a:ext cx="1290071" cy="535377"/>
              </a:xfrm>
              <a:prstGeom prst="rect">
                <a:avLst/>
              </a:prstGeom>
              <a:solidFill>
                <a:srgbClr val="7FBA00"/>
              </a:solidFill>
              <a:effectLst/>
              <a:scene3d>
                <a:camera prst="orthographicFront">
                  <a:rot lat="0" lon="0" rev="0"/>
                </a:camera>
                <a:lightRig rig="threePt" dir="t">
                  <a:rot lat="0" lon="0" rev="1200000"/>
                </a:lightRig>
              </a:scene3d>
              <a:sp3d/>
            </p:spPr>
            <p:style>
              <a:lnRef idx="0">
                <a:schemeClr val="accent2"/>
              </a:lnRef>
              <a:fillRef idx="3">
                <a:schemeClr val="accent2"/>
              </a:fillRef>
              <a:effectRef idx="3">
                <a:schemeClr val="accent2"/>
              </a:effectRef>
              <a:fontRef idx="minor">
                <a:schemeClr val="lt1"/>
              </a:fontRef>
            </p:style>
            <p:txBody>
              <a:bodyPr lIns="63996" tIns="91427" rIns="63996" bIns="31999" rtlCol="0" anchor="ctr"/>
              <a:lstStyle>
                <a:defPPr>
                  <a:defRPr lang="en-US"/>
                </a:defPPr>
                <a:lvl1pPr algn="ctr">
                  <a:defRPr sz="1600">
                    <a:solidFill>
                      <a:schemeClr val="lt1"/>
                    </a:solidFill>
                    <a:latin typeface="+mn-lt"/>
                    <a:cs typeface="+mn-cs"/>
                  </a:defRPr>
                </a:lvl1pPr>
                <a:lvl2pPr marL="456880" lvl="1">
                  <a:defRPr>
                    <a:solidFill>
                      <a:schemeClr val="lt1"/>
                    </a:solidFill>
                    <a:latin typeface="+mn-lt"/>
                    <a:cs typeface="+mn-cs"/>
                  </a:defRPr>
                </a:lvl2pPr>
                <a:lvl3pPr marL="913760">
                  <a:defRPr>
                    <a:solidFill>
                      <a:schemeClr val="lt1"/>
                    </a:solidFill>
                    <a:latin typeface="+mn-lt"/>
                    <a:cs typeface="+mn-cs"/>
                  </a:defRPr>
                </a:lvl3pPr>
                <a:lvl4pPr marL="1370640">
                  <a:defRPr>
                    <a:solidFill>
                      <a:schemeClr val="lt1"/>
                    </a:solidFill>
                    <a:latin typeface="+mn-lt"/>
                    <a:cs typeface="+mn-cs"/>
                  </a:defRPr>
                </a:lvl4pPr>
                <a:lvl5pPr marL="1827520">
                  <a:defRPr>
                    <a:solidFill>
                      <a:schemeClr val="lt1"/>
                    </a:solidFill>
                    <a:latin typeface="+mn-lt"/>
                    <a:cs typeface="+mn-cs"/>
                  </a:defRPr>
                </a:lvl5pPr>
                <a:lvl6pPr marL="2284400" defTabSz="913760">
                  <a:defRPr>
                    <a:solidFill>
                      <a:schemeClr val="lt1"/>
                    </a:solidFill>
                    <a:latin typeface="+mn-lt"/>
                    <a:cs typeface="+mn-cs"/>
                  </a:defRPr>
                </a:lvl6pPr>
                <a:lvl7pPr marL="2741280" defTabSz="913760">
                  <a:defRPr>
                    <a:solidFill>
                      <a:schemeClr val="lt1"/>
                    </a:solidFill>
                    <a:latin typeface="+mn-lt"/>
                    <a:cs typeface="+mn-cs"/>
                  </a:defRPr>
                </a:lvl7pPr>
                <a:lvl8pPr marL="3198160" defTabSz="913760">
                  <a:defRPr>
                    <a:solidFill>
                      <a:schemeClr val="lt1"/>
                    </a:solidFill>
                    <a:latin typeface="+mn-lt"/>
                    <a:cs typeface="+mn-cs"/>
                  </a:defRPr>
                </a:lvl8pPr>
                <a:lvl9pPr marL="3655040" defTabSz="913760">
                  <a:defRPr>
                    <a:solidFill>
                      <a:schemeClr val="lt1"/>
                    </a:solidFill>
                    <a:latin typeface="+mn-lt"/>
                    <a:cs typeface="+mn-cs"/>
                  </a:defRPr>
                </a:lvl9pPr>
              </a:lstStyle>
              <a:p>
                <a:r>
                  <a:rPr lang="en-US" sz="900" dirty="0"/>
                  <a:t>applicationHost.config</a:t>
                </a:r>
              </a:p>
              <a:p>
                <a:r>
                  <a:rPr lang="en-US" sz="900" dirty="0"/>
                  <a:t>root web.config</a:t>
                </a:r>
              </a:p>
              <a:p>
                <a:r>
                  <a:rPr lang="en-US" sz="900" dirty="0"/>
                  <a:t>Php.ini</a:t>
                </a:r>
              </a:p>
            </p:txBody>
          </p:sp>
          <p:cxnSp>
            <p:nvCxnSpPr>
              <p:cNvPr id="101" name="Elbow Connector 100"/>
              <p:cNvCxnSpPr>
                <a:stCxn id="110" idx="4"/>
              </p:cNvCxnSpPr>
              <p:nvPr/>
            </p:nvCxnSpPr>
            <p:spPr bwMode="auto">
              <a:xfrm flipV="1">
                <a:off x="8239560" y="5290922"/>
                <a:ext cx="729156" cy="529819"/>
              </a:xfrm>
              <a:prstGeom prst="bentConnector3">
                <a:avLst/>
              </a:prstGeom>
              <a:ln w="28575">
                <a:solidFill>
                  <a:schemeClr val="accent1">
                    <a:lumMod val="40000"/>
                    <a:lumOff val="60000"/>
                  </a:schemeClr>
                </a:solidFill>
                <a:prstDash val="solid"/>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2" name="Elbow Connector 101"/>
              <p:cNvCxnSpPr>
                <a:endCxn id="100" idx="0"/>
              </p:cNvCxnSpPr>
              <p:nvPr/>
            </p:nvCxnSpPr>
            <p:spPr bwMode="auto">
              <a:xfrm>
                <a:off x="9225610" y="5222072"/>
                <a:ext cx="1080890" cy="387990"/>
              </a:xfrm>
              <a:prstGeom prst="bentConnector2">
                <a:avLst/>
              </a:prstGeom>
              <a:ln w="28575">
                <a:solidFill>
                  <a:schemeClr val="accent1">
                    <a:lumMod val="40000"/>
                    <a:lumOff val="60000"/>
                  </a:schemeClr>
                </a:solidFill>
                <a:prstDash val="solid"/>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3" name="Elbow Connector 102"/>
              <p:cNvCxnSpPr/>
              <p:nvPr/>
            </p:nvCxnSpPr>
            <p:spPr bwMode="auto">
              <a:xfrm>
                <a:off x="8232174" y="4996835"/>
                <a:ext cx="558720" cy="288023"/>
              </a:xfrm>
              <a:prstGeom prst="bentConnector3">
                <a:avLst>
                  <a:gd name="adj1" fmla="val 99910"/>
                </a:avLst>
              </a:prstGeom>
              <a:ln w="28575">
                <a:solidFill>
                  <a:schemeClr val="accent1">
                    <a:lumMod val="40000"/>
                    <a:lumOff val="60000"/>
                  </a:schemeClr>
                </a:solidFill>
                <a:prstDash val="solid"/>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04" name="Group 103"/>
              <p:cNvGrpSpPr/>
              <p:nvPr/>
            </p:nvGrpSpPr>
            <p:grpSpPr>
              <a:xfrm>
                <a:off x="8972327" y="4710900"/>
                <a:ext cx="897161" cy="777875"/>
                <a:chOff x="7343226" y="8524876"/>
                <a:chExt cx="1076874" cy="933450"/>
              </a:xfrm>
            </p:grpSpPr>
            <p:sp>
              <p:nvSpPr>
                <p:cNvPr id="105" name="TextBox 104"/>
                <p:cNvSpPr txBox="1"/>
                <p:nvPr/>
              </p:nvSpPr>
              <p:spPr>
                <a:xfrm>
                  <a:off x="7343226" y="8524876"/>
                  <a:ext cx="1076874" cy="933450"/>
                </a:xfrm>
                <a:prstGeom prst="rect">
                  <a:avLst/>
                </a:prstGeom>
                <a:solidFill>
                  <a:srgbClr val="7FBA00"/>
                </a:solidFill>
                <a:effectLst/>
                <a:scene3d>
                  <a:camera prst="orthographicFront">
                    <a:rot lat="0" lon="0" rev="0"/>
                  </a:camera>
                  <a:lightRig rig="threePt" dir="t">
                    <a:rot lat="0" lon="0" rev="1200000"/>
                  </a:lightRig>
                </a:scene3d>
                <a:sp3d/>
              </p:spPr>
              <p:style>
                <a:lnRef idx="0">
                  <a:schemeClr val="accent2"/>
                </a:lnRef>
                <a:fillRef idx="3">
                  <a:schemeClr val="accent2"/>
                </a:fillRef>
                <a:effectRef idx="3">
                  <a:schemeClr val="accent2"/>
                </a:effectRef>
                <a:fontRef idx="minor">
                  <a:schemeClr val="lt1"/>
                </a:fontRef>
              </p:style>
              <p:txBody>
                <a:bodyPr lIns="63996" tIns="91427" rIns="63996" bIns="31999" rtlCol="0" anchor="t"/>
                <a:lstStyle>
                  <a:defPPr>
                    <a:defRPr lang="en-US"/>
                  </a:defPPr>
                  <a:lvl1pPr algn="ctr">
                    <a:defRPr sz="1600">
                      <a:solidFill>
                        <a:schemeClr val="lt1"/>
                      </a:solidFill>
                      <a:latin typeface="+mn-lt"/>
                      <a:cs typeface="+mn-cs"/>
                    </a:defRPr>
                  </a:lvl1pPr>
                  <a:lvl2pPr marL="456880" lvl="1">
                    <a:defRPr>
                      <a:solidFill>
                        <a:schemeClr val="lt1"/>
                      </a:solidFill>
                      <a:latin typeface="+mn-lt"/>
                      <a:cs typeface="+mn-cs"/>
                    </a:defRPr>
                  </a:lvl2pPr>
                  <a:lvl3pPr marL="913760">
                    <a:defRPr>
                      <a:solidFill>
                        <a:schemeClr val="lt1"/>
                      </a:solidFill>
                      <a:latin typeface="+mn-lt"/>
                      <a:cs typeface="+mn-cs"/>
                    </a:defRPr>
                  </a:lvl3pPr>
                  <a:lvl4pPr marL="1370640">
                    <a:defRPr>
                      <a:solidFill>
                        <a:schemeClr val="lt1"/>
                      </a:solidFill>
                      <a:latin typeface="+mn-lt"/>
                      <a:cs typeface="+mn-cs"/>
                    </a:defRPr>
                  </a:lvl4pPr>
                  <a:lvl5pPr marL="1827520">
                    <a:defRPr>
                      <a:solidFill>
                        <a:schemeClr val="lt1"/>
                      </a:solidFill>
                      <a:latin typeface="+mn-lt"/>
                      <a:cs typeface="+mn-cs"/>
                    </a:defRPr>
                  </a:lvl5pPr>
                  <a:lvl6pPr marL="2284400" defTabSz="913760">
                    <a:defRPr>
                      <a:solidFill>
                        <a:schemeClr val="lt1"/>
                      </a:solidFill>
                      <a:latin typeface="+mn-lt"/>
                      <a:cs typeface="+mn-cs"/>
                    </a:defRPr>
                  </a:lvl6pPr>
                  <a:lvl7pPr marL="2741280" defTabSz="913760">
                    <a:defRPr>
                      <a:solidFill>
                        <a:schemeClr val="lt1"/>
                      </a:solidFill>
                      <a:latin typeface="+mn-lt"/>
                      <a:cs typeface="+mn-cs"/>
                    </a:defRPr>
                  </a:lvl7pPr>
                  <a:lvl8pPr marL="3198160" defTabSz="913760">
                    <a:defRPr>
                      <a:solidFill>
                        <a:schemeClr val="lt1"/>
                      </a:solidFill>
                      <a:latin typeface="+mn-lt"/>
                      <a:cs typeface="+mn-cs"/>
                    </a:defRPr>
                  </a:lvl8pPr>
                  <a:lvl9pPr marL="3655040" defTabSz="913760">
                    <a:defRPr>
                      <a:solidFill>
                        <a:schemeClr val="lt1"/>
                      </a:solidFill>
                      <a:latin typeface="+mn-lt"/>
                      <a:cs typeface="+mn-cs"/>
                    </a:defRPr>
                  </a:lvl9pPr>
                </a:lstStyle>
                <a:p>
                  <a:r>
                    <a:rPr lang="en-US" sz="900" dirty="0"/>
                    <a:t>Worker process</a:t>
                  </a:r>
                </a:p>
              </p:txBody>
            </p:sp>
            <p:sp>
              <p:nvSpPr>
                <p:cNvPr id="106" name="TextBox 105"/>
                <p:cNvSpPr txBox="1"/>
                <p:nvPr/>
              </p:nvSpPr>
              <p:spPr>
                <a:xfrm>
                  <a:off x="7424463" y="8839200"/>
                  <a:ext cx="914400" cy="535814"/>
                </a:xfrm>
                <a:prstGeom prst="rect">
                  <a:avLst/>
                </a:prstGeom>
                <a:solidFill>
                  <a:schemeClr val="accent2"/>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square" lIns="91427" tIns="45713" rIns="91427" bIns="45713" numCol="1" rtlCol="0" anchor="ctr" anchorCtr="0" compatLnSpc="1">
                  <a:prstTxWarp prst="textNoShape">
                    <a:avLst/>
                  </a:prstTxWarp>
                </a:bodyPr>
                <a:lstStyle>
                  <a:defPPr>
                    <a:defRPr lang="en-US"/>
                  </a:defPPr>
                  <a:lvl1pPr algn="ctr" defTabSz="1306513">
                    <a:defRPr sz="1400">
                      <a:cs typeface="Arial" charset="0"/>
                    </a:defRPr>
                  </a:lvl1pPr>
                </a:lstStyle>
                <a:p>
                  <a:r>
                    <a:rPr lang="en-US" sz="900" dirty="0">
                      <a:cs typeface="+mn-cs"/>
                    </a:rPr>
                    <a:t>Web</a:t>
                  </a:r>
                </a:p>
                <a:p>
                  <a:r>
                    <a:rPr lang="en-US" sz="900" dirty="0">
                      <a:cs typeface="+mn-cs"/>
                    </a:rPr>
                    <a:t>application</a:t>
                  </a:r>
                </a:p>
              </p:txBody>
            </p:sp>
          </p:grpSp>
        </p:grpSp>
      </p:grpSp>
    </p:spTree>
    <p:custDataLst>
      <p:tags r:id="rId1"/>
    </p:custDataLst>
    <p:extLst>
      <p:ext uri="{BB962C8B-B14F-4D97-AF65-F5344CB8AC3E}">
        <p14:creationId xmlns:p14="http://schemas.microsoft.com/office/powerpoint/2010/main" val="8119094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470059" y="1396325"/>
            <a:ext cx="7024719" cy="5119971"/>
            <a:chOff x="208459" y="1606207"/>
            <a:chExt cx="7025715" cy="5120697"/>
          </a:xfrm>
        </p:grpSpPr>
        <p:sp>
          <p:nvSpPr>
            <p:cNvPr id="36" name="Rectangle 35"/>
            <p:cNvSpPr/>
            <p:nvPr/>
          </p:nvSpPr>
          <p:spPr>
            <a:xfrm>
              <a:off x="208459" y="1606207"/>
              <a:ext cx="7025715" cy="5120697"/>
            </a:xfrm>
            <a:prstGeom prst="rect">
              <a:avLst/>
            </a:prstGeom>
            <a:solidFill>
              <a:schemeClr val="accent1"/>
            </a:solidFill>
            <a:ln>
              <a:noFill/>
            </a:ln>
          </p:spPr>
          <p:txBody>
            <a:bodyPr rot="0" spcFirstLastPara="0" vertOverflow="overflow" horzOverflow="overflow" vert="horz" wrap="square" lIns="91427" tIns="45713" rIns="91427" bIns="45713" numCol="1" spcCol="0" rtlCol="0" fromWordArt="0" anchor="t" anchorCtr="0" forceAA="0" compatLnSpc="1">
              <a:prstTxWarp prst="textNoShape">
                <a:avLst/>
              </a:prstTxWarp>
              <a:noAutofit/>
            </a:bodyPr>
            <a:lstStyle/>
            <a:p>
              <a:endParaRPr lang="en-US" sz="2800" dirty="0">
                <a:solidFill>
                  <a:schemeClr val="bg1"/>
                </a:solidFill>
                <a:latin typeface="+mj-lt"/>
              </a:endParaRPr>
            </a:p>
          </p:txBody>
        </p:sp>
        <p:cxnSp>
          <p:nvCxnSpPr>
            <p:cNvPr id="38" name="Straight Arrow Connector 37"/>
            <p:cNvCxnSpPr/>
            <p:nvPr/>
          </p:nvCxnSpPr>
          <p:spPr bwMode="auto">
            <a:xfrm>
              <a:off x="1282367" y="5532737"/>
              <a:ext cx="260526" cy="1"/>
            </a:xfrm>
            <a:prstGeom prst="straightConnector1">
              <a:avLst/>
            </a:prstGeom>
            <a:ln w="28575">
              <a:solidFill>
                <a:schemeClr val="accent1">
                  <a:lumMod val="40000"/>
                  <a:lumOff val="60000"/>
                </a:schemeClr>
              </a:solidFill>
              <a:prstDash val="solid"/>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9" name="Rectangle 38"/>
            <p:cNvSpPr/>
            <p:nvPr/>
          </p:nvSpPr>
          <p:spPr bwMode="auto">
            <a:xfrm>
              <a:off x="360291" y="4971907"/>
              <a:ext cx="933401" cy="1594556"/>
            </a:xfrm>
            <a:prstGeom prst="rect">
              <a:avLst/>
            </a:prstGeom>
            <a:solidFill>
              <a:schemeClr val="accent1">
                <a:lumMod val="50000"/>
              </a:schemeClr>
            </a:solidFill>
            <a:ln>
              <a:noFill/>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76169" tIns="38083" rIns="76169" bIns="38083" numCol="1" rtlCol="0" anchor="t" anchorCtr="0" compatLnSpc="1">
              <a:prstTxWarp prst="textNoShape">
                <a:avLst/>
              </a:prstTxWarp>
            </a:bodyPr>
            <a:lstStyle/>
            <a:p>
              <a:pPr algn="ctr" defTabSz="1088219"/>
              <a:r>
                <a:rPr lang="en-US" sz="1000" dirty="0">
                  <a:solidFill>
                    <a:schemeClr val="bg1"/>
                  </a:solidFill>
                  <a:latin typeface="+mj-lt"/>
                  <a:cs typeface="Arial" pitchFamily="34" charset="0"/>
                </a:rPr>
                <a:t>Upstream hardware load-balancers</a:t>
              </a:r>
            </a:p>
          </p:txBody>
        </p:sp>
        <p:sp>
          <p:nvSpPr>
            <p:cNvPr id="40" name="Rectangle 39"/>
            <p:cNvSpPr/>
            <p:nvPr/>
          </p:nvSpPr>
          <p:spPr bwMode="auto">
            <a:xfrm>
              <a:off x="1542893" y="3222130"/>
              <a:ext cx="933401" cy="3344333"/>
            </a:xfrm>
            <a:prstGeom prst="rect">
              <a:avLst/>
            </a:prstGeom>
            <a:solidFill>
              <a:schemeClr val="accent1">
                <a:lumMod val="50000"/>
              </a:schemeClr>
            </a:solidFill>
            <a:ln>
              <a:noFill/>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76169" tIns="38083" rIns="76169" bIns="38083" numCol="1" rtlCol="0" anchor="t" anchorCtr="0" compatLnSpc="1">
              <a:prstTxWarp prst="textNoShape">
                <a:avLst/>
              </a:prstTxWarp>
            </a:bodyPr>
            <a:lstStyle/>
            <a:p>
              <a:pPr algn="ctr" defTabSz="1088219"/>
              <a:endParaRPr lang="en-US" sz="1200" dirty="0">
                <a:solidFill>
                  <a:schemeClr val="bg1"/>
                </a:solidFill>
                <a:latin typeface="+mj-lt"/>
                <a:cs typeface="Arial" pitchFamily="34" charset="0"/>
              </a:endParaRPr>
            </a:p>
          </p:txBody>
        </p:sp>
        <p:sp>
          <p:nvSpPr>
            <p:cNvPr id="41" name="TextBox 40"/>
            <p:cNvSpPr txBox="1"/>
            <p:nvPr/>
          </p:nvSpPr>
          <p:spPr>
            <a:xfrm>
              <a:off x="1542892" y="4074838"/>
              <a:ext cx="933400" cy="538651"/>
            </a:xfrm>
            <a:prstGeom prst="rect">
              <a:avLst/>
            </a:prstGeom>
            <a:noFill/>
          </p:spPr>
          <p:txBody>
            <a:bodyPr wrap="square" lIns="76169" tIns="38083" rIns="76169" bIns="38083" rtlCol="0">
              <a:spAutoFit/>
            </a:bodyPr>
            <a:lstStyle/>
            <a:p>
              <a:pPr algn="ctr"/>
              <a:r>
                <a:rPr lang="en-US" sz="1000" dirty="0">
                  <a:solidFill>
                    <a:schemeClr val="bg1"/>
                  </a:solidFill>
                  <a:latin typeface="+mj-lt"/>
                </a:rPr>
                <a:t>Front-end application request router</a:t>
              </a:r>
            </a:p>
          </p:txBody>
        </p:sp>
        <p:sp>
          <p:nvSpPr>
            <p:cNvPr id="42" name="TextBox 41"/>
            <p:cNvSpPr txBox="1"/>
            <p:nvPr/>
          </p:nvSpPr>
          <p:spPr>
            <a:xfrm>
              <a:off x="1542892" y="5883680"/>
              <a:ext cx="946944" cy="538651"/>
            </a:xfrm>
            <a:prstGeom prst="rect">
              <a:avLst/>
            </a:prstGeom>
            <a:noFill/>
          </p:spPr>
          <p:txBody>
            <a:bodyPr wrap="square" lIns="76169" tIns="38083" rIns="76169" bIns="38083" rtlCol="0">
              <a:spAutoFit/>
            </a:bodyPr>
            <a:lstStyle/>
            <a:p>
              <a:pPr algn="ctr"/>
              <a:r>
                <a:rPr lang="en-US" sz="1000" dirty="0">
                  <a:solidFill>
                    <a:schemeClr val="bg1"/>
                  </a:solidFill>
                  <a:latin typeface="+mj-lt"/>
                </a:rPr>
                <a:t>Front-end application request router</a:t>
              </a:r>
            </a:p>
          </p:txBody>
        </p:sp>
        <p:sp>
          <p:nvSpPr>
            <p:cNvPr id="43" name="TextBox 42"/>
            <p:cNvSpPr txBox="1"/>
            <p:nvPr/>
          </p:nvSpPr>
          <p:spPr>
            <a:xfrm>
              <a:off x="1900416" y="4793679"/>
              <a:ext cx="430886" cy="465189"/>
            </a:xfrm>
            <a:prstGeom prst="rect">
              <a:avLst/>
            </a:prstGeom>
            <a:noFill/>
          </p:spPr>
          <p:txBody>
            <a:bodyPr vert="vert" wrap="square" lIns="76169" tIns="38083" rIns="76169" bIns="38083" rtlCol="0">
              <a:spAutoFit/>
            </a:bodyPr>
            <a:lstStyle/>
            <a:p>
              <a:pPr algn="ctr"/>
              <a:r>
                <a:rPr lang="en-US" dirty="0">
                  <a:solidFill>
                    <a:schemeClr val="bg1"/>
                  </a:solidFill>
                  <a:latin typeface="+mj-lt"/>
                </a:rPr>
                <a:t>…..</a:t>
              </a:r>
            </a:p>
          </p:txBody>
        </p:sp>
        <p:sp>
          <p:nvSpPr>
            <p:cNvPr id="44" name="Rectangle 43"/>
            <p:cNvSpPr/>
            <p:nvPr/>
          </p:nvSpPr>
          <p:spPr bwMode="auto">
            <a:xfrm>
              <a:off x="2666306" y="2311195"/>
              <a:ext cx="3174173" cy="2135879"/>
            </a:xfrm>
            <a:prstGeom prst="rect">
              <a:avLst/>
            </a:prstGeom>
            <a:solidFill>
              <a:srgbClr val="7FBA00"/>
            </a:solidFill>
            <a:effectLst/>
            <a:scene3d>
              <a:camera prst="orthographicFront">
                <a:rot lat="0" lon="0" rev="0"/>
              </a:camera>
              <a:lightRig rig="threePt" dir="t">
                <a:rot lat="0" lon="0" rev="1200000"/>
              </a:lightRig>
            </a:scene3d>
            <a:sp3d/>
          </p:spPr>
          <p:style>
            <a:lnRef idx="0">
              <a:schemeClr val="accent2"/>
            </a:lnRef>
            <a:fillRef idx="3">
              <a:schemeClr val="accent2"/>
            </a:fillRef>
            <a:effectRef idx="3">
              <a:schemeClr val="accent2"/>
            </a:effectRef>
            <a:fontRef idx="minor">
              <a:schemeClr val="lt1"/>
            </a:fontRef>
          </p:style>
          <p:txBody>
            <a:bodyPr lIns="53316" tIns="76169" rIns="53316" bIns="26659" rtlCol="0" anchor="t"/>
            <a:lstStyle/>
            <a:p>
              <a:pPr algn="ctr"/>
              <a:endParaRPr lang="en-US" sz="1300" dirty="0">
                <a:latin typeface="+mj-lt"/>
              </a:endParaRPr>
            </a:p>
          </p:txBody>
        </p:sp>
        <p:sp>
          <p:nvSpPr>
            <p:cNvPr id="45" name="Rectangle 44"/>
            <p:cNvSpPr/>
            <p:nvPr/>
          </p:nvSpPr>
          <p:spPr bwMode="auto">
            <a:xfrm>
              <a:off x="6017267" y="3433796"/>
              <a:ext cx="933401" cy="3132667"/>
            </a:xfrm>
            <a:prstGeom prst="rect">
              <a:avLst/>
            </a:prstGeom>
            <a:solidFill>
              <a:schemeClr val="accent1">
                <a:lumMod val="50000"/>
              </a:schemeClr>
            </a:solidFill>
            <a:ln>
              <a:noFill/>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76169" tIns="38083" rIns="76169" bIns="38083" numCol="1" rtlCol="0" anchor="t" anchorCtr="0" compatLnSpc="1">
              <a:prstTxWarp prst="textNoShape">
                <a:avLst/>
              </a:prstTxWarp>
            </a:bodyPr>
            <a:lstStyle/>
            <a:p>
              <a:pPr algn="ctr" defTabSz="1088219"/>
              <a:r>
                <a:rPr lang="en-US" sz="1000" dirty="0">
                  <a:solidFill>
                    <a:schemeClr val="bg1"/>
                  </a:solidFill>
                  <a:latin typeface="+mj-lt"/>
                  <a:cs typeface="Arial" pitchFamily="34" charset="0"/>
                </a:rPr>
                <a:t>Persistent storage</a:t>
              </a:r>
            </a:p>
          </p:txBody>
        </p:sp>
        <p:pic>
          <p:nvPicPr>
            <p:cNvPr id="46" name="Picture 90"/>
            <p:cNvPicPr preferRelativeResize="0">
              <a:picLocks noChangeAspect="1" noChangeArrowheads="1"/>
            </p:cNvPicPr>
            <p:nvPr/>
          </p:nvPicPr>
          <p:blipFill>
            <a:blip r:embed="rId4" cstate="screen">
              <a:extLst>
                <a:ext uri="{28A0092B-C50C-407E-A947-70E740481C1C}">
                  <a14:useLocalDpi xmlns:a14="http://schemas.microsoft.com/office/drawing/2010/main" val="0"/>
                </a:ext>
              </a:extLst>
            </a:blip>
            <a:stretch>
              <a:fillRect/>
            </a:stretch>
          </p:blipFill>
          <p:spPr bwMode="auto">
            <a:xfrm>
              <a:off x="6298730" y="5711063"/>
              <a:ext cx="370476" cy="746760"/>
            </a:xfrm>
            <a:prstGeom prst="rect">
              <a:avLst/>
            </a:prstGeom>
            <a:ln w="28575">
              <a:solidFill>
                <a:srgbClr val="FFFFFF"/>
              </a:solidFill>
              <a:prstDash val="solid"/>
              <a:headEnd type="triangle" w="med" len="med"/>
              <a:tailEnd type="triangle" w="med" len="med"/>
            </a:ln>
          </p:spPr>
        </p:pic>
        <p:pic>
          <p:nvPicPr>
            <p:cNvPr id="47" name="Picture 90"/>
            <p:cNvPicPr preferRelativeResize="0">
              <a:picLocks noChangeAspect="1" noChangeArrowheads="1"/>
            </p:cNvPicPr>
            <p:nvPr/>
          </p:nvPicPr>
          <p:blipFill>
            <a:blip r:embed="rId5" cstate="screen">
              <a:extLst>
                <a:ext uri="{28A0092B-C50C-407E-A947-70E740481C1C}">
                  <a14:useLocalDpi xmlns:a14="http://schemas.microsoft.com/office/drawing/2010/main" val="0"/>
                </a:ext>
              </a:extLst>
            </a:blip>
            <a:stretch>
              <a:fillRect/>
            </a:stretch>
          </p:blipFill>
          <p:spPr bwMode="auto">
            <a:xfrm>
              <a:off x="6310875" y="2178007"/>
              <a:ext cx="370161" cy="746125"/>
            </a:xfrm>
            <a:prstGeom prst="rect">
              <a:avLst/>
            </a:prstGeom>
            <a:ln w="28575">
              <a:solidFill>
                <a:srgbClr val="FFFFFF"/>
              </a:solidFill>
              <a:prstDash val="solid"/>
              <a:headEnd type="triangle" w="med" len="med"/>
              <a:tailEnd type="triangle" w="med" len="med"/>
            </a:ln>
          </p:spPr>
        </p:pic>
        <p:sp>
          <p:nvSpPr>
            <p:cNvPr id="48" name="Rectangle 47"/>
            <p:cNvSpPr/>
            <p:nvPr/>
          </p:nvSpPr>
          <p:spPr bwMode="auto">
            <a:xfrm>
              <a:off x="2825518" y="2449546"/>
              <a:ext cx="2856756" cy="1825753"/>
            </a:xfrm>
            <a:prstGeom prst="rect">
              <a:avLst/>
            </a:prstGeom>
            <a:solidFill>
              <a:schemeClr val="accent1"/>
            </a:solidFill>
            <a:ln>
              <a:noFill/>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76169" tIns="38083" rIns="76169" bIns="38083" numCol="1" rtlCol="0" anchor="t" anchorCtr="0" compatLnSpc="1">
              <a:prstTxWarp prst="textNoShape">
                <a:avLst/>
              </a:prstTxWarp>
            </a:bodyPr>
            <a:lstStyle/>
            <a:p>
              <a:pPr algn="ctr" defTabSz="1088219"/>
              <a:r>
                <a:rPr lang="en-US" sz="1400" dirty="0">
                  <a:solidFill>
                    <a:schemeClr val="bg1"/>
                  </a:solidFill>
                  <a:latin typeface="+mj-lt"/>
                  <a:cs typeface="Arial" pitchFamily="34" charset="0"/>
                </a:rPr>
                <a:t>Server or virtual machine</a:t>
              </a:r>
            </a:p>
          </p:txBody>
        </p:sp>
        <p:sp>
          <p:nvSpPr>
            <p:cNvPr id="49" name="Rectangle 48"/>
            <p:cNvSpPr/>
            <p:nvPr/>
          </p:nvSpPr>
          <p:spPr bwMode="auto">
            <a:xfrm>
              <a:off x="3366551" y="2800434"/>
              <a:ext cx="1710199" cy="311306"/>
            </a:xfrm>
            <a:prstGeom prst="rect">
              <a:avLst/>
            </a:prstGeom>
            <a:solidFill>
              <a:schemeClr val="accent2"/>
            </a:solidFill>
            <a:ln>
              <a:noFill/>
              <a:headEnd type="none" w="med" len="med"/>
              <a:tailEnd type="none" w="med" len="med"/>
            </a:ln>
            <a:effectLst/>
          </p:spPr>
          <p:style>
            <a:lnRef idx="3">
              <a:schemeClr val="lt1"/>
            </a:lnRef>
            <a:fillRef idx="1">
              <a:schemeClr val="accent3"/>
            </a:fillRef>
            <a:effectRef idx="1">
              <a:schemeClr val="accent3"/>
            </a:effectRef>
            <a:fontRef idx="minor">
              <a:schemeClr val="lt1"/>
            </a:fontRef>
          </p:style>
          <p:txBody>
            <a:bodyPr vert="horz" wrap="square" lIns="76169" tIns="38083" rIns="76169" bIns="38083" numCol="1" rtlCol="0" anchor="t" anchorCtr="0" compatLnSpc="1">
              <a:prstTxWarp prst="textNoShape">
                <a:avLst/>
              </a:prstTxWarp>
            </a:bodyPr>
            <a:lstStyle/>
            <a:p>
              <a:pPr algn="ctr" defTabSz="1088219"/>
              <a:r>
                <a:rPr lang="en-US" sz="1200" dirty="0">
                  <a:solidFill>
                    <a:schemeClr val="bg1"/>
                  </a:solidFill>
                  <a:latin typeface="+mj-lt"/>
                  <a:cs typeface="Arial" pitchFamily="34" charset="0"/>
                </a:rPr>
                <a:t>Local routing logic</a:t>
              </a:r>
            </a:p>
          </p:txBody>
        </p:sp>
        <p:cxnSp>
          <p:nvCxnSpPr>
            <p:cNvPr id="50" name="Elbow Connector 49"/>
            <p:cNvCxnSpPr>
              <a:stCxn id="70" idx="2"/>
              <a:endCxn id="40" idx="3"/>
            </p:cNvCxnSpPr>
            <p:nvPr/>
          </p:nvCxnSpPr>
          <p:spPr bwMode="auto">
            <a:xfrm rot="10800000">
              <a:off x="2476294" y="4894298"/>
              <a:ext cx="611024" cy="7887"/>
            </a:xfrm>
            <a:prstGeom prst="bentConnector3">
              <a:avLst>
                <a:gd name="adj1" fmla="val 50000"/>
              </a:avLst>
            </a:prstGeom>
            <a:ln w="28575">
              <a:solidFill>
                <a:srgbClr val="FFFFFF"/>
              </a:solidFill>
              <a:prstDash val="solid"/>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9" idx="2"/>
            </p:cNvCxnSpPr>
            <p:nvPr/>
          </p:nvCxnSpPr>
          <p:spPr bwMode="auto">
            <a:xfrm flipH="1">
              <a:off x="4221650" y="3111740"/>
              <a:ext cx="1" cy="427889"/>
            </a:xfrm>
            <a:prstGeom prst="straightConnector1">
              <a:avLst/>
            </a:prstGeom>
            <a:ln w="28575">
              <a:solidFill>
                <a:srgbClr val="FFFFFF"/>
              </a:solidFill>
              <a:prstDash val="solid"/>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4" name="Elbow Connector 53"/>
            <p:cNvCxnSpPr/>
            <p:nvPr/>
          </p:nvCxnSpPr>
          <p:spPr bwMode="auto">
            <a:xfrm rot="16200000" flipH="1">
              <a:off x="4453409" y="4373595"/>
              <a:ext cx="1669469" cy="1472876"/>
            </a:xfrm>
            <a:prstGeom prst="bentConnector3">
              <a:avLst>
                <a:gd name="adj1" fmla="val 99604"/>
              </a:avLst>
            </a:prstGeom>
            <a:ln w="28575">
              <a:solidFill>
                <a:srgbClr val="FFFFFF"/>
              </a:solidFill>
              <a:prstDash val="solid"/>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5" name="Elbow Connector 54"/>
            <p:cNvCxnSpPr>
              <a:stCxn id="104" idx="3"/>
            </p:cNvCxnSpPr>
            <p:nvPr/>
          </p:nvCxnSpPr>
          <p:spPr bwMode="auto">
            <a:xfrm flipV="1">
              <a:off x="4908591" y="2522042"/>
              <a:ext cx="1402283" cy="1327943"/>
            </a:xfrm>
            <a:prstGeom prst="bentConnector3">
              <a:avLst>
                <a:gd name="adj1" fmla="val 43209"/>
              </a:avLst>
            </a:prstGeom>
            <a:ln w="28575">
              <a:solidFill>
                <a:srgbClr val="FFFFFF"/>
              </a:solidFill>
              <a:prstDash val="solid"/>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3416837" y="2011379"/>
              <a:ext cx="1659913" cy="277004"/>
            </a:xfrm>
            <a:prstGeom prst="rect">
              <a:avLst/>
            </a:prstGeom>
            <a:noFill/>
          </p:spPr>
          <p:txBody>
            <a:bodyPr wrap="square" lIns="76169" tIns="38083" rIns="76169" bIns="38083" rtlCol="0">
              <a:spAutoFit/>
            </a:bodyPr>
            <a:lstStyle/>
            <a:p>
              <a:pPr algn="ctr"/>
              <a:r>
                <a:rPr lang="en-US" sz="1300" dirty="0">
                  <a:solidFill>
                    <a:schemeClr val="bg1"/>
                  </a:solidFill>
                  <a:latin typeface="+mj-lt"/>
                </a:rPr>
                <a:t>Web workers</a:t>
              </a:r>
            </a:p>
          </p:txBody>
        </p:sp>
        <p:sp>
          <p:nvSpPr>
            <p:cNvPr id="59" name="TextBox 58"/>
            <p:cNvSpPr txBox="1"/>
            <p:nvPr/>
          </p:nvSpPr>
          <p:spPr>
            <a:xfrm>
              <a:off x="5986490" y="2914875"/>
              <a:ext cx="1060174" cy="384741"/>
            </a:xfrm>
            <a:prstGeom prst="rect">
              <a:avLst/>
            </a:prstGeom>
            <a:noFill/>
          </p:spPr>
          <p:txBody>
            <a:bodyPr wrap="square" lIns="76169" tIns="38083" rIns="76169" bIns="38083" rtlCol="0">
              <a:spAutoFit/>
            </a:bodyPr>
            <a:lstStyle/>
            <a:p>
              <a:pPr algn="ctr"/>
              <a:r>
                <a:rPr lang="en-US" sz="1000" dirty="0">
                  <a:solidFill>
                    <a:schemeClr val="bg1"/>
                  </a:solidFill>
                  <a:latin typeface="+mj-lt"/>
                </a:rPr>
                <a:t>Temporary per-</a:t>
              </a:r>
            </a:p>
            <a:p>
              <a:pPr algn="ctr"/>
              <a:r>
                <a:rPr lang="en-US" sz="1000" dirty="0">
                  <a:solidFill>
                    <a:schemeClr val="bg1"/>
                  </a:solidFill>
                  <a:latin typeface="+mj-lt"/>
                </a:rPr>
                <a:t>app file storage</a:t>
              </a:r>
            </a:p>
          </p:txBody>
        </p:sp>
        <p:sp>
          <p:nvSpPr>
            <p:cNvPr id="60" name="TextBox 59"/>
            <p:cNvSpPr txBox="1"/>
            <p:nvPr/>
          </p:nvSpPr>
          <p:spPr>
            <a:xfrm>
              <a:off x="5983487" y="4378239"/>
              <a:ext cx="1000962" cy="538651"/>
            </a:xfrm>
            <a:prstGeom prst="rect">
              <a:avLst/>
            </a:prstGeom>
            <a:noFill/>
          </p:spPr>
          <p:txBody>
            <a:bodyPr wrap="square" lIns="76169" tIns="38083" rIns="76169" bIns="38083" rtlCol="0">
              <a:spAutoFit/>
            </a:bodyPr>
            <a:lstStyle/>
            <a:p>
              <a:pPr algn="ctr" defTabSz="1088219"/>
              <a:r>
                <a:rPr lang="en-US" sz="1000" dirty="0">
                  <a:solidFill>
                    <a:schemeClr val="bg1"/>
                  </a:solidFill>
                  <a:latin typeface="+mj-lt"/>
                  <a:cs typeface="Arial" charset="0"/>
                </a:rPr>
                <a:t>Web application databases</a:t>
              </a:r>
            </a:p>
          </p:txBody>
        </p:sp>
        <p:sp>
          <p:nvSpPr>
            <p:cNvPr id="61" name="TextBox 60"/>
            <p:cNvSpPr txBox="1"/>
            <p:nvPr/>
          </p:nvSpPr>
          <p:spPr>
            <a:xfrm>
              <a:off x="5975636" y="5085946"/>
              <a:ext cx="1016664" cy="538651"/>
            </a:xfrm>
            <a:prstGeom prst="rect">
              <a:avLst/>
            </a:prstGeom>
            <a:noFill/>
          </p:spPr>
          <p:txBody>
            <a:bodyPr wrap="square" lIns="76169" tIns="38083" rIns="76169" bIns="38083" rtlCol="0">
              <a:spAutoFit/>
            </a:bodyPr>
            <a:lstStyle/>
            <a:p>
              <a:pPr algn="ctr" defTabSz="1088219"/>
              <a:r>
                <a:rPr lang="en-US" sz="1000" dirty="0">
                  <a:solidFill>
                    <a:schemeClr val="bg1"/>
                  </a:solidFill>
                  <a:latin typeface="+mj-lt"/>
                  <a:cs typeface="Arial" charset="0"/>
                </a:rPr>
                <a:t>Web application file directories</a:t>
              </a:r>
            </a:p>
          </p:txBody>
        </p:sp>
        <p:grpSp>
          <p:nvGrpSpPr>
            <p:cNvPr id="110" name="Group 109"/>
            <p:cNvGrpSpPr/>
            <p:nvPr/>
          </p:nvGrpSpPr>
          <p:grpSpPr>
            <a:xfrm>
              <a:off x="2630283" y="4704469"/>
              <a:ext cx="1573106" cy="745626"/>
              <a:chOff x="2630283" y="4593840"/>
              <a:chExt cx="1573106" cy="745626"/>
            </a:xfrm>
          </p:grpSpPr>
          <p:sp>
            <p:nvSpPr>
              <p:cNvPr id="56" name="TextBox 55"/>
              <p:cNvSpPr txBox="1"/>
              <p:nvPr/>
            </p:nvSpPr>
            <p:spPr>
              <a:xfrm>
                <a:off x="2630283" y="4954726"/>
                <a:ext cx="1573106" cy="384740"/>
              </a:xfrm>
              <a:prstGeom prst="rect">
                <a:avLst/>
              </a:prstGeom>
              <a:noFill/>
            </p:spPr>
            <p:txBody>
              <a:bodyPr wrap="square" lIns="76169" tIns="38083" rIns="76169" bIns="38083" rtlCol="0">
                <a:spAutoFit/>
              </a:bodyPr>
              <a:lstStyle/>
              <a:p>
                <a:pPr algn="ctr"/>
                <a:r>
                  <a:rPr lang="en-US" sz="1000" dirty="0">
                    <a:solidFill>
                      <a:schemeClr val="bg1"/>
                    </a:solidFill>
                    <a:latin typeface="+mj-lt"/>
                  </a:rPr>
                  <a:t>Cluster topology and run-time state</a:t>
                </a:r>
              </a:p>
            </p:txBody>
          </p:sp>
          <p:sp>
            <p:nvSpPr>
              <p:cNvPr id="70" name="Flowchart: Magnetic Disk 69"/>
              <p:cNvSpPr/>
              <p:nvPr/>
            </p:nvSpPr>
            <p:spPr>
              <a:xfrm>
                <a:off x="3087318" y="4593840"/>
                <a:ext cx="659033" cy="395430"/>
              </a:xfrm>
              <a:prstGeom prst="flowChartMagneticDisk">
                <a:avLst/>
              </a:prstGeom>
              <a:solidFill>
                <a:schemeClr val="bg1"/>
              </a:solidFill>
              <a:ln>
                <a:solidFill>
                  <a:schemeClr val="bg1">
                    <a:lumMod val="85000"/>
                  </a:schemeClr>
                </a:solidFill>
              </a:ln>
              <a:effectLst/>
            </p:spPr>
            <p:style>
              <a:lnRef idx="1">
                <a:schemeClr val="accent3"/>
              </a:lnRef>
              <a:fillRef idx="2">
                <a:schemeClr val="accent3"/>
              </a:fillRef>
              <a:effectRef idx="1">
                <a:schemeClr val="accent3"/>
              </a:effectRef>
              <a:fontRef idx="minor">
                <a:schemeClr val="dk1"/>
              </a:fontRef>
            </p:style>
            <p:txBody>
              <a:bodyPr lIns="76169" tIns="38083" rIns="76169" bIns="38083" rtlCol="0" anchor="ctr"/>
              <a:lstStyle/>
              <a:p>
                <a:pPr algn="ctr"/>
                <a:endParaRPr lang="en-US" dirty="0">
                  <a:solidFill>
                    <a:prstClr val="black"/>
                  </a:solidFill>
                  <a:latin typeface="+mj-lt"/>
                </a:endParaRPr>
              </a:p>
            </p:txBody>
          </p:sp>
        </p:grpSp>
        <p:sp>
          <p:nvSpPr>
            <p:cNvPr id="72" name="Flowchart: Magnetic Disk 71"/>
            <p:cNvSpPr/>
            <p:nvPr/>
          </p:nvSpPr>
          <p:spPr>
            <a:xfrm>
              <a:off x="6154450" y="3879363"/>
              <a:ext cx="659033" cy="395430"/>
            </a:xfrm>
            <a:prstGeom prst="flowChartMagneticDisk">
              <a:avLst/>
            </a:prstGeom>
            <a:solidFill>
              <a:schemeClr val="bg1"/>
            </a:solidFill>
            <a:ln>
              <a:solidFill>
                <a:schemeClr val="bg1">
                  <a:lumMod val="85000"/>
                </a:schemeClr>
              </a:solidFill>
            </a:ln>
            <a:effectLst/>
          </p:spPr>
          <p:style>
            <a:lnRef idx="1">
              <a:schemeClr val="accent3"/>
            </a:lnRef>
            <a:fillRef idx="2">
              <a:schemeClr val="accent3"/>
            </a:fillRef>
            <a:effectRef idx="1">
              <a:schemeClr val="accent3"/>
            </a:effectRef>
            <a:fontRef idx="minor">
              <a:schemeClr val="dk1"/>
            </a:fontRef>
          </p:style>
          <p:txBody>
            <a:bodyPr lIns="76169" tIns="38083" rIns="76169" bIns="38083" rtlCol="0" anchor="ctr"/>
            <a:lstStyle/>
            <a:p>
              <a:pPr algn="ctr"/>
              <a:endParaRPr lang="en-US" dirty="0">
                <a:solidFill>
                  <a:prstClr val="black"/>
                </a:solidFill>
                <a:latin typeface="+mj-lt"/>
              </a:endParaRPr>
            </a:p>
          </p:txBody>
        </p:sp>
        <p:grpSp>
          <p:nvGrpSpPr>
            <p:cNvPr id="73" name="Group 72"/>
            <p:cNvGrpSpPr/>
            <p:nvPr/>
          </p:nvGrpSpPr>
          <p:grpSpPr>
            <a:xfrm>
              <a:off x="1671014" y="5203063"/>
              <a:ext cx="677157" cy="691444"/>
              <a:chOff x="3928533" y="7181955"/>
              <a:chExt cx="812800" cy="829733"/>
            </a:xfrm>
          </p:grpSpPr>
          <p:sp>
            <p:nvSpPr>
              <p:cNvPr id="74" name="Can 73"/>
              <p:cNvSpPr/>
              <p:nvPr/>
            </p:nvSpPr>
            <p:spPr bwMode="auto">
              <a:xfrm>
                <a:off x="3928533" y="7181955"/>
                <a:ext cx="812800" cy="829733"/>
              </a:xfrm>
              <a:prstGeom prst="can">
                <a:avLst>
                  <a:gd name="adj" fmla="val 51042"/>
                </a:avLst>
              </a:prstGeom>
              <a:solidFill>
                <a:schemeClr val="bg1"/>
              </a:solidFill>
              <a:ln>
                <a:solidFill>
                  <a:schemeClr val="bg1">
                    <a:lumMod val="85000"/>
                  </a:schemeClr>
                </a:solidFill>
              </a:ln>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solidFill>
                    <a:prstClr val="black"/>
                  </a:solidFill>
                  <a:latin typeface="+mj-lt"/>
                </a:endParaRPr>
              </a:p>
            </p:txBody>
          </p:sp>
          <p:grpSp>
            <p:nvGrpSpPr>
              <p:cNvPr id="75" name="Group 74"/>
              <p:cNvGrpSpPr/>
              <p:nvPr/>
            </p:nvGrpSpPr>
            <p:grpSpPr>
              <a:xfrm>
                <a:off x="4145310" y="7324388"/>
                <a:ext cx="379246" cy="298496"/>
                <a:chOff x="4127962" y="7324388"/>
                <a:chExt cx="379246" cy="298496"/>
              </a:xfrm>
            </p:grpSpPr>
            <p:sp>
              <p:nvSpPr>
                <p:cNvPr id="76" name="Down Arrow 75"/>
                <p:cNvSpPr/>
                <p:nvPr/>
              </p:nvSpPr>
              <p:spPr bwMode="auto">
                <a:xfrm rot="18195040">
                  <a:off x="4147320" y="7305142"/>
                  <a:ext cx="118965" cy="157457"/>
                </a:xfrm>
                <a:prstGeom prst="downArrow">
                  <a:avLst/>
                </a:prstGeom>
                <a:solidFill>
                  <a:srgbClr val="148DB1"/>
                </a:solidFill>
                <a:ln>
                  <a:no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vert="horz" wrap="square" lIns="91427" tIns="45713" rIns="91427" bIns="45713" numCol="1" rtlCol="0" anchor="t" anchorCtr="0" compatLnSpc="1">
                  <a:prstTxWarp prst="textNoShape">
                    <a:avLst/>
                  </a:prstTxWarp>
                </a:bodyPr>
                <a:lstStyle/>
                <a:p>
                  <a:pPr algn="ctr" defTabSz="1088219"/>
                  <a:endParaRPr lang="en-US" sz="1300" dirty="0">
                    <a:latin typeface="+mj-lt"/>
                    <a:cs typeface="Arial" charset="0"/>
                  </a:endParaRPr>
                </a:p>
              </p:txBody>
            </p:sp>
            <p:sp>
              <p:nvSpPr>
                <p:cNvPr id="77" name="Down Arrow 76"/>
                <p:cNvSpPr/>
                <p:nvPr/>
              </p:nvSpPr>
              <p:spPr bwMode="auto">
                <a:xfrm rot="2893469" flipH="1">
                  <a:off x="4147208" y="7480476"/>
                  <a:ext cx="118965" cy="157458"/>
                </a:xfrm>
                <a:prstGeom prst="downArrow">
                  <a:avLst/>
                </a:prstGeom>
                <a:solidFill>
                  <a:srgbClr val="148DB1"/>
                </a:solidFill>
                <a:ln>
                  <a:no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vert="horz" wrap="square" lIns="91427" tIns="45713" rIns="91427" bIns="45713" numCol="1" rtlCol="0" anchor="t" anchorCtr="0" compatLnSpc="1">
                  <a:prstTxWarp prst="textNoShape">
                    <a:avLst/>
                  </a:prstTxWarp>
                </a:bodyPr>
                <a:lstStyle/>
                <a:p>
                  <a:pPr algn="ctr" defTabSz="1088219"/>
                  <a:endParaRPr lang="en-US" sz="1300" dirty="0">
                    <a:latin typeface="+mj-lt"/>
                    <a:cs typeface="Arial" charset="0"/>
                  </a:endParaRPr>
                </a:p>
              </p:txBody>
            </p:sp>
            <p:sp>
              <p:nvSpPr>
                <p:cNvPr id="78" name="Down Arrow 77"/>
                <p:cNvSpPr/>
                <p:nvPr/>
              </p:nvSpPr>
              <p:spPr bwMode="auto">
                <a:xfrm rot="18164700" flipH="1" flipV="1">
                  <a:off x="4368776" y="7484673"/>
                  <a:ext cx="118965" cy="157457"/>
                </a:xfrm>
                <a:prstGeom prst="downArrow">
                  <a:avLst/>
                </a:prstGeom>
                <a:solidFill>
                  <a:srgbClr val="148DB1"/>
                </a:solidFill>
                <a:ln>
                  <a:no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vert="horz" wrap="square" lIns="91427" tIns="45713" rIns="91427" bIns="45713" numCol="1" rtlCol="0" anchor="t" anchorCtr="0" compatLnSpc="1">
                  <a:prstTxWarp prst="textNoShape">
                    <a:avLst/>
                  </a:prstTxWarp>
                </a:bodyPr>
                <a:lstStyle/>
                <a:p>
                  <a:pPr algn="ctr" defTabSz="1088219"/>
                  <a:endParaRPr lang="en-US" sz="1300" dirty="0">
                    <a:latin typeface="+mj-lt"/>
                    <a:cs typeface="Arial" charset="0"/>
                  </a:endParaRPr>
                </a:p>
              </p:txBody>
            </p:sp>
            <p:sp>
              <p:nvSpPr>
                <p:cNvPr id="79" name="Down Arrow 78"/>
                <p:cNvSpPr/>
                <p:nvPr/>
              </p:nvSpPr>
              <p:spPr bwMode="auto">
                <a:xfrm rot="2829077" flipH="1" flipV="1">
                  <a:off x="4368996" y="7309381"/>
                  <a:ext cx="118965" cy="157458"/>
                </a:xfrm>
                <a:prstGeom prst="downArrow">
                  <a:avLst/>
                </a:prstGeom>
                <a:solidFill>
                  <a:srgbClr val="148DB1"/>
                </a:solidFill>
                <a:ln>
                  <a:no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vert="horz" wrap="square" lIns="91427" tIns="45713" rIns="91427" bIns="45713" numCol="1" rtlCol="0" anchor="t" anchorCtr="0" compatLnSpc="1">
                  <a:prstTxWarp prst="textNoShape">
                    <a:avLst/>
                  </a:prstTxWarp>
                </a:bodyPr>
                <a:lstStyle/>
                <a:p>
                  <a:pPr algn="ctr" defTabSz="1088219"/>
                  <a:endParaRPr lang="en-US" sz="1300" dirty="0">
                    <a:latin typeface="+mj-lt"/>
                    <a:cs typeface="Arial" charset="0"/>
                  </a:endParaRPr>
                </a:p>
              </p:txBody>
            </p:sp>
          </p:grpSp>
        </p:grpSp>
        <p:grpSp>
          <p:nvGrpSpPr>
            <p:cNvPr id="80" name="Group 79"/>
            <p:cNvGrpSpPr/>
            <p:nvPr/>
          </p:nvGrpSpPr>
          <p:grpSpPr>
            <a:xfrm>
              <a:off x="1671014" y="3345602"/>
              <a:ext cx="677157" cy="691444"/>
              <a:chOff x="3928533" y="7247467"/>
              <a:chExt cx="812800" cy="829733"/>
            </a:xfrm>
          </p:grpSpPr>
          <p:sp>
            <p:nvSpPr>
              <p:cNvPr id="81" name="Can 80"/>
              <p:cNvSpPr/>
              <p:nvPr/>
            </p:nvSpPr>
            <p:spPr bwMode="auto">
              <a:xfrm>
                <a:off x="3928533" y="7247467"/>
                <a:ext cx="812800" cy="829733"/>
              </a:xfrm>
              <a:prstGeom prst="can">
                <a:avLst>
                  <a:gd name="adj" fmla="val 51042"/>
                </a:avLst>
              </a:prstGeom>
              <a:solidFill>
                <a:schemeClr val="bg1"/>
              </a:solidFill>
              <a:ln>
                <a:solidFill>
                  <a:schemeClr val="bg1">
                    <a:lumMod val="85000"/>
                  </a:schemeClr>
                </a:solidFill>
              </a:ln>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solidFill>
                    <a:prstClr val="black"/>
                  </a:solidFill>
                  <a:latin typeface="+mj-lt"/>
                </a:endParaRPr>
              </a:p>
            </p:txBody>
          </p:sp>
          <p:grpSp>
            <p:nvGrpSpPr>
              <p:cNvPr id="83" name="Group 82"/>
              <p:cNvGrpSpPr/>
              <p:nvPr/>
            </p:nvGrpSpPr>
            <p:grpSpPr>
              <a:xfrm>
                <a:off x="4145310" y="7324388"/>
                <a:ext cx="379246" cy="298496"/>
                <a:chOff x="4127962" y="7324388"/>
                <a:chExt cx="379246" cy="298496"/>
              </a:xfrm>
            </p:grpSpPr>
            <p:sp>
              <p:nvSpPr>
                <p:cNvPr id="84" name="Down Arrow 83"/>
                <p:cNvSpPr/>
                <p:nvPr/>
              </p:nvSpPr>
              <p:spPr bwMode="auto">
                <a:xfrm rot="18195040">
                  <a:off x="4147320" y="7305142"/>
                  <a:ext cx="118965" cy="157457"/>
                </a:xfrm>
                <a:prstGeom prst="downArrow">
                  <a:avLst/>
                </a:prstGeom>
                <a:solidFill>
                  <a:srgbClr val="148DB1"/>
                </a:solidFill>
                <a:ln>
                  <a:no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vert="horz" wrap="square" lIns="91427" tIns="45713" rIns="91427" bIns="45713" numCol="1" rtlCol="0" anchor="t" anchorCtr="0" compatLnSpc="1">
                  <a:prstTxWarp prst="textNoShape">
                    <a:avLst/>
                  </a:prstTxWarp>
                </a:bodyPr>
                <a:lstStyle/>
                <a:p>
                  <a:pPr algn="ctr" defTabSz="1088219"/>
                  <a:endParaRPr lang="en-US" sz="1300" dirty="0">
                    <a:latin typeface="+mj-lt"/>
                    <a:cs typeface="Arial" charset="0"/>
                  </a:endParaRPr>
                </a:p>
              </p:txBody>
            </p:sp>
            <p:sp>
              <p:nvSpPr>
                <p:cNvPr id="85" name="Down Arrow 84"/>
                <p:cNvSpPr/>
                <p:nvPr/>
              </p:nvSpPr>
              <p:spPr bwMode="auto">
                <a:xfrm rot="2893469" flipH="1">
                  <a:off x="4147208" y="7480476"/>
                  <a:ext cx="118965" cy="157458"/>
                </a:xfrm>
                <a:prstGeom prst="downArrow">
                  <a:avLst/>
                </a:prstGeom>
                <a:solidFill>
                  <a:srgbClr val="148DB1"/>
                </a:solidFill>
                <a:ln>
                  <a:no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vert="horz" wrap="square" lIns="91427" tIns="45713" rIns="91427" bIns="45713" numCol="1" rtlCol="0" anchor="t" anchorCtr="0" compatLnSpc="1">
                  <a:prstTxWarp prst="textNoShape">
                    <a:avLst/>
                  </a:prstTxWarp>
                </a:bodyPr>
                <a:lstStyle/>
                <a:p>
                  <a:pPr algn="ctr" defTabSz="1088219"/>
                  <a:endParaRPr lang="en-US" sz="1300" dirty="0">
                    <a:latin typeface="+mj-lt"/>
                    <a:cs typeface="Arial" charset="0"/>
                  </a:endParaRPr>
                </a:p>
              </p:txBody>
            </p:sp>
            <p:sp>
              <p:nvSpPr>
                <p:cNvPr id="89" name="Down Arrow 88"/>
                <p:cNvSpPr/>
                <p:nvPr/>
              </p:nvSpPr>
              <p:spPr bwMode="auto">
                <a:xfrm rot="18164700" flipH="1" flipV="1">
                  <a:off x="4368776" y="7484673"/>
                  <a:ext cx="118965" cy="157457"/>
                </a:xfrm>
                <a:prstGeom prst="downArrow">
                  <a:avLst/>
                </a:prstGeom>
                <a:solidFill>
                  <a:srgbClr val="148DB1"/>
                </a:solidFill>
                <a:ln>
                  <a:no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vert="horz" wrap="square" lIns="91427" tIns="45713" rIns="91427" bIns="45713" numCol="1" rtlCol="0" anchor="t" anchorCtr="0" compatLnSpc="1">
                  <a:prstTxWarp prst="textNoShape">
                    <a:avLst/>
                  </a:prstTxWarp>
                </a:bodyPr>
                <a:lstStyle/>
                <a:p>
                  <a:pPr algn="ctr" defTabSz="1088219"/>
                  <a:endParaRPr lang="en-US" sz="1300" dirty="0">
                    <a:latin typeface="+mj-lt"/>
                    <a:cs typeface="Arial" charset="0"/>
                  </a:endParaRPr>
                </a:p>
              </p:txBody>
            </p:sp>
            <p:sp>
              <p:nvSpPr>
                <p:cNvPr id="91" name="Down Arrow 90"/>
                <p:cNvSpPr/>
                <p:nvPr/>
              </p:nvSpPr>
              <p:spPr bwMode="auto">
                <a:xfrm rot="2829077" flipH="1" flipV="1">
                  <a:off x="4368996" y="7309381"/>
                  <a:ext cx="118965" cy="157458"/>
                </a:xfrm>
                <a:prstGeom prst="downArrow">
                  <a:avLst/>
                </a:prstGeom>
                <a:solidFill>
                  <a:srgbClr val="148DB1"/>
                </a:solidFill>
                <a:ln>
                  <a:no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vert="horz" wrap="square" lIns="91427" tIns="45713" rIns="91427" bIns="45713" numCol="1" rtlCol="0" anchor="t" anchorCtr="0" compatLnSpc="1">
                  <a:prstTxWarp prst="textNoShape">
                    <a:avLst/>
                  </a:prstTxWarp>
                </a:bodyPr>
                <a:lstStyle/>
                <a:p>
                  <a:pPr algn="ctr" defTabSz="1088219"/>
                  <a:endParaRPr lang="en-US" sz="1300" dirty="0">
                    <a:latin typeface="+mj-lt"/>
                    <a:cs typeface="Arial" charset="0"/>
                  </a:endParaRPr>
                </a:p>
              </p:txBody>
            </p:sp>
          </p:grpSp>
        </p:grpSp>
        <p:grpSp>
          <p:nvGrpSpPr>
            <p:cNvPr id="92" name="Group 91"/>
            <p:cNvGrpSpPr/>
            <p:nvPr/>
          </p:nvGrpSpPr>
          <p:grpSpPr>
            <a:xfrm>
              <a:off x="509266" y="5765650"/>
              <a:ext cx="677157" cy="691444"/>
              <a:chOff x="3928533" y="7247467"/>
              <a:chExt cx="812800" cy="829733"/>
            </a:xfrm>
          </p:grpSpPr>
          <p:sp>
            <p:nvSpPr>
              <p:cNvPr id="96" name="Can 95"/>
              <p:cNvSpPr/>
              <p:nvPr/>
            </p:nvSpPr>
            <p:spPr bwMode="auto">
              <a:xfrm>
                <a:off x="3928533" y="7247467"/>
                <a:ext cx="812800" cy="829733"/>
              </a:xfrm>
              <a:prstGeom prst="can">
                <a:avLst>
                  <a:gd name="adj" fmla="val 51042"/>
                </a:avLst>
              </a:prstGeom>
              <a:solidFill>
                <a:schemeClr val="bg1"/>
              </a:solidFill>
              <a:ln>
                <a:solidFill>
                  <a:schemeClr val="bg1">
                    <a:lumMod val="85000"/>
                  </a:schemeClr>
                </a:solidFill>
              </a:ln>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solidFill>
                    <a:prstClr val="black"/>
                  </a:solidFill>
                  <a:latin typeface="+mj-lt"/>
                </a:endParaRPr>
              </a:p>
            </p:txBody>
          </p:sp>
          <p:grpSp>
            <p:nvGrpSpPr>
              <p:cNvPr id="98" name="Group 97"/>
              <p:cNvGrpSpPr/>
              <p:nvPr/>
            </p:nvGrpSpPr>
            <p:grpSpPr>
              <a:xfrm>
                <a:off x="4145310" y="7324388"/>
                <a:ext cx="379246" cy="298496"/>
                <a:chOff x="4127962" y="7324388"/>
                <a:chExt cx="379246" cy="298496"/>
              </a:xfrm>
            </p:grpSpPr>
            <p:sp>
              <p:nvSpPr>
                <p:cNvPr id="99" name="Down Arrow 98"/>
                <p:cNvSpPr/>
                <p:nvPr/>
              </p:nvSpPr>
              <p:spPr bwMode="auto">
                <a:xfrm rot="18195040">
                  <a:off x="4147320" y="7305142"/>
                  <a:ext cx="118965" cy="157457"/>
                </a:xfrm>
                <a:prstGeom prst="downArrow">
                  <a:avLst/>
                </a:prstGeom>
                <a:solidFill>
                  <a:srgbClr val="148DB1"/>
                </a:solidFill>
                <a:ln>
                  <a:no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vert="horz" wrap="square" lIns="91427" tIns="45713" rIns="91427" bIns="45713" numCol="1" rtlCol="0" anchor="t" anchorCtr="0" compatLnSpc="1">
                  <a:prstTxWarp prst="textNoShape">
                    <a:avLst/>
                  </a:prstTxWarp>
                </a:bodyPr>
                <a:lstStyle/>
                <a:p>
                  <a:pPr algn="ctr" defTabSz="1088219"/>
                  <a:endParaRPr lang="en-US" sz="1300" dirty="0">
                    <a:latin typeface="+mj-lt"/>
                    <a:cs typeface="Arial" charset="0"/>
                  </a:endParaRPr>
                </a:p>
              </p:txBody>
            </p:sp>
            <p:sp>
              <p:nvSpPr>
                <p:cNvPr id="100" name="Down Arrow 99"/>
                <p:cNvSpPr/>
                <p:nvPr/>
              </p:nvSpPr>
              <p:spPr bwMode="auto">
                <a:xfrm rot="2893469" flipH="1">
                  <a:off x="4147208" y="7480476"/>
                  <a:ext cx="118965" cy="157458"/>
                </a:xfrm>
                <a:prstGeom prst="downArrow">
                  <a:avLst/>
                </a:prstGeom>
                <a:solidFill>
                  <a:srgbClr val="148DB1"/>
                </a:solidFill>
                <a:ln>
                  <a:no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vert="horz" wrap="square" lIns="91427" tIns="45713" rIns="91427" bIns="45713" numCol="1" rtlCol="0" anchor="t" anchorCtr="0" compatLnSpc="1">
                  <a:prstTxWarp prst="textNoShape">
                    <a:avLst/>
                  </a:prstTxWarp>
                </a:bodyPr>
                <a:lstStyle/>
                <a:p>
                  <a:pPr algn="ctr" defTabSz="1088219"/>
                  <a:endParaRPr lang="en-US" sz="1300" dirty="0">
                    <a:latin typeface="+mj-lt"/>
                    <a:cs typeface="Arial" charset="0"/>
                  </a:endParaRPr>
                </a:p>
              </p:txBody>
            </p:sp>
            <p:sp>
              <p:nvSpPr>
                <p:cNvPr id="101" name="Down Arrow 100"/>
                <p:cNvSpPr/>
                <p:nvPr/>
              </p:nvSpPr>
              <p:spPr bwMode="auto">
                <a:xfrm rot="18164700" flipH="1" flipV="1">
                  <a:off x="4368776" y="7484673"/>
                  <a:ext cx="118965" cy="157457"/>
                </a:xfrm>
                <a:prstGeom prst="downArrow">
                  <a:avLst/>
                </a:prstGeom>
                <a:solidFill>
                  <a:srgbClr val="148DB1"/>
                </a:solidFill>
                <a:ln>
                  <a:no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vert="horz" wrap="square" lIns="91427" tIns="45713" rIns="91427" bIns="45713" numCol="1" rtlCol="0" anchor="t" anchorCtr="0" compatLnSpc="1">
                  <a:prstTxWarp prst="textNoShape">
                    <a:avLst/>
                  </a:prstTxWarp>
                </a:bodyPr>
                <a:lstStyle/>
                <a:p>
                  <a:pPr algn="ctr" defTabSz="1088219"/>
                  <a:endParaRPr lang="en-US" sz="1300" dirty="0">
                    <a:latin typeface="+mj-lt"/>
                    <a:cs typeface="Arial" charset="0"/>
                  </a:endParaRPr>
                </a:p>
              </p:txBody>
            </p:sp>
            <p:sp>
              <p:nvSpPr>
                <p:cNvPr id="102" name="Down Arrow 101"/>
                <p:cNvSpPr/>
                <p:nvPr/>
              </p:nvSpPr>
              <p:spPr bwMode="auto">
                <a:xfrm rot="2829077" flipH="1" flipV="1">
                  <a:off x="4368996" y="7309381"/>
                  <a:ext cx="118965" cy="157458"/>
                </a:xfrm>
                <a:prstGeom prst="downArrow">
                  <a:avLst/>
                </a:prstGeom>
                <a:solidFill>
                  <a:srgbClr val="148DB1"/>
                </a:solidFill>
                <a:ln>
                  <a:no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vert="horz" wrap="square" lIns="91427" tIns="45713" rIns="91427" bIns="45713" numCol="1" rtlCol="0" anchor="t" anchorCtr="0" compatLnSpc="1">
                  <a:prstTxWarp prst="textNoShape">
                    <a:avLst/>
                  </a:prstTxWarp>
                </a:bodyPr>
                <a:lstStyle/>
                <a:p>
                  <a:pPr algn="ctr" defTabSz="1088219"/>
                  <a:endParaRPr lang="en-US" sz="1300" dirty="0">
                    <a:latin typeface="+mj-lt"/>
                    <a:cs typeface="Arial" charset="0"/>
                  </a:endParaRPr>
                </a:p>
              </p:txBody>
            </p:sp>
          </p:grpSp>
        </p:grpSp>
        <p:sp>
          <p:nvSpPr>
            <p:cNvPr id="103" name="Rectangle 102"/>
            <p:cNvSpPr/>
            <p:nvPr/>
          </p:nvSpPr>
          <p:spPr>
            <a:xfrm>
              <a:off x="2919455" y="1675994"/>
              <a:ext cx="1696283" cy="338568"/>
            </a:xfrm>
            <a:prstGeom prst="rect">
              <a:avLst/>
            </a:prstGeom>
          </p:spPr>
          <p:txBody>
            <a:bodyPr wrap="none" lIns="76169" tIns="38083" rIns="76169" bIns="38083">
              <a:spAutoFit/>
            </a:bodyPr>
            <a:lstStyle/>
            <a:p>
              <a:pPr defTabSz="1088219" eaLnBrk="0" hangingPunct="0">
                <a:spcBef>
                  <a:spcPct val="20000"/>
                </a:spcBef>
              </a:pPr>
              <a:r>
                <a:rPr lang="en-US" sz="1700" dirty="0">
                  <a:solidFill>
                    <a:schemeClr val="bg1"/>
                  </a:solidFill>
                  <a:latin typeface="+mj-lt"/>
                </a:rPr>
                <a:t>Web Sites cluster</a:t>
              </a:r>
            </a:p>
          </p:txBody>
        </p:sp>
        <p:sp>
          <p:nvSpPr>
            <p:cNvPr id="104" name="Rectangle 103"/>
            <p:cNvSpPr/>
            <p:nvPr/>
          </p:nvSpPr>
          <p:spPr bwMode="auto">
            <a:xfrm>
              <a:off x="3598193" y="3539628"/>
              <a:ext cx="1310399" cy="620713"/>
            </a:xfrm>
            <a:prstGeom prst="rect">
              <a:avLst/>
            </a:prstGeom>
            <a:solidFill>
              <a:schemeClr val="accent2"/>
            </a:solidFill>
            <a:ln>
              <a:no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vert="horz" wrap="square" lIns="76169" tIns="38083" rIns="76169" bIns="38083" numCol="1" rtlCol="0" anchor="ctr" anchorCtr="0" compatLnSpc="1">
              <a:prstTxWarp prst="textNoShape">
                <a:avLst/>
              </a:prstTxWarp>
            </a:bodyPr>
            <a:lstStyle/>
            <a:p>
              <a:pPr algn="ctr" defTabSz="1088219"/>
              <a:r>
                <a:rPr lang="en-US" sz="1200" dirty="0">
                  <a:solidFill>
                    <a:schemeClr val="bg1"/>
                  </a:solidFill>
                  <a:latin typeface="+mj-lt"/>
                  <a:cs typeface="Arial" pitchFamily="34" charset="0"/>
                </a:rPr>
                <a:t>Worker process</a:t>
              </a:r>
            </a:p>
            <a:p>
              <a:pPr algn="ctr" defTabSz="1088219"/>
              <a:r>
                <a:rPr lang="en-US" sz="1200" dirty="0">
                  <a:solidFill>
                    <a:schemeClr val="bg1"/>
                  </a:solidFill>
                  <a:latin typeface="+mj-lt"/>
                  <a:cs typeface="Arial" pitchFamily="34" charset="0"/>
                </a:rPr>
                <a:t>(w3wp)</a:t>
              </a:r>
            </a:p>
          </p:txBody>
        </p:sp>
        <p:grpSp>
          <p:nvGrpSpPr>
            <p:cNvPr id="109" name="Group 108"/>
            <p:cNvGrpSpPr/>
            <p:nvPr/>
          </p:nvGrpSpPr>
          <p:grpSpPr>
            <a:xfrm>
              <a:off x="3261850" y="5555136"/>
              <a:ext cx="1404948" cy="601603"/>
              <a:chOff x="3261850" y="5444507"/>
              <a:chExt cx="1404948" cy="601603"/>
            </a:xfrm>
          </p:grpSpPr>
          <p:sp>
            <p:nvSpPr>
              <p:cNvPr id="106" name="Flowchart: Magnetic Disk 105"/>
              <p:cNvSpPr/>
              <p:nvPr/>
            </p:nvSpPr>
            <p:spPr>
              <a:xfrm>
                <a:off x="3416834" y="5444507"/>
                <a:ext cx="659033" cy="395430"/>
              </a:xfrm>
              <a:prstGeom prst="flowChartMagneticDisk">
                <a:avLst/>
              </a:prstGeom>
              <a:solidFill>
                <a:schemeClr val="bg1"/>
              </a:solidFill>
              <a:ln>
                <a:solidFill>
                  <a:schemeClr val="bg1">
                    <a:lumMod val="85000"/>
                  </a:schemeClr>
                </a:solidFill>
              </a:ln>
              <a:effectLst/>
            </p:spPr>
            <p:style>
              <a:lnRef idx="1">
                <a:schemeClr val="accent3"/>
              </a:lnRef>
              <a:fillRef idx="2">
                <a:schemeClr val="accent3"/>
              </a:fillRef>
              <a:effectRef idx="1">
                <a:schemeClr val="accent3"/>
              </a:effectRef>
              <a:fontRef idx="minor">
                <a:schemeClr val="dk1"/>
              </a:fontRef>
            </p:style>
            <p:txBody>
              <a:bodyPr lIns="76169" tIns="38083" rIns="76169" bIns="38083" rtlCol="0" anchor="ctr"/>
              <a:lstStyle/>
              <a:p>
                <a:pPr algn="ctr"/>
                <a:endParaRPr lang="en-US" dirty="0">
                  <a:solidFill>
                    <a:prstClr val="black"/>
                  </a:solidFill>
                  <a:latin typeface="+mj-lt"/>
                </a:endParaRPr>
              </a:p>
            </p:txBody>
          </p:sp>
          <p:sp>
            <p:nvSpPr>
              <p:cNvPr id="107" name="TextBox 106"/>
              <p:cNvSpPr txBox="1"/>
              <p:nvPr/>
            </p:nvSpPr>
            <p:spPr>
              <a:xfrm>
                <a:off x="3261850" y="5815279"/>
                <a:ext cx="1404948" cy="230831"/>
              </a:xfrm>
              <a:prstGeom prst="rect">
                <a:avLst/>
              </a:prstGeom>
              <a:noFill/>
            </p:spPr>
            <p:txBody>
              <a:bodyPr wrap="square" lIns="76169" tIns="38083" rIns="76169" bIns="38083" rtlCol="0">
                <a:spAutoFit/>
              </a:bodyPr>
              <a:lstStyle/>
              <a:p>
                <a:pPr algn="ctr"/>
                <a:r>
                  <a:rPr lang="en-US" sz="1000" dirty="0">
                    <a:solidFill>
                      <a:schemeClr val="bg1"/>
                    </a:solidFill>
                    <a:latin typeface="+mj-lt"/>
                  </a:rPr>
                  <a:t>Resource usage data</a:t>
                </a:r>
              </a:p>
            </p:txBody>
          </p:sp>
        </p:grpSp>
        <p:cxnSp>
          <p:nvCxnSpPr>
            <p:cNvPr id="108" name="Elbow Connector 107"/>
            <p:cNvCxnSpPr>
              <a:endCxn id="106" idx="4"/>
            </p:cNvCxnSpPr>
            <p:nvPr/>
          </p:nvCxnSpPr>
          <p:spPr bwMode="auto">
            <a:xfrm rot="5400000">
              <a:off x="3467088" y="4883574"/>
              <a:ext cx="1478056" cy="260498"/>
            </a:xfrm>
            <a:prstGeom prst="bentConnector2">
              <a:avLst/>
            </a:prstGeom>
            <a:ln w="28575">
              <a:solidFill>
                <a:srgbClr val="FFFFFF"/>
              </a:solidFill>
              <a:prstDash val="solid"/>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1" name="Elbow Connector 110"/>
            <p:cNvCxnSpPr>
              <a:stCxn id="106" idx="2"/>
            </p:cNvCxnSpPr>
            <p:nvPr/>
          </p:nvCxnSpPr>
          <p:spPr bwMode="auto">
            <a:xfrm rot="10800000" flipV="1">
              <a:off x="2489836" y="5752850"/>
              <a:ext cx="926998" cy="1"/>
            </a:xfrm>
            <a:prstGeom prst="bentConnector3">
              <a:avLst>
                <a:gd name="adj1" fmla="val 50000"/>
              </a:avLst>
            </a:prstGeom>
            <a:ln w="28575">
              <a:solidFill>
                <a:srgbClr val="FFFFFF"/>
              </a:solidFill>
              <a:prstDash val="solid"/>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6" name="Elbow Connector 135"/>
            <p:cNvCxnSpPr>
              <a:stCxn id="81" idx="1"/>
              <a:endCxn id="49" idx="1"/>
            </p:cNvCxnSpPr>
            <p:nvPr/>
          </p:nvCxnSpPr>
          <p:spPr bwMode="auto">
            <a:xfrm rot="5400000" flipH="1" flipV="1">
              <a:off x="2493315" y="2472366"/>
              <a:ext cx="389515" cy="1356958"/>
            </a:xfrm>
            <a:prstGeom prst="bentConnector2">
              <a:avLst/>
            </a:prstGeom>
            <a:ln w="28575">
              <a:solidFill>
                <a:srgbClr val="FFFFFF"/>
              </a:solidFill>
              <a:prstDash val="solid"/>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121" name="Group 120"/>
            <p:cNvGrpSpPr/>
            <p:nvPr/>
          </p:nvGrpSpPr>
          <p:grpSpPr>
            <a:xfrm>
              <a:off x="221478" y="3148304"/>
              <a:ext cx="1321990" cy="1793456"/>
              <a:chOff x="221478" y="3052189"/>
              <a:chExt cx="1321990" cy="1793456"/>
            </a:xfrm>
          </p:grpSpPr>
          <p:sp>
            <p:nvSpPr>
              <p:cNvPr id="123" name="TextBox 122"/>
              <p:cNvSpPr txBox="1"/>
              <p:nvPr/>
            </p:nvSpPr>
            <p:spPr>
              <a:xfrm>
                <a:off x="221478" y="3052189"/>
                <a:ext cx="1283430" cy="246202"/>
              </a:xfrm>
              <a:prstGeom prst="rect">
                <a:avLst/>
              </a:prstGeom>
              <a:noFill/>
            </p:spPr>
            <p:txBody>
              <a:bodyPr wrap="square" lIns="91388" tIns="45693" rIns="91388" bIns="45693" rtlCol="0">
                <a:spAutoFit/>
              </a:bodyPr>
              <a:lstStyle/>
              <a:p>
                <a:pPr algn="ctr" defTabSz="1305482"/>
                <a:r>
                  <a:rPr lang="en-US" sz="1000" dirty="0">
                    <a:solidFill>
                      <a:schemeClr val="bg1"/>
                    </a:solidFill>
                    <a:latin typeface="+mj-lt"/>
                    <a:ea typeface="Segoe UI" pitchFamily="34" charset="0"/>
                    <a:cs typeface="Segoe UI" pitchFamily="34" charset="0"/>
                  </a:rPr>
                  <a:t>End user</a:t>
                </a:r>
              </a:p>
            </p:txBody>
          </p:sp>
          <p:cxnSp>
            <p:nvCxnSpPr>
              <p:cNvPr id="124" name="Straight Arrow Connector 123"/>
              <p:cNvCxnSpPr/>
              <p:nvPr/>
            </p:nvCxnSpPr>
            <p:spPr>
              <a:xfrm>
                <a:off x="865419" y="4091174"/>
                <a:ext cx="0" cy="754471"/>
              </a:xfrm>
              <a:prstGeom prst="straightConnector1">
                <a:avLst/>
              </a:prstGeom>
              <a:ln w="28575">
                <a:solidFill>
                  <a:srgbClr val="FFFFFF"/>
                </a:solidFill>
                <a:prstDash val="solid"/>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25" name="TextBox 124"/>
              <p:cNvSpPr txBox="1"/>
              <p:nvPr/>
            </p:nvSpPr>
            <p:spPr>
              <a:xfrm>
                <a:off x="260038" y="4283612"/>
                <a:ext cx="1283430" cy="246202"/>
              </a:xfrm>
              <a:prstGeom prst="rect">
                <a:avLst/>
              </a:prstGeom>
              <a:noFill/>
            </p:spPr>
            <p:txBody>
              <a:bodyPr wrap="square" lIns="91388" tIns="45693" rIns="91388" bIns="45693" rtlCol="0">
                <a:spAutoFit/>
              </a:bodyPr>
              <a:lstStyle/>
              <a:p>
                <a:pPr algn="ctr" defTabSz="1305482"/>
                <a:r>
                  <a:rPr lang="en-US" sz="1000" dirty="0">
                    <a:solidFill>
                      <a:schemeClr val="bg1"/>
                    </a:solidFill>
                    <a:latin typeface="+mj-lt"/>
                    <a:ea typeface="Segoe UI" pitchFamily="34" charset="0"/>
                    <a:cs typeface="Segoe UI" pitchFamily="34" charset="0"/>
                  </a:rPr>
                  <a:t>HTTP/S      Request</a:t>
                </a:r>
              </a:p>
            </p:txBody>
          </p:sp>
        </p:grpSp>
      </p:grpSp>
      <p:cxnSp>
        <p:nvCxnSpPr>
          <p:cNvPr id="112" name="Elbow Connector 111"/>
          <p:cNvCxnSpPr>
            <a:endCxn id="70" idx="4"/>
          </p:cNvCxnSpPr>
          <p:nvPr/>
        </p:nvCxnSpPr>
        <p:spPr bwMode="auto">
          <a:xfrm rot="5400000">
            <a:off x="3858980" y="4359280"/>
            <a:ext cx="481025" cy="184083"/>
          </a:xfrm>
          <a:prstGeom prst="bentConnector2">
            <a:avLst/>
          </a:prstGeom>
          <a:ln w="28575">
            <a:solidFill>
              <a:srgbClr val="FFFFFF"/>
            </a:solidFill>
            <a:prstDash val="solid"/>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15" name="Rectangle 114"/>
          <p:cNvSpPr/>
          <p:nvPr/>
        </p:nvSpPr>
        <p:spPr>
          <a:xfrm>
            <a:off x="8735767" y="2676402"/>
            <a:ext cx="2279611" cy="2006935"/>
          </a:xfrm>
          <a:prstGeom prst="rect">
            <a:avLst/>
          </a:prstGeom>
          <a:solidFill>
            <a:schemeClr val="accent1"/>
          </a:solidFill>
          <a:ln>
            <a:noFill/>
          </a:ln>
        </p:spPr>
        <p:txBody>
          <a:bodyPr rot="0" spcFirstLastPara="0" vertOverflow="overflow" horzOverflow="overflow" vert="horz" wrap="square" lIns="91427" tIns="45713" rIns="91427" bIns="45713" numCol="1" spcCol="0" rtlCol="0" fromWordArt="0" anchor="t" anchorCtr="0" forceAA="0" compatLnSpc="1">
            <a:prstTxWarp prst="textNoShape">
              <a:avLst/>
            </a:prstTxWarp>
            <a:noAutofit/>
          </a:bodyPr>
          <a:lstStyle/>
          <a:p>
            <a:endParaRPr lang="en-US" sz="2800" dirty="0">
              <a:solidFill>
                <a:schemeClr val="bg1"/>
              </a:solidFill>
              <a:latin typeface="+mj-lt"/>
            </a:endParaRPr>
          </a:p>
        </p:txBody>
      </p:sp>
      <p:sp>
        <p:nvSpPr>
          <p:cNvPr id="119" name="Rectangle 118"/>
          <p:cNvSpPr/>
          <p:nvPr/>
        </p:nvSpPr>
        <p:spPr>
          <a:xfrm>
            <a:off x="8666193" y="4963182"/>
            <a:ext cx="2480443" cy="1477328"/>
          </a:xfrm>
          <a:prstGeom prst="rect">
            <a:avLst/>
          </a:prstGeom>
        </p:spPr>
        <p:txBody>
          <a:bodyPr wrap="square">
            <a:spAutoFit/>
          </a:bodyPr>
          <a:lstStyle/>
          <a:p>
            <a:r>
              <a:rPr lang="en-US" dirty="0">
                <a:latin typeface="+mj-lt"/>
              </a:rPr>
              <a:t>Publisher services carry out various file operations against a web application's directory structure.</a:t>
            </a:r>
          </a:p>
        </p:txBody>
      </p:sp>
      <p:pic>
        <p:nvPicPr>
          <p:cNvPr id="129" name="Picture 25"/>
          <p:cNvPicPr>
            <a:picLocks noChangeAspect="1"/>
          </p:cNvPicPr>
          <p:nvPr/>
        </p:nvPicPr>
        <p:blipFill>
          <a:blip r:embed="rId6"/>
          <a:srcRect/>
          <a:stretch>
            <a:fillRect/>
          </a:stretch>
        </p:blipFill>
        <p:spPr bwMode="auto">
          <a:xfrm>
            <a:off x="799189" y="3081344"/>
            <a:ext cx="728128" cy="970512"/>
          </a:xfrm>
          <a:prstGeom prst="rect">
            <a:avLst/>
          </a:prstGeom>
          <a:noFill/>
          <a:ln w="9525">
            <a:noFill/>
            <a:miter lim="800000"/>
            <a:headEnd/>
            <a:tailEnd/>
          </a:ln>
        </p:spPr>
      </p:pic>
      <p:cxnSp>
        <p:nvCxnSpPr>
          <p:cNvPr id="130" name="Elbow Connector 129"/>
          <p:cNvCxnSpPr>
            <a:stCxn id="115" idx="1"/>
            <a:endCxn id="46" idx="3"/>
          </p:cNvCxnSpPr>
          <p:nvPr/>
        </p:nvCxnSpPr>
        <p:spPr bwMode="auto">
          <a:xfrm rot="10800000" flipV="1">
            <a:off x="6929890" y="3679867"/>
            <a:ext cx="1805877" cy="2194056"/>
          </a:xfrm>
          <a:prstGeom prst="bentConnector3">
            <a:avLst>
              <a:gd name="adj1" fmla="val 50000"/>
            </a:avLst>
          </a:prstGeom>
          <a:ln w="28575">
            <a:solidFill>
              <a:schemeClr val="bg1">
                <a:lumMod val="75000"/>
              </a:schemeClr>
            </a:solidFill>
            <a:prstDash val="solid"/>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1" name="Elbow Connector 130"/>
          <p:cNvCxnSpPr>
            <a:endCxn id="60" idx="1"/>
          </p:cNvCxnSpPr>
          <p:nvPr/>
        </p:nvCxnSpPr>
        <p:spPr bwMode="auto">
          <a:xfrm>
            <a:off x="5870565" y="4065038"/>
            <a:ext cx="373703" cy="372214"/>
          </a:xfrm>
          <a:prstGeom prst="bentConnector3">
            <a:avLst>
              <a:gd name="adj1" fmla="val 50000"/>
            </a:avLst>
          </a:prstGeom>
          <a:ln w="28575">
            <a:solidFill>
              <a:srgbClr val="FFFFFF"/>
            </a:solidFill>
            <a:prstDash val="solid"/>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32" name="Rectangle 131"/>
          <p:cNvSpPr/>
          <p:nvPr/>
        </p:nvSpPr>
        <p:spPr bwMode="auto">
          <a:xfrm>
            <a:off x="8917783" y="2938200"/>
            <a:ext cx="1915575" cy="1577200"/>
          </a:xfrm>
          <a:prstGeom prst="rect">
            <a:avLst/>
          </a:prstGeom>
          <a:solidFill>
            <a:schemeClr val="accent1">
              <a:lumMod val="50000"/>
            </a:schemeClr>
          </a:solidFill>
          <a:ln>
            <a:noFill/>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76169" tIns="38083" rIns="76169" bIns="38083" numCol="1" rtlCol="0" anchor="t" anchorCtr="0" compatLnSpc="1">
            <a:prstTxWarp prst="textNoShape">
              <a:avLst/>
            </a:prstTxWarp>
          </a:bodyPr>
          <a:lstStyle/>
          <a:p>
            <a:pPr algn="ctr" defTabSz="1088219"/>
            <a:r>
              <a:rPr lang="en-US" sz="1400" b="1" dirty="0">
                <a:solidFill>
                  <a:schemeClr val="bg1"/>
                </a:solidFill>
                <a:latin typeface="+mj-lt"/>
                <a:cs typeface="Arial" pitchFamily="34" charset="0"/>
              </a:rPr>
              <a:t>Publishers</a:t>
            </a:r>
            <a:endParaRPr lang="en-US" sz="1000" b="1" dirty="0">
              <a:solidFill>
                <a:schemeClr val="bg1"/>
              </a:solidFill>
              <a:latin typeface="+mj-lt"/>
              <a:cs typeface="Arial" pitchFamily="34" charset="0"/>
            </a:endParaRPr>
          </a:p>
        </p:txBody>
      </p:sp>
      <p:grpSp>
        <p:nvGrpSpPr>
          <p:cNvPr id="133" name="Group 132"/>
          <p:cNvGrpSpPr/>
          <p:nvPr/>
        </p:nvGrpSpPr>
        <p:grpSpPr>
          <a:xfrm>
            <a:off x="9005792" y="3532486"/>
            <a:ext cx="790601" cy="793231"/>
            <a:chOff x="8124424" y="4557648"/>
            <a:chExt cx="790713" cy="793343"/>
          </a:xfrm>
        </p:grpSpPr>
        <p:pic>
          <p:nvPicPr>
            <p:cNvPr id="134" name="Picture 2"/>
            <p:cNvPicPr>
              <a:picLocks noChangeAspect="1" noChangeArrowheads="1"/>
            </p:cNvPicPr>
            <p:nvPr/>
          </p:nvPicPr>
          <p:blipFill>
            <a:blip r:embed="rId7" cstate="print"/>
            <a:srcRect/>
            <a:stretch>
              <a:fillRect/>
            </a:stretch>
          </p:blipFill>
          <p:spPr bwMode="auto">
            <a:xfrm>
              <a:off x="8249582" y="4557648"/>
              <a:ext cx="444107" cy="611969"/>
            </a:xfrm>
            <a:prstGeom prst="rect">
              <a:avLst/>
            </a:prstGeom>
            <a:noFill/>
            <a:ln w="9525">
              <a:noFill/>
              <a:miter lim="800000"/>
              <a:headEnd/>
              <a:tailEnd/>
            </a:ln>
          </p:spPr>
        </p:pic>
        <p:sp>
          <p:nvSpPr>
            <p:cNvPr id="135" name="TextBox 134"/>
            <p:cNvSpPr txBox="1"/>
            <p:nvPr/>
          </p:nvSpPr>
          <p:spPr>
            <a:xfrm>
              <a:off x="8124424" y="5104735"/>
              <a:ext cx="790713" cy="246256"/>
            </a:xfrm>
            <a:prstGeom prst="rect">
              <a:avLst/>
            </a:prstGeom>
            <a:noFill/>
          </p:spPr>
          <p:txBody>
            <a:bodyPr wrap="none" rtlCol="0">
              <a:spAutoFit/>
            </a:bodyPr>
            <a:lstStyle/>
            <a:p>
              <a:r>
                <a:rPr lang="en-US" sz="1000" dirty="0">
                  <a:solidFill>
                    <a:schemeClr val="bg1"/>
                  </a:solidFill>
                  <a:latin typeface="+mj-lt"/>
                </a:rPr>
                <a:t>FTP Service</a:t>
              </a:r>
            </a:p>
          </p:txBody>
        </p:sp>
      </p:grpSp>
      <p:grpSp>
        <p:nvGrpSpPr>
          <p:cNvPr id="137" name="Group 136"/>
          <p:cNvGrpSpPr/>
          <p:nvPr/>
        </p:nvGrpSpPr>
        <p:grpSpPr>
          <a:xfrm>
            <a:off x="10003544" y="3474487"/>
            <a:ext cx="885178" cy="994843"/>
            <a:chOff x="8978826" y="4530011"/>
            <a:chExt cx="885303" cy="994985"/>
          </a:xfrm>
        </p:grpSpPr>
        <p:pic>
          <p:nvPicPr>
            <p:cNvPr id="138" name="Picture 2"/>
            <p:cNvPicPr>
              <a:picLocks noChangeAspect="1" noChangeArrowheads="1"/>
            </p:cNvPicPr>
            <p:nvPr/>
          </p:nvPicPr>
          <p:blipFill>
            <a:blip r:embed="rId7" cstate="print"/>
            <a:srcRect/>
            <a:stretch>
              <a:fillRect/>
            </a:stretch>
          </p:blipFill>
          <p:spPr bwMode="auto">
            <a:xfrm>
              <a:off x="9199424" y="4530011"/>
              <a:ext cx="444107" cy="611969"/>
            </a:xfrm>
            <a:prstGeom prst="rect">
              <a:avLst/>
            </a:prstGeom>
            <a:noFill/>
            <a:ln w="9525">
              <a:noFill/>
              <a:miter lim="800000"/>
              <a:headEnd/>
              <a:tailEnd/>
            </a:ln>
          </p:spPr>
        </p:pic>
        <p:sp>
          <p:nvSpPr>
            <p:cNvPr id="139" name="TextBox 138"/>
            <p:cNvSpPr txBox="1"/>
            <p:nvPr/>
          </p:nvSpPr>
          <p:spPr>
            <a:xfrm>
              <a:off x="8978826" y="5124829"/>
              <a:ext cx="885303" cy="400167"/>
            </a:xfrm>
            <a:prstGeom prst="rect">
              <a:avLst/>
            </a:prstGeom>
            <a:noFill/>
          </p:spPr>
          <p:txBody>
            <a:bodyPr wrap="none" rtlCol="0">
              <a:spAutoFit/>
            </a:bodyPr>
            <a:lstStyle/>
            <a:p>
              <a:pPr algn="ctr"/>
              <a:r>
                <a:rPr lang="en-US" sz="1000" dirty="0">
                  <a:solidFill>
                    <a:schemeClr val="bg1"/>
                  </a:solidFill>
                  <a:latin typeface="+mj-lt"/>
                </a:rPr>
                <a:t>Web Deploy </a:t>
              </a:r>
            </a:p>
            <a:p>
              <a:pPr algn="ctr"/>
              <a:r>
                <a:rPr lang="en-US" sz="1000" dirty="0">
                  <a:solidFill>
                    <a:schemeClr val="bg1"/>
                  </a:solidFill>
                  <a:latin typeface="+mj-lt"/>
                </a:rPr>
                <a:t> Service</a:t>
              </a:r>
            </a:p>
          </p:txBody>
        </p:sp>
      </p:grpSp>
      <p:sp>
        <p:nvSpPr>
          <p:cNvPr id="3" name="Title 2"/>
          <p:cNvSpPr>
            <a:spLocks noGrp="1"/>
          </p:cNvSpPr>
          <p:nvPr>
            <p:ph type="title"/>
          </p:nvPr>
        </p:nvSpPr>
        <p:spPr/>
        <p:txBody>
          <a:bodyPr/>
          <a:lstStyle/>
          <a:p>
            <a:r>
              <a:rPr lang="en-US" smtClean="0"/>
              <a:t>Publishing in Windows Azure Web Sites</a:t>
            </a:r>
            <a:endParaRPr lang="en-US" dirty="0"/>
          </a:p>
        </p:txBody>
      </p:sp>
    </p:spTree>
    <p:custDataLst>
      <p:tags r:id="rId1"/>
    </p:custDataLst>
    <p:extLst>
      <p:ext uri="{BB962C8B-B14F-4D97-AF65-F5344CB8AC3E}">
        <p14:creationId xmlns:p14="http://schemas.microsoft.com/office/powerpoint/2010/main" val="41285058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470059" y="1396324"/>
            <a:ext cx="7024719" cy="5108103"/>
            <a:chOff x="208459" y="1606207"/>
            <a:chExt cx="7025715" cy="5108827"/>
          </a:xfrm>
        </p:grpSpPr>
        <p:sp>
          <p:nvSpPr>
            <p:cNvPr id="36" name="Rectangle 35"/>
            <p:cNvSpPr/>
            <p:nvPr/>
          </p:nvSpPr>
          <p:spPr>
            <a:xfrm>
              <a:off x="208459" y="1606207"/>
              <a:ext cx="7025715" cy="5108827"/>
            </a:xfrm>
            <a:prstGeom prst="rect">
              <a:avLst/>
            </a:prstGeom>
            <a:solidFill>
              <a:schemeClr val="accent1"/>
            </a:solidFill>
            <a:ln>
              <a:noFill/>
            </a:ln>
          </p:spPr>
          <p:txBody>
            <a:bodyPr lIns="228491" tIns="1599525" rIns="228491" bIns="418903"/>
            <a:lstStyle/>
            <a:p>
              <a:pPr defTabSz="1088219"/>
              <a:endParaRPr lang="en-US" sz="2200" dirty="0">
                <a:solidFill>
                  <a:schemeClr val="bg1"/>
                </a:solidFill>
                <a:latin typeface="+mj-lt"/>
                <a:cs typeface="Arial" pitchFamily="34" charset="0"/>
              </a:endParaRPr>
            </a:p>
          </p:txBody>
        </p:sp>
        <p:cxnSp>
          <p:nvCxnSpPr>
            <p:cNvPr id="38" name="Straight Arrow Connector 37"/>
            <p:cNvCxnSpPr/>
            <p:nvPr/>
          </p:nvCxnSpPr>
          <p:spPr bwMode="auto">
            <a:xfrm>
              <a:off x="1282367" y="5532737"/>
              <a:ext cx="260526" cy="1"/>
            </a:xfrm>
            <a:prstGeom prst="straightConnector1">
              <a:avLst/>
            </a:prstGeom>
            <a:ln w="28575">
              <a:solidFill>
                <a:schemeClr val="accent1">
                  <a:lumMod val="40000"/>
                  <a:lumOff val="60000"/>
                </a:schemeClr>
              </a:solidFill>
              <a:prstDash val="solid"/>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9" name="Rectangle 38"/>
            <p:cNvSpPr/>
            <p:nvPr/>
          </p:nvSpPr>
          <p:spPr bwMode="auto">
            <a:xfrm>
              <a:off x="360291" y="4971907"/>
              <a:ext cx="933401" cy="1594556"/>
            </a:xfrm>
            <a:prstGeom prst="rect">
              <a:avLst/>
            </a:prstGeom>
            <a:solidFill>
              <a:schemeClr val="accent1">
                <a:lumMod val="50000"/>
              </a:schemeClr>
            </a:solidFill>
            <a:ln>
              <a:noFill/>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76169" tIns="38083" rIns="76169" bIns="38083" numCol="1" rtlCol="0" anchor="t" anchorCtr="0" compatLnSpc="1">
              <a:prstTxWarp prst="textNoShape">
                <a:avLst/>
              </a:prstTxWarp>
            </a:bodyPr>
            <a:lstStyle/>
            <a:p>
              <a:pPr algn="ctr" defTabSz="1088219"/>
              <a:r>
                <a:rPr lang="en-US" sz="1000" dirty="0">
                  <a:solidFill>
                    <a:schemeClr val="bg1"/>
                  </a:solidFill>
                  <a:latin typeface="+mj-lt"/>
                  <a:cs typeface="Arial" pitchFamily="34" charset="0"/>
                </a:rPr>
                <a:t>Upstream hardware load-balancers</a:t>
              </a:r>
            </a:p>
          </p:txBody>
        </p:sp>
        <p:sp>
          <p:nvSpPr>
            <p:cNvPr id="40" name="Rectangle 39"/>
            <p:cNvSpPr/>
            <p:nvPr/>
          </p:nvSpPr>
          <p:spPr bwMode="auto">
            <a:xfrm>
              <a:off x="1542893" y="3222130"/>
              <a:ext cx="933401" cy="3344333"/>
            </a:xfrm>
            <a:prstGeom prst="rect">
              <a:avLst/>
            </a:prstGeom>
            <a:solidFill>
              <a:schemeClr val="accent1">
                <a:lumMod val="50000"/>
              </a:schemeClr>
            </a:solidFill>
            <a:ln>
              <a:noFill/>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76169" tIns="38083" rIns="76169" bIns="38083" numCol="1" rtlCol="0" anchor="t" anchorCtr="0" compatLnSpc="1">
              <a:prstTxWarp prst="textNoShape">
                <a:avLst/>
              </a:prstTxWarp>
            </a:bodyPr>
            <a:lstStyle/>
            <a:p>
              <a:pPr algn="ctr" defTabSz="1088219"/>
              <a:endParaRPr lang="en-US" sz="1200" dirty="0">
                <a:solidFill>
                  <a:schemeClr val="bg1"/>
                </a:solidFill>
                <a:latin typeface="+mj-lt"/>
                <a:cs typeface="Arial" pitchFamily="34" charset="0"/>
              </a:endParaRPr>
            </a:p>
          </p:txBody>
        </p:sp>
        <p:sp>
          <p:nvSpPr>
            <p:cNvPr id="41" name="TextBox 40"/>
            <p:cNvSpPr txBox="1"/>
            <p:nvPr/>
          </p:nvSpPr>
          <p:spPr>
            <a:xfrm>
              <a:off x="1542892" y="4074838"/>
              <a:ext cx="933400" cy="538651"/>
            </a:xfrm>
            <a:prstGeom prst="rect">
              <a:avLst/>
            </a:prstGeom>
            <a:noFill/>
          </p:spPr>
          <p:txBody>
            <a:bodyPr wrap="square" lIns="76169" tIns="38083" rIns="76169" bIns="38083" rtlCol="0">
              <a:spAutoFit/>
            </a:bodyPr>
            <a:lstStyle/>
            <a:p>
              <a:pPr algn="ctr"/>
              <a:r>
                <a:rPr lang="en-US" sz="1000" dirty="0">
                  <a:solidFill>
                    <a:schemeClr val="bg1"/>
                  </a:solidFill>
                  <a:latin typeface="+mj-lt"/>
                </a:rPr>
                <a:t>Front-end application request router</a:t>
              </a:r>
            </a:p>
          </p:txBody>
        </p:sp>
        <p:sp>
          <p:nvSpPr>
            <p:cNvPr id="42" name="TextBox 41"/>
            <p:cNvSpPr txBox="1"/>
            <p:nvPr/>
          </p:nvSpPr>
          <p:spPr>
            <a:xfrm>
              <a:off x="1542892" y="5883681"/>
              <a:ext cx="946944" cy="538651"/>
            </a:xfrm>
            <a:prstGeom prst="rect">
              <a:avLst/>
            </a:prstGeom>
            <a:noFill/>
          </p:spPr>
          <p:txBody>
            <a:bodyPr wrap="square" lIns="76169" tIns="38083" rIns="76169" bIns="38083" rtlCol="0">
              <a:spAutoFit/>
            </a:bodyPr>
            <a:lstStyle/>
            <a:p>
              <a:pPr algn="ctr"/>
              <a:r>
                <a:rPr lang="en-US" sz="1000" dirty="0">
                  <a:solidFill>
                    <a:schemeClr val="bg1"/>
                  </a:solidFill>
                  <a:latin typeface="+mj-lt"/>
                </a:rPr>
                <a:t>Front-end application request router</a:t>
              </a:r>
            </a:p>
          </p:txBody>
        </p:sp>
        <p:sp>
          <p:nvSpPr>
            <p:cNvPr id="43" name="TextBox 42"/>
            <p:cNvSpPr txBox="1"/>
            <p:nvPr/>
          </p:nvSpPr>
          <p:spPr>
            <a:xfrm>
              <a:off x="1900416" y="4793679"/>
              <a:ext cx="430886" cy="465189"/>
            </a:xfrm>
            <a:prstGeom prst="rect">
              <a:avLst/>
            </a:prstGeom>
            <a:noFill/>
          </p:spPr>
          <p:txBody>
            <a:bodyPr vert="vert" wrap="square" lIns="76169" tIns="38083" rIns="76169" bIns="38083" rtlCol="0">
              <a:spAutoFit/>
            </a:bodyPr>
            <a:lstStyle/>
            <a:p>
              <a:pPr algn="ctr"/>
              <a:r>
                <a:rPr lang="en-US" dirty="0">
                  <a:solidFill>
                    <a:schemeClr val="bg1"/>
                  </a:solidFill>
                  <a:latin typeface="+mj-lt"/>
                </a:rPr>
                <a:t>…..</a:t>
              </a:r>
            </a:p>
          </p:txBody>
        </p:sp>
        <p:sp>
          <p:nvSpPr>
            <p:cNvPr id="44" name="Rectangle 43"/>
            <p:cNvSpPr/>
            <p:nvPr/>
          </p:nvSpPr>
          <p:spPr bwMode="auto">
            <a:xfrm>
              <a:off x="2666306" y="2299325"/>
              <a:ext cx="3174173" cy="2147749"/>
            </a:xfrm>
            <a:prstGeom prst="rect">
              <a:avLst/>
            </a:prstGeom>
            <a:solidFill>
              <a:srgbClr val="7FBA00"/>
            </a:solidFill>
            <a:effectLst/>
            <a:scene3d>
              <a:camera prst="orthographicFront">
                <a:rot lat="0" lon="0" rev="0"/>
              </a:camera>
              <a:lightRig rig="threePt" dir="t">
                <a:rot lat="0" lon="0" rev="1200000"/>
              </a:lightRig>
            </a:scene3d>
            <a:sp3d/>
          </p:spPr>
          <p:style>
            <a:lnRef idx="0">
              <a:schemeClr val="accent2"/>
            </a:lnRef>
            <a:fillRef idx="3">
              <a:schemeClr val="accent2"/>
            </a:fillRef>
            <a:effectRef idx="3">
              <a:schemeClr val="accent2"/>
            </a:effectRef>
            <a:fontRef idx="minor">
              <a:schemeClr val="lt1"/>
            </a:fontRef>
          </p:style>
          <p:txBody>
            <a:bodyPr lIns="53316" tIns="76169" rIns="53316" bIns="26659" rtlCol="0" anchor="t"/>
            <a:lstStyle/>
            <a:p>
              <a:pPr algn="ctr"/>
              <a:endParaRPr lang="en-US" sz="1300" dirty="0">
                <a:latin typeface="+mj-lt"/>
              </a:endParaRPr>
            </a:p>
          </p:txBody>
        </p:sp>
        <p:sp>
          <p:nvSpPr>
            <p:cNvPr id="45" name="Rectangle 44"/>
            <p:cNvSpPr/>
            <p:nvPr/>
          </p:nvSpPr>
          <p:spPr bwMode="auto">
            <a:xfrm>
              <a:off x="6017267" y="3433796"/>
              <a:ext cx="933401" cy="3132667"/>
            </a:xfrm>
            <a:prstGeom prst="rect">
              <a:avLst/>
            </a:prstGeom>
            <a:solidFill>
              <a:schemeClr val="accent1">
                <a:lumMod val="50000"/>
              </a:schemeClr>
            </a:solidFill>
            <a:ln>
              <a:noFill/>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76169" tIns="38083" rIns="76169" bIns="38083" numCol="1" rtlCol="0" anchor="t" anchorCtr="0" compatLnSpc="1">
              <a:prstTxWarp prst="textNoShape">
                <a:avLst/>
              </a:prstTxWarp>
            </a:bodyPr>
            <a:lstStyle/>
            <a:p>
              <a:pPr algn="ctr" defTabSz="1088219"/>
              <a:r>
                <a:rPr lang="en-US" sz="1000" dirty="0">
                  <a:solidFill>
                    <a:schemeClr val="bg1"/>
                  </a:solidFill>
                  <a:latin typeface="+mj-lt"/>
                  <a:cs typeface="Arial" pitchFamily="34" charset="0"/>
                </a:rPr>
                <a:t>Persistent storage</a:t>
              </a:r>
            </a:p>
          </p:txBody>
        </p:sp>
        <p:pic>
          <p:nvPicPr>
            <p:cNvPr id="46" name="Picture 90"/>
            <p:cNvPicPr preferRelativeResize="0">
              <a:picLocks noChangeAspect="1" noChangeArrowheads="1"/>
            </p:cNvPicPr>
            <p:nvPr/>
          </p:nvPicPr>
          <p:blipFill>
            <a:blip r:embed="rId4" cstate="screen">
              <a:extLst>
                <a:ext uri="{28A0092B-C50C-407E-A947-70E740481C1C}">
                  <a14:useLocalDpi xmlns:a14="http://schemas.microsoft.com/office/drawing/2010/main" val="0"/>
                </a:ext>
              </a:extLst>
            </a:blip>
            <a:stretch>
              <a:fillRect/>
            </a:stretch>
          </p:blipFill>
          <p:spPr bwMode="auto">
            <a:xfrm>
              <a:off x="6298730" y="5711063"/>
              <a:ext cx="370476" cy="746760"/>
            </a:xfrm>
            <a:prstGeom prst="rect">
              <a:avLst/>
            </a:prstGeom>
            <a:ln w="28575">
              <a:solidFill>
                <a:srgbClr val="FFFFFF"/>
              </a:solidFill>
              <a:prstDash val="solid"/>
              <a:headEnd type="triangle" w="med" len="med"/>
              <a:tailEnd type="triangle" w="med" len="med"/>
            </a:ln>
          </p:spPr>
        </p:pic>
        <p:pic>
          <p:nvPicPr>
            <p:cNvPr id="47" name="Picture 90"/>
            <p:cNvPicPr preferRelativeResize="0">
              <a:picLocks noChangeAspect="1" noChangeArrowheads="1"/>
            </p:cNvPicPr>
            <p:nvPr/>
          </p:nvPicPr>
          <p:blipFill>
            <a:blip r:embed="rId5" cstate="screen">
              <a:extLst>
                <a:ext uri="{28A0092B-C50C-407E-A947-70E740481C1C}">
                  <a14:useLocalDpi xmlns:a14="http://schemas.microsoft.com/office/drawing/2010/main" val="0"/>
                </a:ext>
              </a:extLst>
            </a:blip>
            <a:stretch>
              <a:fillRect/>
            </a:stretch>
          </p:blipFill>
          <p:spPr bwMode="auto">
            <a:xfrm>
              <a:off x="6310875" y="2178007"/>
              <a:ext cx="370161" cy="746125"/>
            </a:xfrm>
            <a:prstGeom prst="rect">
              <a:avLst/>
            </a:prstGeom>
            <a:ln w="28575">
              <a:solidFill>
                <a:srgbClr val="FFFFFF"/>
              </a:solidFill>
              <a:prstDash val="solid"/>
              <a:headEnd type="triangle" w="med" len="med"/>
              <a:tailEnd type="triangle" w="med" len="med"/>
            </a:ln>
          </p:spPr>
        </p:pic>
        <p:sp>
          <p:nvSpPr>
            <p:cNvPr id="48" name="Rectangle 47"/>
            <p:cNvSpPr/>
            <p:nvPr/>
          </p:nvSpPr>
          <p:spPr bwMode="auto">
            <a:xfrm>
              <a:off x="2825518" y="2449546"/>
              <a:ext cx="2856756" cy="1825753"/>
            </a:xfrm>
            <a:prstGeom prst="rect">
              <a:avLst/>
            </a:prstGeom>
            <a:solidFill>
              <a:schemeClr val="accent1"/>
            </a:solidFill>
            <a:ln>
              <a:noFill/>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76169" tIns="38083" rIns="76169" bIns="38083" numCol="1" rtlCol="0" anchor="t" anchorCtr="0" compatLnSpc="1">
              <a:prstTxWarp prst="textNoShape">
                <a:avLst/>
              </a:prstTxWarp>
            </a:bodyPr>
            <a:lstStyle/>
            <a:p>
              <a:pPr algn="ctr" defTabSz="1088219"/>
              <a:r>
                <a:rPr lang="en-US" sz="1400" dirty="0">
                  <a:solidFill>
                    <a:schemeClr val="bg1"/>
                  </a:solidFill>
                  <a:latin typeface="+mj-lt"/>
                  <a:cs typeface="Arial" pitchFamily="34" charset="0"/>
                </a:rPr>
                <a:t>Server or virtual machine</a:t>
              </a:r>
            </a:p>
          </p:txBody>
        </p:sp>
        <p:sp>
          <p:nvSpPr>
            <p:cNvPr id="49" name="Rectangle 48"/>
            <p:cNvSpPr/>
            <p:nvPr/>
          </p:nvSpPr>
          <p:spPr bwMode="auto">
            <a:xfrm>
              <a:off x="3366551" y="2800434"/>
              <a:ext cx="1710199" cy="311306"/>
            </a:xfrm>
            <a:prstGeom prst="rect">
              <a:avLst/>
            </a:prstGeom>
            <a:solidFill>
              <a:schemeClr val="accent2"/>
            </a:solidFill>
            <a:ln>
              <a:noFill/>
              <a:headEnd type="none" w="med" len="med"/>
              <a:tailEnd type="none" w="med" len="med"/>
            </a:ln>
            <a:effectLst/>
          </p:spPr>
          <p:style>
            <a:lnRef idx="3">
              <a:schemeClr val="lt1"/>
            </a:lnRef>
            <a:fillRef idx="1">
              <a:schemeClr val="accent3"/>
            </a:fillRef>
            <a:effectRef idx="1">
              <a:schemeClr val="accent3"/>
            </a:effectRef>
            <a:fontRef idx="minor">
              <a:schemeClr val="lt1"/>
            </a:fontRef>
          </p:style>
          <p:txBody>
            <a:bodyPr vert="horz" wrap="square" lIns="76169" tIns="38083" rIns="76169" bIns="38083" numCol="1" rtlCol="0" anchor="t" anchorCtr="0" compatLnSpc="1">
              <a:prstTxWarp prst="textNoShape">
                <a:avLst/>
              </a:prstTxWarp>
            </a:bodyPr>
            <a:lstStyle/>
            <a:p>
              <a:pPr algn="ctr" defTabSz="1088219"/>
              <a:r>
                <a:rPr lang="en-US" sz="1200" dirty="0">
                  <a:solidFill>
                    <a:schemeClr val="bg1"/>
                  </a:solidFill>
                  <a:latin typeface="+mj-lt"/>
                  <a:cs typeface="Arial" pitchFamily="34" charset="0"/>
                </a:rPr>
                <a:t>Local routing logic</a:t>
              </a:r>
            </a:p>
          </p:txBody>
        </p:sp>
        <p:cxnSp>
          <p:nvCxnSpPr>
            <p:cNvPr id="50" name="Elbow Connector 49"/>
            <p:cNvCxnSpPr>
              <a:stCxn id="70" idx="2"/>
              <a:endCxn id="40" idx="3"/>
            </p:cNvCxnSpPr>
            <p:nvPr/>
          </p:nvCxnSpPr>
          <p:spPr bwMode="auto">
            <a:xfrm rot="10800000">
              <a:off x="2476294" y="4894298"/>
              <a:ext cx="611024" cy="7887"/>
            </a:xfrm>
            <a:prstGeom prst="bentConnector3">
              <a:avLst>
                <a:gd name="adj1" fmla="val 50000"/>
              </a:avLst>
            </a:prstGeom>
            <a:ln w="28575">
              <a:solidFill>
                <a:srgbClr val="FFFFFF"/>
              </a:solidFill>
              <a:prstDash val="solid"/>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9" idx="2"/>
            </p:cNvCxnSpPr>
            <p:nvPr/>
          </p:nvCxnSpPr>
          <p:spPr bwMode="auto">
            <a:xfrm flipH="1">
              <a:off x="4221650" y="3111740"/>
              <a:ext cx="1" cy="427889"/>
            </a:xfrm>
            <a:prstGeom prst="straightConnector1">
              <a:avLst/>
            </a:prstGeom>
            <a:ln w="28575">
              <a:solidFill>
                <a:srgbClr val="FFFFFF"/>
              </a:solidFill>
              <a:prstDash val="solid"/>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4" name="Elbow Connector 53"/>
            <p:cNvCxnSpPr/>
            <p:nvPr/>
          </p:nvCxnSpPr>
          <p:spPr bwMode="auto">
            <a:xfrm rot="16200000" flipH="1">
              <a:off x="4453409" y="4373595"/>
              <a:ext cx="1669469" cy="1472876"/>
            </a:xfrm>
            <a:prstGeom prst="bentConnector3">
              <a:avLst>
                <a:gd name="adj1" fmla="val 99604"/>
              </a:avLst>
            </a:prstGeom>
            <a:ln w="28575">
              <a:solidFill>
                <a:srgbClr val="FFFFFF"/>
              </a:solidFill>
              <a:prstDash val="solid"/>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5" name="Elbow Connector 54"/>
            <p:cNvCxnSpPr>
              <a:stCxn id="104" idx="3"/>
            </p:cNvCxnSpPr>
            <p:nvPr/>
          </p:nvCxnSpPr>
          <p:spPr bwMode="auto">
            <a:xfrm flipV="1">
              <a:off x="4908591" y="2522042"/>
              <a:ext cx="1402283" cy="1327943"/>
            </a:xfrm>
            <a:prstGeom prst="bentConnector3">
              <a:avLst>
                <a:gd name="adj1" fmla="val 43209"/>
              </a:avLst>
            </a:prstGeom>
            <a:ln w="28575">
              <a:solidFill>
                <a:srgbClr val="FFFFFF"/>
              </a:solidFill>
              <a:prstDash val="solid"/>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3416837" y="1995832"/>
              <a:ext cx="1659913" cy="277004"/>
            </a:xfrm>
            <a:prstGeom prst="rect">
              <a:avLst/>
            </a:prstGeom>
            <a:noFill/>
          </p:spPr>
          <p:txBody>
            <a:bodyPr wrap="square" lIns="76169" tIns="38083" rIns="76169" bIns="38083" rtlCol="0">
              <a:spAutoFit/>
            </a:bodyPr>
            <a:lstStyle/>
            <a:p>
              <a:pPr algn="ctr"/>
              <a:r>
                <a:rPr lang="en-US" sz="1300" dirty="0">
                  <a:solidFill>
                    <a:schemeClr val="bg1"/>
                  </a:solidFill>
                  <a:latin typeface="+mj-lt"/>
                </a:rPr>
                <a:t>Web workers</a:t>
              </a:r>
            </a:p>
          </p:txBody>
        </p:sp>
        <p:sp>
          <p:nvSpPr>
            <p:cNvPr id="59" name="TextBox 58"/>
            <p:cNvSpPr txBox="1"/>
            <p:nvPr/>
          </p:nvSpPr>
          <p:spPr>
            <a:xfrm>
              <a:off x="5986490" y="2914875"/>
              <a:ext cx="1060174" cy="384741"/>
            </a:xfrm>
            <a:prstGeom prst="rect">
              <a:avLst/>
            </a:prstGeom>
            <a:noFill/>
          </p:spPr>
          <p:txBody>
            <a:bodyPr wrap="square" lIns="76169" tIns="38083" rIns="76169" bIns="38083" rtlCol="0">
              <a:spAutoFit/>
            </a:bodyPr>
            <a:lstStyle/>
            <a:p>
              <a:pPr algn="ctr"/>
              <a:r>
                <a:rPr lang="en-US" sz="1000" dirty="0">
                  <a:solidFill>
                    <a:schemeClr val="bg1"/>
                  </a:solidFill>
                  <a:latin typeface="+mj-lt"/>
                </a:rPr>
                <a:t>Temporary per-</a:t>
              </a:r>
            </a:p>
            <a:p>
              <a:pPr algn="ctr"/>
              <a:r>
                <a:rPr lang="en-US" sz="1000" dirty="0">
                  <a:solidFill>
                    <a:schemeClr val="bg1"/>
                  </a:solidFill>
                  <a:latin typeface="+mj-lt"/>
                </a:rPr>
                <a:t>app file storage</a:t>
              </a:r>
            </a:p>
          </p:txBody>
        </p:sp>
        <p:sp>
          <p:nvSpPr>
            <p:cNvPr id="60" name="TextBox 59"/>
            <p:cNvSpPr txBox="1"/>
            <p:nvPr/>
          </p:nvSpPr>
          <p:spPr>
            <a:xfrm>
              <a:off x="5983487" y="4378237"/>
              <a:ext cx="1000962" cy="538651"/>
            </a:xfrm>
            <a:prstGeom prst="rect">
              <a:avLst/>
            </a:prstGeom>
            <a:noFill/>
          </p:spPr>
          <p:txBody>
            <a:bodyPr wrap="square" lIns="76169" tIns="38083" rIns="76169" bIns="38083" rtlCol="0">
              <a:spAutoFit/>
            </a:bodyPr>
            <a:lstStyle/>
            <a:p>
              <a:pPr algn="ctr" defTabSz="1088219"/>
              <a:r>
                <a:rPr lang="en-US" sz="1000" dirty="0">
                  <a:solidFill>
                    <a:schemeClr val="bg1"/>
                  </a:solidFill>
                  <a:latin typeface="+mj-lt"/>
                  <a:cs typeface="Arial" charset="0"/>
                </a:rPr>
                <a:t>Web application databases</a:t>
              </a:r>
            </a:p>
          </p:txBody>
        </p:sp>
        <p:sp>
          <p:nvSpPr>
            <p:cNvPr id="61" name="TextBox 60"/>
            <p:cNvSpPr txBox="1"/>
            <p:nvPr/>
          </p:nvSpPr>
          <p:spPr>
            <a:xfrm>
              <a:off x="5975636" y="5085944"/>
              <a:ext cx="1016664" cy="538651"/>
            </a:xfrm>
            <a:prstGeom prst="rect">
              <a:avLst/>
            </a:prstGeom>
            <a:noFill/>
          </p:spPr>
          <p:txBody>
            <a:bodyPr wrap="square" lIns="76169" tIns="38083" rIns="76169" bIns="38083" rtlCol="0">
              <a:spAutoFit/>
            </a:bodyPr>
            <a:lstStyle/>
            <a:p>
              <a:pPr algn="ctr" defTabSz="1088219"/>
              <a:r>
                <a:rPr lang="en-US" sz="1000" dirty="0">
                  <a:solidFill>
                    <a:schemeClr val="bg1"/>
                  </a:solidFill>
                  <a:latin typeface="+mj-lt"/>
                  <a:cs typeface="Arial" charset="0"/>
                </a:rPr>
                <a:t>Web application file directories</a:t>
              </a:r>
            </a:p>
          </p:txBody>
        </p:sp>
        <p:grpSp>
          <p:nvGrpSpPr>
            <p:cNvPr id="110" name="Group 109"/>
            <p:cNvGrpSpPr/>
            <p:nvPr/>
          </p:nvGrpSpPr>
          <p:grpSpPr>
            <a:xfrm>
              <a:off x="2630283" y="4704469"/>
              <a:ext cx="1573106" cy="745626"/>
              <a:chOff x="2630283" y="4593840"/>
              <a:chExt cx="1573106" cy="745626"/>
            </a:xfrm>
          </p:grpSpPr>
          <p:sp>
            <p:nvSpPr>
              <p:cNvPr id="56" name="TextBox 55"/>
              <p:cNvSpPr txBox="1"/>
              <p:nvPr/>
            </p:nvSpPr>
            <p:spPr>
              <a:xfrm>
                <a:off x="2630283" y="4954726"/>
                <a:ext cx="1573106" cy="384740"/>
              </a:xfrm>
              <a:prstGeom prst="rect">
                <a:avLst/>
              </a:prstGeom>
              <a:noFill/>
            </p:spPr>
            <p:txBody>
              <a:bodyPr wrap="square" lIns="76169" tIns="38083" rIns="76169" bIns="38083" rtlCol="0">
                <a:spAutoFit/>
              </a:bodyPr>
              <a:lstStyle/>
              <a:p>
                <a:pPr algn="ctr"/>
                <a:r>
                  <a:rPr lang="en-US" sz="1000" dirty="0">
                    <a:solidFill>
                      <a:schemeClr val="bg1"/>
                    </a:solidFill>
                    <a:latin typeface="+mj-lt"/>
                  </a:rPr>
                  <a:t>Cluster topology and run-time state</a:t>
                </a:r>
              </a:p>
            </p:txBody>
          </p:sp>
          <p:sp>
            <p:nvSpPr>
              <p:cNvPr id="70" name="Flowchart: Magnetic Disk 69"/>
              <p:cNvSpPr/>
              <p:nvPr/>
            </p:nvSpPr>
            <p:spPr>
              <a:xfrm>
                <a:off x="3087318" y="4593840"/>
                <a:ext cx="659033" cy="395430"/>
              </a:xfrm>
              <a:prstGeom prst="flowChartMagneticDisk">
                <a:avLst/>
              </a:prstGeom>
              <a:solidFill>
                <a:schemeClr val="bg1"/>
              </a:solidFill>
              <a:ln>
                <a:solidFill>
                  <a:schemeClr val="bg1">
                    <a:lumMod val="85000"/>
                  </a:schemeClr>
                </a:solidFill>
              </a:ln>
              <a:effectLst/>
            </p:spPr>
            <p:style>
              <a:lnRef idx="1">
                <a:schemeClr val="accent3"/>
              </a:lnRef>
              <a:fillRef idx="2">
                <a:schemeClr val="accent3"/>
              </a:fillRef>
              <a:effectRef idx="1">
                <a:schemeClr val="accent3"/>
              </a:effectRef>
              <a:fontRef idx="minor">
                <a:schemeClr val="dk1"/>
              </a:fontRef>
            </p:style>
            <p:txBody>
              <a:bodyPr lIns="76169" tIns="38083" rIns="76169" bIns="38083" rtlCol="0" anchor="ctr"/>
              <a:lstStyle/>
              <a:p>
                <a:pPr algn="ctr"/>
                <a:endParaRPr lang="en-US" dirty="0">
                  <a:solidFill>
                    <a:prstClr val="black"/>
                  </a:solidFill>
                  <a:latin typeface="+mj-lt"/>
                </a:endParaRPr>
              </a:p>
            </p:txBody>
          </p:sp>
        </p:grpSp>
        <p:sp>
          <p:nvSpPr>
            <p:cNvPr id="72" name="Flowchart: Magnetic Disk 71"/>
            <p:cNvSpPr/>
            <p:nvPr/>
          </p:nvSpPr>
          <p:spPr>
            <a:xfrm>
              <a:off x="6154450" y="3879363"/>
              <a:ext cx="659033" cy="395430"/>
            </a:xfrm>
            <a:prstGeom prst="flowChartMagneticDisk">
              <a:avLst/>
            </a:prstGeom>
            <a:solidFill>
              <a:schemeClr val="bg1"/>
            </a:solidFill>
            <a:ln>
              <a:solidFill>
                <a:schemeClr val="bg1">
                  <a:lumMod val="85000"/>
                </a:schemeClr>
              </a:solidFill>
            </a:ln>
            <a:effectLst/>
          </p:spPr>
          <p:style>
            <a:lnRef idx="1">
              <a:schemeClr val="accent3"/>
            </a:lnRef>
            <a:fillRef idx="2">
              <a:schemeClr val="accent3"/>
            </a:fillRef>
            <a:effectRef idx="1">
              <a:schemeClr val="accent3"/>
            </a:effectRef>
            <a:fontRef idx="minor">
              <a:schemeClr val="dk1"/>
            </a:fontRef>
          </p:style>
          <p:txBody>
            <a:bodyPr lIns="76169" tIns="38083" rIns="76169" bIns="38083" rtlCol="0" anchor="ctr"/>
            <a:lstStyle/>
            <a:p>
              <a:pPr algn="ctr"/>
              <a:endParaRPr lang="en-US" dirty="0">
                <a:solidFill>
                  <a:prstClr val="black"/>
                </a:solidFill>
                <a:latin typeface="+mj-lt"/>
              </a:endParaRPr>
            </a:p>
          </p:txBody>
        </p:sp>
        <p:grpSp>
          <p:nvGrpSpPr>
            <p:cNvPr id="73" name="Group 72"/>
            <p:cNvGrpSpPr/>
            <p:nvPr/>
          </p:nvGrpSpPr>
          <p:grpSpPr>
            <a:xfrm>
              <a:off x="1671014" y="5203063"/>
              <a:ext cx="677157" cy="691444"/>
              <a:chOff x="3928533" y="7181955"/>
              <a:chExt cx="812800" cy="829733"/>
            </a:xfrm>
          </p:grpSpPr>
          <p:sp>
            <p:nvSpPr>
              <p:cNvPr id="74" name="Can 73"/>
              <p:cNvSpPr/>
              <p:nvPr/>
            </p:nvSpPr>
            <p:spPr bwMode="auto">
              <a:xfrm>
                <a:off x="3928533" y="7181955"/>
                <a:ext cx="812800" cy="829733"/>
              </a:xfrm>
              <a:prstGeom prst="can">
                <a:avLst>
                  <a:gd name="adj" fmla="val 51042"/>
                </a:avLst>
              </a:prstGeom>
              <a:solidFill>
                <a:schemeClr val="bg1"/>
              </a:solidFill>
              <a:ln>
                <a:solidFill>
                  <a:schemeClr val="bg1">
                    <a:lumMod val="85000"/>
                  </a:schemeClr>
                </a:solidFill>
              </a:ln>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solidFill>
                    <a:prstClr val="black"/>
                  </a:solidFill>
                  <a:latin typeface="+mj-lt"/>
                </a:endParaRPr>
              </a:p>
            </p:txBody>
          </p:sp>
          <p:grpSp>
            <p:nvGrpSpPr>
              <p:cNvPr id="75" name="Group 74"/>
              <p:cNvGrpSpPr/>
              <p:nvPr/>
            </p:nvGrpSpPr>
            <p:grpSpPr>
              <a:xfrm>
                <a:off x="4145310" y="7324388"/>
                <a:ext cx="379246" cy="298496"/>
                <a:chOff x="4127962" y="7324388"/>
                <a:chExt cx="379246" cy="298496"/>
              </a:xfrm>
            </p:grpSpPr>
            <p:sp>
              <p:nvSpPr>
                <p:cNvPr id="76" name="Down Arrow 75"/>
                <p:cNvSpPr/>
                <p:nvPr/>
              </p:nvSpPr>
              <p:spPr bwMode="auto">
                <a:xfrm rot="18195040">
                  <a:off x="4147320" y="7305142"/>
                  <a:ext cx="118965" cy="157457"/>
                </a:xfrm>
                <a:prstGeom prst="downArrow">
                  <a:avLst/>
                </a:prstGeom>
                <a:solidFill>
                  <a:srgbClr val="148DB1"/>
                </a:solidFill>
                <a:ln>
                  <a:no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vert="horz" wrap="square" lIns="91427" tIns="45713" rIns="91427" bIns="45713" numCol="1" rtlCol="0" anchor="t" anchorCtr="0" compatLnSpc="1">
                  <a:prstTxWarp prst="textNoShape">
                    <a:avLst/>
                  </a:prstTxWarp>
                </a:bodyPr>
                <a:lstStyle/>
                <a:p>
                  <a:pPr algn="ctr" defTabSz="1088219"/>
                  <a:endParaRPr lang="en-US" sz="1300" dirty="0">
                    <a:latin typeface="+mj-lt"/>
                    <a:cs typeface="Arial" charset="0"/>
                  </a:endParaRPr>
                </a:p>
              </p:txBody>
            </p:sp>
            <p:sp>
              <p:nvSpPr>
                <p:cNvPr id="77" name="Down Arrow 76"/>
                <p:cNvSpPr/>
                <p:nvPr/>
              </p:nvSpPr>
              <p:spPr bwMode="auto">
                <a:xfrm rot="2893469" flipH="1">
                  <a:off x="4147208" y="7480476"/>
                  <a:ext cx="118965" cy="157458"/>
                </a:xfrm>
                <a:prstGeom prst="downArrow">
                  <a:avLst/>
                </a:prstGeom>
                <a:solidFill>
                  <a:srgbClr val="148DB1"/>
                </a:solidFill>
                <a:ln>
                  <a:no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vert="horz" wrap="square" lIns="91427" tIns="45713" rIns="91427" bIns="45713" numCol="1" rtlCol="0" anchor="t" anchorCtr="0" compatLnSpc="1">
                  <a:prstTxWarp prst="textNoShape">
                    <a:avLst/>
                  </a:prstTxWarp>
                </a:bodyPr>
                <a:lstStyle/>
                <a:p>
                  <a:pPr algn="ctr" defTabSz="1088219"/>
                  <a:endParaRPr lang="en-US" sz="1300" dirty="0">
                    <a:latin typeface="+mj-lt"/>
                    <a:cs typeface="Arial" charset="0"/>
                  </a:endParaRPr>
                </a:p>
              </p:txBody>
            </p:sp>
            <p:sp>
              <p:nvSpPr>
                <p:cNvPr id="78" name="Down Arrow 77"/>
                <p:cNvSpPr/>
                <p:nvPr/>
              </p:nvSpPr>
              <p:spPr bwMode="auto">
                <a:xfrm rot="18164700" flipH="1" flipV="1">
                  <a:off x="4368776" y="7484673"/>
                  <a:ext cx="118965" cy="157457"/>
                </a:xfrm>
                <a:prstGeom prst="downArrow">
                  <a:avLst/>
                </a:prstGeom>
                <a:solidFill>
                  <a:srgbClr val="148DB1"/>
                </a:solidFill>
                <a:ln>
                  <a:no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vert="horz" wrap="square" lIns="91427" tIns="45713" rIns="91427" bIns="45713" numCol="1" rtlCol="0" anchor="t" anchorCtr="0" compatLnSpc="1">
                  <a:prstTxWarp prst="textNoShape">
                    <a:avLst/>
                  </a:prstTxWarp>
                </a:bodyPr>
                <a:lstStyle/>
                <a:p>
                  <a:pPr algn="ctr" defTabSz="1088219"/>
                  <a:endParaRPr lang="en-US" sz="1300" dirty="0">
                    <a:latin typeface="+mj-lt"/>
                    <a:cs typeface="Arial" charset="0"/>
                  </a:endParaRPr>
                </a:p>
              </p:txBody>
            </p:sp>
            <p:sp>
              <p:nvSpPr>
                <p:cNvPr id="79" name="Down Arrow 78"/>
                <p:cNvSpPr/>
                <p:nvPr/>
              </p:nvSpPr>
              <p:spPr bwMode="auto">
                <a:xfrm rot="2829077" flipH="1" flipV="1">
                  <a:off x="4368996" y="7309381"/>
                  <a:ext cx="118965" cy="157458"/>
                </a:xfrm>
                <a:prstGeom prst="downArrow">
                  <a:avLst/>
                </a:prstGeom>
                <a:solidFill>
                  <a:srgbClr val="148DB1"/>
                </a:solidFill>
                <a:ln>
                  <a:no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vert="horz" wrap="square" lIns="91427" tIns="45713" rIns="91427" bIns="45713" numCol="1" rtlCol="0" anchor="t" anchorCtr="0" compatLnSpc="1">
                  <a:prstTxWarp prst="textNoShape">
                    <a:avLst/>
                  </a:prstTxWarp>
                </a:bodyPr>
                <a:lstStyle/>
                <a:p>
                  <a:pPr algn="ctr" defTabSz="1088219"/>
                  <a:endParaRPr lang="en-US" sz="1300" dirty="0">
                    <a:latin typeface="+mj-lt"/>
                    <a:cs typeface="Arial" charset="0"/>
                  </a:endParaRPr>
                </a:p>
              </p:txBody>
            </p:sp>
          </p:grpSp>
        </p:grpSp>
        <p:grpSp>
          <p:nvGrpSpPr>
            <p:cNvPr id="80" name="Group 79"/>
            <p:cNvGrpSpPr/>
            <p:nvPr/>
          </p:nvGrpSpPr>
          <p:grpSpPr>
            <a:xfrm>
              <a:off x="1671014" y="3345602"/>
              <a:ext cx="677157" cy="691444"/>
              <a:chOff x="3928533" y="7247467"/>
              <a:chExt cx="812800" cy="829733"/>
            </a:xfrm>
          </p:grpSpPr>
          <p:sp>
            <p:nvSpPr>
              <p:cNvPr id="81" name="Can 80"/>
              <p:cNvSpPr/>
              <p:nvPr/>
            </p:nvSpPr>
            <p:spPr bwMode="auto">
              <a:xfrm>
                <a:off x="3928533" y="7247467"/>
                <a:ext cx="812800" cy="829733"/>
              </a:xfrm>
              <a:prstGeom prst="can">
                <a:avLst>
                  <a:gd name="adj" fmla="val 51042"/>
                </a:avLst>
              </a:prstGeom>
              <a:solidFill>
                <a:schemeClr val="bg1"/>
              </a:solidFill>
              <a:ln>
                <a:solidFill>
                  <a:schemeClr val="bg1">
                    <a:lumMod val="85000"/>
                  </a:schemeClr>
                </a:solidFill>
              </a:ln>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solidFill>
                    <a:prstClr val="black"/>
                  </a:solidFill>
                  <a:latin typeface="+mj-lt"/>
                </a:endParaRPr>
              </a:p>
            </p:txBody>
          </p:sp>
          <p:grpSp>
            <p:nvGrpSpPr>
              <p:cNvPr id="83" name="Group 82"/>
              <p:cNvGrpSpPr/>
              <p:nvPr/>
            </p:nvGrpSpPr>
            <p:grpSpPr>
              <a:xfrm>
                <a:off x="4145310" y="7324388"/>
                <a:ext cx="379246" cy="298496"/>
                <a:chOff x="4127962" y="7324388"/>
                <a:chExt cx="379246" cy="298496"/>
              </a:xfrm>
            </p:grpSpPr>
            <p:sp>
              <p:nvSpPr>
                <p:cNvPr id="84" name="Down Arrow 83"/>
                <p:cNvSpPr/>
                <p:nvPr/>
              </p:nvSpPr>
              <p:spPr bwMode="auto">
                <a:xfrm rot="18195040">
                  <a:off x="4147320" y="7305142"/>
                  <a:ext cx="118965" cy="157457"/>
                </a:xfrm>
                <a:prstGeom prst="downArrow">
                  <a:avLst/>
                </a:prstGeom>
                <a:solidFill>
                  <a:srgbClr val="148DB1"/>
                </a:solidFill>
                <a:ln>
                  <a:no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vert="horz" wrap="square" lIns="91427" tIns="45713" rIns="91427" bIns="45713" numCol="1" rtlCol="0" anchor="t" anchorCtr="0" compatLnSpc="1">
                  <a:prstTxWarp prst="textNoShape">
                    <a:avLst/>
                  </a:prstTxWarp>
                </a:bodyPr>
                <a:lstStyle/>
                <a:p>
                  <a:pPr algn="ctr" defTabSz="1088219"/>
                  <a:endParaRPr lang="en-US" sz="1300" dirty="0">
                    <a:latin typeface="+mj-lt"/>
                    <a:cs typeface="Arial" charset="0"/>
                  </a:endParaRPr>
                </a:p>
              </p:txBody>
            </p:sp>
            <p:sp>
              <p:nvSpPr>
                <p:cNvPr id="85" name="Down Arrow 84"/>
                <p:cNvSpPr/>
                <p:nvPr/>
              </p:nvSpPr>
              <p:spPr bwMode="auto">
                <a:xfrm rot="2893469" flipH="1">
                  <a:off x="4147208" y="7480476"/>
                  <a:ext cx="118965" cy="157458"/>
                </a:xfrm>
                <a:prstGeom prst="downArrow">
                  <a:avLst/>
                </a:prstGeom>
                <a:solidFill>
                  <a:srgbClr val="148DB1"/>
                </a:solidFill>
                <a:ln>
                  <a:no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vert="horz" wrap="square" lIns="91427" tIns="45713" rIns="91427" bIns="45713" numCol="1" rtlCol="0" anchor="t" anchorCtr="0" compatLnSpc="1">
                  <a:prstTxWarp prst="textNoShape">
                    <a:avLst/>
                  </a:prstTxWarp>
                </a:bodyPr>
                <a:lstStyle/>
                <a:p>
                  <a:pPr algn="ctr" defTabSz="1088219"/>
                  <a:endParaRPr lang="en-US" sz="1300" dirty="0">
                    <a:latin typeface="+mj-lt"/>
                    <a:cs typeface="Arial" charset="0"/>
                  </a:endParaRPr>
                </a:p>
              </p:txBody>
            </p:sp>
            <p:sp>
              <p:nvSpPr>
                <p:cNvPr id="89" name="Down Arrow 88"/>
                <p:cNvSpPr/>
                <p:nvPr/>
              </p:nvSpPr>
              <p:spPr bwMode="auto">
                <a:xfrm rot="18164700" flipH="1" flipV="1">
                  <a:off x="4368776" y="7484673"/>
                  <a:ext cx="118965" cy="157457"/>
                </a:xfrm>
                <a:prstGeom prst="downArrow">
                  <a:avLst/>
                </a:prstGeom>
                <a:solidFill>
                  <a:srgbClr val="148DB1"/>
                </a:solidFill>
                <a:ln>
                  <a:no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vert="horz" wrap="square" lIns="91427" tIns="45713" rIns="91427" bIns="45713" numCol="1" rtlCol="0" anchor="t" anchorCtr="0" compatLnSpc="1">
                  <a:prstTxWarp prst="textNoShape">
                    <a:avLst/>
                  </a:prstTxWarp>
                </a:bodyPr>
                <a:lstStyle/>
                <a:p>
                  <a:pPr algn="ctr" defTabSz="1088219"/>
                  <a:endParaRPr lang="en-US" sz="1300" dirty="0">
                    <a:latin typeface="+mj-lt"/>
                    <a:cs typeface="Arial" charset="0"/>
                  </a:endParaRPr>
                </a:p>
              </p:txBody>
            </p:sp>
            <p:sp>
              <p:nvSpPr>
                <p:cNvPr id="91" name="Down Arrow 90"/>
                <p:cNvSpPr/>
                <p:nvPr/>
              </p:nvSpPr>
              <p:spPr bwMode="auto">
                <a:xfrm rot="2829077" flipH="1" flipV="1">
                  <a:off x="4368996" y="7309381"/>
                  <a:ext cx="118965" cy="157458"/>
                </a:xfrm>
                <a:prstGeom prst="downArrow">
                  <a:avLst/>
                </a:prstGeom>
                <a:solidFill>
                  <a:srgbClr val="148DB1"/>
                </a:solidFill>
                <a:ln>
                  <a:no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vert="horz" wrap="square" lIns="91427" tIns="45713" rIns="91427" bIns="45713" numCol="1" rtlCol="0" anchor="t" anchorCtr="0" compatLnSpc="1">
                  <a:prstTxWarp prst="textNoShape">
                    <a:avLst/>
                  </a:prstTxWarp>
                </a:bodyPr>
                <a:lstStyle/>
                <a:p>
                  <a:pPr algn="ctr" defTabSz="1088219"/>
                  <a:endParaRPr lang="en-US" sz="1300" dirty="0">
                    <a:latin typeface="+mj-lt"/>
                    <a:cs typeface="Arial" charset="0"/>
                  </a:endParaRPr>
                </a:p>
              </p:txBody>
            </p:sp>
          </p:grpSp>
        </p:grpSp>
        <p:grpSp>
          <p:nvGrpSpPr>
            <p:cNvPr id="92" name="Group 91"/>
            <p:cNvGrpSpPr/>
            <p:nvPr/>
          </p:nvGrpSpPr>
          <p:grpSpPr>
            <a:xfrm>
              <a:off x="509266" y="5765650"/>
              <a:ext cx="677157" cy="691444"/>
              <a:chOff x="3928533" y="7247467"/>
              <a:chExt cx="812800" cy="829733"/>
            </a:xfrm>
          </p:grpSpPr>
          <p:sp>
            <p:nvSpPr>
              <p:cNvPr id="96" name="Can 95"/>
              <p:cNvSpPr/>
              <p:nvPr/>
            </p:nvSpPr>
            <p:spPr bwMode="auto">
              <a:xfrm>
                <a:off x="3928533" y="7247467"/>
                <a:ext cx="812800" cy="829733"/>
              </a:xfrm>
              <a:prstGeom prst="can">
                <a:avLst>
                  <a:gd name="adj" fmla="val 51042"/>
                </a:avLst>
              </a:prstGeom>
              <a:solidFill>
                <a:schemeClr val="bg1"/>
              </a:solidFill>
              <a:ln>
                <a:solidFill>
                  <a:schemeClr val="bg1">
                    <a:lumMod val="85000"/>
                  </a:schemeClr>
                </a:solidFill>
              </a:ln>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solidFill>
                    <a:prstClr val="black"/>
                  </a:solidFill>
                  <a:latin typeface="+mj-lt"/>
                </a:endParaRPr>
              </a:p>
            </p:txBody>
          </p:sp>
          <p:grpSp>
            <p:nvGrpSpPr>
              <p:cNvPr id="98" name="Group 97"/>
              <p:cNvGrpSpPr/>
              <p:nvPr/>
            </p:nvGrpSpPr>
            <p:grpSpPr>
              <a:xfrm>
                <a:off x="4145310" y="7324388"/>
                <a:ext cx="379246" cy="298496"/>
                <a:chOff x="4127962" y="7324388"/>
                <a:chExt cx="379246" cy="298496"/>
              </a:xfrm>
            </p:grpSpPr>
            <p:sp>
              <p:nvSpPr>
                <p:cNvPr id="99" name="Down Arrow 98"/>
                <p:cNvSpPr/>
                <p:nvPr/>
              </p:nvSpPr>
              <p:spPr bwMode="auto">
                <a:xfrm rot="18195040">
                  <a:off x="4147320" y="7305142"/>
                  <a:ext cx="118965" cy="157457"/>
                </a:xfrm>
                <a:prstGeom prst="downArrow">
                  <a:avLst/>
                </a:prstGeom>
                <a:solidFill>
                  <a:srgbClr val="148DB1"/>
                </a:solidFill>
                <a:ln>
                  <a:no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vert="horz" wrap="square" lIns="91427" tIns="45713" rIns="91427" bIns="45713" numCol="1" rtlCol="0" anchor="t" anchorCtr="0" compatLnSpc="1">
                  <a:prstTxWarp prst="textNoShape">
                    <a:avLst/>
                  </a:prstTxWarp>
                </a:bodyPr>
                <a:lstStyle/>
                <a:p>
                  <a:pPr algn="ctr" defTabSz="1088219"/>
                  <a:endParaRPr lang="en-US" sz="1300" dirty="0">
                    <a:latin typeface="+mj-lt"/>
                    <a:cs typeface="Arial" charset="0"/>
                  </a:endParaRPr>
                </a:p>
              </p:txBody>
            </p:sp>
            <p:sp>
              <p:nvSpPr>
                <p:cNvPr id="100" name="Down Arrow 99"/>
                <p:cNvSpPr/>
                <p:nvPr/>
              </p:nvSpPr>
              <p:spPr bwMode="auto">
                <a:xfrm rot="2893469" flipH="1">
                  <a:off x="4147208" y="7480476"/>
                  <a:ext cx="118965" cy="157458"/>
                </a:xfrm>
                <a:prstGeom prst="downArrow">
                  <a:avLst/>
                </a:prstGeom>
                <a:solidFill>
                  <a:srgbClr val="148DB1"/>
                </a:solidFill>
                <a:ln>
                  <a:no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vert="horz" wrap="square" lIns="91427" tIns="45713" rIns="91427" bIns="45713" numCol="1" rtlCol="0" anchor="t" anchorCtr="0" compatLnSpc="1">
                  <a:prstTxWarp prst="textNoShape">
                    <a:avLst/>
                  </a:prstTxWarp>
                </a:bodyPr>
                <a:lstStyle/>
                <a:p>
                  <a:pPr algn="ctr" defTabSz="1088219"/>
                  <a:endParaRPr lang="en-US" sz="1300" dirty="0">
                    <a:latin typeface="+mj-lt"/>
                    <a:cs typeface="Arial" charset="0"/>
                  </a:endParaRPr>
                </a:p>
              </p:txBody>
            </p:sp>
            <p:sp>
              <p:nvSpPr>
                <p:cNvPr id="101" name="Down Arrow 100"/>
                <p:cNvSpPr/>
                <p:nvPr/>
              </p:nvSpPr>
              <p:spPr bwMode="auto">
                <a:xfrm rot="18164700" flipH="1" flipV="1">
                  <a:off x="4368776" y="7484673"/>
                  <a:ext cx="118965" cy="157457"/>
                </a:xfrm>
                <a:prstGeom prst="downArrow">
                  <a:avLst/>
                </a:prstGeom>
                <a:solidFill>
                  <a:srgbClr val="148DB1"/>
                </a:solidFill>
                <a:ln>
                  <a:no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vert="horz" wrap="square" lIns="91427" tIns="45713" rIns="91427" bIns="45713" numCol="1" rtlCol="0" anchor="t" anchorCtr="0" compatLnSpc="1">
                  <a:prstTxWarp prst="textNoShape">
                    <a:avLst/>
                  </a:prstTxWarp>
                </a:bodyPr>
                <a:lstStyle/>
                <a:p>
                  <a:pPr algn="ctr" defTabSz="1088219"/>
                  <a:endParaRPr lang="en-US" sz="1300" dirty="0">
                    <a:latin typeface="+mj-lt"/>
                    <a:cs typeface="Arial" charset="0"/>
                  </a:endParaRPr>
                </a:p>
              </p:txBody>
            </p:sp>
            <p:sp>
              <p:nvSpPr>
                <p:cNvPr id="102" name="Down Arrow 101"/>
                <p:cNvSpPr/>
                <p:nvPr/>
              </p:nvSpPr>
              <p:spPr bwMode="auto">
                <a:xfrm rot="2829077" flipH="1" flipV="1">
                  <a:off x="4368996" y="7309381"/>
                  <a:ext cx="118965" cy="157458"/>
                </a:xfrm>
                <a:prstGeom prst="downArrow">
                  <a:avLst/>
                </a:prstGeom>
                <a:solidFill>
                  <a:srgbClr val="148DB1"/>
                </a:solidFill>
                <a:ln>
                  <a:no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vert="horz" wrap="square" lIns="91427" tIns="45713" rIns="91427" bIns="45713" numCol="1" rtlCol="0" anchor="t" anchorCtr="0" compatLnSpc="1">
                  <a:prstTxWarp prst="textNoShape">
                    <a:avLst/>
                  </a:prstTxWarp>
                </a:bodyPr>
                <a:lstStyle/>
                <a:p>
                  <a:pPr algn="ctr" defTabSz="1088219"/>
                  <a:endParaRPr lang="en-US" sz="1300" dirty="0">
                    <a:latin typeface="+mj-lt"/>
                    <a:cs typeface="Arial" charset="0"/>
                  </a:endParaRPr>
                </a:p>
              </p:txBody>
            </p:sp>
          </p:grpSp>
        </p:grpSp>
        <p:sp>
          <p:nvSpPr>
            <p:cNvPr id="103" name="Rectangle 102"/>
            <p:cNvSpPr/>
            <p:nvPr/>
          </p:nvSpPr>
          <p:spPr>
            <a:xfrm>
              <a:off x="2922900" y="1677205"/>
              <a:ext cx="1696283" cy="338568"/>
            </a:xfrm>
            <a:prstGeom prst="rect">
              <a:avLst/>
            </a:prstGeom>
          </p:spPr>
          <p:txBody>
            <a:bodyPr wrap="none" lIns="76169" tIns="38083" rIns="76169" bIns="38083">
              <a:spAutoFit/>
            </a:bodyPr>
            <a:lstStyle/>
            <a:p>
              <a:pPr defTabSz="1088219" eaLnBrk="0" hangingPunct="0">
                <a:spcBef>
                  <a:spcPct val="20000"/>
                </a:spcBef>
              </a:pPr>
              <a:r>
                <a:rPr lang="en-US" sz="1700" dirty="0">
                  <a:solidFill>
                    <a:schemeClr val="bg1"/>
                  </a:solidFill>
                  <a:latin typeface="+mj-lt"/>
                </a:rPr>
                <a:t>Web Sites cluster</a:t>
              </a:r>
            </a:p>
          </p:txBody>
        </p:sp>
        <p:sp>
          <p:nvSpPr>
            <p:cNvPr id="104" name="Rectangle 103"/>
            <p:cNvSpPr/>
            <p:nvPr/>
          </p:nvSpPr>
          <p:spPr bwMode="auto">
            <a:xfrm>
              <a:off x="3598193" y="3539628"/>
              <a:ext cx="1310399" cy="620713"/>
            </a:xfrm>
            <a:prstGeom prst="rect">
              <a:avLst/>
            </a:prstGeom>
            <a:solidFill>
              <a:schemeClr val="accent2"/>
            </a:solidFill>
            <a:ln>
              <a:no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vert="horz" wrap="square" lIns="76169" tIns="38083" rIns="76169" bIns="38083" numCol="1" rtlCol="0" anchor="ctr" anchorCtr="0" compatLnSpc="1">
              <a:prstTxWarp prst="textNoShape">
                <a:avLst/>
              </a:prstTxWarp>
            </a:bodyPr>
            <a:lstStyle/>
            <a:p>
              <a:pPr algn="ctr" defTabSz="1088219"/>
              <a:r>
                <a:rPr lang="en-US" sz="1200" dirty="0">
                  <a:solidFill>
                    <a:schemeClr val="bg1"/>
                  </a:solidFill>
                  <a:latin typeface="+mj-lt"/>
                  <a:cs typeface="Arial" pitchFamily="34" charset="0"/>
                </a:rPr>
                <a:t>Worker process</a:t>
              </a:r>
            </a:p>
            <a:p>
              <a:pPr algn="ctr" defTabSz="1088219"/>
              <a:r>
                <a:rPr lang="en-US" sz="1200" dirty="0">
                  <a:solidFill>
                    <a:schemeClr val="bg1"/>
                  </a:solidFill>
                  <a:latin typeface="+mj-lt"/>
                  <a:cs typeface="Arial" pitchFamily="34" charset="0"/>
                </a:rPr>
                <a:t>(w3wp)</a:t>
              </a:r>
            </a:p>
          </p:txBody>
        </p:sp>
        <p:grpSp>
          <p:nvGrpSpPr>
            <p:cNvPr id="109" name="Group 108"/>
            <p:cNvGrpSpPr/>
            <p:nvPr/>
          </p:nvGrpSpPr>
          <p:grpSpPr>
            <a:xfrm>
              <a:off x="3261850" y="5555136"/>
              <a:ext cx="1404948" cy="601603"/>
              <a:chOff x="3261850" y="5444507"/>
              <a:chExt cx="1404948" cy="601603"/>
            </a:xfrm>
          </p:grpSpPr>
          <p:sp>
            <p:nvSpPr>
              <p:cNvPr id="106" name="Flowchart: Magnetic Disk 105"/>
              <p:cNvSpPr/>
              <p:nvPr/>
            </p:nvSpPr>
            <p:spPr>
              <a:xfrm>
                <a:off x="3416834" y="5444507"/>
                <a:ext cx="659033" cy="395430"/>
              </a:xfrm>
              <a:prstGeom prst="flowChartMagneticDisk">
                <a:avLst/>
              </a:prstGeom>
              <a:solidFill>
                <a:schemeClr val="bg1"/>
              </a:solidFill>
              <a:ln>
                <a:solidFill>
                  <a:schemeClr val="bg1">
                    <a:lumMod val="85000"/>
                  </a:schemeClr>
                </a:solidFill>
              </a:ln>
              <a:effectLst/>
            </p:spPr>
            <p:style>
              <a:lnRef idx="1">
                <a:schemeClr val="accent3"/>
              </a:lnRef>
              <a:fillRef idx="2">
                <a:schemeClr val="accent3"/>
              </a:fillRef>
              <a:effectRef idx="1">
                <a:schemeClr val="accent3"/>
              </a:effectRef>
              <a:fontRef idx="minor">
                <a:schemeClr val="dk1"/>
              </a:fontRef>
            </p:style>
            <p:txBody>
              <a:bodyPr lIns="76169" tIns="38083" rIns="76169" bIns="38083" rtlCol="0" anchor="ctr"/>
              <a:lstStyle/>
              <a:p>
                <a:pPr algn="ctr"/>
                <a:endParaRPr lang="en-US" dirty="0">
                  <a:solidFill>
                    <a:prstClr val="black"/>
                  </a:solidFill>
                  <a:latin typeface="+mj-lt"/>
                </a:endParaRPr>
              </a:p>
            </p:txBody>
          </p:sp>
          <p:sp>
            <p:nvSpPr>
              <p:cNvPr id="107" name="TextBox 106"/>
              <p:cNvSpPr txBox="1"/>
              <p:nvPr/>
            </p:nvSpPr>
            <p:spPr>
              <a:xfrm>
                <a:off x="3261850" y="5815279"/>
                <a:ext cx="1404948" cy="230831"/>
              </a:xfrm>
              <a:prstGeom prst="rect">
                <a:avLst/>
              </a:prstGeom>
              <a:noFill/>
            </p:spPr>
            <p:txBody>
              <a:bodyPr wrap="square" lIns="76169" tIns="38083" rIns="76169" bIns="38083" rtlCol="0">
                <a:spAutoFit/>
              </a:bodyPr>
              <a:lstStyle/>
              <a:p>
                <a:pPr algn="ctr"/>
                <a:r>
                  <a:rPr lang="en-US" sz="1000" dirty="0">
                    <a:solidFill>
                      <a:schemeClr val="bg1"/>
                    </a:solidFill>
                    <a:latin typeface="+mj-lt"/>
                  </a:rPr>
                  <a:t>Resource usage data</a:t>
                </a:r>
              </a:p>
            </p:txBody>
          </p:sp>
        </p:grpSp>
        <p:cxnSp>
          <p:nvCxnSpPr>
            <p:cNvPr id="108" name="Elbow Connector 107"/>
            <p:cNvCxnSpPr>
              <a:endCxn id="106" idx="4"/>
            </p:cNvCxnSpPr>
            <p:nvPr/>
          </p:nvCxnSpPr>
          <p:spPr bwMode="auto">
            <a:xfrm rot="5400000">
              <a:off x="3467088" y="4883574"/>
              <a:ext cx="1478056" cy="260498"/>
            </a:xfrm>
            <a:prstGeom prst="bentConnector2">
              <a:avLst/>
            </a:prstGeom>
            <a:ln w="28575">
              <a:solidFill>
                <a:srgbClr val="FFFFFF"/>
              </a:solidFill>
              <a:prstDash val="solid"/>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1" name="Elbow Connector 110"/>
            <p:cNvCxnSpPr>
              <a:stCxn id="106" idx="2"/>
            </p:cNvCxnSpPr>
            <p:nvPr/>
          </p:nvCxnSpPr>
          <p:spPr bwMode="auto">
            <a:xfrm rot="10800000" flipV="1">
              <a:off x="2489836" y="5752850"/>
              <a:ext cx="926998" cy="1"/>
            </a:xfrm>
            <a:prstGeom prst="bentConnector3">
              <a:avLst>
                <a:gd name="adj1" fmla="val 50000"/>
              </a:avLst>
            </a:prstGeom>
            <a:ln w="28575">
              <a:solidFill>
                <a:srgbClr val="FFFFFF"/>
              </a:solidFill>
              <a:prstDash val="solid"/>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6" name="Elbow Connector 135"/>
            <p:cNvCxnSpPr>
              <a:stCxn id="81" idx="1"/>
              <a:endCxn id="49" idx="1"/>
            </p:cNvCxnSpPr>
            <p:nvPr/>
          </p:nvCxnSpPr>
          <p:spPr bwMode="auto">
            <a:xfrm rot="5400000" flipH="1" flipV="1">
              <a:off x="2493315" y="2472366"/>
              <a:ext cx="389515" cy="1356958"/>
            </a:xfrm>
            <a:prstGeom prst="bentConnector2">
              <a:avLst/>
            </a:prstGeom>
            <a:ln w="28575">
              <a:solidFill>
                <a:srgbClr val="FFFFFF"/>
              </a:solidFill>
              <a:prstDash val="solid"/>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121" name="Group 120"/>
            <p:cNvGrpSpPr/>
            <p:nvPr/>
          </p:nvGrpSpPr>
          <p:grpSpPr>
            <a:xfrm>
              <a:off x="221478" y="3148304"/>
              <a:ext cx="1321990" cy="1793456"/>
              <a:chOff x="221478" y="3052189"/>
              <a:chExt cx="1321990" cy="1793456"/>
            </a:xfrm>
          </p:grpSpPr>
          <p:sp>
            <p:nvSpPr>
              <p:cNvPr id="123" name="TextBox 122"/>
              <p:cNvSpPr txBox="1"/>
              <p:nvPr/>
            </p:nvSpPr>
            <p:spPr>
              <a:xfrm>
                <a:off x="221478" y="3052189"/>
                <a:ext cx="1283430" cy="246202"/>
              </a:xfrm>
              <a:prstGeom prst="rect">
                <a:avLst/>
              </a:prstGeom>
              <a:noFill/>
            </p:spPr>
            <p:txBody>
              <a:bodyPr wrap="square" lIns="91388" tIns="45693" rIns="91388" bIns="45693" rtlCol="0">
                <a:spAutoFit/>
              </a:bodyPr>
              <a:lstStyle/>
              <a:p>
                <a:pPr algn="ctr" defTabSz="1305482"/>
                <a:r>
                  <a:rPr lang="en-US" sz="1000" dirty="0">
                    <a:solidFill>
                      <a:schemeClr val="bg1"/>
                    </a:solidFill>
                    <a:latin typeface="+mj-lt"/>
                    <a:ea typeface="Segoe UI" pitchFamily="34" charset="0"/>
                    <a:cs typeface="Segoe UI" pitchFamily="34" charset="0"/>
                  </a:rPr>
                  <a:t>End user</a:t>
                </a:r>
              </a:p>
            </p:txBody>
          </p:sp>
          <p:cxnSp>
            <p:nvCxnSpPr>
              <p:cNvPr id="124" name="Straight Arrow Connector 123"/>
              <p:cNvCxnSpPr/>
              <p:nvPr/>
            </p:nvCxnSpPr>
            <p:spPr>
              <a:xfrm>
                <a:off x="865419" y="4091174"/>
                <a:ext cx="0" cy="754471"/>
              </a:xfrm>
              <a:prstGeom prst="straightConnector1">
                <a:avLst/>
              </a:prstGeom>
              <a:ln w="28575">
                <a:solidFill>
                  <a:srgbClr val="FFFFFF"/>
                </a:solidFill>
                <a:prstDash val="solid"/>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25" name="TextBox 124"/>
              <p:cNvSpPr txBox="1"/>
              <p:nvPr/>
            </p:nvSpPr>
            <p:spPr>
              <a:xfrm>
                <a:off x="260038" y="4283612"/>
                <a:ext cx="1283430" cy="246202"/>
              </a:xfrm>
              <a:prstGeom prst="rect">
                <a:avLst/>
              </a:prstGeom>
              <a:noFill/>
            </p:spPr>
            <p:txBody>
              <a:bodyPr wrap="square" lIns="91388" tIns="45693" rIns="91388" bIns="45693" rtlCol="0">
                <a:spAutoFit/>
              </a:bodyPr>
              <a:lstStyle/>
              <a:p>
                <a:pPr algn="ctr" defTabSz="1305482"/>
                <a:r>
                  <a:rPr lang="en-US" sz="1000" dirty="0">
                    <a:solidFill>
                      <a:schemeClr val="bg1"/>
                    </a:solidFill>
                    <a:latin typeface="+mj-lt"/>
                    <a:ea typeface="Segoe UI" pitchFamily="34" charset="0"/>
                    <a:cs typeface="Segoe UI" pitchFamily="34" charset="0"/>
                  </a:rPr>
                  <a:t>HTTP/S      Request</a:t>
                </a:r>
              </a:p>
            </p:txBody>
          </p:sp>
        </p:grpSp>
      </p:grpSp>
      <p:cxnSp>
        <p:nvCxnSpPr>
          <p:cNvPr id="112" name="Elbow Connector 111"/>
          <p:cNvCxnSpPr>
            <a:endCxn id="70" idx="4"/>
          </p:cNvCxnSpPr>
          <p:nvPr/>
        </p:nvCxnSpPr>
        <p:spPr bwMode="auto">
          <a:xfrm rot="5400000">
            <a:off x="3858980" y="4359280"/>
            <a:ext cx="481025" cy="184083"/>
          </a:xfrm>
          <a:prstGeom prst="bentConnector2">
            <a:avLst/>
          </a:prstGeom>
          <a:ln w="28575">
            <a:solidFill>
              <a:srgbClr val="FFFFFF"/>
            </a:solidFill>
            <a:prstDash val="solid"/>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19" name="Rectangle 118"/>
          <p:cNvSpPr/>
          <p:nvPr/>
        </p:nvSpPr>
        <p:spPr>
          <a:xfrm>
            <a:off x="8468292" y="4953017"/>
            <a:ext cx="3304331" cy="369332"/>
          </a:xfrm>
          <a:prstGeom prst="rect">
            <a:avLst/>
          </a:prstGeom>
        </p:spPr>
        <p:txBody>
          <a:bodyPr wrap="square">
            <a:spAutoFit/>
          </a:bodyPr>
          <a:lstStyle/>
          <a:p>
            <a:r>
              <a:rPr lang="en-US" dirty="0">
                <a:latin typeface="+mj-lt"/>
              </a:rPr>
              <a:t>Developer tools and protocols</a:t>
            </a:r>
          </a:p>
        </p:txBody>
      </p:sp>
      <p:pic>
        <p:nvPicPr>
          <p:cNvPr id="129" name="Picture 25"/>
          <p:cNvPicPr>
            <a:picLocks noChangeAspect="1"/>
          </p:cNvPicPr>
          <p:nvPr/>
        </p:nvPicPr>
        <p:blipFill>
          <a:blip r:embed="rId6"/>
          <a:srcRect/>
          <a:stretch>
            <a:fillRect/>
          </a:stretch>
        </p:blipFill>
        <p:spPr bwMode="auto">
          <a:xfrm>
            <a:off x="799189" y="3081344"/>
            <a:ext cx="728128" cy="970512"/>
          </a:xfrm>
          <a:prstGeom prst="rect">
            <a:avLst/>
          </a:prstGeom>
          <a:noFill/>
          <a:ln w="9525">
            <a:noFill/>
            <a:miter lim="800000"/>
            <a:headEnd/>
            <a:tailEnd/>
          </a:ln>
        </p:spPr>
      </p:pic>
      <p:cxnSp>
        <p:nvCxnSpPr>
          <p:cNvPr id="130" name="Elbow Connector 129"/>
          <p:cNvCxnSpPr/>
          <p:nvPr/>
        </p:nvCxnSpPr>
        <p:spPr bwMode="auto">
          <a:xfrm rot="10800000">
            <a:off x="7494780" y="3703142"/>
            <a:ext cx="476837" cy="2351"/>
          </a:xfrm>
          <a:prstGeom prst="bentConnector3">
            <a:avLst>
              <a:gd name="adj1" fmla="val 50000"/>
            </a:avLst>
          </a:prstGeom>
          <a:ln w="28575">
            <a:solidFill>
              <a:schemeClr val="bg1">
                <a:lumMod val="75000"/>
              </a:schemeClr>
            </a:solidFill>
            <a:prstDash val="solid"/>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1" name="Elbow Connector 130"/>
          <p:cNvCxnSpPr>
            <a:endCxn id="60" idx="1"/>
          </p:cNvCxnSpPr>
          <p:nvPr/>
        </p:nvCxnSpPr>
        <p:spPr bwMode="auto">
          <a:xfrm>
            <a:off x="5870565" y="4065037"/>
            <a:ext cx="373703" cy="372212"/>
          </a:xfrm>
          <a:prstGeom prst="bentConnector3">
            <a:avLst>
              <a:gd name="adj1" fmla="val 50000"/>
            </a:avLst>
          </a:prstGeom>
          <a:ln w="28575">
            <a:solidFill>
              <a:srgbClr val="FFFFFF"/>
            </a:solidFill>
            <a:prstDash val="solid"/>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2" name="Rectangle 81"/>
          <p:cNvSpPr/>
          <p:nvPr/>
        </p:nvSpPr>
        <p:spPr>
          <a:xfrm>
            <a:off x="8009281" y="2730865"/>
            <a:ext cx="4066455" cy="2114055"/>
          </a:xfrm>
          <a:prstGeom prst="rect">
            <a:avLst/>
          </a:prstGeom>
          <a:solidFill>
            <a:schemeClr val="accent1"/>
          </a:solidFill>
          <a:ln>
            <a:noFill/>
          </a:ln>
        </p:spPr>
        <p:txBody>
          <a:bodyPr lIns="228491" tIns="1599525" rIns="228491" bIns="418903"/>
          <a:lstStyle/>
          <a:p>
            <a:pPr defTabSz="1088219"/>
            <a:endParaRPr lang="en-US" sz="2200" dirty="0">
              <a:solidFill>
                <a:schemeClr val="bg1"/>
              </a:solidFill>
              <a:latin typeface="+mj-lt"/>
              <a:cs typeface="Arial" pitchFamily="34" charset="0"/>
            </a:endParaRPr>
          </a:p>
        </p:txBody>
      </p:sp>
      <p:sp>
        <p:nvSpPr>
          <p:cNvPr id="86" name="Rectangle 85"/>
          <p:cNvSpPr/>
          <p:nvPr/>
        </p:nvSpPr>
        <p:spPr bwMode="auto">
          <a:xfrm>
            <a:off x="10120459" y="2975379"/>
            <a:ext cx="1703328" cy="868277"/>
          </a:xfrm>
          <a:prstGeom prst="rect">
            <a:avLst/>
          </a:prstGeom>
          <a:solidFill>
            <a:schemeClr val="accent1">
              <a:lumMod val="50000"/>
            </a:schemeClr>
          </a:solidFill>
          <a:ln>
            <a:noFill/>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76169" tIns="38083" rIns="76169" bIns="38083" numCol="1" rtlCol="0" anchor="t" anchorCtr="0" compatLnSpc="1">
            <a:prstTxWarp prst="textNoShape">
              <a:avLst/>
            </a:prstTxWarp>
          </a:bodyPr>
          <a:lstStyle/>
          <a:p>
            <a:pPr algn="ctr" defTabSz="1088219"/>
            <a:r>
              <a:rPr lang="en-US" sz="1400" dirty="0">
                <a:solidFill>
                  <a:schemeClr val="bg1"/>
                </a:solidFill>
                <a:latin typeface="+mj-lt"/>
                <a:cs typeface="Arial" pitchFamily="34" charset="0"/>
              </a:rPr>
              <a:t>Protocols</a:t>
            </a:r>
            <a:endParaRPr lang="en-US" sz="1000" dirty="0">
              <a:solidFill>
                <a:schemeClr val="bg1"/>
              </a:solidFill>
              <a:latin typeface="+mj-lt"/>
              <a:cs typeface="Arial" pitchFamily="34" charset="0"/>
            </a:endParaRPr>
          </a:p>
        </p:txBody>
      </p:sp>
      <p:sp>
        <p:nvSpPr>
          <p:cNvPr id="87" name="Rectangle 86"/>
          <p:cNvSpPr/>
          <p:nvPr/>
        </p:nvSpPr>
        <p:spPr bwMode="auto">
          <a:xfrm>
            <a:off x="8235061" y="2975381"/>
            <a:ext cx="1704585" cy="868276"/>
          </a:xfrm>
          <a:prstGeom prst="rect">
            <a:avLst/>
          </a:prstGeom>
          <a:solidFill>
            <a:schemeClr val="accent1">
              <a:lumMod val="50000"/>
            </a:schemeClr>
          </a:solidFill>
          <a:ln>
            <a:noFill/>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76169" tIns="38083" rIns="76169" bIns="38083" numCol="1" rtlCol="0" anchor="t" anchorCtr="0" compatLnSpc="1">
            <a:prstTxWarp prst="textNoShape">
              <a:avLst/>
            </a:prstTxWarp>
          </a:bodyPr>
          <a:lstStyle/>
          <a:p>
            <a:pPr algn="ctr" defTabSz="1088219"/>
            <a:r>
              <a:rPr lang="en-US" sz="1400" dirty="0">
                <a:solidFill>
                  <a:schemeClr val="bg1"/>
                </a:solidFill>
                <a:latin typeface="+mj-lt"/>
                <a:cs typeface="Arial" pitchFamily="34" charset="0"/>
              </a:rPr>
              <a:t>Development Tools</a:t>
            </a:r>
          </a:p>
        </p:txBody>
      </p:sp>
      <p:sp>
        <p:nvSpPr>
          <p:cNvPr id="88" name="TextBox 87"/>
          <p:cNvSpPr txBox="1"/>
          <p:nvPr/>
        </p:nvSpPr>
        <p:spPr>
          <a:xfrm>
            <a:off x="8305391" y="3349339"/>
            <a:ext cx="1443208" cy="430887"/>
          </a:xfrm>
          <a:prstGeom prst="rect">
            <a:avLst/>
          </a:prstGeom>
          <a:noFill/>
          <a:ln>
            <a:solidFill>
              <a:srgbClr val="FFFFFF"/>
            </a:solidFill>
          </a:ln>
        </p:spPr>
        <p:txBody>
          <a:bodyPr wrap="square" rtlCol="0">
            <a:spAutoFit/>
          </a:bodyPr>
          <a:lstStyle/>
          <a:p>
            <a:r>
              <a:rPr lang="en-US" sz="1100" b="1" dirty="0">
                <a:solidFill>
                  <a:schemeClr val="bg1"/>
                </a:solidFill>
                <a:latin typeface="+mj-lt"/>
              </a:rPr>
              <a:t>Visual Studio,</a:t>
            </a:r>
          </a:p>
          <a:p>
            <a:r>
              <a:rPr lang="en-US" sz="1100" b="1" dirty="0">
                <a:solidFill>
                  <a:schemeClr val="bg1"/>
                </a:solidFill>
                <a:latin typeface="+mj-lt"/>
              </a:rPr>
              <a:t>WebMatrix</a:t>
            </a:r>
          </a:p>
        </p:txBody>
      </p:sp>
      <p:sp>
        <p:nvSpPr>
          <p:cNvPr id="90" name="Rectangle 89"/>
          <p:cNvSpPr/>
          <p:nvPr/>
        </p:nvSpPr>
        <p:spPr bwMode="auto">
          <a:xfrm>
            <a:off x="8243631" y="3909526"/>
            <a:ext cx="3633324" cy="694991"/>
          </a:xfrm>
          <a:prstGeom prst="rect">
            <a:avLst/>
          </a:prstGeom>
          <a:solidFill>
            <a:schemeClr val="accent1">
              <a:lumMod val="50000"/>
            </a:schemeClr>
          </a:solidFill>
          <a:ln>
            <a:noFill/>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76169" tIns="38083" rIns="76169" bIns="38083" numCol="1" rtlCol="0" anchor="t" anchorCtr="0" compatLnSpc="1">
            <a:prstTxWarp prst="textNoShape">
              <a:avLst/>
            </a:prstTxWarp>
          </a:bodyPr>
          <a:lstStyle/>
          <a:p>
            <a:pPr algn="ctr" defTabSz="1088219"/>
            <a:r>
              <a:rPr lang="en-US" sz="1600" dirty="0">
                <a:solidFill>
                  <a:schemeClr val="bg1"/>
                </a:solidFill>
                <a:latin typeface="+mj-lt"/>
                <a:cs typeface="Arial" pitchFamily="34" charset="0"/>
              </a:rPr>
              <a:t>Source control integration</a:t>
            </a:r>
          </a:p>
        </p:txBody>
      </p:sp>
      <p:sp>
        <p:nvSpPr>
          <p:cNvPr id="93" name="TextBox 92"/>
          <p:cNvSpPr txBox="1"/>
          <p:nvPr/>
        </p:nvSpPr>
        <p:spPr>
          <a:xfrm>
            <a:off x="8384043" y="4222601"/>
            <a:ext cx="3316928" cy="261610"/>
          </a:xfrm>
          <a:prstGeom prst="rect">
            <a:avLst/>
          </a:prstGeom>
          <a:noFill/>
          <a:ln>
            <a:solidFill>
              <a:srgbClr val="FFFFFF"/>
            </a:solidFill>
          </a:ln>
        </p:spPr>
        <p:txBody>
          <a:bodyPr wrap="square" rtlCol="0">
            <a:spAutoFit/>
          </a:bodyPr>
          <a:lstStyle/>
          <a:p>
            <a:r>
              <a:rPr lang="en-US" sz="1100" b="1" dirty="0">
                <a:solidFill>
                  <a:schemeClr val="bg1"/>
                </a:solidFill>
                <a:latin typeface="+mj-lt"/>
              </a:rPr>
              <a:t>Visual Studio Team Foundation Server 2010+</a:t>
            </a:r>
          </a:p>
        </p:txBody>
      </p:sp>
      <p:sp>
        <p:nvSpPr>
          <p:cNvPr id="105" name="TextBox 104"/>
          <p:cNvSpPr txBox="1"/>
          <p:nvPr/>
        </p:nvSpPr>
        <p:spPr>
          <a:xfrm>
            <a:off x="10181872" y="3336604"/>
            <a:ext cx="1519099" cy="430887"/>
          </a:xfrm>
          <a:prstGeom prst="rect">
            <a:avLst/>
          </a:prstGeom>
          <a:noFill/>
          <a:ln>
            <a:solidFill>
              <a:srgbClr val="FFFFFF"/>
            </a:solidFill>
          </a:ln>
        </p:spPr>
        <p:txBody>
          <a:bodyPr wrap="square" rtlCol="0">
            <a:spAutoFit/>
          </a:bodyPr>
          <a:lstStyle/>
          <a:p>
            <a:r>
              <a:rPr lang="en-US" sz="1100" b="1" dirty="0">
                <a:solidFill>
                  <a:schemeClr val="bg1"/>
                </a:solidFill>
                <a:latin typeface="+mj-lt"/>
              </a:rPr>
              <a:t>FTP, Git, WebDeploy, HTTP</a:t>
            </a:r>
          </a:p>
        </p:txBody>
      </p:sp>
      <p:sp>
        <p:nvSpPr>
          <p:cNvPr id="3" name="Title 2"/>
          <p:cNvSpPr>
            <a:spLocks noGrp="1"/>
          </p:cNvSpPr>
          <p:nvPr>
            <p:ph type="title"/>
          </p:nvPr>
        </p:nvSpPr>
        <p:spPr/>
        <p:txBody>
          <a:bodyPr/>
          <a:lstStyle/>
          <a:p>
            <a:r>
              <a:rPr lang="en-US" sz="4800" dirty="0"/>
              <a:t>Development tools and protocols support</a:t>
            </a:r>
          </a:p>
        </p:txBody>
      </p:sp>
    </p:spTree>
    <p:custDataLst>
      <p:tags r:id="rId1"/>
    </p:custDataLst>
    <p:extLst>
      <p:ext uri="{BB962C8B-B14F-4D97-AF65-F5344CB8AC3E}">
        <p14:creationId xmlns:p14="http://schemas.microsoft.com/office/powerpoint/2010/main" val="25026872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Move on-prem WCF to Azure Web Site</a:t>
            </a:r>
            <a:endParaRPr lang="en-US" dirty="0"/>
          </a:p>
        </p:txBody>
      </p:sp>
      <p:sp>
        <p:nvSpPr>
          <p:cNvPr id="3" name="Content Placeholder 2"/>
          <p:cNvSpPr>
            <a:spLocks noGrp="1"/>
          </p:cNvSpPr>
          <p:nvPr>
            <p:ph type="body" sz="quarter" idx="10"/>
          </p:nvPr>
        </p:nvSpPr>
        <p:spPr/>
        <p:txBody>
          <a:bodyPr/>
          <a:lstStyle/>
          <a:p>
            <a:r>
              <a:rPr lang="en-US" smtClean="0"/>
              <a:t>Create the Web Site in Windows Azure</a:t>
            </a:r>
          </a:p>
          <a:p>
            <a:r>
              <a:rPr lang="en-US" smtClean="0"/>
              <a:t>Import the publish settings into Visual Studio</a:t>
            </a:r>
          </a:p>
          <a:p>
            <a:pPr lvl="1"/>
            <a:r>
              <a:rPr lang="en-US" smtClean="0"/>
              <a:t>This will help us create a publish profile so we can automate deployments</a:t>
            </a:r>
          </a:p>
          <a:p>
            <a:r>
              <a:rPr lang="en-US" smtClean="0"/>
              <a:t>Publish the application</a:t>
            </a:r>
          </a:p>
          <a:p>
            <a:pPr lvl="1"/>
            <a:r>
              <a:rPr lang="en-US" smtClean="0"/>
              <a:t>It will deploy only changed files</a:t>
            </a:r>
          </a:p>
          <a:p>
            <a:r>
              <a:rPr lang="en-US" smtClean="0"/>
              <a:t>Verify the application</a:t>
            </a:r>
          </a:p>
          <a:p>
            <a:r>
              <a:rPr lang="en-US" smtClean="0"/>
              <a:t>Update the WCF service URLs to point to the cloud-hosted service</a:t>
            </a:r>
            <a:endParaRPr lang="en-US" dirty="0"/>
          </a:p>
        </p:txBody>
      </p:sp>
    </p:spTree>
    <p:extLst>
      <p:ext uri="{BB962C8B-B14F-4D97-AF65-F5344CB8AC3E}">
        <p14:creationId xmlns:p14="http://schemas.microsoft.com/office/powerpoint/2010/main" val="37954046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pPr marL="914400" indent="-914400"/>
            <a:r>
              <a:rPr lang="en-US" dirty="0" smtClean="0"/>
              <a:t>03 | Move to the Cloud</a:t>
            </a:r>
            <a:endParaRPr lang="en-US" dirty="0"/>
          </a:p>
        </p:txBody>
      </p:sp>
      <p:sp>
        <p:nvSpPr>
          <p:cNvPr id="4" name="Subtitle 3"/>
          <p:cNvSpPr>
            <a:spLocks noGrp="1"/>
          </p:cNvSpPr>
          <p:nvPr>
            <p:ph type="subTitle" idx="1"/>
          </p:nvPr>
        </p:nvSpPr>
        <p:spPr/>
        <p:txBody>
          <a:bodyPr/>
          <a:lstStyle/>
          <a:p>
            <a:r>
              <a:rPr lang="en-US" dirty="0"/>
              <a:t>Robert Green | Technical Evangelist </a:t>
            </a:r>
          </a:p>
        </p:txBody>
      </p:sp>
    </p:spTree>
    <p:extLst>
      <p:ext uri="{BB962C8B-B14F-4D97-AF65-F5344CB8AC3E}">
        <p14:creationId xmlns:p14="http://schemas.microsoft.com/office/powerpoint/2010/main" val="29871569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Windows Azure Web Sites</a:t>
            </a:r>
            <a:endParaRPr lang="en-US" b="1" dirty="0"/>
          </a:p>
        </p:txBody>
      </p:sp>
    </p:spTree>
    <p:extLst>
      <p:ext uri="{BB962C8B-B14F-4D97-AF65-F5344CB8AC3E}">
        <p14:creationId xmlns:p14="http://schemas.microsoft.com/office/powerpoint/2010/main" val="117564471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Windows Azure Active Directory</a:t>
            </a:r>
            <a:endParaRPr lang="en-US"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346797588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Windows Azure Active Directory</a:t>
            </a:r>
            <a:endParaRPr lang="en-US" dirty="0"/>
          </a:p>
        </p:txBody>
      </p:sp>
      <p:sp>
        <p:nvSpPr>
          <p:cNvPr id="3" name="Content Placeholder 2"/>
          <p:cNvSpPr>
            <a:spLocks noGrp="1"/>
          </p:cNvSpPr>
          <p:nvPr>
            <p:ph type="body" sz="quarter" idx="10"/>
          </p:nvPr>
        </p:nvSpPr>
        <p:spPr/>
        <p:txBody>
          <a:bodyPr/>
          <a:lstStyle/>
          <a:p>
            <a:r>
              <a:rPr lang="en-US" smtClean="0"/>
              <a:t>Azure-hosted directory service</a:t>
            </a:r>
          </a:p>
          <a:p>
            <a:pPr lvl="1"/>
            <a:r>
              <a:rPr lang="en-US" smtClean="0"/>
              <a:t>Can be used standalone or with directory sync to mirror on-prem directories</a:t>
            </a:r>
          </a:p>
          <a:p>
            <a:r>
              <a:rPr lang="en-US" smtClean="0"/>
              <a:t>Default directory domain is &lt;unique&gt;.onmicrosoft.com</a:t>
            </a:r>
          </a:p>
          <a:p>
            <a:pPr lvl="1"/>
            <a:r>
              <a:rPr lang="en-US" smtClean="0"/>
              <a:t>Custom domains supported</a:t>
            </a:r>
          </a:p>
          <a:p>
            <a:r>
              <a:rPr lang="en-US" smtClean="0"/>
              <a:t>Add users for directory domain</a:t>
            </a:r>
          </a:p>
          <a:p>
            <a:pPr lvl="1"/>
            <a:r>
              <a:rPr lang="en-US" smtClean="0"/>
              <a:t>Can use onmicrosoft.com domain, custom domain, or Microsoft account</a:t>
            </a:r>
          </a:p>
          <a:p>
            <a:r>
              <a:rPr lang="en-US" smtClean="0"/>
              <a:t>Enables single sign-on via access control service and/or “applications”</a:t>
            </a:r>
            <a:endParaRPr lang="en-US" dirty="0"/>
          </a:p>
        </p:txBody>
      </p:sp>
    </p:spTree>
    <p:extLst>
      <p:ext uri="{BB962C8B-B14F-4D97-AF65-F5344CB8AC3E}">
        <p14:creationId xmlns:p14="http://schemas.microsoft.com/office/powerpoint/2010/main" val="16239841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Protocols to connect with </a:t>
            </a:r>
            <a:r>
              <a:rPr lang="en-US" dirty="0" smtClean="0"/>
              <a:t>WAAD</a:t>
            </a:r>
            <a:endParaRPr lang="en-US" dirty="0"/>
          </a:p>
        </p:txBody>
      </p:sp>
      <p:graphicFrame>
        <p:nvGraphicFramePr>
          <p:cNvPr id="4" name="Table 3"/>
          <p:cNvGraphicFramePr>
            <a:graphicFrameLocks noGrp="1"/>
          </p:cNvGraphicFramePr>
          <p:nvPr>
            <p:extLst/>
          </p:nvPr>
        </p:nvGraphicFramePr>
        <p:xfrm>
          <a:off x="508907" y="1382477"/>
          <a:ext cx="11008797" cy="4756657"/>
        </p:xfrm>
        <a:graphic>
          <a:graphicData uri="http://schemas.openxmlformats.org/drawingml/2006/table">
            <a:tbl>
              <a:tblPr firstRow="1" bandCol="1">
                <a:tableStyleId>{5C22544A-7EE6-4342-B048-85BDC9FD1C3A}</a:tableStyleId>
              </a:tblPr>
              <a:tblGrid>
                <a:gridCol w="3770135"/>
                <a:gridCol w="3619331"/>
                <a:gridCol w="3619331"/>
              </a:tblGrid>
              <a:tr h="633809">
                <a:tc>
                  <a:txBody>
                    <a:bodyPr/>
                    <a:lstStyle/>
                    <a:p>
                      <a:pPr algn="ctr" fontAlgn="b"/>
                      <a:endParaRPr lang="en-US" sz="2000" b="0" u="none" strike="noStrike" kern="1200" dirty="0">
                        <a:gradFill>
                          <a:gsLst>
                            <a:gs pos="0">
                              <a:srgbClr val="FFFFFF"/>
                            </a:gs>
                            <a:gs pos="100000">
                              <a:srgbClr val="FFFFFF"/>
                            </a:gs>
                          </a:gsLst>
                          <a:lin ang="5400000" scaled="0"/>
                        </a:gradFill>
                        <a:latin typeface="+mn-lt"/>
                        <a:ea typeface="Segoe UI" pitchFamily="34" charset="0"/>
                        <a:cs typeface="Segoe UI" pitchFamily="34" charset="0"/>
                      </a:endParaRPr>
                    </a:p>
                  </a:txBody>
                  <a:tcPr marL="89643" marR="89643" marT="44821" marB="44821" anchor="b"/>
                </a:tc>
                <a:tc>
                  <a:txBody>
                    <a:bodyPr/>
                    <a:lstStyle/>
                    <a:p>
                      <a:pPr algn="ctr" fontAlgn="b"/>
                      <a:r>
                        <a:rPr lang="en-US" sz="2000" u="none" strike="noStrike" kern="1200" dirty="0" smtClean="0"/>
                        <a:t>Purpose</a:t>
                      </a:r>
                      <a:endParaRPr lang="en-US" sz="2000" b="0" u="none" strike="noStrike" kern="1200" dirty="0">
                        <a:gradFill>
                          <a:gsLst>
                            <a:gs pos="0">
                              <a:schemeClr val="tx1"/>
                            </a:gs>
                            <a:gs pos="100000">
                              <a:schemeClr val="tx1"/>
                            </a:gs>
                          </a:gsLst>
                          <a:lin ang="5400000" scaled="0"/>
                        </a:gradFill>
                        <a:latin typeface="+mn-lt"/>
                        <a:ea typeface="Segoe UI" pitchFamily="34" charset="0"/>
                        <a:cs typeface="Segoe UI" pitchFamily="34" charset="0"/>
                      </a:endParaRPr>
                    </a:p>
                  </a:txBody>
                  <a:tcPr marL="89643" marR="89643" marT="44821" marB="44821" anchor="ctr"/>
                </a:tc>
                <a:tc>
                  <a:txBody>
                    <a:bodyPr/>
                    <a:lstStyle/>
                    <a:p>
                      <a:pPr algn="ctr" fontAlgn="b"/>
                      <a:r>
                        <a:rPr lang="en-US" sz="2000" u="none" strike="noStrike" kern="1200" dirty="0" smtClean="0"/>
                        <a:t>Details</a:t>
                      </a:r>
                      <a:endParaRPr lang="en-US" sz="2000" b="0" u="none" strike="noStrike" kern="1200" dirty="0" smtClean="0">
                        <a:gradFill>
                          <a:gsLst>
                            <a:gs pos="0">
                              <a:schemeClr val="tx1"/>
                            </a:gs>
                            <a:gs pos="100000">
                              <a:schemeClr val="tx1"/>
                            </a:gs>
                          </a:gsLst>
                          <a:lin ang="5400000" scaled="0"/>
                        </a:gradFill>
                        <a:latin typeface="+mn-lt"/>
                        <a:ea typeface="Segoe UI" pitchFamily="34" charset="0"/>
                        <a:cs typeface="Segoe UI" pitchFamily="34" charset="0"/>
                      </a:endParaRPr>
                    </a:p>
                  </a:txBody>
                  <a:tcPr marL="89643" marR="89643" marT="44821" marB="44821" anchor="ctr"/>
                </a:tc>
              </a:tr>
              <a:tr h="943083">
                <a:tc>
                  <a:txBody>
                    <a:bodyPr/>
                    <a:lstStyle/>
                    <a:p>
                      <a:pPr marL="0" algn="l" defTabSz="914400" rtl="0" eaLnBrk="1" fontAlgn="b" latinLnBrk="0" hangingPunct="1"/>
                      <a:r>
                        <a:rPr lang="en-US" sz="1900" b="1" u="none" strike="noStrike" kern="1200" dirty="0" smtClean="0">
                          <a:ln>
                            <a:noFill/>
                          </a:ln>
                        </a:rPr>
                        <a:t>REST/HTTP directory access</a:t>
                      </a:r>
                      <a:endParaRPr lang="en-US" sz="1900" b="1" u="none" strike="noStrike" kern="1200" dirty="0" smtClean="0">
                        <a:ln>
                          <a:noFill/>
                        </a:ln>
                        <a:gradFill>
                          <a:gsLst>
                            <a:gs pos="0">
                              <a:srgbClr val="FFFFFF"/>
                            </a:gs>
                            <a:gs pos="100000">
                              <a:srgbClr val="FFFFFF"/>
                            </a:gs>
                          </a:gsLst>
                          <a:lin ang="5400000" scaled="0"/>
                        </a:gradFill>
                        <a:latin typeface="+mn-lt"/>
                      </a:endParaRPr>
                    </a:p>
                  </a:txBody>
                  <a:tcPr marL="89643" marR="89643" marT="44821" marB="44821" anchor="ctr"/>
                </a:tc>
                <a:tc>
                  <a:txBody>
                    <a:bodyPr/>
                    <a:lstStyle/>
                    <a:p>
                      <a:pPr algn="l"/>
                      <a:r>
                        <a:rPr lang="en-US" sz="1900" dirty="0" smtClean="0"/>
                        <a:t>Create, Read, Update, Delete directory objects and relationships</a:t>
                      </a:r>
                    </a:p>
                    <a:p>
                      <a:pPr algn="l"/>
                      <a:endParaRPr lang="en-US" sz="1900" dirty="0">
                        <a:gradFill>
                          <a:gsLst>
                            <a:gs pos="100000">
                              <a:schemeClr val="tx1"/>
                            </a:gs>
                            <a:gs pos="0">
                              <a:schemeClr val="tx1"/>
                            </a:gs>
                          </a:gsLst>
                          <a:lin ang="5400000" scaled="0"/>
                        </a:gradFill>
                      </a:endParaRPr>
                    </a:p>
                  </a:txBody>
                  <a:tcPr marL="89643" marR="89643" marT="44821" marB="44821" anchor="ctr" anchorCtr="1"/>
                </a:tc>
                <a:tc>
                  <a:txBody>
                    <a:bodyPr/>
                    <a:lstStyle/>
                    <a:p>
                      <a:pPr algn="l"/>
                      <a:r>
                        <a:rPr lang="en-US" sz="1900" dirty="0" smtClean="0"/>
                        <a:t>Compatible with OData V3</a:t>
                      </a:r>
                    </a:p>
                    <a:p>
                      <a:pPr algn="l"/>
                      <a:r>
                        <a:rPr lang="en-US" sz="1900" dirty="0" smtClean="0"/>
                        <a:t>Authenticate with </a:t>
                      </a:r>
                      <a:r>
                        <a:rPr lang="en-US" sz="1900" dirty="0" err="1" smtClean="0"/>
                        <a:t>OAuth</a:t>
                      </a:r>
                      <a:r>
                        <a:rPr lang="en-US" sz="1900" dirty="0" smtClean="0"/>
                        <a:t> 2.0</a:t>
                      </a:r>
                    </a:p>
                    <a:p>
                      <a:pPr algn="l"/>
                      <a:endParaRPr lang="en-US" sz="1900" dirty="0">
                        <a:gradFill>
                          <a:gsLst>
                            <a:gs pos="100000">
                              <a:schemeClr val="tx1"/>
                            </a:gs>
                            <a:gs pos="0">
                              <a:schemeClr val="tx1"/>
                            </a:gs>
                          </a:gsLst>
                          <a:lin ang="5400000" scaled="0"/>
                        </a:gradFill>
                      </a:endParaRPr>
                    </a:p>
                  </a:txBody>
                  <a:tcPr marL="89643" marR="89643" marT="44821" marB="44821" anchor="ctr" anchorCtr="1"/>
                </a:tc>
              </a:tr>
              <a:tr h="943083">
                <a:tc>
                  <a:txBody>
                    <a:bodyPr/>
                    <a:lstStyle/>
                    <a:p>
                      <a:pPr marL="0" algn="l" defTabSz="914400" rtl="0" eaLnBrk="1" fontAlgn="b" latinLnBrk="0" hangingPunct="1"/>
                      <a:r>
                        <a:rPr lang="en-US" sz="1900" b="1" u="none" strike="noStrike" kern="1200" dirty="0" err="1" smtClean="0">
                          <a:ln>
                            <a:noFill/>
                          </a:ln>
                        </a:rPr>
                        <a:t>OAuth</a:t>
                      </a:r>
                      <a:r>
                        <a:rPr lang="en-US" sz="1900" b="1" u="none" strike="noStrike" kern="1200" dirty="0" smtClean="0">
                          <a:ln>
                            <a:noFill/>
                          </a:ln>
                        </a:rPr>
                        <a:t> 2.0</a:t>
                      </a:r>
                      <a:endParaRPr lang="en-US" sz="1900" b="1" u="none" strike="noStrike" kern="1200" dirty="0" smtClean="0">
                        <a:ln>
                          <a:noFill/>
                        </a:ln>
                        <a:gradFill>
                          <a:gsLst>
                            <a:gs pos="0">
                              <a:srgbClr val="FFFFFF"/>
                            </a:gs>
                            <a:gs pos="100000">
                              <a:srgbClr val="FFFFFF"/>
                            </a:gs>
                          </a:gsLst>
                          <a:lin ang="5400000" scaled="0"/>
                        </a:gradFill>
                        <a:latin typeface="+mn-lt"/>
                        <a:ea typeface="+mn-ea"/>
                        <a:cs typeface="+mn-cs"/>
                      </a:endParaRPr>
                    </a:p>
                  </a:txBody>
                  <a:tcPr marL="89643" marR="89643" marT="44821" marB="44821" anchor="ctr"/>
                </a:tc>
                <a:tc>
                  <a:txBody>
                    <a:bodyPr/>
                    <a:lstStyle/>
                    <a:p>
                      <a:pPr algn="l"/>
                      <a:r>
                        <a:rPr lang="en-US" sz="1900" dirty="0" smtClean="0"/>
                        <a:t>Service to service authentication</a:t>
                      </a:r>
                    </a:p>
                    <a:p>
                      <a:pPr algn="l"/>
                      <a:r>
                        <a:rPr lang="en-US" sz="1900" dirty="0" smtClean="0"/>
                        <a:t>Delegated access</a:t>
                      </a:r>
                    </a:p>
                    <a:p>
                      <a:pPr algn="l"/>
                      <a:endParaRPr lang="en-US" sz="1900" dirty="0">
                        <a:gradFill>
                          <a:gsLst>
                            <a:gs pos="100000">
                              <a:schemeClr val="tx1"/>
                            </a:gs>
                            <a:gs pos="0">
                              <a:schemeClr val="tx1"/>
                            </a:gs>
                          </a:gsLst>
                          <a:lin ang="5400000" scaled="0"/>
                        </a:gradFill>
                      </a:endParaRPr>
                    </a:p>
                  </a:txBody>
                  <a:tcPr marL="89643" marR="89643" marT="44821" marB="44821" anchor="ctr" anchorCtr="1"/>
                </a:tc>
                <a:tc>
                  <a:txBody>
                    <a:bodyPr/>
                    <a:lstStyle/>
                    <a:p>
                      <a:pPr algn="l"/>
                      <a:r>
                        <a:rPr lang="en-US" sz="1900" dirty="0" smtClean="0"/>
                        <a:t>JWT token format</a:t>
                      </a:r>
                    </a:p>
                    <a:p>
                      <a:pPr algn="l"/>
                      <a:endParaRPr lang="en-US" sz="1900" dirty="0">
                        <a:gradFill>
                          <a:gsLst>
                            <a:gs pos="100000">
                              <a:schemeClr val="tx1"/>
                            </a:gs>
                            <a:gs pos="0">
                              <a:schemeClr val="tx1"/>
                            </a:gs>
                          </a:gsLst>
                          <a:lin ang="5400000" scaled="0"/>
                        </a:gradFill>
                      </a:endParaRPr>
                    </a:p>
                  </a:txBody>
                  <a:tcPr marL="89643" marR="89643" marT="44821" marB="44821" anchor="ctr" anchorCtr="1"/>
                </a:tc>
              </a:tr>
              <a:tr h="943083">
                <a:tc>
                  <a:txBody>
                    <a:bodyPr/>
                    <a:lstStyle/>
                    <a:p>
                      <a:pPr marL="0" algn="l" defTabSz="914400" rtl="0" eaLnBrk="1" fontAlgn="b" latinLnBrk="0" hangingPunct="1"/>
                      <a:r>
                        <a:rPr lang="en-US" sz="1900" b="1" u="none" strike="noStrike" kern="1200" dirty="0" smtClean="0">
                          <a:ln>
                            <a:noFill/>
                          </a:ln>
                        </a:rPr>
                        <a:t>SAML 2.0</a:t>
                      </a:r>
                      <a:endParaRPr lang="en-US" sz="1900" b="1" u="none" strike="noStrike" kern="1200" dirty="0" smtClean="0">
                        <a:ln>
                          <a:noFill/>
                        </a:ln>
                        <a:gradFill>
                          <a:gsLst>
                            <a:gs pos="0">
                              <a:srgbClr val="FFFFFF"/>
                            </a:gs>
                            <a:gs pos="100000">
                              <a:srgbClr val="FFFFFF"/>
                            </a:gs>
                          </a:gsLst>
                          <a:lin ang="5400000" scaled="0"/>
                        </a:gradFill>
                        <a:latin typeface="+mn-lt"/>
                      </a:endParaRPr>
                    </a:p>
                  </a:txBody>
                  <a:tcPr marL="89643" marR="89643" marT="44821" marB="44821" anchor="ctr"/>
                </a:tc>
                <a:tc>
                  <a:txBody>
                    <a:bodyPr/>
                    <a:lstStyle/>
                    <a:p>
                      <a:pPr marL="0" algn="l" defTabSz="914363" rtl="0" eaLnBrk="1" latinLnBrk="0" hangingPunct="1"/>
                      <a:r>
                        <a:rPr lang="en-US" sz="1900" u="none" strike="noStrike" kern="1200" dirty="0" smtClean="0"/>
                        <a:t>Web application authentication</a:t>
                      </a:r>
                    </a:p>
                    <a:p>
                      <a:pPr marL="0" algn="l" defTabSz="914363" rtl="0" eaLnBrk="1" latinLnBrk="0" hangingPunct="1"/>
                      <a:endParaRPr lang="en-US" sz="1900" b="0" u="none" strike="noStrike" kern="1200" dirty="0">
                        <a:gradFill>
                          <a:gsLst>
                            <a:gs pos="100000">
                              <a:schemeClr val="tx1"/>
                            </a:gs>
                            <a:gs pos="0">
                              <a:schemeClr val="tx1"/>
                            </a:gs>
                          </a:gsLst>
                          <a:lin ang="5400000" scaled="0"/>
                        </a:gradFill>
                        <a:latin typeface="+mn-lt"/>
                        <a:ea typeface="Segoe UI" pitchFamily="34" charset="0"/>
                        <a:cs typeface="Segoe UI" pitchFamily="34" charset="0"/>
                      </a:endParaRPr>
                    </a:p>
                  </a:txBody>
                  <a:tcPr marL="89643" marR="89643" marT="44821" marB="44821" anchor="ctr" anchorCtr="1"/>
                </a:tc>
                <a:tc>
                  <a:txBody>
                    <a:bodyPr/>
                    <a:lstStyle/>
                    <a:p>
                      <a:pPr marL="0" algn="l" defTabSz="914363" rtl="0" eaLnBrk="1" latinLnBrk="0" hangingPunct="1"/>
                      <a:r>
                        <a:rPr lang="en-US" sz="1900" u="none" strike="noStrike" kern="1200" dirty="0" smtClean="0"/>
                        <a:t>SAML 2.0 token format</a:t>
                      </a:r>
                    </a:p>
                    <a:p>
                      <a:pPr marL="0" algn="l" defTabSz="914363" rtl="0" eaLnBrk="1" latinLnBrk="0" hangingPunct="1"/>
                      <a:r>
                        <a:rPr lang="en-US" sz="1900" u="none" strike="noStrike" kern="1200" dirty="0" smtClean="0"/>
                        <a:t>Used with Office 365 Services</a:t>
                      </a:r>
                    </a:p>
                    <a:p>
                      <a:pPr marL="0" algn="l" defTabSz="914363" rtl="0" eaLnBrk="1" latinLnBrk="0" hangingPunct="1"/>
                      <a:endParaRPr lang="en-US" sz="1900" b="0" u="none" strike="noStrike" kern="1200" dirty="0">
                        <a:gradFill>
                          <a:gsLst>
                            <a:gs pos="100000">
                              <a:schemeClr val="tx1"/>
                            </a:gs>
                            <a:gs pos="0">
                              <a:schemeClr val="tx1"/>
                            </a:gs>
                          </a:gsLst>
                          <a:lin ang="5400000" scaled="0"/>
                        </a:gradFill>
                        <a:latin typeface="+mn-lt"/>
                        <a:ea typeface="Segoe UI" pitchFamily="34" charset="0"/>
                        <a:cs typeface="Segoe UI" pitchFamily="34" charset="0"/>
                      </a:endParaRPr>
                    </a:p>
                  </a:txBody>
                  <a:tcPr marL="89643" marR="89643" marT="44821" marB="44821" anchor="ctr" anchorCtr="1"/>
                </a:tc>
              </a:tr>
              <a:tr h="943083">
                <a:tc>
                  <a:txBody>
                    <a:bodyPr/>
                    <a:lstStyle/>
                    <a:p>
                      <a:pPr marL="0" algn="l" defTabSz="914400" rtl="0" eaLnBrk="1" fontAlgn="b" latinLnBrk="0" hangingPunct="1"/>
                      <a:r>
                        <a:rPr lang="en-US" sz="1900" b="1" u="none" strike="noStrike" kern="1200" dirty="0" smtClean="0">
                          <a:ln>
                            <a:noFill/>
                          </a:ln>
                        </a:rPr>
                        <a:t>WS-Federation 1.3</a:t>
                      </a:r>
                      <a:endParaRPr lang="en-US" sz="1900" b="1" u="none" strike="noStrike" kern="1200" dirty="0" smtClean="0">
                        <a:ln>
                          <a:noFill/>
                        </a:ln>
                        <a:gradFill>
                          <a:gsLst>
                            <a:gs pos="0">
                              <a:srgbClr val="FFFFFF"/>
                            </a:gs>
                            <a:gs pos="100000">
                              <a:srgbClr val="FFFFFF"/>
                            </a:gs>
                          </a:gsLst>
                          <a:lin ang="5400000" scaled="0"/>
                        </a:gradFill>
                        <a:latin typeface="+mn-lt"/>
                      </a:endParaRPr>
                    </a:p>
                  </a:txBody>
                  <a:tcPr marL="89643" marR="89643" marT="44821" marB="44821" anchor="ctr"/>
                </a:tc>
                <a:tc>
                  <a:txBody>
                    <a:bodyPr/>
                    <a:lstStyle/>
                    <a:p>
                      <a:pPr marL="0" algn="l" defTabSz="914363" rtl="0" eaLnBrk="1" latinLnBrk="0" hangingPunct="1"/>
                      <a:r>
                        <a:rPr lang="en-US" sz="1900" u="none" strike="noStrike" kern="1200" dirty="0" smtClean="0"/>
                        <a:t>Web application authentication</a:t>
                      </a:r>
                    </a:p>
                    <a:p>
                      <a:pPr marL="0" algn="l" defTabSz="914363" rtl="0" eaLnBrk="1" latinLnBrk="0" hangingPunct="1"/>
                      <a:endParaRPr lang="en-US" sz="1900" b="0" u="none" strike="noStrike" kern="1200" dirty="0">
                        <a:gradFill>
                          <a:gsLst>
                            <a:gs pos="100000">
                              <a:schemeClr val="tx1"/>
                            </a:gs>
                            <a:gs pos="0">
                              <a:schemeClr val="tx1"/>
                            </a:gs>
                          </a:gsLst>
                          <a:lin ang="5400000" scaled="0"/>
                        </a:gradFill>
                        <a:latin typeface="+mn-lt"/>
                        <a:ea typeface="Segoe UI" pitchFamily="34" charset="0"/>
                        <a:cs typeface="Segoe UI" pitchFamily="34" charset="0"/>
                      </a:endParaRPr>
                    </a:p>
                  </a:txBody>
                  <a:tcPr marL="89643" marR="89643" marT="44821" marB="44821" anchor="ctr" anchorCtr="1"/>
                </a:tc>
                <a:tc>
                  <a:txBody>
                    <a:bodyPr/>
                    <a:lstStyle/>
                    <a:p>
                      <a:pPr marL="0" algn="l" defTabSz="914363" rtl="0" eaLnBrk="1" latinLnBrk="0" hangingPunct="1"/>
                      <a:r>
                        <a:rPr lang="en-US" sz="1900" u="none" strike="noStrike" kern="1200" dirty="0" smtClean="0"/>
                        <a:t>SAML 1.1 token format</a:t>
                      </a:r>
                    </a:p>
                    <a:p>
                      <a:pPr marL="0" algn="l" defTabSz="914363" rtl="0" eaLnBrk="1" latinLnBrk="0" hangingPunct="1"/>
                      <a:r>
                        <a:rPr lang="en-US" sz="1900" u="none" strike="noStrike" kern="1200" dirty="0" smtClean="0"/>
                        <a:t>Used with Office 365 Services</a:t>
                      </a:r>
                    </a:p>
                    <a:p>
                      <a:pPr marL="0" algn="l" defTabSz="914363" rtl="0" eaLnBrk="1" latinLnBrk="0" hangingPunct="1"/>
                      <a:endParaRPr lang="en-US" sz="1900" b="0" u="none" strike="noStrike" kern="1200" dirty="0">
                        <a:gradFill>
                          <a:gsLst>
                            <a:gs pos="100000">
                              <a:schemeClr val="tx1"/>
                            </a:gs>
                            <a:gs pos="0">
                              <a:schemeClr val="tx1"/>
                            </a:gs>
                          </a:gsLst>
                          <a:lin ang="5400000" scaled="0"/>
                        </a:gradFill>
                        <a:latin typeface="+mn-lt"/>
                        <a:ea typeface="Segoe UI" pitchFamily="34" charset="0"/>
                        <a:cs typeface="Segoe UI" pitchFamily="34" charset="0"/>
                      </a:endParaRPr>
                    </a:p>
                  </a:txBody>
                  <a:tcPr marL="89643" marR="89643" marT="44821" marB="44821" anchor="ctr" anchorCtr="1"/>
                </a:tc>
              </a:tr>
            </a:tbl>
          </a:graphicData>
        </a:graphic>
      </p:graphicFrame>
    </p:spTree>
    <p:extLst>
      <p:ext uri="{BB962C8B-B14F-4D97-AF65-F5344CB8AC3E}">
        <p14:creationId xmlns:p14="http://schemas.microsoft.com/office/powerpoint/2010/main" val="21721893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Windows Azure Authentication Library</a:t>
            </a:r>
            <a:endParaRPr lang="en-US" dirty="0"/>
          </a:p>
        </p:txBody>
      </p:sp>
      <p:sp>
        <p:nvSpPr>
          <p:cNvPr id="3" name="Content Placeholder 2"/>
          <p:cNvSpPr>
            <a:spLocks noGrp="1"/>
          </p:cNvSpPr>
          <p:nvPr>
            <p:ph type="body" sz="quarter" idx="10"/>
          </p:nvPr>
        </p:nvSpPr>
        <p:spPr/>
        <p:txBody>
          <a:bodyPr/>
          <a:lstStyle/>
          <a:p>
            <a:r>
              <a:rPr lang="en-US" smtClean="0"/>
              <a:t>Makes it easy to add authentication using Windows Azure AD</a:t>
            </a:r>
          </a:p>
          <a:p>
            <a:r>
              <a:rPr lang="en-US" smtClean="0"/>
              <a:t>Takes advantage of OAuth2 code grant </a:t>
            </a:r>
          </a:p>
          <a:p>
            <a:r>
              <a:rPr lang="en-US" smtClean="0"/>
              <a:t>Packaged as a Windows Runtime Component (WinRT for store apps)</a:t>
            </a:r>
          </a:p>
          <a:p>
            <a:pPr lvl="1"/>
            <a:r>
              <a:rPr lang="en-US" smtClean="0"/>
              <a:t>Available to both XAML and JavaScript apps</a:t>
            </a:r>
          </a:p>
          <a:p>
            <a:r>
              <a:rPr lang="en-US" smtClean="0"/>
              <a:t>Wraps WebAuthenticationBroker </a:t>
            </a:r>
          </a:p>
          <a:p>
            <a:pPr lvl="1"/>
            <a:r>
              <a:rPr lang="en-US" smtClean="0"/>
              <a:t>Web-based authentication flows and single sign on across trusted apps</a:t>
            </a:r>
          </a:p>
          <a:p>
            <a:r>
              <a:rPr lang="en-US" smtClean="0"/>
              <a:t>Uses CredentialVault</a:t>
            </a:r>
          </a:p>
          <a:p>
            <a:pPr lvl="1"/>
            <a:r>
              <a:rPr lang="en-US" smtClean="0"/>
              <a:t>Persistent token caching, automatic token refreshing and roaming</a:t>
            </a:r>
            <a:endParaRPr lang="en-US" dirty="0"/>
          </a:p>
        </p:txBody>
      </p:sp>
    </p:spTree>
    <p:extLst>
      <p:ext uri="{BB962C8B-B14F-4D97-AF65-F5344CB8AC3E}">
        <p14:creationId xmlns:p14="http://schemas.microsoft.com/office/powerpoint/2010/main" val="3170096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Secure WCF service with WAAD</a:t>
            </a:r>
            <a:endParaRPr lang="en-US" dirty="0"/>
          </a:p>
        </p:txBody>
      </p:sp>
      <p:sp>
        <p:nvSpPr>
          <p:cNvPr id="3" name="Content Placeholder 2"/>
          <p:cNvSpPr>
            <a:spLocks noGrp="1"/>
          </p:cNvSpPr>
          <p:nvPr>
            <p:ph type="body" sz="quarter" idx="10"/>
          </p:nvPr>
        </p:nvSpPr>
        <p:spPr/>
        <p:txBody>
          <a:bodyPr/>
          <a:lstStyle/>
          <a:p>
            <a:r>
              <a:rPr lang="en-US" smtClean="0"/>
              <a:t>Create the directory in Windows Azure</a:t>
            </a:r>
          </a:p>
          <a:p>
            <a:r>
              <a:rPr lang="en-US" smtClean="0"/>
              <a:t>Add users (or import via sync from on-prem AD)</a:t>
            </a:r>
          </a:p>
          <a:p>
            <a:r>
              <a:rPr lang="en-US" smtClean="0"/>
              <a:t>Create a service application in WAAD</a:t>
            </a:r>
          </a:p>
          <a:p>
            <a:r>
              <a:rPr lang="en-US" smtClean="0"/>
              <a:t>Update the WCF service using the service application settings</a:t>
            </a:r>
          </a:p>
          <a:p>
            <a:pPr lvl="1"/>
            <a:r>
              <a:rPr lang="en-US" smtClean="0"/>
              <a:t>It must verify authorization tokens when present in the header</a:t>
            </a:r>
          </a:p>
          <a:p>
            <a:pPr lvl="1"/>
            <a:r>
              <a:rPr lang="en-US" smtClean="0"/>
              <a:t>It must return a proper “Unauthorized” with a pointer to the correct login page when a token header is not present</a:t>
            </a:r>
            <a:endParaRPr lang="en-US" dirty="0" smtClean="0"/>
          </a:p>
        </p:txBody>
      </p:sp>
    </p:spTree>
    <p:extLst>
      <p:ext uri="{BB962C8B-B14F-4D97-AF65-F5344CB8AC3E}">
        <p14:creationId xmlns:p14="http://schemas.microsoft.com/office/powerpoint/2010/main" val="40903240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Secure WCF service with WAAD</a:t>
            </a:r>
            <a:endParaRPr lang="en-US" dirty="0"/>
          </a:p>
        </p:txBody>
      </p:sp>
      <p:sp>
        <p:nvSpPr>
          <p:cNvPr id="3" name="Content Placeholder 2"/>
          <p:cNvSpPr>
            <a:spLocks noGrp="1"/>
          </p:cNvSpPr>
          <p:nvPr>
            <p:ph type="body" sz="quarter" idx="10"/>
          </p:nvPr>
        </p:nvSpPr>
        <p:spPr/>
        <p:txBody>
          <a:bodyPr/>
          <a:lstStyle/>
          <a:p>
            <a:r>
              <a:rPr lang="en-US" smtClean="0"/>
              <a:t>Create a client application in WAAD and allow it access to the service application’s API</a:t>
            </a:r>
          </a:p>
          <a:p>
            <a:r>
              <a:rPr lang="en-US" smtClean="0"/>
              <a:t>Update the WPF app to use the AD library with the client application settings</a:t>
            </a:r>
          </a:p>
          <a:p>
            <a:pPr lvl="1"/>
            <a:r>
              <a:rPr lang="en-US" smtClean="0"/>
              <a:t>This provides all necessary authorization UI and simplifies the access to acquiring the token in code</a:t>
            </a:r>
          </a:p>
          <a:p>
            <a:r>
              <a:rPr lang="en-US" smtClean="0"/>
              <a:t>Verify the authorized experience</a:t>
            </a:r>
            <a:endParaRPr lang="en-US" dirty="0" smtClean="0"/>
          </a:p>
        </p:txBody>
      </p:sp>
    </p:spTree>
    <p:extLst>
      <p:ext uri="{BB962C8B-B14F-4D97-AF65-F5344CB8AC3E}">
        <p14:creationId xmlns:p14="http://schemas.microsoft.com/office/powerpoint/2010/main" val="35711658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Windows Azure Active Directory</a:t>
            </a:r>
            <a:endParaRPr lang="en-US" b="1" dirty="0"/>
          </a:p>
        </p:txBody>
      </p:sp>
    </p:spTree>
    <p:extLst>
      <p:ext uri="{BB962C8B-B14F-4D97-AF65-F5344CB8AC3E}">
        <p14:creationId xmlns:p14="http://schemas.microsoft.com/office/powerpoint/2010/main" val="222462007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Windows Azure Service Bus</a:t>
            </a:r>
            <a:endParaRPr lang="en-US"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65683538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Hybrid application needs</a:t>
            </a:r>
            <a:endParaRPr lang="en-US" dirty="0"/>
          </a:p>
        </p:txBody>
      </p:sp>
      <p:sp>
        <p:nvSpPr>
          <p:cNvPr id="5" name="Rectangle 4"/>
          <p:cNvSpPr>
            <a:spLocks noChangeAspect="1"/>
          </p:cNvSpPr>
          <p:nvPr/>
        </p:nvSpPr>
        <p:spPr bwMode="auto">
          <a:xfrm>
            <a:off x="1768953" y="1841613"/>
            <a:ext cx="1263500" cy="325328"/>
          </a:xfrm>
          <a:prstGeom prst="rect">
            <a:avLst/>
          </a:prstGeom>
          <a:solidFill>
            <a:schemeClr val="accent5">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74623" tIns="37307" rIns="74623" bIns="37307" numCol="1" rtlCol="0" anchor="ctr" anchorCtr="0" compatLnSpc="1">
            <a:prstTxWarp prst="textNoShape">
              <a:avLst/>
            </a:prstTxWarp>
          </a:bodyPr>
          <a:lstStyle/>
          <a:p>
            <a:pPr algn="ctr" defTabSz="745932" fontAlgn="base">
              <a:spcBef>
                <a:spcPct val="0"/>
              </a:spcBef>
              <a:spcAft>
                <a:spcPct val="0"/>
              </a:spcAft>
            </a:pPr>
            <a:r>
              <a:rPr lang="en-US" sz="1635" dirty="0">
                <a:gradFill>
                  <a:gsLst>
                    <a:gs pos="0">
                      <a:srgbClr val="FFFFFF"/>
                    </a:gs>
                    <a:gs pos="100000">
                      <a:srgbClr val="FFFFFF"/>
                    </a:gs>
                  </a:gsLst>
                  <a:lin ang="5400000" scaled="0"/>
                </a:gradFill>
                <a:latin typeface="+mj-lt"/>
              </a:rPr>
              <a:t>CLOUD</a:t>
            </a:r>
          </a:p>
        </p:txBody>
      </p:sp>
      <p:sp>
        <p:nvSpPr>
          <p:cNvPr id="6" name="Rectangle 5"/>
          <p:cNvSpPr>
            <a:spLocks noChangeAspect="1"/>
          </p:cNvSpPr>
          <p:nvPr/>
        </p:nvSpPr>
        <p:spPr bwMode="auto">
          <a:xfrm>
            <a:off x="8797770" y="1841613"/>
            <a:ext cx="1262465" cy="325328"/>
          </a:xfrm>
          <a:prstGeom prst="rect">
            <a:avLst/>
          </a:prstGeom>
          <a:solidFill>
            <a:schemeClr val="accent2">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74623" tIns="37307" rIns="74623" bIns="37307" numCol="1" rtlCol="0" anchor="ctr" anchorCtr="0" compatLnSpc="1">
            <a:prstTxWarp prst="textNoShape">
              <a:avLst/>
            </a:prstTxWarp>
          </a:bodyPr>
          <a:lstStyle/>
          <a:p>
            <a:pPr algn="ctr" defTabSz="745932" fontAlgn="base">
              <a:spcBef>
                <a:spcPct val="0"/>
              </a:spcBef>
              <a:spcAft>
                <a:spcPct val="0"/>
              </a:spcAft>
            </a:pPr>
            <a:r>
              <a:rPr lang="en-US" sz="1635" dirty="0">
                <a:solidFill>
                  <a:srgbClr val="FFFFFF">
                    <a:alpha val="99000"/>
                  </a:srgbClr>
                </a:solidFill>
                <a:latin typeface="+mj-lt"/>
              </a:rPr>
              <a:t>ON PREM</a:t>
            </a:r>
            <a:endParaRPr lang="en-US" sz="1635" dirty="0">
              <a:gradFill>
                <a:gsLst>
                  <a:gs pos="0">
                    <a:srgbClr val="FFFFFF"/>
                  </a:gs>
                  <a:gs pos="100000">
                    <a:srgbClr val="FFFFFF"/>
                  </a:gs>
                </a:gsLst>
                <a:lin ang="5400000" scaled="0"/>
              </a:gradFill>
              <a:latin typeface="+mj-lt"/>
            </a:endParaRPr>
          </a:p>
        </p:txBody>
      </p:sp>
      <p:sp>
        <p:nvSpPr>
          <p:cNvPr id="8" name="Freeform 7"/>
          <p:cNvSpPr/>
          <p:nvPr/>
        </p:nvSpPr>
        <p:spPr>
          <a:xfrm rot="5400000">
            <a:off x="2146363" y="3340137"/>
            <a:ext cx="504987" cy="1263499"/>
          </a:xfrm>
          <a:custGeom>
            <a:avLst/>
            <a:gdLst>
              <a:gd name="connsiteX0" fmla="*/ 0 w 2459333"/>
              <a:gd name="connsiteY0" fmla="*/ 0 h 658800"/>
              <a:gd name="connsiteX1" fmla="*/ 2459333 w 2459333"/>
              <a:gd name="connsiteY1" fmla="*/ 0 h 658800"/>
              <a:gd name="connsiteX2" fmla="*/ 2459333 w 2459333"/>
              <a:gd name="connsiteY2" fmla="*/ 658800 h 658800"/>
              <a:gd name="connsiteX3" fmla="*/ 0 w 2459333"/>
              <a:gd name="connsiteY3" fmla="*/ 658800 h 658800"/>
              <a:gd name="connsiteX4" fmla="*/ 0 w 2459333"/>
              <a:gd name="connsiteY4" fmla="*/ 0 h 65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59333" h="658800">
                <a:moveTo>
                  <a:pt x="0" y="0"/>
                </a:moveTo>
                <a:lnTo>
                  <a:pt x="2459333" y="0"/>
                </a:lnTo>
                <a:lnTo>
                  <a:pt x="2459333" y="658800"/>
                </a:lnTo>
                <a:lnTo>
                  <a:pt x="0" y="658800"/>
                </a:lnTo>
                <a:lnTo>
                  <a:pt x="0" y="0"/>
                </a:lnTo>
                <a:close/>
              </a:path>
            </a:pathLst>
          </a:custGeom>
          <a:solidFill>
            <a:schemeClr val="accent5"/>
          </a:solidFill>
          <a:ln w="12700" cap="flat" cmpd="thickThin" algn="ctr">
            <a:noFill/>
            <a:prstDash val="solid"/>
          </a:ln>
          <a:effectLst/>
        </p:spPr>
        <p:txBody>
          <a:bodyPr lIns="2488936" tIns="31111" rIns="62220" bIns="31111" rtlCol="0" anchor="ctr"/>
          <a:lstStyle/>
          <a:p>
            <a:pPr marL="312924" indent="-312924" defTabSz="621511">
              <a:lnSpc>
                <a:spcPct val="90000"/>
              </a:lnSpc>
              <a:spcBef>
                <a:spcPct val="20000"/>
              </a:spcBef>
              <a:buSzPct val="90000"/>
              <a:buBlip>
                <a:blip r:embed="rId3"/>
              </a:buBlip>
            </a:pPr>
            <a:endParaRPr lang="en-US" sz="1635" dirty="0">
              <a:gradFill>
                <a:gsLst>
                  <a:gs pos="0">
                    <a:prstClr val="white"/>
                  </a:gs>
                  <a:gs pos="86000">
                    <a:prstClr val="white"/>
                  </a:gs>
                </a:gsLst>
                <a:lin ang="5400000" scaled="0"/>
              </a:gradFill>
              <a:latin typeface="+mj-lt"/>
            </a:endParaRPr>
          </a:p>
        </p:txBody>
      </p:sp>
      <p:sp>
        <p:nvSpPr>
          <p:cNvPr id="9" name="Freeform 8"/>
          <p:cNvSpPr/>
          <p:nvPr/>
        </p:nvSpPr>
        <p:spPr>
          <a:xfrm rot="5400000">
            <a:off x="9176001" y="3341451"/>
            <a:ext cx="504987" cy="1263499"/>
          </a:xfrm>
          <a:custGeom>
            <a:avLst/>
            <a:gdLst>
              <a:gd name="connsiteX0" fmla="*/ 0 w 2459333"/>
              <a:gd name="connsiteY0" fmla="*/ 0 h 658800"/>
              <a:gd name="connsiteX1" fmla="*/ 2459333 w 2459333"/>
              <a:gd name="connsiteY1" fmla="*/ 0 h 658800"/>
              <a:gd name="connsiteX2" fmla="*/ 2459333 w 2459333"/>
              <a:gd name="connsiteY2" fmla="*/ 658800 h 658800"/>
              <a:gd name="connsiteX3" fmla="*/ 0 w 2459333"/>
              <a:gd name="connsiteY3" fmla="*/ 658800 h 658800"/>
              <a:gd name="connsiteX4" fmla="*/ 0 w 2459333"/>
              <a:gd name="connsiteY4" fmla="*/ 0 h 65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59333" h="658800">
                <a:moveTo>
                  <a:pt x="0" y="0"/>
                </a:moveTo>
                <a:lnTo>
                  <a:pt x="2459333" y="0"/>
                </a:lnTo>
                <a:lnTo>
                  <a:pt x="2459333" y="658800"/>
                </a:lnTo>
                <a:lnTo>
                  <a:pt x="0" y="658800"/>
                </a:lnTo>
                <a:lnTo>
                  <a:pt x="0" y="0"/>
                </a:lnTo>
                <a:close/>
              </a:path>
            </a:pathLst>
          </a:custGeom>
          <a:solidFill>
            <a:schemeClr val="accent2"/>
          </a:solidFill>
          <a:ln w="12700" cap="flat" cmpd="thickThin" algn="ctr">
            <a:noFill/>
            <a:prstDash val="solid"/>
          </a:ln>
          <a:effectLst/>
        </p:spPr>
        <p:txBody>
          <a:bodyPr lIns="2488936" tIns="31111" rIns="62220" bIns="31111" rtlCol="0" anchor="ctr"/>
          <a:lstStyle/>
          <a:p>
            <a:pPr marL="312924" indent="-312924" defTabSz="621511">
              <a:lnSpc>
                <a:spcPct val="90000"/>
              </a:lnSpc>
              <a:spcBef>
                <a:spcPct val="20000"/>
              </a:spcBef>
              <a:buSzPct val="90000"/>
              <a:buBlip>
                <a:blip r:embed="rId3"/>
              </a:buBlip>
            </a:pPr>
            <a:endParaRPr lang="en-US" sz="1635" dirty="0">
              <a:gradFill>
                <a:gsLst>
                  <a:gs pos="0">
                    <a:prstClr val="white"/>
                  </a:gs>
                  <a:gs pos="86000">
                    <a:prstClr val="white"/>
                  </a:gs>
                </a:gsLst>
                <a:lin ang="5400000" scaled="0"/>
              </a:gradFill>
              <a:latin typeface="+mj-lt"/>
            </a:endParaRPr>
          </a:p>
        </p:txBody>
      </p:sp>
      <p:sp>
        <p:nvSpPr>
          <p:cNvPr id="10" name="Rectangle 9"/>
          <p:cNvSpPr/>
          <p:nvPr/>
        </p:nvSpPr>
        <p:spPr>
          <a:xfrm>
            <a:off x="3026079" y="3724578"/>
            <a:ext cx="5770655" cy="661864"/>
          </a:xfrm>
          <a:prstGeom prst="rect">
            <a:avLst/>
          </a:prstGeom>
        </p:spPr>
        <p:txBody>
          <a:bodyPr wrap="square" lIns="99581" tIns="49792" rIns="99581" bIns="49792">
            <a:spAutoFit/>
          </a:bodyPr>
          <a:lstStyle/>
          <a:p>
            <a:pPr algn="ctr" defTabSz="621615" fontAlgn="base">
              <a:lnSpc>
                <a:spcPct val="80000"/>
              </a:lnSpc>
            </a:pPr>
            <a:r>
              <a:rPr lang="en-US" sz="1765" dirty="0">
                <a:solidFill>
                  <a:schemeClr val="tx1">
                    <a:alpha val="99000"/>
                  </a:schemeClr>
                </a:solidFill>
                <a:latin typeface="+mj-lt"/>
              </a:rPr>
              <a:t>Application-Layer </a:t>
            </a:r>
          </a:p>
          <a:p>
            <a:pPr algn="ctr" defTabSz="621615" fontAlgn="base">
              <a:lnSpc>
                <a:spcPct val="80000"/>
              </a:lnSpc>
            </a:pPr>
            <a:r>
              <a:rPr lang="en-US" sz="1765" dirty="0">
                <a:solidFill>
                  <a:schemeClr val="tx1">
                    <a:alpha val="99000"/>
                  </a:schemeClr>
                </a:solidFill>
                <a:latin typeface="+mj-lt"/>
              </a:rPr>
              <a:t>Services/Messaging &amp; Identity </a:t>
            </a:r>
          </a:p>
          <a:p>
            <a:pPr algn="ctr" defTabSz="621615" fontAlgn="base">
              <a:lnSpc>
                <a:spcPct val="80000"/>
              </a:lnSpc>
            </a:pPr>
            <a:r>
              <a:rPr lang="en-US" sz="1029" dirty="0">
                <a:solidFill>
                  <a:schemeClr val="tx1">
                    <a:alpha val="99000"/>
                  </a:schemeClr>
                </a:solidFill>
                <a:latin typeface="+mj-lt"/>
              </a:rPr>
              <a:t>Service Bus &amp; Windows Azure Active Directory</a:t>
            </a:r>
          </a:p>
        </p:txBody>
      </p:sp>
      <p:cxnSp>
        <p:nvCxnSpPr>
          <p:cNvPr id="11" name="Straight Connector 10"/>
          <p:cNvCxnSpPr/>
          <p:nvPr/>
        </p:nvCxnSpPr>
        <p:spPr>
          <a:xfrm>
            <a:off x="7369715" y="3966011"/>
            <a:ext cx="1542275" cy="0"/>
          </a:xfrm>
          <a:prstGeom prst="line">
            <a:avLst/>
          </a:prstGeom>
          <a:ln w="38100">
            <a:gradFill>
              <a:gsLst>
                <a:gs pos="0">
                  <a:schemeClr val="accent2">
                    <a:lumMod val="40000"/>
                    <a:lumOff val="60000"/>
                  </a:schemeClr>
                </a:gs>
                <a:gs pos="100000">
                  <a:schemeClr val="accent2">
                    <a:alpha val="0"/>
                  </a:schemeClr>
                </a:gs>
              </a:gsLst>
              <a:lin ang="10800000" scaled="0"/>
            </a:gradFill>
            <a:tailEnd type="ova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H="1">
            <a:off x="2922736" y="3971885"/>
            <a:ext cx="787705" cy="0"/>
          </a:xfrm>
          <a:prstGeom prst="line">
            <a:avLst/>
          </a:prstGeom>
          <a:ln w="38100">
            <a:gradFill>
              <a:gsLst>
                <a:gs pos="0">
                  <a:schemeClr val="accent5">
                    <a:lumMod val="40000"/>
                    <a:lumOff val="60000"/>
                  </a:schemeClr>
                </a:gs>
                <a:gs pos="100000">
                  <a:schemeClr val="accent2">
                    <a:alpha val="0"/>
                  </a:schemeClr>
                </a:gs>
              </a:gsLst>
              <a:lin ang="10800000" scaled="0"/>
            </a:gradFill>
            <a:tailEnd type="oval"/>
          </a:ln>
        </p:spPr>
        <p:style>
          <a:lnRef idx="1">
            <a:schemeClr val="accent1"/>
          </a:lnRef>
          <a:fillRef idx="0">
            <a:schemeClr val="accent1"/>
          </a:fillRef>
          <a:effectRef idx="0">
            <a:schemeClr val="accent1"/>
          </a:effectRef>
          <a:fontRef idx="minor">
            <a:schemeClr val="tx1"/>
          </a:fontRef>
        </p:style>
      </p:cxnSp>
      <p:grpSp>
        <p:nvGrpSpPr>
          <p:cNvPr id="13" name="Group 12"/>
          <p:cNvGrpSpPr/>
          <p:nvPr/>
        </p:nvGrpSpPr>
        <p:grpSpPr bwMode="black">
          <a:xfrm>
            <a:off x="2164785" y="3816100"/>
            <a:ext cx="382987" cy="311577"/>
            <a:chOff x="5184775" y="225425"/>
            <a:chExt cx="1500188" cy="1220788"/>
          </a:xfrm>
          <a:solidFill>
            <a:srgbClr val="FFFFFF"/>
          </a:solidFill>
        </p:grpSpPr>
        <p:sp>
          <p:nvSpPr>
            <p:cNvPr id="18" name="Freeform 86"/>
            <p:cNvSpPr>
              <a:spLocks noEditPoints="1"/>
            </p:cNvSpPr>
            <p:nvPr/>
          </p:nvSpPr>
          <p:spPr bwMode="black">
            <a:xfrm>
              <a:off x="5184775" y="344488"/>
              <a:ext cx="1095375" cy="1101725"/>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4703" tIns="37351" rIns="74703" bIns="37351" numCol="1" anchor="t" anchorCtr="0" compatLnSpc="1">
              <a:prstTxWarp prst="textNoShape">
                <a:avLst/>
              </a:prstTxWarp>
            </a:bodyPr>
            <a:lstStyle/>
            <a:p>
              <a:pPr defTabSz="894971"/>
              <a:endParaRPr lang="en-US" sz="1307">
                <a:solidFill>
                  <a:srgbClr val="FFFFFF"/>
                </a:solidFill>
                <a:latin typeface="+mj-lt"/>
              </a:endParaRPr>
            </a:p>
          </p:txBody>
        </p:sp>
        <p:sp>
          <p:nvSpPr>
            <p:cNvPr id="19" name="Oval 87"/>
            <p:cNvSpPr>
              <a:spLocks noChangeArrowheads="1"/>
            </p:cNvSpPr>
            <p:nvPr/>
          </p:nvSpPr>
          <p:spPr bwMode="black">
            <a:xfrm>
              <a:off x="5630863" y="812800"/>
              <a:ext cx="203200" cy="203200"/>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4703" tIns="37351" rIns="74703" bIns="37351" numCol="1" anchor="t" anchorCtr="0" compatLnSpc="1">
              <a:prstTxWarp prst="textNoShape">
                <a:avLst/>
              </a:prstTxWarp>
            </a:bodyPr>
            <a:lstStyle/>
            <a:p>
              <a:pPr defTabSz="894971"/>
              <a:endParaRPr lang="en-US" sz="1307">
                <a:solidFill>
                  <a:srgbClr val="FFFFFF"/>
                </a:solidFill>
                <a:latin typeface="+mj-lt"/>
              </a:endParaRPr>
            </a:p>
          </p:txBody>
        </p:sp>
        <p:sp>
          <p:nvSpPr>
            <p:cNvPr id="20" name="Freeform 88"/>
            <p:cNvSpPr>
              <a:spLocks noEditPoints="1"/>
            </p:cNvSpPr>
            <p:nvPr/>
          </p:nvSpPr>
          <p:spPr bwMode="black">
            <a:xfrm>
              <a:off x="6129338" y="225425"/>
              <a:ext cx="555625" cy="598488"/>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4703" tIns="37351" rIns="74703" bIns="37351" numCol="1" anchor="t" anchorCtr="0" compatLnSpc="1">
              <a:prstTxWarp prst="textNoShape">
                <a:avLst/>
              </a:prstTxWarp>
            </a:bodyPr>
            <a:lstStyle/>
            <a:p>
              <a:pPr defTabSz="894971"/>
              <a:endParaRPr lang="en-US" sz="1307">
                <a:solidFill>
                  <a:srgbClr val="FFFFFF"/>
                </a:solidFill>
                <a:latin typeface="+mj-lt"/>
              </a:endParaRPr>
            </a:p>
          </p:txBody>
        </p:sp>
      </p:grpSp>
      <p:grpSp>
        <p:nvGrpSpPr>
          <p:cNvPr id="14" name="Group 13"/>
          <p:cNvGrpSpPr/>
          <p:nvPr/>
        </p:nvGrpSpPr>
        <p:grpSpPr bwMode="black">
          <a:xfrm>
            <a:off x="9212031" y="3817413"/>
            <a:ext cx="382987" cy="311577"/>
            <a:chOff x="5184775" y="225425"/>
            <a:chExt cx="1500188" cy="1220788"/>
          </a:xfrm>
          <a:solidFill>
            <a:srgbClr val="FFFFFF"/>
          </a:solidFill>
        </p:grpSpPr>
        <p:sp>
          <p:nvSpPr>
            <p:cNvPr id="15" name="Freeform 86"/>
            <p:cNvSpPr>
              <a:spLocks noEditPoints="1"/>
            </p:cNvSpPr>
            <p:nvPr/>
          </p:nvSpPr>
          <p:spPr bwMode="black">
            <a:xfrm>
              <a:off x="5184775" y="344488"/>
              <a:ext cx="1095375" cy="1101725"/>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4703" tIns="37351" rIns="74703" bIns="37351" numCol="1" anchor="t" anchorCtr="0" compatLnSpc="1">
              <a:prstTxWarp prst="textNoShape">
                <a:avLst/>
              </a:prstTxWarp>
            </a:bodyPr>
            <a:lstStyle/>
            <a:p>
              <a:pPr defTabSz="894971"/>
              <a:endParaRPr lang="en-US" sz="1307">
                <a:solidFill>
                  <a:srgbClr val="FFFFFF"/>
                </a:solidFill>
                <a:latin typeface="+mj-lt"/>
              </a:endParaRPr>
            </a:p>
          </p:txBody>
        </p:sp>
        <p:sp>
          <p:nvSpPr>
            <p:cNvPr id="16" name="Oval 87"/>
            <p:cNvSpPr>
              <a:spLocks noChangeArrowheads="1"/>
            </p:cNvSpPr>
            <p:nvPr/>
          </p:nvSpPr>
          <p:spPr bwMode="black">
            <a:xfrm>
              <a:off x="5630863" y="812800"/>
              <a:ext cx="203200" cy="203200"/>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4703" tIns="37351" rIns="74703" bIns="37351" numCol="1" anchor="t" anchorCtr="0" compatLnSpc="1">
              <a:prstTxWarp prst="textNoShape">
                <a:avLst/>
              </a:prstTxWarp>
            </a:bodyPr>
            <a:lstStyle/>
            <a:p>
              <a:pPr defTabSz="894971"/>
              <a:endParaRPr lang="en-US" sz="1307">
                <a:solidFill>
                  <a:srgbClr val="FFFFFF"/>
                </a:solidFill>
                <a:latin typeface="+mj-lt"/>
              </a:endParaRPr>
            </a:p>
          </p:txBody>
        </p:sp>
        <p:sp>
          <p:nvSpPr>
            <p:cNvPr id="17" name="Freeform 88"/>
            <p:cNvSpPr>
              <a:spLocks noEditPoints="1"/>
            </p:cNvSpPr>
            <p:nvPr/>
          </p:nvSpPr>
          <p:spPr bwMode="black">
            <a:xfrm>
              <a:off x="6129338" y="225425"/>
              <a:ext cx="555625" cy="598488"/>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4703" tIns="37351" rIns="74703" bIns="37351" numCol="1" anchor="t" anchorCtr="0" compatLnSpc="1">
              <a:prstTxWarp prst="textNoShape">
                <a:avLst/>
              </a:prstTxWarp>
            </a:bodyPr>
            <a:lstStyle/>
            <a:p>
              <a:pPr defTabSz="894971"/>
              <a:endParaRPr lang="en-US" sz="1307">
                <a:solidFill>
                  <a:srgbClr val="FFFFFF"/>
                </a:solidFill>
                <a:latin typeface="+mj-lt"/>
              </a:endParaRPr>
            </a:p>
          </p:txBody>
        </p:sp>
      </p:grpSp>
      <p:sp>
        <p:nvSpPr>
          <p:cNvPr id="22" name="Freeform 21"/>
          <p:cNvSpPr/>
          <p:nvPr/>
        </p:nvSpPr>
        <p:spPr>
          <a:xfrm rot="5400000">
            <a:off x="9175991" y="2268431"/>
            <a:ext cx="504987" cy="1263499"/>
          </a:xfrm>
          <a:custGeom>
            <a:avLst/>
            <a:gdLst>
              <a:gd name="connsiteX0" fmla="*/ 0 w 2459333"/>
              <a:gd name="connsiteY0" fmla="*/ 0 h 658800"/>
              <a:gd name="connsiteX1" fmla="*/ 2459333 w 2459333"/>
              <a:gd name="connsiteY1" fmla="*/ 0 h 658800"/>
              <a:gd name="connsiteX2" fmla="*/ 2459333 w 2459333"/>
              <a:gd name="connsiteY2" fmla="*/ 658800 h 658800"/>
              <a:gd name="connsiteX3" fmla="*/ 0 w 2459333"/>
              <a:gd name="connsiteY3" fmla="*/ 658800 h 658800"/>
              <a:gd name="connsiteX4" fmla="*/ 0 w 2459333"/>
              <a:gd name="connsiteY4" fmla="*/ 0 h 65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59333" h="658800">
                <a:moveTo>
                  <a:pt x="0" y="0"/>
                </a:moveTo>
                <a:lnTo>
                  <a:pt x="2459333" y="0"/>
                </a:lnTo>
                <a:lnTo>
                  <a:pt x="2459333" y="658800"/>
                </a:lnTo>
                <a:lnTo>
                  <a:pt x="0" y="658800"/>
                </a:lnTo>
                <a:lnTo>
                  <a:pt x="0" y="0"/>
                </a:lnTo>
                <a:close/>
              </a:path>
            </a:pathLst>
          </a:custGeom>
          <a:solidFill>
            <a:schemeClr val="accent2"/>
          </a:solidFill>
          <a:ln w="12700" cap="flat" cmpd="thickThin" algn="ctr">
            <a:noFill/>
            <a:prstDash val="solid"/>
          </a:ln>
          <a:effectLst/>
        </p:spPr>
        <p:txBody>
          <a:bodyPr lIns="2488936" tIns="31111" rIns="62220" bIns="31111" rtlCol="0" anchor="ctr"/>
          <a:lstStyle/>
          <a:p>
            <a:pPr marL="312924" indent="-312924" defTabSz="621511">
              <a:lnSpc>
                <a:spcPct val="90000"/>
              </a:lnSpc>
              <a:spcBef>
                <a:spcPct val="20000"/>
              </a:spcBef>
              <a:buSzPct val="90000"/>
              <a:buBlip>
                <a:blip r:embed="rId3"/>
              </a:buBlip>
            </a:pPr>
            <a:endParaRPr lang="en-US" sz="1635" dirty="0">
              <a:gradFill>
                <a:gsLst>
                  <a:gs pos="0">
                    <a:prstClr val="white"/>
                  </a:gs>
                  <a:gs pos="86000">
                    <a:prstClr val="white"/>
                  </a:gs>
                </a:gsLst>
                <a:lin ang="5400000" scaled="0"/>
              </a:gradFill>
              <a:latin typeface="+mj-lt"/>
            </a:endParaRPr>
          </a:p>
        </p:txBody>
      </p:sp>
      <p:sp>
        <p:nvSpPr>
          <p:cNvPr id="23" name="Freeform 22"/>
          <p:cNvSpPr/>
          <p:nvPr/>
        </p:nvSpPr>
        <p:spPr>
          <a:xfrm rot="5400000">
            <a:off x="2146370" y="2267117"/>
            <a:ext cx="504959" cy="1263499"/>
          </a:xfrm>
          <a:custGeom>
            <a:avLst/>
            <a:gdLst>
              <a:gd name="connsiteX0" fmla="*/ 0 w 2459333"/>
              <a:gd name="connsiteY0" fmla="*/ 0 h 658800"/>
              <a:gd name="connsiteX1" fmla="*/ 2459333 w 2459333"/>
              <a:gd name="connsiteY1" fmla="*/ 0 h 658800"/>
              <a:gd name="connsiteX2" fmla="*/ 2459333 w 2459333"/>
              <a:gd name="connsiteY2" fmla="*/ 658800 h 658800"/>
              <a:gd name="connsiteX3" fmla="*/ 0 w 2459333"/>
              <a:gd name="connsiteY3" fmla="*/ 658800 h 658800"/>
              <a:gd name="connsiteX4" fmla="*/ 0 w 2459333"/>
              <a:gd name="connsiteY4" fmla="*/ 0 h 65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59333" h="658800">
                <a:moveTo>
                  <a:pt x="0" y="0"/>
                </a:moveTo>
                <a:lnTo>
                  <a:pt x="2459333" y="0"/>
                </a:lnTo>
                <a:lnTo>
                  <a:pt x="2459333" y="658800"/>
                </a:lnTo>
                <a:lnTo>
                  <a:pt x="0" y="658800"/>
                </a:lnTo>
                <a:lnTo>
                  <a:pt x="0" y="0"/>
                </a:lnTo>
                <a:close/>
              </a:path>
            </a:pathLst>
          </a:custGeom>
          <a:solidFill>
            <a:schemeClr val="accent5"/>
          </a:solidFill>
          <a:ln w="12700" cap="flat" cmpd="thickThin" algn="ctr">
            <a:noFill/>
            <a:prstDash val="solid"/>
          </a:ln>
          <a:effectLst/>
        </p:spPr>
        <p:txBody>
          <a:bodyPr lIns="2488936" tIns="31111" rIns="62220" bIns="31111" rtlCol="0" anchor="ctr"/>
          <a:lstStyle/>
          <a:p>
            <a:pPr marL="312924" indent="-312924" defTabSz="621511">
              <a:lnSpc>
                <a:spcPct val="90000"/>
              </a:lnSpc>
              <a:spcBef>
                <a:spcPct val="20000"/>
              </a:spcBef>
              <a:buSzPct val="90000"/>
              <a:buBlip>
                <a:blip r:embed="rId3"/>
              </a:buBlip>
            </a:pPr>
            <a:endParaRPr lang="en-US" sz="1635" dirty="0">
              <a:gradFill>
                <a:gsLst>
                  <a:gs pos="0">
                    <a:prstClr val="white"/>
                  </a:gs>
                  <a:gs pos="86000">
                    <a:prstClr val="white"/>
                  </a:gs>
                </a:gsLst>
                <a:lin ang="5400000" scaled="0"/>
              </a:gradFill>
              <a:latin typeface="+mj-lt"/>
            </a:endParaRPr>
          </a:p>
        </p:txBody>
      </p:sp>
      <p:sp>
        <p:nvSpPr>
          <p:cNvPr id="24" name="Rectangle 23"/>
          <p:cNvSpPr/>
          <p:nvPr/>
        </p:nvSpPr>
        <p:spPr>
          <a:xfrm>
            <a:off x="3032454" y="2673858"/>
            <a:ext cx="5764281" cy="474826"/>
          </a:xfrm>
          <a:prstGeom prst="rect">
            <a:avLst/>
          </a:prstGeom>
        </p:spPr>
        <p:txBody>
          <a:bodyPr wrap="square" lIns="99581" tIns="49792" rIns="99581" bIns="49792">
            <a:spAutoFit/>
          </a:bodyPr>
          <a:lstStyle/>
          <a:p>
            <a:pPr algn="ctr" defTabSz="621615" fontAlgn="base">
              <a:lnSpc>
                <a:spcPct val="80000"/>
              </a:lnSpc>
            </a:pPr>
            <a:r>
              <a:rPr lang="en-US" sz="1961" dirty="0">
                <a:solidFill>
                  <a:schemeClr val="tx1">
                    <a:alpha val="99000"/>
                  </a:schemeClr>
                </a:solidFill>
                <a:latin typeface="+mj-lt"/>
              </a:rPr>
              <a:t>Data Synchronization</a:t>
            </a:r>
          </a:p>
          <a:p>
            <a:pPr algn="ctr" defTabSz="621615" fontAlgn="base">
              <a:lnSpc>
                <a:spcPct val="80000"/>
              </a:lnSpc>
            </a:pPr>
            <a:r>
              <a:rPr lang="en-US" sz="1079" dirty="0">
                <a:solidFill>
                  <a:schemeClr val="tx1">
                    <a:alpha val="99000"/>
                  </a:schemeClr>
                </a:solidFill>
                <a:latin typeface="+mj-lt"/>
              </a:rPr>
              <a:t>SQL Data Sync</a:t>
            </a:r>
          </a:p>
        </p:txBody>
      </p:sp>
      <p:cxnSp>
        <p:nvCxnSpPr>
          <p:cNvPr id="25" name="Straight Connector 24"/>
          <p:cNvCxnSpPr/>
          <p:nvPr/>
        </p:nvCxnSpPr>
        <p:spPr>
          <a:xfrm>
            <a:off x="7369715" y="2893183"/>
            <a:ext cx="1542275" cy="0"/>
          </a:xfrm>
          <a:prstGeom prst="line">
            <a:avLst/>
          </a:prstGeom>
          <a:ln w="38100">
            <a:gradFill>
              <a:gsLst>
                <a:gs pos="0">
                  <a:schemeClr val="accent2">
                    <a:lumMod val="40000"/>
                    <a:lumOff val="60000"/>
                  </a:schemeClr>
                </a:gs>
                <a:gs pos="100000">
                  <a:schemeClr val="accent2">
                    <a:alpha val="0"/>
                  </a:schemeClr>
                </a:gs>
              </a:gsLst>
              <a:lin ang="10800000" scaled="0"/>
            </a:gradFill>
            <a:tailEnd type="ova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H="1">
            <a:off x="2922725" y="2898865"/>
            <a:ext cx="787705" cy="0"/>
          </a:xfrm>
          <a:prstGeom prst="line">
            <a:avLst/>
          </a:prstGeom>
          <a:ln w="38100">
            <a:gradFill>
              <a:gsLst>
                <a:gs pos="0">
                  <a:schemeClr val="accent5">
                    <a:lumMod val="40000"/>
                    <a:lumOff val="60000"/>
                  </a:schemeClr>
                </a:gs>
                <a:gs pos="100000">
                  <a:schemeClr val="accent2">
                    <a:alpha val="0"/>
                  </a:schemeClr>
                </a:gs>
              </a:gsLst>
              <a:lin ang="10800000" scaled="0"/>
            </a:gradFill>
            <a:tailEnd type="oval"/>
          </a:ln>
        </p:spPr>
        <p:style>
          <a:lnRef idx="1">
            <a:schemeClr val="accent1"/>
          </a:lnRef>
          <a:fillRef idx="0">
            <a:schemeClr val="accent1"/>
          </a:fillRef>
          <a:effectRef idx="0">
            <a:schemeClr val="accent1"/>
          </a:effectRef>
          <a:fontRef idx="minor">
            <a:schemeClr val="tx1"/>
          </a:fontRef>
        </p:style>
      </p:cxnSp>
      <p:grpSp>
        <p:nvGrpSpPr>
          <p:cNvPr id="27" name="Group 26"/>
          <p:cNvGrpSpPr/>
          <p:nvPr/>
        </p:nvGrpSpPr>
        <p:grpSpPr>
          <a:xfrm>
            <a:off x="9222440" y="2752891"/>
            <a:ext cx="396133" cy="294576"/>
            <a:chOff x="10155906" y="2935554"/>
            <a:chExt cx="745986" cy="554738"/>
          </a:xfrm>
        </p:grpSpPr>
        <p:pic>
          <p:nvPicPr>
            <p:cNvPr id="31" name="Picture 2"/>
            <p:cNvPicPr>
              <a:picLocks noChangeAspect="1" noChangeArrowheads="1"/>
            </p:cNvPicPr>
            <p:nvPr/>
          </p:nvPicPr>
          <p:blipFill>
            <a:blip r:embed="rId4" cstate="print">
              <a:clrChange>
                <a:clrFrom>
                  <a:srgbClr val="4EB1E4"/>
                </a:clrFrom>
                <a:clrTo>
                  <a:srgbClr val="4EB1E4">
                    <a:alpha val="0"/>
                  </a:srgbClr>
                </a:clrTo>
              </a:clrChange>
              <a:extLst>
                <a:ext uri="{28A0092B-C50C-407E-A947-70E740481C1C}">
                  <a14:useLocalDpi xmlns:a14="http://schemas.microsoft.com/office/drawing/2010/main" val="0"/>
                </a:ext>
              </a:extLst>
            </a:blip>
            <a:srcRect/>
            <a:stretch>
              <a:fillRect/>
            </a:stretch>
          </p:blipFill>
          <p:spPr bwMode="auto">
            <a:xfrm>
              <a:off x="10155906" y="2935554"/>
              <a:ext cx="444334" cy="40344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32" name="Picture 2"/>
            <p:cNvPicPr>
              <a:picLocks noChangeAspect="1" noChangeArrowheads="1"/>
            </p:cNvPicPr>
            <p:nvPr/>
          </p:nvPicPr>
          <p:blipFill>
            <a:blip r:embed="rId4" cstate="print">
              <a:clrChange>
                <a:clrFrom>
                  <a:srgbClr val="4EB1E4"/>
                </a:clrFrom>
                <a:clrTo>
                  <a:srgbClr val="4EB1E4">
                    <a:alpha val="0"/>
                  </a:srgbClr>
                </a:clrTo>
              </a:clrChange>
              <a:extLst>
                <a:ext uri="{28A0092B-C50C-407E-A947-70E740481C1C}">
                  <a14:useLocalDpi xmlns:a14="http://schemas.microsoft.com/office/drawing/2010/main" val="0"/>
                </a:ext>
              </a:extLst>
            </a:blip>
            <a:srcRect/>
            <a:stretch>
              <a:fillRect/>
            </a:stretch>
          </p:blipFill>
          <p:spPr bwMode="auto">
            <a:xfrm>
              <a:off x="10457558" y="3086848"/>
              <a:ext cx="444334" cy="40344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grpSp>
      <p:grpSp>
        <p:nvGrpSpPr>
          <p:cNvPr id="28" name="Group 27"/>
          <p:cNvGrpSpPr/>
          <p:nvPr/>
        </p:nvGrpSpPr>
        <p:grpSpPr>
          <a:xfrm>
            <a:off x="2176300" y="2751577"/>
            <a:ext cx="396133" cy="294576"/>
            <a:chOff x="3687523" y="2946854"/>
            <a:chExt cx="745986" cy="554738"/>
          </a:xfrm>
        </p:grpSpPr>
        <p:pic>
          <p:nvPicPr>
            <p:cNvPr id="29" name="Picture 2"/>
            <p:cNvPicPr>
              <a:picLocks noChangeAspect="1" noChangeArrowheads="1"/>
            </p:cNvPicPr>
            <p:nvPr/>
          </p:nvPicPr>
          <p:blipFill>
            <a:blip r:embed="rId4" cstate="print">
              <a:clrChange>
                <a:clrFrom>
                  <a:srgbClr val="4EB1E4"/>
                </a:clrFrom>
                <a:clrTo>
                  <a:srgbClr val="4EB1E4">
                    <a:alpha val="0"/>
                  </a:srgbClr>
                </a:clrTo>
              </a:clrChange>
              <a:extLst>
                <a:ext uri="{28A0092B-C50C-407E-A947-70E740481C1C}">
                  <a14:useLocalDpi xmlns:a14="http://schemas.microsoft.com/office/drawing/2010/main" val="0"/>
                </a:ext>
              </a:extLst>
            </a:blip>
            <a:srcRect/>
            <a:stretch>
              <a:fillRect/>
            </a:stretch>
          </p:blipFill>
          <p:spPr bwMode="auto">
            <a:xfrm>
              <a:off x="3687523" y="2946854"/>
              <a:ext cx="444334" cy="40344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30" name="Picture 2"/>
            <p:cNvPicPr>
              <a:picLocks noChangeAspect="1" noChangeArrowheads="1"/>
            </p:cNvPicPr>
            <p:nvPr/>
          </p:nvPicPr>
          <p:blipFill>
            <a:blip r:embed="rId4" cstate="print">
              <a:clrChange>
                <a:clrFrom>
                  <a:srgbClr val="4EB1E4"/>
                </a:clrFrom>
                <a:clrTo>
                  <a:srgbClr val="4EB1E4">
                    <a:alpha val="0"/>
                  </a:srgbClr>
                </a:clrTo>
              </a:clrChange>
              <a:extLst>
                <a:ext uri="{28A0092B-C50C-407E-A947-70E740481C1C}">
                  <a14:useLocalDpi xmlns:a14="http://schemas.microsoft.com/office/drawing/2010/main" val="0"/>
                </a:ext>
              </a:extLst>
            </a:blip>
            <a:srcRect/>
            <a:stretch>
              <a:fillRect/>
            </a:stretch>
          </p:blipFill>
          <p:spPr bwMode="auto">
            <a:xfrm>
              <a:off x="3989175" y="3098148"/>
              <a:ext cx="444334" cy="40344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grpSp>
      <p:sp>
        <p:nvSpPr>
          <p:cNvPr id="34" name="Freeform 33"/>
          <p:cNvSpPr/>
          <p:nvPr/>
        </p:nvSpPr>
        <p:spPr>
          <a:xfrm rot="5400000">
            <a:off x="9176003" y="4405832"/>
            <a:ext cx="504987" cy="1263499"/>
          </a:xfrm>
          <a:custGeom>
            <a:avLst/>
            <a:gdLst>
              <a:gd name="connsiteX0" fmla="*/ 0 w 2459333"/>
              <a:gd name="connsiteY0" fmla="*/ 0 h 658800"/>
              <a:gd name="connsiteX1" fmla="*/ 2459333 w 2459333"/>
              <a:gd name="connsiteY1" fmla="*/ 0 h 658800"/>
              <a:gd name="connsiteX2" fmla="*/ 2459333 w 2459333"/>
              <a:gd name="connsiteY2" fmla="*/ 658800 h 658800"/>
              <a:gd name="connsiteX3" fmla="*/ 0 w 2459333"/>
              <a:gd name="connsiteY3" fmla="*/ 658800 h 658800"/>
              <a:gd name="connsiteX4" fmla="*/ 0 w 2459333"/>
              <a:gd name="connsiteY4" fmla="*/ 0 h 65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59333" h="658800">
                <a:moveTo>
                  <a:pt x="0" y="0"/>
                </a:moveTo>
                <a:lnTo>
                  <a:pt x="2459333" y="0"/>
                </a:lnTo>
                <a:lnTo>
                  <a:pt x="2459333" y="658800"/>
                </a:lnTo>
                <a:lnTo>
                  <a:pt x="0" y="658800"/>
                </a:lnTo>
                <a:lnTo>
                  <a:pt x="0" y="0"/>
                </a:lnTo>
                <a:close/>
              </a:path>
            </a:pathLst>
          </a:custGeom>
          <a:solidFill>
            <a:schemeClr val="accent2">
              <a:lumMod val="75000"/>
            </a:schemeClr>
          </a:solidFill>
          <a:ln w="12700" cap="flat" cmpd="thickThin" algn="ctr">
            <a:noFill/>
            <a:prstDash val="solid"/>
          </a:ln>
          <a:effectLst/>
        </p:spPr>
        <p:txBody>
          <a:bodyPr lIns="2488936" tIns="31111" rIns="62220" bIns="31111" rtlCol="0" anchor="ctr"/>
          <a:lstStyle/>
          <a:p>
            <a:pPr marL="312924" indent="-312924" defTabSz="621511">
              <a:lnSpc>
                <a:spcPct val="90000"/>
              </a:lnSpc>
              <a:spcBef>
                <a:spcPct val="20000"/>
              </a:spcBef>
              <a:buSzPct val="90000"/>
              <a:buBlip>
                <a:blip r:embed="rId3"/>
              </a:buBlip>
            </a:pPr>
            <a:endParaRPr lang="en-US" sz="1635" dirty="0">
              <a:gradFill>
                <a:gsLst>
                  <a:gs pos="0">
                    <a:prstClr val="white"/>
                  </a:gs>
                  <a:gs pos="86000">
                    <a:prstClr val="white"/>
                  </a:gs>
                </a:gsLst>
                <a:lin ang="5400000" scaled="0"/>
              </a:gradFill>
              <a:latin typeface="+mj-lt"/>
            </a:endParaRPr>
          </a:p>
        </p:txBody>
      </p:sp>
      <p:sp>
        <p:nvSpPr>
          <p:cNvPr id="35" name="Freeform 34"/>
          <p:cNvSpPr/>
          <p:nvPr/>
        </p:nvSpPr>
        <p:spPr>
          <a:xfrm rot="5400000">
            <a:off x="2146365" y="4404517"/>
            <a:ext cx="504987" cy="1263499"/>
          </a:xfrm>
          <a:custGeom>
            <a:avLst/>
            <a:gdLst>
              <a:gd name="connsiteX0" fmla="*/ 0 w 2459333"/>
              <a:gd name="connsiteY0" fmla="*/ 0 h 658800"/>
              <a:gd name="connsiteX1" fmla="*/ 2459333 w 2459333"/>
              <a:gd name="connsiteY1" fmla="*/ 0 h 658800"/>
              <a:gd name="connsiteX2" fmla="*/ 2459333 w 2459333"/>
              <a:gd name="connsiteY2" fmla="*/ 658800 h 658800"/>
              <a:gd name="connsiteX3" fmla="*/ 0 w 2459333"/>
              <a:gd name="connsiteY3" fmla="*/ 658800 h 658800"/>
              <a:gd name="connsiteX4" fmla="*/ 0 w 2459333"/>
              <a:gd name="connsiteY4" fmla="*/ 0 h 65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59333" h="658800">
                <a:moveTo>
                  <a:pt x="0" y="0"/>
                </a:moveTo>
                <a:lnTo>
                  <a:pt x="2459333" y="0"/>
                </a:lnTo>
                <a:lnTo>
                  <a:pt x="2459333" y="658800"/>
                </a:lnTo>
                <a:lnTo>
                  <a:pt x="0" y="658800"/>
                </a:lnTo>
                <a:lnTo>
                  <a:pt x="0" y="0"/>
                </a:lnTo>
                <a:close/>
              </a:path>
            </a:pathLst>
          </a:custGeom>
          <a:solidFill>
            <a:schemeClr val="accent5">
              <a:lumMod val="75000"/>
            </a:schemeClr>
          </a:solidFill>
          <a:ln w="12700" cap="flat" cmpd="thickThin" algn="ctr">
            <a:noFill/>
            <a:prstDash val="solid"/>
          </a:ln>
          <a:effectLst/>
        </p:spPr>
        <p:txBody>
          <a:bodyPr lIns="2488936" tIns="31111" rIns="62220" bIns="31111" rtlCol="0" anchor="ctr"/>
          <a:lstStyle/>
          <a:p>
            <a:pPr marL="312924" indent="-312924" defTabSz="621511">
              <a:lnSpc>
                <a:spcPct val="90000"/>
              </a:lnSpc>
              <a:spcBef>
                <a:spcPct val="20000"/>
              </a:spcBef>
              <a:buSzPct val="90000"/>
              <a:buBlip>
                <a:blip r:embed="rId3"/>
              </a:buBlip>
            </a:pPr>
            <a:endParaRPr lang="en-US" sz="1635" dirty="0">
              <a:gradFill>
                <a:gsLst>
                  <a:gs pos="0">
                    <a:prstClr val="white"/>
                  </a:gs>
                  <a:gs pos="86000">
                    <a:prstClr val="white"/>
                  </a:gs>
                </a:gsLst>
                <a:lin ang="5400000" scaled="0"/>
              </a:gradFill>
              <a:latin typeface="+mj-lt"/>
            </a:endParaRPr>
          </a:p>
        </p:txBody>
      </p:sp>
      <p:pic>
        <p:nvPicPr>
          <p:cNvPr id="36" name="Picture 6" descr="\\magnum\Projects\Microsoft\Cloud Power FY12\Design\Icons\PNGs\Server_2.png"/>
          <p:cNvPicPr>
            <a:picLocks noChangeAspect="1" noChangeArrowheads="1"/>
          </p:cNvPicPr>
          <p:nvPr/>
        </p:nvPicPr>
        <p:blipFill>
          <a:blip r:embed="rId5" cstate="print">
            <a:lum bright="100000"/>
            <a:extLst>
              <a:ext uri="{28A0092B-C50C-407E-A947-70E740481C1C}">
                <a14:useLocalDpi xmlns:a14="http://schemas.microsoft.com/office/drawing/2010/main" val="0"/>
              </a:ext>
            </a:extLst>
          </a:blip>
          <a:srcRect/>
          <a:stretch>
            <a:fillRect/>
          </a:stretch>
        </p:blipFill>
        <p:spPr bwMode="auto">
          <a:xfrm>
            <a:off x="2074748" y="4807136"/>
            <a:ext cx="297832" cy="297832"/>
          </a:xfrm>
          <a:prstGeom prst="rect">
            <a:avLst/>
          </a:prstGeom>
          <a:noFill/>
        </p:spPr>
      </p:pic>
      <p:sp>
        <p:nvSpPr>
          <p:cNvPr id="37" name="Isosceles Triangle 36"/>
          <p:cNvSpPr/>
          <p:nvPr/>
        </p:nvSpPr>
        <p:spPr bwMode="auto">
          <a:xfrm rot="5668901">
            <a:off x="2310749" y="4875967"/>
            <a:ext cx="160779" cy="234767"/>
          </a:xfrm>
          <a:prstGeom prst="triangle">
            <a:avLst>
              <a:gd name="adj" fmla="val 100000"/>
            </a:avLst>
          </a:prstGeom>
          <a:gradFill>
            <a:gsLst>
              <a:gs pos="0">
                <a:schemeClr val="tx1">
                  <a:alpha val="0"/>
                </a:schemeClr>
              </a:gs>
              <a:gs pos="100000">
                <a:schemeClr val="tx1"/>
              </a:gs>
            </a:gsLst>
            <a:lin ang="5400000" scaled="0"/>
          </a:gradFill>
          <a:ln w="9525" cap="flat" cmpd="sng" algn="ctr">
            <a:noFill/>
            <a:prstDash val="solid"/>
            <a:headEnd type="none" w="med" len="med"/>
            <a:tailEnd type="none" w="med" len="med"/>
          </a:ln>
          <a:effectLst/>
        </p:spPr>
        <p:txBody>
          <a:bodyPr vert="horz" wrap="square" lIns="74699" tIns="37349" rIns="74699" bIns="37349" numCol="1" rtlCol="0" anchor="ctr" anchorCtr="0" compatLnSpc="1">
            <a:prstTxWarp prst="textNoShape">
              <a:avLst/>
            </a:prstTxWarp>
          </a:bodyPr>
          <a:lstStyle/>
          <a:p>
            <a:pPr algn="ctr" defTabSz="745932">
              <a:defRPr/>
            </a:pPr>
            <a:endParaRPr lang="en-US" sz="1471" kern="0">
              <a:gradFill>
                <a:gsLst>
                  <a:gs pos="0">
                    <a:srgbClr val="FF0097">
                      <a:lumMod val="40000"/>
                      <a:lumOff val="60000"/>
                    </a:srgbClr>
                  </a:gs>
                  <a:gs pos="100000">
                    <a:srgbClr val="0071BC">
                      <a:lumMod val="60000"/>
                      <a:lumOff val="40000"/>
                    </a:srgbClr>
                  </a:gs>
                </a:gsLst>
                <a:lin ang="5400000" scaled="0"/>
              </a:gradFill>
              <a:latin typeface="+mj-lt"/>
            </a:endParaRPr>
          </a:p>
        </p:txBody>
      </p:sp>
      <p:pic>
        <p:nvPicPr>
          <p:cNvPr id="38" name="Picture 37"/>
          <p:cNvPicPr>
            <a:picLocks noChangeAspect="1"/>
          </p:cNvPicPr>
          <p:nvPr/>
        </p:nvPicPr>
        <p:blipFill>
          <a:blip r:embed="rId6" cstate="print">
            <a:lum bright="100000" contrast="100000"/>
            <a:extLst>
              <a:ext uri="{28A0092B-C50C-407E-A947-70E740481C1C}">
                <a14:useLocalDpi xmlns:a14="http://schemas.microsoft.com/office/drawing/2010/main" val="0"/>
              </a:ext>
            </a:extLst>
          </a:blip>
          <a:stretch>
            <a:fillRect/>
          </a:stretch>
        </p:blipFill>
        <p:spPr>
          <a:xfrm>
            <a:off x="2241076" y="5060438"/>
            <a:ext cx="329699" cy="160799"/>
          </a:xfrm>
          <a:prstGeom prst="rect">
            <a:avLst/>
          </a:prstGeom>
          <a:noFill/>
          <a:ln>
            <a:noFill/>
          </a:ln>
          <a:effectLst/>
        </p:spPr>
      </p:pic>
      <p:pic>
        <p:nvPicPr>
          <p:cNvPr id="39" name="Picture 6" descr="\\magnum\Projects\Microsoft\Cloud Power FY12\Design\Icons\PNGs\Server_2.png"/>
          <p:cNvPicPr>
            <a:picLocks noChangeAspect="1" noChangeArrowheads="1"/>
          </p:cNvPicPr>
          <p:nvPr/>
        </p:nvPicPr>
        <p:blipFill>
          <a:blip r:embed="rId7" cstate="print">
            <a:lum bright="100000"/>
            <a:extLst>
              <a:ext uri="{28A0092B-C50C-407E-A947-70E740481C1C}">
                <a14:useLocalDpi xmlns:a14="http://schemas.microsoft.com/office/drawing/2010/main" val="0"/>
              </a:ext>
            </a:extLst>
          </a:blip>
          <a:srcRect/>
          <a:stretch>
            <a:fillRect/>
          </a:stretch>
        </p:blipFill>
        <p:spPr bwMode="auto">
          <a:xfrm>
            <a:off x="9168104" y="4777191"/>
            <a:ext cx="520781" cy="520781"/>
          </a:xfrm>
          <a:prstGeom prst="rect">
            <a:avLst/>
          </a:prstGeom>
          <a:noFill/>
        </p:spPr>
      </p:pic>
      <p:sp>
        <p:nvSpPr>
          <p:cNvPr id="40" name="Rectangle 39"/>
          <p:cNvSpPr/>
          <p:nvPr/>
        </p:nvSpPr>
        <p:spPr>
          <a:xfrm>
            <a:off x="3026079" y="4814303"/>
            <a:ext cx="5770655" cy="444561"/>
          </a:xfrm>
          <a:prstGeom prst="rect">
            <a:avLst/>
          </a:prstGeom>
        </p:spPr>
        <p:txBody>
          <a:bodyPr wrap="square" lIns="99581" tIns="49792" rIns="99581" bIns="49792">
            <a:spAutoFit/>
          </a:bodyPr>
          <a:lstStyle/>
          <a:p>
            <a:pPr algn="ctr" defTabSz="621615" fontAlgn="base">
              <a:lnSpc>
                <a:spcPct val="80000"/>
              </a:lnSpc>
            </a:pPr>
            <a:r>
              <a:rPr lang="en-US" sz="1765" dirty="0">
                <a:solidFill>
                  <a:schemeClr val="tx1">
                    <a:alpha val="99000"/>
                  </a:schemeClr>
                </a:solidFill>
                <a:latin typeface="+mj-lt"/>
              </a:rPr>
              <a:t>Secure Site-to-Machine Connectivity</a:t>
            </a:r>
            <a:r>
              <a:rPr lang="en-US" sz="1029" dirty="0">
                <a:solidFill>
                  <a:schemeClr val="tx1">
                    <a:alpha val="99000"/>
                  </a:schemeClr>
                </a:solidFill>
                <a:latin typeface="+mj-lt"/>
              </a:rPr>
              <a:t/>
            </a:r>
            <a:br>
              <a:rPr lang="en-US" sz="1029" dirty="0">
                <a:solidFill>
                  <a:schemeClr val="tx1">
                    <a:alpha val="99000"/>
                  </a:schemeClr>
                </a:solidFill>
                <a:latin typeface="+mj-lt"/>
              </a:rPr>
            </a:br>
            <a:r>
              <a:rPr lang="en-US" sz="1029" dirty="0">
                <a:solidFill>
                  <a:schemeClr val="tx1">
                    <a:alpha val="99000"/>
                  </a:schemeClr>
                </a:solidFill>
                <a:latin typeface="+mj-lt"/>
              </a:rPr>
              <a:t>Virtual Network Point-to-Site VPN</a:t>
            </a:r>
            <a:endParaRPr lang="en-US" sz="1765" dirty="0">
              <a:solidFill>
                <a:schemeClr val="tx1">
                  <a:alpha val="99000"/>
                </a:schemeClr>
              </a:solidFill>
              <a:latin typeface="+mj-lt"/>
            </a:endParaRPr>
          </a:p>
        </p:txBody>
      </p:sp>
      <p:cxnSp>
        <p:nvCxnSpPr>
          <p:cNvPr id="41" name="Straight Connector 40"/>
          <p:cNvCxnSpPr/>
          <p:nvPr/>
        </p:nvCxnSpPr>
        <p:spPr>
          <a:xfrm>
            <a:off x="7369715" y="5036267"/>
            <a:ext cx="1542275" cy="0"/>
          </a:xfrm>
          <a:prstGeom prst="line">
            <a:avLst/>
          </a:prstGeom>
          <a:ln w="38100">
            <a:gradFill>
              <a:gsLst>
                <a:gs pos="0">
                  <a:schemeClr val="accent2">
                    <a:lumMod val="40000"/>
                    <a:lumOff val="60000"/>
                  </a:schemeClr>
                </a:gs>
                <a:gs pos="100000">
                  <a:schemeClr val="accent2">
                    <a:alpha val="0"/>
                  </a:schemeClr>
                </a:gs>
              </a:gsLst>
              <a:lin ang="10800000" scaled="0"/>
            </a:gradFill>
            <a:tailEnd type="ova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H="1">
            <a:off x="2922736" y="5036267"/>
            <a:ext cx="787705" cy="0"/>
          </a:xfrm>
          <a:prstGeom prst="line">
            <a:avLst/>
          </a:prstGeom>
          <a:ln w="38100">
            <a:gradFill>
              <a:gsLst>
                <a:gs pos="0">
                  <a:schemeClr val="accent5">
                    <a:lumMod val="40000"/>
                    <a:lumOff val="60000"/>
                  </a:schemeClr>
                </a:gs>
                <a:gs pos="100000">
                  <a:schemeClr val="accent2">
                    <a:alpha val="0"/>
                  </a:schemeClr>
                </a:gs>
              </a:gsLst>
              <a:lin ang="10800000" scaled="0"/>
            </a:gradFill>
            <a:tailEnd type="oval"/>
          </a:ln>
        </p:spPr>
        <p:style>
          <a:lnRef idx="1">
            <a:schemeClr val="accent1"/>
          </a:lnRef>
          <a:fillRef idx="0">
            <a:schemeClr val="accent1"/>
          </a:fillRef>
          <a:effectRef idx="0">
            <a:schemeClr val="accent1"/>
          </a:effectRef>
          <a:fontRef idx="minor">
            <a:schemeClr val="tx1"/>
          </a:fontRef>
        </p:style>
      </p:cxnSp>
      <p:sp>
        <p:nvSpPr>
          <p:cNvPr id="44" name="Freeform 43"/>
          <p:cNvSpPr/>
          <p:nvPr/>
        </p:nvSpPr>
        <p:spPr>
          <a:xfrm rot="5400000">
            <a:off x="9176001" y="5503317"/>
            <a:ext cx="504987" cy="1263499"/>
          </a:xfrm>
          <a:custGeom>
            <a:avLst/>
            <a:gdLst>
              <a:gd name="connsiteX0" fmla="*/ 0 w 2459333"/>
              <a:gd name="connsiteY0" fmla="*/ 0 h 658800"/>
              <a:gd name="connsiteX1" fmla="*/ 2459333 w 2459333"/>
              <a:gd name="connsiteY1" fmla="*/ 0 h 658800"/>
              <a:gd name="connsiteX2" fmla="*/ 2459333 w 2459333"/>
              <a:gd name="connsiteY2" fmla="*/ 658800 h 658800"/>
              <a:gd name="connsiteX3" fmla="*/ 0 w 2459333"/>
              <a:gd name="connsiteY3" fmla="*/ 658800 h 658800"/>
              <a:gd name="connsiteX4" fmla="*/ 0 w 2459333"/>
              <a:gd name="connsiteY4" fmla="*/ 0 h 65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59333" h="658800">
                <a:moveTo>
                  <a:pt x="0" y="0"/>
                </a:moveTo>
                <a:lnTo>
                  <a:pt x="2459333" y="0"/>
                </a:lnTo>
                <a:lnTo>
                  <a:pt x="2459333" y="658800"/>
                </a:lnTo>
                <a:lnTo>
                  <a:pt x="0" y="658800"/>
                </a:lnTo>
                <a:lnTo>
                  <a:pt x="0" y="0"/>
                </a:lnTo>
                <a:close/>
              </a:path>
            </a:pathLst>
          </a:custGeom>
          <a:solidFill>
            <a:schemeClr val="accent2">
              <a:lumMod val="75000"/>
            </a:schemeClr>
          </a:solidFill>
          <a:ln w="12700" cap="flat" cmpd="thickThin" algn="ctr">
            <a:noFill/>
            <a:prstDash val="solid"/>
          </a:ln>
          <a:effectLst/>
        </p:spPr>
        <p:txBody>
          <a:bodyPr lIns="2488936" tIns="31111" rIns="62220" bIns="31111" rtlCol="0" anchor="ctr"/>
          <a:lstStyle/>
          <a:p>
            <a:pPr marL="312924" indent="-312924" defTabSz="621511">
              <a:lnSpc>
                <a:spcPct val="90000"/>
              </a:lnSpc>
              <a:spcBef>
                <a:spcPct val="20000"/>
              </a:spcBef>
              <a:buSzPct val="90000"/>
              <a:buBlip>
                <a:blip r:embed="rId3"/>
              </a:buBlip>
            </a:pPr>
            <a:endParaRPr lang="en-US" sz="1635" dirty="0">
              <a:gradFill>
                <a:gsLst>
                  <a:gs pos="0">
                    <a:prstClr val="white"/>
                  </a:gs>
                  <a:gs pos="86000">
                    <a:prstClr val="white"/>
                  </a:gs>
                </a:gsLst>
                <a:lin ang="5400000" scaled="0"/>
              </a:gradFill>
              <a:latin typeface="+mj-lt"/>
            </a:endParaRPr>
          </a:p>
        </p:txBody>
      </p:sp>
      <p:sp>
        <p:nvSpPr>
          <p:cNvPr id="45" name="Freeform 44"/>
          <p:cNvSpPr/>
          <p:nvPr/>
        </p:nvSpPr>
        <p:spPr>
          <a:xfrm rot="5400000">
            <a:off x="2146361" y="5502003"/>
            <a:ext cx="504987" cy="1263499"/>
          </a:xfrm>
          <a:custGeom>
            <a:avLst/>
            <a:gdLst>
              <a:gd name="connsiteX0" fmla="*/ 0 w 2459333"/>
              <a:gd name="connsiteY0" fmla="*/ 0 h 658800"/>
              <a:gd name="connsiteX1" fmla="*/ 2459333 w 2459333"/>
              <a:gd name="connsiteY1" fmla="*/ 0 h 658800"/>
              <a:gd name="connsiteX2" fmla="*/ 2459333 w 2459333"/>
              <a:gd name="connsiteY2" fmla="*/ 658800 h 658800"/>
              <a:gd name="connsiteX3" fmla="*/ 0 w 2459333"/>
              <a:gd name="connsiteY3" fmla="*/ 658800 h 658800"/>
              <a:gd name="connsiteX4" fmla="*/ 0 w 2459333"/>
              <a:gd name="connsiteY4" fmla="*/ 0 h 65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59333" h="658800">
                <a:moveTo>
                  <a:pt x="0" y="0"/>
                </a:moveTo>
                <a:lnTo>
                  <a:pt x="2459333" y="0"/>
                </a:lnTo>
                <a:lnTo>
                  <a:pt x="2459333" y="658800"/>
                </a:lnTo>
                <a:lnTo>
                  <a:pt x="0" y="658800"/>
                </a:lnTo>
                <a:lnTo>
                  <a:pt x="0" y="0"/>
                </a:lnTo>
                <a:close/>
              </a:path>
            </a:pathLst>
          </a:custGeom>
          <a:solidFill>
            <a:schemeClr val="accent5">
              <a:lumMod val="75000"/>
            </a:schemeClr>
          </a:solidFill>
          <a:ln w="12700" cap="flat" cmpd="thickThin" algn="ctr">
            <a:noFill/>
            <a:prstDash val="solid"/>
          </a:ln>
          <a:effectLst/>
        </p:spPr>
        <p:txBody>
          <a:bodyPr lIns="2488936" tIns="31111" rIns="62220" bIns="31111" rtlCol="0" anchor="ctr"/>
          <a:lstStyle/>
          <a:p>
            <a:pPr marL="312924" indent="-312924" defTabSz="621511">
              <a:lnSpc>
                <a:spcPct val="90000"/>
              </a:lnSpc>
              <a:spcBef>
                <a:spcPct val="20000"/>
              </a:spcBef>
              <a:buSzPct val="90000"/>
              <a:buBlip>
                <a:blip r:embed="rId3"/>
              </a:buBlip>
            </a:pPr>
            <a:endParaRPr lang="en-US" sz="1635" dirty="0">
              <a:gradFill>
                <a:gsLst>
                  <a:gs pos="0">
                    <a:prstClr val="white"/>
                  </a:gs>
                  <a:gs pos="86000">
                    <a:prstClr val="white"/>
                  </a:gs>
                </a:gsLst>
                <a:lin ang="5400000" scaled="0"/>
              </a:gradFill>
              <a:latin typeface="+mj-lt"/>
            </a:endParaRPr>
          </a:p>
        </p:txBody>
      </p:sp>
      <p:grpSp>
        <p:nvGrpSpPr>
          <p:cNvPr id="46" name="Group 45"/>
          <p:cNvGrpSpPr/>
          <p:nvPr/>
        </p:nvGrpSpPr>
        <p:grpSpPr>
          <a:xfrm>
            <a:off x="2164785" y="5891832"/>
            <a:ext cx="433160" cy="426985"/>
            <a:chOff x="5293615" y="2178868"/>
            <a:chExt cx="1522938" cy="1834511"/>
          </a:xfrm>
        </p:grpSpPr>
        <p:pic>
          <p:nvPicPr>
            <p:cNvPr id="51" name="Picture 2"/>
            <p:cNvPicPr>
              <a:picLocks noChangeAspect="1" noChangeArrowheads="1"/>
            </p:cNvPicPr>
            <p:nvPr/>
          </p:nvPicPr>
          <p:blipFill>
            <a:blip r:embed="rId8" cstate="print">
              <a:lum bright="100000" contrast="100000"/>
              <a:extLst>
                <a:ext uri="{28A0092B-C50C-407E-A947-70E740481C1C}">
                  <a14:useLocalDpi xmlns:a14="http://schemas.microsoft.com/office/drawing/2010/main" val="0"/>
                </a:ext>
              </a:extLst>
            </a:blip>
            <a:srcRect/>
            <a:stretch>
              <a:fillRect/>
            </a:stretch>
          </p:blipFill>
          <p:spPr bwMode="auto">
            <a:xfrm>
              <a:off x="5293615" y="2178868"/>
              <a:ext cx="1178385" cy="1079716"/>
            </a:xfrm>
            <a:prstGeom prst="rect">
              <a:avLst/>
            </a:prstGeom>
            <a:noFill/>
            <a:ln w="9525">
              <a:noFill/>
              <a:miter lim="800000"/>
              <a:headEnd/>
              <a:tailEnd/>
            </a:ln>
            <a:effectLst/>
          </p:spPr>
        </p:pic>
        <p:sp>
          <p:nvSpPr>
            <p:cNvPr id="52" name="Isosceles Triangle 51"/>
            <p:cNvSpPr/>
            <p:nvPr/>
          </p:nvSpPr>
          <p:spPr bwMode="auto">
            <a:xfrm rot="9180217">
              <a:off x="5900777" y="2938035"/>
              <a:ext cx="582163" cy="729241"/>
            </a:xfrm>
            <a:prstGeom prst="triangle">
              <a:avLst>
                <a:gd name="adj" fmla="val 64317"/>
              </a:avLst>
            </a:prstGeom>
            <a:gradFill rotWithShape="1">
              <a:gsLst>
                <a:gs pos="0">
                  <a:sysClr val="window" lastClr="FFFFFF">
                    <a:lumMod val="95000"/>
                    <a:alpha val="0"/>
                  </a:sysClr>
                </a:gs>
                <a:gs pos="50000">
                  <a:schemeClr val="tx1">
                    <a:alpha val="46000"/>
                  </a:schemeClr>
                </a:gs>
                <a:gs pos="100000">
                  <a:schemeClr val="tx1"/>
                </a:gs>
              </a:gsLst>
              <a:lin ang="5400000" scaled="0"/>
            </a:gradFill>
            <a:ln w="9525" cap="flat" cmpd="sng" algn="ctr">
              <a:noFill/>
              <a:prstDash val="solid"/>
              <a:headEnd type="none" w="med" len="med"/>
              <a:tailEnd type="none" w="med" len="med"/>
            </a:ln>
            <a:effectLst/>
          </p:spPr>
          <p:txBody>
            <a:bodyPr vert="horz" wrap="square" lIns="74699" tIns="37349" rIns="74699" bIns="37349" numCol="1" rtlCol="0" anchor="ctr" anchorCtr="0" compatLnSpc="1">
              <a:prstTxWarp prst="textNoShape">
                <a:avLst/>
              </a:prstTxWarp>
            </a:bodyPr>
            <a:lstStyle/>
            <a:p>
              <a:pPr algn="ctr" defTabSz="745932">
                <a:defRPr/>
              </a:pPr>
              <a:endParaRPr lang="en-US" sz="1471" kern="0">
                <a:gradFill>
                  <a:gsLst>
                    <a:gs pos="0">
                      <a:srgbClr val="FFFFFF"/>
                    </a:gs>
                    <a:gs pos="100000">
                      <a:srgbClr val="FFFFFF"/>
                    </a:gs>
                  </a:gsLst>
                  <a:lin ang="5400000" scaled="0"/>
                </a:gradFill>
                <a:latin typeface="+mj-lt"/>
              </a:endParaRPr>
            </a:p>
          </p:txBody>
        </p:sp>
        <p:pic>
          <p:nvPicPr>
            <p:cNvPr id="53" name="Picture 52"/>
            <p:cNvPicPr>
              <a:picLocks noChangeAspect="1"/>
            </p:cNvPicPr>
            <p:nvPr/>
          </p:nvPicPr>
          <p:blipFill>
            <a:blip r:embed="rId6" cstate="print">
              <a:lum bright="100000" contrast="100000"/>
              <a:extLst>
                <a:ext uri="{28A0092B-C50C-407E-A947-70E740481C1C}">
                  <a14:useLocalDpi xmlns:a14="http://schemas.microsoft.com/office/drawing/2010/main" val="0"/>
                </a:ext>
              </a:extLst>
            </a:blip>
            <a:stretch>
              <a:fillRect/>
            </a:stretch>
          </p:blipFill>
          <p:spPr>
            <a:xfrm>
              <a:off x="5657373" y="3322518"/>
              <a:ext cx="1159180" cy="690861"/>
            </a:xfrm>
            <a:prstGeom prst="rect">
              <a:avLst/>
            </a:prstGeom>
            <a:noFill/>
            <a:ln>
              <a:noFill/>
            </a:ln>
            <a:effectLst/>
          </p:spPr>
        </p:pic>
      </p:grpSp>
      <p:pic>
        <p:nvPicPr>
          <p:cNvPr id="47" name="Picture 2"/>
          <p:cNvPicPr>
            <a:picLocks noChangeAspect="1" noChangeArrowheads="1"/>
          </p:cNvPicPr>
          <p:nvPr/>
        </p:nvPicPr>
        <p:blipFill>
          <a:blip r:embed="rId9" cstate="print">
            <a:lum bright="100000" contrast="100000"/>
            <a:extLst>
              <a:ext uri="{28A0092B-C50C-407E-A947-70E740481C1C}">
                <a14:useLocalDpi xmlns:a14="http://schemas.microsoft.com/office/drawing/2010/main" val="0"/>
              </a:ext>
            </a:extLst>
          </a:blip>
          <a:srcRect/>
          <a:stretch>
            <a:fillRect/>
          </a:stretch>
        </p:blipFill>
        <p:spPr bwMode="auto">
          <a:xfrm>
            <a:off x="9151165" y="5851403"/>
            <a:ext cx="619171" cy="567327"/>
          </a:xfrm>
          <a:prstGeom prst="rect">
            <a:avLst/>
          </a:prstGeom>
          <a:noFill/>
          <a:ln w="9525">
            <a:noFill/>
            <a:miter lim="800000"/>
            <a:headEnd/>
            <a:tailEnd/>
          </a:ln>
          <a:effectLst/>
        </p:spPr>
      </p:pic>
      <p:cxnSp>
        <p:nvCxnSpPr>
          <p:cNvPr id="48" name="Straight Connector 47"/>
          <p:cNvCxnSpPr/>
          <p:nvPr/>
        </p:nvCxnSpPr>
        <p:spPr>
          <a:xfrm flipH="1">
            <a:off x="2931637" y="6133752"/>
            <a:ext cx="787705" cy="0"/>
          </a:xfrm>
          <a:prstGeom prst="line">
            <a:avLst/>
          </a:prstGeom>
          <a:ln w="38100">
            <a:gradFill>
              <a:gsLst>
                <a:gs pos="0">
                  <a:schemeClr val="accent5">
                    <a:lumMod val="40000"/>
                    <a:lumOff val="60000"/>
                  </a:schemeClr>
                </a:gs>
                <a:gs pos="100000">
                  <a:schemeClr val="accent2">
                    <a:alpha val="0"/>
                  </a:schemeClr>
                </a:gs>
              </a:gsLst>
              <a:lin ang="10800000" scaled="0"/>
            </a:gradFill>
            <a:tailEnd type="oval"/>
          </a:ln>
        </p:spPr>
        <p:style>
          <a:lnRef idx="1">
            <a:schemeClr val="accent1"/>
          </a:lnRef>
          <a:fillRef idx="0">
            <a:schemeClr val="accent1"/>
          </a:fillRef>
          <a:effectRef idx="0">
            <a:schemeClr val="accent1"/>
          </a:effectRef>
          <a:fontRef idx="minor">
            <a:schemeClr val="tx1"/>
          </a:fontRef>
        </p:style>
      </p:cxnSp>
      <p:sp>
        <p:nvSpPr>
          <p:cNvPr id="49" name="Rectangle 48"/>
          <p:cNvSpPr/>
          <p:nvPr/>
        </p:nvSpPr>
        <p:spPr>
          <a:xfrm>
            <a:off x="3040817" y="5886175"/>
            <a:ext cx="5755919" cy="661864"/>
          </a:xfrm>
          <a:prstGeom prst="rect">
            <a:avLst/>
          </a:prstGeom>
        </p:spPr>
        <p:txBody>
          <a:bodyPr wrap="square" lIns="99581" tIns="49792" rIns="99581" bIns="49792">
            <a:spAutoFit/>
          </a:bodyPr>
          <a:lstStyle/>
          <a:p>
            <a:pPr algn="ctr" defTabSz="621615" fontAlgn="base">
              <a:lnSpc>
                <a:spcPct val="80000"/>
              </a:lnSpc>
            </a:pPr>
            <a:r>
              <a:rPr lang="en-US" sz="1765" dirty="0">
                <a:solidFill>
                  <a:schemeClr val="tx1">
                    <a:alpha val="99000"/>
                  </a:schemeClr>
                </a:solidFill>
                <a:latin typeface="+mj-lt"/>
              </a:rPr>
              <a:t>Secure Site-to-Site </a:t>
            </a:r>
          </a:p>
          <a:p>
            <a:pPr algn="ctr" defTabSz="621615" fontAlgn="base">
              <a:lnSpc>
                <a:spcPct val="80000"/>
              </a:lnSpc>
            </a:pPr>
            <a:r>
              <a:rPr lang="en-US" sz="1765" dirty="0">
                <a:solidFill>
                  <a:schemeClr val="tx1">
                    <a:alpha val="99000"/>
                  </a:schemeClr>
                </a:solidFill>
                <a:latin typeface="+mj-lt"/>
              </a:rPr>
              <a:t>Network Connectivity</a:t>
            </a:r>
          </a:p>
          <a:p>
            <a:pPr algn="ctr" defTabSz="621615" fontAlgn="base">
              <a:lnSpc>
                <a:spcPct val="80000"/>
              </a:lnSpc>
            </a:pPr>
            <a:r>
              <a:rPr lang="en-US" sz="1029" dirty="0">
                <a:solidFill>
                  <a:schemeClr val="tx1">
                    <a:alpha val="99000"/>
                  </a:schemeClr>
                </a:solidFill>
                <a:latin typeface="+mj-lt"/>
              </a:rPr>
              <a:t>Virtual Network Site-to-Site VPN</a:t>
            </a:r>
          </a:p>
        </p:txBody>
      </p:sp>
      <p:cxnSp>
        <p:nvCxnSpPr>
          <p:cNvPr id="50" name="Straight Connector 49"/>
          <p:cNvCxnSpPr/>
          <p:nvPr/>
        </p:nvCxnSpPr>
        <p:spPr>
          <a:xfrm>
            <a:off x="7369715" y="6133752"/>
            <a:ext cx="1542275" cy="0"/>
          </a:xfrm>
          <a:prstGeom prst="line">
            <a:avLst/>
          </a:prstGeom>
          <a:ln w="38100">
            <a:gradFill>
              <a:gsLst>
                <a:gs pos="0">
                  <a:schemeClr val="accent2">
                    <a:lumMod val="40000"/>
                    <a:lumOff val="60000"/>
                  </a:schemeClr>
                </a:gs>
                <a:gs pos="100000">
                  <a:schemeClr val="accent2">
                    <a:alpha val="0"/>
                  </a:schemeClr>
                </a:gs>
              </a:gsLst>
              <a:lin ang="10800000" scaled="0"/>
            </a:gradFill>
            <a:tailEnd type="oval"/>
          </a:ln>
        </p:spPr>
        <p:style>
          <a:lnRef idx="1">
            <a:schemeClr val="accent1"/>
          </a:lnRef>
          <a:fillRef idx="0">
            <a:schemeClr val="accent1"/>
          </a:fillRef>
          <a:effectRef idx="0">
            <a:schemeClr val="accent1"/>
          </a:effectRef>
          <a:fontRef idx="minor">
            <a:schemeClr val="tx1"/>
          </a:fontRef>
        </p:style>
      </p:cxnSp>
      <p:sp>
        <p:nvSpPr>
          <p:cNvPr id="58" name="Rectangle 57"/>
          <p:cNvSpPr/>
          <p:nvPr/>
        </p:nvSpPr>
        <p:spPr bwMode="auto">
          <a:xfrm>
            <a:off x="742755" y="3419665"/>
            <a:ext cx="10565007" cy="1119836"/>
          </a:xfrm>
          <a:prstGeom prst="rect">
            <a:avLst/>
          </a:prstGeom>
          <a:noFill/>
          <a:ln w="571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080" fontAlgn="base">
              <a:lnSpc>
                <a:spcPct val="90000"/>
              </a:lnSpc>
              <a:spcBef>
                <a:spcPct val="0"/>
              </a:spcBef>
              <a:spcAft>
                <a:spcPct val="0"/>
              </a:spcAft>
            </a:pPr>
            <a:endParaRPr lang="en-US" sz="2353" dirty="0" err="1">
              <a:gradFill>
                <a:gsLst>
                  <a:gs pos="0">
                    <a:srgbClr val="FFFFFF"/>
                  </a:gs>
                  <a:gs pos="100000">
                    <a:srgbClr val="FFFFFF"/>
                  </a:gs>
                </a:gsLst>
                <a:lin ang="5400000" scaled="0"/>
              </a:gradFill>
              <a:latin typeface="+mj-lt"/>
              <a:ea typeface="Segoe UI" pitchFamily="34" charset="0"/>
              <a:cs typeface="Segoe UI" pitchFamily="34" charset="0"/>
            </a:endParaRPr>
          </a:p>
        </p:txBody>
      </p:sp>
    </p:spTree>
    <p:extLst>
      <p:ext uri="{BB962C8B-B14F-4D97-AF65-F5344CB8AC3E}">
        <p14:creationId xmlns:p14="http://schemas.microsoft.com/office/powerpoint/2010/main" val="1347958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US" dirty="0"/>
              <a:t>Windows </a:t>
            </a:r>
            <a:r>
              <a:rPr lang="en-US" dirty="0" smtClean="0"/>
              <a:t>Azure</a:t>
            </a:r>
            <a:endParaRPr lang="en-US" dirty="0"/>
          </a:p>
          <a:p>
            <a:r>
              <a:rPr lang="en-US" dirty="0"/>
              <a:t>Windows Azure SQL</a:t>
            </a:r>
          </a:p>
          <a:p>
            <a:r>
              <a:rPr lang="en-US" dirty="0"/>
              <a:t>Windows Azure Web Sites</a:t>
            </a:r>
          </a:p>
          <a:p>
            <a:r>
              <a:rPr lang="en-US" dirty="0"/>
              <a:t>Windows Azure Active Directory</a:t>
            </a:r>
          </a:p>
          <a:p>
            <a:r>
              <a:rPr lang="en-US" dirty="0"/>
              <a:t>Windows Azure Service Bus</a:t>
            </a:r>
          </a:p>
        </p:txBody>
      </p:sp>
      <p:sp>
        <p:nvSpPr>
          <p:cNvPr id="2" name="Title 1"/>
          <p:cNvSpPr>
            <a:spLocks noGrp="1"/>
          </p:cNvSpPr>
          <p:nvPr>
            <p:ph type="title"/>
          </p:nvPr>
        </p:nvSpPr>
        <p:spPr/>
        <p:txBody>
          <a:bodyPr/>
          <a:lstStyle/>
          <a:p>
            <a:r>
              <a:rPr lang="en-US" smtClean="0"/>
              <a:t>Module Overview</a:t>
            </a:r>
            <a:endParaRPr lang="en-US" dirty="0"/>
          </a:p>
        </p:txBody>
      </p:sp>
    </p:spTree>
    <p:extLst>
      <p:ext uri="{BB962C8B-B14F-4D97-AF65-F5344CB8AC3E}">
        <p14:creationId xmlns:p14="http://schemas.microsoft.com/office/powerpoint/2010/main" val="39182114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Windows Azure Service Bus</a:t>
            </a:r>
          </a:p>
        </p:txBody>
      </p:sp>
      <p:sp>
        <p:nvSpPr>
          <p:cNvPr id="5" name="Rectangle 4"/>
          <p:cNvSpPr/>
          <p:nvPr/>
        </p:nvSpPr>
        <p:spPr bwMode="auto">
          <a:xfrm>
            <a:off x="531017" y="1452845"/>
            <a:ext cx="3474228" cy="4853887"/>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7" tIns="137141" rIns="91427" bIns="91427" numCol="1" rtlCol="0" anchor="t" anchorCtr="0" compatLnSpc="1">
            <a:prstTxWarp prst="textNoShape">
              <a:avLst/>
            </a:prstTxWarp>
          </a:bodyPr>
          <a:lstStyle/>
          <a:p>
            <a:pPr marL="804689" defTabSz="912760" fontAlgn="base">
              <a:lnSpc>
                <a:spcPct val="90000"/>
              </a:lnSpc>
              <a:spcBef>
                <a:spcPct val="0"/>
              </a:spcBef>
              <a:spcAft>
                <a:spcPct val="0"/>
              </a:spcAft>
            </a:pPr>
            <a:r>
              <a:rPr lang="en-US" sz="2000" dirty="0">
                <a:gradFill>
                  <a:gsLst>
                    <a:gs pos="0">
                      <a:srgbClr val="FFFFFF"/>
                    </a:gs>
                    <a:gs pos="100000">
                      <a:srgbClr val="FFFFFF"/>
                    </a:gs>
                  </a:gsLst>
                  <a:lin ang="5400000" scaled="0"/>
                </a:gradFill>
              </a:rPr>
              <a:t>EASILY CONNECT APPLICATIONS</a:t>
            </a:r>
          </a:p>
          <a:p>
            <a:pPr marL="804689" defTabSz="912760" fontAlgn="base">
              <a:lnSpc>
                <a:spcPct val="90000"/>
              </a:lnSpc>
              <a:spcBef>
                <a:spcPct val="0"/>
              </a:spcBef>
              <a:spcAft>
                <a:spcPct val="0"/>
              </a:spcAft>
            </a:pPr>
            <a:r>
              <a:rPr lang="en-US" sz="2000" dirty="0">
                <a:gradFill>
                  <a:gsLst>
                    <a:gs pos="0">
                      <a:srgbClr val="FFFFFF"/>
                    </a:gs>
                    <a:gs pos="100000">
                      <a:srgbClr val="FFFFFF"/>
                    </a:gs>
                  </a:gsLst>
                  <a:lin ang="5400000" scaled="0"/>
                </a:gradFill>
              </a:rPr>
              <a:t/>
            </a:r>
            <a:br>
              <a:rPr lang="en-US" sz="2000" dirty="0">
                <a:gradFill>
                  <a:gsLst>
                    <a:gs pos="0">
                      <a:srgbClr val="FFFFFF"/>
                    </a:gs>
                    <a:gs pos="100000">
                      <a:srgbClr val="FFFFFF"/>
                    </a:gs>
                  </a:gsLst>
                  <a:lin ang="5400000" scaled="0"/>
                </a:gradFill>
              </a:rPr>
            </a:br>
            <a:endParaRPr lang="en-US" sz="2000" dirty="0">
              <a:gradFill>
                <a:gsLst>
                  <a:gs pos="0">
                    <a:srgbClr val="FFFFFF"/>
                  </a:gs>
                  <a:gs pos="100000">
                    <a:srgbClr val="FFFFFF"/>
                  </a:gs>
                </a:gsLst>
                <a:lin ang="5400000" scaled="0"/>
              </a:gradFill>
            </a:endParaRPr>
          </a:p>
          <a:p>
            <a:pPr marL="231725" indent="-231725" defTabSz="912760" fontAlgn="base">
              <a:lnSpc>
                <a:spcPct val="90000"/>
              </a:lnSpc>
              <a:spcBef>
                <a:spcPts val="600"/>
              </a:spcBef>
              <a:spcAft>
                <a:spcPct val="0"/>
              </a:spcAft>
              <a:buFont typeface="Arial" pitchFamily="34" charset="0"/>
              <a:buChar char="•"/>
            </a:pPr>
            <a:r>
              <a:rPr lang="en-US" dirty="0">
                <a:gradFill>
                  <a:gsLst>
                    <a:gs pos="0">
                      <a:srgbClr val="FFFFFF"/>
                    </a:gs>
                    <a:gs pos="100000">
                      <a:srgbClr val="FFFFFF"/>
                    </a:gs>
                  </a:gsLst>
                  <a:lin ang="5400000" scaled="0"/>
                </a:gradFill>
              </a:rPr>
              <a:t>Queues for messaging  occasionally connected devices like mobile phones</a:t>
            </a:r>
          </a:p>
          <a:p>
            <a:pPr marL="231725" indent="-231725" defTabSz="912760" fontAlgn="base">
              <a:lnSpc>
                <a:spcPct val="90000"/>
              </a:lnSpc>
              <a:spcBef>
                <a:spcPts val="600"/>
              </a:spcBef>
              <a:spcAft>
                <a:spcPct val="0"/>
              </a:spcAft>
              <a:buFont typeface="Arial" pitchFamily="34" charset="0"/>
              <a:buChar char="•"/>
            </a:pPr>
            <a:r>
              <a:rPr lang="en-US" dirty="0">
                <a:gradFill>
                  <a:gsLst>
                    <a:gs pos="0">
                      <a:srgbClr val="FFFFFF"/>
                    </a:gs>
                    <a:gs pos="100000">
                      <a:srgbClr val="FFFFFF"/>
                    </a:gs>
                  </a:gsLst>
                  <a:lin ang="5400000" scaled="0"/>
                </a:gradFill>
              </a:rPr>
              <a:t>Topics &amp; Subscriptions for publishing notifications to multiple subscribers</a:t>
            </a:r>
          </a:p>
        </p:txBody>
      </p:sp>
      <p:pic>
        <p:nvPicPr>
          <p:cNvPr id="6" name="Picture 26" descr="Dashboard 512x512.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1017" y="1449030"/>
            <a:ext cx="881396" cy="881396"/>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sp>
        <p:nvSpPr>
          <p:cNvPr id="7" name="Rectangle 6"/>
          <p:cNvSpPr/>
          <p:nvPr/>
        </p:nvSpPr>
        <p:spPr bwMode="auto">
          <a:xfrm>
            <a:off x="4358889" y="1449029"/>
            <a:ext cx="3474228" cy="4853887"/>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7" tIns="137141" rIns="91427" bIns="91427" numCol="1" rtlCol="0" anchor="t" anchorCtr="0" compatLnSpc="1">
            <a:prstTxWarp prst="textNoShape">
              <a:avLst/>
            </a:prstTxWarp>
          </a:bodyPr>
          <a:lstStyle/>
          <a:p>
            <a:pPr marL="804689" defTabSz="912760" fontAlgn="base">
              <a:lnSpc>
                <a:spcPct val="90000"/>
              </a:lnSpc>
              <a:spcBef>
                <a:spcPct val="0"/>
              </a:spcBef>
              <a:spcAft>
                <a:spcPct val="0"/>
              </a:spcAft>
            </a:pPr>
            <a:r>
              <a:rPr lang="en-US" sz="2000" dirty="0">
                <a:gradFill>
                  <a:gsLst>
                    <a:gs pos="0">
                      <a:srgbClr val="FFFFFF"/>
                    </a:gs>
                    <a:gs pos="100000">
                      <a:srgbClr val="FFFFFF"/>
                    </a:gs>
                  </a:gsLst>
                  <a:lin ang="5400000" scaled="0"/>
                </a:gradFill>
              </a:rPr>
              <a:t>CONNECT APPLICATIONS FROM ANYWHERE</a:t>
            </a:r>
          </a:p>
          <a:p>
            <a:pPr marL="804689" defTabSz="912760" fontAlgn="base">
              <a:lnSpc>
                <a:spcPct val="90000"/>
              </a:lnSpc>
              <a:spcBef>
                <a:spcPct val="0"/>
              </a:spcBef>
              <a:spcAft>
                <a:spcPct val="0"/>
              </a:spcAft>
            </a:pPr>
            <a:endParaRPr lang="en-US" sz="2000" dirty="0">
              <a:gradFill>
                <a:gsLst>
                  <a:gs pos="0">
                    <a:srgbClr val="FFFFFF"/>
                  </a:gs>
                  <a:gs pos="100000">
                    <a:srgbClr val="FFFFFF"/>
                  </a:gs>
                </a:gsLst>
                <a:lin ang="5400000" scaled="0"/>
              </a:gradFill>
            </a:endParaRPr>
          </a:p>
          <a:p>
            <a:pPr marL="231725" indent="-231725" defTabSz="912760" fontAlgn="base">
              <a:lnSpc>
                <a:spcPct val="90000"/>
              </a:lnSpc>
              <a:spcBef>
                <a:spcPts val="600"/>
              </a:spcBef>
              <a:spcAft>
                <a:spcPct val="0"/>
              </a:spcAft>
              <a:buFont typeface="Arial" pitchFamily="34" charset="0"/>
              <a:buChar char="•"/>
            </a:pPr>
            <a:r>
              <a:rPr lang="en-US" dirty="0">
                <a:gradFill>
                  <a:gsLst>
                    <a:gs pos="0">
                      <a:srgbClr val="FFFFFF"/>
                    </a:gs>
                    <a:gs pos="100000">
                      <a:srgbClr val="FFFFFF"/>
                    </a:gs>
                  </a:gsLst>
                  <a:lin ang="5400000" scaled="0"/>
                </a:gradFill>
              </a:rPr>
              <a:t>Connect applications across:</a:t>
            </a:r>
          </a:p>
          <a:p>
            <a:pPr marL="396789" indent="-165064" defTabSz="912760" fontAlgn="base">
              <a:lnSpc>
                <a:spcPct val="90000"/>
              </a:lnSpc>
              <a:spcBef>
                <a:spcPts val="600"/>
              </a:spcBef>
              <a:spcAft>
                <a:spcPct val="0"/>
              </a:spcAft>
              <a:buFont typeface="Arial" pitchFamily="34" charset="0"/>
              <a:buChar char="•"/>
            </a:pPr>
            <a:r>
              <a:rPr lang="en-US" sz="1600" dirty="0">
                <a:gradFill>
                  <a:gsLst>
                    <a:gs pos="0">
                      <a:srgbClr val="FFFFFF"/>
                    </a:gs>
                    <a:gs pos="100000">
                      <a:srgbClr val="FFFFFF"/>
                    </a:gs>
                  </a:gsLst>
                  <a:lin ang="5400000" scaled="0"/>
                </a:gradFill>
              </a:rPr>
              <a:t>Public cloud</a:t>
            </a:r>
          </a:p>
          <a:p>
            <a:pPr marL="396789" indent="-165064" defTabSz="912760" fontAlgn="base">
              <a:lnSpc>
                <a:spcPct val="90000"/>
              </a:lnSpc>
              <a:spcBef>
                <a:spcPts val="600"/>
              </a:spcBef>
              <a:spcAft>
                <a:spcPct val="0"/>
              </a:spcAft>
              <a:buFont typeface="Arial" pitchFamily="34" charset="0"/>
              <a:buChar char="•"/>
            </a:pPr>
            <a:r>
              <a:rPr lang="en-US" sz="1600" dirty="0">
                <a:gradFill>
                  <a:gsLst>
                    <a:gs pos="0">
                      <a:srgbClr val="FFFFFF"/>
                    </a:gs>
                    <a:gs pos="100000">
                      <a:srgbClr val="FFFFFF"/>
                    </a:gs>
                  </a:gsLst>
                  <a:lin ang="5400000" scaled="0"/>
                </a:gradFill>
              </a:rPr>
              <a:t>Public &amp; private cloud</a:t>
            </a:r>
          </a:p>
          <a:p>
            <a:pPr marL="396789" indent="-165064" defTabSz="912760" fontAlgn="base">
              <a:lnSpc>
                <a:spcPct val="90000"/>
              </a:lnSpc>
              <a:spcBef>
                <a:spcPts val="600"/>
              </a:spcBef>
              <a:spcAft>
                <a:spcPct val="0"/>
              </a:spcAft>
              <a:buFont typeface="Arial" pitchFamily="34" charset="0"/>
              <a:buChar char="•"/>
            </a:pPr>
            <a:r>
              <a:rPr lang="en-US" sz="1600" dirty="0">
                <a:gradFill>
                  <a:gsLst>
                    <a:gs pos="0">
                      <a:srgbClr val="FFFFFF"/>
                    </a:gs>
                    <a:gs pos="100000">
                      <a:srgbClr val="FFFFFF"/>
                    </a:gs>
                  </a:gsLst>
                  <a:lin ang="5400000" scaled="0"/>
                </a:gradFill>
              </a:rPr>
              <a:t>Private to private cloud through public cloud</a:t>
            </a:r>
          </a:p>
          <a:p>
            <a:pPr marL="231725" indent="-231725" defTabSz="912760" fontAlgn="base">
              <a:lnSpc>
                <a:spcPct val="90000"/>
              </a:lnSpc>
              <a:spcBef>
                <a:spcPts val="600"/>
              </a:spcBef>
              <a:spcAft>
                <a:spcPct val="0"/>
              </a:spcAft>
              <a:buFont typeface="Arial" pitchFamily="34" charset="0"/>
              <a:buChar char="•"/>
            </a:pPr>
            <a:r>
              <a:rPr lang="en-US" dirty="0">
                <a:gradFill>
                  <a:gsLst>
                    <a:gs pos="0">
                      <a:srgbClr val="FFFFFF"/>
                    </a:gs>
                    <a:gs pos="100000">
                      <a:srgbClr val="FFFFFF"/>
                    </a:gs>
                  </a:gsLst>
                  <a:lin ang="5400000" scaled="0"/>
                </a:gradFill>
              </a:rPr>
              <a:t>Relay to securely call private cloud applications hosted behind firewalls and NATs</a:t>
            </a:r>
          </a:p>
          <a:p>
            <a:pPr marL="231725" indent="-231725" defTabSz="912760" fontAlgn="base">
              <a:lnSpc>
                <a:spcPct val="90000"/>
              </a:lnSpc>
              <a:spcBef>
                <a:spcPts val="600"/>
              </a:spcBef>
              <a:spcAft>
                <a:spcPct val="0"/>
              </a:spcAft>
              <a:buFont typeface="Arial" pitchFamily="34" charset="0"/>
              <a:buChar char="•"/>
            </a:pPr>
            <a:r>
              <a:rPr lang="en-US" dirty="0">
                <a:gradFill>
                  <a:gsLst>
                    <a:gs pos="0">
                      <a:srgbClr val="FFFFFF"/>
                    </a:gs>
                    <a:gs pos="100000">
                      <a:srgbClr val="FFFFFF"/>
                    </a:gs>
                  </a:gsLst>
                  <a:lin ang="5400000" scaled="0"/>
                </a:gradFill>
              </a:rPr>
              <a:t>Clients can run on PCs, mobile devices or browser</a:t>
            </a:r>
          </a:p>
          <a:p>
            <a:pPr marL="231725" indent="-231725" defTabSz="912760" fontAlgn="base">
              <a:lnSpc>
                <a:spcPct val="90000"/>
              </a:lnSpc>
              <a:spcBef>
                <a:spcPts val="600"/>
              </a:spcBef>
              <a:spcAft>
                <a:spcPct val="0"/>
              </a:spcAft>
              <a:buFont typeface="Arial" pitchFamily="34" charset="0"/>
              <a:buChar char="•"/>
            </a:pPr>
            <a:r>
              <a:rPr lang="en-US" dirty="0">
                <a:gradFill>
                  <a:gsLst>
                    <a:gs pos="0">
                      <a:srgbClr val="FFFFFF"/>
                    </a:gs>
                    <a:gs pos="100000">
                      <a:srgbClr val="FFFFFF"/>
                    </a:gs>
                  </a:gsLst>
                  <a:lin ang="5400000" scaled="0"/>
                </a:gradFill>
              </a:rPr>
              <a:t>Use various languages (.NET, WCF, REST, Java, Node.js, PHP)</a:t>
            </a:r>
          </a:p>
          <a:p>
            <a:pPr defTabSz="912760" fontAlgn="base">
              <a:lnSpc>
                <a:spcPct val="90000"/>
              </a:lnSpc>
              <a:spcBef>
                <a:spcPct val="0"/>
              </a:spcBef>
              <a:spcAft>
                <a:spcPct val="0"/>
              </a:spcAft>
            </a:pPr>
            <a:endParaRPr lang="en-US" dirty="0">
              <a:gradFill>
                <a:gsLst>
                  <a:gs pos="0">
                    <a:srgbClr val="FFFFFF"/>
                  </a:gs>
                  <a:gs pos="100000">
                    <a:srgbClr val="FFFFFF"/>
                  </a:gs>
                </a:gsLst>
                <a:lin ang="5400000" scaled="0"/>
              </a:gradFill>
            </a:endParaRPr>
          </a:p>
          <a:p>
            <a:pPr defTabSz="912760" fontAlgn="base">
              <a:lnSpc>
                <a:spcPct val="90000"/>
              </a:lnSpc>
              <a:spcBef>
                <a:spcPct val="0"/>
              </a:spcBef>
              <a:spcAft>
                <a:spcPct val="0"/>
              </a:spcAft>
            </a:pPr>
            <a:endParaRPr lang="en-US" dirty="0">
              <a:gradFill>
                <a:gsLst>
                  <a:gs pos="0">
                    <a:srgbClr val="FFFFFF"/>
                  </a:gs>
                  <a:gs pos="100000">
                    <a:srgbClr val="FFFFFF"/>
                  </a:gs>
                </a:gsLst>
                <a:lin ang="5400000" scaled="0"/>
              </a:gradFill>
            </a:endParaRPr>
          </a:p>
        </p:txBody>
      </p:sp>
      <p:sp>
        <p:nvSpPr>
          <p:cNvPr id="8" name="Rectangle 7"/>
          <p:cNvSpPr/>
          <p:nvPr/>
        </p:nvSpPr>
        <p:spPr bwMode="auto">
          <a:xfrm>
            <a:off x="8224687" y="1449027"/>
            <a:ext cx="3474228" cy="4853887"/>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7" tIns="137141" rIns="91427" bIns="91427" numCol="1" rtlCol="0" anchor="t" anchorCtr="0" compatLnSpc="1">
            <a:prstTxWarp prst="textNoShape">
              <a:avLst/>
            </a:prstTxWarp>
          </a:bodyPr>
          <a:lstStyle/>
          <a:p>
            <a:pPr marL="804689" defTabSz="912760" fontAlgn="base">
              <a:lnSpc>
                <a:spcPct val="90000"/>
              </a:lnSpc>
              <a:spcBef>
                <a:spcPct val="0"/>
              </a:spcBef>
              <a:spcAft>
                <a:spcPct val="0"/>
              </a:spcAft>
            </a:pPr>
            <a:r>
              <a:rPr lang="en-US" sz="2000" dirty="0">
                <a:gradFill>
                  <a:gsLst>
                    <a:gs pos="0">
                      <a:srgbClr val="FFFFFF"/>
                    </a:gs>
                    <a:gs pos="100000">
                      <a:srgbClr val="FFFFFF"/>
                    </a:gs>
                  </a:gsLst>
                  <a:lin ang="5400000" scaled="0"/>
                </a:gradFill>
              </a:rPr>
              <a:t>ENTERPRISE GRADE CLOUD SERVICE</a:t>
            </a:r>
          </a:p>
          <a:p>
            <a:pPr marL="804689" defTabSz="912760" fontAlgn="base">
              <a:lnSpc>
                <a:spcPct val="90000"/>
              </a:lnSpc>
              <a:spcBef>
                <a:spcPct val="0"/>
              </a:spcBef>
              <a:spcAft>
                <a:spcPct val="0"/>
              </a:spcAft>
            </a:pPr>
            <a:endParaRPr lang="en-US" sz="2000" dirty="0">
              <a:gradFill>
                <a:gsLst>
                  <a:gs pos="0">
                    <a:srgbClr val="FFFFFF"/>
                  </a:gs>
                  <a:gs pos="100000">
                    <a:srgbClr val="FFFFFF"/>
                  </a:gs>
                </a:gsLst>
                <a:lin ang="5400000" scaled="0"/>
              </a:gradFill>
            </a:endParaRPr>
          </a:p>
          <a:p>
            <a:pPr marL="804689" defTabSz="912760" fontAlgn="base">
              <a:lnSpc>
                <a:spcPct val="90000"/>
              </a:lnSpc>
              <a:spcBef>
                <a:spcPct val="0"/>
              </a:spcBef>
              <a:spcAft>
                <a:spcPct val="0"/>
              </a:spcAft>
            </a:pPr>
            <a:endParaRPr lang="en-US" sz="2000" dirty="0">
              <a:gradFill>
                <a:gsLst>
                  <a:gs pos="0">
                    <a:srgbClr val="FFFFFF"/>
                  </a:gs>
                  <a:gs pos="100000">
                    <a:srgbClr val="FFFFFF"/>
                  </a:gs>
                </a:gsLst>
                <a:lin ang="5400000" scaled="0"/>
              </a:gradFill>
            </a:endParaRPr>
          </a:p>
          <a:p>
            <a:pPr marL="231725" indent="-231725" defTabSz="912760" fontAlgn="base">
              <a:lnSpc>
                <a:spcPct val="90000"/>
              </a:lnSpc>
              <a:spcBef>
                <a:spcPts val="600"/>
              </a:spcBef>
              <a:spcAft>
                <a:spcPct val="0"/>
              </a:spcAft>
              <a:buFont typeface="Arial" pitchFamily="34" charset="0"/>
              <a:buChar char="•"/>
            </a:pPr>
            <a:r>
              <a:rPr lang="en-US" dirty="0">
                <a:gradFill>
                  <a:gsLst>
                    <a:gs pos="0">
                      <a:srgbClr val="FFFFFF"/>
                    </a:gs>
                    <a:gs pos="100000">
                      <a:srgbClr val="FFFFFF"/>
                    </a:gs>
                  </a:gsLst>
                  <a:lin ang="5400000" scaled="0"/>
                </a:gradFill>
              </a:rPr>
              <a:t>99.9% monthly SLA</a:t>
            </a:r>
          </a:p>
          <a:p>
            <a:pPr marL="231725" indent="-231725" defTabSz="912760" fontAlgn="base">
              <a:lnSpc>
                <a:spcPct val="90000"/>
              </a:lnSpc>
              <a:spcBef>
                <a:spcPts val="600"/>
              </a:spcBef>
              <a:spcAft>
                <a:spcPct val="0"/>
              </a:spcAft>
              <a:buFont typeface="Arial" pitchFamily="34" charset="0"/>
              <a:buChar char="•"/>
            </a:pPr>
            <a:r>
              <a:rPr lang="en-US" dirty="0">
                <a:gradFill>
                  <a:gsLst>
                    <a:gs pos="0">
                      <a:srgbClr val="FFFFFF"/>
                    </a:gs>
                    <a:gs pos="100000">
                      <a:srgbClr val="FFFFFF"/>
                    </a:gs>
                  </a:gsLst>
                  <a:lin ang="5400000" scaled="0"/>
                </a:gradFill>
              </a:rPr>
              <a:t>Delivery assurance, reliable messaging, scale and load balancing</a:t>
            </a:r>
          </a:p>
          <a:p>
            <a:pPr marL="231725" indent="-231725" defTabSz="912760" fontAlgn="base">
              <a:lnSpc>
                <a:spcPct val="90000"/>
              </a:lnSpc>
              <a:spcBef>
                <a:spcPts val="600"/>
              </a:spcBef>
              <a:spcAft>
                <a:spcPct val="0"/>
              </a:spcAft>
              <a:buFont typeface="Arial" pitchFamily="34" charset="0"/>
              <a:buChar char="•"/>
            </a:pPr>
            <a:r>
              <a:rPr lang="en-US" dirty="0">
                <a:gradFill>
                  <a:gsLst>
                    <a:gs pos="0">
                      <a:srgbClr val="FFFFFF"/>
                    </a:gs>
                    <a:gs pos="100000">
                      <a:srgbClr val="FFFFFF"/>
                    </a:gs>
                  </a:gsLst>
                  <a:lin ang="5400000" scaled="0"/>
                </a:gradFill>
              </a:rPr>
              <a:t>Claims based security and identity federation with Active Directory and web identities</a:t>
            </a:r>
          </a:p>
          <a:p>
            <a:pPr marL="231725" indent="-231725" defTabSz="912760" fontAlgn="base">
              <a:lnSpc>
                <a:spcPct val="90000"/>
              </a:lnSpc>
              <a:spcBef>
                <a:spcPts val="600"/>
              </a:spcBef>
              <a:spcAft>
                <a:spcPct val="0"/>
              </a:spcAft>
              <a:buFont typeface="Arial" pitchFamily="34" charset="0"/>
              <a:buChar char="•"/>
            </a:pPr>
            <a:r>
              <a:rPr lang="en-US" dirty="0">
                <a:gradFill>
                  <a:gsLst>
                    <a:gs pos="0">
                      <a:srgbClr val="FFFFFF"/>
                    </a:gs>
                    <a:gs pos="100000">
                      <a:srgbClr val="FFFFFF"/>
                    </a:gs>
                  </a:gsLst>
                  <a:lin ang="5400000" scaled="0"/>
                </a:gradFill>
              </a:rPr>
              <a:t>No need for IT to change network </a:t>
            </a:r>
            <a:r>
              <a:rPr lang="en-US" dirty="0" err="1">
                <a:gradFill>
                  <a:gsLst>
                    <a:gs pos="0">
                      <a:srgbClr val="FFFFFF"/>
                    </a:gs>
                    <a:gs pos="100000">
                      <a:srgbClr val="FFFFFF"/>
                    </a:gs>
                  </a:gsLst>
                  <a:lin ang="5400000" scaled="0"/>
                </a:gradFill>
              </a:rPr>
              <a:t>config</a:t>
            </a:r>
            <a:r>
              <a:rPr lang="en-US" dirty="0">
                <a:gradFill>
                  <a:gsLst>
                    <a:gs pos="0">
                      <a:srgbClr val="FFFFFF"/>
                    </a:gs>
                    <a:gs pos="100000">
                      <a:srgbClr val="FFFFFF"/>
                    </a:gs>
                  </a:gsLst>
                  <a:lin ang="5400000" scaled="0"/>
                </a:gradFill>
              </a:rPr>
              <a:t> or install gateway devices</a:t>
            </a:r>
          </a:p>
        </p:txBody>
      </p:sp>
      <p:pic>
        <p:nvPicPr>
          <p:cNvPr id="9" name="Picture 23" descr="Help 512x512.png"/>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358889" y="1449030"/>
            <a:ext cx="881396" cy="881396"/>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pic>
        <p:nvPicPr>
          <p:cNvPr id="10" name="Picture 12" descr="Universal 512x512.png"/>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224690" y="1450937"/>
            <a:ext cx="877580" cy="87758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spTree>
    <p:extLst>
      <p:ext uri="{BB962C8B-B14F-4D97-AF65-F5344CB8AC3E}">
        <p14:creationId xmlns:p14="http://schemas.microsoft.com/office/powerpoint/2010/main" val="996276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Windows Azure Service Bus</a:t>
            </a:r>
          </a:p>
        </p:txBody>
      </p:sp>
      <p:sp>
        <p:nvSpPr>
          <p:cNvPr id="5" name="Text Placeholder 4"/>
          <p:cNvSpPr>
            <a:spLocks noGrp="1"/>
          </p:cNvSpPr>
          <p:nvPr>
            <p:ph type="body" sz="quarter" idx="10"/>
          </p:nvPr>
        </p:nvSpPr>
        <p:spPr>
          <a:xfrm>
            <a:off x="1452611" y="1397001"/>
            <a:ext cx="4607557" cy="4944495"/>
          </a:xfrm>
        </p:spPr>
        <p:txBody>
          <a:bodyPr/>
          <a:lstStyle/>
          <a:p>
            <a:r>
              <a:rPr lang="en-US" sz="2667" dirty="0">
                <a:latin typeface="Segoe UI" pitchFamily="34" charset="0"/>
                <a:ea typeface="Segoe UI" pitchFamily="34" charset="0"/>
                <a:cs typeface="Segoe UI" pitchFamily="34" charset="0"/>
              </a:rPr>
              <a:t>Connectivity</a:t>
            </a:r>
            <a:endParaRPr lang="en-US" sz="3200" dirty="0"/>
          </a:p>
          <a:p>
            <a:r>
              <a:rPr lang="en-US" sz="2133" dirty="0"/>
              <a:t>Rich options for interconnecting apps across network boundaries</a:t>
            </a:r>
          </a:p>
          <a:p>
            <a:pPr marL="380990" indent="-380990">
              <a:buFont typeface="Arial" panose="020B0604020202020204" pitchFamily="34" charset="0"/>
              <a:buChar char="•"/>
            </a:pPr>
            <a:r>
              <a:rPr lang="en-US" sz="2133" dirty="0"/>
              <a:t>Service Relay</a:t>
            </a:r>
          </a:p>
          <a:p>
            <a:pPr marL="380990" indent="-380990">
              <a:buFont typeface="Arial" panose="020B0604020202020204" pitchFamily="34" charset="0"/>
              <a:buChar char="•"/>
            </a:pPr>
            <a:r>
              <a:rPr lang="en-US" sz="2133" dirty="0"/>
              <a:t>Protocol Tunnel </a:t>
            </a:r>
            <a:r>
              <a:rPr lang="en-US" sz="2133" dirty="0" err="1"/>
              <a:t>Eventing</a:t>
            </a:r>
            <a:endParaRPr lang="en-US" sz="2133" dirty="0"/>
          </a:p>
          <a:p>
            <a:r>
              <a:rPr lang="en-US" sz="2667" dirty="0"/>
              <a:t>Messaging</a:t>
            </a:r>
            <a:endParaRPr lang="en-US" sz="2133" dirty="0"/>
          </a:p>
          <a:p>
            <a:r>
              <a:rPr lang="en-US" sz="2133" dirty="0"/>
              <a:t>Reliable, transaction-aware cloud messaging infrastructure for business apps</a:t>
            </a:r>
          </a:p>
          <a:p>
            <a:pPr marL="380990" indent="-380990">
              <a:buFont typeface="Arial" panose="020B0604020202020204" pitchFamily="34" charset="0"/>
              <a:buChar char="•"/>
            </a:pPr>
            <a:r>
              <a:rPr lang="en-US" sz="2133" dirty="0"/>
              <a:t>Queuing Pub/Sub</a:t>
            </a:r>
          </a:p>
          <a:p>
            <a:pPr marL="380990" indent="-380990">
              <a:buFont typeface="Arial" panose="020B0604020202020204" pitchFamily="34" charset="0"/>
              <a:buChar char="•"/>
            </a:pPr>
            <a:r>
              <a:rPr lang="en-US" sz="2133" dirty="0"/>
              <a:t>Reliable Transfer</a:t>
            </a:r>
          </a:p>
        </p:txBody>
      </p:sp>
      <p:sp>
        <p:nvSpPr>
          <p:cNvPr id="6" name="Text Placeholder 5"/>
          <p:cNvSpPr>
            <a:spLocks noGrp="1"/>
          </p:cNvSpPr>
          <p:nvPr>
            <p:ph type="body" sz="quarter" idx="11"/>
          </p:nvPr>
        </p:nvSpPr>
        <p:spPr>
          <a:xfrm>
            <a:off x="7213600" y="1572973"/>
            <a:ext cx="4501787" cy="4462375"/>
          </a:xfrm>
        </p:spPr>
        <p:txBody>
          <a:bodyPr/>
          <a:lstStyle/>
          <a:p>
            <a:r>
              <a:rPr lang="en-US" sz="2667" dirty="0">
                <a:latin typeface="Segoe UI" pitchFamily="34" charset="0"/>
                <a:ea typeface="Segoe UI" pitchFamily="34" charset="0"/>
                <a:cs typeface="Segoe UI" pitchFamily="34" charset="0"/>
              </a:rPr>
              <a:t>Service Management </a:t>
            </a:r>
          </a:p>
          <a:p>
            <a:r>
              <a:rPr lang="en-US" sz="2133" dirty="0"/>
              <a:t>Consistent management surface and service observation capabilities</a:t>
            </a:r>
          </a:p>
          <a:p>
            <a:pPr marL="380990" indent="-380990">
              <a:buFont typeface="Arial" panose="020B0604020202020204" pitchFamily="34" charset="0"/>
              <a:buChar char="•"/>
            </a:pPr>
            <a:r>
              <a:rPr lang="en-US" sz="2133" dirty="0"/>
              <a:t>Naming, Discovery</a:t>
            </a:r>
          </a:p>
          <a:p>
            <a:pPr marL="380990" indent="-380990">
              <a:buFont typeface="Arial" panose="020B0604020202020204" pitchFamily="34" charset="0"/>
              <a:buChar char="•"/>
            </a:pPr>
            <a:r>
              <a:rPr lang="en-US" sz="2133" dirty="0"/>
              <a:t>Monitoring</a:t>
            </a:r>
          </a:p>
          <a:p>
            <a:r>
              <a:rPr lang="en-US" sz="2667" dirty="0">
                <a:latin typeface="Segoe UI" pitchFamily="34" charset="0"/>
                <a:ea typeface="Segoe UI" pitchFamily="34" charset="0"/>
                <a:cs typeface="Segoe UI" pitchFamily="34" charset="0"/>
              </a:rPr>
              <a:t>Integration Routing</a:t>
            </a:r>
          </a:p>
          <a:p>
            <a:r>
              <a:rPr lang="en-US" sz="2133" dirty="0"/>
              <a:t>Content-based routing, document transformation, and process coordination</a:t>
            </a:r>
          </a:p>
          <a:p>
            <a:pPr marL="380990" indent="-380990">
              <a:buFont typeface="Arial" panose="020B0604020202020204" pitchFamily="34" charset="0"/>
              <a:buChar char="•"/>
            </a:pPr>
            <a:r>
              <a:rPr lang="en-US" sz="2133" dirty="0"/>
              <a:t>Coordination Transformation</a:t>
            </a:r>
          </a:p>
        </p:txBody>
      </p:sp>
      <p:grpSp>
        <p:nvGrpSpPr>
          <p:cNvPr id="7" name="Group 6"/>
          <p:cNvGrpSpPr/>
          <p:nvPr>
            <p:custDataLst>
              <p:tags r:id="rId1"/>
            </p:custDataLst>
          </p:nvPr>
        </p:nvGrpSpPr>
        <p:grpSpPr>
          <a:xfrm>
            <a:off x="826331" y="1750393"/>
            <a:ext cx="246104" cy="921056"/>
            <a:chOff x="1757521" y="1512570"/>
            <a:chExt cx="579120" cy="2194822"/>
          </a:xfrm>
          <a:solidFill>
            <a:schemeClr val="accent1"/>
          </a:solidFill>
        </p:grpSpPr>
        <p:sp>
          <p:nvSpPr>
            <p:cNvPr id="8" name="Isosceles Triangle 7"/>
            <p:cNvSpPr/>
            <p:nvPr/>
          </p:nvSpPr>
          <p:spPr bwMode="auto">
            <a:xfrm>
              <a:off x="1757521" y="1512570"/>
              <a:ext cx="579120" cy="438151"/>
            </a:xfrm>
            <a:prstGeom prst="triangle">
              <a:avLst/>
            </a:prstGeom>
            <a:grpFill/>
            <a:ln>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pPr>
              <a:endParaRPr lang="en-US" sz="2933" dirty="0">
                <a:gradFill>
                  <a:gsLst>
                    <a:gs pos="0">
                      <a:srgbClr val="FFFFFF"/>
                    </a:gs>
                    <a:gs pos="100000">
                      <a:srgbClr val="FFFFFF"/>
                    </a:gs>
                  </a:gsLst>
                  <a:lin ang="5400000" scaled="0"/>
                </a:gradFill>
              </a:endParaRPr>
            </a:p>
          </p:txBody>
        </p:sp>
        <p:sp>
          <p:nvSpPr>
            <p:cNvPr id="9" name="Oval 8"/>
            <p:cNvSpPr/>
            <p:nvPr/>
          </p:nvSpPr>
          <p:spPr bwMode="auto">
            <a:xfrm>
              <a:off x="1772762" y="3158752"/>
              <a:ext cx="548641" cy="548640"/>
            </a:xfrm>
            <a:prstGeom prst="ellipse">
              <a:avLst/>
            </a:prstGeom>
            <a:grpFill/>
            <a:ln>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pPr>
              <a:endParaRPr lang="en-US" sz="2933" dirty="0">
                <a:gradFill>
                  <a:gsLst>
                    <a:gs pos="0">
                      <a:srgbClr val="FFFFFF"/>
                    </a:gs>
                    <a:gs pos="100000">
                      <a:srgbClr val="FFFFFF"/>
                    </a:gs>
                  </a:gsLst>
                  <a:lin ang="5400000" scaled="0"/>
                </a:gradFill>
              </a:endParaRPr>
            </a:p>
          </p:txBody>
        </p:sp>
        <p:cxnSp>
          <p:nvCxnSpPr>
            <p:cNvPr id="10" name="Straight Arrow Connector 9"/>
            <p:cNvCxnSpPr/>
            <p:nvPr/>
          </p:nvCxnSpPr>
          <p:spPr>
            <a:xfrm>
              <a:off x="2047081" y="1950721"/>
              <a:ext cx="0" cy="1222692"/>
            </a:xfrm>
            <a:prstGeom prst="straightConnector1">
              <a:avLst/>
            </a:prstGeom>
            <a:grpFill/>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bwMode="auto">
            <a:xfrm>
              <a:off x="1818482" y="2670608"/>
              <a:ext cx="457200" cy="91440"/>
            </a:xfrm>
            <a:prstGeom prst="rect">
              <a:avLst/>
            </a:prstGeom>
            <a:grpFill/>
            <a:ln>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pPr>
              <a:endParaRPr lang="en-US" sz="2933" dirty="0">
                <a:gradFill>
                  <a:gsLst>
                    <a:gs pos="0">
                      <a:srgbClr val="FFFFFF"/>
                    </a:gs>
                    <a:gs pos="100000">
                      <a:srgbClr val="FFFFFF"/>
                    </a:gs>
                  </a:gsLst>
                  <a:lin ang="5400000" scaled="0"/>
                </a:gradFill>
              </a:endParaRPr>
            </a:p>
          </p:txBody>
        </p:sp>
      </p:grpSp>
      <p:grpSp>
        <p:nvGrpSpPr>
          <p:cNvPr id="12" name="Group 11"/>
          <p:cNvGrpSpPr/>
          <p:nvPr/>
        </p:nvGrpSpPr>
        <p:grpSpPr>
          <a:xfrm>
            <a:off x="470624" y="4038601"/>
            <a:ext cx="939080" cy="930319"/>
            <a:chOff x="3846625" y="1616683"/>
            <a:chExt cx="1653774" cy="1659083"/>
          </a:xfrm>
          <a:solidFill>
            <a:schemeClr val="accent1"/>
          </a:solidFill>
        </p:grpSpPr>
        <p:sp>
          <p:nvSpPr>
            <p:cNvPr id="13" name="Isosceles Triangle 12"/>
            <p:cNvSpPr/>
            <p:nvPr/>
          </p:nvSpPr>
          <p:spPr bwMode="auto">
            <a:xfrm>
              <a:off x="4462513" y="1616683"/>
              <a:ext cx="433403" cy="327903"/>
            </a:xfrm>
            <a:prstGeom prst="triangle">
              <a:avLst/>
            </a:prstGeom>
            <a:grpFill/>
            <a:ln>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pPr>
              <a:endParaRPr lang="en-US" sz="2933" dirty="0">
                <a:gradFill>
                  <a:gsLst>
                    <a:gs pos="0">
                      <a:srgbClr val="FFFFFF"/>
                    </a:gs>
                    <a:gs pos="100000">
                      <a:srgbClr val="FFFFFF"/>
                    </a:gs>
                  </a:gsLst>
                  <a:lin ang="5400000" scaled="0"/>
                </a:gradFill>
              </a:endParaRPr>
            </a:p>
          </p:txBody>
        </p:sp>
        <p:cxnSp>
          <p:nvCxnSpPr>
            <p:cNvPr id="14" name="Straight Arrow Connector 13"/>
            <p:cNvCxnSpPr/>
            <p:nvPr/>
          </p:nvCxnSpPr>
          <p:spPr>
            <a:xfrm>
              <a:off x="4679215" y="1944586"/>
              <a:ext cx="0" cy="915040"/>
            </a:xfrm>
            <a:prstGeom prst="straightConnector1">
              <a:avLst/>
            </a:prstGeom>
            <a:grpFill/>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5" name="Oval 14"/>
            <p:cNvSpPr/>
            <p:nvPr/>
          </p:nvSpPr>
          <p:spPr bwMode="auto">
            <a:xfrm>
              <a:off x="3846625" y="2848655"/>
              <a:ext cx="410592" cy="410592"/>
            </a:xfrm>
            <a:prstGeom prst="ellipse">
              <a:avLst/>
            </a:prstGeom>
            <a:grpFill/>
            <a:ln>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pPr>
              <a:endParaRPr lang="en-US" sz="2933" dirty="0">
                <a:gradFill>
                  <a:gsLst>
                    <a:gs pos="0">
                      <a:srgbClr val="FFFFFF"/>
                    </a:gs>
                    <a:gs pos="100000">
                      <a:srgbClr val="FFFFFF"/>
                    </a:gs>
                  </a:gsLst>
                  <a:lin ang="5400000" scaled="0"/>
                </a:gradFill>
              </a:endParaRPr>
            </a:p>
          </p:txBody>
        </p:sp>
        <p:sp>
          <p:nvSpPr>
            <p:cNvPr id="16" name="Oval 15"/>
            <p:cNvSpPr/>
            <p:nvPr/>
          </p:nvSpPr>
          <p:spPr bwMode="auto">
            <a:xfrm>
              <a:off x="5089807" y="2848655"/>
              <a:ext cx="410592" cy="410592"/>
            </a:xfrm>
            <a:prstGeom prst="ellipse">
              <a:avLst/>
            </a:prstGeom>
            <a:grpFill/>
            <a:ln>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pPr>
              <a:endParaRPr lang="en-US" sz="2933" dirty="0">
                <a:gradFill>
                  <a:gsLst>
                    <a:gs pos="0">
                      <a:srgbClr val="FFFFFF"/>
                    </a:gs>
                    <a:gs pos="100000">
                      <a:srgbClr val="FFFFFF"/>
                    </a:gs>
                  </a:gsLst>
                  <a:lin ang="5400000" scaled="0"/>
                </a:gradFill>
              </a:endParaRPr>
            </a:p>
          </p:txBody>
        </p:sp>
        <p:cxnSp>
          <p:nvCxnSpPr>
            <p:cNvPr id="17" name="Straight Arrow Connector 16"/>
            <p:cNvCxnSpPr/>
            <p:nvPr/>
          </p:nvCxnSpPr>
          <p:spPr>
            <a:xfrm>
              <a:off x="4257217" y="3041955"/>
              <a:ext cx="205296" cy="1"/>
            </a:xfrm>
            <a:prstGeom prst="straightConnector1">
              <a:avLst/>
            </a:prstGeom>
            <a:grpFill/>
            <a:ln w="38100">
              <a:solidFill>
                <a:schemeClr val="accent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4895916" y="3053951"/>
              <a:ext cx="205296" cy="0"/>
            </a:xfrm>
            <a:prstGeom prst="straightConnector1">
              <a:avLst/>
            </a:prstGeom>
            <a:grpFill/>
            <a:ln w="38100">
              <a:solidFill>
                <a:schemeClr val="accent1"/>
              </a:solidFill>
              <a:tailEnd type="triangle" w="sm" len="sm"/>
            </a:ln>
          </p:spPr>
          <p:style>
            <a:lnRef idx="1">
              <a:schemeClr val="accent1"/>
            </a:lnRef>
            <a:fillRef idx="0">
              <a:schemeClr val="accent1"/>
            </a:fillRef>
            <a:effectRef idx="0">
              <a:schemeClr val="accent1"/>
            </a:effectRef>
            <a:fontRef idx="minor">
              <a:schemeClr val="tx1"/>
            </a:fontRef>
          </p:style>
        </p:cxnSp>
        <p:sp>
          <p:nvSpPr>
            <p:cNvPr id="19" name="Freeform 34"/>
            <p:cNvSpPr>
              <a:spLocks noEditPoints="1"/>
            </p:cNvSpPr>
            <p:nvPr/>
          </p:nvSpPr>
          <p:spPr bwMode="auto">
            <a:xfrm>
              <a:off x="4476752" y="2882168"/>
              <a:ext cx="401098" cy="393598"/>
            </a:xfrm>
            <a:custGeom>
              <a:avLst/>
              <a:gdLst>
                <a:gd name="T0" fmla="*/ 1691 w 1811"/>
                <a:gd name="T1" fmla="*/ 192 h 1777"/>
                <a:gd name="T2" fmla="*/ 907 w 1811"/>
                <a:gd name="T3" fmla="*/ 0 h 1777"/>
                <a:gd name="T4" fmla="*/ 330 w 1811"/>
                <a:gd name="T5" fmla="*/ 83 h 1777"/>
                <a:gd name="T6" fmla="*/ 120 w 1811"/>
                <a:gd name="T7" fmla="*/ 192 h 1777"/>
                <a:gd name="T8" fmla="*/ 0 w 1811"/>
                <a:gd name="T9" fmla="*/ 419 h 1777"/>
                <a:gd name="T10" fmla="*/ 0 w 1811"/>
                <a:gd name="T11" fmla="*/ 1306 h 1777"/>
                <a:gd name="T12" fmla="*/ 108 w 1811"/>
                <a:gd name="T13" fmla="*/ 1543 h 1777"/>
                <a:gd name="T14" fmla="*/ 907 w 1811"/>
                <a:gd name="T15" fmla="*/ 1777 h 1777"/>
                <a:gd name="T16" fmla="*/ 1150 w 1811"/>
                <a:gd name="T17" fmla="*/ 1762 h 1777"/>
                <a:gd name="T18" fmla="*/ 1700 w 1811"/>
                <a:gd name="T19" fmla="*/ 1547 h 1777"/>
                <a:gd name="T20" fmla="*/ 1703 w 1811"/>
                <a:gd name="T21" fmla="*/ 1547 h 1777"/>
                <a:gd name="T22" fmla="*/ 1811 w 1811"/>
                <a:gd name="T23" fmla="*/ 1310 h 1777"/>
                <a:gd name="T24" fmla="*/ 1811 w 1811"/>
                <a:gd name="T25" fmla="*/ 832 h 1777"/>
                <a:gd name="T26" fmla="*/ 1811 w 1811"/>
                <a:gd name="T27" fmla="*/ 832 h 1777"/>
                <a:gd name="T28" fmla="*/ 1811 w 1811"/>
                <a:gd name="T29" fmla="*/ 419 h 1777"/>
                <a:gd name="T30" fmla="*/ 1691 w 1811"/>
                <a:gd name="T31" fmla="*/ 192 h 1777"/>
                <a:gd name="T32" fmla="*/ 907 w 1811"/>
                <a:gd name="T33" fmla="*/ 167 h 1777"/>
                <a:gd name="T34" fmla="*/ 1646 w 1811"/>
                <a:gd name="T35" fmla="*/ 419 h 1777"/>
                <a:gd name="T36" fmla="*/ 907 w 1811"/>
                <a:gd name="T37" fmla="*/ 672 h 1777"/>
                <a:gd name="T38" fmla="*/ 167 w 1811"/>
                <a:gd name="T39" fmla="*/ 419 h 1777"/>
                <a:gd name="T40" fmla="*/ 907 w 1811"/>
                <a:gd name="T41" fmla="*/ 167 h 1777"/>
                <a:gd name="T42" fmla="*/ 167 w 1811"/>
                <a:gd name="T43" fmla="*/ 593 h 1777"/>
                <a:gd name="T44" fmla="*/ 232 w 1811"/>
                <a:gd name="T45" fmla="*/ 638 h 1777"/>
                <a:gd name="T46" fmla="*/ 907 w 1811"/>
                <a:gd name="T47" fmla="*/ 771 h 1777"/>
                <a:gd name="T48" fmla="*/ 1455 w 1811"/>
                <a:gd name="T49" fmla="*/ 692 h 1777"/>
                <a:gd name="T50" fmla="*/ 1641 w 1811"/>
                <a:gd name="T51" fmla="*/ 598 h 1777"/>
                <a:gd name="T52" fmla="*/ 1646 w 1811"/>
                <a:gd name="T53" fmla="*/ 593 h 1777"/>
                <a:gd name="T54" fmla="*/ 1646 w 1811"/>
                <a:gd name="T55" fmla="*/ 774 h 1777"/>
                <a:gd name="T56" fmla="*/ 1646 w 1811"/>
                <a:gd name="T57" fmla="*/ 822 h 1777"/>
                <a:gd name="T58" fmla="*/ 1245 w 1811"/>
                <a:gd name="T59" fmla="*/ 932 h 1777"/>
                <a:gd name="T60" fmla="*/ 901 w 1811"/>
                <a:gd name="T61" fmla="*/ 962 h 1777"/>
                <a:gd name="T62" fmla="*/ 167 w 1811"/>
                <a:gd name="T63" fmla="*/ 722 h 1777"/>
                <a:gd name="T64" fmla="*/ 167 w 1811"/>
                <a:gd name="T65" fmla="*/ 593 h 1777"/>
                <a:gd name="T66" fmla="*/ 167 w 1811"/>
                <a:gd name="T67" fmla="*/ 1049 h 1777"/>
                <a:gd name="T68" fmla="*/ 167 w 1811"/>
                <a:gd name="T69" fmla="*/ 884 h 1777"/>
                <a:gd name="T70" fmla="*/ 232 w 1811"/>
                <a:gd name="T71" fmla="*/ 929 h 1777"/>
                <a:gd name="T72" fmla="*/ 901 w 1811"/>
                <a:gd name="T73" fmla="*/ 1058 h 1777"/>
                <a:gd name="T74" fmla="*/ 1183 w 1811"/>
                <a:gd name="T75" fmla="*/ 1040 h 1777"/>
                <a:gd name="T76" fmla="*/ 1646 w 1811"/>
                <a:gd name="T77" fmla="*/ 934 h 1777"/>
                <a:gd name="T78" fmla="*/ 1646 w 1811"/>
                <a:gd name="T79" fmla="*/ 1138 h 1777"/>
                <a:gd name="T80" fmla="*/ 1159 w 1811"/>
                <a:gd name="T81" fmla="*/ 1252 h 1777"/>
                <a:gd name="T82" fmla="*/ 901 w 1811"/>
                <a:gd name="T83" fmla="*/ 1268 h 1777"/>
                <a:gd name="T84" fmla="*/ 167 w 1811"/>
                <a:gd name="T85" fmla="*/ 1053 h 1777"/>
                <a:gd name="T86" fmla="*/ 167 w 1811"/>
                <a:gd name="T87" fmla="*/ 1049 h 1777"/>
                <a:gd name="T88" fmla="*/ 907 w 1811"/>
                <a:gd name="T89" fmla="*/ 1611 h 1777"/>
                <a:gd name="T90" fmla="*/ 167 w 1811"/>
                <a:gd name="T91" fmla="*/ 1306 h 1777"/>
                <a:gd name="T92" fmla="*/ 167 w 1811"/>
                <a:gd name="T93" fmla="*/ 1196 h 1777"/>
                <a:gd name="T94" fmla="*/ 226 w 1811"/>
                <a:gd name="T95" fmla="*/ 1233 h 1777"/>
                <a:gd name="T96" fmla="*/ 901 w 1811"/>
                <a:gd name="T97" fmla="*/ 1365 h 1777"/>
                <a:gd name="T98" fmla="*/ 1157 w 1811"/>
                <a:gd name="T99" fmla="*/ 1350 h 1777"/>
                <a:gd name="T100" fmla="*/ 1646 w 1811"/>
                <a:gd name="T101" fmla="*/ 1241 h 1777"/>
                <a:gd name="T102" fmla="*/ 1646 w 1811"/>
                <a:gd name="T103" fmla="*/ 1394 h 1777"/>
                <a:gd name="T104" fmla="*/ 1517 w 1811"/>
                <a:gd name="T105" fmla="*/ 1510 h 1777"/>
                <a:gd name="T106" fmla="*/ 1153 w 1811"/>
                <a:gd name="T107" fmla="*/ 1594 h 1777"/>
                <a:gd name="T108" fmla="*/ 907 w 1811"/>
                <a:gd name="T109" fmla="*/ 1611 h 17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11" h="1777">
                  <a:moveTo>
                    <a:pt x="1691" y="192"/>
                  </a:moveTo>
                  <a:cubicBezTo>
                    <a:pt x="1512" y="56"/>
                    <a:pt x="1237" y="5"/>
                    <a:pt x="907" y="0"/>
                  </a:cubicBezTo>
                  <a:cubicBezTo>
                    <a:pt x="686" y="0"/>
                    <a:pt x="486" y="30"/>
                    <a:pt x="330" y="83"/>
                  </a:cubicBezTo>
                  <a:cubicBezTo>
                    <a:pt x="250" y="111"/>
                    <a:pt x="181" y="143"/>
                    <a:pt x="120" y="192"/>
                  </a:cubicBezTo>
                  <a:cubicBezTo>
                    <a:pt x="61" y="237"/>
                    <a:pt x="0" y="315"/>
                    <a:pt x="0" y="419"/>
                  </a:cubicBezTo>
                  <a:cubicBezTo>
                    <a:pt x="0" y="1306"/>
                    <a:pt x="0" y="1306"/>
                    <a:pt x="0" y="1306"/>
                  </a:cubicBezTo>
                  <a:cubicBezTo>
                    <a:pt x="0" y="1405"/>
                    <a:pt x="49" y="1488"/>
                    <a:pt x="108" y="1543"/>
                  </a:cubicBezTo>
                  <a:cubicBezTo>
                    <a:pt x="286" y="1707"/>
                    <a:pt x="571" y="1772"/>
                    <a:pt x="907" y="1777"/>
                  </a:cubicBezTo>
                  <a:cubicBezTo>
                    <a:pt x="989" y="1777"/>
                    <a:pt x="1074" y="1772"/>
                    <a:pt x="1150" y="1762"/>
                  </a:cubicBezTo>
                  <a:cubicBezTo>
                    <a:pt x="1150" y="1762"/>
                    <a:pt x="1560" y="1688"/>
                    <a:pt x="1700" y="1547"/>
                  </a:cubicBezTo>
                  <a:cubicBezTo>
                    <a:pt x="1703" y="1547"/>
                    <a:pt x="1703" y="1547"/>
                    <a:pt x="1703" y="1547"/>
                  </a:cubicBezTo>
                  <a:cubicBezTo>
                    <a:pt x="1762" y="1492"/>
                    <a:pt x="1811" y="1409"/>
                    <a:pt x="1811" y="1310"/>
                  </a:cubicBezTo>
                  <a:cubicBezTo>
                    <a:pt x="1811" y="1310"/>
                    <a:pt x="1811" y="1310"/>
                    <a:pt x="1811" y="832"/>
                  </a:cubicBezTo>
                  <a:cubicBezTo>
                    <a:pt x="1811" y="832"/>
                    <a:pt x="1811" y="832"/>
                    <a:pt x="1811" y="832"/>
                  </a:cubicBezTo>
                  <a:cubicBezTo>
                    <a:pt x="1811" y="419"/>
                    <a:pt x="1811" y="419"/>
                    <a:pt x="1811" y="419"/>
                  </a:cubicBezTo>
                  <a:cubicBezTo>
                    <a:pt x="1811" y="315"/>
                    <a:pt x="1750" y="237"/>
                    <a:pt x="1691" y="192"/>
                  </a:cubicBezTo>
                  <a:close/>
                  <a:moveTo>
                    <a:pt x="907" y="167"/>
                  </a:moveTo>
                  <a:cubicBezTo>
                    <a:pt x="1313" y="167"/>
                    <a:pt x="1646" y="280"/>
                    <a:pt x="1646" y="419"/>
                  </a:cubicBezTo>
                  <a:cubicBezTo>
                    <a:pt x="1646" y="559"/>
                    <a:pt x="1313" y="672"/>
                    <a:pt x="907" y="672"/>
                  </a:cubicBezTo>
                  <a:cubicBezTo>
                    <a:pt x="498" y="672"/>
                    <a:pt x="167" y="559"/>
                    <a:pt x="167" y="419"/>
                  </a:cubicBezTo>
                  <a:cubicBezTo>
                    <a:pt x="167" y="280"/>
                    <a:pt x="498" y="167"/>
                    <a:pt x="907" y="167"/>
                  </a:cubicBezTo>
                  <a:close/>
                  <a:moveTo>
                    <a:pt x="167" y="593"/>
                  </a:moveTo>
                  <a:cubicBezTo>
                    <a:pt x="186" y="609"/>
                    <a:pt x="208" y="625"/>
                    <a:pt x="232" y="638"/>
                  </a:cubicBezTo>
                  <a:cubicBezTo>
                    <a:pt x="385" y="722"/>
                    <a:pt x="626" y="769"/>
                    <a:pt x="907" y="771"/>
                  </a:cubicBezTo>
                  <a:cubicBezTo>
                    <a:pt x="1117" y="771"/>
                    <a:pt x="1310" y="742"/>
                    <a:pt x="1455" y="692"/>
                  </a:cubicBezTo>
                  <a:cubicBezTo>
                    <a:pt x="1529" y="667"/>
                    <a:pt x="1590" y="636"/>
                    <a:pt x="1641" y="598"/>
                  </a:cubicBezTo>
                  <a:cubicBezTo>
                    <a:pt x="1642" y="596"/>
                    <a:pt x="1644" y="594"/>
                    <a:pt x="1646" y="593"/>
                  </a:cubicBezTo>
                  <a:cubicBezTo>
                    <a:pt x="1646" y="774"/>
                    <a:pt x="1646" y="774"/>
                    <a:pt x="1646" y="774"/>
                  </a:cubicBezTo>
                  <a:cubicBezTo>
                    <a:pt x="1646" y="822"/>
                    <a:pt x="1646" y="822"/>
                    <a:pt x="1646" y="822"/>
                  </a:cubicBezTo>
                  <a:cubicBezTo>
                    <a:pt x="1472" y="895"/>
                    <a:pt x="1245" y="932"/>
                    <a:pt x="1245" y="932"/>
                  </a:cubicBezTo>
                  <a:cubicBezTo>
                    <a:pt x="1143" y="950"/>
                    <a:pt x="1025" y="962"/>
                    <a:pt x="901" y="962"/>
                  </a:cubicBezTo>
                  <a:cubicBezTo>
                    <a:pt x="505" y="962"/>
                    <a:pt x="182" y="854"/>
                    <a:pt x="167" y="722"/>
                  </a:cubicBezTo>
                  <a:cubicBezTo>
                    <a:pt x="167" y="593"/>
                    <a:pt x="167" y="593"/>
                    <a:pt x="167" y="593"/>
                  </a:cubicBezTo>
                  <a:close/>
                  <a:moveTo>
                    <a:pt x="167" y="1049"/>
                  </a:moveTo>
                  <a:cubicBezTo>
                    <a:pt x="167" y="940"/>
                    <a:pt x="167" y="899"/>
                    <a:pt x="167" y="884"/>
                  </a:cubicBezTo>
                  <a:cubicBezTo>
                    <a:pt x="187" y="901"/>
                    <a:pt x="209" y="914"/>
                    <a:pt x="232" y="929"/>
                  </a:cubicBezTo>
                  <a:cubicBezTo>
                    <a:pt x="385" y="1012"/>
                    <a:pt x="625" y="1058"/>
                    <a:pt x="901" y="1058"/>
                  </a:cubicBezTo>
                  <a:cubicBezTo>
                    <a:pt x="1000" y="1058"/>
                    <a:pt x="1096" y="1048"/>
                    <a:pt x="1183" y="1040"/>
                  </a:cubicBezTo>
                  <a:cubicBezTo>
                    <a:pt x="1381" y="1022"/>
                    <a:pt x="1569" y="961"/>
                    <a:pt x="1646" y="934"/>
                  </a:cubicBezTo>
                  <a:cubicBezTo>
                    <a:pt x="1646" y="1138"/>
                    <a:pt x="1646" y="1138"/>
                    <a:pt x="1646" y="1138"/>
                  </a:cubicBezTo>
                  <a:cubicBezTo>
                    <a:pt x="1283" y="1244"/>
                    <a:pt x="1159" y="1252"/>
                    <a:pt x="1159" y="1252"/>
                  </a:cubicBezTo>
                  <a:cubicBezTo>
                    <a:pt x="1079" y="1262"/>
                    <a:pt x="991" y="1268"/>
                    <a:pt x="901" y="1268"/>
                  </a:cubicBezTo>
                  <a:cubicBezTo>
                    <a:pt x="527" y="1268"/>
                    <a:pt x="218" y="1174"/>
                    <a:pt x="167" y="1053"/>
                  </a:cubicBezTo>
                  <a:cubicBezTo>
                    <a:pt x="167" y="1049"/>
                    <a:pt x="167" y="1049"/>
                    <a:pt x="167" y="1049"/>
                  </a:cubicBezTo>
                  <a:close/>
                  <a:moveTo>
                    <a:pt x="907" y="1611"/>
                  </a:moveTo>
                  <a:cubicBezTo>
                    <a:pt x="498" y="1611"/>
                    <a:pt x="167" y="1474"/>
                    <a:pt x="167" y="1306"/>
                  </a:cubicBezTo>
                  <a:cubicBezTo>
                    <a:pt x="167" y="1262"/>
                    <a:pt x="167" y="1226"/>
                    <a:pt x="167" y="1196"/>
                  </a:cubicBezTo>
                  <a:cubicBezTo>
                    <a:pt x="186" y="1210"/>
                    <a:pt x="205" y="1221"/>
                    <a:pt x="226" y="1233"/>
                  </a:cubicBezTo>
                  <a:cubicBezTo>
                    <a:pt x="378" y="1318"/>
                    <a:pt x="622" y="1365"/>
                    <a:pt x="901" y="1365"/>
                  </a:cubicBezTo>
                  <a:cubicBezTo>
                    <a:pt x="991" y="1365"/>
                    <a:pt x="1076" y="1359"/>
                    <a:pt x="1157" y="1350"/>
                  </a:cubicBezTo>
                  <a:cubicBezTo>
                    <a:pt x="1346" y="1327"/>
                    <a:pt x="1544" y="1272"/>
                    <a:pt x="1646" y="1241"/>
                  </a:cubicBezTo>
                  <a:cubicBezTo>
                    <a:pt x="1646" y="1394"/>
                    <a:pt x="1646" y="1394"/>
                    <a:pt x="1646" y="1394"/>
                  </a:cubicBezTo>
                  <a:cubicBezTo>
                    <a:pt x="1636" y="1419"/>
                    <a:pt x="1607" y="1462"/>
                    <a:pt x="1517" y="1510"/>
                  </a:cubicBezTo>
                  <a:cubicBezTo>
                    <a:pt x="1291" y="1579"/>
                    <a:pt x="1153" y="1594"/>
                    <a:pt x="1153" y="1594"/>
                  </a:cubicBezTo>
                  <a:cubicBezTo>
                    <a:pt x="1077" y="1606"/>
                    <a:pt x="991" y="1611"/>
                    <a:pt x="907" y="1611"/>
                  </a:cubicBezTo>
                  <a:close/>
                </a:path>
              </a:pathLst>
            </a:custGeom>
            <a:grpFill/>
            <a:ln>
              <a:solidFill>
                <a:schemeClr val="accent1"/>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109736" tIns="54868" rIns="109736" bIns="54868" numCol="1" rtlCol="0" anchor="ctr" anchorCtr="0" compatLnSpc="1">
              <a:prstTxWarp prst="textNoShape">
                <a:avLst/>
              </a:prstTxWarp>
            </a:bodyPr>
            <a:lstStyle/>
            <a:p>
              <a:pPr defTabSz="987629"/>
              <a:endParaRPr lang="en-US" sz="2400" spc="-163" dirty="0">
                <a:solidFill>
                  <a:schemeClr val="tx1">
                    <a:lumMod val="50000"/>
                  </a:schemeClr>
                </a:solidFill>
                <a:latin typeface="Segoe UI Light" pitchFamily="34" charset="0"/>
              </a:endParaRPr>
            </a:p>
          </p:txBody>
        </p:sp>
      </p:grpSp>
      <p:grpSp>
        <p:nvGrpSpPr>
          <p:cNvPr id="20" name="Group 19"/>
          <p:cNvGrpSpPr>
            <a:grpSpLocks noChangeAspect="1"/>
          </p:cNvGrpSpPr>
          <p:nvPr>
            <p:custDataLst>
              <p:tags r:id="rId2"/>
            </p:custDataLst>
          </p:nvPr>
        </p:nvGrpSpPr>
        <p:grpSpPr>
          <a:xfrm>
            <a:off x="6246153" y="4020533"/>
            <a:ext cx="949240" cy="932715"/>
            <a:chOff x="9012936" y="1567376"/>
            <a:chExt cx="2233708" cy="2194822"/>
          </a:xfrm>
          <a:solidFill>
            <a:schemeClr val="accent1"/>
          </a:solidFill>
        </p:grpSpPr>
        <p:sp>
          <p:nvSpPr>
            <p:cNvPr id="21" name="Isosceles Triangle 20"/>
            <p:cNvSpPr/>
            <p:nvPr/>
          </p:nvSpPr>
          <p:spPr bwMode="auto">
            <a:xfrm>
              <a:off x="9845289" y="1567376"/>
              <a:ext cx="579119" cy="438151"/>
            </a:xfrm>
            <a:prstGeom prst="triangle">
              <a:avLst/>
            </a:prstGeom>
            <a:grpFill/>
            <a:ln>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pPr>
              <a:endParaRPr lang="en-US" sz="2933" dirty="0">
                <a:gradFill>
                  <a:gsLst>
                    <a:gs pos="0">
                      <a:srgbClr val="FFFFFF"/>
                    </a:gs>
                    <a:gs pos="100000">
                      <a:srgbClr val="FFFFFF"/>
                    </a:gs>
                  </a:gsLst>
                  <a:lin ang="5400000" scaled="0"/>
                </a:gradFill>
              </a:endParaRPr>
            </a:p>
          </p:txBody>
        </p:sp>
        <p:cxnSp>
          <p:nvCxnSpPr>
            <p:cNvPr id="22" name="Straight Arrow Connector 21"/>
            <p:cNvCxnSpPr/>
            <p:nvPr/>
          </p:nvCxnSpPr>
          <p:spPr>
            <a:xfrm>
              <a:off x="10134849" y="2005527"/>
              <a:ext cx="0" cy="1005840"/>
            </a:xfrm>
            <a:prstGeom prst="straightConnector1">
              <a:avLst/>
            </a:prstGeom>
            <a:grpFill/>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3" name="Oval 22"/>
            <p:cNvSpPr/>
            <p:nvPr/>
          </p:nvSpPr>
          <p:spPr bwMode="auto">
            <a:xfrm>
              <a:off x="9012936" y="3213558"/>
              <a:ext cx="548640" cy="548640"/>
            </a:xfrm>
            <a:prstGeom prst="ellipse">
              <a:avLst/>
            </a:prstGeom>
            <a:grpFill/>
            <a:ln>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pPr>
              <a:endParaRPr lang="en-US" sz="2933" dirty="0">
                <a:gradFill>
                  <a:gsLst>
                    <a:gs pos="0">
                      <a:srgbClr val="FFFFFF"/>
                    </a:gs>
                    <a:gs pos="100000">
                      <a:srgbClr val="FFFFFF"/>
                    </a:gs>
                  </a:gsLst>
                  <a:lin ang="5400000" scaled="0"/>
                </a:gradFill>
              </a:endParaRPr>
            </a:p>
          </p:txBody>
        </p:sp>
        <p:sp>
          <p:nvSpPr>
            <p:cNvPr id="24" name="Oval 23"/>
            <p:cNvSpPr/>
            <p:nvPr/>
          </p:nvSpPr>
          <p:spPr bwMode="auto">
            <a:xfrm>
              <a:off x="10698004" y="3213558"/>
              <a:ext cx="548640" cy="548640"/>
            </a:xfrm>
            <a:prstGeom prst="ellipse">
              <a:avLst/>
            </a:prstGeom>
            <a:grpFill/>
            <a:ln>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pPr>
              <a:endParaRPr lang="en-US" sz="2933" dirty="0">
                <a:gradFill>
                  <a:gsLst>
                    <a:gs pos="0">
                      <a:srgbClr val="FFFFFF"/>
                    </a:gs>
                    <a:gs pos="100000">
                      <a:srgbClr val="FFFFFF"/>
                    </a:gs>
                  </a:gsLst>
                  <a:lin ang="5400000" scaled="0"/>
                </a:gradFill>
              </a:endParaRPr>
            </a:p>
          </p:txBody>
        </p:sp>
        <p:cxnSp>
          <p:nvCxnSpPr>
            <p:cNvPr id="25" name="Straight Arrow Connector 24"/>
            <p:cNvCxnSpPr>
              <a:endCxn id="23" idx="6"/>
            </p:cNvCxnSpPr>
            <p:nvPr/>
          </p:nvCxnSpPr>
          <p:spPr>
            <a:xfrm flipH="1">
              <a:off x="9561576" y="3471850"/>
              <a:ext cx="298229" cy="16029"/>
            </a:xfrm>
            <a:prstGeom prst="straightConnector1">
              <a:avLst/>
            </a:prstGeom>
            <a:grpFill/>
            <a:ln w="38100">
              <a:solidFill>
                <a:schemeClr val="accent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10438924" y="3487878"/>
              <a:ext cx="274320" cy="0"/>
            </a:xfrm>
            <a:prstGeom prst="straightConnector1">
              <a:avLst/>
            </a:prstGeom>
            <a:grpFill/>
            <a:ln w="38100">
              <a:solidFill>
                <a:schemeClr val="accent1"/>
              </a:solidFill>
              <a:tailEnd type="triangle" w="sm" len="sm"/>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bwMode="auto">
            <a:xfrm>
              <a:off x="9845289" y="3011367"/>
              <a:ext cx="579119" cy="641220"/>
            </a:xfrm>
            <a:prstGeom prst="rect">
              <a:avLst/>
            </a:prstGeom>
            <a:noFill/>
            <a:ln w="1270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pPr>
              <a:endParaRPr lang="en-US" sz="2933" dirty="0">
                <a:gradFill>
                  <a:gsLst>
                    <a:gs pos="0">
                      <a:srgbClr val="FFFFFF"/>
                    </a:gs>
                    <a:gs pos="100000">
                      <a:srgbClr val="FFFFFF"/>
                    </a:gs>
                  </a:gsLst>
                  <a:lin ang="5400000" scaled="0"/>
                </a:gradFill>
              </a:endParaRPr>
            </a:p>
          </p:txBody>
        </p:sp>
        <p:sp>
          <p:nvSpPr>
            <p:cNvPr id="28" name="Diamond 27"/>
            <p:cNvSpPr/>
            <p:nvPr/>
          </p:nvSpPr>
          <p:spPr bwMode="auto">
            <a:xfrm>
              <a:off x="9937458" y="3142494"/>
              <a:ext cx="365759" cy="378965"/>
            </a:xfrm>
            <a:prstGeom prst="diamond">
              <a:avLst/>
            </a:prstGeom>
            <a:grpFill/>
            <a:ln>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pPr>
              <a:endParaRPr lang="en-US" sz="2933" dirty="0">
                <a:gradFill>
                  <a:gsLst>
                    <a:gs pos="0">
                      <a:srgbClr val="FFFFFF"/>
                    </a:gs>
                    <a:gs pos="100000">
                      <a:srgbClr val="FFFFFF"/>
                    </a:gs>
                  </a:gsLst>
                  <a:lin ang="5400000" scaled="0"/>
                </a:gradFill>
              </a:endParaRPr>
            </a:p>
          </p:txBody>
        </p:sp>
      </p:grpSp>
      <p:grpSp>
        <p:nvGrpSpPr>
          <p:cNvPr id="29" name="Group 28"/>
          <p:cNvGrpSpPr>
            <a:grpSpLocks noChangeAspect="1"/>
          </p:cNvGrpSpPr>
          <p:nvPr>
            <p:custDataLst>
              <p:tags r:id="rId3"/>
            </p:custDataLst>
          </p:nvPr>
        </p:nvGrpSpPr>
        <p:grpSpPr>
          <a:xfrm>
            <a:off x="6604002" y="1789194"/>
            <a:ext cx="679214" cy="932715"/>
            <a:chOff x="7153963" y="1512570"/>
            <a:chExt cx="1598297" cy="2194822"/>
          </a:xfrm>
          <a:solidFill>
            <a:schemeClr val="accent1"/>
          </a:solidFill>
        </p:grpSpPr>
        <p:sp>
          <p:nvSpPr>
            <p:cNvPr id="30" name="Isosceles Triangle 29"/>
            <p:cNvSpPr/>
            <p:nvPr/>
          </p:nvSpPr>
          <p:spPr bwMode="auto">
            <a:xfrm>
              <a:off x="7153963" y="1512570"/>
              <a:ext cx="579120" cy="438150"/>
            </a:xfrm>
            <a:prstGeom prst="triangle">
              <a:avLst/>
            </a:prstGeom>
            <a:grpFill/>
            <a:ln>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pPr>
              <a:endParaRPr lang="en-US" sz="2933" dirty="0">
                <a:gradFill>
                  <a:gsLst>
                    <a:gs pos="0">
                      <a:srgbClr val="FFFFFF"/>
                    </a:gs>
                    <a:gs pos="100000">
                      <a:srgbClr val="FFFFFF"/>
                    </a:gs>
                  </a:gsLst>
                  <a:lin ang="5400000" scaled="0"/>
                </a:gradFill>
              </a:endParaRPr>
            </a:p>
          </p:txBody>
        </p:sp>
        <p:cxnSp>
          <p:nvCxnSpPr>
            <p:cNvPr id="31" name="Straight Arrow Connector 30"/>
            <p:cNvCxnSpPr/>
            <p:nvPr/>
          </p:nvCxnSpPr>
          <p:spPr>
            <a:xfrm>
              <a:off x="7443523" y="1950720"/>
              <a:ext cx="0" cy="1222692"/>
            </a:xfrm>
            <a:prstGeom prst="straightConnector1">
              <a:avLst/>
            </a:prstGeom>
            <a:grpFill/>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2" name="Hexagon 31"/>
            <p:cNvSpPr/>
            <p:nvPr/>
          </p:nvSpPr>
          <p:spPr bwMode="auto">
            <a:xfrm>
              <a:off x="7180685" y="3213558"/>
              <a:ext cx="520039" cy="439027"/>
            </a:xfrm>
            <a:prstGeom prst="hexagon">
              <a:avLst/>
            </a:prstGeom>
            <a:grpFill/>
            <a:ln>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pPr>
              <a:endParaRPr lang="en-US" sz="2933" dirty="0">
                <a:gradFill>
                  <a:gsLst>
                    <a:gs pos="0">
                      <a:srgbClr val="FFFFFF"/>
                    </a:gs>
                    <a:gs pos="100000">
                      <a:srgbClr val="FFFFFF"/>
                    </a:gs>
                  </a:gsLst>
                  <a:lin ang="5400000" scaled="0"/>
                </a:gradFill>
              </a:endParaRPr>
            </a:p>
          </p:txBody>
        </p:sp>
        <p:sp>
          <p:nvSpPr>
            <p:cNvPr id="33" name="Oval 32"/>
            <p:cNvSpPr/>
            <p:nvPr/>
          </p:nvSpPr>
          <p:spPr bwMode="auto">
            <a:xfrm>
              <a:off x="7154432" y="3158752"/>
              <a:ext cx="548641" cy="548640"/>
            </a:xfrm>
            <a:prstGeom prst="ellipse">
              <a:avLst/>
            </a:prstGeom>
            <a:grpFill/>
            <a:ln>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pPr>
              <a:endParaRPr lang="en-US" sz="2933" dirty="0">
                <a:gradFill>
                  <a:gsLst>
                    <a:gs pos="0">
                      <a:srgbClr val="FFFFFF"/>
                    </a:gs>
                    <a:gs pos="100000">
                      <a:srgbClr val="FFFFFF"/>
                    </a:gs>
                  </a:gsLst>
                  <a:lin ang="5400000" scaled="0"/>
                </a:gradFill>
              </a:endParaRPr>
            </a:p>
          </p:txBody>
        </p:sp>
        <p:sp>
          <p:nvSpPr>
            <p:cNvPr id="34" name="Rectangle 33"/>
            <p:cNvSpPr/>
            <p:nvPr/>
          </p:nvSpPr>
          <p:spPr bwMode="auto">
            <a:xfrm>
              <a:off x="7214924" y="2646946"/>
              <a:ext cx="457200" cy="91440"/>
            </a:xfrm>
            <a:prstGeom prst="rect">
              <a:avLst/>
            </a:prstGeom>
            <a:grpFill/>
            <a:ln>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pPr>
              <a:endParaRPr lang="en-US" sz="2933" dirty="0">
                <a:gradFill>
                  <a:gsLst>
                    <a:gs pos="0">
                      <a:srgbClr val="FFFFFF"/>
                    </a:gs>
                    <a:gs pos="100000">
                      <a:srgbClr val="FFFFFF"/>
                    </a:gs>
                  </a:gsLst>
                  <a:lin ang="5400000" scaled="0"/>
                </a:gradFill>
              </a:endParaRPr>
            </a:p>
          </p:txBody>
        </p:sp>
        <p:cxnSp>
          <p:nvCxnSpPr>
            <p:cNvPr id="35" name="Straight Arrow Connector 34"/>
            <p:cNvCxnSpPr/>
            <p:nvPr/>
          </p:nvCxnSpPr>
          <p:spPr>
            <a:xfrm flipH="1">
              <a:off x="7740925" y="2694845"/>
              <a:ext cx="369665" cy="0"/>
            </a:xfrm>
            <a:prstGeom prst="straightConnector1">
              <a:avLst/>
            </a:prstGeom>
            <a:grpFill/>
            <a:ln w="38100">
              <a:solidFill>
                <a:schemeClr val="accent1"/>
              </a:solidFill>
              <a:tailEnd type="triangle" w="sm" len="sm"/>
            </a:ln>
          </p:spPr>
          <p:style>
            <a:lnRef idx="1">
              <a:schemeClr val="accent1"/>
            </a:lnRef>
            <a:fillRef idx="0">
              <a:schemeClr val="accent1"/>
            </a:fillRef>
            <a:effectRef idx="0">
              <a:schemeClr val="accent1"/>
            </a:effectRef>
            <a:fontRef idx="minor">
              <a:schemeClr val="tx1"/>
            </a:fontRef>
          </p:style>
        </p:cxnSp>
        <p:sp>
          <p:nvSpPr>
            <p:cNvPr id="36" name="Rectangle 35"/>
            <p:cNvSpPr/>
            <p:nvPr/>
          </p:nvSpPr>
          <p:spPr>
            <a:xfrm>
              <a:off x="7970678" y="2204964"/>
              <a:ext cx="781582" cy="1183086"/>
            </a:xfrm>
            <a:prstGeom prst="rect">
              <a:avLst/>
            </a:prstGeom>
            <a:noFill/>
            <a:ln>
              <a:noFill/>
            </a:ln>
          </p:spPr>
          <p:txBody>
            <a:bodyPr wrap="none">
              <a:spAutoFit/>
            </a:bodyPr>
            <a:lstStyle/>
            <a:p>
              <a:r>
                <a:rPr lang="en-US" sz="2667" b="1" kern="0" dirty="0">
                  <a:ln>
                    <a:solidFill>
                      <a:schemeClr val="bg1">
                        <a:alpha val="0"/>
                      </a:schemeClr>
                    </a:solidFill>
                  </a:ln>
                  <a:solidFill>
                    <a:schemeClr val="accent1"/>
                  </a:solidFill>
                  <a:latin typeface="Segoe UI Light" pitchFamily="34" charset="0"/>
                </a:rPr>
                <a:t>?</a:t>
              </a:r>
              <a:endParaRPr lang="en-US" sz="1867" b="1" dirty="0">
                <a:solidFill>
                  <a:schemeClr val="accent1"/>
                </a:solidFill>
                <a:latin typeface="Segoe UI Light" pitchFamily="34" charset="0"/>
              </a:endParaRPr>
            </a:p>
          </p:txBody>
        </p:sp>
      </p:grpSp>
    </p:spTree>
    <p:extLst>
      <p:ext uri="{BB962C8B-B14F-4D97-AF65-F5344CB8AC3E}">
        <p14:creationId xmlns:p14="http://schemas.microsoft.com/office/powerpoint/2010/main" val="2790459243"/>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r>
              <a:rPr lang="en-US" smtClean="0"/>
              <a:t>Service Bus Relay</a:t>
            </a:r>
            <a:endParaRPr lang="en-US" dirty="0"/>
          </a:p>
        </p:txBody>
      </p:sp>
      <p:grpSp>
        <p:nvGrpSpPr>
          <p:cNvPr id="2" name="Group 1"/>
          <p:cNvGrpSpPr/>
          <p:nvPr/>
        </p:nvGrpSpPr>
        <p:grpSpPr>
          <a:xfrm>
            <a:off x="4783900" y="1430905"/>
            <a:ext cx="5430793" cy="1594831"/>
            <a:chOff x="4783898" y="1430903"/>
            <a:chExt cx="5430793" cy="1594831"/>
          </a:xfrm>
        </p:grpSpPr>
        <p:grpSp>
          <p:nvGrpSpPr>
            <p:cNvPr id="61" name="Group 60"/>
            <p:cNvGrpSpPr/>
            <p:nvPr/>
          </p:nvGrpSpPr>
          <p:grpSpPr>
            <a:xfrm>
              <a:off x="4783898" y="1430903"/>
              <a:ext cx="2624206" cy="1594831"/>
              <a:chOff x="4782123" y="1430618"/>
              <a:chExt cx="2624578" cy="1595058"/>
            </a:xfrm>
          </p:grpSpPr>
          <p:sp>
            <p:nvSpPr>
              <p:cNvPr id="27" name="Freeform 10"/>
              <p:cNvSpPr>
                <a:spLocks noEditPoints="1"/>
              </p:cNvSpPr>
              <p:nvPr/>
            </p:nvSpPr>
            <p:spPr bwMode="black">
              <a:xfrm>
                <a:off x="5213797" y="1712974"/>
                <a:ext cx="2192904" cy="1312702"/>
              </a:xfrm>
              <a:custGeom>
                <a:avLst/>
                <a:gdLst>
                  <a:gd name="T0" fmla="*/ 401 w 672"/>
                  <a:gd name="T1" fmla="*/ 114 h 402"/>
                  <a:gd name="T2" fmla="*/ 545 w 672"/>
                  <a:gd name="T3" fmla="*/ 258 h 402"/>
                  <a:gd name="T4" fmla="*/ 401 w 672"/>
                  <a:gd name="T5" fmla="*/ 402 h 402"/>
                  <a:gd name="T6" fmla="*/ 401 w 672"/>
                  <a:gd name="T7" fmla="*/ 402 h 402"/>
                  <a:gd name="T8" fmla="*/ 401 w 672"/>
                  <a:gd name="T9" fmla="*/ 402 h 402"/>
                  <a:gd name="T10" fmla="*/ 96 w 672"/>
                  <a:gd name="T11" fmla="*/ 402 h 402"/>
                  <a:gd name="T12" fmla="*/ 96 w 672"/>
                  <a:gd name="T13" fmla="*/ 402 h 402"/>
                  <a:gd name="T14" fmla="*/ 90 w 672"/>
                  <a:gd name="T15" fmla="*/ 402 h 402"/>
                  <a:gd name="T16" fmla="*/ 90 w 672"/>
                  <a:gd name="T17" fmla="*/ 402 h 402"/>
                  <a:gd name="T18" fmla="*/ 89 w 672"/>
                  <a:gd name="T19" fmla="*/ 402 h 402"/>
                  <a:gd name="T20" fmla="*/ 0 w 672"/>
                  <a:gd name="T21" fmla="*/ 314 h 402"/>
                  <a:gd name="T22" fmla="*/ 89 w 672"/>
                  <a:gd name="T23" fmla="*/ 225 h 402"/>
                  <a:gd name="T24" fmla="*/ 124 w 672"/>
                  <a:gd name="T25" fmla="*/ 233 h 402"/>
                  <a:gd name="T26" fmla="*/ 226 w 672"/>
                  <a:gd name="T27" fmla="*/ 171 h 402"/>
                  <a:gd name="T28" fmla="*/ 278 w 672"/>
                  <a:gd name="T29" fmla="*/ 184 h 402"/>
                  <a:gd name="T30" fmla="*/ 401 w 672"/>
                  <a:gd name="T31" fmla="*/ 114 h 402"/>
                  <a:gd name="T32" fmla="*/ 544 w 672"/>
                  <a:gd name="T33" fmla="*/ 0 h 402"/>
                  <a:gd name="T34" fmla="*/ 672 w 672"/>
                  <a:gd name="T35" fmla="*/ 128 h 402"/>
                  <a:gd name="T36" fmla="*/ 557 w 672"/>
                  <a:gd name="T37" fmla="*/ 255 h 402"/>
                  <a:gd name="T38" fmla="*/ 557 w 672"/>
                  <a:gd name="T39" fmla="*/ 253 h 402"/>
                  <a:gd name="T40" fmla="*/ 403 w 672"/>
                  <a:gd name="T41" fmla="*/ 100 h 402"/>
                  <a:gd name="T42" fmla="*/ 273 w 672"/>
                  <a:gd name="T43" fmla="*/ 171 h 402"/>
                  <a:gd name="T44" fmla="*/ 229 w 672"/>
                  <a:gd name="T45" fmla="*/ 159 h 402"/>
                  <a:gd name="T46" fmla="*/ 192 w 672"/>
                  <a:gd name="T47" fmla="*/ 168 h 402"/>
                  <a:gd name="T48" fmla="*/ 265 w 672"/>
                  <a:gd name="T49" fmla="*/ 104 h 402"/>
                  <a:gd name="T50" fmla="*/ 295 w 672"/>
                  <a:gd name="T51" fmla="*/ 111 h 402"/>
                  <a:gd name="T52" fmla="*/ 387 w 672"/>
                  <a:gd name="T53" fmla="*/ 53 h 402"/>
                  <a:gd name="T54" fmla="*/ 433 w 672"/>
                  <a:gd name="T55" fmla="*/ 65 h 402"/>
                  <a:gd name="T56" fmla="*/ 544 w 672"/>
                  <a:gd name="T57" fmla="*/ 0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72" h="402">
                    <a:moveTo>
                      <a:pt x="401" y="114"/>
                    </a:moveTo>
                    <a:cubicBezTo>
                      <a:pt x="481" y="114"/>
                      <a:pt x="545" y="178"/>
                      <a:pt x="545" y="258"/>
                    </a:cubicBezTo>
                    <a:cubicBezTo>
                      <a:pt x="545" y="338"/>
                      <a:pt x="481" y="402"/>
                      <a:pt x="401" y="402"/>
                    </a:cubicBezTo>
                    <a:cubicBezTo>
                      <a:pt x="401" y="402"/>
                      <a:pt x="401" y="402"/>
                      <a:pt x="401" y="402"/>
                    </a:cubicBezTo>
                    <a:cubicBezTo>
                      <a:pt x="401" y="402"/>
                      <a:pt x="401" y="402"/>
                      <a:pt x="401" y="402"/>
                    </a:cubicBezTo>
                    <a:cubicBezTo>
                      <a:pt x="96" y="402"/>
                      <a:pt x="96" y="402"/>
                      <a:pt x="96" y="402"/>
                    </a:cubicBezTo>
                    <a:cubicBezTo>
                      <a:pt x="96" y="402"/>
                      <a:pt x="96" y="402"/>
                      <a:pt x="96" y="402"/>
                    </a:cubicBezTo>
                    <a:cubicBezTo>
                      <a:pt x="90" y="402"/>
                      <a:pt x="90" y="402"/>
                      <a:pt x="90" y="402"/>
                    </a:cubicBezTo>
                    <a:cubicBezTo>
                      <a:pt x="90" y="402"/>
                      <a:pt x="90" y="402"/>
                      <a:pt x="90" y="402"/>
                    </a:cubicBezTo>
                    <a:cubicBezTo>
                      <a:pt x="90" y="402"/>
                      <a:pt x="89" y="402"/>
                      <a:pt x="89" y="402"/>
                    </a:cubicBezTo>
                    <a:cubicBezTo>
                      <a:pt x="40" y="402"/>
                      <a:pt x="0" y="363"/>
                      <a:pt x="0" y="314"/>
                    </a:cubicBezTo>
                    <a:cubicBezTo>
                      <a:pt x="0" y="265"/>
                      <a:pt x="40" y="225"/>
                      <a:pt x="89" y="225"/>
                    </a:cubicBezTo>
                    <a:cubicBezTo>
                      <a:pt x="102" y="225"/>
                      <a:pt x="114" y="228"/>
                      <a:pt x="124" y="233"/>
                    </a:cubicBezTo>
                    <a:cubicBezTo>
                      <a:pt x="143" y="196"/>
                      <a:pt x="181" y="171"/>
                      <a:pt x="226" y="171"/>
                    </a:cubicBezTo>
                    <a:cubicBezTo>
                      <a:pt x="244" y="171"/>
                      <a:pt x="262" y="176"/>
                      <a:pt x="278" y="184"/>
                    </a:cubicBezTo>
                    <a:cubicBezTo>
                      <a:pt x="303" y="142"/>
                      <a:pt x="349" y="114"/>
                      <a:pt x="401" y="114"/>
                    </a:cubicBezTo>
                    <a:close/>
                    <a:moveTo>
                      <a:pt x="544" y="0"/>
                    </a:moveTo>
                    <a:cubicBezTo>
                      <a:pt x="615" y="0"/>
                      <a:pt x="672" y="57"/>
                      <a:pt x="672" y="128"/>
                    </a:cubicBezTo>
                    <a:cubicBezTo>
                      <a:pt x="672" y="194"/>
                      <a:pt x="622" y="249"/>
                      <a:pt x="557" y="255"/>
                    </a:cubicBezTo>
                    <a:cubicBezTo>
                      <a:pt x="557" y="253"/>
                      <a:pt x="557" y="253"/>
                      <a:pt x="557" y="253"/>
                    </a:cubicBezTo>
                    <a:cubicBezTo>
                      <a:pt x="557" y="168"/>
                      <a:pt x="488" y="100"/>
                      <a:pt x="403" y="100"/>
                    </a:cubicBezTo>
                    <a:cubicBezTo>
                      <a:pt x="348" y="100"/>
                      <a:pt x="300" y="128"/>
                      <a:pt x="273" y="171"/>
                    </a:cubicBezTo>
                    <a:cubicBezTo>
                      <a:pt x="260" y="163"/>
                      <a:pt x="245" y="159"/>
                      <a:pt x="229" y="159"/>
                    </a:cubicBezTo>
                    <a:cubicBezTo>
                      <a:pt x="216" y="159"/>
                      <a:pt x="203" y="162"/>
                      <a:pt x="192" y="168"/>
                    </a:cubicBezTo>
                    <a:cubicBezTo>
                      <a:pt x="196" y="132"/>
                      <a:pt x="227" y="104"/>
                      <a:pt x="265" y="104"/>
                    </a:cubicBezTo>
                    <a:cubicBezTo>
                      <a:pt x="275" y="104"/>
                      <a:pt x="286" y="106"/>
                      <a:pt x="295" y="111"/>
                    </a:cubicBezTo>
                    <a:cubicBezTo>
                      <a:pt x="311" y="77"/>
                      <a:pt x="346" y="53"/>
                      <a:pt x="387" y="53"/>
                    </a:cubicBezTo>
                    <a:cubicBezTo>
                      <a:pt x="403" y="53"/>
                      <a:pt x="419" y="57"/>
                      <a:pt x="433" y="65"/>
                    </a:cubicBezTo>
                    <a:cubicBezTo>
                      <a:pt x="455" y="26"/>
                      <a:pt x="496" y="0"/>
                      <a:pt x="544" y="0"/>
                    </a:cubicBezTo>
                    <a:close/>
                  </a:path>
                </a:pathLst>
              </a:custGeom>
              <a:solidFill>
                <a:schemeClr val="accent1"/>
              </a:solidFill>
              <a:ln>
                <a:noFill/>
              </a:ln>
              <a:extLst/>
            </p:spPr>
            <p:txBody>
              <a:bodyPr vert="horz" wrap="square" lIns="274281" tIns="45713" rIns="91427" bIns="91427" numCol="1" anchor="b" anchorCtr="0" compatLnSpc="1">
                <a:prstTxWarp prst="textNoShape">
                  <a:avLst/>
                </a:prstTxWarp>
              </a:bodyPr>
              <a:lstStyle/>
              <a:p>
                <a:endParaRPr lang="en-US" dirty="0">
                  <a:solidFill>
                    <a:schemeClr val="bg1">
                      <a:alpha val="99000"/>
                    </a:schemeClr>
                  </a:solidFill>
                  <a:latin typeface="+mj-lt"/>
                </a:endParaRPr>
              </a:p>
            </p:txBody>
          </p:sp>
          <p:grpSp>
            <p:nvGrpSpPr>
              <p:cNvPr id="26" name="Group 25"/>
              <p:cNvGrpSpPr/>
              <p:nvPr/>
            </p:nvGrpSpPr>
            <p:grpSpPr>
              <a:xfrm>
                <a:off x="4782123" y="1430618"/>
                <a:ext cx="1088758" cy="1088758"/>
                <a:chOff x="6094413" y="3355650"/>
                <a:chExt cx="758952" cy="758952"/>
              </a:xfrm>
            </p:grpSpPr>
            <p:sp>
              <p:nvSpPr>
                <p:cNvPr id="20" name="Rectangle 19"/>
                <p:cNvSpPr/>
                <p:nvPr/>
              </p:nvSpPr>
              <p:spPr bwMode="auto">
                <a:xfrm>
                  <a:off x="6094413" y="3355650"/>
                  <a:ext cx="758952" cy="758952"/>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5" tIns="9143" rIns="9143" bIns="9143" numCol="1" rtlCol="0" anchor="b" anchorCtr="0" compatLnSpc="1">
                  <a:prstTxWarp prst="textNoShape">
                    <a:avLst/>
                  </a:prstTxWarp>
                </a:bodyPr>
                <a:lstStyle/>
                <a:p>
                  <a:pPr defTabSz="912760" fontAlgn="base">
                    <a:lnSpc>
                      <a:spcPct val="90000"/>
                    </a:lnSpc>
                    <a:spcBef>
                      <a:spcPct val="0"/>
                    </a:spcBef>
                    <a:spcAft>
                      <a:spcPct val="0"/>
                    </a:spcAft>
                  </a:pPr>
                  <a:endParaRPr lang="en-US" sz="1200" dirty="0">
                    <a:gradFill>
                      <a:gsLst>
                        <a:gs pos="0">
                          <a:srgbClr val="FFFFFF"/>
                        </a:gs>
                        <a:gs pos="100000">
                          <a:srgbClr val="FFFFFF"/>
                        </a:gs>
                      </a:gsLst>
                      <a:lin ang="5400000" scaled="0"/>
                    </a:gradFill>
                    <a:latin typeface="+mj-lt"/>
                  </a:endParaRPr>
                </a:p>
              </p:txBody>
            </p:sp>
            <p:grpSp>
              <p:nvGrpSpPr>
                <p:cNvPr id="21" name="Group 20"/>
                <p:cNvGrpSpPr/>
                <p:nvPr/>
              </p:nvGrpSpPr>
              <p:grpSpPr>
                <a:xfrm>
                  <a:off x="6167567" y="3483382"/>
                  <a:ext cx="612646" cy="503488"/>
                  <a:chOff x="3264238" y="2566203"/>
                  <a:chExt cx="1214048" cy="997739"/>
                </a:xfrm>
              </p:grpSpPr>
              <p:sp>
                <p:nvSpPr>
                  <p:cNvPr id="22" name="Oval 21"/>
                  <p:cNvSpPr/>
                  <p:nvPr/>
                </p:nvSpPr>
                <p:spPr bwMode="auto">
                  <a:xfrm>
                    <a:off x="3566915" y="2830302"/>
                    <a:ext cx="484742" cy="484742"/>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5" tIns="45711" rIns="18285" bIns="45711" numCol="1" rtlCol="0" anchor="ctr" anchorCtr="0" compatLnSpc="1">
                    <a:prstTxWarp prst="textNoShape">
                      <a:avLst/>
                    </a:prstTxWarp>
                  </a:bodyPr>
                  <a:lstStyle/>
                  <a:p>
                    <a:pPr algn="ctr" defTabSz="913901" fontAlgn="base">
                      <a:spcBef>
                        <a:spcPct val="0"/>
                      </a:spcBef>
                      <a:spcAft>
                        <a:spcPct val="0"/>
                      </a:spcAft>
                    </a:pPr>
                    <a:endParaRPr lang="en-US" sz="1100" dirty="0">
                      <a:gradFill>
                        <a:gsLst>
                          <a:gs pos="0">
                            <a:srgbClr val="FFFFFF"/>
                          </a:gs>
                          <a:gs pos="100000">
                            <a:srgbClr val="FFFFFF"/>
                          </a:gs>
                        </a:gsLst>
                        <a:lin ang="5400000" scaled="0"/>
                      </a:gradFill>
                      <a:latin typeface="+mj-lt"/>
                    </a:endParaRPr>
                  </a:p>
                </p:txBody>
              </p:sp>
              <p:sp>
                <p:nvSpPr>
                  <p:cNvPr id="23" name="Right Arrow 22"/>
                  <p:cNvSpPr/>
                  <p:nvPr/>
                </p:nvSpPr>
                <p:spPr bwMode="auto">
                  <a:xfrm>
                    <a:off x="4104422" y="2885741"/>
                    <a:ext cx="373864" cy="373864"/>
                  </a:xfrm>
                  <a:prstGeom prst="rightArrow">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5" tIns="45711" rIns="18285" bIns="45711" numCol="1" rtlCol="0" anchor="ctr" anchorCtr="0" compatLnSpc="1">
                    <a:prstTxWarp prst="textNoShape">
                      <a:avLst/>
                    </a:prstTxWarp>
                  </a:bodyPr>
                  <a:lstStyle/>
                  <a:p>
                    <a:pPr algn="ctr" defTabSz="913901" fontAlgn="base">
                      <a:spcBef>
                        <a:spcPct val="0"/>
                      </a:spcBef>
                      <a:spcAft>
                        <a:spcPct val="0"/>
                      </a:spcAft>
                    </a:pPr>
                    <a:endParaRPr lang="en-US" sz="1100" dirty="0">
                      <a:gradFill>
                        <a:gsLst>
                          <a:gs pos="0">
                            <a:srgbClr val="FFFFFF"/>
                          </a:gs>
                          <a:gs pos="100000">
                            <a:srgbClr val="FFFFFF"/>
                          </a:gs>
                        </a:gsLst>
                        <a:lin ang="5400000" scaled="0"/>
                      </a:gradFill>
                      <a:latin typeface="+mj-lt"/>
                    </a:endParaRPr>
                  </a:p>
                </p:txBody>
              </p:sp>
              <p:sp>
                <p:nvSpPr>
                  <p:cNvPr id="24" name="Right Arrow 23"/>
                  <p:cNvSpPr/>
                  <p:nvPr/>
                </p:nvSpPr>
                <p:spPr bwMode="auto">
                  <a:xfrm rot="2610121">
                    <a:off x="3264238" y="2566203"/>
                    <a:ext cx="373864" cy="373864"/>
                  </a:xfrm>
                  <a:prstGeom prst="rightArrow">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5" tIns="45711" rIns="18285" bIns="45711" numCol="1" rtlCol="0" anchor="ctr" anchorCtr="0" compatLnSpc="1">
                    <a:prstTxWarp prst="textNoShape">
                      <a:avLst/>
                    </a:prstTxWarp>
                  </a:bodyPr>
                  <a:lstStyle/>
                  <a:p>
                    <a:pPr algn="ctr" defTabSz="913901" fontAlgn="base">
                      <a:spcBef>
                        <a:spcPct val="0"/>
                      </a:spcBef>
                      <a:spcAft>
                        <a:spcPct val="0"/>
                      </a:spcAft>
                    </a:pPr>
                    <a:endParaRPr lang="en-US" sz="1100" dirty="0">
                      <a:gradFill>
                        <a:gsLst>
                          <a:gs pos="0">
                            <a:srgbClr val="FFFFFF"/>
                          </a:gs>
                          <a:gs pos="100000">
                            <a:srgbClr val="FFFFFF"/>
                          </a:gs>
                        </a:gsLst>
                        <a:lin ang="5400000" scaled="0"/>
                      </a:gradFill>
                      <a:latin typeface="+mj-lt"/>
                    </a:endParaRPr>
                  </a:p>
                </p:txBody>
              </p:sp>
              <p:sp>
                <p:nvSpPr>
                  <p:cNvPr id="25" name="Right Arrow 24"/>
                  <p:cNvSpPr/>
                  <p:nvPr/>
                </p:nvSpPr>
                <p:spPr bwMode="auto">
                  <a:xfrm rot="18853141">
                    <a:off x="3264303" y="3190078"/>
                    <a:ext cx="373864" cy="373864"/>
                  </a:xfrm>
                  <a:prstGeom prst="rightArrow">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5" tIns="45711" rIns="18285" bIns="45711" numCol="1" rtlCol="0" anchor="ctr" anchorCtr="0" compatLnSpc="1">
                    <a:prstTxWarp prst="textNoShape">
                      <a:avLst/>
                    </a:prstTxWarp>
                  </a:bodyPr>
                  <a:lstStyle/>
                  <a:p>
                    <a:pPr algn="ctr" defTabSz="913901" fontAlgn="base">
                      <a:spcBef>
                        <a:spcPct val="0"/>
                      </a:spcBef>
                      <a:spcAft>
                        <a:spcPct val="0"/>
                      </a:spcAft>
                    </a:pPr>
                    <a:endParaRPr lang="en-US" sz="1100" dirty="0">
                      <a:gradFill>
                        <a:gsLst>
                          <a:gs pos="0">
                            <a:srgbClr val="FFFFFF"/>
                          </a:gs>
                          <a:gs pos="100000">
                            <a:srgbClr val="FFFFFF"/>
                          </a:gs>
                        </a:gsLst>
                        <a:lin ang="5400000" scaled="0"/>
                      </a:gradFill>
                      <a:latin typeface="+mj-lt"/>
                    </a:endParaRPr>
                  </a:p>
                </p:txBody>
              </p:sp>
            </p:grpSp>
          </p:grpSp>
        </p:grpSp>
        <p:sp>
          <p:nvSpPr>
            <p:cNvPr id="29" name="TextBox 28"/>
            <p:cNvSpPr txBox="1"/>
            <p:nvPr/>
          </p:nvSpPr>
          <p:spPr>
            <a:xfrm>
              <a:off x="7408104" y="1688685"/>
              <a:ext cx="2806587" cy="475323"/>
            </a:xfrm>
            <a:prstGeom prst="rect">
              <a:avLst/>
            </a:prstGeom>
            <a:noFill/>
          </p:spPr>
          <p:txBody>
            <a:bodyPr wrap="none" lIns="0" tIns="0" rIns="0" bIns="0" rtlCol="0" anchor="ctr">
              <a:noAutofit/>
            </a:bodyPr>
            <a:lstStyle/>
            <a:p>
              <a:pPr algn="ctr" defTabSz="913705"/>
              <a:r>
                <a:rPr lang="en-US" sz="2000" dirty="0">
                  <a:solidFill>
                    <a:schemeClr val="tx1">
                      <a:lumMod val="90000"/>
                      <a:lumOff val="10000"/>
                      <a:alpha val="99000"/>
                    </a:schemeClr>
                  </a:solidFill>
                  <a:latin typeface="+mj-lt"/>
                  <a:ea typeface="Segoe UI" pitchFamily="34" charset="0"/>
                  <a:cs typeface="Segoe UI" pitchFamily="34" charset="0"/>
                </a:rPr>
                <a:t>Register your service</a:t>
              </a:r>
            </a:p>
          </p:txBody>
        </p:sp>
      </p:grpSp>
      <p:grpSp>
        <p:nvGrpSpPr>
          <p:cNvPr id="62" name="Group 61"/>
          <p:cNvGrpSpPr/>
          <p:nvPr/>
        </p:nvGrpSpPr>
        <p:grpSpPr>
          <a:xfrm>
            <a:off x="1808964" y="1737543"/>
            <a:ext cx="2853765" cy="1131616"/>
            <a:chOff x="1806766" y="1737302"/>
            <a:chExt cx="2854170" cy="1131776"/>
          </a:xfrm>
        </p:grpSpPr>
        <p:cxnSp>
          <p:nvCxnSpPr>
            <p:cNvPr id="34" name="Straight Arrow Connector 33"/>
            <p:cNvCxnSpPr/>
            <p:nvPr/>
          </p:nvCxnSpPr>
          <p:spPr>
            <a:xfrm>
              <a:off x="2803376" y="2631382"/>
              <a:ext cx="297456" cy="0"/>
            </a:xfrm>
            <a:prstGeom prst="straightConnector1">
              <a:avLst/>
            </a:prstGeom>
            <a:ln w="85725">
              <a:solidFill>
                <a:schemeClr val="accent2"/>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1806766" y="1737302"/>
              <a:ext cx="2854170" cy="475390"/>
            </a:xfrm>
            <a:prstGeom prst="rect">
              <a:avLst/>
            </a:prstGeom>
            <a:noFill/>
          </p:spPr>
          <p:txBody>
            <a:bodyPr wrap="none" lIns="0" tIns="0" rIns="0" bIns="0" rtlCol="0" anchor="ctr">
              <a:noAutofit/>
            </a:bodyPr>
            <a:lstStyle/>
            <a:p>
              <a:pPr algn="r" defTabSz="913705"/>
              <a:r>
                <a:rPr lang="en-US" sz="2000" dirty="0">
                  <a:solidFill>
                    <a:schemeClr val="tx1">
                      <a:lumMod val="90000"/>
                      <a:lumOff val="10000"/>
                      <a:alpha val="99000"/>
                    </a:schemeClr>
                  </a:solidFill>
                  <a:latin typeface="+mj-lt"/>
                  <a:ea typeface="Segoe UI" pitchFamily="34" charset="0"/>
                  <a:cs typeface="Segoe UI" pitchFamily="34" charset="0"/>
                </a:rPr>
                <a:t>Expose a proxy endpoint</a:t>
              </a:r>
            </a:p>
          </p:txBody>
        </p:sp>
        <p:sp>
          <p:nvSpPr>
            <p:cNvPr id="31" name="TextBox 30"/>
            <p:cNvSpPr txBox="1"/>
            <p:nvPr/>
          </p:nvSpPr>
          <p:spPr>
            <a:xfrm>
              <a:off x="3394388" y="2393688"/>
              <a:ext cx="1266548" cy="475390"/>
            </a:xfrm>
            <a:prstGeom prst="rect">
              <a:avLst/>
            </a:prstGeom>
            <a:noFill/>
          </p:spPr>
          <p:txBody>
            <a:bodyPr wrap="none" lIns="0" tIns="0" rIns="0" bIns="0" rtlCol="0" anchor="ctr">
              <a:noAutofit/>
            </a:bodyPr>
            <a:lstStyle/>
            <a:p>
              <a:pPr algn="r" defTabSz="913705"/>
              <a:r>
                <a:rPr lang="en-US" sz="2000" dirty="0" err="1">
                  <a:solidFill>
                    <a:schemeClr val="tx1">
                      <a:lumMod val="90000"/>
                      <a:lumOff val="10000"/>
                      <a:alpha val="99000"/>
                    </a:schemeClr>
                  </a:solidFill>
                  <a:latin typeface="+mj-lt"/>
                  <a:ea typeface="Segoe UI" pitchFamily="34" charset="0"/>
                  <a:cs typeface="Segoe UI" pitchFamily="34" charset="0"/>
                </a:rPr>
                <a:t>ProcessReport</a:t>
              </a:r>
              <a:endParaRPr lang="en-US" sz="2000" dirty="0">
                <a:solidFill>
                  <a:schemeClr val="tx1">
                    <a:lumMod val="90000"/>
                    <a:lumOff val="10000"/>
                    <a:alpha val="99000"/>
                  </a:schemeClr>
                </a:solidFill>
                <a:latin typeface="+mj-lt"/>
                <a:ea typeface="Segoe UI" pitchFamily="34" charset="0"/>
                <a:cs typeface="Segoe UI" pitchFamily="34" charset="0"/>
              </a:endParaRPr>
            </a:p>
          </p:txBody>
        </p:sp>
      </p:grpSp>
      <p:grpSp>
        <p:nvGrpSpPr>
          <p:cNvPr id="4" name="Group 3"/>
          <p:cNvGrpSpPr/>
          <p:nvPr/>
        </p:nvGrpSpPr>
        <p:grpSpPr>
          <a:xfrm>
            <a:off x="6577558" y="3698844"/>
            <a:ext cx="5113399" cy="2607889"/>
            <a:chOff x="6577556" y="3698842"/>
            <a:chExt cx="5113399" cy="2607889"/>
          </a:xfrm>
        </p:grpSpPr>
        <p:sp>
          <p:nvSpPr>
            <p:cNvPr id="36" name="Rectangle 35"/>
            <p:cNvSpPr/>
            <p:nvPr/>
          </p:nvSpPr>
          <p:spPr bwMode="auto">
            <a:xfrm>
              <a:off x="6577556" y="4054120"/>
              <a:ext cx="5113399" cy="2252611"/>
            </a:xfrm>
            <a:prstGeom prst="rect">
              <a:avLst/>
            </a:prstGeom>
            <a:solidFill>
              <a:schemeClr val="tx1">
                <a:lumMod val="25000"/>
                <a:lumOff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5" tIns="9143" rIns="9143" bIns="9143" numCol="1" rtlCol="0" anchor="b" anchorCtr="0" compatLnSpc="1">
              <a:prstTxWarp prst="textNoShape">
                <a:avLst/>
              </a:prstTxWarp>
            </a:bodyPr>
            <a:lstStyle/>
            <a:p>
              <a:pPr defTabSz="912760" fontAlgn="base">
                <a:lnSpc>
                  <a:spcPct val="90000"/>
                </a:lnSpc>
                <a:spcBef>
                  <a:spcPct val="0"/>
                </a:spcBef>
                <a:spcAft>
                  <a:spcPct val="0"/>
                </a:spcAft>
              </a:pPr>
              <a:endParaRPr lang="en-US" sz="1200" dirty="0">
                <a:gradFill>
                  <a:gsLst>
                    <a:gs pos="0">
                      <a:srgbClr val="FFFFFF"/>
                    </a:gs>
                    <a:gs pos="100000">
                      <a:srgbClr val="FFFFFF"/>
                    </a:gs>
                  </a:gsLst>
                  <a:lin ang="5400000" scaled="0"/>
                </a:gradFill>
                <a:latin typeface="+mj-lt"/>
              </a:endParaRPr>
            </a:p>
          </p:txBody>
        </p:sp>
        <p:sp>
          <p:nvSpPr>
            <p:cNvPr id="37" name="TextBox 36"/>
            <p:cNvSpPr txBox="1"/>
            <p:nvPr/>
          </p:nvSpPr>
          <p:spPr>
            <a:xfrm>
              <a:off x="10334004" y="3698842"/>
              <a:ext cx="1334920" cy="307733"/>
            </a:xfrm>
            <a:prstGeom prst="rect">
              <a:avLst/>
            </a:prstGeom>
            <a:noFill/>
          </p:spPr>
          <p:txBody>
            <a:bodyPr wrap="none" lIns="0" tIns="0" rIns="0" bIns="0" rtlCol="0" anchor="ctr">
              <a:noAutofit/>
            </a:bodyPr>
            <a:lstStyle/>
            <a:p>
              <a:pPr algn="r" defTabSz="913705"/>
              <a:r>
                <a:rPr lang="en-US" sz="2000" dirty="0">
                  <a:solidFill>
                    <a:schemeClr val="tx1">
                      <a:lumMod val="90000"/>
                      <a:lumOff val="10000"/>
                      <a:alpha val="99000"/>
                    </a:schemeClr>
                  </a:solidFill>
                  <a:latin typeface="+mj-lt"/>
                  <a:ea typeface="Segoe UI" pitchFamily="34" charset="0"/>
                  <a:cs typeface="Segoe UI" pitchFamily="34" charset="0"/>
                </a:rPr>
                <a:t>On-premise</a:t>
              </a:r>
            </a:p>
          </p:txBody>
        </p:sp>
        <p:sp>
          <p:nvSpPr>
            <p:cNvPr id="38" name="TextBox 37"/>
            <p:cNvSpPr txBox="1"/>
            <p:nvPr/>
          </p:nvSpPr>
          <p:spPr>
            <a:xfrm>
              <a:off x="10026380" y="4191521"/>
              <a:ext cx="1654144" cy="475323"/>
            </a:xfrm>
            <a:prstGeom prst="rect">
              <a:avLst/>
            </a:prstGeom>
            <a:noFill/>
          </p:spPr>
          <p:txBody>
            <a:bodyPr wrap="none" lIns="182855" tIns="0" rIns="182855" bIns="0" rtlCol="0" anchor="ctr">
              <a:noAutofit/>
            </a:bodyPr>
            <a:lstStyle/>
            <a:p>
              <a:pPr algn="r" defTabSz="913705"/>
              <a:r>
                <a:rPr lang="en-US" sz="2000" dirty="0">
                  <a:solidFill>
                    <a:schemeClr val="tx1">
                      <a:lumMod val="90000"/>
                      <a:lumOff val="10000"/>
                      <a:alpha val="99000"/>
                    </a:schemeClr>
                  </a:solidFill>
                  <a:latin typeface="+mj-lt"/>
                  <a:ea typeface="Segoe UI" pitchFamily="34" charset="0"/>
                  <a:cs typeface="Segoe UI" pitchFamily="34" charset="0"/>
                </a:rPr>
                <a:t>Web service</a:t>
              </a:r>
            </a:p>
          </p:txBody>
        </p:sp>
        <p:sp>
          <p:nvSpPr>
            <p:cNvPr id="39" name="Rectangle 38"/>
            <p:cNvSpPr/>
            <p:nvPr/>
          </p:nvSpPr>
          <p:spPr bwMode="auto">
            <a:xfrm>
              <a:off x="10103031" y="4732936"/>
              <a:ext cx="1389691" cy="1391582"/>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5" tIns="9143" rIns="9143" bIns="9143" numCol="1" rtlCol="0" anchor="b" anchorCtr="0" compatLnSpc="1">
              <a:prstTxWarp prst="textNoShape">
                <a:avLst/>
              </a:prstTxWarp>
            </a:bodyPr>
            <a:lstStyle/>
            <a:p>
              <a:pPr defTabSz="912760" fontAlgn="base">
                <a:lnSpc>
                  <a:spcPct val="90000"/>
                </a:lnSpc>
                <a:spcBef>
                  <a:spcPct val="0"/>
                </a:spcBef>
                <a:spcAft>
                  <a:spcPct val="0"/>
                </a:spcAft>
              </a:pPr>
              <a:endParaRPr lang="en-US" sz="1200" dirty="0">
                <a:gradFill>
                  <a:gsLst>
                    <a:gs pos="0">
                      <a:srgbClr val="FFFFFF"/>
                    </a:gs>
                    <a:gs pos="100000">
                      <a:srgbClr val="FFFFFF"/>
                    </a:gs>
                  </a:gsLst>
                  <a:lin ang="5400000" scaled="0"/>
                </a:gradFill>
                <a:latin typeface="+mj-lt"/>
              </a:endParaRPr>
            </a:p>
          </p:txBody>
        </p:sp>
        <p:grpSp>
          <p:nvGrpSpPr>
            <p:cNvPr id="45" name="Group 44"/>
            <p:cNvGrpSpPr/>
            <p:nvPr/>
          </p:nvGrpSpPr>
          <p:grpSpPr>
            <a:xfrm>
              <a:off x="10281685" y="4867303"/>
              <a:ext cx="1032385" cy="1122847"/>
              <a:chOff x="10259652" y="4836914"/>
              <a:chExt cx="797518" cy="867400"/>
            </a:xfrm>
          </p:grpSpPr>
          <p:sp>
            <p:nvSpPr>
              <p:cNvPr id="40" name="Isosceles Triangle 39"/>
              <p:cNvSpPr/>
              <p:nvPr/>
            </p:nvSpPr>
            <p:spPr bwMode="auto">
              <a:xfrm>
                <a:off x="10259653" y="4836914"/>
                <a:ext cx="797517" cy="687515"/>
              </a:xfrm>
              <a:prstGeom prst="triangl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3" tIns="45711" rIns="91423" bIns="45711" numCol="1" rtlCol="0" anchor="ctr" anchorCtr="0" compatLnSpc="1">
                <a:prstTxWarp prst="textNoShape">
                  <a:avLst/>
                </a:prstTxWarp>
              </a:bodyPr>
              <a:lstStyle/>
              <a:p>
                <a:pPr algn="ctr" defTabSz="913901" fontAlgn="base">
                  <a:spcBef>
                    <a:spcPct val="0"/>
                  </a:spcBef>
                  <a:spcAft>
                    <a:spcPct val="0"/>
                  </a:spcAft>
                </a:pPr>
                <a:endParaRPr lang="en-US" sz="2200" dirty="0">
                  <a:gradFill>
                    <a:gsLst>
                      <a:gs pos="0">
                        <a:srgbClr val="FFFFFF"/>
                      </a:gs>
                      <a:gs pos="100000">
                        <a:srgbClr val="FFFFFF"/>
                      </a:gs>
                    </a:gsLst>
                    <a:lin ang="5400000" scaled="0"/>
                  </a:gradFill>
                  <a:latin typeface="+mj-lt"/>
                </a:endParaRPr>
              </a:p>
            </p:txBody>
          </p:sp>
          <p:sp>
            <p:nvSpPr>
              <p:cNvPr id="41" name="Rectangle 40"/>
              <p:cNvSpPr/>
              <p:nvPr/>
            </p:nvSpPr>
            <p:spPr bwMode="auto">
              <a:xfrm>
                <a:off x="10259652" y="5107880"/>
                <a:ext cx="797517" cy="145582"/>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3" tIns="45711" rIns="91423" bIns="45711" numCol="1" rtlCol="0" anchor="ctr" anchorCtr="0" compatLnSpc="1">
                <a:prstTxWarp prst="textNoShape">
                  <a:avLst/>
                </a:prstTxWarp>
              </a:bodyPr>
              <a:lstStyle/>
              <a:p>
                <a:pPr algn="ctr" defTabSz="913901" fontAlgn="base">
                  <a:spcBef>
                    <a:spcPct val="0"/>
                  </a:spcBef>
                  <a:spcAft>
                    <a:spcPct val="0"/>
                  </a:spcAft>
                </a:pPr>
                <a:endParaRPr lang="en-US" sz="2200" dirty="0">
                  <a:gradFill>
                    <a:gsLst>
                      <a:gs pos="0">
                        <a:srgbClr val="FFFFFF"/>
                      </a:gs>
                      <a:gs pos="100000">
                        <a:srgbClr val="FFFFFF"/>
                      </a:gs>
                    </a:gsLst>
                    <a:lin ang="5400000" scaled="0"/>
                  </a:gradFill>
                  <a:latin typeface="+mj-lt"/>
                </a:endParaRPr>
              </a:p>
            </p:txBody>
          </p:sp>
          <p:sp>
            <p:nvSpPr>
              <p:cNvPr id="42" name="Rectangle 41"/>
              <p:cNvSpPr/>
              <p:nvPr/>
            </p:nvSpPr>
            <p:spPr bwMode="auto">
              <a:xfrm rot="5400000">
                <a:off x="10565486" y="5538598"/>
                <a:ext cx="185850" cy="145582"/>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3" tIns="45711" rIns="91423" bIns="45711" numCol="1" rtlCol="0" anchor="ctr" anchorCtr="0" compatLnSpc="1">
                <a:prstTxWarp prst="textNoShape">
                  <a:avLst/>
                </a:prstTxWarp>
              </a:bodyPr>
              <a:lstStyle/>
              <a:p>
                <a:pPr algn="ctr" defTabSz="913901" fontAlgn="base">
                  <a:spcBef>
                    <a:spcPct val="0"/>
                  </a:spcBef>
                  <a:spcAft>
                    <a:spcPct val="0"/>
                  </a:spcAft>
                </a:pPr>
                <a:endParaRPr lang="en-US" sz="2200" dirty="0">
                  <a:gradFill>
                    <a:gsLst>
                      <a:gs pos="0">
                        <a:srgbClr val="FFFFFF"/>
                      </a:gs>
                      <a:gs pos="100000">
                        <a:srgbClr val="FFFFFF"/>
                      </a:gs>
                    </a:gsLst>
                    <a:lin ang="5400000" scaled="0"/>
                  </a:gradFill>
                  <a:latin typeface="+mj-lt"/>
                </a:endParaRPr>
              </a:p>
            </p:txBody>
          </p:sp>
          <p:sp>
            <p:nvSpPr>
              <p:cNvPr id="43" name="Isosceles Triangle 42"/>
              <p:cNvSpPr/>
              <p:nvPr/>
            </p:nvSpPr>
            <p:spPr bwMode="auto">
              <a:xfrm>
                <a:off x="10405340" y="5011584"/>
                <a:ext cx="502746" cy="433400"/>
              </a:xfrm>
              <a:prstGeom prst="triangl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3" tIns="45711" rIns="91423" bIns="45711" numCol="1" rtlCol="0" anchor="ctr" anchorCtr="0" compatLnSpc="1">
                <a:prstTxWarp prst="textNoShape">
                  <a:avLst/>
                </a:prstTxWarp>
              </a:bodyPr>
              <a:lstStyle/>
              <a:p>
                <a:pPr algn="ctr" defTabSz="913901" fontAlgn="base">
                  <a:spcBef>
                    <a:spcPct val="0"/>
                  </a:spcBef>
                  <a:spcAft>
                    <a:spcPct val="0"/>
                  </a:spcAft>
                </a:pPr>
                <a:endParaRPr lang="en-US" sz="2200" dirty="0">
                  <a:gradFill>
                    <a:gsLst>
                      <a:gs pos="0">
                        <a:srgbClr val="FFFFFF"/>
                      </a:gs>
                      <a:gs pos="100000">
                        <a:srgbClr val="FFFFFF"/>
                      </a:gs>
                    </a:gsLst>
                    <a:lin ang="5400000" scaled="0"/>
                  </a:gradFill>
                  <a:latin typeface="+mj-lt"/>
                </a:endParaRPr>
              </a:p>
            </p:txBody>
          </p:sp>
          <p:sp>
            <p:nvSpPr>
              <p:cNvPr id="44" name="Isosceles Triangle 43"/>
              <p:cNvSpPr/>
              <p:nvPr/>
            </p:nvSpPr>
            <p:spPr bwMode="auto">
              <a:xfrm rot="10800000">
                <a:off x="10532126" y="5227252"/>
                <a:ext cx="252570" cy="217732"/>
              </a:xfrm>
              <a:prstGeom prst="triangl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3" tIns="45711" rIns="91423" bIns="45711" numCol="1" rtlCol="0" anchor="ctr" anchorCtr="0" compatLnSpc="1">
                <a:prstTxWarp prst="textNoShape">
                  <a:avLst/>
                </a:prstTxWarp>
              </a:bodyPr>
              <a:lstStyle/>
              <a:p>
                <a:pPr algn="ctr" defTabSz="913901" fontAlgn="base">
                  <a:spcBef>
                    <a:spcPct val="0"/>
                  </a:spcBef>
                  <a:spcAft>
                    <a:spcPct val="0"/>
                  </a:spcAft>
                </a:pPr>
                <a:endParaRPr lang="en-US" sz="2200" dirty="0">
                  <a:gradFill>
                    <a:gsLst>
                      <a:gs pos="0">
                        <a:srgbClr val="FFFFFF"/>
                      </a:gs>
                      <a:gs pos="100000">
                        <a:srgbClr val="FFFFFF"/>
                      </a:gs>
                    </a:gsLst>
                    <a:lin ang="5400000" scaled="0"/>
                  </a:gradFill>
                  <a:latin typeface="+mj-lt"/>
                </a:endParaRPr>
              </a:p>
            </p:txBody>
          </p:sp>
        </p:grpSp>
        <p:cxnSp>
          <p:nvCxnSpPr>
            <p:cNvPr id="46" name="Straight Arrow Connector 45"/>
            <p:cNvCxnSpPr/>
            <p:nvPr/>
          </p:nvCxnSpPr>
          <p:spPr>
            <a:xfrm>
              <a:off x="8035046" y="5406522"/>
              <a:ext cx="297414" cy="0"/>
            </a:xfrm>
            <a:prstGeom prst="straightConnector1">
              <a:avLst/>
            </a:prstGeom>
            <a:ln w="85725">
              <a:solidFill>
                <a:schemeClr val="accent2"/>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8659840" y="5168861"/>
              <a:ext cx="1266368" cy="475323"/>
            </a:xfrm>
            <a:prstGeom prst="rect">
              <a:avLst/>
            </a:prstGeom>
            <a:noFill/>
          </p:spPr>
          <p:txBody>
            <a:bodyPr wrap="none" lIns="0" tIns="0" rIns="0" bIns="0" rtlCol="0" anchor="ctr">
              <a:noAutofit/>
            </a:bodyPr>
            <a:lstStyle/>
            <a:p>
              <a:pPr algn="r" defTabSz="913705"/>
              <a:r>
                <a:rPr lang="en-US" sz="2000" dirty="0" err="1">
                  <a:solidFill>
                    <a:schemeClr val="tx1">
                      <a:lumMod val="90000"/>
                      <a:lumOff val="10000"/>
                      <a:alpha val="99000"/>
                    </a:schemeClr>
                  </a:solidFill>
                  <a:latin typeface="+mj-lt"/>
                  <a:ea typeface="Segoe UI" pitchFamily="34" charset="0"/>
                  <a:cs typeface="Segoe UI" pitchFamily="34" charset="0"/>
                </a:rPr>
                <a:t>ProcessReport</a:t>
              </a:r>
              <a:endParaRPr lang="en-US" sz="2000" dirty="0">
                <a:solidFill>
                  <a:schemeClr val="tx1">
                    <a:lumMod val="90000"/>
                    <a:lumOff val="10000"/>
                    <a:alpha val="99000"/>
                  </a:schemeClr>
                </a:solidFill>
                <a:latin typeface="+mj-lt"/>
                <a:ea typeface="Segoe UI" pitchFamily="34" charset="0"/>
                <a:cs typeface="Segoe UI" pitchFamily="34" charset="0"/>
              </a:endParaRPr>
            </a:p>
          </p:txBody>
        </p:sp>
      </p:grpSp>
      <p:grpSp>
        <p:nvGrpSpPr>
          <p:cNvPr id="59" name="Group 58"/>
          <p:cNvGrpSpPr/>
          <p:nvPr/>
        </p:nvGrpSpPr>
        <p:grpSpPr>
          <a:xfrm>
            <a:off x="1974196" y="3391110"/>
            <a:ext cx="1861585" cy="1912311"/>
            <a:chOff x="1972021" y="3391103"/>
            <a:chExt cx="1861849" cy="1912581"/>
          </a:xfrm>
        </p:grpSpPr>
        <p:sp>
          <p:nvSpPr>
            <p:cNvPr id="49" name="Rectangle 48"/>
            <p:cNvSpPr/>
            <p:nvPr/>
          </p:nvSpPr>
          <p:spPr bwMode="auto">
            <a:xfrm>
              <a:off x="1972021" y="4030351"/>
              <a:ext cx="1861849" cy="1273333"/>
            </a:xfrm>
            <a:prstGeom prst="rect">
              <a:avLst/>
            </a:prstGeom>
            <a:solidFill>
              <a:schemeClr val="tx1">
                <a:lumMod val="25000"/>
                <a:lumOff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5" tIns="9143" rIns="9143" bIns="9143" numCol="1" rtlCol="0" anchor="b" anchorCtr="0" compatLnSpc="1">
              <a:prstTxWarp prst="textNoShape">
                <a:avLst/>
              </a:prstTxWarp>
            </a:bodyPr>
            <a:lstStyle/>
            <a:p>
              <a:pPr defTabSz="912760" fontAlgn="base">
                <a:lnSpc>
                  <a:spcPct val="90000"/>
                </a:lnSpc>
                <a:spcBef>
                  <a:spcPct val="0"/>
                </a:spcBef>
                <a:spcAft>
                  <a:spcPct val="0"/>
                </a:spcAft>
              </a:pPr>
              <a:endParaRPr lang="en-US" sz="1200" dirty="0">
                <a:gradFill>
                  <a:gsLst>
                    <a:gs pos="0">
                      <a:srgbClr val="FFFFFF"/>
                    </a:gs>
                    <a:gs pos="100000">
                      <a:srgbClr val="FFFFFF"/>
                    </a:gs>
                  </a:gsLst>
                  <a:lin ang="5400000" scaled="0"/>
                </a:gradFill>
                <a:latin typeface="+mj-lt"/>
              </a:endParaRPr>
            </a:p>
          </p:txBody>
        </p:sp>
        <p:sp>
          <p:nvSpPr>
            <p:cNvPr id="50" name="TextBox 49"/>
            <p:cNvSpPr txBox="1"/>
            <p:nvPr/>
          </p:nvSpPr>
          <p:spPr>
            <a:xfrm>
              <a:off x="1972021" y="3391103"/>
              <a:ext cx="1487587" cy="615553"/>
            </a:xfrm>
            <a:prstGeom prst="rect">
              <a:avLst/>
            </a:prstGeom>
            <a:noFill/>
          </p:spPr>
          <p:txBody>
            <a:bodyPr wrap="none" lIns="0" tIns="0" rIns="0" bIns="0" rtlCol="0" anchor="ctr">
              <a:noAutofit/>
            </a:bodyPr>
            <a:lstStyle/>
            <a:p>
              <a:pPr defTabSz="913705"/>
              <a:r>
                <a:rPr lang="en-US" sz="2000" dirty="0">
                  <a:solidFill>
                    <a:schemeClr val="tx1">
                      <a:lumMod val="90000"/>
                      <a:lumOff val="10000"/>
                      <a:alpha val="99000"/>
                    </a:schemeClr>
                  </a:solidFill>
                  <a:latin typeface="+mj-lt"/>
                  <a:ea typeface="Segoe UI" pitchFamily="34" charset="0"/>
                  <a:cs typeface="Segoe UI" pitchFamily="34" charset="0"/>
                </a:rPr>
                <a:t>Consumer</a:t>
              </a:r>
            </a:p>
            <a:p>
              <a:pPr defTabSz="913705"/>
              <a:r>
                <a:rPr lang="en-US" sz="2000" dirty="0">
                  <a:solidFill>
                    <a:schemeClr val="tx1">
                      <a:lumMod val="90000"/>
                      <a:lumOff val="10000"/>
                      <a:alpha val="99000"/>
                    </a:schemeClr>
                  </a:solidFill>
                  <a:latin typeface="+mj-lt"/>
                  <a:ea typeface="Segoe UI" pitchFamily="34" charset="0"/>
                  <a:cs typeface="Segoe UI" pitchFamily="34" charset="0"/>
                </a:rPr>
                <a:t>(ANYWHERE)</a:t>
              </a:r>
            </a:p>
          </p:txBody>
        </p:sp>
      </p:grpSp>
      <p:sp>
        <p:nvSpPr>
          <p:cNvPr id="55" name="Freeform 54"/>
          <p:cNvSpPr/>
          <p:nvPr/>
        </p:nvSpPr>
        <p:spPr bwMode="auto">
          <a:xfrm>
            <a:off x="3956947" y="3018682"/>
            <a:ext cx="3854964" cy="2135540"/>
          </a:xfrm>
          <a:custGeom>
            <a:avLst/>
            <a:gdLst>
              <a:gd name="connsiteX0" fmla="*/ 0 w 4215904"/>
              <a:gd name="connsiteY0" fmla="*/ 0 h 2135843"/>
              <a:gd name="connsiteX1" fmla="*/ 1388126 w 4215904"/>
              <a:gd name="connsiteY1" fmla="*/ 848298 h 2135843"/>
              <a:gd name="connsiteX2" fmla="*/ 3503364 w 4215904"/>
              <a:gd name="connsiteY2" fmla="*/ 1454226 h 2135843"/>
              <a:gd name="connsiteX3" fmla="*/ 4153359 w 4215904"/>
              <a:gd name="connsiteY3" fmla="*/ 2082188 h 2135843"/>
              <a:gd name="connsiteX4" fmla="*/ 4153359 w 4215904"/>
              <a:gd name="connsiteY4" fmla="*/ 2060154 h 21358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15904" h="2135843">
                <a:moveTo>
                  <a:pt x="0" y="0"/>
                </a:moveTo>
                <a:cubicBezTo>
                  <a:pt x="402116" y="302963"/>
                  <a:pt x="804232" y="605927"/>
                  <a:pt x="1388126" y="848298"/>
                </a:cubicBezTo>
                <a:cubicBezTo>
                  <a:pt x="1972020" y="1090669"/>
                  <a:pt x="3042492" y="1248578"/>
                  <a:pt x="3503364" y="1454226"/>
                </a:cubicBezTo>
                <a:cubicBezTo>
                  <a:pt x="3964236" y="1659874"/>
                  <a:pt x="4045026" y="1981200"/>
                  <a:pt x="4153359" y="2082188"/>
                </a:cubicBezTo>
                <a:cubicBezTo>
                  <a:pt x="4261692" y="2183176"/>
                  <a:pt x="4207525" y="2121665"/>
                  <a:pt x="4153359" y="2060154"/>
                </a:cubicBezTo>
              </a:path>
            </a:pathLst>
          </a:custGeom>
          <a:noFill/>
          <a:ln w="60325">
            <a:solidFill>
              <a:schemeClr val="accent2"/>
            </a:solidFill>
            <a:headEnd type="none" w="med" len="med"/>
            <a:tailEnd type="triangle" w="med" len="med"/>
          </a:ln>
          <a:effectLst/>
        </p:spPr>
        <p:style>
          <a:lnRef idx="1">
            <a:schemeClr val="accent4"/>
          </a:lnRef>
          <a:fillRef idx="3">
            <a:schemeClr val="accent4"/>
          </a:fillRef>
          <a:effectRef idx="2">
            <a:schemeClr val="accent4"/>
          </a:effectRef>
          <a:fontRef idx="minor">
            <a:schemeClr val="lt1"/>
          </a:fontRef>
        </p:style>
        <p:txBody>
          <a:bodyPr lIns="76141" tIns="38069" rIns="76141" bIns="38069" rtlCol="0" anchor="ctr"/>
          <a:lstStyle/>
          <a:p>
            <a:pPr algn="ctr" defTabSz="913705"/>
            <a:endParaRPr lang="en-US" sz="1700">
              <a:solidFill>
                <a:prstClr val="white"/>
              </a:solidFill>
              <a:latin typeface="+mj-lt"/>
            </a:endParaRPr>
          </a:p>
        </p:txBody>
      </p:sp>
      <p:sp>
        <p:nvSpPr>
          <p:cNvPr id="56" name="Freeform 55"/>
          <p:cNvSpPr/>
          <p:nvPr/>
        </p:nvSpPr>
        <p:spPr bwMode="auto">
          <a:xfrm>
            <a:off x="3029473" y="2873645"/>
            <a:ext cx="605888" cy="1742255"/>
          </a:xfrm>
          <a:custGeom>
            <a:avLst/>
            <a:gdLst>
              <a:gd name="connsiteX0" fmla="*/ 17990 w 690065"/>
              <a:gd name="connsiteY0" fmla="*/ 1742501 h 1827308"/>
              <a:gd name="connsiteX1" fmla="*/ 84091 w 690065"/>
              <a:gd name="connsiteY1" fmla="*/ 1742501 h 1827308"/>
              <a:gd name="connsiteX2" fmla="*/ 679002 w 690065"/>
              <a:gd name="connsiteY2" fmla="*/ 861152 h 1827308"/>
              <a:gd name="connsiteX3" fmla="*/ 469682 w 690065"/>
              <a:gd name="connsiteY3" fmla="*/ 78954 h 1827308"/>
              <a:gd name="connsiteX4" fmla="*/ 447648 w 690065"/>
              <a:gd name="connsiteY4" fmla="*/ 67938 h 1827308"/>
              <a:gd name="connsiteX0" fmla="*/ 0 w 605974"/>
              <a:gd name="connsiteY0" fmla="*/ 1742501 h 1742501"/>
              <a:gd name="connsiteX1" fmla="*/ 594911 w 605974"/>
              <a:gd name="connsiteY1" fmla="*/ 861152 h 1742501"/>
              <a:gd name="connsiteX2" fmla="*/ 385591 w 605974"/>
              <a:gd name="connsiteY2" fmla="*/ 78954 h 1742501"/>
              <a:gd name="connsiteX3" fmla="*/ 363557 w 605974"/>
              <a:gd name="connsiteY3" fmla="*/ 67938 h 1742501"/>
            </a:gdLst>
            <a:ahLst/>
            <a:cxnLst>
              <a:cxn ang="0">
                <a:pos x="connsiteX0" y="connsiteY0"/>
              </a:cxn>
              <a:cxn ang="0">
                <a:pos x="connsiteX1" y="connsiteY1"/>
              </a:cxn>
              <a:cxn ang="0">
                <a:pos x="connsiteX2" y="connsiteY2"/>
              </a:cxn>
              <a:cxn ang="0">
                <a:pos x="connsiteX3" y="connsiteY3"/>
              </a:cxn>
            </a:cxnLst>
            <a:rect l="l" t="t" r="r" b="b"/>
            <a:pathLst>
              <a:path w="605974" h="1742501">
                <a:moveTo>
                  <a:pt x="0" y="1742501"/>
                </a:moveTo>
                <a:cubicBezTo>
                  <a:pt x="110169" y="1595610"/>
                  <a:pt x="530646" y="1138410"/>
                  <a:pt x="594911" y="861152"/>
                </a:cubicBezTo>
                <a:cubicBezTo>
                  <a:pt x="659176" y="583894"/>
                  <a:pt x="424150" y="211156"/>
                  <a:pt x="385591" y="78954"/>
                </a:cubicBezTo>
                <a:cubicBezTo>
                  <a:pt x="347032" y="-53248"/>
                  <a:pt x="355294" y="7345"/>
                  <a:pt x="363557" y="67938"/>
                </a:cubicBezTo>
              </a:path>
            </a:pathLst>
          </a:custGeom>
          <a:noFill/>
          <a:ln w="60325">
            <a:solidFill>
              <a:schemeClr val="accent2"/>
            </a:solidFill>
            <a:headEnd type="none" w="med" len="med"/>
            <a:tailEnd type="triangle" w="med" len="med"/>
          </a:ln>
          <a:effectLst/>
        </p:spPr>
        <p:style>
          <a:lnRef idx="1">
            <a:schemeClr val="accent4"/>
          </a:lnRef>
          <a:fillRef idx="3">
            <a:schemeClr val="accent4"/>
          </a:fillRef>
          <a:effectRef idx="2">
            <a:schemeClr val="accent4"/>
          </a:effectRef>
          <a:fontRef idx="minor">
            <a:schemeClr val="lt1"/>
          </a:fontRef>
        </p:style>
        <p:txBody>
          <a:bodyPr lIns="76141" tIns="38069" rIns="76141" bIns="38069" rtlCol="0" anchor="ctr"/>
          <a:lstStyle/>
          <a:p>
            <a:pPr algn="ctr" defTabSz="913705"/>
            <a:endParaRPr lang="en-US" sz="1700">
              <a:solidFill>
                <a:prstClr val="white"/>
              </a:solidFill>
              <a:latin typeface="+mj-lt"/>
            </a:endParaRPr>
          </a:p>
        </p:txBody>
      </p:sp>
      <p:grpSp>
        <p:nvGrpSpPr>
          <p:cNvPr id="3" name="Group 2"/>
          <p:cNvGrpSpPr/>
          <p:nvPr/>
        </p:nvGrpSpPr>
        <p:grpSpPr>
          <a:xfrm>
            <a:off x="3406185" y="4422863"/>
            <a:ext cx="2500977" cy="410196"/>
            <a:chOff x="3406183" y="4422863"/>
            <a:chExt cx="2500977" cy="410196"/>
          </a:xfrm>
        </p:grpSpPr>
        <p:sp>
          <p:nvSpPr>
            <p:cNvPr id="51" name="TextBox 50"/>
            <p:cNvSpPr txBox="1"/>
            <p:nvPr/>
          </p:nvSpPr>
          <p:spPr>
            <a:xfrm>
              <a:off x="5086769" y="4422863"/>
              <a:ext cx="820391" cy="410196"/>
            </a:xfrm>
            <a:prstGeom prst="rect">
              <a:avLst/>
            </a:prstGeom>
            <a:noFill/>
          </p:spPr>
          <p:txBody>
            <a:bodyPr wrap="none" lIns="0" tIns="0" rIns="0" bIns="0" rtlCol="0" anchor="ctr">
              <a:noAutofit/>
            </a:bodyPr>
            <a:lstStyle/>
            <a:p>
              <a:pPr algn="ctr"/>
              <a:r>
                <a:rPr lang="en-US" sz="5999" b="1" dirty="0">
                  <a:solidFill>
                    <a:schemeClr val="accent3"/>
                  </a:solidFill>
                  <a:latin typeface="+mj-lt"/>
                  <a:ea typeface="Segoe UI" pitchFamily="34" charset="0"/>
                  <a:cs typeface="Segoe UI" pitchFamily="34" charset="0"/>
                </a:rPr>
                <a:t>?</a:t>
              </a:r>
            </a:p>
          </p:txBody>
        </p:sp>
        <p:sp>
          <p:nvSpPr>
            <p:cNvPr id="57" name="Freeform 56"/>
            <p:cNvSpPr/>
            <p:nvPr/>
          </p:nvSpPr>
          <p:spPr bwMode="auto">
            <a:xfrm>
              <a:off x="3406183" y="4637931"/>
              <a:ext cx="1949058" cy="66092"/>
            </a:xfrm>
            <a:custGeom>
              <a:avLst/>
              <a:gdLst>
                <a:gd name="connsiteX0" fmla="*/ 0 w 1949335"/>
                <a:gd name="connsiteY0" fmla="*/ 66101 h 66101"/>
                <a:gd name="connsiteX1" fmla="*/ 991518 w 1949335"/>
                <a:gd name="connsiteY1" fmla="*/ 0 h 66101"/>
                <a:gd name="connsiteX2" fmla="*/ 1850834 w 1949335"/>
                <a:gd name="connsiteY2" fmla="*/ 22034 h 66101"/>
                <a:gd name="connsiteX3" fmla="*/ 1894901 w 1949335"/>
                <a:gd name="connsiteY3" fmla="*/ 33051 h 66101"/>
              </a:gdLst>
              <a:ahLst/>
              <a:cxnLst>
                <a:cxn ang="0">
                  <a:pos x="connsiteX0" y="connsiteY0"/>
                </a:cxn>
                <a:cxn ang="0">
                  <a:pos x="connsiteX1" y="connsiteY1"/>
                </a:cxn>
                <a:cxn ang="0">
                  <a:pos x="connsiteX2" y="connsiteY2"/>
                </a:cxn>
                <a:cxn ang="0">
                  <a:pos x="connsiteX3" y="connsiteY3"/>
                </a:cxn>
              </a:cxnLst>
              <a:rect l="l" t="t" r="r" b="b"/>
              <a:pathLst>
                <a:path w="1949335" h="66101">
                  <a:moveTo>
                    <a:pt x="0" y="66101"/>
                  </a:moveTo>
                  <a:cubicBezTo>
                    <a:pt x="341523" y="36722"/>
                    <a:pt x="683046" y="7344"/>
                    <a:pt x="991518" y="0"/>
                  </a:cubicBezTo>
                  <a:lnTo>
                    <a:pt x="1850834" y="22034"/>
                  </a:lnTo>
                  <a:cubicBezTo>
                    <a:pt x="2001398" y="27542"/>
                    <a:pt x="1948149" y="30296"/>
                    <a:pt x="1894901" y="33051"/>
                  </a:cubicBezTo>
                </a:path>
              </a:pathLst>
            </a:custGeom>
            <a:noFill/>
            <a:ln w="60325">
              <a:solidFill>
                <a:schemeClr val="accent2"/>
              </a:solidFill>
              <a:headEnd type="none" w="med" len="med"/>
              <a:tailEnd type="triangle" w="med" len="med"/>
            </a:ln>
            <a:effectLst/>
          </p:spPr>
          <p:style>
            <a:lnRef idx="1">
              <a:schemeClr val="accent4"/>
            </a:lnRef>
            <a:fillRef idx="3">
              <a:schemeClr val="accent4"/>
            </a:fillRef>
            <a:effectRef idx="2">
              <a:schemeClr val="accent4"/>
            </a:effectRef>
            <a:fontRef idx="minor">
              <a:schemeClr val="lt1"/>
            </a:fontRef>
          </p:style>
          <p:txBody>
            <a:bodyPr lIns="76141" tIns="38069" rIns="76141" bIns="38069" rtlCol="0" anchor="ctr"/>
            <a:lstStyle/>
            <a:p>
              <a:pPr algn="ctr" defTabSz="913705"/>
              <a:endParaRPr lang="en-US" sz="1700">
                <a:solidFill>
                  <a:prstClr val="white"/>
                </a:solidFill>
                <a:latin typeface="+mj-lt"/>
              </a:endParaRPr>
            </a:p>
          </p:txBody>
        </p:sp>
      </p:grpSp>
      <p:sp>
        <p:nvSpPr>
          <p:cNvPr id="60" name="Rectangle 59"/>
          <p:cNvSpPr/>
          <p:nvPr/>
        </p:nvSpPr>
        <p:spPr>
          <a:xfrm>
            <a:off x="5456077" y="2542104"/>
            <a:ext cx="961802" cy="369332"/>
          </a:xfrm>
          <a:prstGeom prst="rect">
            <a:avLst/>
          </a:prstGeom>
        </p:spPr>
        <p:txBody>
          <a:bodyPr wrap="none">
            <a:spAutoFit/>
          </a:bodyPr>
          <a:lstStyle/>
          <a:p>
            <a:pPr lvl="0"/>
            <a:r>
              <a:rPr lang="en-US" dirty="0">
                <a:solidFill>
                  <a:srgbClr val="FFFFFF">
                    <a:alpha val="99000"/>
                  </a:srgbClr>
                </a:solidFill>
                <a:latin typeface="+mj-lt"/>
              </a:rPr>
              <a:t>Registry</a:t>
            </a:r>
          </a:p>
        </p:txBody>
      </p:sp>
    </p:spTree>
    <p:extLst>
      <p:ext uri="{BB962C8B-B14F-4D97-AF65-F5344CB8AC3E}">
        <p14:creationId xmlns:p14="http://schemas.microsoft.com/office/powerpoint/2010/main" val="3186239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2"/>
                                        </p:tgtEl>
                                        <p:attrNameLst>
                                          <p:attrName>style.visibility</p:attrName>
                                        </p:attrNameLst>
                                      </p:cBhvr>
                                      <p:to>
                                        <p:strVal val="visible"/>
                                      </p:to>
                                    </p:set>
                                    <p:animEffect transition="in" filter="fade">
                                      <p:cBhvr>
                                        <p:cTn id="17" dur="500"/>
                                        <p:tgtEl>
                                          <p:spTgt spid="6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9"/>
                                        </p:tgtEl>
                                        <p:attrNameLst>
                                          <p:attrName>style.visibility</p:attrName>
                                        </p:attrNameLst>
                                      </p:cBhvr>
                                      <p:to>
                                        <p:strVal val="visible"/>
                                      </p:to>
                                    </p:set>
                                    <p:animEffect transition="in" filter="fade">
                                      <p:cBhvr>
                                        <p:cTn id="22" dur="500"/>
                                        <p:tgtEl>
                                          <p:spTgt spid="59"/>
                                        </p:tgtEl>
                                      </p:cBhvr>
                                    </p:animEffect>
                                  </p:childTnLst>
                                </p:cTn>
                              </p:par>
                            </p:childTnLst>
                          </p:cTn>
                        </p:par>
                        <p:par>
                          <p:cTn id="23" fill="hold">
                            <p:stCondLst>
                              <p:cond delay="500"/>
                            </p:stCondLst>
                            <p:childTnLst>
                              <p:par>
                                <p:cTn id="24" presetID="22" presetClass="entr" presetSubtype="8" fill="hold" nodeType="after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wipe(left)">
                                      <p:cBhvr>
                                        <p:cTn id="26" dur="500"/>
                                        <p:tgtEl>
                                          <p:spTgt spid="3"/>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grpId="0" nodeType="clickEffect">
                                  <p:stCondLst>
                                    <p:cond delay="0"/>
                                  </p:stCondLst>
                                  <p:childTnLst>
                                    <p:set>
                                      <p:cBhvr>
                                        <p:cTn id="30" dur="1" fill="hold">
                                          <p:stCondLst>
                                            <p:cond delay="0"/>
                                          </p:stCondLst>
                                        </p:cTn>
                                        <p:tgtEl>
                                          <p:spTgt spid="56"/>
                                        </p:tgtEl>
                                        <p:attrNameLst>
                                          <p:attrName>style.visibility</p:attrName>
                                        </p:attrNameLst>
                                      </p:cBhvr>
                                      <p:to>
                                        <p:strVal val="visible"/>
                                      </p:to>
                                    </p:set>
                                    <p:animEffect transition="in" filter="wipe(down)">
                                      <p:cBhvr>
                                        <p:cTn id="31" dur="500"/>
                                        <p:tgtEl>
                                          <p:spTgt spid="56"/>
                                        </p:tgtEl>
                                      </p:cBhvr>
                                    </p:animEffect>
                                  </p:childTnLst>
                                </p:cTn>
                              </p:par>
                            </p:childTnLst>
                          </p:cTn>
                        </p:par>
                        <p:par>
                          <p:cTn id="32" fill="hold">
                            <p:stCondLst>
                              <p:cond delay="500"/>
                            </p:stCondLst>
                            <p:childTnLst>
                              <p:par>
                                <p:cTn id="33" presetID="22" presetClass="entr" presetSubtype="8" fill="hold" grpId="0" nodeType="afterEffect">
                                  <p:stCondLst>
                                    <p:cond delay="0"/>
                                  </p:stCondLst>
                                  <p:childTnLst>
                                    <p:set>
                                      <p:cBhvr>
                                        <p:cTn id="34" dur="1" fill="hold">
                                          <p:stCondLst>
                                            <p:cond delay="0"/>
                                          </p:stCondLst>
                                        </p:cTn>
                                        <p:tgtEl>
                                          <p:spTgt spid="55"/>
                                        </p:tgtEl>
                                        <p:attrNameLst>
                                          <p:attrName>style.visibility</p:attrName>
                                        </p:attrNameLst>
                                      </p:cBhvr>
                                      <p:to>
                                        <p:strVal val="visible"/>
                                      </p:to>
                                    </p:set>
                                    <p:animEffect transition="in" filter="wipe(left)">
                                      <p:cBhvr>
                                        <p:cTn id="35"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animBg="1"/>
      <p:bldP spid="56"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Windows Azure Service Bus</a:t>
            </a:r>
            <a:endParaRPr lang="en-US" b="1" dirty="0"/>
          </a:p>
        </p:txBody>
      </p:sp>
    </p:spTree>
    <p:extLst>
      <p:ext uri="{BB962C8B-B14F-4D97-AF65-F5344CB8AC3E}">
        <p14:creationId xmlns:p14="http://schemas.microsoft.com/office/powerpoint/2010/main" val="139904621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Summary</a:t>
            </a:r>
            <a:endParaRPr lang="en-US"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67054673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Summary</a:t>
            </a:r>
            <a:endParaRPr lang="en-US" dirty="0"/>
          </a:p>
        </p:txBody>
      </p:sp>
      <p:sp>
        <p:nvSpPr>
          <p:cNvPr id="3" name="Content Placeholder 2"/>
          <p:cNvSpPr>
            <a:spLocks noGrp="1"/>
          </p:cNvSpPr>
          <p:nvPr>
            <p:ph type="body" sz="quarter" idx="10"/>
          </p:nvPr>
        </p:nvSpPr>
        <p:spPr/>
        <p:txBody>
          <a:bodyPr/>
          <a:lstStyle/>
          <a:p>
            <a:r>
              <a:rPr lang="en-US" smtClean="0"/>
              <a:t>Windows Azure</a:t>
            </a:r>
          </a:p>
          <a:p>
            <a:r>
              <a:rPr lang="en-US" smtClean="0"/>
              <a:t>Windows Azure SQL</a:t>
            </a:r>
          </a:p>
          <a:p>
            <a:r>
              <a:rPr lang="en-US" smtClean="0"/>
              <a:t>Windows Azure Web Sites</a:t>
            </a:r>
          </a:p>
          <a:p>
            <a:r>
              <a:rPr lang="en-US" smtClean="0"/>
              <a:t>Windows Azure Active Directory</a:t>
            </a:r>
          </a:p>
          <a:p>
            <a:r>
              <a:rPr lang="en-US" smtClean="0"/>
              <a:t>Windows Azure Service Bus</a:t>
            </a:r>
            <a:endParaRPr lang="en-US" dirty="0"/>
          </a:p>
        </p:txBody>
      </p:sp>
    </p:spTree>
    <p:extLst>
      <p:ext uri="{BB962C8B-B14F-4D97-AF65-F5344CB8AC3E}">
        <p14:creationId xmlns:p14="http://schemas.microsoft.com/office/powerpoint/2010/main" val="8554866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Windows Azure Training Kit - August 2013</a:t>
            </a:r>
          </a:p>
          <a:p>
            <a:pPr lvl="1"/>
            <a:r>
              <a:rPr lang="en-US" sz="2400" dirty="0"/>
              <a:t>http://www.microsoft.com/en-us/download/details.aspx?id=8396</a:t>
            </a:r>
          </a:p>
          <a:p>
            <a:r>
              <a:rPr lang="en-US" dirty="0"/>
              <a:t>Build Your First Cloud App: An Introduction to Windows Azure Cloud Services</a:t>
            </a:r>
          </a:p>
          <a:p>
            <a:pPr lvl="1"/>
            <a:r>
              <a:rPr lang="en-US" sz="2400" dirty="0"/>
              <a:t>http://channel9.msdn.com/Events/TechEd/NorthAmerica/2013/WAD-B321#fbid=kt1W5OJuY58</a:t>
            </a:r>
          </a:p>
          <a:p>
            <a:r>
              <a:rPr lang="en-US" dirty="0"/>
              <a:t>Lap Around Windows Azure SQL Database and Microsoft SQL Server in Windows Azure Virtual Machines</a:t>
            </a:r>
          </a:p>
          <a:p>
            <a:pPr lvl="1"/>
            <a:r>
              <a:rPr lang="en-US" sz="2400" dirty="0"/>
              <a:t>http://channel9.msdn.com/Events/TechEd/NorthAmerica/2013/DBI-B201#fbid=kt1W5OJuY58</a:t>
            </a:r>
          </a:p>
        </p:txBody>
      </p:sp>
      <p:sp>
        <p:nvSpPr>
          <p:cNvPr id="3" name="Title 2"/>
          <p:cNvSpPr>
            <a:spLocks noGrp="1"/>
          </p:cNvSpPr>
          <p:nvPr>
            <p:ph type="title"/>
          </p:nvPr>
        </p:nvSpPr>
        <p:spPr/>
        <p:txBody>
          <a:bodyPr/>
          <a:lstStyle/>
          <a:p>
            <a:r>
              <a:rPr lang="en-US" smtClean="0"/>
              <a:t>Resources</a:t>
            </a:r>
            <a:endParaRPr lang="en-US" dirty="0"/>
          </a:p>
        </p:txBody>
      </p:sp>
    </p:spTree>
    <p:extLst>
      <p:ext uri="{BB962C8B-B14F-4D97-AF65-F5344CB8AC3E}">
        <p14:creationId xmlns:p14="http://schemas.microsoft.com/office/powerpoint/2010/main" val="30231161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Introduction to Windows Azure Active Directory</a:t>
            </a:r>
          </a:p>
          <a:p>
            <a:pPr lvl="1"/>
            <a:r>
              <a:rPr lang="en-US" sz="2400" dirty="0"/>
              <a:t>http://channel9.msdn.com/Events/TechEd/NorthAmerica/2013/WAD-B309#fbid=kt1W5OJuY58</a:t>
            </a:r>
          </a:p>
          <a:p>
            <a:r>
              <a:rPr lang="en-US" dirty="0"/>
              <a:t>Securing Rich Client Applications Using </a:t>
            </a:r>
            <a:r>
              <a:rPr lang="en-US" dirty="0" err="1"/>
              <a:t>OAuth</a:t>
            </a:r>
            <a:r>
              <a:rPr lang="en-US" dirty="0"/>
              <a:t> 2.0 and Windows Active Directory</a:t>
            </a:r>
          </a:p>
          <a:p>
            <a:pPr lvl="1"/>
            <a:r>
              <a:rPr lang="en-US" sz="2400" dirty="0"/>
              <a:t>http://channel9.msdn.com/Events/TechEd/NorthAmerica/2013/WAD-B307#fbid=kt1W5OJuY58</a:t>
            </a:r>
          </a:p>
          <a:p>
            <a:r>
              <a:rPr lang="en-US" dirty="0"/>
              <a:t>Connected Clients and Continuous Services with Windows Azure Service Bus</a:t>
            </a:r>
          </a:p>
          <a:p>
            <a:pPr lvl="1"/>
            <a:r>
              <a:rPr lang="en-US" sz="2400" dirty="0"/>
              <a:t>http://channel9.msdn.com/Events/TechEd/NorthAmerica/2013/WAD-B336#fbid=kt1W5OJuY58</a:t>
            </a:r>
          </a:p>
        </p:txBody>
      </p:sp>
      <p:sp>
        <p:nvSpPr>
          <p:cNvPr id="3" name="Title 2"/>
          <p:cNvSpPr>
            <a:spLocks noGrp="1"/>
          </p:cNvSpPr>
          <p:nvPr>
            <p:ph type="title"/>
          </p:nvPr>
        </p:nvSpPr>
        <p:spPr/>
        <p:txBody>
          <a:bodyPr/>
          <a:lstStyle/>
          <a:p>
            <a:r>
              <a:rPr lang="en-US" smtClean="0"/>
              <a:t>Resources</a:t>
            </a:r>
            <a:endParaRPr lang="en-US" dirty="0"/>
          </a:p>
        </p:txBody>
      </p:sp>
    </p:spTree>
    <p:extLst>
      <p:ext uri="{BB962C8B-B14F-4D97-AF65-F5344CB8AC3E}">
        <p14:creationId xmlns:p14="http://schemas.microsoft.com/office/powerpoint/2010/main" val="3758250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4305185"/>
          </a:xfrm>
        </p:spPr>
        <p:txBody>
          <a:bodyPr/>
          <a:lstStyle/>
          <a:p>
            <a:r>
              <a:rPr lang="en-US" strike="sngStrike" dirty="0" smtClean="0"/>
              <a:t>Improve architecture, maintainability, and quality</a:t>
            </a:r>
          </a:p>
          <a:p>
            <a:pPr lvl="1"/>
            <a:r>
              <a:rPr lang="en-US" strike="sngStrike" dirty="0" smtClean="0"/>
              <a:t>Adopt a services architecture</a:t>
            </a:r>
          </a:p>
          <a:p>
            <a:r>
              <a:rPr lang="en-US" dirty="0" smtClean="0"/>
              <a:t>Improve accessibility, scalability, and operations</a:t>
            </a:r>
          </a:p>
          <a:p>
            <a:pPr lvl="1"/>
            <a:r>
              <a:rPr lang="en-US" dirty="0" smtClean="0"/>
              <a:t>Move to the cloud</a:t>
            </a:r>
          </a:p>
          <a:p>
            <a:r>
              <a:rPr lang="en-US" dirty="0" smtClean="0"/>
              <a:t>Update the user experience</a:t>
            </a:r>
          </a:p>
          <a:p>
            <a:pPr lvl="1"/>
            <a:r>
              <a:rPr lang="en-US" dirty="0" smtClean="0"/>
              <a:t>Build a more modern-looking user experience</a:t>
            </a:r>
          </a:p>
          <a:p>
            <a:r>
              <a:rPr lang="en-US" dirty="0" smtClean="0"/>
              <a:t>Expand device support</a:t>
            </a:r>
          </a:p>
          <a:p>
            <a:pPr lvl="1"/>
            <a:r>
              <a:rPr lang="en-US"/>
              <a:t>Companion apps for Windows Store and Windows Phone</a:t>
            </a:r>
            <a:endParaRPr lang="en-US" dirty="0"/>
          </a:p>
        </p:txBody>
      </p:sp>
      <p:sp>
        <p:nvSpPr>
          <p:cNvPr id="2" name="Title 1"/>
          <p:cNvSpPr>
            <a:spLocks noGrp="1"/>
          </p:cNvSpPr>
          <p:nvPr>
            <p:ph type="title"/>
          </p:nvPr>
        </p:nvSpPr>
        <p:spPr/>
        <p:txBody>
          <a:bodyPr/>
          <a:lstStyle/>
          <a:p>
            <a:r>
              <a:rPr lang="en-US" dirty="0" smtClean="0"/>
              <a:t>Expense reporting backlog</a:t>
            </a:r>
            <a:endParaRPr lang="en-US" dirty="0"/>
          </a:p>
        </p:txBody>
      </p:sp>
    </p:spTree>
    <p:extLst>
      <p:ext uri="{BB962C8B-B14F-4D97-AF65-F5344CB8AC3E}">
        <p14:creationId xmlns:p14="http://schemas.microsoft.com/office/powerpoint/2010/main" val="15059266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Windows Azure</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74863051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Rectangle 135"/>
          <p:cNvSpPr/>
          <p:nvPr/>
        </p:nvSpPr>
        <p:spPr bwMode="auto">
          <a:xfrm>
            <a:off x="8823911" y="2576293"/>
            <a:ext cx="914323" cy="831251"/>
          </a:xfrm>
          <a:prstGeom prst="rect">
            <a:avLst/>
          </a:prstGeom>
          <a:solidFill>
            <a:srgbClr val="00188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3" tIns="45703" rIns="91403" bIns="45703" numCol="1" rtlCol="0" anchor="b" anchorCtr="0" compatLnSpc="1">
            <a:prstTxWarp prst="textNoShape">
              <a:avLst/>
            </a:prstTxWarp>
          </a:bodyPr>
          <a:lstStyle/>
          <a:p>
            <a:pPr algn="ctr" defTabSz="913718" fontAlgn="base">
              <a:lnSpc>
                <a:spcPts val="883"/>
              </a:lnSpc>
              <a:spcBef>
                <a:spcPct val="0"/>
              </a:spcBef>
              <a:spcAft>
                <a:spcPts val="295"/>
              </a:spcAft>
            </a:pPr>
            <a:r>
              <a:rPr lang="en-US" sz="1079" dirty="0">
                <a:gradFill>
                  <a:gsLst>
                    <a:gs pos="0">
                      <a:srgbClr val="FFFFFF"/>
                    </a:gs>
                    <a:gs pos="100000">
                      <a:srgbClr val="FFFFFF"/>
                    </a:gs>
                  </a:gsLst>
                  <a:lin ang="5400000" scaled="0"/>
                </a:gradFill>
              </a:rPr>
              <a:t>virtual network</a:t>
            </a:r>
          </a:p>
        </p:txBody>
      </p:sp>
      <p:sp>
        <p:nvSpPr>
          <p:cNvPr id="140" name="Rectangle 139"/>
          <p:cNvSpPr/>
          <p:nvPr/>
        </p:nvSpPr>
        <p:spPr bwMode="auto">
          <a:xfrm>
            <a:off x="9796364" y="2576293"/>
            <a:ext cx="914323" cy="831251"/>
          </a:xfrm>
          <a:prstGeom prst="rect">
            <a:avLst/>
          </a:prstGeom>
          <a:solidFill>
            <a:srgbClr val="00188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3" tIns="45703" rIns="91403" bIns="45703" numCol="1" rtlCol="0" anchor="b" anchorCtr="0" compatLnSpc="1">
            <a:prstTxWarp prst="textNoShape">
              <a:avLst/>
            </a:prstTxWarp>
          </a:bodyPr>
          <a:lstStyle/>
          <a:p>
            <a:pPr algn="ctr" defTabSz="913718" fontAlgn="base">
              <a:lnSpc>
                <a:spcPts val="883"/>
              </a:lnSpc>
              <a:spcBef>
                <a:spcPct val="0"/>
              </a:spcBef>
              <a:spcAft>
                <a:spcPts val="295"/>
              </a:spcAft>
            </a:pPr>
            <a:r>
              <a:rPr lang="en-US" sz="1079" dirty="0">
                <a:gradFill>
                  <a:gsLst>
                    <a:gs pos="0">
                      <a:srgbClr val="FFFFFF"/>
                    </a:gs>
                    <a:gs pos="100000">
                      <a:srgbClr val="FFFFFF"/>
                    </a:gs>
                  </a:gsLst>
                  <a:lin ang="5400000" scaled="0"/>
                </a:gradFill>
              </a:rPr>
              <a:t>traffic manager</a:t>
            </a:r>
          </a:p>
        </p:txBody>
      </p:sp>
      <p:sp>
        <p:nvSpPr>
          <p:cNvPr id="126" name="Rectangle 125"/>
          <p:cNvSpPr/>
          <p:nvPr/>
        </p:nvSpPr>
        <p:spPr bwMode="auto">
          <a:xfrm>
            <a:off x="5636093" y="2585149"/>
            <a:ext cx="914323" cy="831251"/>
          </a:xfrm>
          <a:prstGeom prst="rect">
            <a:avLst/>
          </a:prstGeom>
          <a:solidFill>
            <a:srgbClr val="00188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3" tIns="45703" rIns="91403" bIns="45703" numCol="1" rtlCol="0" anchor="b" anchorCtr="0" compatLnSpc="1">
            <a:prstTxWarp prst="textNoShape">
              <a:avLst/>
            </a:prstTxWarp>
          </a:bodyPr>
          <a:lstStyle/>
          <a:p>
            <a:pPr algn="ctr" defTabSz="913718" fontAlgn="base">
              <a:lnSpc>
                <a:spcPts val="883"/>
              </a:lnSpc>
              <a:spcBef>
                <a:spcPct val="0"/>
              </a:spcBef>
              <a:spcAft>
                <a:spcPts val="295"/>
              </a:spcAft>
            </a:pPr>
            <a:r>
              <a:rPr lang="en-US" sz="1079" dirty="0" err="1">
                <a:gradFill>
                  <a:gsLst>
                    <a:gs pos="0">
                      <a:srgbClr val="FFFFFF"/>
                    </a:gs>
                    <a:gs pos="100000">
                      <a:srgbClr val="FFFFFF"/>
                    </a:gs>
                  </a:gsLst>
                  <a:lin ang="5400000" scaled="0"/>
                </a:gradFill>
              </a:rPr>
              <a:t>HDInsight</a:t>
            </a:r>
            <a:endParaRPr lang="en-US" sz="1079" dirty="0">
              <a:gradFill>
                <a:gsLst>
                  <a:gs pos="0">
                    <a:srgbClr val="FFFFFF"/>
                  </a:gs>
                  <a:gs pos="100000">
                    <a:srgbClr val="FFFFFF"/>
                  </a:gs>
                </a:gsLst>
                <a:lin ang="5400000" scaled="0"/>
              </a:gradFill>
            </a:endParaRPr>
          </a:p>
        </p:txBody>
      </p:sp>
      <p:sp>
        <p:nvSpPr>
          <p:cNvPr id="127" name="Rectangle 126"/>
          <p:cNvSpPr/>
          <p:nvPr/>
        </p:nvSpPr>
        <p:spPr bwMode="auto">
          <a:xfrm>
            <a:off x="6600893" y="2585149"/>
            <a:ext cx="914323" cy="831251"/>
          </a:xfrm>
          <a:prstGeom prst="rect">
            <a:avLst/>
          </a:prstGeom>
          <a:solidFill>
            <a:srgbClr val="00188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3" tIns="45703" rIns="91403" bIns="45703" numCol="1" rtlCol="0" anchor="b" anchorCtr="0" compatLnSpc="1">
            <a:prstTxWarp prst="textNoShape">
              <a:avLst/>
            </a:prstTxWarp>
          </a:bodyPr>
          <a:lstStyle/>
          <a:p>
            <a:pPr algn="ctr" defTabSz="913718" fontAlgn="base">
              <a:lnSpc>
                <a:spcPts val="883"/>
              </a:lnSpc>
              <a:spcBef>
                <a:spcPct val="0"/>
              </a:spcBef>
              <a:spcAft>
                <a:spcPts val="295"/>
              </a:spcAft>
            </a:pPr>
            <a:r>
              <a:rPr lang="en-US" sz="1079" dirty="0">
                <a:gradFill>
                  <a:gsLst>
                    <a:gs pos="0">
                      <a:srgbClr val="FFFFFF"/>
                    </a:gs>
                    <a:gs pos="100000">
                      <a:srgbClr val="FFFFFF"/>
                    </a:gs>
                  </a:gsLst>
                  <a:lin ang="5400000" scaled="0"/>
                </a:gradFill>
              </a:rPr>
              <a:t>tables</a:t>
            </a:r>
          </a:p>
        </p:txBody>
      </p:sp>
      <p:sp>
        <p:nvSpPr>
          <p:cNvPr id="130" name="Rectangle 129"/>
          <p:cNvSpPr/>
          <p:nvPr/>
        </p:nvSpPr>
        <p:spPr bwMode="auto">
          <a:xfrm>
            <a:off x="7568561" y="2585149"/>
            <a:ext cx="914323" cy="831251"/>
          </a:xfrm>
          <a:prstGeom prst="rect">
            <a:avLst/>
          </a:prstGeom>
          <a:solidFill>
            <a:srgbClr val="00188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3" tIns="45703" rIns="91403" bIns="45703" numCol="1" rtlCol="0" anchor="b" anchorCtr="0" compatLnSpc="1">
            <a:prstTxWarp prst="textNoShape">
              <a:avLst/>
            </a:prstTxWarp>
          </a:bodyPr>
          <a:lstStyle/>
          <a:p>
            <a:pPr algn="ctr" defTabSz="913718" fontAlgn="base">
              <a:lnSpc>
                <a:spcPts val="883"/>
              </a:lnSpc>
              <a:spcBef>
                <a:spcPct val="0"/>
              </a:spcBef>
              <a:spcAft>
                <a:spcPts val="295"/>
              </a:spcAft>
            </a:pPr>
            <a:r>
              <a:rPr lang="en-US" sz="1079" dirty="0">
                <a:gradFill>
                  <a:gsLst>
                    <a:gs pos="0">
                      <a:srgbClr val="FFFFFF"/>
                    </a:gs>
                    <a:gs pos="100000">
                      <a:srgbClr val="FFFFFF"/>
                    </a:gs>
                  </a:gsLst>
                  <a:lin ang="5400000" scaled="0"/>
                </a:gradFill>
              </a:rPr>
              <a:t>blob storage</a:t>
            </a:r>
          </a:p>
        </p:txBody>
      </p:sp>
      <p:sp>
        <p:nvSpPr>
          <p:cNvPr id="120" name="Rectangle 119"/>
          <p:cNvSpPr/>
          <p:nvPr/>
        </p:nvSpPr>
        <p:spPr bwMode="auto">
          <a:xfrm>
            <a:off x="4669464" y="2585149"/>
            <a:ext cx="914323" cy="831251"/>
          </a:xfrm>
          <a:prstGeom prst="rect">
            <a:avLst/>
          </a:prstGeom>
          <a:solidFill>
            <a:srgbClr val="00188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3" tIns="45703" rIns="91403" bIns="45703" numCol="1" rtlCol="0" anchor="b" anchorCtr="0" compatLnSpc="1">
            <a:prstTxWarp prst="textNoShape">
              <a:avLst/>
            </a:prstTxWarp>
          </a:bodyPr>
          <a:lstStyle/>
          <a:p>
            <a:pPr algn="ctr" defTabSz="913718" fontAlgn="base">
              <a:lnSpc>
                <a:spcPts val="883"/>
              </a:lnSpc>
              <a:spcBef>
                <a:spcPct val="0"/>
              </a:spcBef>
              <a:spcAft>
                <a:spcPts val="295"/>
              </a:spcAft>
            </a:pPr>
            <a:r>
              <a:rPr lang="en-US" sz="1079" dirty="0">
                <a:gradFill>
                  <a:gsLst>
                    <a:gs pos="0">
                      <a:srgbClr val="FFFFFF"/>
                    </a:gs>
                    <a:gs pos="100000">
                      <a:srgbClr val="FFFFFF"/>
                    </a:gs>
                  </a:gsLst>
                  <a:lin ang="5400000" scaled="0"/>
                </a:gradFill>
              </a:rPr>
              <a:t>SQL database</a:t>
            </a:r>
          </a:p>
        </p:txBody>
      </p:sp>
      <p:grpSp>
        <p:nvGrpSpPr>
          <p:cNvPr id="18" name="Group 17"/>
          <p:cNvGrpSpPr/>
          <p:nvPr/>
        </p:nvGrpSpPr>
        <p:grpSpPr>
          <a:xfrm>
            <a:off x="3531324" y="2586480"/>
            <a:ext cx="914323" cy="831251"/>
            <a:chOff x="3905005" y="2764563"/>
            <a:chExt cx="932657" cy="848261"/>
          </a:xfrm>
        </p:grpSpPr>
        <p:sp>
          <p:nvSpPr>
            <p:cNvPr id="116" name="Rectangle 115"/>
            <p:cNvSpPr/>
            <p:nvPr/>
          </p:nvSpPr>
          <p:spPr bwMode="auto">
            <a:xfrm>
              <a:off x="3905005" y="2764563"/>
              <a:ext cx="932657" cy="848261"/>
            </a:xfrm>
            <a:prstGeom prst="rect">
              <a:avLst/>
            </a:prstGeom>
            <a:solidFill>
              <a:srgbClr val="00188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89603" tIns="44801" rIns="89603" bIns="44801" numCol="1" rtlCol="0" anchor="b" anchorCtr="0" compatLnSpc="1">
              <a:prstTxWarp prst="textNoShape">
                <a:avLst/>
              </a:prstTxWarp>
            </a:bodyPr>
            <a:lstStyle/>
            <a:p>
              <a:pPr algn="ctr" defTabSz="913718" fontAlgn="base">
                <a:lnSpc>
                  <a:spcPts val="883"/>
                </a:lnSpc>
                <a:spcBef>
                  <a:spcPct val="0"/>
                </a:spcBef>
                <a:spcAft>
                  <a:spcPts val="295"/>
                </a:spcAft>
              </a:pPr>
              <a:r>
                <a:rPr lang="en-US" sz="1079" dirty="0">
                  <a:gradFill>
                    <a:gsLst>
                      <a:gs pos="0">
                        <a:srgbClr val="FFFFFF"/>
                      </a:gs>
                      <a:gs pos="100000">
                        <a:srgbClr val="FFFFFF"/>
                      </a:gs>
                    </a:gsLst>
                    <a:lin ang="5400000" scaled="0"/>
                  </a:gradFill>
                </a:rPr>
                <a:t>mobile services</a:t>
              </a:r>
            </a:p>
          </p:txBody>
        </p:sp>
        <p:pic>
          <p:nvPicPr>
            <p:cNvPr id="128" name="Picture 127"/>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a:ext>
              </a:extLst>
            </a:blip>
            <a:stretch>
              <a:fillRect/>
            </a:stretch>
          </p:blipFill>
          <p:spPr>
            <a:xfrm>
              <a:off x="4193710" y="2862665"/>
              <a:ext cx="287186" cy="415748"/>
            </a:xfrm>
            <a:prstGeom prst="rect">
              <a:avLst/>
            </a:prstGeom>
          </p:spPr>
        </p:pic>
      </p:grpSp>
      <p:sp>
        <p:nvSpPr>
          <p:cNvPr id="3" name="Rectangle 2"/>
          <p:cNvSpPr/>
          <p:nvPr/>
        </p:nvSpPr>
        <p:spPr>
          <a:xfrm>
            <a:off x="529692" y="3823609"/>
            <a:ext cx="11105488" cy="2528051"/>
          </a:xfrm>
          <a:prstGeom prst="rect">
            <a:avLst/>
          </a:prstGeom>
          <a:solidFill>
            <a:srgbClr val="00A1D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3" tIns="45703" rIns="91403" bIns="45703" numCol="1" rtlCol="0" anchor="b" anchorCtr="0" compatLnSpc="1">
            <a:prstTxWarp prst="textNoShape">
              <a:avLst/>
            </a:prstTxWarp>
          </a:bodyPr>
          <a:lstStyle/>
          <a:p>
            <a:pPr algn="ctr" defTabSz="913718" fontAlgn="base">
              <a:spcBef>
                <a:spcPct val="0"/>
              </a:spcBef>
              <a:spcAft>
                <a:spcPct val="0"/>
              </a:spcAft>
            </a:pPr>
            <a:endParaRPr lang="en-US" sz="1079" dirty="0">
              <a:gradFill>
                <a:gsLst>
                  <a:gs pos="0">
                    <a:srgbClr val="FFFFFF"/>
                  </a:gs>
                  <a:gs pos="100000">
                    <a:srgbClr val="FFFFFF"/>
                  </a:gs>
                </a:gsLst>
                <a:lin ang="5400000" scaled="0"/>
              </a:gradFill>
            </a:endParaRPr>
          </a:p>
        </p:txBody>
      </p:sp>
      <p:sp>
        <p:nvSpPr>
          <p:cNvPr id="5" name="Rectangle 4"/>
          <p:cNvSpPr/>
          <p:nvPr/>
        </p:nvSpPr>
        <p:spPr bwMode="auto">
          <a:xfrm>
            <a:off x="543098" y="113601"/>
            <a:ext cx="11092369" cy="949187"/>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130532" tIns="65267" rIns="130532" bIns="65267" rtlCol="0" anchor="ctr"/>
          <a:lstStyle/>
          <a:p>
            <a:pPr algn="ctr"/>
            <a:endParaRPr lang="en-US" sz="1765" dirty="0">
              <a:latin typeface="Segoe UI" pitchFamily="34" charset="0"/>
              <a:ea typeface="Segoe UI" pitchFamily="34" charset="0"/>
              <a:cs typeface="Segoe UI" pitchFamily="34" charset="0"/>
            </a:endParaRPr>
          </a:p>
        </p:txBody>
      </p:sp>
      <p:pic>
        <p:nvPicPr>
          <p:cNvPr id="6" name="Picture 4" descr="http://www.jbase.com/new/products/images/java.png"/>
          <p:cNvPicPr>
            <a:picLocks noChangeAspect="1" noChangeArrowheads="1"/>
          </p:cNvPicPr>
          <p:nvPr/>
        </p:nvPicPr>
        <p:blipFill>
          <a:blip r:embed="rId5" cstate="print">
            <a:lum bright="100000" contrast="100000"/>
          </a:blip>
          <a:srcRect/>
          <a:stretch>
            <a:fillRect/>
          </a:stretch>
        </p:blipFill>
        <p:spPr bwMode="auto">
          <a:xfrm>
            <a:off x="3972959" y="184429"/>
            <a:ext cx="401151" cy="748169"/>
          </a:xfrm>
          <a:prstGeom prst="rect">
            <a:avLst/>
          </a:prstGeom>
          <a:noFill/>
        </p:spPr>
      </p:pic>
      <p:pic>
        <p:nvPicPr>
          <p:cNvPr id="7" name="Picture 6" descr="PHP.png"/>
          <p:cNvPicPr>
            <a:picLocks noChangeAspect="1"/>
          </p:cNvPicPr>
          <p:nvPr/>
        </p:nvPicPr>
        <p:blipFill>
          <a:blip r:embed="rId6" cstate="print"/>
          <a:stretch>
            <a:fillRect/>
          </a:stretch>
        </p:blipFill>
        <p:spPr>
          <a:xfrm>
            <a:off x="5296001" y="381122"/>
            <a:ext cx="948592" cy="498700"/>
          </a:xfrm>
          <a:prstGeom prst="rect">
            <a:avLst/>
          </a:prstGeom>
          <a:noFill/>
        </p:spPr>
      </p:pic>
      <p:sp>
        <p:nvSpPr>
          <p:cNvPr id="9" name="Rectangle 8"/>
          <p:cNvSpPr/>
          <p:nvPr/>
        </p:nvSpPr>
        <p:spPr>
          <a:xfrm>
            <a:off x="822528" y="3915763"/>
            <a:ext cx="5473251" cy="771115"/>
          </a:xfrm>
          <a:prstGeom prst="rect">
            <a:avLst/>
          </a:prstGeom>
        </p:spPr>
        <p:txBody>
          <a:bodyPr wrap="square" lIns="91444" tIns="45723" rIns="91444" bIns="45723">
            <a:spAutoFit/>
          </a:bodyPr>
          <a:lstStyle/>
          <a:p>
            <a:pPr defTabSz="1449537"/>
            <a:r>
              <a:rPr lang="en-US" sz="2843" dirty="0">
                <a:solidFill>
                  <a:schemeClr val="bg1">
                    <a:alpha val="99000"/>
                  </a:schemeClr>
                </a:solidFill>
                <a:latin typeface="Segoe UI" pitchFamily="34" charset="0"/>
                <a:ea typeface="Segoe UI" pitchFamily="34" charset="0"/>
                <a:cs typeface="Segoe UI" pitchFamily="34" charset="0"/>
              </a:rPr>
              <a:t>Global Physical Infrastructure</a:t>
            </a:r>
          </a:p>
          <a:p>
            <a:pPr defTabSz="1449537"/>
            <a:r>
              <a:rPr lang="en-US" sz="1568" i="1" dirty="0">
                <a:solidFill>
                  <a:schemeClr val="bg1">
                    <a:alpha val="99000"/>
                  </a:schemeClr>
                </a:solidFill>
                <a:latin typeface="Segoe UI" pitchFamily="34" charset="0"/>
                <a:ea typeface="Segoe UI" pitchFamily="34" charset="0"/>
                <a:cs typeface="Segoe UI" pitchFamily="34" charset="0"/>
              </a:rPr>
              <a:t>servers / network / datacenters</a:t>
            </a:r>
          </a:p>
        </p:txBody>
      </p:sp>
      <p:grpSp>
        <p:nvGrpSpPr>
          <p:cNvPr id="117" name="Group 116"/>
          <p:cNvGrpSpPr/>
          <p:nvPr/>
        </p:nvGrpSpPr>
        <p:grpSpPr>
          <a:xfrm>
            <a:off x="2106279" y="1436809"/>
            <a:ext cx="914323" cy="831251"/>
            <a:chOff x="557112" y="1694567"/>
            <a:chExt cx="932657" cy="848261"/>
          </a:xfrm>
        </p:grpSpPr>
        <p:sp>
          <p:nvSpPr>
            <p:cNvPr id="10" name="Rectangle 9"/>
            <p:cNvSpPr/>
            <p:nvPr/>
          </p:nvSpPr>
          <p:spPr bwMode="auto">
            <a:xfrm>
              <a:off x="557112" y="1694567"/>
              <a:ext cx="932657" cy="848261"/>
            </a:xfrm>
            <a:prstGeom prst="rect">
              <a:avLst/>
            </a:prstGeom>
            <a:solidFill>
              <a:srgbClr val="00188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89603" tIns="44801" rIns="89603" bIns="44801" numCol="1" rtlCol="0" anchor="b" anchorCtr="0" compatLnSpc="1">
              <a:prstTxWarp prst="textNoShape">
                <a:avLst/>
              </a:prstTxWarp>
            </a:bodyPr>
            <a:lstStyle/>
            <a:p>
              <a:pPr algn="ctr" defTabSz="913718" fontAlgn="base">
                <a:spcBef>
                  <a:spcPct val="0"/>
                </a:spcBef>
                <a:spcAft>
                  <a:spcPct val="0"/>
                </a:spcAft>
              </a:pPr>
              <a:r>
                <a:rPr lang="en-US" sz="1079" dirty="0">
                  <a:gradFill>
                    <a:gsLst>
                      <a:gs pos="0">
                        <a:srgbClr val="FFFFFF"/>
                      </a:gs>
                      <a:gs pos="100000">
                        <a:srgbClr val="FFFFFF"/>
                      </a:gs>
                    </a:gsLst>
                    <a:lin ang="5400000" scaled="0"/>
                  </a:gradFill>
                </a:rPr>
                <a:t>caching</a:t>
              </a:r>
            </a:p>
          </p:txBody>
        </p:sp>
        <p:pic>
          <p:nvPicPr>
            <p:cNvPr id="11" name="Picture 1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13782" y="1799715"/>
              <a:ext cx="440572" cy="436597"/>
            </a:xfrm>
            <a:prstGeom prst="rect">
              <a:avLst/>
            </a:prstGeom>
          </p:spPr>
        </p:pic>
      </p:grpSp>
      <p:grpSp>
        <p:nvGrpSpPr>
          <p:cNvPr id="122" name="Group 121"/>
          <p:cNvGrpSpPr/>
          <p:nvPr/>
        </p:nvGrpSpPr>
        <p:grpSpPr>
          <a:xfrm>
            <a:off x="5158688" y="1436809"/>
            <a:ext cx="914323" cy="831251"/>
            <a:chOff x="3670728" y="1694567"/>
            <a:chExt cx="932657" cy="848261"/>
          </a:xfrm>
        </p:grpSpPr>
        <p:sp>
          <p:nvSpPr>
            <p:cNvPr id="14" name="Rectangle 13"/>
            <p:cNvSpPr/>
            <p:nvPr/>
          </p:nvSpPr>
          <p:spPr bwMode="auto">
            <a:xfrm>
              <a:off x="3670728" y="1694567"/>
              <a:ext cx="932657" cy="848261"/>
            </a:xfrm>
            <a:prstGeom prst="rect">
              <a:avLst/>
            </a:prstGeom>
            <a:solidFill>
              <a:srgbClr val="00188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89603" tIns="44801" rIns="89603" bIns="44801" numCol="1" rtlCol="0" anchor="b" anchorCtr="0" compatLnSpc="1">
              <a:prstTxWarp prst="textNoShape">
                <a:avLst/>
              </a:prstTxWarp>
            </a:bodyPr>
            <a:lstStyle/>
            <a:p>
              <a:pPr algn="ctr" defTabSz="913718" fontAlgn="base">
                <a:spcBef>
                  <a:spcPct val="0"/>
                </a:spcBef>
                <a:spcAft>
                  <a:spcPct val="0"/>
                </a:spcAft>
              </a:pPr>
              <a:r>
                <a:rPr lang="en-US" sz="1079" dirty="0">
                  <a:gradFill>
                    <a:gsLst>
                      <a:gs pos="0">
                        <a:srgbClr val="FFFFFF"/>
                      </a:gs>
                      <a:gs pos="100000">
                        <a:srgbClr val="FFFFFF"/>
                      </a:gs>
                    </a:gsLst>
                    <a:lin ang="5400000" scaled="0"/>
                  </a:gradFill>
                </a:rPr>
                <a:t>media</a:t>
              </a:r>
            </a:p>
          </p:txBody>
        </p:sp>
        <p:pic>
          <p:nvPicPr>
            <p:cNvPr id="16" name="Picture 15"/>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931611" y="1794519"/>
              <a:ext cx="443940" cy="439934"/>
            </a:xfrm>
            <a:prstGeom prst="rect">
              <a:avLst/>
            </a:prstGeom>
          </p:spPr>
        </p:pic>
      </p:grpSp>
      <p:grpSp>
        <p:nvGrpSpPr>
          <p:cNvPr id="137" name="Group 136"/>
          <p:cNvGrpSpPr/>
          <p:nvPr/>
        </p:nvGrpSpPr>
        <p:grpSpPr>
          <a:xfrm>
            <a:off x="6176157" y="1436809"/>
            <a:ext cx="914323" cy="831251"/>
            <a:chOff x="4708600" y="1694567"/>
            <a:chExt cx="932657" cy="848261"/>
          </a:xfrm>
        </p:grpSpPr>
        <p:sp>
          <p:nvSpPr>
            <p:cNvPr id="15" name="Rectangle 14"/>
            <p:cNvSpPr/>
            <p:nvPr/>
          </p:nvSpPr>
          <p:spPr bwMode="auto">
            <a:xfrm>
              <a:off x="4708600" y="1694567"/>
              <a:ext cx="932657" cy="848261"/>
            </a:xfrm>
            <a:prstGeom prst="rect">
              <a:avLst/>
            </a:prstGeom>
            <a:solidFill>
              <a:srgbClr val="00188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89603" tIns="44801" rIns="89603" bIns="44801" numCol="1" rtlCol="0" anchor="b" anchorCtr="0" compatLnSpc="1">
              <a:prstTxWarp prst="textNoShape">
                <a:avLst/>
              </a:prstTxWarp>
            </a:bodyPr>
            <a:lstStyle/>
            <a:p>
              <a:pPr algn="ctr" defTabSz="913718" fontAlgn="base">
                <a:spcBef>
                  <a:spcPct val="0"/>
                </a:spcBef>
                <a:spcAft>
                  <a:spcPct val="0"/>
                </a:spcAft>
              </a:pPr>
              <a:r>
                <a:rPr lang="en-US" sz="1079" dirty="0" err="1">
                  <a:gradFill>
                    <a:gsLst>
                      <a:gs pos="0">
                        <a:srgbClr val="FFFFFF"/>
                      </a:gs>
                      <a:gs pos="100000">
                        <a:srgbClr val="FFFFFF"/>
                      </a:gs>
                    </a:gsLst>
                    <a:lin ang="5400000" scaled="0"/>
                  </a:gradFill>
                </a:rPr>
                <a:t>cdn</a:t>
              </a:r>
              <a:endParaRPr lang="en-US" sz="1079" dirty="0">
                <a:gradFill>
                  <a:gsLst>
                    <a:gs pos="0">
                      <a:srgbClr val="FFFFFF"/>
                    </a:gs>
                    <a:gs pos="100000">
                      <a:srgbClr val="FFFFFF"/>
                    </a:gs>
                  </a:gsLst>
                  <a:lin ang="5400000" scaled="0"/>
                </a:gradFill>
              </a:endParaRPr>
            </a:p>
          </p:txBody>
        </p:sp>
        <p:pic>
          <p:nvPicPr>
            <p:cNvPr id="19" name="Picture 5" descr="C:\Users\Jonahs\Dropbox\Projects SCOTT\MEET Windows Azure\source\Background\tile-icon-CDN.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4934085" y="1770440"/>
              <a:ext cx="505669" cy="50110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38" name="Group 137"/>
          <p:cNvGrpSpPr/>
          <p:nvPr/>
        </p:nvGrpSpPr>
        <p:grpSpPr>
          <a:xfrm>
            <a:off x="8202861" y="1436096"/>
            <a:ext cx="914323" cy="831251"/>
            <a:chOff x="6775944" y="1693838"/>
            <a:chExt cx="932657" cy="848261"/>
          </a:xfrm>
        </p:grpSpPr>
        <p:sp>
          <p:nvSpPr>
            <p:cNvPr id="23" name="Rectangle 22"/>
            <p:cNvSpPr/>
            <p:nvPr/>
          </p:nvSpPr>
          <p:spPr bwMode="auto">
            <a:xfrm>
              <a:off x="6775944" y="1693838"/>
              <a:ext cx="932657" cy="848261"/>
            </a:xfrm>
            <a:prstGeom prst="rect">
              <a:avLst/>
            </a:prstGeom>
            <a:solidFill>
              <a:srgbClr val="00188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89603" tIns="44801" rIns="89603" bIns="44801" numCol="1" rtlCol="0" anchor="b" anchorCtr="0" compatLnSpc="1">
              <a:prstTxWarp prst="textNoShape">
                <a:avLst/>
              </a:prstTxWarp>
            </a:bodyPr>
            <a:lstStyle/>
            <a:p>
              <a:pPr algn="ctr" defTabSz="913718" fontAlgn="base">
                <a:spcBef>
                  <a:spcPct val="0"/>
                </a:spcBef>
                <a:spcAft>
                  <a:spcPct val="0"/>
                </a:spcAft>
              </a:pPr>
              <a:r>
                <a:rPr lang="en-US" sz="1079" dirty="0" err="1">
                  <a:gradFill>
                    <a:gsLst>
                      <a:gs pos="0">
                        <a:srgbClr val="FFFFFF"/>
                      </a:gs>
                      <a:gs pos="100000">
                        <a:srgbClr val="FFFFFF"/>
                      </a:gs>
                    </a:gsLst>
                    <a:lin ang="5400000" scaled="0"/>
                  </a:gradFill>
                </a:rPr>
                <a:t>hpc</a:t>
              </a:r>
              <a:endParaRPr lang="en-US" sz="1079" dirty="0">
                <a:gradFill>
                  <a:gsLst>
                    <a:gs pos="0">
                      <a:srgbClr val="FFFFFF"/>
                    </a:gs>
                    <a:gs pos="100000">
                      <a:srgbClr val="FFFFFF"/>
                    </a:gs>
                  </a:gsLst>
                  <a:lin ang="5400000" scaled="0"/>
                </a:gradFill>
              </a:endParaRPr>
            </a:p>
          </p:txBody>
        </p:sp>
        <p:pic>
          <p:nvPicPr>
            <p:cNvPr id="30" name="Picture 2" descr="\\MAGNUM\Projects\Microsoft\Cloud Power FY12\Design\Icons\PNGs\Cloud_on_your_terms.png"/>
            <p:cNvPicPr>
              <a:picLocks noChangeAspect="1" noChangeArrowheads="1"/>
            </p:cNvPicPr>
            <p:nvPr/>
          </p:nvPicPr>
          <p:blipFill>
            <a:blip r:embed="rId10" cstate="print">
              <a:lum bright="100000"/>
            </a:blip>
            <a:stretch>
              <a:fillRect/>
            </a:stretch>
          </p:blipFill>
          <p:spPr bwMode="auto">
            <a:xfrm>
              <a:off x="6959952" y="1694521"/>
              <a:ext cx="633040" cy="633040"/>
            </a:xfrm>
            <a:prstGeom prst="rect">
              <a:avLst/>
            </a:prstGeom>
            <a:noFill/>
            <a:ln>
              <a:noFill/>
            </a:ln>
          </p:spPr>
        </p:pic>
      </p:grpSp>
      <p:grpSp>
        <p:nvGrpSpPr>
          <p:cNvPr id="45" name="Group 44"/>
          <p:cNvGrpSpPr/>
          <p:nvPr/>
        </p:nvGrpSpPr>
        <p:grpSpPr>
          <a:xfrm>
            <a:off x="7185392" y="1436809"/>
            <a:ext cx="914323" cy="831251"/>
            <a:chOff x="7822217" y="1694567"/>
            <a:chExt cx="932657" cy="848261"/>
          </a:xfrm>
        </p:grpSpPr>
        <p:sp>
          <p:nvSpPr>
            <p:cNvPr id="21" name="Rectangle 20"/>
            <p:cNvSpPr/>
            <p:nvPr/>
          </p:nvSpPr>
          <p:spPr bwMode="auto">
            <a:xfrm>
              <a:off x="7822217" y="1694567"/>
              <a:ext cx="932657" cy="848261"/>
            </a:xfrm>
            <a:prstGeom prst="rect">
              <a:avLst/>
            </a:prstGeom>
            <a:solidFill>
              <a:srgbClr val="00188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89603" tIns="44801" rIns="89603" bIns="44801" numCol="1" rtlCol="0" anchor="b" anchorCtr="0" compatLnSpc="1">
              <a:prstTxWarp prst="textNoShape">
                <a:avLst/>
              </a:prstTxWarp>
            </a:bodyPr>
            <a:lstStyle/>
            <a:p>
              <a:pPr algn="ctr" defTabSz="913718" fontAlgn="base">
                <a:spcBef>
                  <a:spcPct val="0"/>
                </a:spcBef>
                <a:spcAft>
                  <a:spcPct val="0"/>
                </a:spcAft>
              </a:pPr>
              <a:r>
                <a:rPr lang="en-US" sz="1079" dirty="0">
                  <a:gradFill>
                    <a:gsLst>
                      <a:gs pos="0">
                        <a:srgbClr val="FFFFFF"/>
                      </a:gs>
                      <a:gs pos="100000">
                        <a:srgbClr val="FFFFFF"/>
                      </a:gs>
                    </a:gsLst>
                    <a:lin ang="5400000" scaled="0"/>
                  </a:gradFill>
                </a:rPr>
                <a:t>integration</a:t>
              </a:r>
            </a:p>
          </p:txBody>
        </p:sp>
        <p:pic>
          <p:nvPicPr>
            <p:cNvPr id="31" name="Picture 3"/>
            <p:cNvPicPr>
              <a:picLocks noChangeAspect="1" noChangeArrowheads="1"/>
            </p:cNvPicPr>
            <p:nvPr/>
          </p:nvPicPr>
          <p:blipFill>
            <a:blip r:embed="rId11" cstate="print">
              <a:extLst>
                <a:ext uri="{28A0092B-C50C-407E-A947-70E740481C1C}">
                  <a14:useLocalDpi xmlns:a14="http://schemas.microsoft.com/office/drawing/2010/main" val="0"/>
                </a:ext>
              </a:extLst>
            </a:blip>
            <a:stretch>
              <a:fillRect/>
            </a:stretch>
          </p:blipFill>
          <p:spPr bwMode="auto">
            <a:xfrm>
              <a:off x="8121534" y="1837149"/>
              <a:ext cx="334760" cy="334759"/>
            </a:xfrm>
            <a:prstGeom prst="rect">
              <a:avLst/>
            </a:prstGeom>
            <a:solidFill>
              <a:srgbClr val="00A1D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pic>
        <p:nvPicPr>
          <p:cNvPr id="32" name="Picture 31"/>
          <p:cNvPicPr>
            <a:picLocks noChangeAspect="1"/>
          </p:cNvPicPr>
          <p:nvPr/>
        </p:nvPicPr>
        <p:blipFill>
          <a:blip r:embed="rId12"/>
          <a:stretch>
            <a:fillRect/>
          </a:stretch>
        </p:blipFill>
        <p:spPr>
          <a:xfrm>
            <a:off x="9646742" y="445034"/>
            <a:ext cx="1350297" cy="331471"/>
          </a:xfrm>
          <a:prstGeom prst="rect">
            <a:avLst/>
          </a:prstGeom>
        </p:spPr>
      </p:pic>
      <p:pic>
        <p:nvPicPr>
          <p:cNvPr id="33" name="Picture 32"/>
          <p:cNvPicPr>
            <a:picLocks noChangeAspect="1"/>
          </p:cNvPicPr>
          <p:nvPr/>
        </p:nvPicPr>
        <p:blipFill>
          <a:blip r:embed="rId13" cstate="print">
            <a:biLevel thresh="25000"/>
            <a:extLst>
              <a:ext uri="{BEBA8EAE-BF5A-486C-A8C5-ECC9F3942E4B}">
                <a14:imgProps xmlns:a14="http://schemas.microsoft.com/office/drawing/2010/main">
                  <a14:imgLayer r:embed="rId14">
                    <a14:imgEffect>
                      <a14:colorTemperature colorTemp="10900"/>
                    </a14:imgEffect>
                    <a14:imgEffect>
                      <a14:saturation sat="400000"/>
                    </a14:imgEffect>
                  </a14:imgLayer>
                </a14:imgProps>
              </a:ext>
              <a:ext uri="{28A0092B-C50C-407E-A947-70E740481C1C}">
                <a14:useLocalDpi xmlns:a14="http://schemas.microsoft.com/office/drawing/2010/main" val="0"/>
              </a:ext>
            </a:extLst>
          </a:blip>
          <a:stretch>
            <a:fillRect/>
          </a:stretch>
        </p:blipFill>
        <p:spPr>
          <a:xfrm>
            <a:off x="7166481" y="400713"/>
            <a:ext cx="1558371" cy="411691"/>
          </a:xfrm>
          <a:prstGeom prst="rect">
            <a:avLst/>
          </a:prstGeom>
        </p:spPr>
      </p:pic>
      <p:sp>
        <p:nvSpPr>
          <p:cNvPr id="34" name="Rectangle 33"/>
          <p:cNvSpPr/>
          <p:nvPr/>
        </p:nvSpPr>
        <p:spPr>
          <a:xfrm>
            <a:off x="1972341" y="3379884"/>
            <a:ext cx="994639" cy="333624"/>
          </a:xfrm>
          <a:prstGeom prst="rect">
            <a:avLst/>
          </a:prstGeom>
        </p:spPr>
        <p:txBody>
          <a:bodyPr wrap="none" lIns="91444" tIns="45723" rIns="91444" bIns="45723">
            <a:spAutoFit/>
          </a:bodyPr>
          <a:lstStyle/>
          <a:p>
            <a:r>
              <a:rPr lang="en-US" sz="1568" dirty="0">
                <a:solidFill>
                  <a:srgbClr val="002060"/>
                </a:solidFill>
                <a:latin typeface="Segoe UI Semibold" panose="020B0702040204020203" pitchFamily="34" charset="0"/>
                <a:ea typeface="Segoe UI" pitchFamily="34" charset="0"/>
                <a:cs typeface="Segoe UI Semibold" panose="020B0702040204020203" pitchFamily="34" charset="0"/>
              </a:rPr>
              <a:t>compute</a:t>
            </a:r>
            <a:endParaRPr lang="en-US" sz="1568" dirty="0">
              <a:solidFill>
                <a:srgbClr val="002060"/>
              </a:solidFill>
            </a:endParaRPr>
          </a:p>
        </p:txBody>
      </p:sp>
      <p:sp>
        <p:nvSpPr>
          <p:cNvPr id="35" name="Rectangle 34"/>
          <p:cNvSpPr/>
          <p:nvPr/>
        </p:nvSpPr>
        <p:spPr>
          <a:xfrm>
            <a:off x="5558154" y="3379883"/>
            <a:ext cx="1361343" cy="333624"/>
          </a:xfrm>
          <a:prstGeom prst="rect">
            <a:avLst/>
          </a:prstGeom>
        </p:spPr>
        <p:txBody>
          <a:bodyPr wrap="none" lIns="91444" tIns="45723" rIns="91444" bIns="45723">
            <a:spAutoFit/>
          </a:bodyPr>
          <a:lstStyle/>
          <a:p>
            <a:r>
              <a:rPr lang="en-US" sz="1568" dirty="0">
                <a:solidFill>
                  <a:srgbClr val="002060"/>
                </a:solidFill>
                <a:latin typeface="Segoe UI Semibold" panose="020B0702040204020203" pitchFamily="34" charset="0"/>
                <a:cs typeface="Segoe UI Semibold" panose="020B0702040204020203" pitchFamily="34" charset="0"/>
              </a:rPr>
              <a:t>data services</a:t>
            </a:r>
            <a:endParaRPr lang="en-US" sz="1568" dirty="0">
              <a:solidFill>
                <a:srgbClr val="002060"/>
              </a:solidFill>
            </a:endParaRPr>
          </a:p>
        </p:txBody>
      </p:sp>
      <p:sp>
        <p:nvSpPr>
          <p:cNvPr id="36" name="Rectangle 35"/>
          <p:cNvSpPr/>
          <p:nvPr/>
        </p:nvSpPr>
        <p:spPr>
          <a:xfrm>
            <a:off x="9366826" y="3379883"/>
            <a:ext cx="1019070" cy="333624"/>
          </a:xfrm>
          <a:prstGeom prst="rect">
            <a:avLst/>
          </a:prstGeom>
        </p:spPr>
        <p:txBody>
          <a:bodyPr wrap="none" lIns="91444" tIns="45723" rIns="91444" bIns="45723">
            <a:spAutoFit/>
          </a:bodyPr>
          <a:lstStyle/>
          <a:p>
            <a:r>
              <a:rPr lang="en-US" sz="1568" dirty="0">
                <a:solidFill>
                  <a:srgbClr val="002060"/>
                </a:solidFill>
                <a:latin typeface="Segoe UI Semibold" panose="020B0702040204020203" pitchFamily="34" charset="0"/>
                <a:cs typeface="Segoe UI Semibold" panose="020B0702040204020203" pitchFamily="34" charset="0"/>
              </a:rPr>
              <a:t>networks</a:t>
            </a:r>
            <a:endParaRPr lang="en-US" sz="1568" dirty="0">
              <a:solidFill>
                <a:srgbClr val="002060"/>
              </a:solidFill>
            </a:endParaRPr>
          </a:p>
        </p:txBody>
      </p:sp>
      <p:grpSp>
        <p:nvGrpSpPr>
          <p:cNvPr id="2" name="Group 1"/>
          <p:cNvGrpSpPr/>
          <p:nvPr/>
        </p:nvGrpSpPr>
        <p:grpSpPr>
          <a:xfrm>
            <a:off x="660795" y="2586480"/>
            <a:ext cx="914323" cy="831251"/>
            <a:chOff x="674042" y="2764563"/>
            <a:chExt cx="932657" cy="848261"/>
          </a:xfrm>
        </p:grpSpPr>
        <p:sp>
          <p:nvSpPr>
            <p:cNvPr id="112" name="Rectangle 111"/>
            <p:cNvSpPr/>
            <p:nvPr/>
          </p:nvSpPr>
          <p:spPr bwMode="auto">
            <a:xfrm>
              <a:off x="674042" y="2764563"/>
              <a:ext cx="932657" cy="848261"/>
            </a:xfrm>
            <a:prstGeom prst="rect">
              <a:avLst/>
            </a:prstGeom>
            <a:solidFill>
              <a:srgbClr val="00188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89603" tIns="44801" rIns="89603" bIns="44801" numCol="1" rtlCol="0" anchor="b" anchorCtr="0" compatLnSpc="1">
              <a:prstTxWarp prst="textNoShape">
                <a:avLst/>
              </a:prstTxWarp>
            </a:bodyPr>
            <a:lstStyle/>
            <a:p>
              <a:pPr algn="ctr" defTabSz="913718" fontAlgn="base">
                <a:lnSpc>
                  <a:spcPts val="883"/>
                </a:lnSpc>
                <a:spcBef>
                  <a:spcPct val="0"/>
                </a:spcBef>
                <a:spcAft>
                  <a:spcPts val="295"/>
                </a:spcAft>
              </a:pPr>
              <a:r>
                <a:rPr lang="en-US" sz="1079" dirty="0">
                  <a:gradFill>
                    <a:gsLst>
                      <a:gs pos="0">
                        <a:srgbClr val="FFFFFF"/>
                      </a:gs>
                      <a:gs pos="100000">
                        <a:srgbClr val="FFFFFF"/>
                      </a:gs>
                    </a:gsLst>
                    <a:lin ang="5400000" scaled="0"/>
                  </a:gradFill>
                </a:rPr>
                <a:t>virtual machines</a:t>
              </a:r>
            </a:p>
          </p:txBody>
        </p:sp>
        <p:pic>
          <p:nvPicPr>
            <p:cNvPr id="37" name="Picture 36"/>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950400" y="2888822"/>
              <a:ext cx="391693" cy="354312"/>
            </a:xfrm>
            <a:prstGeom prst="rect">
              <a:avLst/>
            </a:prstGeom>
            <a:ln>
              <a:noFill/>
            </a:ln>
          </p:spPr>
        </p:pic>
      </p:grpSp>
      <p:grpSp>
        <p:nvGrpSpPr>
          <p:cNvPr id="4" name="Group 3"/>
          <p:cNvGrpSpPr/>
          <p:nvPr/>
        </p:nvGrpSpPr>
        <p:grpSpPr>
          <a:xfrm>
            <a:off x="1613927" y="2586480"/>
            <a:ext cx="914323" cy="831251"/>
            <a:chOff x="1754149" y="2764563"/>
            <a:chExt cx="932657" cy="848261"/>
          </a:xfrm>
        </p:grpSpPr>
        <p:sp>
          <p:nvSpPr>
            <p:cNvPr id="113" name="Rectangle 112"/>
            <p:cNvSpPr/>
            <p:nvPr/>
          </p:nvSpPr>
          <p:spPr bwMode="auto">
            <a:xfrm>
              <a:off x="1754149" y="2764563"/>
              <a:ext cx="932657" cy="848261"/>
            </a:xfrm>
            <a:prstGeom prst="rect">
              <a:avLst/>
            </a:prstGeom>
            <a:solidFill>
              <a:srgbClr val="00188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89603" tIns="44801" rIns="89603" bIns="44801" numCol="1" rtlCol="0" anchor="b" anchorCtr="0" compatLnSpc="1">
              <a:prstTxWarp prst="textNoShape">
                <a:avLst/>
              </a:prstTxWarp>
            </a:bodyPr>
            <a:lstStyle/>
            <a:p>
              <a:pPr algn="ctr" defTabSz="913718" fontAlgn="base">
                <a:lnSpc>
                  <a:spcPts val="883"/>
                </a:lnSpc>
                <a:spcBef>
                  <a:spcPct val="0"/>
                </a:spcBef>
                <a:spcAft>
                  <a:spcPts val="295"/>
                </a:spcAft>
              </a:pPr>
              <a:r>
                <a:rPr lang="en-US" sz="1079" dirty="0">
                  <a:gradFill>
                    <a:gsLst>
                      <a:gs pos="0">
                        <a:srgbClr val="FFFFFF"/>
                      </a:gs>
                      <a:gs pos="100000">
                        <a:srgbClr val="FFFFFF"/>
                      </a:gs>
                    </a:gsLst>
                    <a:lin ang="5400000" scaled="0"/>
                  </a:gradFill>
                </a:rPr>
                <a:t>web sites</a:t>
              </a:r>
            </a:p>
          </p:txBody>
        </p:sp>
        <p:pic>
          <p:nvPicPr>
            <p:cNvPr id="39" name="Picture 38"/>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2045382" y="2860580"/>
              <a:ext cx="391693" cy="391693"/>
            </a:xfrm>
            <a:prstGeom prst="rect">
              <a:avLst/>
            </a:prstGeom>
          </p:spPr>
        </p:pic>
      </p:grpSp>
      <p:sp>
        <p:nvSpPr>
          <p:cNvPr id="52" name="Freeform 78"/>
          <p:cNvSpPr>
            <a:spLocks noEditPoints="1"/>
          </p:cNvSpPr>
          <p:nvPr/>
        </p:nvSpPr>
        <p:spPr bwMode="black">
          <a:xfrm>
            <a:off x="9063856" y="2672608"/>
            <a:ext cx="394097" cy="377003"/>
          </a:xfrm>
          <a:custGeom>
            <a:avLst/>
            <a:gdLst>
              <a:gd name="T0" fmla="*/ 1448 w 2291"/>
              <a:gd name="T1" fmla="*/ 923 h 2197"/>
              <a:gd name="T2" fmla="*/ 1464 w 2291"/>
              <a:gd name="T3" fmla="*/ 1048 h 2197"/>
              <a:gd name="T4" fmla="*/ 1622 w 2291"/>
              <a:gd name="T5" fmla="*/ 1225 h 2197"/>
              <a:gd name="T6" fmla="*/ 1522 w 2291"/>
              <a:gd name="T7" fmla="*/ 1149 h 2197"/>
              <a:gd name="T8" fmla="*/ 1622 w 2291"/>
              <a:gd name="T9" fmla="*/ 1225 h 2197"/>
              <a:gd name="T10" fmla="*/ 769 w 2291"/>
              <a:gd name="T11" fmla="*/ 1149 h 2197"/>
              <a:gd name="T12" fmla="*/ 669 w 2291"/>
              <a:gd name="T13" fmla="*/ 1225 h 2197"/>
              <a:gd name="T14" fmla="*/ 828 w 2291"/>
              <a:gd name="T15" fmla="*/ 1048 h 2197"/>
              <a:gd name="T16" fmla="*/ 844 w 2291"/>
              <a:gd name="T17" fmla="*/ 923 h 2197"/>
              <a:gd name="T18" fmla="*/ 828 w 2291"/>
              <a:gd name="T19" fmla="*/ 1048 h 2197"/>
              <a:gd name="T20" fmla="*/ 1390 w 2291"/>
              <a:gd name="T21" fmla="*/ 540 h 2197"/>
              <a:gd name="T22" fmla="*/ 1493 w 2291"/>
              <a:gd name="T23" fmla="*/ 103 h 2197"/>
              <a:gd name="T24" fmla="*/ 902 w 2291"/>
              <a:gd name="T25" fmla="*/ 0 h 2197"/>
              <a:gd name="T26" fmla="*/ 799 w 2291"/>
              <a:gd name="T27" fmla="*/ 437 h 2197"/>
              <a:gd name="T28" fmla="*/ 859 w 2291"/>
              <a:gd name="T29" fmla="*/ 103 h 2197"/>
              <a:gd name="T30" fmla="*/ 1390 w 2291"/>
              <a:gd name="T31" fmla="*/ 60 h 2197"/>
              <a:gd name="T32" fmla="*/ 1433 w 2291"/>
              <a:gd name="T33" fmla="*/ 437 h 2197"/>
              <a:gd name="T34" fmla="*/ 902 w 2291"/>
              <a:gd name="T35" fmla="*/ 480 h 2197"/>
              <a:gd name="T36" fmla="*/ 859 w 2291"/>
              <a:gd name="T37" fmla="*/ 103 h 2197"/>
              <a:gd name="T38" fmla="*/ 1614 w 2291"/>
              <a:gd name="T39" fmla="*/ 824 h 2197"/>
              <a:gd name="T40" fmla="*/ 1640 w 2291"/>
              <a:gd name="T41" fmla="*/ 786 h 2197"/>
              <a:gd name="T42" fmla="*/ 1499 w 2291"/>
              <a:gd name="T43" fmla="*/ 596 h 2197"/>
              <a:gd name="T44" fmla="*/ 835 w 2291"/>
              <a:gd name="T45" fmla="*/ 576 h 2197"/>
              <a:gd name="T46" fmla="*/ 669 w 2291"/>
              <a:gd name="T47" fmla="*/ 741 h 2197"/>
              <a:gd name="T48" fmla="*/ 652 w 2291"/>
              <a:gd name="T49" fmla="*/ 798 h 2197"/>
              <a:gd name="T50" fmla="*/ 1450 w 2291"/>
              <a:gd name="T51" fmla="*/ 1476 h 2197"/>
              <a:gd name="T52" fmla="*/ 1554 w 2291"/>
              <a:gd name="T53" fmla="*/ 1913 h 2197"/>
              <a:gd name="T54" fmla="*/ 2144 w 2291"/>
              <a:gd name="T55" fmla="*/ 1810 h 2197"/>
              <a:gd name="T56" fmla="*/ 2041 w 2291"/>
              <a:gd name="T57" fmla="*/ 1373 h 2197"/>
              <a:gd name="T58" fmla="*/ 1450 w 2291"/>
              <a:gd name="T59" fmla="*/ 1476 h 2197"/>
              <a:gd name="T60" fmla="*/ 2084 w 2291"/>
              <a:gd name="T61" fmla="*/ 1810 h 2197"/>
              <a:gd name="T62" fmla="*/ 1554 w 2291"/>
              <a:gd name="T63" fmla="*/ 1853 h 2197"/>
              <a:gd name="T64" fmla="*/ 1511 w 2291"/>
              <a:gd name="T65" fmla="*/ 1476 h 2197"/>
              <a:gd name="T66" fmla="*/ 2041 w 2291"/>
              <a:gd name="T67" fmla="*/ 1433 h 2197"/>
              <a:gd name="T68" fmla="*/ 2275 w 2291"/>
              <a:gd name="T69" fmla="*/ 2114 h 2197"/>
              <a:gd name="T70" fmla="*/ 2108 w 2291"/>
              <a:gd name="T71" fmla="*/ 1949 h 2197"/>
              <a:gd name="T72" fmla="*/ 1444 w 2291"/>
              <a:gd name="T73" fmla="*/ 1969 h 2197"/>
              <a:gd name="T74" fmla="*/ 1304 w 2291"/>
              <a:gd name="T75" fmla="*/ 2159 h 2197"/>
              <a:gd name="T76" fmla="*/ 1329 w 2291"/>
              <a:gd name="T77" fmla="*/ 2197 h 2197"/>
              <a:gd name="T78" fmla="*/ 2291 w 2291"/>
              <a:gd name="T79" fmla="*/ 2171 h 2197"/>
              <a:gd name="T80" fmla="*/ 2275 w 2291"/>
              <a:gd name="T81" fmla="*/ 2114 h 2197"/>
              <a:gd name="T82" fmla="*/ 738 w 2291"/>
              <a:gd name="T83" fmla="*/ 1913 h 2197"/>
              <a:gd name="T84" fmla="*/ 841 w 2291"/>
              <a:gd name="T85" fmla="*/ 1476 h 2197"/>
              <a:gd name="T86" fmla="*/ 250 w 2291"/>
              <a:gd name="T87" fmla="*/ 1373 h 2197"/>
              <a:gd name="T88" fmla="*/ 147 w 2291"/>
              <a:gd name="T89" fmla="*/ 1810 h 2197"/>
              <a:gd name="T90" fmla="*/ 207 w 2291"/>
              <a:gd name="T91" fmla="*/ 1476 h 2197"/>
              <a:gd name="T92" fmla="*/ 738 w 2291"/>
              <a:gd name="T93" fmla="*/ 1433 h 2197"/>
              <a:gd name="T94" fmla="*/ 781 w 2291"/>
              <a:gd name="T95" fmla="*/ 1810 h 2197"/>
              <a:gd name="T96" fmla="*/ 250 w 2291"/>
              <a:gd name="T97" fmla="*/ 1853 h 2197"/>
              <a:gd name="T98" fmla="*/ 207 w 2291"/>
              <a:gd name="T99" fmla="*/ 1476 h 2197"/>
              <a:gd name="T100" fmla="*/ 805 w 2291"/>
              <a:gd name="T101" fmla="*/ 1949 h 2197"/>
              <a:gd name="T102" fmla="*/ 141 w 2291"/>
              <a:gd name="T103" fmla="*/ 1969 h 2197"/>
              <a:gd name="T104" fmla="*/ 0 w 2291"/>
              <a:gd name="T105" fmla="*/ 2159 h 2197"/>
              <a:gd name="T106" fmla="*/ 26 w 2291"/>
              <a:gd name="T107" fmla="*/ 2197 h 2197"/>
              <a:gd name="T108" fmla="*/ 988 w 2291"/>
              <a:gd name="T109" fmla="*/ 2171 h 2197"/>
              <a:gd name="T110" fmla="*/ 971 w 2291"/>
              <a:gd name="T111" fmla="*/ 2114 h 2197"/>
              <a:gd name="T112" fmla="*/ 971 w 2291"/>
              <a:gd name="T113" fmla="*/ 1659 h 2197"/>
              <a:gd name="T114" fmla="*/ 1088 w 2291"/>
              <a:gd name="T115" fmla="*/ 1610 h 2197"/>
              <a:gd name="T116" fmla="*/ 971 w 2291"/>
              <a:gd name="T117" fmla="*/ 1659 h 2197"/>
              <a:gd name="T118" fmla="*/ 1204 w 2291"/>
              <a:gd name="T119" fmla="*/ 1610 h 2197"/>
              <a:gd name="T120" fmla="*/ 1320 w 2291"/>
              <a:gd name="T121" fmla="*/ 1659 h 2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291" h="2197">
                <a:moveTo>
                  <a:pt x="1506" y="1023"/>
                </a:moveTo>
                <a:cubicBezTo>
                  <a:pt x="1448" y="923"/>
                  <a:pt x="1448" y="923"/>
                  <a:pt x="1448" y="923"/>
                </a:cubicBezTo>
                <a:cubicBezTo>
                  <a:pt x="1406" y="947"/>
                  <a:pt x="1406" y="947"/>
                  <a:pt x="1406" y="947"/>
                </a:cubicBezTo>
                <a:cubicBezTo>
                  <a:pt x="1464" y="1048"/>
                  <a:pt x="1464" y="1048"/>
                  <a:pt x="1464" y="1048"/>
                </a:cubicBezTo>
                <a:lnTo>
                  <a:pt x="1506" y="1023"/>
                </a:lnTo>
                <a:close/>
                <a:moveTo>
                  <a:pt x="1622" y="1225"/>
                </a:moveTo>
                <a:cubicBezTo>
                  <a:pt x="1564" y="1124"/>
                  <a:pt x="1564" y="1124"/>
                  <a:pt x="1564" y="1124"/>
                </a:cubicBezTo>
                <a:cubicBezTo>
                  <a:pt x="1522" y="1149"/>
                  <a:pt x="1522" y="1149"/>
                  <a:pt x="1522" y="1149"/>
                </a:cubicBezTo>
                <a:cubicBezTo>
                  <a:pt x="1580" y="1249"/>
                  <a:pt x="1580" y="1249"/>
                  <a:pt x="1580" y="1249"/>
                </a:cubicBezTo>
                <a:lnTo>
                  <a:pt x="1622" y="1225"/>
                </a:lnTo>
                <a:close/>
                <a:moveTo>
                  <a:pt x="711" y="1249"/>
                </a:moveTo>
                <a:cubicBezTo>
                  <a:pt x="769" y="1149"/>
                  <a:pt x="769" y="1149"/>
                  <a:pt x="769" y="1149"/>
                </a:cubicBezTo>
                <a:cubicBezTo>
                  <a:pt x="727" y="1124"/>
                  <a:pt x="727" y="1124"/>
                  <a:pt x="727" y="1124"/>
                </a:cubicBezTo>
                <a:cubicBezTo>
                  <a:pt x="669" y="1225"/>
                  <a:pt x="669" y="1225"/>
                  <a:pt x="669" y="1225"/>
                </a:cubicBezTo>
                <a:lnTo>
                  <a:pt x="711" y="1249"/>
                </a:lnTo>
                <a:close/>
                <a:moveTo>
                  <a:pt x="828" y="1048"/>
                </a:moveTo>
                <a:cubicBezTo>
                  <a:pt x="886" y="947"/>
                  <a:pt x="886" y="947"/>
                  <a:pt x="886" y="947"/>
                </a:cubicBezTo>
                <a:cubicBezTo>
                  <a:pt x="844" y="923"/>
                  <a:pt x="844" y="923"/>
                  <a:pt x="844" y="923"/>
                </a:cubicBezTo>
                <a:cubicBezTo>
                  <a:pt x="786" y="1023"/>
                  <a:pt x="786" y="1023"/>
                  <a:pt x="786" y="1023"/>
                </a:cubicBezTo>
                <a:lnTo>
                  <a:pt x="828" y="1048"/>
                </a:lnTo>
                <a:close/>
                <a:moveTo>
                  <a:pt x="902" y="540"/>
                </a:moveTo>
                <a:cubicBezTo>
                  <a:pt x="1390" y="540"/>
                  <a:pt x="1390" y="540"/>
                  <a:pt x="1390" y="540"/>
                </a:cubicBezTo>
                <a:cubicBezTo>
                  <a:pt x="1447" y="540"/>
                  <a:pt x="1493" y="494"/>
                  <a:pt x="1493" y="437"/>
                </a:cubicBezTo>
                <a:cubicBezTo>
                  <a:pt x="1493" y="103"/>
                  <a:pt x="1493" y="103"/>
                  <a:pt x="1493" y="103"/>
                </a:cubicBezTo>
                <a:cubicBezTo>
                  <a:pt x="1493" y="46"/>
                  <a:pt x="1447" y="0"/>
                  <a:pt x="1390" y="0"/>
                </a:cubicBezTo>
                <a:cubicBezTo>
                  <a:pt x="902" y="0"/>
                  <a:pt x="902" y="0"/>
                  <a:pt x="902" y="0"/>
                </a:cubicBezTo>
                <a:cubicBezTo>
                  <a:pt x="845" y="0"/>
                  <a:pt x="799" y="46"/>
                  <a:pt x="799" y="103"/>
                </a:cubicBezTo>
                <a:cubicBezTo>
                  <a:pt x="799" y="437"/>
                  <a:pt x="799" y="437"/>
                  <a:pt x="799" y="437"/>
                </a:cubicBezTo>
                <a:cubicBezTo>
                  <a:pt x="799" y="494"/>
                  <a:pt x="845" y="540"/>
                  <a:pt x="902" y="540"/>
                </a:cubicBezTo>
                <a:close/>
                <a:moveTo>
                  <a:pt x="859" y="103"/>
                </a:moveTo>
                <a:cubicBezTo>
                  <a:pt x="859" y="79"/>
                  <a:pt x="878" y="60"/>
                  <a:pt x="902" y="60"/>
                </a:cubicBezTo>
                <a:cubicBezTo>
                  <a:pt x="1390" y="60"/>
                  <a:pt x="1390" y="60"/>
                  <a:pt x="1390" y="60"/>
                </a:cubicBezTo>
                <a:cubicBezTo>
                  <a:pt x="1413" y="60"/>
                  <a:pt x="1433" y="79"/>
                  <a:pt x="1433" y="103"/>
                </a:cubicBezTo>
                <a:cubicBezTo>
                  <a:pt x="1433" y="437"/>
                  <a:pt x="1433" y="437"/>
                  <a:pt x="1433" y="437"/>
                </a:cubicBezTo>
                <a:cubicBezTo>
                  <a:pt x="1433" y="461"/>
                  <a:pt x="1413" y="480"/>
                  <a:pt x="1390" y="480"/>
                </a:cubicBezTo>
                <a:cubicBezTo>
                  <a:pt x="902" y="480"/>
                  <a:pt x="902" y="480"/>
                  <a:pt x="902" y="480"/>
                </a:cubicBezTo>
                <a:cubicBezTo>
                  <a:pt x="878" y="480"/>
                  <a:pt x="859" y="461"/>
                  <a:pt x="859" y="437"/>
                </a:cubicBezTo>
                <a:lnTo>
                  <a:pt x="859" y="103"/>
                </a:lnTo>
                <a:close/>
                <a:moveTo>
                  <a:pt x="678" y="824"/>
                </a:moveTo>
                <a:cubicBezTo>
                  <a:pt x="1614" y="824"/>
                  <a:pt x="1614" y="824"/>
                  <a:pt x="1614" y="824"/>
                </a:cubicBezTo>
                <a:cubicBezTo>
                  <a:pt x="1628" y="824"/>
                  <a:pt x="1640" y="812"/>
                  <a:pt x="1640" y="798"/>
                </a:cubicBezTo>
                <a:cubicBezTo>
                  <a:pt x="1640" y="786"/>
                  <a:pt x="1640" y="786"/>
                  <a:pt x="1640" y="786"/>
                </a:cubicBezTo>
                <a:cubicBezTo>
                  <a:pt x="1640" y="772"/>
                  <a:pt x="1632" y="752"/>
                  <a:pt x="1623" y="741"/>
                </a:cubicBezTo>
                <a:cubicBezTo>
                  <a:pt x="1499" y="596"/>
                  <a:pt x="1499" y="596"/>
                  <a:pt x="1499" y="596"/>
                </a:cubicBezTo>
                <a:cubicBezTo>
                  <a:pt x="1490" y="585"/>
                  <a:pt x="1471" y="576"/>
                  <a:pt x="1457" y="576"/>
                </a:cubicBezTo>
                <a:cubicBezTo>
                  <a:pt x="835" y="576"/>
                  <a:pt x="835" y="576"/>
                  <a:pt x="835" y="576"/>
                </a:cubicBezTo>
                <a:cubicBezTo>
                  <a:pt x="821" y="576"/>
                  <a:pt x="802" y="585"/>
                  <a:pt x="792" y="596"/>
                </a:cubicBezTo>
                <a:cubicBezTo>
                  <a:pt x="669" y="741"/>
                  <a:pt x="669" y="741"/>
                  <a:pt x="669" y="741"/>
                </a:cubicBezTo>
                <a:cubicBezTo>
                  <a:pt x="659" y="752"/>
                  <a:pt x="652" y="772"/>
                  <a:pt x="652" y="786"/>
                </a:cubicBezTo>
                <a:cubicBezTo>
                  <a:pt x="652" y="798"/>
                  <a:pt x="652" y="798"/>
                  <a:pt x="652" y="798"/>
                </a:cubicBezTo>
                <a:cubicBezTo>
                  <a:pt x="652" y="812"/>
                  <a:pt x="664" y="824"/>
                  <a:pt x="678" y="824"/>
                </a:cubicBezTo>
                <a:close/>
                <a:moveTo>
                  <a:pt x="1450" y="1476"/>
                </a:moveTo>
                <a:cubicBezTo>
                  <a:pt x="1450" y="1810"/>
                  <a:pt x="1450" y="1810"/>
                  <a:pt x="1450" y="1810"/>
                </a:cubicBezTo>
                <a:cubicBezTo>
                  <a:pt x="1450" y="1867"/>
                  <a:pt x="1497" y="1913"/>
                  <a:pt x="1554" y="1913"/>
                </a:cubicBezTo>
                <a:cubicBezTo>
                  <a:pt x="2041" y="1913"/>
                  <a:pt x="2041" y="1913"/>
                  <a:pt x="2041" y="1913"/>
                </a:cubicBezTo>
                <a:cubicBezTo>
                  <a:pt x="2098" y="1913"/>
                  <a:pt x="2144" y="1867"/>
                  <a:pt x="2144" y="1810"/>
                </a:cubicBezTo>
                <a:cubicBezTo>
                  <a:pt x="2144" y="1476"/>
                  <a:pt x="2144" y="1476"/>
                  <a:pt x="2144" y="1476"/>
                </a:cubicBezTo>
                <a:cubicBezTo>
                  <a:pt x="2144" y="1419"/>
                  <a:pt x="2098" y="1373"/>
                  <a:pt x="2041" y="1373"/>
                </a:cubicBezTo>
                <a:cubicBezTo>
                  <a:pt x="1554" y="1373"/>
                  <a:pt x="1554" y="1373"/>
                  <a:pt x="1554" y="1373"/>
                </a:cubicBezTo>
                <a:cubicBezTo>
                  <a:pt x="1497" y="1373"/>
                  <a:pt x="1450" y="1419"/>
                  <a:pt x="1450" y="1476"/>
                </a:cubicBezTo>
                <a:close/>
                <a:moveTo>
                  <a:pt x="2084" y="1476"/>
                </a:moveTo>
                <a:cubicBezTo>
                  <a:pt x="2084" y="1810"/>
                  <a:pt x="2084" y="1810"/>
                  <a:pt x="2084" y="1810"/>
                </a:cubicBezTo>
                <a:cubicBezTo>
                  <a:pt x="2084" y="1834"/>
                  <a:pt x="2065" y="1853"/>
                  <a:pt x="2041" y="1853"/>
                </a:cubicBezTo>
                <a:cubicBezTo>
                  <a:pt x="1554" y="1853"/>
                  <a:pt x="1554" y="1853"/>
                  <a:pt x="1554" y="1853"/>
                </a:cubicBezTo>
                <a:cubicBezTo>
                  <a:pt x="1530" y="1853"/>
                  <a:pt x="1511" y="1834"/>
                  <a:pt x="1511" y="1810"/>
                </a:cubicBezTo>
                <a:cubicBezTo>
                  <a:pt x="1511" y="1476"/>
                  <a:pt x="1511" y="1476"/>
                  <a:pt x="1511" y="1476"/>
                </a:cubicBezTo>
                <a:cubicBezTo>
                  <a:pt x="1511" y="1452"/>
                  <a:pt x="1530" y="1433"/>
                  <a:pt x="1554" y="1433"/>
                </a:cubicBezTo>
                <a:cubicBezTo>
                  <a:pt x="2041" y="1433"/>
                  <a:pt x="2041" y="1433"/>
                  <a:pt x="2041" y="1433"/>
                </a:cubicBezTo>
                <a:cubicBezTo>
                  <a:pt x="2065" y="1433"/>
                  <a:pt x="2084" y="1452"/>
                  <a:pt x="2084" y="1476"/>
                </a:cubicBezTo>
                <a:close/>
                <a:moveTo>
                  <a:pt x="2275" y="2114"/>
                </a:moveTo>
                <a:cubicBezTo>
                  <a:pt x="2151" y="1969"/>
                  <a:pt x="2151" y="1969"/>
                  <a:pt x="2151" y="1969"/>
                </a:cubicBezTo>
                <a:cubicBezTo>
                  <a:pt x="2142" y="1958"/>
                  <a:pt x="2123" y="1949"/>
                  <a:pt x="2108" y="1949"/>
                </a:cubicBezTo>
                <a:cubicBezTo>
                  <a:pt x="1486" y="1949"/>
                  <a:pt x="1486" y="1949"/>
                  <a:pt x="1486" y="1949"/>
                </a:cubicBezTo>
                <a:cubicBezTo>
                  <a:pt x="1472" y="1949"/>
                  <a:pt x="1453" y="1958"/>
                  <a:pt x="1444" y="1969"/>
                </a:cubicBezTo>
                <a:cubicBezTo>
                  <a:pt x="1320" y="2114"/>
                  <a:pt x="1320" y="2114"/>
                  <a:pt x="1320" y="2114"/>
                </a:cubicBezTo>
                <a:cubicBezTo>
                  <a:pt x="1311" y="2125"/>
                  <a:pt x="1304" y="2145"/>
                  <a:pt x="1304" y="2159"/>
                </a:cubicBezTo>
                <a:cubicBezTo>
                  <a:pt x="1304" y="2171"/>
                  <a:pt x="1304" y="2171"/>
                  <a:pt x="1304" y="2171"/>
                </a:cubicBezTo>
                <a:cubicBezTo>
                  <a:pt x="1304" y="2185"/>
                  <a:pt x="1315" y="2197"/>
                  <a:pt x="1329" y="2197"/>
                </a:cubicBezTo>
                <a:cubicBezTo>
                  <a:pt x="2265" y="2197"/>
                  <a:pt x="2265" y="2197"/>
                  <a:pt x="2265" y="2197"/>
                </a:cubicBezTo>
                <a:cubicBezTo>
                  <a:pt x="2280" y="2197"/>
                  <a:pt x="2291" y="2185"/>
                  <a:pt x="2291" y="2171"/>
                </a:cubicBezTo>
                <a:cubicBezTo>
                  <a:pt x="2291" y="2159"/>
                  <a:pt x="2291" y="2159"/>
                  <a:pt x="2291" y="2159"/>
                </a:cubicBezTo>
                <a:cubicBezTo>
                  <a:pt x="2291" y="2145"/>
                  <a:pt x="2284" y="2125"/>
                  <a:pt x="2275" y="2114"/>
                </a:cubicBezTo>
                <a:close/>
                <a:moveTo>
                  <a:pt x="250" y="1913"/>
                </a:moveTo>
                <a:cubicBezTo>
                  <a:pt x="738" y="1913"/>
                  <a:pt x="738" y="1913"/>
                  <a:pt x="738" y="1913"/>
                </a:cubicBezTo>
                <a:cubicBezTo>
                  <a:pt x="795" y="1913"/>
                  <a:pt x="841" y="1867"/>
                  <a:pt x="841" y="1810"/>
                </a:cubicBezTo>
                <a:cubicBezTo>
                  <a:pt x="841" y="1476"/>
                  <a:pt x="841" y="1476"/>
                  <a:pt x="841" y="1476"/>
                </a:cubicBezTo>
                <a:cubicBezTo>
                  <a:pt x="841" y="1419"/>
                  <a:pt x="795" y="1373"/>
                  <a:pt x="738" y="1373"/>
                </a:cubicBezTo>
                <a:cubicBezTo>
                  <a:pt x="250" y="1373"/>
                  <a:pt x="250" y="1373"/>
                  <a:pt x="250" y="1373"/>
                </a:cubicBezTo>
                <a:cubicBezTo>
                  <a:pt x="193" y="1373"/>
                  <a:pt x="147" y="1419"/>
                  <a:pt x="147" y="1476"/>
                </a:cubicBezTo>
                <a:cubicBezTo>
                  <a:pt x="147" y="1810"/>
                  <a:pt x="147" y="1810"/>
                  <a:pt x="147" y="1810"/>
                </a:cubicBezTo>
                <a:cubicBezTo>
                  <a:pt x="147" y="1867"/>
                  <a:pt x="193" y="1913"/>
                  <a:pt x="250" y="1913"/>
                </a:cubicBezTo>
                <a:close/>
                <a:moveTo>
                  <a:pt x="207" y="1476"/>
                </a:moveTo>
                <a:cubicBezTo>
                  <a:pt x="207" y="1452"/>
                  <a:pt x="227" y="1433"/>
                  <a:pt x="250" y="1433"/>
                </a:cubicBezTo>
                <a:cubicBezTo>
                  <a:pt x="738" y="1433"/>
                  <a:pt x="738" y="1433"/>
                  <a:pt x="738" y="1433"/>
                </a:cubicBezTo>
                <a:cubicBezTo>
                  <a:pt x="762" y="1433"/>
                  <a:pt x="781" y="1452"/>
                  <a:pt x="781" y="1476"/>
                </a:cubicBezTo>
                <a:cubicBezTo>
                  <a:pt x="781" y="1810"/>
                  <a:pt x="781" y="1810"/>
                  <a:pt x="781" y="1810"/>
                </a:cubicBezTo>
                <a:cubicBezTo>
                  <a:pt x="781" y="1834"/>
                  <a:pt x="762" y="1853"/>
                  <a:pt x="738" y="1853"/>
                </a:cubicBezTo>
                <a:cubicBezTo>
                  <a:pt x="250" y="1853"/>
                  <a:pt x="250" y="1853"/>
                  <a:pt x="250" y="1853"/>
                </a:cubicBezTo>
                <a:cubicBezTo>
                  <a:pt x="227" y="1853"/>
                  <a:pt x="207" y="1834"/>
                  <a:pt x="207" y="1810"/>
                </a:cubicBezTo>
                <a:lnTo>
                  <a:pt x="207" y="1476"/>
                </a:lnTo>
                <a:close/>
                <a:moveTo>
                  <a:pt x="848" y="1969"/>
                </a:moveTo>
                <a:cubicBezTo>
                  <a:pt x="838" y="1958"/>
                  <a:pt x="819" y="1949"/>
                  <a:pt x="805" y="1949"/>
                </a:cubicBezTo>
                <a:cubicBezTo>
                  <a:pt x="183" y="1949"/>
                  <a:pt x="183" y="1949"/>
                  <a:pt x="183" y="1949"/>
                </a:cubicBezTo>
                <a:cubicBezTo>
                  <a:pt x="169" y="1949"/>
                  <a:pt x="150" y="1958"/>
                  <a:pt x="141" y="1969"/>
                </a:cubicBezTo>
                <a:cubicBezTo>
                  <a:pt x="17" y="2114"/>
                  <a:pt x="17" y="2114"/>
                  <a:pt x="17" y="2114"/>
                </a:cubicBezTo>
                <a:cubicBezTo>
                  <a:pt x="8" y="2125"/>
                  <a:pt x="0" y="2145"/>
                  <a:pt x="0" y="2159"/>
                </a:cubicBezTo>
                <a:cubicBezTo>
                  <a:pt x="0" y="2171"/>
                  <a:pt x="0" y="2171"/>
                  <a:pt x="0" y="2171"/>
                </a:cubicBezTo>
                <a:cubicBezTo>
                  <a:pt x="0" y="2185"/>
                  <a:pt x="12" y="2197"/>
                  <a:pt x="26" y="2197"/>
                </a:cubicBezTo>
                <a:cubicBezTo>
                  <a:pt x="962" y="2197"/>
                  <a:pt x="962" y="2197"/>
                  <a:pt x="962" y="2197"/>
                </a:cubicBezTo>
                <a:cubicBezTo>
                  <a:pt x="977" y="2197"/>
                  <a:pt x="988" y="2185"/>
                  <a:pt x="988" y="2171"/>
                </a:cubicBezTo>
                <a:cubicBezTo>
                  <a:pt x="988" y="2159"/>
                  <a:pt x="988" y="2159"/>
                  <a:pt x="988" y="2159"/>
                </a:cubicBezTo>
                <a:cubicBezTo>
                  <a:pt x="988" y="2145"/>
                  <a:pt x="981" y="2125"/>
                  <a:pt x="971" y="2114"/>
                </a:cubicBezTo>
                <a:lnTo>
                  <a:pt x="848" y="1969"/>
                </a:lnTo>
                <a:close/>
                <a:moveTo>
                  <a:pt x="971" y="1659"/>
                </a:moveTo>
                <a:cubicBezTo>
                  <a:pt x="1088" y="1659"/>
                  <a:pt x="1088" y="1659"/>
                  <a:pt x="1088" y="1659"/>
                </a:cubicBezTo>
                <a:cubicBezTo>
                  <a:pt x="1088" y="1610"/>
                  <a:pt x="1088" y="1610"/>
                  <a:pt x="1088" y="1610"/>
                </a:cubicBezTo>
                <a:cubicBezTo>
                  <a:pt x="971" y="1610"/>
                  <a:pt x="971" y="1610"/>
                  <a:pt x="971" y="1610"/>
                </a:cubicBezTo>
                <a:lnTo>
                  <a:pt x="971" y="1659"/>
                </a:lnTo>
                <a:close/>
                <a:moveTo>
                  <a:pt x="1320" y="1610"/>
                </a:moveTo>
                <a:cubicBezTo>
                  <a:pt x="1204" y="1610"/>
                  <a:pt x="1204" y="1610"/>
                  <a:pt x="1204" y="1610"/>
                </a:cubicBezTo>
                <a:cubicBezTo>
                  <a:pt x="1204" y="1659"/>
                  <a:pt x="1204" y="1659"/>
                  <a:pt x="1204" y="1659"/>
                </a:cubicBezTo>
                <a:cubicBezTo>
                  <a:pt x="1320" y="1659"/>
                  <a:pt x="1320" y="1659"/>
                  <a:pt x="1320" y="1659"/>
                </a:cubicBezTo>
                <a:lnTo>
                  <a:pt x="1320" y="1610"/>
                </a:lnTo>
                <a:close/>
              </a:path>
            </a:pathLst>
          </a:custGeom>
          <a:solidFill>
            <a:srgbClr val="FFFFFF"/>
          </a:solidFill>
          <a:ln>
            <a:noFill/>
          </a:ln>
        </p:spPr>
        <p:txBody>
          <a:bodyPr vert="horz" wrap="square" lIns="82275" tIns="41139" rIns="82275" bIns="41139" numCol="1" anchor="t" anchorCtr="0" compatLnSpc="1">
            <a:prstTxWarp prst="textNoShape">
              <a:avLst/>
            </a:prstTxWarp>
          </a:bodyPr>
          <a:lstStyle/>
          <a:p>
            <a:pPr defTabSz="684554"/>
            <a:endParaRPr lang="en-US" sz="980" dirty="0">
              <a:solidFill>
                <a:srgbClr val="FFFFFF"/>
              </a:solidFill>
            </a:endParaRPr>
          </a:p>
        </p:txBody>
      </p:sp>
      <p:sp>
        <p:nvSpPr>
          <p:cNvPr id="60" name="TextBox 59"/>
          <p:cNvSpPr txBox="1"/>
          <p:nvPr/>
        </p:nvSpPr>
        <p:spPr>
          <a:xfrm>
            <a:off x="908323" y="5719505"/>
            <a:ext cx="3893851" cy="332142"/>
          </a:xfrm>
          <a:prstGeom prst="rect">
            <a:avLst/>
          </a:prstGeom>
          <a:noFill/>
        </p:spPr>
        <p:txBody>
          <a:bodyPr wrap="square" lIns="0" tIns="0" rIns="0" bIns="0" rtlCol="0">
            <a:spAutoFit/>
          </a:bodyPr>
          <a:lstStyle/>
          <a:p>
            <a:pPr>
              <a:spcBef>
                <a:spcPct val="20000"/>
              </a:spcBef>
              <a:buSzPct val="80000"/>
            </a:pPr>
            <a:r>
              <a:rPr lang="en-US" sz="1079" dirty="0">
                <a:solidFill>
                  <a:schemeClr val="bg1"/>
                </a:solidFill>
              </a:rPr>
              <a:t>W. US, East US, N Central US, S Central US, N Europe, W Europe, E Asia, SE Asia + 24 Edge CDN Locations</a:t>
            </a:r>
          </a:p>
        </p:txBody>
      </p:sp>
      <p:grpSp>
        <p:nvGrpSpPr>
          <p:cNvPr id="68" name="Group 67"/>
          <p:cNvGrpSpPr/>
          <p:nvPr/>
        </p:nvGrpSpPr>
        <p:grpSpPr>
          <a:xfrm>
            <a:off x="895476" y="4823349"/>
            <a:ext cx="1963971" cy="688480"/>
            <a:chOff x="893149" y="4891541"/>
            <a:chExt cx="1964249" cy="688854"/>
          </a:xfrm>
        </p:grpSpPr>
        <p:sp>
          <p:nvSpPr>
            <p:cNvPr id="69" name="Freeform 123"/>
            <p:cNvSpPr>
              <a:spLocks noEditPoints="1"/>
            </p:cNvSpPr>
            <p:nvPr/>
          </p:nvSpPr>
          <p:spPr bwMode="black">
            <a:xfrm>
              <a:off x="917487" y="4960327"/>
              <a:ext cx="173050" cy="191359"/>
            </a:xfrm>
            <a:custGeom>
              <a:avLst/>
              <a:gdLst>
                <a:gd name="T0" fmla="*/ 57 w 63"/>
                <a:gd name="T1" fmla="*/ 54 h 65"/>
                <a:gd name="T2" fmla="*/ 57 w 63"/>
                <a:gd name="T3" fmla="*/ 55 h 65"/>
                <a:gd name="T4" fmla="*/ 35 w 63"/>
                <a:gd name="T5" fmla="*/ 65 h 65"/>
                <a:gd name="T6" fmla="*/ 33 w 63"/>
                <a:gd name="T7" fmla="*/ 65 h 65"/>
                <a:gd name="T8" fmla="*/ 12 w 63"/>
                <a:gd name="T9" fmla="*/ 57 h 65"/>
                <a:gd name="T10" fmla="*/ 10 w 63"/>
                <a:gd name="T11" fmla="*/ 55 h 65"/>
                <a:gd name="T12" fmla="*/ 2 w 63"/>
                <a:gd name="T13" fmla="*/ 62 h 65"/>
                <a:gd name="T14" fmla="*/ 0 w 63"/>
                <a:gd name="T15" fmla="*/ 37 h 65"/>
                <a:gd name="T16" fmla="*/ 25 w 63"/>
                <a:gd name="T17" fmla="*/ 42 h 65"/>
                <a:gd name="T18" fmla="*/ 17 w 63"/>
                <a:gd name="T19" fmla="*/ 48 h 65"/>
                <a:gd name="T20" fmla="*/ 20 w 63"/>
                <a:gd name="T21" fmla="*/ 50 h 65"/>
                <a:gd name="T22" fmla="*/ 33 w 63"/>
                <a:gd name="T23" fmla="*/ 55 h 65"/>
                <a:gd name="T24" fmla="*/ 34 w 63"/>
                <a:gd name="T25" fmla="*/ 55 h 65"/>
                <a:gd name="T26" fmla="*/ 49 w 63"/>
                <a:gd name="T27" fmla="*/ 48 h 65"/>
                <a:gd name="T28" fmla="*/ 50 w 63"/>
                <a:gd name="T29" fmla="*/ 48 h 65"/>
                <a:gd name="T30" fmla="*/ 57 w 63"/>
                <a:gd name="T31" fmla="*/ 54 h 65"/>
                <a:gd name="T32" fmla="*/ 63 w 63"/>
                <a:gd name="T33" fmla="*/ 29 h 65"/>
                <a:gd name="T34" fmla="*/ 61 w 63"/>
                <a:gd name="T35" fmla="*/ 4 h 65"/>
                <a:gd name="T36" fmla="*/ 53 w 63"/>
                <a:gd name="T37" fmla="*/ 11 h 65"/>
                <a:gd name="T38" fmla="*/ 53 w 63"/>
                <a:gd name="T39" fmla="*/ 11 h 65"/>
                <a:gd name="T40" fmla="*/ 53 w 63"/>
                <a:gd name="T41" fmla="*/ 10 h 65"/>
                <a:gd name="T42" fmla="*/ 51 w 63"/>
                <a:gd name="T43" fmla="*/ 8 h 65"/>
                <a:gd name="T44" fmla="*/ 29 w 63"/>
                <a:gd name="T45" fmla="*/ 0 h 65"/>
                <a:gd name="T46" fmla="*/ 28 w 63"/>
                <a:gd name="T47" fmla="*/ 0 h 65"/>
                <a:gd name="T48" fmla="*/ 6 w 63"/>
                <a:gd name="T49" fmla="*/ 10 h 65"/>
                <a:gd name="T50" fmla="*/ 5 w 63"/>
                <a:gd name="T51" fmla="*/ 10 h 65"/>
                <a:gd name="T52" fmla="*/ 13 w 63"/>
                <a:gd name="T53" fmla="*/ 17 h 65"/>
                <a:gd name="T54" fmla="*/ 13 w 63"/>
                <a:gd name="T55" fmla="*/ 17 h 65"/>
                <a:gd name="T56" fmla="*/ 28 w 63"/>
                <a:gd name="T57" fmla="*/ 10 h 65"/>
                <a:gd name="T58" fmla="*/ 29 w 63"/>
                <a:gd name="T59" fmla="*/ 10 h 65"/>
                <a:gd name="T60" fmla="*/ 43 w 63"/>
                <a:gd name="T61" fmla="*/ 14 h 65"/>
                <a:gd name="T62" fmla="*/ 46 w 63"/>
                <a:gd name="T63" fmla="*/ 17 h 65"/>
                <a:gd name="T64" fmla="*/ 38 w 63"/>
                <a:gd name="T65" fmla="*/ 24 h 65"/>
                <a:gd name="T66" fmla="*/ 63 w 63"/>
                <a:gd name="T67" fmla="*/ 29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3" h="65">
                  <a:moveTo>
                    <a:pt x="57" y="54"/>
                  </a:moveTo>
                  <a:cubicBezTo>
                    <a:pt x="57" y="55"/>
                    <a:pt x="57" y="55"/>
                    <a:pt x="57" y="55"/>
                  </a:cubicBezTo>
                  <a:cubicBezTo>
                    <a:pt x="51" y="61"/>
                    <a:pt x="43" y="64"/>
                    <a:pt x="35" y="65"/>
                  </a:cubicBezTo>
                  <a:cubicBezTo>
                    <a:pt x="34" y="65"/>
                    <a:pt x="34" y="65"/>
                    <a:pt x="33" y="65"/>
                  </a:cubicBezTo>
                  <a:cubicBezTo>
                    <a:pt x="26" y="65"/>
                    <a:pt x="18" y="62"/>
                    <a:pt x="12" y="57"/>
                  </a:cubicBezTo>
                  <a:cubicBezTo>
                    <a:pt x="10" y="55"/>
                    <a:pt x="10" y="55"/>
                    <a:pt x="10" y="55"/>
                  </a:cubicBezTo>
                  <a:cubicBezTo>
                    <a:pt x="2" y="62"/>
                    <a:pt x="2" y="62"/>
                    <a:pt x="2" y="62"/>
                  </a:cubicBezTo>
                  <a:cubicBezTo>
                    <a:pt x="0" y="37"/>
                    <a:pt x="0" y="37"/>
                    <a:pt x="0" y="37"/>
                  </a:cubicBezTo>
                  <a:cubicBezTo>
                    <a:pt x="25" y="42"/>
                    <a:pt x="25" y="42"/>
                    <a:pt x="25" y="42"/>
                  </a:cubicBezTo>
                  <a:cubicBezTo>
                    <a:pt x="17" y="48"/>
                    <a:pt x="17" y="48"/>
                    <a:pt x="17" y="48"/>
                  </a:cubicBezTo>
                  <a:cubicBezTo>
                    <a:pt x="20" y="50"/>
                    <a:pt x="20" y="50"/>
                    <a:pt x="20" y="50"/>
                  </a:cubicBezTo>
                  <a:cubicBezTo>
                    <a:pt x="24" y="53"/>
                    <a:pt x="29" y="55"/>
                    <a:pt x="33" y="55"/>
                  </a:cubicBezTo>
                  <a:cubicBezTo>
                    <a:pt x="34" y="55"/>
                    <a:pt x="34" y="55"/>
                    <a:pt x="34" y="55"/>
                  </a:cubicBezTo>
                  <a:cubicBezTo>
                    <a:pt x="40" y="54"/>
                    <a:pt x="45" y="52"/>
                    <a:pt x="49" y="48"/>
                  </a:cubicBezTo>
                  <a:cubicBezTo>
                    <a:pt x="50" y="48"/>
                    <a:pt x="50" y="48"/>
                    <a:pt x="50" y="48"/>
                  </a:cubicBezTo>
                  <a:lnTo>
                    <a:pt x="57" y="54"/>
                  </a:lnTo>
                  <a:close/>
                  <a:moveTo>
                    <a:pt x="63" y="29"/>
                  </a:moveTo>
                  <a:cubicBezTo>
                    <a:pt x="61" y="4"/>
                    <a:pt x="61" y="4"/>
                    <a:pt x="61" y="4"/>
                  </a:cubicBezTo>
                  <a:cubicBezTo>
                    <a:pt x="53" y="11"/>
                    <a:pt x="53" y="11"/>
                    <a:pt x="53" y="11"/>
                  </a:cubicBezTo>
                  <a:cubicBezTo>
                    <a:pt x="53" y="11"/>
                    <a:pt x="53" y="11"/>
                    <a:pt x="53" y="11"/>
                  </a:cubicBezTo>
                  <a:cubicBezTo>
                    <a:pt x="53" y="10"/>
                    <a:pt x="53" y="10"/>
                    <a:pt x="53" y="10"/>
                  </a:cubicBezTo>
                  <a:cubicBezTo>
                    <a:pt x="51" y="8"/>
                    <a:pt x="51" y="8"/>
                    <a:pt x="51" y="8"/>
                  </a:cubicBezTo>
                  <a:cubicBezTo>
                    <a:pt x="45" y="3"/>
                    <a:pt x="37" y="0"/>
                    <a:pt x="29" y="0"/>
                  </a:cubicBezTo>
                  <a:cubicBezTo>
                    <a:pt x="29" y="0"/>
                    <a:pt x="28" y="0"/>
                    <a:pt x="28" y="0"/>
                  </a:cubicBezTo>
                  <a:cubicBezTo>
                    <a:pt x="20" y="0"/>
                    <a:pt x="12" y="4"/>
                    <a:pt x="6" y="10"/>
                  </a:cubicBezTo>
                  <a:cubicBezTo>
                    <a:pt x="5" y="10"/>
                    <a:pt x="5" y="10"/>
                    <a:pt x="5" y="10"/>
                  </a:cubicBezTo>
                  <a:cubicBezTo>
                    <a:pt x="13" y="17"/>
                    <a:pt x="13" y="17"/>
                    <a:pt x="13" y="17"/>
                  </a:cubicBezTo>
                  <a:cubicBezTo>
                    <a:pt x="13" y="17"/>
                    <a:pt x="13" y="17"/>
                    <a:pt x="13" y="17"/>
                  </a:cubicBezTo>
                  <a:cubicBezTo>
                    <a:pt x="17" y="13"/>
                    <a:pt x="23" y="10"/>
                    <a:pt x="28" y="10"/>
                  </a:cubicBezTo>
                  <a:cubicBezTo>
                    <a:pt x="29" y="10"/>
                    <a:pt x="29" y="10"/>
                    <a:pt x="29" y="10"/>
                  </a:cubicBezTo>
                  <a:cubicBezTo>
                    <a:pt x="34" y="10"/>
                    <a:pt x="39" y="12"/>
                    <a:pt x="43" y="14"/>
                  </a:cubicBezTo>
                  <a:cubicBezTo>
                    <a:pt x="46" y="17"/>
                    <a:pt x="46" y="17"/>
                    <a:pt x="46" y="17"/>
                  </a:cubicBezTo>
                  <a:cubicBezTo>
                    <a:pt x="38" y="24"/>
                    <a:pt x="38" y="24"/>
                    <a:pt x="38" y="24"/>
                  </a:cubicBezTo>
                  <a:lnTo>
                    <a:pt x="63" y="29"/>
                  </a:lnTo>
                  <a:close/>
                </a:path>
              </a:pathLst>
            </a:custGeom>
            <a:solidFill>
              <a:srgbClr val="FFFFFF"/>
            </a:solidFill>
            <a:ln>
              <a:noFill/>
            </a:ln>
            <a:extLst/>
          </p:spPr>
          <p:txBody>
            <a:bodyPr vert="horz" wrap="square" lIns="127959" tIns="63981" rIns="127959" bIns="63981" numCol="1" anchor="t" anchorCtr="0" compatLnSpc="1">
              <a:prstTxWarp prst="textNoShape">
                <a:avLst/>
              </a:prstTxWarp>
            </a:bodyPr>
            <a:lstStyle/>
            <a:p>
              <a:pPr defTabSz="684554"/>
              <a:endParaRPr lang="en-US" sz="1765" dirty="0">
                <a:solidFill>
                  <a:srgbClr val="FFFFFF"/>
                </a:solidFill>
              </a:endParaRPr>
            </a:p>
          </p:txBody>
        </p:sp>
        <p:pic>
          <p:nvPicPr>
            <p:cNvPr id="70" name="Picture 69"/>
            <p:cNvPicPr>
              <a:picLocks noChangeAspect="1"/>
            </p:cNvPicPr>
            <p:nvPr/>
          </p:nvPicPr>
          <p:blipFill rotWithShape="1">
            <a:blip r:embed="rId17" cstate="print">
              <a:clrChange>
                <a:clrFrom>
                  <a:srgbClr val="4EB1E4"/>
                </a:clrFrom>
                <a:clrTo>
                  <a:srgbClr val="4EB1E4">
                    <a:alpha val="0"/>
                  </a:srgbClr>
                </a:clrTo>
              </a:clrChange>
              <a:extLst>
                <a:ext uri="{28A0092B-C50C-407E-A947-70E740481C1C}">
                  <a14:useLocalDpi xmlns:a14="http://schemas.microsoft.com/office/drawing/2010/main"/>
                </a:ext>
              </a:extLst>
            </a:blip>
            <a:srcRect/>
            <a:stretch/>
          </p:blipFill>
          <p:spPr>
            <a:xfrm>
              <a:off x="893149" y="5226322"/>
              <a:ext cx="238986" cy="354073"/>
            </a:xfrm>
            <a:prstGeom prst="rect">
              <a:avLst/>
            </a:prstGeom>
          </p:spPr>
        </p:pic>
        <p:sp>
          <p:nvSpPr>
            <p:cNvPr id="71" name="TextBox 70"/>
            <p:cNvSpPr txBox="1"/>
            <p:nvPr/>
          </p:nvSpPr>
          <p:spPr>
            <a:xfrm>
              <a:off x="1227418" y="4891541"/>
              <a:ext cx="1629980" cy="676129"/>
            </a:xfrm>
            <a:prstGeom prst="rect">
              <a:avLst/>
            </a:prstGeom>
            <a:noFill/>
          </p:spPr>
          <p:txBody>
            <a:bodyPr wrap="square" lIns="0" tIns="0" rIns="0" bIns="0" rtlCol="0">
              <a:spAutoFit/>
            </a:bodyPr>
            <a:lstStyle/>
            <a:p>
              <a:pPr>
                <a:lnSpc>
                  <a:spcPct val="150000"/>
                </a:lnSpc>
                <a:spcBef>
                  <a:spcPct val="20000"/>
                </a:spcBef>
                <a:buSzPct val="80000"/>
              </a:pPr>
              <a:r>
                <a:rPr lang="en-US" sz="1372" dirty="0">
                  <a:solidFill>
                    <a:schemeClr val="bg1"/>
                  </a:solidFill>
                </a:rPr>
                <a:t>Automated</a:t>
              </a:r>
            </a:p>
            <a:p>
              <a:pPr>
                <a:lnSpc>
                  <a:spcPct val="150000"/>
                </a:lnSpc>
                <a:spcBef>
                  <a:spcPct val="20000"/>
                </a:spcBef>
                <a:buSzPct val="80000"/>
              </a:pPr>
              <a:r>
                <a:rPr lang="en-US" sz="1372" dirty="0">
                  <a:solidFill>
                    <a:schemeClr val="bg1"/>
                  </a:solidFill>
                </a:rPr>
                <a:t>Managed Resources</a:t>
              </a:r>
            </a:p>
          </p:txBody>
        </p:sp>
      </p:grpSp>
      <p:grpSp>
        <p:nvGrpSpPr>
          <p:cNvPr id="72" name="Group 71"/>
          <p:cNvGrpSpPr/>
          <p:nvPr/>
        </p:nvGrpSpPr>
        <p:grpSpPr>
          <a:xfrm>
            <a:off x="2945274" y="4834777"/>
            <a:ext cx="2078359" cy="692427"/>
            <a:chOff x="778745" y="4891541"/>
            <a:chExt cx="2078653" cy="692805"/>
          </a:xfrm>
        </p:grpSpPr>
        <p:pic>
          <p:nvPicPr>
            <p:cNvPr id="73" name="Picture 72"/>
            <p:cNvPicPr>
              <a:picLocks noChangeAspect="1"/>
            </p:cNvPicPr>
            <p:nvPr/>
          </p:nvPicPr>
          <p:blipFill rotWithShape="1">
            <a:blip r:embed="rId18" cstate="print">
              <a:clrChange>
                <a:clrFrom>
                  <a:srgbClr val="4EB1E4"/>
                </a:clrFrom>
                <a:clrTo>
                  <a:srgbClr val="4EB1E4">
                    <a:alpha val="0"/>
                  </a:srgbClr>
                </a:clrTo>
              </a:clrChange>
              <a:extLst>
                <a:ext uri="{28A0092B-C50C-407E-A947-70E740481C1C}">
                  <a14:useLocalDpi xmlns:a14="http://schemas.microsoft.com/office/drawing/2010/main" val="0"/>
                </a:ext>
              </a:extLst>
            </a:blip>
            <a:srcRect l="22861" t="54347" r="65276" b="24478"/>
            <a:stretch/>
          </p:blipFill>
          <p:spPr>
            <a:xfrm>
              <a:off x="778745" y="4965737"/>
              <a:ext cx="355312" cy="224987"/>
            </a:xfrm>
            <a:prstGeom prst="rect">
              <a:avLst/>
            </a:prstGeom>
          </p:spPr>
        </p:pic>
        <p:pic>
          <p:nvPicPr>
            <p:cNvPr id="74" name="Picture 73"/>
            <p:cNvPicPr>
              <a:picLocks noChangeAspect="1"/>
            </p:cNvPicPr>
            <p:nvPr/>
          </p:nvPicPr>
          <p:blipFill rotWithShape="1">
            <a:blip r:embed="rId19" cstate="print">
              <a:clrChange>
                <a:clrFrom>
                  <a:srgbClr val="4EB1E4"/>
                </a:clrFrom>
                <a:clrTo>
                  <a:srgbClr val="4EB1E4">
                    <a:alpha val="0"/>
                  </a:srgbClr>
                </a:clrTo>
              </a:clrChange>
              <a:extLst>
                <a:ext uri="{28A0092B-C50C-407E-A947-70E740481C1C}">
                  <a14:useLocalDpi xmlns:a14="http://schemas.microsoft.com/office/drawing/2010/main"/>
                </a:ext>
              </a:extLst>
            </a:blip>
            <a:srcRect/>
            <a:stretch/>
          </p:blipFill>
          <p:spPr>
            <a:xfrm>
              <a:off x="797329" y="5261691"/>
              <a:ext cx="299189" cy="322655"/>
            </a:xfrm>
            <a:prstGeom prst="rect">
              <a:avLst/>
            </a:prstGeom>
          </p:spPr>
        </p:pic>
        <p:sp>
          <p:nvSpPr>
            <p:cNvPr id="75" name="TextBox 74"/>
            <p:cNvSpPr txBox="1"/>
            <p:nvPr/>
          </p:nvSpPr>
          <p:spPr>
            <a:xfrm>
              <a:off x="1227418" y="4891541"/>
              <a:ext cx="1629980" cy="676131"/>
            </a:xfrm>
            <a:prstGeom prst="rect">
              <a:avLst/>
            </a:prstGeom>
            <a:noFill/>
          </p:spPr>
          <p:txBody>
            <a:bodyPr wrap="square" lIns="0" tIns="0" rIns="0" bIns="0" rtlCol="0">
              <a:spAutoFit/>
            </a:bodyPr>
            <a:lstStyle/>
            <a:p>
              <a:pPr>
                <a:lnSpc>
                  <a:spcPct val="150000"/>
                </a:lnSpc>
                <a:spcBef>
                  <a:spcPct val="20000"/>
                </a:spcBef>
                <a:buSzPct val="80000"/>
              </a:pPr>
              <a:r>
                <a:rPr lang="en-US" sz="1372" dirty="0">
                  <a:solidFill>
                    <a:schemeClr val="bg1"/>
                  </a:solidFill>
                </a:rPr>
                <a:t>Elastic</a:t>
              </a:r>
            </a:p>
            <a:p>
              <a:pPr>
                <a:lnSpc>
                  <a:spcPct val="150000"/>
                </a:lnSpc>
                <a:spcBef>
                  <a:spcPct val="20000"/>
                </a:spcBef>
                <a:buSzPct val="80000"/>
              </a:pPr>
              <a:r>
                <a:rPr lang="en-US" sz="1372" dirty="0">
                  <a:solidFill>
                    <a:schemeClr val="bg1"/>
                  </a:solidFill>
                </a:rPr>
                <a:t>Usage Based</a:t>
              </a:r>
            </a:p>
          </p:txBody>
        </p:sp>
      </p:grpSp>
      <p:pic>
        <p:nvPicPr>
          <p:cNvPr id="76" name="Picture 75"/>
          <p:cNvPicPr>
            <a:picLocks noChangeAspect="1"/>
          </p:cNvPicPr>
          <p:nvPr/>
        </p:nvPicPr>
        <p:blipFill rotWithShape="1">
          <a:blip r:embed="rId20">
            <a:extLst>
              <a:ext uri="{28A0092B-C50C-407E-A947-70E740481C1C}">
                <a14:useLocalDpi xmlns:a14="http://schemas.microsoft.com/office/drawing/2010/main" val="0"/>
              </a:ext>
            </a:extLst>
          </a:blip>
          <a:srcRect l="1042" t="5709" r="4519" b="12643"/>
          <a:stretch/>
        </p:blipFill>
        <p:spPr>
          <a:xfrm>
            <a:off x="5458582" y="3820398"/>
            <a:ext cx="6171327" cy="2527975"/>
          </a:xfrm>
          <a:prstGeom prst="rect">
            <a:avLst/>
          </a:prstGeom>
        </p:spPr>
      </p:pic>
      <p:sp>
        <p:nvSpPr>
          <p:cNvPr id="77" name="Oval 76"/>
          <p:cNvSpPr/>
          <p:nvPr/>
        </p:nvSpPr>
        <p:spPr bwMode="auto">
          <a:xfrm>
            <a:off x="5777089" y="4468220"/>
            <a:ext cx="121427" cy="121379"/>
          </a:xfrm>
          <a:prstGeom prst="ellipse">
            <a:avLst/>
          </a:prstGeom>
          <a:solidFill>
            <a:schemeClr val="accent4">
              <a:lumMod val="20000"/>
              <a:lumOff val="80000"/>
              <a:alpha val="7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3" tIns="45703" rIns="91403" bIns="45703" numCol="1" rtlCol="0" anchor="ctr" anchorCtr="0" compatLnSpc="1">
            <a:prstTxWarp prst="textNoShape">
              <a:avLst/>
            </a:prstTxWarp>
          </a:bodyPr>
          <a:lstStyle/>
          <a:p>
            <a:pPr algn="ctr" defTabSz="913718" fontAlgn="base">
              <a:spcBef>
                <a:spcPct val="0"/>
              </a:spcBef>
              <a:spcAft>
                <a:spcPct val="0"/>
              </a:spcAft>
            </a:pPr>
            <a:endParaRPr lang="en-US" sz="2157" dirty="0">
              <a:gradFill>
                <a:gsLst>
                  <a:gs pos="0">
                    <a:srgbClr val="FFFFFF"/>
                  </a:gs>
                  <a:gs pos="100000">
                    <a:srgbClr val="FFFFFF"/>
                  </a:gs>
                </a:gsLst>
                <a:lin ang="5400000" scaled="0"/>
              </a:gradFill>
            </a:endParaRPr>
          </a:p>
        </p:txBody>
      </p:sp>
      <p:sp>
        <p:nvSpPr>
          <p:cNvPr id="78" name="Oval 77"/>
          <p:cNvSpPr/>
          <p:nvPr/>
        </p:nvSpPr>
        <p:spPr bwMode="auto">
          <a:xfrm>
            <a:off x="5883864" y="4239584"/>
            <a:ext cx="121427" cy="121379"/>
          </a:xfrm>
          <a:prstGeom prst="ellipse">
            <a:avLst/>
          </a:prstGeom>
          <a:solidFill>
            <a:schemeClr val="accent6">
              <a:alpha val="7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3" tIns="45703" rIns="91403" bIns="45703" numCol="1" rtlCol="0" anchor="ctr" anchorCtr="0" compatLnSpc="1">
            <a:prstTxWarp prst="textNoShape">
              <a:avLst/>
            </a:prstTxWarp>
          </a:bodyPr>
          <a:lstStyle/>
          <a:p>
            <a:pPr algn="ctr" defTabSz="913718" fontAlgn="base">
              <a:spcBef>
                <a:spcPct val="0"/>
              </a:spcBef>
              <a:spcAft>
                <a:spcPct val="0"/>
              </a:spcAft>
            </a:pPr>
            <a:endParaRPr lang="en-US" sz="2157" dirty="0">
              <a:gradFill>
                <a:gsLst>
                  <a:gs pos="0">
                    <a:srgbClr val="FFFFFF"/>
                  </a:gs>
                  <a:gs pos="100000">
                    <a:srgbClr val="FFFFFF"/>
                  </a:gs>
                </a:gsLst>
                <a:lin ang="5400000" scaled="0"/>
              </a:gradFill>
            </a:endParaRPr>
          </a:p>
        </p:txBody>
      </p:sp>
      <p:sp>
        <p:nvSpPr>
          <p:cNvPr id="79" name="Oval 78"/>
          <p:cNvSpPr/>
          <p:nvPr/>
        </p:nvSpPr>
        <p:spPr bwMode="auto">
          <a:xfrm>
            <a:off x="5853673" y="4318231"/>
            <a:ext cx="121427" cy="121379"/>
          </a:xfrm>
          <a:prstGeom prst="ellipse">
            <a:avLst/>
          </a:prstGeom>
          <a:solidFill>
            <a:schemeClr val="accent4">
              <a:lumMod val="20000"/>
              <a:lumOff val="80000"/>
              <a:alpha val="7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3" tIns="45703" rIns="91403" bIns="45703" numCol="1" rtlCol="0" anchor="ctr" anchorCtr="0" compatLnSpc="1">
            <a:prstTxWarp prst="textNoShape">
              <a:avLst/>
            </a:prstTxWarp>
          </a:bodyPr>
          <a:lstStyle/>
          <a:p>
            <a:pPr algn="ctr" defTabSz="913718" fontAlgn="base">
              <a:spcBef>
                <a:spcPct val="0"/>
              </a:spcBef>
              <a:spcAft>
                <a:spcPct val="0"/>
              </a:spcAft>
            </a:pPr>
            <a:endParaRPr lang="en-US" sz="2157" dirty="0">
              <a:gradFill>
                <a:gsLst>
                  <a:gs pos="0">
                    <a:srgbClr val="FFFFFF"/>
                  </a:gs>
                  <a:gs pos="100000">
                    <a:srgbClr val="FFFFFF"/>
                  </a:gs>
                </a:gsLst>
                <a:lin ang="5400000" scaled="0"/>
              </a:gradFill>
            </a:endParaRPr>
          </a:p>
        </p:txBody>
      </p:sp>
      <p:sp>
        <p:nvSpPr>
          <p:cNvPr id="80" name="Oval 79"/>
          <p:cNvSpPr/>
          <p:nvPr/>
        </p:nvSpPr>
        <p:spPr bwMode="auto">
          <a:xfrm>
            <a:off x="6295777" y="4618136"/>
            <a:ext cx="121427" cy="121379"/>
          </a:xfrm>
          <a:prstGeom prst="ellipse">
            <a:avLst/>
          </a:prstGeom>
          <a:solidFill>
            <a:schemeClr val="accent6">
              <a:alpha val="7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3" tIns="45703" rIns="91403" bIns="45703" numCol="1" rtlCol="0" anchor="ctr" anchorCtr="0" compatLnSpc="1">
            <a:prstTxWarp prst="textNoShape">
              <a:avLst/>
            </a:prstTxWarp>
          </a:bodyPr>
          <a:lstStyle/>
          <a:p>
            <a:pPr algn="ctr" defTabSz="913718" fontAlgn="base">
              <a:spcBef>
                <a:spcPct val="0"/>
              </a:spcBef>
              <a:spcAft>
                <a:spcPct val="0"/>
              </a:spcAft>
            </a:pPr>
            <a:endParaRPr lang="en-US" sz="2157" dirty="0">
              <a:gradFill>
                <a:gsLst>
                  <a:gs pos="0">
                    <a:srgbClr val="FFFFFF"/>
                  </a:gs>
                  <a:gs pos="100000">
                    <a:srgbClr val="FFFFFF"/>
                  </a:gs>
                </a:gsLst>
                <a:lin ang="5400000" scaled="0"/>
              </a:gradFill>
            </a:endParaRPr>
          </a:p>
        </p:txBody>
      </p:sp>
      <p:sp>
        <p:nvSpPr>
          <p:cNvPr id="81" name="Oval 80"/>
          <p:cNvSpPr/>
          <p:nvPr/>
        </p:nvSpPr>
        <p:spPr bwMode="auto">
          <a:xfrm>
            <a:off x="6543823" y="4678825"/>
            <a:ext cx="121427" cy="121379"/>
          </a:xfrm>
          <a:prstGeom prst="ellipse">
            <a:avLst/>
          </a:prstGeom>
          <a:solidFill>
            <a:schemeClr val="accent4">
              <a:lumMod val="20000"/>
              <a:lumOff val="80000"/>
              <a:alpha val="7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3" tIns="45703" rIns="91403" bIns="45703" numCol="1" rtlCol="0" anchor="ctr" anchorCtr="0" compatLnSpc="1">
            <a:prstTxWarp prst="textNoShape">
              <a:avLst/>
            </a:prstTxWarp>
          </a:bodyPr>
          <a:lstStyle/>
          <a:p>
            <a:pPr algn="ctr" defTabSz="913718" fontAlgn="base">
              <a:spcBef>
                <a:spcPct val="0"/>
              </a:spcBef>
              <a:spcAft>
                <a:spcPct val="0"/>
              </a:spcAft>
            </a:pPr>
            <a:endParaRPr lang="en-US" sz="2157" dirty="0">
              <a:gradFill>
                <a:gsLst>
                  <a:gs pos="0">
                    <a:srgbClr val="FFFFFF"/>
                  </a:gs>
                  <a:gs pos="100000">
                    <a:srgbClr val="FFFFFF"/>
                  </a:gs>
                </a:gsLst>
                <a:lin ang="5400000" scaled="0"/>
              </a:gradFill>
            </a:endParaRPr>
          </a:p>
        </p:txBody>
      </p:sp>
      <p:sp>
        <p:nvSpPr>
          <p:cNvPr id="82" name="Oval 81"/>
          <p:cNvSpPr/>
          <p:nvPr/>
        </p:nvSpPr>
        <p:spPr bwMode="auto">
          <a:xfrm>
            <a:off x="6584359" y="4233749"/>
            <a:ext cx="121427" cy="121379"/>
          </a:xfrm>
          <a:prstGeom prst="ellipse">
            <a:avLst/>
          </a:prstGeom>
          <a:solidFill>
            <a:schemeClr val="accent6">
              <a:alpha val="7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3" tIns="45703" rIns="91403" bIns="45703" numCol="1" rtlCol="0" anchor="ctr" anchorCtr="0" compatLnSpc="1">
            <a:prstTxWarp prst="textNoShape">
              <a:avLst/>
            </a:prstTxWarp>
          </a:bodyPr>
          <a:lstStyle/>
          <a:p>
            <a:pPr algn="ctr" defTabSz="913718" fontAlgn="base">
              <a:spcBef>
                <a:spcPct val="0"/>
              </a:spcBef>
              <a:spcAft>
                <a:spcPct val="0"/>
              </a:spcAft>
            </a:pPr>
            <a:endParaRPr lang="en-US" sz="2157" dirty="0">
              <a:gradFill>
                <a:gsLst>
                  <a:gs pos="0">
                    <a:srgbClr val="FFFFFF"/>
                  </a:gs>
                  <a:gs pos="100000">
                    <a:srgbClr val="FFFFFF"/>
                  </a:gs>
                </a:gsLst>
                <a:lin ang="5400000" scaled="0"/>
              </a:gradFill>
            </a:endParaRPr>
          </a:p>
        </p:txBody>
      </p:sp>
      <p:sp>
        <p:nvSpPr>
          <p:cNvPr id="83" name="Oval 82"/>
          <p:cNvSpPr/>
          <p:nvPr/>
        </p:nvSpPr>
        <p:spPr bwMode="auto">
          <a:xfrm>
            <a:off x="6710311" y="4462285"/>
            <a:ext cx="121427" cy="121379"/>
          </a:xfrm>
          <a:prstGeom prst="ellipse">
            <a:avLst/>
          </a:prstGeom>
          <a:solidFill>
            <a:schemeClr val="accent4">
              <a:lumMod val="20000"/>
              <a:lumOff val="80000"/>
              <a:alpha val="7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3" tIns="45703" rIns="91403" bIns="45703" numCol="1" rtlCol="0" anchor="ctr" anchorCtr="0" compatLnSpc="1">
            <a:prstTxWarp prst="textNoShape">
              <a:avLst/>
            </a:prstTxWarp>
          </a:bodyPr>
          <a:lstStyle/>
          <a:p>
            <a:pPr algn="ctr" defTabSz="913718" fontAlgn="base">
              <a:spcBef>
                <a:spcPct val="0"/>
              </a:spcBef>
              <a:spcAft>
                <a:spcPct val="0"/>
              </a:spcAft>
            </a:pPr>
            <a:endParaRPr lang="en-US" sz="2157" dirty="0">
              <a:gradFill>
                <a:gsLst>
                  <a:gs pos="0">
                    <a:srgbClr val="FFFFFF"/>
                  </a:gs>
                  <a:gs pos="100000">
                    <a:srgbClr val="FFFFFF"/>
                  </a:gs>
                </a:gsLst>
                <a:lin ang="5400000" scaled="0"/>
              </a:gradFill>
            </a:endParaRPr>
          </a:p>
        </p:txBody>
      </p:sp>
      <p:sp>
        <p:nvSpPr>
          <p:cNvPr id="84" name="Oval 83"/>
          <p:cNvSpPr/>
          <p:nvPr/>
        </p:nvSpPr>
        <p:spPr bwMode="auto">
          <a:xfrm>
            <a:off x="6766983" y="4398307"/>
            <a:ext cx="121427" cy="121379"/>
          </a:xfrm>
          <a:prstGeom prst="ellipse">
            <a:avLst/>
          </a:prstGeom>
          <a:solidFill>
            <a:schemeClr val="accent6">
              <a:alpha val="7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3" tIns="45703" rIns="91403" bIns="45703" numCol="1" rtlCol="0" anchor="ctr" anchorCtr="0" compatLnSpc="1">
            <a:prstTxWarp prst="textNoShape">
              <a:avLst/>
            </a:prstTxWarp>
          </a:bodyPr>
          <a:lstStyle/>
          <a:p>
            <a:pPr algn="ctr" defTabSz="913718" fontAlgn="base">
              <a:spcBef>
                <a:spcPct val="0"/>
              </a:spcBef>
              <a:spcAft>
                <a:spcPct val="0"/>
              </a:spcAft>
            </a:pPr>
            <a:endParaRPr lang="en-US" sz="2157" dirty="0">
              <a:gradFill>
                <a:gsLst>
                  <a:gs pos="0">
                    <a:srgbClr val="FFFFFF"/>
                  </a:gs>
                  <a:gs pos="100000">
                    <a:srgbClr val="FFFFFF"/>
                  </a:gs>
                </a:gsLst>
                <a:lin ang="5400000" scaled="0"/>
              </a:gradFill>
            </a:endParaRPr>
          </a:p>
        </p:txBody>
      </p:sp>
      <p:sp>
        <p:nvSpPr>
          <p:cNvPr id="85" name="Oval 84"/>
          <p:cNvSpPr/>
          <p:nvPr/>
        </p:nvSpPr>
        <p:spPr bwMode="auto">
          <a:xfrm>
            <a:off x="6827697" y="4376685"/>
            <a:ext cx="121427" cy="121379"/>
          </a:xfrm>
          <a:prstGeom prst="ellipse">
            <a:avLst/>
          </a:prstGeom>
          <a:solidFill>
            <a:schemeClr val="accent4">
              <a:lumMod val="20000"/>
              <a:lumOff val="80000"/>
              <a:alpha val="7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3" tIns="45703" rIns="91403" bIns="45703" numCol="1" rtlCol="0" anchor="ctr" anchorCtr="0" compatLnSpc="1">
            <a:prstTxWarp prst="textNoShape">
              <a:avLst/>
            </a:prstTxWarp>
          </a:bodyPr>
          <a:lstStyle/>
          <a:p>
            <a:pPr algn="ctr" defTabSz="913718" fontAlgn="base">
              <a:spcBef>
                <a:spcPct val="0"/>
              </a:spcBef>
              <a:spcAft>
                <a:spcPct val="0"/>
              </a:spcAft>
            </a:pPr>
            <a:endParaRPr lang="en-US" sz="2157" dirty="0">
              <a:gradFill>
                <a:gsLst>
                  <a:gs pos="0">
                    <a:srgbClr val="FFFFFF"/>
                  </a:gs>
                  <a:gs pos="100000">
                    <a:srgbClr val="FFFFFF"/>
                  </a:gs>
                </a:gsLst>
                <a:lin ang="5400000" scaled="0"/>
              </a:gradFill>
            </a:endParaRPr>
          </a:p>
        </p:txBody>
      </p:sp>
      <p:sp>
        <p:nvSpPr>
          <p:cNvPr id="86" name="Oval 85"/>
          <p:cNvSpPr/>
          <p:nvPr/>
        </p:nvSpPr>
        <p:spPr bwMode="auto">
          <a:xfrm>
            <a:off x="8064897" y="4233749"/>
            <a:ext cx="121427" cy="121379"/>
          </a:xfrm>
          <a:prstGeom prst="ellipse">
            <a:avLst/>
          </a:prstGeom>
          <a:solidFill>
            <a:schemeClr val="accent6">
              <a:alpha val="7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3" tIns="45703" rIns="91403" bIns="45703" numCol="1" rtlCol="0" anchor="ctr" anchorCtr="0" compatLnSpc="1">
            <a:prstTxWarp prst="textNoShape">
              <a:avLst/>
            </a:prstTxWarp>
          </a:bodyPr>
          <a:lstStyle/>
          <a:p>
            <a:pPr algn="ctr" defTabSz="913718" fontAlgn="base">
              <a:spcBef>
                <a:spcPct val="0"/>
              </a:spcBef>
              <a:spcAft>
                <a:spcPct val="0"/>
              </a:spcAft>
            </a:pPr>
            <a:endParaRPr lang="en-US" sz="2157" dirty="0">
              <a:gradFill>
                <a:gsLst>
                  <a:gs pos="0">
                    <a:srgbClr val="FFFFFF"/>
                  </a:gs>
                  <a:gs pos="100000">
                    <a:srgbClr val="FFFFFF"/>
                  </a:gs>
                </a:gsLst>
                <a:lin ang="5400000" scaled="0"/>
              </a:gradFill>
            </a:endParaRPr>
          </a:p>
        </p:txBody>
      </p:sp>
      <p:sp>
        <p:nvSpPr>
          <p:cNvPr id="87" name="Oval 86"/>
          <p:cNvSpPr/>
          <p:nvPr/>
        </p:nvSpPr>
        <p:spPr bwMode="auto">
          <a:xfrm>
            <a:off x="8040244" y="4050076"/>
            <a:ext cx="121427" cy="121379"/>
          </a:xfrm>
          <a:prstGeom prst="ellipse">
            <a:avLst/>
          </a:prstGeom>
          <a:solidFill>
            <a:schemeClr val="accent6">
              <a:alpha val="7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3" tIns="45703" rIns="91403" bIns="45703" numCol="1" rtlCol="0" anchor="ctr" anchorCtr="0" compatLnSpc="1">
            <a:prstTxWarp prst="textNoShape">
              <a:avLst/>
            </a:prstTxWarp>
          </a:bodyPr>
          <a:lstStyle/>
          <a:p>
            <a:pPr algn="ctr" defTabSz="913718" fontAlgn="base">
              <a:spcBef>
                <a:spcPct val="0"/>
              </a:spcBef>
              <a:spcAft>
                <a:spcPct val="0"/>
              </a:spcAft>
            </a:pPr>
            <a:endParaRPr lang="en-US" sz="2157" dirty="0">
              <a:gradFill>
                <a:gsLst>
                  <a:gs pos="0">
                    <a:srgbClr val="FFFFFF"/>
                  </a:gs>
                  <a:gs pos="100000">
                    <a:srgbClr val="FFFFFF"/>
                  </a:gs>
                </a:gsLst>
                <a:lin ang="5400000" scaled="0"/>
              </a:gradFill>
            </a:endParaRPr>
          </a:p>
        </p:txBody>
      </p:sp>
      <p:sp>
        <p:nvSpPr>
          <p:cNvPr id="88" name="Oval 87"/>
          <p:cNvSpPr/>
          <p:nvPr/>
        </p:nvSpPr>
        <p:spPr bwMode="auto">
          <a:xfrm>
            <a:off x="8402683" y="3928276"/>
            <a:ext cx="121427" cy="121379"/>
          </a:xfrm>
          <a:prstGeom prst="ellipse">
            <a:avLst/>
          </a:prstGeom>
          <a:solidFill>
            <a:schemeClr val="accent4">
              <a:lumMod val="20000"/>
              <a:lumOff val="80000"/>
              <a:alpha val="7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3" tIns="45703" rIns="91403" bIns="45703" numCol="1" rtlCol="0" anchor="ctr" anchorCtr="0" compatLnSpc="1">
            <a:prstTxWarp prst="textNoShape">
              <a:avLst/>
            </a:prstTxWarp>
          </a:bodyPr>
          <a:lstStyle/>
          <a:p>
            <a:pPr algn="ctr" defTabSz="913718" fontAlgn="base">
              <a:spcBef>
                <a:spcPct val="0"/>
              </a:spcBef>
              <a:spcAft>
                <a:spcPct val="0"/>
              </a:spcAft>
            </a:pPr>
            <a:endParaRPr lang="en-US" sz="2157" dirty="0">
              <a:gradFill>
                <a:gsLst>
                  <a:gs pos="0">
                    <a:srgbClr val="FFFFFF"/>
                  </a:gs>
                  <a:gs pos="100000">
                    <a:srgbClr val="FFFFFF"/>
                  </a:gs>
                </a:gsLst>
                <a:lin ang="5400000" scaled="0"/>
              </a:gradFill>
            </a:endParaRPr>
          </a:p>
        </p:txBody>
      </p:sp>
      <p:sp>
        <p:nvSpPr>
          <p:cNvPr id="89" name="Oval 88"/>
          <p:cNvSpPr/>
          <p:nvPr/>
        </p:nvSpPr>
        <p:spPr bwMode="auto">
          <a:xfrm>
            <a:off x="8272907" y="4206707"/>
            <a:ext cx="121427" cy="121379"/>
          </a:xfrm>
          <a:prstGeom prst="ellipse">
            <a:avLst/>
          </a:prstGeom>
          <a:solidFill>
            <a:schemeClr val="accent4">
              <a:lumMod val="20000"/>
              <a:lumOff val="80000"/>
              <a:alpha val="7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3" tIns="45703" rIns="91403" bIns="45703" numCol="1" rtlCol="0" anchor="ctr" anchorCtr="0" compatLnSpc="1">
            <a:prstTxWarp prst="textNoShape">
              <a:avLst/>
            </a:prstTxWarp>
          </a:bodyPr>
          <a:lstStyle/>
          <a:p>
            <a:pPr algn="ctr" defTabSz="913718" fontAlgn="base">
              <a:spcBef>
                <a:spcPct val="0"/>
              </a:spcBef>
              <a:spcAft>
                <a:spcPct val="0"/>
              </a:spcAft>
            </a:pPr>
            <a:endParaRPr lang="en-US" sz="2157" dirty="0">
              <a:gradFill>
                <a:gsLst>
                  <a:gs pos="0">
                    <a:srgbClr val="FFFFFF"/>
                  </a:gs>
                  <a:gs pos="100000">
                    <a:srgbClr val="FFFFFF"/>
                  </a:gs>
                </a:gsLst>
                <a:lin ang="5400000" scaled="0"/>
              </a:gradFill>
            </a:endParaRPr>
          </a:p>
        </p:txBody>
      </p:sp>
      <p:sp>
        <p:nvSpPr>
          <p:cNvPr id="90" name="Oval 89"/>
          <p:cNvSpPr/>
          <p:nvPr/>
        </p:nvSpPr>
        <p:spPr bwMode="auto">
          <a:xfrm>
            <a:off x="8331089" y="4155397"/>
            <a:ext cx="121427" cy="121379"/>
          </a:xfrm>
          <a:prstGeom prst="ellipse">
            <a:avLst/>
          </a:prstGeom>
          <a:solidFill>
            <a:schemeClr val="accent4">
              <a:lumMod val="20000"/>
              <a:lumOff val="80000"/>
              <a:alpha val="7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3" tIns="45703" rIns="91403" bIns="45703" numCol="1" rtlCol="0" anchor="ctr" anchorCtr="0" compatLnSpc="1">
            <a:prstTxWarp prst="textNoShape">
              <a:avLst/>
            </a:prstTxWarp>
          </a:bodyPr>
          <a:lstStyle/>
          <a:p>
            <a:pPr algn="ctr" defTabSz="913718" fontAlgn="base">
              <a:spcBef>
                <a:spcPct val="0"/>
              </a:spcBef>
              <a:spcAft>
                <a:spcPct val="0"/>
              </a:spcAft>
            </a:pPr>
            <a:endParaRPr lang="en-US" sz="2157" dirty="0">
              <a:gradFill>
                <a:gsLst>
                  <a:gs pos="0">
                    <a:srgbClr val="FFFFFF"/>
                  </a:gs>
                  <a:gs pos="100000">
                    <a:srgbClr val="FFFFFF"/>
                  </a:gs>
                </a:gsLst>
                <a:lin ang="5400000" scaled="0"/>
              </a:gradFill>
            </a:endParaRPr>
          </a:p>
        </p:txBody>
      </p:sp>
      <p:sp>
        <p:nvSpPr>
          <p:cNvPr id="91" name="Oval 90"/>
          <p:cNvSpPr/>
          <p:nvPr/>
        </p:nvSpPr>
        <p:spPr bwMode="auto">
          <a:xfrm>
            <a:off x="8685920" y="3916837"/>
            <a:ext cx="121427" cy="121379"/>
          </a:xfrm>
          <a:prstGeom prst="ellipse">
            <a:avLst/>
          </a:prstGeom>
          <a:solidFill>
            <a:schemeClr val="accent4">
              <a:lumMod val="20000"/>
              <a:lumOff val="80000"/>
              <a:alpha val="7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3" tIns="45703" rIns="91403" bIns="45703" numCol="1" rtlCol="0" anchor="ctr" anchorCtr="0" compatLnSpc="1">
            <a:prstTxWarp prst="textNoShape">
              <a:avLst/>
            </a:prstTxWarp>
          </a:bodyPr>
          <a:lstStyle/>
          <a:p>
            <a:pPr algn="ctr" defTabSz="913718" fontAlgn="base">
              <a:spcBef>
                <a:spcPct val="0"/>
              </a:spcBef>
              <a:spcAft>
                <a:spcPct val="0"/>
              </a:spcAft>
            </a:pPr>
            <a:endParaRPr lang="en-US" sz="2157" dirty="0">
              <a:gradFill>
                <a:gsLst>
                  <a:gs pos="0">
                    <a:srgbClr val="FFFFFF"/>
                  </a:gs>
                  <a:gs pos="100000">
                    <a:srgbClr val="FFFFFF"/>
                  </a:gs>
                </a:gsLst>
                <a:lin ang="5400000" scaled="0"/>
              </a:gradFill>
            </a:endParaRPr>
          </a:p>
        </p:txBody>
      </p:sp>
      <p:sp>
        <p:nvSpPr>
          <p:cNvPr id="92" name="Oval 91"/>
          <p:cNvSpPr/>
          <p:nvPr/>
        </p:nvSpPr>
        <p:spPr bwMode="auto">
          <a:xfrm>
            <a:off x="8475585" y="4347429"/>
            <a:ext cx="121427" cy="121379"/>
          </a:xfrm>
          <a:prstGeom prst="ellipse">
            <a:avLst/>
          </a:prstGeom>
          <a:solidFill>
            <a:schemeClr val="accent4">
              <a:lumMod val="20000"/>
              <a:lumOff val="80000"/>
              <a:alpha val="7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3" tIns="45703" rIns="91403" bIns="45703" numCol="1" rtlCol="0" anchor="ctr" anchorCtr="0" compatLnSpc="1">
            <a:prstTxWarp prst="textNoShape">
              <a:avLst/>
            </a:prstTxWarp>
          </a:bodyPr>
          <a:lstStyle/>
          <a:p>
            <a:pPr algn="ctr" defTabSz="913718" fontAlgn="base">
              <a:spcBef>
                <a:spcPct val="0"/>
              </a:spcBef>
              <a:spcAft>
                <a:spcPct val="0"/>
              </a:spcAft>
            </a:pPr>
            <a:endParaRPr lang="en-US" sz="2157" dirty="0">
              <a:gradFill>
                <a:gsLst>
                  <a:gs pos="0">
                    <a:srgbClr val="FFFFFF"/>
                  </a:gs>
                  <a:gs pos="100000">
                    <a:srgbClr val="FFFFFF"/>
                  </a:gs>
                </a:gsLst>
                <a:lin ang="5400000" scaled="0"/>
              </a:gradFill>
            </a:endParaRPr>
          </a:p>
        </p:txBody>
      </p:sp>
      <p:sp>
        <p:nvSpPr>
          <p:cNvPr id="93" name="Oval 92"/>
          <p:cNvSpPr/>
          <p:nvPr/>
        </p:nvSpPr>
        <p:spPr bwMode="auto">
          <a:xfrm>
            <a:off x="10785016" y="4528909"/>
            <a:ext cx="121427" cy="121379"/>
          </a:xfrm>
          <a:prstGeom prst="ellipse">
            <a:avLst/>
          </a:prstGeom>
          <a:solidFill>
            <a:schemeClr val="accent6">
              <a:alpha val="70000"/>
            </a:schemeClr>
          </a:solidFill>
          <a:ln>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3" tIns="45703" rIns="91403" bIns="45703" numCol="1" rtlCol="0" anchor="ctr" anchorCtr="0" compatLnSpc="1">
            <a:prstTxWarp prst="textNoShape">
              <a:avLst/>
            </a:prstTxWarp>
          </a:bodyPr>
          <a:lstStyle/>
          <a:p>
            <a:pPr algn="ctr" defTabSz="913718" fontAlgn="base">
              <a:spcBef>
                <a:spcPct val="0"/>
              </a:spcBef>
              <a:spcAft>
                <a:spcPct val="0"/>
              </a:spcAft>
            </a:pPr>
            <a:endParaRPr lang="en-US" sz="2157" dirty="0">
              <a:gradFill>
                <a:gsLst>
                  <a:gs pos="0">
                    <a:srgbClr val="FFFFFF"/>
                  </a:gs>
                  <a:gs pos="100000">
                    <a:srgbClr val="FFFFFF"/>
                  </a:gs>
                </a:gsLst>
                <a:lin ang="5400000" scaled="0"/>
              </a:gradFill>
            </a:endParaRPr>
          </a:p>
        </p:txBody>
      </p:sp>
      <p:sp>
        <p:nvSpPr>
          <p:cNvPr id="94" name="Oval 93"/>
          <p:cNvSpPr/>
          <p:nvPr/>
        </p:nvSpPr>
        <p:spPr bwMode="auto">
          <a:xfrm>
            <a:off x="11317025" y="5463129"/>
            <a:ext cx="121427" cy="121379"/>
          </a:xfrm>
          <a:prstGeom prst="ellipse">
            <a:avLst/>
          </a:prstGeom>
          <a:solidFill>
            <a:schemeClr val="accent4">
              <a:lumMod val="20000"/>
              <a:lumOff val="80000"/>
              <a:alpha val="7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3" tIns="45703" rIns="91403" bIns="45703" numCol="1" rtlCol="0" anchor="ctr" anchorCtr="0" compatLnSpc="1">
            <a:prstTxWarp prst="textNoShape">
              <a:avLst/>
            </a:prstTxWarp>
          </a:bodyPr>
          <a:lstStyle/>
          <a:p>
            <a:pPr algn="ctr" defTabSz="913718" fontAlgn="base">
              <a:spcBef>
                <a:spcPct val="0"/>
              </a:spcBef>
              <a:spcAft>
                <a:spcPct val="0"/>
              </a:spcAft>
            </a:pPr>
            <a:endParaRPr lang="en-US" sz="2157" dirty="0">
              <a:gradFill>
                <a:gsLst>
                  <a:gs pos="0">
                    <a:srgbClr val="FFFFFF"/>
                  </a:gs>
                  <a:gs pos="100000">
                    <a:srgbClr val="FFFFFF"/>
                  </a:gs>
                </a:gsLst>
                <a:lin ang="5400000" scaled="0"/>
              </a:gradFill>
            </a:endParaRPr>
          </a:p>
        </p:txBody>
      </p:sp>
      <p:sp>
        <p:nvSpPr>
          <p:cNvPr id="95" name="Oval 94"/>
          <p:cNvSpPr/>
          <p:nvPr/>
        </p:nvSpPr>
        <p:spPr bwMode="auto">
          <a:xfrm>
            <a:off x="11376088" y="5905752"/>
            <a:ext cx="121427" cy="121379"/>
          </a:xfrm>
          <a:prstGeom prst="ellipse">
            <a:avLst/>
          </a:prstGeom>
          <a:solidFill>
            <a:schemeClr val="accent4">
              <a:lumMod val="20000"/>
              <a:lumOff val="80000"/>
              <a:alpha val="7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3" tIns="45703" rIns="91403" bIns="45703" numCol="1" rtlCol="0" anchor="ctr" anchorCtr="0" compatLnSpc="1">
            <a:prstTxWarp prst="textNoShape">
              <a:avLst/>
            </a:prstTxWarp>
          </a:bodyPr>
          <a:lstStyle/>
          <a:p>
            <a:pPr algn="ctr" defTabSz="913718" fontAlgn="base">
              <a:spcBef>
                <a:spcPct val="0"/>
              </a:spcBef>
              <a:spcAft>
                <a:spcPct val="0"/>
              </a:spcAft>
            </a:pPr>
            <a:endParaRPr lang="en-US" sz="2157" dirty="0">
              <a:gradFill>
                <a:gsLst>
                  <a:gs pos="0">
                    <a:srgbClr val="FFFFFF"/>
                  </a:gs>
                  <a:gs pos="100000">
                    <a:srgbClr val="FFFFFF"/>
                  </a:gs>
                </a:gsLst>
                <a:lin ang="5400000" scaled="0"/>
              </a:gradFill>
            </a:endParaRPr>
          </a:p>
        </p:txBody>
      </p:sp>
      <p:sp>
        <p:nvSpPr>
          <p:cNvPr id="96" name="Oval 95"/>
          <p:cNvSpPr/>
          <p:nvPr/>
        </p:nvSpPr>
        <p:spPr bwMode="auto">
          <a:xfrm>
            <a:off x="10950329" y="4347429"/>
            <a:ext cx="121427" cy="121379"/>
          </a:xfrm>
          <a:prstGeom prst="ellipse">
            <a:avLst/>
          </a:prstGeom>
          <a:solidFill>
            <a:schemeClr val="accent4">
              <a:lumMod val="20000"/>
              <a:lumOff val="80000"/>
              <a:alpha val="7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3" tIns="45703" rIns="91403" bIns="45703" numCol="1" rtlCol="0" anchor="ctr" anchorCtr="0" compatLnSpc="1">
            <a:prstTxWarp prst="textNoShape">
              <a:avLst/>
            </a:prstTxWarp>
          </a:bodyPr>
          <a:lstStyle/>
          <a:p>
            <a:pPr algn="ctr" defTabSz="913718" fontAlgn="base">
              <a:spcBef>
                <a:spcPct val="0"/>
              </a:spcBef>
              <a:spcAft>
                <a:spcPct val="0"/>
              </a:spcAft>
            </a:pPr>
            <a:endParaRPr lang="en-US" sz="2157" dirty="0">
              <a:gradFill>
                <a:gsLst>
                  <a:gs pos="0">
                    <a:srgbClr val="FFFFFF"/>
                  </a:gs>
                  <a:gs pos="100000">
                    <a:srgbClr val="FFFFFF"/>
                  </a:gs>
                </a:gsLst>
                <a:lin ang="5400000" scaled="0"/>
              </a:gradFill>
            </a:endParaRPr>
          </a:p>
        </p:txBody>
      </p:sp>
      <p:pic>
        <p:nvPicPr>
          <p:cNvPr id="97" name="Picture 2"/>
          <p:cNvPicPr>
            <a:picLocks noChangeAspect="1" noChangeArrowheads="1"/>
          </p:cNvPicPr>
          <p:nvPr/>
        </p:nvPicPr>
        <p:blipFill>
          <a:blip r:embed="rId21" cstate="print">
            <a:extLst>
              <a:ext uri="{28A0092B-C50C-407E-A947-70E740481C1C}">
                <a14:useLocalDpi xmlns:a14="http://schemas.microsoft.com/office/drawing/2010/main" val="0"/>
              </a:ext>
            </a:extLst>
          </a:blip>
          <a:stretch>
            <a:fillRect/>
          </a:stretch>
        </p:blipFill>
        <p:spPr bwMode="auto">
          <a:xfrm>
            <a:off x="10055411" y="2672829"/>
            <a:ext cx="381763" cy="381608"/>
          </a:xfrm>
          <a:prstGeom prst="rect">
            <a:avLst/>
          </a:prstGeom>
          <a:noFill/>
          <a:extLst>
            <a:ext uri="{909E8E84-426E-40DD-AFC4-6F175D3DCCD1}">
              <a14:hiddenFill xmlns:a14="http://schemas.microsoft.com/office/drawing/2010/main">
                <a:solidFill>
                  <a:srgbClr val="FFFFFF"/>
                </a:solidFill>
              </a14:hiddenFill>
            </a:ext>
          </a:extLst>
        </p:spPr>
      </p:pic>
      <p:sp>
        <p:nvSpPr>
          <p:cNvPr id="98" name="Oval 97"/>
          <p:cNvSpPr/>
          <p:nvPr/>
        </p:nvSpPr>
        <p:spPr bwMode="auto">
          <a:xfrm>
            <a:off x="10663588" y="5152895"/>
            <a:ext cx="121427" cy="121379"/>
          </a:xfrm>
          <a:prstGeom prst="ellipse">
            <a:avLst/>
          </a:prstGeom>
          <a:solidFill>
            <a:schemeClr val="accent4">
              <a:lumMod val="20000"/>
              <a:lumOff val="80000"/>
              <a:alpha val="7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3" tIns="45703" rIns="91403" bIns="45703" numCol="1" rtlCol="0" anchor="ctr" anchorCtr="0" compatLnSpc="1">
            <a:prstTxWarp prst="textNoShape">
              <a:avLst/>
            </a:prstTxWarp>
          </a:bodyPr>
          <a:lstStyle/>
          <a:p>
            <a:pPr algn="ctr" defTabSz="913718" fontAlgn="base">
              <a:spcBef>
                <a:spcPct val="0"/>
              </a:spcBef>
              <a:spcAft>
                <a:spcPct val="0"/>
              </a:spcAft>
            </a:pPr>
            <a:endParaRPr lang="en-US" sz="2157" dirty="0">
              <a:gradFill>
                <a:gsLst>
                  <a:gs pos="0">
                    <a:srgbClr val="FFFFFF"/>
                  </a:gs>
                  <a:gs pos="100000">
                    <a:srgbClr val="FFFFFF"/>
                  </a:gs>
                </a:gsLst>
                <a:lin ang="5400000" scaled="0"/>
              </a:gradFill>
            </a:endParaRPr>
          </a:p>
        </p:txBody>
      </p:sp>
      <p:sp>
        <p:nvSpPr>
          <p:cNvPr id="99" name="Oval 98"/>
          <p:cNvSpPr/>
          <p:nvPr/>
        </p:nvSpPr>
        <p:spPr bwMode="auto">
          <a:xfrm>
            <a:off x="10444515" y="5334889"/>
            <a:ext cx="121427" cy="121379"/>
          </a:xfrm>
          <a:prstGeom prst="ellipse">
            <a:avLst/>
          </a:prstGeom>
          <a:solidFill>
            <a:schemeClr val="accent6">
              <a:alpha val="70000"/>
            </a:schemeClr>
          </a:solidFill>
          <a:ln>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3" tIns="45703" rIns="91403" bIns="45703" numCol="1" rtlCol="0" anchor="ctr" anchorCtr="0" compatLnSpc="1">
            <a:prstTxWarp prst="textNoShape">
              <a:avLst/>
            </a:prstTxWarp>
          </a:bodyPr>
          <a:lstStyle/>
          <a:p>
            <a:pPr algn="ctr" defTabSz="913718" fontAlgn="base">
              <a:spcBef>
                <a:spcPct val="0"/>
              </a:spcBef>
              <a:spcAft>
                <a:spcPct val="0"/>
              </a:spcAft>
            </a:pPr>
            <a:endParaRPr lang="en-US" sz="2157" dirty="0">
              <a:gradFill>
                <a:gsLst>
                  <a:gs pos="0">
                    <a:srgbClr val="FFFFFF"/>
                  </a:gs>
                  <a:gs pos="100000">
                    <a:srgbClr val="FFFFFF"/>
                  </a:gs>
                </a:gsLst>
                <a:lin ang="5400000" scaled="0"/>
              </a:gradFill>
            </a:endParaRPr>
          </a:p>
        </p:txBody>
      </p:sp>
      <p:grpSp>
        <p:nvGrpSpPr>
          <p:cNvPr id="121" name="Group 120"/>
          <p:cNvGrpSpPr/>
          <p:nvPr/>
        </p:nvGrpSpPr>
        <p:grpSpPr>
          <a:xfrm>
            <a:off x="4141217" y="1436809"/>
            <a:ext cx="914323" cy="831251"/>
            <a:chOff x="2632856" y="1694567"/>
            <a:chExt cx="932657" cy="848261"/>
          </a:xfrm>
        </p:grpSpPr>
        <p:sp>
          <p:nvSpPr>
            <p:cNvPr id="13" name="Rectangle 12"/>
            <p:cNvSpPr/>
            <p:nvPr/>
          </p:nvSpPr>
          <p:spPr bwMode="auto">
            <a:xfrm>
              <a:off x="2632856" y="1694567"/>
              <a:ext cx="932657" cy="848261"/>
            </a:xfrm>
            <a:prstGeom prst="rect">
              <a:avLst/>
            </a:prstGeom>
            <a:solidFill>
              <a:srgbClr val="00188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89603" tIns="44801" rIns="89603" bIns="44801" numCol="1" rtlCol="0" anchor="b" anchorCtr="0" compatLnSpc="1">
              <a:prstTxWarp prst="textNoShape">
                <a:avLst/>
              </a:prstTxWarp>
            </a:bodyPr>
            <a:lstStyle/>
            <a:p>
              <a:pPr algn="ctr" defTabSz="913718" fontAlgn="base">
                <a:spcBef>
                  <a:spcPct val="0"/>
                </a:spcBef>
                <a:spcAft>
                  <a:spcPct val="0"/>
                </a:spcAft>
              </a:pPr>
              <a:r>
                <a:rPr lang="en-US" sz="1079" dirty="0">
                  <a:gradFill>
                    <a:gsLst>
                      <a:gs pos="0">
                        <a:srgbClr val="FFFFFF"/>
                      </a:gs>
                      <a:gs pos="100000">
                        <a:srgbClr val="FFFFFF"/>
                      </a:gs>
                    </a:gsLst>
                    <a:lin ang="5400000" scaled="0"/>
                  </a:gradFill>
                </a:rPr>
                <a:t>service bus</a:t>
              </a:r>
            </a:p>
          </p:txBody>
        </p:sp>
        <p:pic>
          <p:nvPicPr>
            <p:cNvPr id="100" name="Picture 99"/>
            <p:cNvPicPr>
              <a:picLocks noChangeAspect="1"/>
            </p:cNvPicPr>
            <p:nvPr/>
          </p:nvPicPr>
          <p:blipFill>
            <a:blip r:embed="rId22"/>
            <a:stretch>
              <a:fillRect/>
            </a:stretch>
          </p:blipFill>
          <p:spPr>
            <a:xfrm>
              <a:off x="2914754" y="1808638"/>
              <a:ext cx="392312" cy="443933"/>
            </a:xfrm>
            <a:prstGeom prst="rect">
              <a:avLst/>
            </a:prstGeom>
          </p:spPr>
        </p:pic>
      </p:grpSp>
      <p:grpSp>
        <p:nvGrpSpPr>
          <p:cNvPr id="119" name="Group 118"/>
          <p:cNvGrpSpPr/>
          <p:nvPr/>
        </p:nvGrpSpPr>
        <p:grpSpPr>
          <a:xfrm>
            <a:off x="3123748" y="1422773"/>
            <a:ext cx="914323" cy="845289"/>
            <a:chOff x="1594984" y="1680242"/>
            <a:chExt cx="932657" cy="862586"/>
          </a:xfrm>
        </p:grpSpPr>
        <p:sp>
          <p:nvSpPr>
            <p:cNvPr id="12" name="Rectangle 11"/>
            <p:cNvSpPr/>
            <p:nvPr/>
          </p:nvSpPr>
          <p:spPr bwMode="auto">
            <a:xfrm>
              <a:off x="1594984" y="1694567"/>
              <a:ext cx="932657" cy="848261"/>
            </a:xfrm>
            <a:prstGeom prst="rect">
              <a:avLst/>
            </a:prstGeom>
            <a:solidFill>
              <a:srgbClr val="00188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89603" tIns="44801" rIns="89603" bIns="44801" numCol="1" rtlCol="0" anchor="b" anchorCtr="0" compatLnSpc="1">
              <a:prstTxWarp prst="textNoShape">
                <a:avLst/>
              </a:prstTxWarp>
            </a:bodyPr>
            <a:lstStyle/>
            <a:p>
              <a:pPr algn="ctr" defTabSz="913718" fontAlgn="base">
                <a:spcBef>
                  <a:spcPct val="0"/>
                </a:spcBef>
                <a:spcAft>
                  <a:spcPct val="0"/>
                </a:spcAft>
              </a:pPr>
              <a:r>
                <a:rPr lang="en-US" sz="1079" dirty="0">
                  <a:gradFill>
                    <a:gsLst>
                      <a:gs pos="0">
                        <a:srgbClr val="FFFFFF"/>
                      </a:gs>
                      <a:gs pos="100000">
                        <a:srgbClr val="FFFFFF"/>
                      </a:gs>
                    </a:gsLst>
                    <a:lin ang="5400000" scaled="0"/>
                  </a:gradFill>
                </a:rPr>
                <a:t>identity</a:t>
              </a:r>
            </a:p>
          </p:txBody>
        </p:sp>
        <p:grpSp>
          <p:nvGrpSpPr>
            <p:cNvPr id="101" name="Group 100"/>
            <p:cNvGrpSpPr/>
            <p:nvPr/>
          </p:nvGrpSpPr>
          <p:grpSpPr>
            <a:xfrm>
              <a:off x="1844813" y="1680242"/>
              <a:ext cx="475079" cy="574537"/>
              <a:chOff x="1806352" y="1647445"/>
              <a:chExt cx="465806" cy="563323"/>
            </a:xfrm>
          </p:grpSpPr>
          <p:pic>
            <p:nvPicPr>
              <p:cNvPr id="102" name="Picture 101"/>
              <p:cNvPicPr>
                <a:picLocks noChangeAspect="1"/>
              </p:cNvPicPr>
              <p:nvPr/>
            </p:nvPicPr>
            <p:blipFill>
              <a:blip r:embed="rId23" cstate="print">
                <a:extLst>
                  <a:ext uri="{28A0092B-C50C-407E-A947-70E740481C1C}">
                    <a14:useLocalDpi xmlns:a14="http://schemas.microsoft.com/office/drawing/2010/main" val="0"/>
                  </a:ext>
                </a:extLst>
              </a:blip>
              <a:stretch>
                <a:fillRect/>
              </a:stretch>
            </p:blipFill>
            <p:spPr>
              <a:xfrm>
                <a:off x="1806352" y="1749166"/>
                <a:ext cx="465806" cy="461602"/>
              </a:xfrm>
              <a:prstGeom prst="rect">
                <a:avLst/>
              </a:prstGeom>
            </p:spPr>
          </p:pic>
          <p:sp>
            <p:nvSpPr>
              <p:cNvPr id="103" name="Rectangle 102"/>
              <p:cNvSpPr/>
              <p:nvPr/>
            </p:nvSpPr>
            <p:spPr bwMode="auto">
              <a:xfrm>
                <a:off x="1910285" y="1818216"/>
                <a:ext cx="259122" cy="262866"/>
              </a:xfrm>
              <a:prstGeom prst="rect">
                <a:avLst/>
              </a:prstGeom>
              <a:solidFill>
                <a:srgbClr val="00A1D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89603" tIns="44801" rIns="89603" bIns="44801" numCol="1" rtlCol="0" anchor="ctr" anchorCtr="0" compatLnSpc="1">
                <a:prstTxWarp prst="textNoShape">
                  <a:avLst/>
                </a:prstTxWarp>
              </a:bodyPr>
              <a:lstStyle/>
              <a:p>
                <a:pPr algn="ctr" defTabSz="913718" fontAlgn="base">
                  <a:spcBef>
                    <a:spcPct val="0"/>
                  </a:spcBef>
                  <a:spcAft>
                    <a:spcPct val="0"/>
                  </a:spcAft>
                </a:pPr>
                <a:endParaRPr lang="en-US" sz="2157" dirty="0">
                  <a:gradFill>
                    <a:gsLst>
                      <a:gs pos="0">
                        <a:srgbClr val="FFFFFF"/>
                      </a:gs>
                      <a:gs pos="100000">
                        <a:srgbClr val="FFFFFF"/>
                      </a:gs>
                    </a:gsLst>
                    <a:lin ang="5400000" scaled="0"/>
                  </a:gradFill>
                </a:endParaRPr>
              </a:p>
            </p:txBody>
          </p:sp>
          <p:pic>
            <p:nvPicPr>
              <p:cNvPr id="104" name="Picture 103"/>
              <p:cNvPicPr>
                <a:picLocks noChangeAspect="1"/>
              </p:cNvPicPr>
              <p:nvPr/>
            </p:nvPicPr>
            <p:blipFill>
              <a:blip r:embed="rId24"/>
              <a:stretch>
                <a:fillRect/>
              </a:stretch>
            </p:blipFill>
            <p:spPr>
              <a:xfrm>
                <a:off x="1918145" y="1838740"/>
                <a:ext cx="234093" cy="248280"/>
              </a:xfrm>
              <a:prstGeom prst="rect">
                <a:avLst/>
              </a:prstGeom>
            </p:spPr>
          </p:pic>
          <p:sp>
            <p:nvSpPr>
              <p:cNvPr id="105" name="Rectangle 104"/>
              <p:cNvSpPr/>
              <p:nvPr/>
            </p:nvSpPr>
            <p:spPr bwMode="auto">
              <a:xfrm>
                <a:off x="1878581" y="2098735"/>
                <a:ext cx="278834" cy="68224"/>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89603" tIns="44801" rIns="89603" bIns="44801" numCol="1" rtlCol="0" anchor="ctr" anchorCtr="0" compatLnSpc="1">
                <a:prstTxWarp prst="textNoShape">
                  <a:avLst/>
                </a:prstTxWarp>
              </a:bodyPr>
              <a:lstStyle/>
              <a:p>
                <a:pPr algn="ctr" defTabSz="913718" fontAlgn="base">
                  <a:spcBef>
                    <a:spcPct val="0"/>
                  </a:spcBef>
                  <a:spcAft>
                    <a:spcPct val="0"/>
                  </a:spcAft>
                </a:pPr>
                <a:endParaRPr lang="en-US" sz="2157" dirty="0">
                  <a:gradFill>
                    <a:gsLst>
                      <a:gs pos="0">
                        <a:srgbClr val="FFFFFF"/>
                      </a:gs>
                      <a:gs pos="100000">
                        <a:srgbClr val="FFFFFF"/>
                      </a:gs>
                    </a:gsLst>
                    <a:lin ang="5400000" scaled="0"/>
                  </a:gradFill>
                </a:endParaRPr>
              </a:p>
            </p:txBody>
          </p:sp>
          <p:sp>
            <p:nvSpPr>
              <p:cNvPr id="106" name="Rectangle 105"/>
              <p:cNvSpPr/>
              <p:nvPr/>
            </p:nvSpPr>
            <p:spPr bwMode="auto">
              <a:xfrm>
                <a:off x="1998998" y="1723076"/>
                <a:ext cx="76494" cy="58011"/>
              </a:xfrm>
              <a:prstGeom prst="rect">
                <a:avLst/>
              </a:prstGeom>
              <a:solidFill>
                <a:srgbClr val="82BAE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89603" tIns="44801" rIns="89603" bIns="44801" numCol="1" rtlCol="0" anchor="ctr" anchorCtr="0" compatLnSpc="1">
                <a:prstTxWarp prst="textNoShape">
                  <a:avLst/>
                </a:prstTxWarp>
              </a:bodyPr>
              <a:lstStyle/>
              <a:p>
                <a:pPr algn="ctr" defTabSz="913718" fontAlgn="base">
                  <a:spcBef>
                    <a:spcPct val="0"/>
                  </a:spcBef>
                  <a:spcAft>
                    <a:spcPct val="0"/>
                  </a:spcAft>
                </a:pPr>
                <a:endParaRPr lang="en-US" sz="2157" dirty="0">
                  <a:gradFill>
                    <a:gsLst>
                      <a:gs pos="0">
                        <a:srgbClr val="FFFFFF"/>
                      </a:gs>
                      <a:gs pos="100000">
                        <a:srgbClr val="FFFFFF"/>
                      </a:gs>
                    </a:gsLst>
                    <a:lin ang="5400000" scaled="0"/>
                  </a:gradFill>
                </a:endParaRPr>
              </a:p>
            </p:txBody>
          </p:sp>
          <p:sp>
            <p:nvSpPr>
              <p:cNvPr id="107" name="Oval 106"/>
              <p:cNvSpPr/>
              <p:nvPr/>
            </p:nvSpPr>
            <p:spPr bwMode="auto">
              <a:xfrm>
                <a:off x="2021475" y="1733895"/>
                <a:ext cx="27432" cy="27432"/>
              </a:xfrm>
              <a:prstGeom prst="ellipse">
                <a:avLst/>
              </a:prstGeom>
              <a:solidFill>
                <a:srgbClr val="00A1D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89603" tIns="44801" rIns="89603" bIns="44801" numCol="1" rtlCol="0" anchor="ctr" anchorCtr="0" compatLnSpc="1">
                <a:prstTxWarp prst="textNoShape">
                  <a:avLst/>
                </a:prstTxWarp>
              </a:bodyPr>
              <a:lstStyle/>
              <a:p>
                <a:pPr algn="ctr" defTabSz="913718" fontAlgn="base">
                  <a:spcBef>
                    <a:spcPct val="0"/>
                  </a:spcBef>
                  <a:spcAft>
                    <a:spcPct val="0"/>
                  </a:spcAft>
                </a:pPr>
                <a:endParaRPr lang="en-US" sz="2157" dirty="0">
                  <a:gradFill>
                    <a:gsLst>
                      <a:gs pos="0">
                        <a:srgbClr val="FFFFFF"/>
                      </a:gs>
                      <a:gs pos="100000">
                        <a:srgbClr val="FFFFFF"/>
                      </a:gs>
                    </a:gsLst>
                    <a:lin ang="5400000" scaled="0"/>
                  </a:gradFill>
                </a:endParaRPr>
              </a:p>
            </p:txBody>
          </p:sp>
          <p:pic>
            <p:nvPicPr>
              <p:cNvPr id="108" name="Picture 107"/>
              <p:cNvPicPr>
                <a:picLocks noChangeAspect="1"/>
              </p:cNvPicPr>
              <p:nvPr/>
            </p:nvPicPr>
            <p:blipFill rotWithShape="1">
              <a:blip r:embed="rId25"/>
              <a:srcRect l="1" t="-14115" r="-1" b="-2"/>
              <a:stretch/>
            </p:blipFill>
            <p:spPr>
              <a:xfrm>
                <a:off x="1957466" y="1647445"/>
                <a:ext cx="163873" cy="77624"/>
              </a:xfrm>
              <a:prstGeom prst="rect">
                <a:avLst/>
              </a:prstGeom>
            </p:spPr>
          </p:pic>
        </p:grpSp>
      </p:grpSp>
      <p:grpSp>
        <p:nvGrpSpPr>
          <p:cNvPr id="17" name="Group 16"/>
          <p:cNvGrpSpPr/>
          <p:nvPr/>
        </p:nvGrpSpPr>
        <p:grpSpPr>
          <a:xfrm>
            <a:off x="2570433" y="2586480"/>
            <a:ext cx="914323" cy="831251"/>
            <a:chOff x="2836116" y="2764563"/>
            <a:chExt cx="932657" cy="848261"/>
          </a:xfrm>
        </p:grpSpPr>
        <p:sp>
          <p:nvSpPr>
            <p:cNvPr id="114" name="Rectangle 113"/>
            <p:cNvSpPr/>
            <p:nvPr/>
          </p:nvSpPr>
          <p:spPr bwMode="auto">
            <a:xfrm>
              <a:off x="2836116" y="2764563"/>
              <a:ext cx="932657" cy="848261"/>
            </a:xfrm>
            <a:prstGeom prst="rect">
              <a:avLst/>
            </a:prstGeom>
            <a:solidFill>
              <a:srgbClr val="00188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89603" tIns="44801" rIns="89603" bIns="44801" numCol="1" rtlCol="0" anchor="b" anchorCtr="0" compatLnSpc="1">
              <a:prstTxWarp prst="textNoShape">
                <a:avLst/>
              </a:prstTxWarp>
            </a:bodyPr>
            <a:lstStyle/>
            <a:p>
              <a:pPr algn="ctr" defTabSz="913718" fontAlgn="base">
                <a:lnSpc>
                  <a:spcPts val="883"/>
                </a:lnSpc>
                <a:spcBef>
                  <a:spcPct val="0"/>
                </a:spcBef>
                <a:spcAft>
                  <a:spcPts val="295"/>
                </a:spcAft>
              </a:pPr>
              <a:r>
                <a:rPr lang="en-US" sz="1079" dirty="0">
                  <a:gradFill>
                    <a:gsLst>
                      <a:gs pos="0">
                        <a:srgbClr val="FFFFFF"/>
                      </a:gs>
                      <a:gs pos="100000">
                        <a:srgbClr val="FFFFFF"/>
                      </a:gs>
                    </a:gsLst>
                    <a:lin ang="5400000" scaled="0"/>
                  </a:gradFill>
                </a:rPr>
                <a:t>cloud services</a:t>
              </a:r>
            </a:p>
          </p:txBody>
        </p:sp>
        <p:pic>
          <p:nvPicPr>
            <p:cNvPr id="109" name="Picture 108"/>
            <p:cNvPicPr>
              <a:picLocks noChangeAspect="1"/>
            </p:cNvPicPr>
            <p:nvPr/>
          </p:nvPicPr>
          <p:blipFill>
            <a:blip r:embed="rId26"/>
            <a:stretch>
              <a:fillRect/>
            </a:stretch>
          </p:blipFill>
          <p:spPr>
            <a:xfrm>
              <a:off x="3041622" y="2864604"/>
              <a:ext cx="456809" cy="386531"/>
            </a:xfrm>
            <a:prstGeom prst="rect">
              <a:avLst/>
            </a:prstGeom>
          </p:spPr>
        </p:pic>
      </p:grpSp>
      <p:pic>
        <p:nvPicPr>
          <p:cNvPr id="42" name="Picture 2"/>
          <p:cNvPicPr>
            <a:picLocks noChangeAspect="1" noChangeArrowheads="1"/>
          </p:cNvPicPr>
          <p:nvPr/>
        </p:nvPicPr>
        <p:blipFill>
          <a:blip r:embed="rId27" cstate="print">
            <a:clrChange>
              <a:clrFrom>
                <a:srgbClr val="4EB1E4"/>
              </a:clrFrom>
              <a:clrTo>
                <a:srgbClr val="4EB1E4">
                  <a:alpha val="0"/>
                </a:srgbClr>
              </a:clrTo>
            </a:clrChange>
            <a:extLst>
              <a:ext uri="{28A0092B-C50C-407E-A947-70E740481C1C}">
                <a14:useLocalDpi xmlns:a14="http://schemas.microsoft.com/office/drawing/2010/main" val="0"/>
              </a:ext>
            </a:extLst>
          </a:blip>
          <a:srcRect/>
          <a:stretch>
            <a:fillRect/>
          </a:stretch>
        </p:blipFill>
        <p:spPr bwMode="auto">
          <a:xfrm>
            <a:off x="4892956" y="2698634"/>
            <a:ext cx="383993" cy="347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0" name="Picture 2" descr="C:\Users\Jonahs\Dropbox\Projects SCOTT\MEET Windows Azure\source\Background\tile-icon-storage.png"/>
          <p:cNvPicPr>
            <a:picLocks noChangeAspect="1" noChangeArrowheads="1"/>
          </p:cNvPicPr>
          <p:nvPr/>
        </p:nvPicPr>
        <p:blipFill>
          <a:blip r:embed="rId28" cstate="print">
            <a:extLst>
              <a:ext uri="{28A0092B-C50C-407E-A947-70E740481C1C}">
                <a14:useLocalDpi xmlns:a14="http://schemas.microsoft.com/office/drawing/2010/main" val="0"/>
              </a:ext>
            </a:extLst>
          </a:blip>
          <a:srcRect/>
          <a:stretch>
            <a:fillRect/>
          </a:stretch>
        </p:blipFill>
        <p:spPr bwMode="auto">
          <a:xfrm>
            <a:off x="6839369" y="2694502"/>
            <a:ext cx="410097" cy="409932"/>
          </a:xfrm>
          <a:prstGeom prst="rect">
            <a:avLst/>
          </a:prstGeom>
          <a:noFill/>
          <a:extLst>
            <a:ext uri="{909E8E84-426E-40DD-AFC4-6F175D3DCCD1}">
              <a14:hiddenFill xmlns:a14="http://schemas.microsoft.com/office/drawing/2010/main">
                <a:solidFill>
                  <a:srgbClr val="FFFFFF"/>
                </a:solidFill>
              </a14:hiddenFill>
            </a:ext>
          </a:extLst>
        </p:spPr>
      </p:pic>
      <p:pic>
        <p:nvPicPr>
          <p:cNvPr id="124" name="Picture 123"/>
          <p:cNvPicPr>
            <a:picLocks noChangeAspect="1"/>
          </p:cNvPicPr>
          <p:nvPr/>
        </p:nvPicPr>
        <p:blipFill>
          <a:blip r:embed="rId29" cstate="print">
            <a:extLst>
              <a:ext uri="{28A0092B-C50C-407E-A947-70E740481C1C}">
                <a14:useLocalDpi xmlns:a14="http://schemas.microsoft.com/office/drawing/2010/main" val="0"/>
              </a:ext>
            </a:extLst>
          </a:blip>
          <a:stretch>
            <a:fillRect/>
          </a:stretch>
        </p:blipFill>
        <p:spPr>
          <a:xfrm>
            <a:off x="7797231" y="2722436"/>
            <a:ext cx="393095" cy="355953"/>
          </a:xfrm>
          <a:prstGeom prst="rect">
            <a:avLst/>
          </a:prstGeom>
        </p:spPr>
      </p:pic>
      <p:pic>
        <p:nvPicPr>
          <p:cNvPr id="132" name="Picture 3" descr="C:\Users\Jonahs\Dropbox\Projects SCOTT\MEET Windows Azure\source\Background\tile-icon-bigdata.png"/>
          <p:cNvPicPr>
            <a:picLocks noChangeAspect="1" noChangeArrowheads="1"/>
          </p:cNvPicPr>
          <p:nvPr/>
        </p:nvPicPr>
        <p:blipFill>
          <a:blip r:embed="rId30" cstate="print">
            <a:extLst>
              <a:ext uri="{28A0092B-C50C-407E-A947-70E740481C1C}">
                <a14:useLocalDpi xmlns:a14="http://schemas.microsoft.com/office/drawing/2010/main" val="0"/>
              </a:ext>
            </a:extLst>
          </a:blip>
          <a:srcRect/>
          <a:stretch>
            <a:fillRect/>
          </a:stretch>
        </p:blipFill>
        <p:spPr bwMode="auto">
          <a:xfrm>
            <a:off x="5868067" y="2693011"/>
            <a:ext cx="434771" cy="430675"/>
          </a:xfrm>
          <a:prstGeom prst="rect">
            <a:avLst/>
          </a:prstGeom>
          <a:noFill/>
          <a:extLst>
            <a:ext uri="{909E8E84-426E-40DD-AFC4-6F175D3DCCD1}">
              <a14:hiddenFill xmlns:a14="http://schemas.microsoft.com/office/drawing/2010/main">
                <a:solidFill>
                  <a:srgbClr val="FFFFFF"/>
                </a:solidFill>
              </a14:hiddenFill>
            </a:ext>
          </a:extLst>
        </p:spPr>
      </p:pic>
      <p:grpSp>
        <p:nvGrpSpPr>
          <p:cNvPr id="139" name="Group 138"/>
          <p:cNvGrpSpPr/>
          <p:nvPr/>
        </p:nvGrpSpPr>
        <p:grpSpPr>
          <a:xfrm>
            <a:off x="9215547" y="1436096"/>
            <a:ext cx="914323" cy="831251"/>
            <a:chOff x="7808936" y="1693838"/>
            <a:chExt cx="932657" cy="848261"/>
          </a:xfrm>
        </p:grpSpPr>
        <p:sp>
          <p:nvSpPr>
            <p:cNvPr id="134" name="Rectangle 133"/>
            <p:cNvSpPr/>
            <p:nvPr/>
          </p:nvSpPr>
          <p:spPr bwMode="auto">
            <a:xfrm>
              <a:off x="7808936" y="1693838"/>
              <a:ext cx="932657" cy="848261"/>
            </a:xfrm>
            <a:prstGeom prst="rect">
              <a:avLst/>
            </a:prstGeom>
            <a:solidFill>
              <a:srgbClr val="00188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89603" tIns="44801" rIns="89603" bIns="44801" numCol="1" rtlCol="0" anchor="b" anchorCtr="0" compatLnSpc="1">
              <a:prstTxWarp prst="textNoShape">
                <a:avLst/>
              </a:prstTxWarp>
            </a:bodyPr>
            <a:lstStyle/>
            <a:p>
              <a:pPr algn="ctr" defTabSz="913718" fontAlgn="base">
                <a:spcBef>
                  <a:spcPct val="0"/>
                </a:spcBef>
                <a:spcAft>
                  <a:spcPct val="0"/>
                </a:spcAft>
              </a:pPr>
              <a:r>
                <a:rPr lang="en-US" sz="1079" dirty="0">
                  <a:gradFill>
                    <a:gsLst>
                      <a:gs pos="0">
                        <a:srgbClr val="FFFFFF"/>
                      </a:gs>
                      <a:gs pos="100000">
                        <a:srgbClr val="FFFFFF"/>
                      </a:gs>
                    </a:gsLst>
                    <a:lin ang="5400000" scaled="0"/>
                  </a:gradFill>
                </a:rPr>
                <a:t>analytics</a:t>
              </a:r>
            </a:p>
          </p:txBody>
        </p:sp>
        <p:sp>
          <p:nvSpPr>
            <p:cNvPr id="135" name="Freeform 134"/>
            <p:cNvSpPr>
              <a:spLocks noEditPoints="1"/>
            </p:cNvSpPr>
            <p:nvPr/>
          </p:nvSpPr>
          <p:spPr bwMode="auto">
            <a:xfrm>
              <a:off x="8091678" y="1858018"/>
              <a:ext cx="347115" cy="306045"/>
            </a:xfrm>
            <a:custGeom>
              <a:avLst/>
              <a:gdLst>
                <a:gd name="T0" fmla="*/ 2220 w 3152"/>
                <a:gd name="T1" fmla="*/ 905 h 2780"/>
                <a:gd name="T2" fmla="*/ 2131 w 3152"/>
                <a:gd name="T3" fmla="*/ 764 h 2780"/>
                <a:gd name="T4" fmla="*/ 1420 w 3152"/>
                <a:gd name="T5" fmla="*/ 92 h 2780"/>
                <a:gd name="T6" fmla="*/ 1243 w 3152"/>
                <a:gd name="T7" fmla="*/ 2 h 2780"/>
                <a:gd name="T8" fmla="*/ 1243 w 3152"/>
                <a:gd name="T9" fmla="*/ 2 h 2780"/>
                <a:gd name="T10" fmla="*/ 1243 w 3152"/>
                <a:gd name="T11" fmla="*/ 2 h 2780"/>
                <a:gd name="T12" fmla="*/ 266 w 3152"/>
                <a:gd name="T13" fmla="*/ 2 h 2780"/>
                <a:gd name="T14" fmla="*/ 0 w 3152"/>
                <a:gd name="T15" fmla="*/ 226 h 2780"/>
                <a:gd name="T16" fmla="*/ 0 w 3152"/>
                <a:gd name="T17" fmla="*/ 2511 h 2780"/>
                <a:gd name="T18" fmla="*/ 266 w 3152"/>
                <a:gd name="T19" fmla="*/ 2780 h 2780"/>
                <a:gd name="T20" fmla="*/ 1953 w 3152"/>
                <a:gd name="T21" fmla="*/ 2780 h 2780"/>
                <a:gd name="T22" fmla="*/ 2220 w 3152"/>
                <a:gd name="T23" fmla="*/ 2511 h 2780"/>
                <a:gd name="T24" fmla="*/ 2220 w 3152"/>
                <a:gd name="T25" fmla="*/ 943 h 2780"/>
                <a:gd name="T26" fmla="*/ 2220 w 3152"/>
                <a:gd name="T27" fmla="*/ 905 h 2780"/>
                <a:gd name="T28" fmla="*/ 1243 w 3152"/>
                <a:gd name="T29" fmla="*/ 226 h 2780"/>
                <a:gd name="T30" fmla="*/ 1953 w 3152"/>
                <a:gd name="T31" fmla="*/ 943 h 2780"/>
                <a:gd name="T32" fmla="*/ 1243 w 3152"/>
                <a:gd name="T33" fmla="*/ 943 h 2780"/>
                <a:gd name="T34" fmla="*/ 1243 w 3152"/>
                <a:gd name="T35" fmla="*/ 226 h 2780"/>
                <a:gd name="T36" fmla="*/ 1243 w 3152"/>
                <a:gd name="T37" fmla="*/ 226 h 2780"/>
                <a:gd name="T38" fmla="*/ 1953 w 3152"/>
                <a:gd name="T39" fmla="*/ 2511 h 2780"/>
                <a:gd name="T40" fmla="*/ 266 w 3152"/>
                <a:gd name="T41" fmla="*/ 2511 h 2780"/>
                <a:gd name="T42" fmla="*/ 266 w 3152"/>
                <a:gd name="T43" fmla="*/ 226 h 2780"/>
                <a:gd name="T44" fmla="*/ 1021 w 3152"/>
                <a:gd name="T45" fmla="*/ 226 h 2780"/>
                <a:gd name="T46" fmla="*/ 1021 w 3152"/>
                <a:gd name="T47" fmla="*/ 943 h 2780"/>
                <a:gd name="T48" fmla="*/ 1243 w 3152"/>
                <a:gd name="T49" fmla="*/ 1212 h 2780"/>
                <a:gd name="T50" fmla="*/ 1953 w 3152"/>
                <a:gd name="T51" fmla="*/ 1212 h 2780"/>
                <a:gd name="T52" fmla="*/ 1953 w 3152"/>
                <a:gd name="T53" fmla="*/ 2511 h 2780"/>
                <a:gd name="T54" fmla="*/ 1953 w 3152"/>
                <a:gd name="T55" fmla="*/ 2511 h 2780"/>
                <a:gd name="T56" fmla="*/ 2575 w 3152"/>
                <a:gd name="T57" fmla="*/ 630 h 2780"/>
                <a:gd name="T58" fmla="*/ 2664 w 3152"/>
                <a:gd name="T59" fmla="*/ 854 h 2780"/>
                <a:gd name="T60" fmla="*/ 2664 w 3152"/>
                <a:gd name="T61" fmla="*/ 2511 h 2780"/>
                <a:gd name="T62" fmla="*/ 2442 w 3152"/>
                <a:gd name="T63" fmla="*/ 2780 h 2780"/>
                <a:gd name="T64" fmla="*/ 2353 w 3152"/>
                <a:gd name="T65" fmla="*/ 2780 h 2780"/>
                <a:gd name="T66" fmla="*/ 2442 w 3152"/>
                <a:gd name="T67" fmla="*/ 2556 h 2780"/>
                <a:gd name="T68" fmla="*/ 2442 w 3152"/>
                <a:gd name="T69" fmla="*/ 943 h 2780"/>
                <a:gd name="T70" fmla="*/ 2353 w 3152"/>
                <a:gd name="T71" fmla="*/ 674 h 2780"/>
                <a:gd name="T72" fmla="*/ 1642 w 3152"/>
                <a:gd name="T73" fmla="*/ 2 h 2780"/>
                <a:gd name="T74" fmla="*/ 1642 w 3152"/>
                <a:gd name="T75" fmla="*/ 2 h 2780"/>
                <a:gd name="T76" fmla="*/ 1731 w 3152"/>
                <a:gd name="T77" fmla="*/ 2 h 2780"/>
                <a:gd name="T78" fmla="*/ 1776 w 3152"/>
                <a:gd name="T79" fmla="*/ 2 h 2780"/>
                <a:gd name="T80" fmla="*/ 2086 w 3152"/>
                <a:gd name="T81" fmla="*/ 137 h 2780"/>
                <a:gd name="T82" fmla="*/ 2575 w 3152"/>
                <a:gd name="T83" fmla="*/ 630 h 2780"/>
                <a:gd name="T84" fmla="*/ 3063 w 3152"/>
                <a:gd name="T85" fmla="*/ 585 h 2780"/>
                <a:gd name="T86" fmla="*/ 3152 w 3152"/>
                <a:gd name="T87" fmla="*/ 764 h 2780"/>
                <a:gd name="T88" fmla="*/ 3152 w 3152"/>
                <a:gd name="T89" fmla="*/ 2511 h 2780"/>
                <a:gd name="T90" fmla="*/ 2886 w 3152"/>
                <a:gd name="T91" fmla="*/ 2780 h 2780"/>
                <a:gd name="T92" fmla="*/ 2841 w 3152"/>
                <a:gd name="T93" fmla="*/ 2780 h 2780"/>
                <a:gd name="T94" fmla="*/ 2886 w 3152"/>
                <a:gd name="T95" fmla="*/ 2556 h 2780"/>
                <a:gd name="T96" fmla="*/ 2886 w 3152"/>
                <a:gd name="T97" fmla="*/ 809 h 2780"/>
                <a:gd name="T98" fmla="*/ 2841 w 3152"/>
                <a:gd name="T99" fmla="*/ 630 h 2780"/>
                <a:gd name="T100" fmla="*/ 2220 w 3152"/>
                <a:gd name="T101" fmla="*/ 2 h 2780"/>
                <a:gd name="T102" fmla="*/ 2220 w 3152"/>
                <a:gd name="T103" fmla="*/ 2 h 2780"/>
                <a:gd name="T104" fmla="*/ 2264 w 3152"/>
                <a:gd name="T105" fmla="*/ 2 h 2780"/>
                <a:gd name="T106" fmla="*/ 2308 w 3152"/>
                <a:gd name="T107" fmla="*/ 2 h 2780"/>
                <a:gd name="T108" fmla="*/ 2619 w 3152"/>
                <a:gd name="T109" fmla="*/ 137 h 2780"/>
                <a:gd name="T110" fmla="*/ 3063 w 3152"/>
                <a:gd name="T111" fmla="*/ 585 h 27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152" h="2780">
                  <a:moveTo>
                    <a:pt x="2220" y="905"/>
                  </a:moveTo>
                  <a:cubicBezTo>
                    <a:pt x="2220" y="860"/>
                    <a:pt x="2204" y="833"/>
                    <a:pt x="2131" y="764"/>
                  </a:cubicBezTo>
                  <a:cubicBezTo>
                    <a:pt x="1419" y="93"/>
                    <a:pt x="1420" y="92"/>
                    <a:pt x="1420" y="92"/>
                  </a:cubicBezTo>
                  <a:cubicBezTo>
                    <a:pt x="1358" y="23"/>
                    <a:pt x="1304" y="2"/>
                    <a:pt x="1243" y="2"/>
                  </a:cubicBezTo>
                  <a:cubicBezTo>
                    <a:pt x="1243" y="2"/>
                    <a:pt x="1243" y="2"/>
                    <a:pt x="1243" y="2"/>
                  </a:cubicBezTo>
                  <a:cubicBezTo>
                    <a:pt x="1243" y="2"/>
                    <a:pt x="1243" y="2"/>
                    <a:pt x="1243" y="2"/>
                  </a:cubicBezTo>
                  <a:cubicBezTo>
                    <a:pt x="266" y="2"/>
                    <a:pt x="266" y="2"/>
                    <a:pt x="266" y="2"/>
                  </a:cubicBezTo>
                  <a:cubicBezTo>
                    <a:pt x="133" y="2"/>
                    <a:pt x="0" y="92"/>
                    <a:pt x="0" y="226"/>
                  </a:cubicBezTo>
                  <a:cubicBezTo>
                    <a:pt x="0" y="2511"/>
                    <a:pt x="0" y="2511"/>
                    <a:pt x="0" y="2511"/>
                  </a:cubicBezTo>
                  <a:cubicBezTo>
                    <a:pt x="0" y="2646"/>
                    <a:pt x="133" y="2780"/>
                    <a:pt x="266" y="2780"/>
                  </a:cubicBezTo>
                  <a:cubicBezTo>
                    <a:pt x="1953" y="2780"/>
                    <a:pt x="1953" y="2780"/>
                    <a:pt x="1953" y="2780"/>
                  </a:cubicBezTo>
                  <a:cubicBezTo>
                    <a:pt x="2086" y="2780"/>
                    <a:pt x="2220" y="2646"/>
                    <a:pt x="2220" y="2511"/>
                  </a:cubicBezTo>
                  <a:cubicBezTo>
                    <a:pt x="2220" y="943"/>
                    <a:pt x="2220" y="943"/>
                    <a:pt x="2220" y="943"/>
                  </a:cubicBezTo>
                  <a:lnTo>
                    <a:pt x="2220" y="905"/>
                  </a:lnTo>
                  <a:close/>
                  <a:moveTo>
                    <a:pt x="1243" y="226"/>
                  </a:moveTo>
                  <a:cubicBezTo>
                    <a:pt x="1953" y="943"/>
                    <a:pt x="1953" y="943"/>
                    <a:pt x="1953" y="943"/>
                  </a:cubicBezTo>
                  <a:cubicBezTo>
                    <a:pt x="1243" y="943"/>
                    <a:pt x="1243" y="943"/>
                    <a:pt x="1243" y="943"/>
                  </a:cubicBezTo>
                  <a:cubicBezTo>
                    <a:pt x="1243" y="226"/>
                    <a:pt x="1243" y="226"/>
                    <a:pt x="1243" y="226"/>
                  </a:cubicBezTo>
                  <a:cubicBezTo>
                    <a:pt x="1243" y="226"/>
                    <a:pt x="1243" y="226"/>
                    <a:pt x="1243" y="226"/>
                  </a:cubicBezTo>
                  <a:close/>
                  <a:moveTo>
                    <a:pt x="1953" y="2511"/>
                  </a:moveTo>
                  <a:cubicBezTo>
                    <a:pt x="266" y="2511"/>
                    <a:pt x="266" y="2511"/>
                    <a:pt x="266" y="2511"/>
                  </a:cubicBezTo>
                  <a:cubicBezTo>
                    <a:pt x="266" y="226"/>
                    <a:pt x="266" y="226"/>
                    <a:pt x="266" y="226"/>
                  </a:cubicBezTo>
                  <a:cubicBezTo>
                    <a:pt x="1021" y="226"/>
                    <a:pt x="1021" y="226"/>
                    <a:pt x="1021" y="226"/>
                  </a:cubicBezTo>
                  <a:cubicBezTo>
                    <a:pt x="1021" y="943"/>
                    <a:pt x="1021" y="943"/>
                    <a:pt x="1021" y="943"/>
                  </a:cubicBezTo>
                  <a:cubicBezTo>
                    <a:pt x="1021" y="1078"/>
                    <a:pt x="1110" y="1212"/>
                    <a:pt x="1243" y="1212"/>
                  </a:cubicBezTo>
                  <a:cubicBezTo>
                    <a:pt x="1953" y="1212"/>
                    <a:pt x="1953" y="1212"/>
                    <a:pt x="1953" y="1212"/>
                  </a:cubicBezTo>
                  <a:cubicBezTo>
                    <a:pt x="1953" y="2511"/>
                    <a:pt x="1953" y="2511"/>
                    <a:pt x="1953" y="2511"/>
                  </a:cubicBezTo>
                  <a:cubicBezTo>
                    <a:pt x="1953" y="2511"/>
                    <a:pt x="1953" y="2511"/>
                    <a:pt x="1953" y="2511"/>
                  </a:cubicBezTo>
                  <a:close/>
                  <a:moveTo>
                    <a:pt x="2575" y="630"/>
                  </a:moveTo>
                  <a:cubicBezTo>
                    <a:pt x="2619" y="674"/>
                    <a:pt x="2664" y="764"/>
                    <a:pt x="2664" y="854"/>
                  </a:cubicBezTo>
                  <a:cubicBezTo>
                    <a:pt x="2664" y="2511"/>
                    <a:pt x="2664" y="2511"/>
                    <a:pt x="2664" y="2511"/>
                  </a:cubicBezTo>
                  <a:cubicBezTo>
                    <a:pt x="2664" y="2646"/>
                    <a:pt x="2575" y="2780"/>
                    <a:pt x="2442" y="2780"/>
                  </a:cubicBezTo>
                  <a:cubicBezTo>
                    <a:pt x="2353" y="2780"/>
                    <a:pt x="2353" y="2780"/>
                    <a:pt x="2353" y="2780"/>
                  </a:cubicBezTo>
                  <a:cubicBezTo>
                    <a:pt x="2397" y="2691"/>
                    <a:pt x="2442" y="2646"/>
                    <a:pt x="2442" y="2556"/>
                  </a:cubicBezTo>
                  <a:cubicBezTo>
                    <a:pt x="2442" y="943"/>
                    <a:pt x="2442" y="943"/>
                    <a:pt x="2442" y="943"/>
                  </a:cubicBezTo>
                  <a:cubicBezTo>
                    <a:pt x="2442" y="854"/>
                    <a:pt x="2452" y="769"/>
                    <a:pt x="2353" y="674"/>
                  </a:cubicBezTo>
                  <a:cubicBezTo>
                    <a:pt x="1645" y="0"/>
                    <a:pt x="1642" y="2"/>
                    <a:pt x="1642" y="2"/>
                  </a:cubicBezTo>
                  <a:cubicBezTo>
                    <a:pt x="1642" y="2"/>
                    <a:pt x="1642" y="2"/>
                    <a:pt x="1642" y="2"/>
                  </a:cubicBezTo>
                  <a:cubicBezTo>
                    <a:pt x="1731" y="2"/>
                    <a:pt x="1731" y="2"/>
                    <a:pt x="1731" y="2"/>
                  </a:cubicBezTo>
                  <a:cubicBezTo>
                    <a:pt x="1776" y="2"/>
                    <a:pt x="1776" y="2"/>
                    <a:pt x="1776" y="2"/>
                  </a:cubicBezTo>
                  <a:cubicBezTo>
                    <a:pt x="1820" y="2"/>
                    <a:pt x="1953" y="2"/>
                    <a:pt x="2086" y="137"/>
                  </a:cubicBezTo>
                  <a:cubicBezTo>
                    <a:pt x="2575" y="630"/>
                    <a:pt x="2575" y="630"/>
                    <a:pt x="2575" y="630"/>
                  </a:cubicBezTo>
                  <a:moveTo>
                    <a:pt x="3063" y="585"/>
                  </a:moveTo>
                  <a:cubicBezTo>
                    <a:pt x="3108" y="630"/>
                    <a:pt x="3152" y="719"/>
                    <a:pt x="3152" y="764"/>
                  </a:cubicBezTo>
                  <a:cubicBezTo>
                    <a:pt x="3152" y="2511"/>
                    <a:pt x="3152" y="2511"/>
                    <a:pt x="3152" y="2511"/>
                  </a:cubicBezTo>
                  <a:cubicBezTo>
                    <a:pt x="3152" y="2646"/>
                    <a:pt x="3019" y="2780"/>
                    <a:pt x="2886" y="2780"/>
                  </a:cubicBezTo>
                  <a:cubicBezTo>
                    <a:pt x="2841" y="2780"/>
                    <a:pt x="2841" y="2780"/>
                    <a:pt x="2841" y="2780"/>
                  </a:cubicBezTo>
                  <a:cubicBezTo>
                    <a:pt x="2886" y="2691"/>
                    <a:pt x="2886" y="2646"/>
                    <a:pt x="2886" y="2556"/>
                  </a:cubicBezTo>
                  <a:cubicBezTo>
                    <a:pt x="2886" y="809"/>
                    <a:pt x="2886" y="809"/>
                    <a:pt x="2886" y="809"/>
                  </a:cubicBezTo>
                  <a:cubicBezTo>
                    <a:pt x="2886" y="764"/>
                    <a:pt x="2886" y="674"/>
                    <a:pt x="2841" y="630"/>
                  </a:cubicBezTo>
                  <a:cubicBezTo>
                    <a:pt x="2220" y="2"/>
                    <a:pt x="2220" y="2"/>
                    <a:pt x="2220" y="2"/>
                  </a:cubicBezTo>
                  <a:cubicBezTo>
                    <a:pt x="2220" y="2"/>
                    <a:pt x="2220" y="2"/>
                    <a:pt x="2220" y="2"/>
                  </a:cubicBezTo>
                  <a:cubicBezTo>
                    <a:pt x="2264" y="2"/>
                    <a:pt x="2264" y="2"/>
                    <a:pt x="2264" y="2"/>
                  </a:cubicBezTo>
                  <a:cubicBezTo>
                    <a:pt x="2308" y="2"/>
                    <a:pt x="2308" y="2"/>
                    <a:pt x="2308" y="2"/>
                  </a:cubicBezTo>
                  <a:cubicBezTo>
                    <a:pt x="2397" y="2"/>
                    <a:pt x="2486" y="2"/>
                    <a:pt x="2619" y="137"/>
                  </a:cubicBezTo>
                  <a:cubicBezTo>
                    <a:pt x="3063" y="585"/>
                    <a:pt x="3063" y="585"/>
                    <a:pt x="3063" y="585"/>
                  </a:cubicBezTo>
                </a:path>
              </a:pathLst>
            </a:custGeom>
            <a:solidFill>
              <a:schemeClr val="bg1"/>
            </a:solidFill>
            <a:ln>
              <a:noFill/>
            </a:ln>
          </p:spPr>
          <p:txBody>
            <a:bodyPr vert="horz" wrap="square" lIns="89607" tIns="44803" rIns="89607" bIns="44803" numCol="1" anchor="t" anchorCtr="0" compatLnSpc="1">
              <a:prstTxWarp prst="textNoShape">
                <a:avLst/>
              </a:prstTxWarp>
            </a:bodyPr>
            <a:lstStyle/>
            <a:p>
              <a:pPr defTabSz="1214570"/>
              <a:endParaRPr lang="en-US" sz="2353" dirty="0">
                <a:solidFill>
                  <a:srgbClr val="292929"/>
                </a:solidFill>
              </a:endParaRPr>
            </a:p>
          </p:txBody>
        </p:sp>
      </p:grpSp>
      <p:sp>
        <p:nvSpPr>
          <p:cNvPr id="141" name="Rectangle 140"/>
          <p:cNvSpPr/>
          <p:nvPr/>
        </p:nvSpPr>
        <p:spPr>
          <a:xfrm>
            <a:off x="538017" y="1667511"/>
            <a:ext cx="1306841" cy="333624"/>
          </a:xfrm>
          <a:prstGeom prst="rect">
            <a:avLst/>
          </a:prstGeom>
        </p:spPr>
        <p:txBody>
          <a:bodyPr wrap="none" lIns="91444" tIns="45723" rIns="91444" bIns="45723">
            <a:spAutoFit/>
          </a:bodyPr>
          <a:lstStyle/>
          <a:p>
            <a:r>
              <a:rPr lang="en-US" sz="1568" dirty="0">
                <a:solidFill>
                  <a:srgbClr val="002060"/>
                </a:solidFill>
                <a:latin typeface="Segoe UI Semibold" panose="020B0702040204020203" pitchFamily="34" charset="0"/>
                <a:ea typeface="Segoe UI" pitchFamily="34" charset="0"/>
                <a:cs typeface="Segoe UI Semibold" panose="020B0702040204020203" pitchFamily="34" charset="0"/>
              </a:rPr>
              <a:t>app services</a:t>
            </a:r>
            <a:endParaRPr lang="en-US" sz="1568" dirty="0">
              <a:solidFill>
                <a:srgbClr val="002060"/>
              </a:solidFill>
            </a:endParaRPr>
          </a:p>
        </p:txBody>
      </p:sp>
      <p:cxnSp>
        <p:nvCxnSpPr>
          <p:cNvPr id="145" name="Straight Connector 144"/>
          <p:cNvCxnSpPr/>
          <p:nvPr/>
        </p:nvCxnSpPr>
        <p:spPr>
          <a:xfrm>
            <a:off x="717511" y="2444777"/>
            <a:ext cx="10559880" cy="0"/>
          </a:xfrm>
          <a:prstGeom prst="line">
            <a:avLst/>
          </a:prstGeom>
          <a:ln w="28575">
            <a:solidFill>
              <a:srgbClr val="00188F"/>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p:cNvCxnSpPr/>
          <p:nvPr/>
        </p:nvCxnSpPr>
        <p:spPr>
          <a:xfrm>
            <a:off x="4555793" y="2587642"/>
            <a:ext cx="0" cy="881196"/>
          </a:xfrm>
          <a:prstGeom prst="line">
            <a:avLst/>
          </a:prstGeom>
          <a:ln w="28575">
            <a:solidFill>
              <a:srgbClr val="00188F"/>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p:cNvCxnSpPr/>
          <p:nvPr/>
        </p:nvCxnSpPr>
        <p:spPr>
          <a:xfrm>
            <a:off x="8605963" y="2587642"/>
            <a:ext cx="0" cy="881196"/>
          </a:xfrm>
          <a:prstGeom prst="line">
            <a:avLst/>
          </a:prstGeom>
          <a:ln w="28575">
            <a:solidFill>
              <a:srgbClr val="00188F"/>
            </a:solidFill>
          </a:ln>
        </p:spPr>
        <p:style>
          <a:lnRef idx="1">
            <a:schemeClr val="accent1"/>
          </a:lnRef>
          <a:fillRef idx="0">
            <a:schemeClr val="accent1"/>
          </a:fillRef>
          <a:effectRef idx="0">
            <a:schemeClr val="accent1"/>
          </a:effectRef>
          <a:fontRef idx="minor">
            <a:schemeClr val="tx1"/>
          </a:fontRef>
        </p:style>
      </p:cxnSp>
      <p:pic>
        <p:nvPicPr>
          <p:cNvPr id="22" name="Picture 21"/>
          <p:cNvPicPr>
            <a:picLocks noChangeAspect="1"/>
          </p:cNvPicPr>
          <p:nvPr/>
        </p:nvPicPr>
        <p:blipFill>
          <a:blip r:embed="rId31" cstate="print">
            <a:extLst>
              <a:ext uri="{28A0092B-C50C-407E-A947-70E740481C1C}">
                <a14:useLocalDpi xmlns:a14="http://schemas.microsoft.com/office/drawing/2010/main" val="0"/>
              </a:ext>
            </a:extLst>
          </a:blip>
          <a:stretch>
            <a:fillRect/>
          </a:stretch>
        </p:blipFill>
        <p:spPr>
          <a:xfrm>
            <a:off x="1951105" y="289184"/>
            <a:ext cx="1024587" cy="598019"/>
          </a:xfrm>
          <a:prstGeom prst="rect">
            <a:avLst/>
          </a:prstGeom>
        </p:spPr>
      </p:pic>
    </p:spTree>
    <p:extLst>
      <p:ext uri="{BB962C8B-B14F-4D97-AF65-F5344CB8AC3E}">
        <p14:creationId xmlns:p14="http://schemas.microsoft.com/office/powerpoint/2010/main" val="25622428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Map PNG"/>
          <p:cNvPicPr>
            <a:picLocks noChangeAspect="1"/>
          </p:cNvPicPr>
          <p:nvPr/>
        </p:nvPicPr>
        <p:blipFill>
          <a:blip r:embed="rId3"/>
          <a:stretch>
            <a:fillRect/>
          </a:stretch>
        </p:blipFill>
        <p:spPr>
          <a:xfrm>
            <a:off x="1555573" y="1262644"/>
            <a:ext cx="10220129" cy="5014437"/>
          </a:xfrm>
          <a:prstGeom prst="rect">
            <a:avLst/>
          </a:prstGeom>
        </p:spPr>
      </p:pic>
      <p:sp>
        <p:nvSpPr>
          <p:cNvPr id="4" name="Rectangle 3"/>
          <p:cNvSpPr/>
          <p:nvPr/>
        </p:nvSpPr>
        <p:spPr bwMode="auto">
          <a:xfrm>
            <a:off x="3" y="3475167"/>
            <a:ext cx="7388403" cy="116535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68927" tIns="403391" rIns="179259" bIns="0" numCol="1" spcCol="0" rtlCol="0" fromWordArt="0" anchor="ctr" anchorCtr="0" forceAA="0" compatLnSpc="1">
            <a:prstTxWarp prst="textNoShape">
              <a:avLst/>
            </a:prstTxWarp>
            <a:noAutofit/>
          </a:bodyPr>
          <a:lstStyle/>
          <a:p>
            <a:pPr defTabSz="761652">
              <a:defRPr/>
            </a:pPr>
            <a:r>
              <a:rPr lang="en-US" sz="4705" kern="0" baseline="30000" dirty="0">
                <a:gradFill>
                  <a:gsLst>
                    <a:gs pos="0">
                      <a:srgbClr val="00188F">
                        <a:lumMod val="5000"/>
                        <a:lumOff val="95000"/>
                      </a:srgbClr>
                    </a:gs>
                    <a:gs pos="100000">
                      <a:srgbClr val="EFEFEF"/>
                    </a:gs>
                  </a:gsLst>
                  <a:lin ang="5400000" scaled="1"/>
                </a:gradFill>
                <a:latin typeface="Segoe UI Light"/>
              </a:rPr>
              <a:t>data </a:t>
            </a:r>
            <a:br>
              <a:rPr lang="en-US" sz="4705" kern="0" baseline="30000" dirty="0">
                <a:gradFill>
                  <a:gsLst>
                    <a:gs pos="0">
                      <a:srgbClr val="00188F">
                        <a:lumMod val="5000"/>
                        <a:lumOff val="95000"/>
                      </a:srgbClr>
                    </a:gs>
                    <a:gs pos="100000">
                      <a:srgbClr val="EFEFEF"/>
                    </a:gs>
                  </a:gsLst>
                  <a:lin ang="5400000" scaled="1"/>
                </a:gradFill>
                <a:latin typeface="Segoe UI Light"/>
              </a:rPr>
            </a:br>
            <a:r>
              <a:rPr lang="en-US" sz="4705" kern="0" baseline="30000" dirty="0">
                <a:gradFill>
                  <a:gsLst>
                    <a:gs pos="0">
                      <a:srgbClr val="00188F">
                        <a:lumMod val="5000"/>
                        <a:lumOff val="95000"/>
                      </a:srgbClr>
                    </a:gs>
                    <a:gs pos="100000">
                      <a:srgbClr val="EFEFEF"/>
                    </a:gs>
                  </a:gsLst>
                  <a:lin ang="5400000" scaled="1"/>
                </a:gradFill>
                <a:latin typeface="Segoe UI Light"/>
              </a:rPr>
              <a:t>services</a:t>
            </a:r>
          </a:p>
        </p:txBody>
      </p:sp>
      <p:sp>
        <p:nvSpPr>
          <p:cNvPr id="5" name="Rectangle 4"/>
          <p:cNvSpPr/>
          <p:nvPr/>
        </p:nvSpPr>
        <p:spPr bwMode="auto">
          <a:xfrm>
            <a:off x="4405287" y="3617655"/>
            <a:ext cx="896223" cy="81523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0" tIns="60940" rIns="121880" bIns="60940" numCol="1" rtlCol="0" anchor="b" anchorCtr="0" compatLnSpc="1">
            <a:prstTxWarp prst="textNoShape">
              <a:avLst/>
            </a:prstTxWarp>
          </a:bodyPr>
          <a:lstStyle/>
          <a:p>
            <a:pPr algn="ctr" defTabSz="895672" fontAlgn="base">
              <a:lnSpc>
                <a:spcPct val="80000"/>
              </a:lnSpc>
              <a:spcBef>
                <a:spcPct val="0"/>
              </a:spcBef>
              <a:spcAft>
                <a:spcPct val="0"/>
              </a:spcAft>
            </a:pPr>
            <a:r>
              <a:rPr lang="en-US" sz="1047" dirty="0">
                <a:gradFill>
                  <a:gsLst>
                    <a:gs pos="0">
                      <a:srgbClr val="FFFFFF"/>
                    </a:gs>
                    <a:gs pos="100000">
                      <a:srgbClr val="FFFFFF"/>
                    </a:gs>
                  </a:gsLst>
                  <a:lin ang="5400000" scaled="0"/>
                </a:gradFill>
              </a:rPr>
              <a:t>table</a:t>
            </a:r>
          </a:p>
        </p:txBody>
      </p:sp>
      <p:sp>
        <p:nvSpPr>
          <p:cNvPr id="6" name="Rectangle 5"/>
          <p:cNvSpPr/>
          <p:nvPr/>
        </p:nvSpPr>
        <p:spPr bwMode="auto">
          <a:xfrm>
            <a:off x="3508017" y="3617655"/>
            <a:ext cx="896223" cy="81523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0" tIns="60940" rIns="121880" bIns="60940" numCol="1" rtlCol="0" anchor="b" anchorCtr="0" compatLnSpc="1">
            <a:prstTxWarp prst="textNoShape">
              <a:avLst/>
            </a:prstTxWarp>
          </a:bodyPr>
          <a:lstStyle/>
          <a:p>
            <a:pPr algn="ctr" defTabSz="895672" fontAlgn="base">
              <a:lnSpc>
                <a:spcPct val="80000"/>
              </a:lnSpc>
              <a:spcBef>
                <a:spcPct val="0"/>
              </a:spcBef>
              <a:spcAft>
                <a:spcPct val="0"/>
              </a:spcAft>
            </a:pPr>
            <a:r>
              <a:rPr lang="en-US" sz="1047" dirty="0" err="1">
                <a:gradFill>
                  <a:gsLst>
                    <a:gs pos="0">
                      <a:srgbClr val="FFFFFF"/>
                    </a:gs>
                    <a:gs pos="100000">
                      <a:srgbClr val="FFFFFF"/>
                    </a:gs>
                  </a:gsLst>
                  <a:lin ang="5400000" scaled="0"/>
                </a:gradFill>
              </a:rPr>
              <a:t>HDInsight</a:t>
            </a:r>
            <a:endParaRPr lang="en-US" sz="1047" dirty="0">
              <a:gradFill>
                <a:gsLst>
                  <a:gs pos="0">
                    <a:srgbClr val="FFFFFF"/>
                  </a:gs>
                  <a:gs pos="100000">
                    <a:srgbClr val="FFFFFF"/>
                  </a:gs>
                </a:gsLst>
                <a:lin ang="5400000" scaled="0"/>
              </a:gradFill>
            </a:endParaRPr>
          </a:p>
        </p:txBody>
      </p:sp>
      <p:sp>
        <p:nvSpPr>
          <p:cNvPr id="7" name="Rectangle 6"/>
          <p:cNvSpPr/>
          <p:nvPr/>
        </p:nvSpPr>
        <p:spPr bwMode="auto">
          <a:xfrm>
            <a:off x="5402614" y="3640771"/>
            <a:ext cx="896223" cy="81523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0" tIns="60940" rIns="121880" bIns="60940" numCol="1" rtlCol="0" anchor="b" anchorCtr="0" compatLnSpc="1">
            <a:prstTxWarp prst="textNoShape">
              <a:avLst/>
            </a:prstTxWarp>
          </a:bodyPr>
          <a:lstStyle/>
          <a:p>
            <a:pPr algn="ctr" defTabSz="895672" fontAlgn="base">
              <a:lnSpc>
                <a:spcPct val="80000"/>
              </a:lnSpc>
              <a:spcBef>
                <a:spcPct val="0"/>
              </a:spcBef>
              <a:spcAft>
                <a:spcPct val="0"/>
              </a:spcAft>
            </a:pPr>
            <a:r>
              <a:rPr lang="en-US" sz="1047" dirty="0">
                <a:gradFill>
                  <a:gsLst>
                    <a:gs pos="0">
                      <a:srgbClr val="FFFFFF"/>
                    </a:gs>
                    <a:gs pos="100000">
                      <a:srgbClr val="FFFFFF"/>
                    </a:gs>
                  </a:gsLst>
                  <a:lin ang="5400000" scaled="0"/>
                </a:gradFill>
              </a:rPr>
              <a:t>blob storage</a:t>
            </a:r>
          </a:p>
        </p:txBody>
      </p:sp>
      <p:sp>
        <p:nvSpPr>
          <p:cNvPr id="8" name="Rectangle 7"/>
          <p:cNvSpPr/>
          <p:nvPr/>
        </p:nvSpPr>
        <p:spPr bwMode="auto">
          <a:xfrm>
            <a:off x="2573039" y="3617655"/>
            <a:ext cx="896223" cy="81523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0" tIns="60940" rIns="121880" bIns="60940" numCol="1" rtlCol="0" anchor="b" anchorCtr="0" compatLnSpc="1">
            <a:prstTxWarp prst="textNoShape">
              <a:avLst/>
            </a:prstTxWarp>
          </a:bodyPr>
          <a:lstStyle/>
          <a:p>
            <a:pPr algn="ctr" defTabSz="895672" fontAlgn="base">
              <a:lnSpc>
                <a:spcPct val="80000"/>
              </a:lnSpc>
              <a:spcBef>
                <a:spcPct val="0"/>
              </a:spcBef>
              <a:spcAft>
                <a:spcPct val="0"/>
              </a:spcAft>
            </a:pPr>
            <a:r>
              <a:rPr lang="en-US" sz="1047" dirty="0">
                <a:gradFill>
                  <a:gsLst>
                    <a:gs pos="0">
                      <a:srgbClr val="FFFFFF"/>
                    </a:gs>
                    <a:gs pos="100000">
                      <a:srgbClr val="FFFFFF"/>
                    </a:gs>
                  </a:gsLst>
                  <a:lin ang="5400000" scaled="0"/>
                </a:gradFill>
              </a:rPr>
              <a:t>SQL database</a:t>
            </a:r>
          </a:p>
        </p:txBody>
      </p:sp>
      <p:sp>
        <p:nvSpPr>
          <p:cNvPr id="9" name="Rectangle 8"/>
          <p:cNvSpPr/>
          <p:nvPr/>
        </p:nvSpPr>
        <p:spPr bwMode="auto">
          <a:xfrm>
            <a:off x="-26393" y="1471913"/>
            <a:ext cx="7414799" cy="1945415"/>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68927" tIns="1254995" rIns="121881" bIns="60939" numCol="1" rtlCol="0" anchor="ctr" anchorCtr="0" compatLnSpc="1">
            <a:prstTxWarp prst="textNoShape">
              <a:avLst/>
            </a:prstTxWarp>
          </a:bodyPr>
          <a:lstStyle/>
          <a:p>
            <a:pPr defTabSz="761652">
              <a:defRPr/>
            </a:pPr>
            <a:r>
              <a:rPr lang="en-US" sz="4705" kern="0" baseline="30000" dirty="0">
                <a:gradFill>
                  <a:gsLst>
                    <a:gs pos="0">
                      <a:srgbClr val="00188F">
                        <a:lumMod val="5000"/>
                        <a:lumOff val="95000"/>
                      </a:srgbClr>
                    </a:gs>
                    <a:gs pos="100000">
                      <a:srgbClr val="EFEFEF"/>
                    </a:gs>
                  </a:gsLst>
                  <a:lin ang="5400000" scaled="1"/>
                </a:gradFill>
                <a:latin typeface="Segoe UI Light"/>
              </a:rPr>
              <a:t>app </a:t>
            </a:r>
            <a:br>
              <a:rPr lang="en-US" sz="4705" kern="0" baseline="30000" dirty="0">
                <a:gradFill>
                  <a:gsLst>
                    <a:gs pos="0">
                      <a:srgbClr val="00188F">
                        <a:lumMod val="5000"/>
                        <a:lumOff val="95000"/>
                      </a:srgbClr>
                    </a:gs>
                    <a:gs pos="100000">
                      <a:srgbClr val="EFEFEF"/>
                    </a:gs>
                  </a:gsLst>
                  <a:lin ang="5400000" scaled="1"/>
                </a:gradFill>
                <a:latin typeface="Segoe UI Light"/>
              </a:rPr>
            </a:br>
            <a:r>
              <a:rPr lang="en-US" sz="4705" kern="0" baseline="30000" dirty="0">
                <a:gradFill>
                  <a:gsLst>
                    <a:gs pos="0">
                      <a:srgbClr val="00188F">
                        <a:lumMod val="5000"/>
                        <a:lumOff val="95000"/>
                      </a:srgbClr>
                    </a:gs>
                    <a:gs pos="100000">
                      <a:srgbClr val="EFEFEF"/>
                    </a:gs>
                  </a:gsLst>
                  <a:lin ang="5400000" scaled="1"/>
                </a:gradFill>
                <a:latin typeface="Segoe UI Light"/>
              </a:rPr>
              <a:t>services</a:t>
            </a:r>
          </a:p>
        </p:txBody>
      </p:sp>
      <p:sp>
        <p:nvSpPr>
          <p:cNvPr id="10" name="Rectangle 9"/>
          <p:cNvSpPr/>
          <p:nvPr/>
        </p:nvSpPr>
        <p:spPr bwMode="auto">
          <a:xfrm>
            <a:off x="6399941" y="1570574"/>
            <a:ext cx="896223" cy="81523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0" tIns="60940" rIns="121880" bIns="60940" numCol="1" rtlCol="0" anchor="b" anchorCtr="0" compatLnSpc="1">
            <a:prstTxWarp prst="textNoShape">
              <a:avLst/>
            </a:prstTxWarp>
          </a:bodyPr>
          <a:lstStyle/>
          <a:p>
            <a:pPr algn="ctr" defTabSz="895672" fontAlgn="base">
              <a:lnSpc>
                <a:spcPct val="80000"/>
              </a:lnSpc>
              <a:spcBef>
                <a:spcPct val="0"/>
              </a:spcBef>
              <a:spcAft>
                <a:spcPct val="0"/>
              </a:spcAft>
            </a:pPr>
            <a:r>
              <a:rPr lang="en-US" sz="1047" dirty="0">
                <a:gradFill>
                  <a:gsLst>
                    <a:gs pos="0">
                      <a:srgbClr val="FFFFFF"/>
                    </a:gs>
                    <a:gs pos="100000">
                      <a:srgbClr val="FFFFFF"/>
                    </a:gs>
                  </a:gsLst>
                  <a:lin ang="5400000" scaled="0"/>
                </a:gradFill>
              </a:rPr>
              <a:t>media</a:t>
            </a:r>
          </a:p>
        </p:txBody>
      </p:sp>
      <p:sp>
        <p:nvSpPr>
          <p:cNvPr id="11" name="Rectangle 10"/>
          <p:cNvSpPr/>
          <p:nvPr/>
        </p:nvSpPr>
        <p:spPr bwMode="auto">
          <a:xfrm>
            <a:off x="5402614" y="2473937"/>
            <a:ext cx="896223" cy="81523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0" tIns="60940" rIns="121880" bIns="60940" numCol="1" rtlCol="0" anchor="b" anchorCtr="0" compatLnSpc="1">
            <a:prstTxWarp prst="textNoShape">
              <a:avLst/>
            </a:prstTxWarp>
          </a:bodyPr>
          <a:lstStyle/>
          <a:p>
            <a:pPr algn="ctr" defTabSz="895672" fontAlgn="base">
              <a:lnSpc>
                <a:spcPct val="80000"/>
              </a:lnSpc>
              <a:spcBef>
                <a:spcPct val="0"/>
              </a:spcBef>
              <a:spcAft>
                <a:spcPct val="0"/>
              </a:spcAft>
            </a:pPr>
            <a:r>
              <a:rPr lang="en-US" sz="1047" dirty="0" err="1">
                <a:gradFill>
                  <a:gsLst>
                    <a:gs pos="0">
                      <a:srgbClr val="FFFFFF"/>
                    </a:gs>
                    <a:gs pos="100000">
                      <a:srgbClr val="FFFFFF"/>
                    </a:gs>
                  </a:gsLst>
                  <a:lin ang="5400000" scaled="0"/>
                </a:gradFill>
              </a:rPr>
              <a:t>hpc</a:t>
            </a:r>
            <a:endParaRPr lang="en-US" sz="1047" dirty="0">
              <a:gradFill>
                <a:gsLst>
                  <a:gs pos="0">
                    <a:srgbClr val="FFFFFF"/>
                  </a:gs>
                  <a:gs pos="100000">
                    <a:srgbClr val="FFFFFF"/>
                  </a:gs>
                </a:gsLst>
                <a:lin ang="5400000" scaled="0"/>
              </a:gradFill>
            </a:endParaRPr>
          </a:p>
        </p:txBody>
      </p:sp>
      <p:sp>
        <p:nvSpPr>
          <p:cNvPr id="12" name="Rectangle 11"/>
          <p:cNvSpPr/>
          <p:nvPr/>
        </p:nvSpPr>
        <p:spPr bwMode="auto">
          <a:xfrm>
            <a:off x="4405287" y="2474637"/>
            <a:ext cx="896223" cy="81523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0" tIns="60940" rIns="121880" bIns="60940" numCol="1" rtlCol="0" anchor="b" anchorCtr="0" compatLnSpc="1">
            <a:prstTxWarp prst="textNoShape">
              <a:avLst/>
            </a:prstTxWarp>
          </a:bodyPr>
          <a:lstStyle/>
          <a:p>
            <a:pPr algn="ctr" defTabSz="895672" fontAlgn="base">
              <a:lnSpc>
                <a:spcPct val="80000"/>
              </a:lnSpc>
              <a:spcBef>
                <a:spcPct val="0"/>
              </a:spcBef>
              <a:spcAft>
                <a:spcPct val="0"/>
              </a:spcAft>
            </a:pPr>
            <a:r>
              <a:rPr lang="en-US" sz="1047" dirty="0">
                <a:gradFill>
                  <a:gsLst>
                    <a:gs pos="0">
                      <a:srgbClr val="FFFFFF"/>
                    </a:gs>
                    <a:gs pos="100000">
                      <a:srgbClr val="FFFFFF"/>
                    </a:gs>
                  </a:gsLst>
                  <a:lin ang="5400000" scaled="0"/>
                </a:gradFill>
              </a:rPr>
              <a:t>integration</a:t>
            </a:r>
          </a:p>
        </p:txBody>
      </p:sp>
      <p:sp>
        <p:nvSpPr>
          <p:cNvPr id="13" name="Rectangle 12"/>
          <p:cNvSpPr/>
          <p:nvPr/>
        </p:nvSpPr>
        <p:spPr bwMode="auto">
          <a:xfrm>
            <a:off x="6399145" y="2473938"/>
            <a:ext cx="896223" cy="81523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0" tIns="60940" rIns="121880" bIns="60940" numCol="1" rtlCol="0" anchor="b" anchorCtr="0" compatLnSpc="1">
            <a:prstTxWarp prst="textNoShape">
              <a:avLst/>
            </a:prstTxWarp>
          </a:bodyPr>
          <a:lstStyle/>
          <a:p>
            <a:pPr algn="ctr" defTabSz="895672" fontAlgn="base">
              <a:lnSpc>
                <a:spcPct val="80000"/>
              </a:lnSpc>
              <a:spcBef>
                <a:spcPct val="0"/>
              </a:spcBef>
              <a:spcAft>
                <a:spcPct val="0"/>
              </a:spcAft>
            </a:pPr>
            <a:r>
              <a:rPr lang="en-US" sz="1047" dirty="0">
                <a:gradFill>
                  <a:gsLst>
                    <a:gs pos="0">
                      <a:srgbClr val="FFFFFF"/>
                    </a:gs>
                    <a:gs pos="100000">
                      <a:srgbClr val="FFFFFF"/>
                    </a:gs>
                  </a:gsLst>
                  <a:lin ang="5400000" scaled="0"/>
                </a:gradFill>
              </a:rPr>
              <a:t>analytics</a:t>
            </a:r>
          </a:p>
        </p:txBody>
      </p:sp>
      <p:sp>
        <p:nvSpPr>
          <p:cNvPr id="14" name="Rectangle 13"/>
          <p:cNvSpPr/>
          <p:nvPr/>
        </p:nvSpPr>
        <p:spPr bwMode="auto">
          <a:xfrm>
            <a:off x="3448247" y="1570574"/>
            <a:ext cx="896223" cy="81523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0" tIns="60940" rIns="121880" bIns="60940" numCol="1" rtlCol="0" anchor="b" anchorCtr="0" compatLnSpc="1">
            <a:prstTxWarp prst="textNoShape">
              <a:avLst/>
            </a:prstTxWarp>
          </a:bodyPr>
          <a:lstStyle/>
          <a:p>
            <a:pPr algn="ctr" defTabSz="895672" fontAlgn="base">
              <a:spcBef>
                <a:spcPct val="0"/>
              </a:spcBef>
              <a:spcAft>
                <a:spcPct val="0"/>
              </a:spcAft>
            </a:pPr>
            <a:r>
              <a:rPr lang="en-US" sz="1047" dirty="0">
                <a:gradFill>
                  <a:gsLst>
                    <a:gs pos="0">
                      <a:srgbClr val="FFFFFF"/>
                    </a:gs>
                    <a:gs pos="100000">
                      <a:srgbClr val="FFFFFF"/>
                    </a:gs>
                  </a:gsLst>
                  <a:lin ang="5400000" scaled="0"/>
                </a:gradFill>
              </a:rPr>
              <a:t>caching</a:t>
            </a:r>
          </a:p>
        </p:txBody>
      </p:sp>
      <p:sp>
        <p:nvSpPr>
          <p:cNvPr id="15" name="Rectangle 14"/>
          <p:cNvSpPr/>
          <p:nvPr/>
        </p:nvSpPr>
        <p:spPr bwMode="auto">
          <a:xfrm>
            <a:off x="4405287" y="1582909"/>
            <a:ext cx="896223" cy="81523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0" tIns="60940" rIns="121880" bIns="60940" numCol="1" rtlCol="0" anchor="b" anchorCtr="0" compatLnSpc="1">
            <a:prstTxWarp prst="textNoShape">
              <a:avLst/>
            </a:prstTxWarp>
          </a:bodyPr>
          <a:lstStyle/>
          <a:p>
            <a:pPr algn="ctr" defTabSz="895672" fontAlgn="base">
              <a:spcBef>
                <a:spcPct val="0"/>
              </a:spcBef>
              <a:spcAft>
                <a:spcPct val="0"/>
              </a:spcAft>
            </a:pPr>
            <a:r>
              <a:rPr lang="en-US" sz="1047" dirty="0">
                <a:gradFill>
                  <a:gsLst>
                    <a:gs pos="0">
                      <a:srgbClr val="FFFFFF"/>
                    </a:gs>
                    <a:gs pos="100000">
                      <a:srgbClr val="FFFFFF"/>
                    </a:gs>
                  </a:gsLst>
                  <a:lin ang="5400000" scaled="0"/>
                </a:gradFill>
              </a:rPr>
              <a:t>identity</a:t>
            </a:r>
          </a:p>
        </p:txBody>
      </p:sp>
      <p:sp>
        <p:nvSpPr>
          <p:cNvPr id="16" name="Rectangle 15"/>
          <p:cNvSpPr/>
          <p:nvPr/>
        </p:nvSpPr>
        <p:spPr bwMode="auto">
          <a:xfrm>
            <a:off x="5402614" y="1570574"/>
            <a:ext cx="896223" cy="81523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0" tIns="60940" rIns="121880" bIns="60940" numCol="1" rtlCol="0" anchor="b" anchorCtr="0" compatLnSpc="1">
            <a:prstTxWarp prst="textNoShape">
              <a:avLst/>
            </a:prstTxWarp>
          </a:bodyPr>
          <a:lstStyle/>
          <a:p>
            <a:pPr algn="ctr" defTabSz="895672" fontAlgn="base">
              <a:lnSpc>
                <a:spcPct val="80000"/>
              </a:lnSpc>
              <a:spcBef>
                <a:spcPct val="0"/>
              </a:spcBef>
              <a:spcAft>
                <a:spcPct val="0"/>
              </a:spcAft>
            </a:pPr>
            <a:r>
              <a:rPr lang="en-US" sz="1047" dirty="0">
                <a:gradFill>
                  <a:gsLst>
                    <a:gs pos="0">
                      <a:srgbClr val="FFFFFF"/>
                    </a:gs>
                    <a:gs pos="100000">
                      <a:srgbClr val="FFFFFF"/>
                    </a:gs>
                  </a:gsLst>
                  <a:lin ang="5400000" scaled="0"/>
                </a:gradFill>
              </a:rPr>
              <a:t>service bus</a:t>
            </a:r>
          </a:p>
        </p:txBody>
      </p:sp>
      <p:sp>
        <p:nvSpPr>
          <p:cNvPr id="17" name="Rectangle 16"/>
          <p:cNvSpPr/>
          <p:nvPr/>
        </p:nvSpPr>
        <p:spPr bwMode="auto">
          <a:xfrm>
            <a:off x="3508017" y="2496802"/>
            <a:ext cx="896223" cy="81523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0" tIns="60940" rIns="121880" bIns="60940" numCol="1" rtlCol="0" anchor="b" anchorCtr="0" compatLnSpc="1">
            <a:prstTxWarp prst="textNoShape">
              <a:avLst/>
            </a:prstTxWarp>
          </a:bodyPr>
          <a:lstStyle/>
          <a:p>
            <a:pPr algn="ctr" defTabSz="895672" fontAlgn="base">
              <a:lnSpc>
                <a:spcPct val="80000"/>
              </a:lnSpc>
              <a:spcBef>
                <a:spcPct val="0"/>
              </a:spcBef>
              <a:spcAft>
                <a:spcPct val="0"/>
              </a:spcAft>
            </a:pPr>
            <a:r>
              <a:rPr lang="en-US" sz="1047" dirty="0">
                <a:gradFill>
                  <a:gsLst>
                    <a:gs pos="0">
                      <a:srgbClr val="FFFFFF"/>
                    </a:gs>
                    <a:gs pos="100000">
                      <a:srgbClr val="FFFFFF"/>
                    </a:gs>
                  </a:gsLst>
                  <a:lin ang="5400000" scaled="0"/>
                </a:gradFill>
              </a:rPr>
              <a:t>web sites</a:t>
            </a:r>
          </a:p>
        </p:txBody>
      </p:sp>
      <p:sp>
        <p:nvSpPr>
          <p:cNvPr id="18" name="Mobile Services - Label"/>
          <p:cNvSpPr/>
          <p:nvPr/>
        </p:nvSpPr>
        <p:spPr bwMode="auto">
          <a:xfrm>
            <a:off x="2573039" y="2507682"/>
            <a:ext cx="896223" cy="81523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0" tIns="60940" rIns="121880" bIns="60940" numCol="1" rtlCol="0" anchor="b" anchorCtr="0" compatLnSpc="1">
            <a:prstTxWarp prst="textNoShape">
              <a:avLst/>
            </a:prstTxWarp>
          </a:bodyPr>
          <a:lstStyle/>
          <a:p>
            <a:pPr algn="ctr" defTabSz="895672" fontAlgn="base">
              <a:lnSpc>
                <a:spcPct val="80000"/>
              </a:lnSpc>
              <a:spcBef>
                <a:spcPct val="0"/>
              </a:spcBef>
              <a:spcAft>
                <a:spcPct val="0"/>
              </a:spcAft>
            </a:pPr>
            <a:r>
              <a:rPr lang="en-US" sz="1047" dirty="0">
                <a:gradFill>
                  <a:gsLst>
                    <a:gs pos="0">
                      <a:srgbClr val="FFFFFF"/>
                    </a:gs>
                    <a:gs pos="100000">
                      <a:srgbClr val="FFFFFF"/>
                    </a:gs>
                  </a:gsLst>
                  <a:lin ang="5400000" scaled="0"/>
                </a:gradFill>
              </a:rPr>
              <a:t>mobile services</a:t>
            </a:r>
          </a:p>
        </p:txBody>
      </p:sp>
      <p:sp>
        <p:nvSpPr>
          <p:cNvPr id="19" name="Rectangle 18"/>
          <p:cNvSpPr/>
          <p:nvPr/>
        </p:nvSpPr>
        <p:spPr bwMode="auto">
          <a:xfrm>
            <a:off x="2573493" y="1568963"/>
            <a:ext cx="896223" cy="81523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0" tIns="60940" rIns="121880" bIns="60940" numCol="1" rtlCol="0" anchor="b" anchorCtr="0" compatLnSpc="1">
            <a:prstTxWarp prst="textNoShape">
              <a:avLst/>
            </a:prstTxWarp>
          </a:bodyPr>
          <a:lstStyle/>
          <a:p>
            <a:pPr algn="ctr" defTabSz="895672" fontAlgn="base">
              <a:lnSpc>
                <a:spcPct val="80000"/>
              </a:lnSpc>
              <a:spcBef>
                <a:spcPct val="0"/>
              </a:spcBef>
              <a:spcAft>
                <a:spcPct val="0"/>
              </a:spcAft>
            </a:pPr>
            <a:r>
              <a:rPr lang="en-US" sz="1047" dirty="0">
                <a:gradFill>
                  <a:gsLst>
                    <a:gs pos="0">
                      <a:srgbClr val="FFFFFF"/>
                    </a:gs>
                    <a:gs pos="100000">
                      <a:srgbClr val="FFFFFF"/>
                    </a:gs>
                  </a:gsLst>
                  <a:lin ang="5400000" scaled="0"/>
                </a:gradFill>
              </a:rPr>
              <a:t>cloud services</a:t>
            </a:r>
          </a:p>
        </p:txBody>
      </p:sp>
      <p:pic>
        <p:nvPicPr>
          <p:cNvPr id="20" name="Picture 1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654602" y="1671627"/>
            <a:ext cx="423361" cy="419600"/>
          </a:xfrm>
          <a:prstGeom prst="rect">
            <a:avLst/>
          </a:prstGeom>
        </p:spPr>
      </p:pic>
      <p:sp>
        <p:nvSpPr>
          <p:cNvPr id="21" name="L-Shape 20"/>
          <p:cNvSpPr/>
          <p:nvPr/>
        </p:nvSpPr>
        <p:spPr bwMode="auto">
          <a:xfrm>
            <a:off x="3579146" y="1615009"/>
            <a:ext cx="843957" cy="809708"/>
          </a:xfrm>
          <a:prstGeom prst="corner">
            <a:avLst>
              <a:gd name="adj1" fmla="val 38444"/>
              <a:gd name="adj2" fmla="val 73305"/>
            </a:avLst>
          </a:prstGeom>
          <a:noFill/>
          <a:ln w="22225" cap="sq">
            <a:solidFill>
              <a:srgbClr val="FFFFFF"/>
            </a:solidFill>
            <a:prstDash val="sysDot"/>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896068" fontAlgn="base">
              <a:lnSpc>
                <a:spcPct val="90000"/>
              </a:lnSpc>
              <a:spcBef>
                <a:spcPct val="0"/>
              </a:spcBef>
              <a:spcAft>
                <a:spcPct val="0"/>
              </a:spcAft>
            </a:pPr>
            <a:endParaRPr lang="en-US" sz="1961" spc="-49" dirty="0">
              <a:gradFill>
                <a:gsLst>
                  <a:gs pos="1250">
                    <a:srgbClr val="EFEFEF"/>
                  </a:gs>
                  <a:gs pos="10417">
                    <a:srgbClr val="EFEFEF"/>
                  </a:gs>
                </a:gsLst>
                <a:lin ang="5400000" scaled="0"/>
              </a:gradFill>
            </a:endParaRPr>
          </a:p>
        </p:txBody>
      </p:sp>
      <p:pic>
        <p:nvPicPr>
          <p:cNvPr id="22" name="Picture 7" descr="C:\Users\Jonahs\Dropbox\Projects SCOTT\MEET Windows Azure\source\Background\tile-icon-identity.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669263" y="1710158"/>
            <a:ext cx="368271" cy="368269"/>
          </a:xfrm>
          <a:prstGeom prst="rect">
            <a:avLst/>
          </a:prstGeom>
          <a:noFill/>
          <a:extLst>
            <a:ext uri="{909E8E84-426E-40dd-AFC4-6F175D3DCCD1}">
              <a14:hiddenFill xmlns:a14="http://schemas.microsoft.com/office/drawing/2010/main" xmlns="">
                <a:solidFill>
                  <a:srgbClr val="FFFFFF"/>
                </a:solidFill>
              </a14:hiddenFill>
            </a:ext>
          </a:extLst>
        </p:spPr>
      </p:pic>
      <p:sp>
        <p:nvSpPr>
          <p:cNvPr id="23" name="L-Shape 22"/>
          <p:cNvSpPr/>
          <p:nvPr/>
        </p:nvSpPr>
        <p:spPr bwMode="auto">
          <a:xfrm flipH="1" flipV="1">
            <a:off x="4252723" y="1615009"/>
            <a:ext cx="971621" cy="809708"/>
          </a:xfrm>
          <a:prstGeom prst="corner">
            <a:avLst>
              <a:gd name="adj1" fmla="val 47670"/>
              <a:gd name="adj2" fmla="val 82321"/>
            </a:avLst>
          </a:prstGeom>
          <a:noFill/>
          <a:ln w="22225" cap="sq">
            <a:solidFill>
              <a:srgbClr val="FFFFFF"/>
            </a:solidFill>
            <a:prstDash val="sysDot"/>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896068" fontAlgn="base">
              <a:lnSpc>
                <a:spcPct val="90000"/>
              </a:lnSpc>
              <a:spcBef>
                <a:spcPct val="0"/>
              </a:spcBef>
              <a:spcAft>
                <a:spcPct val="0"/>
              </a:spcAft>
            </a:pPr>
            <a:endParaRPr lang="en-US" sz="1961" spc="-49" dirty="0">
              <a:gradFill>
                <a:gsLst>
                  <a:gs pos="1250">
                    <a:srgbClr val="EFEFEF"/>
                  </a:gs>
                  <a:gs pos="10417">
                    <a:srgbClr val="EFEFEF"/>
                  </a:gs>
                </a:gsLst>
                <a:lin ang="5400000" scaled="0"/>
              </a:gradFill>
            </a:endParaRPr>
          </a:p>
        </p:txBody>
      </p:sp>
      <p:sp>
        <p:nvSpPr>
          <p:cNvPr id="24" name="Freeform 25"/>
          <p:cNvSpPr>
            <a:spLocks noEditPoints="1"/>
          </p:cNvSpPr>
          <p:nvPr/>
        </p:nvSpPr>
        <p:spPr bwMode="black">
          <a:xfrm>
            <a:off x="4697825" y="2625753"/>
            <a:ext cx="341492" cy="341887"/>
          </a:xfrm>
          <a:custGeom>
            <a:avLst/>
            <a:gdLst>
              <a:gd name="T0" fmla="*/ 0 w 708"/>
              <a:gd name="T1" fmla="*/ 709 h 709"/>
              <a:gd name="T2" fmla="*/ 212 w 708"/>
              <a:gd name="T3" fmla="*/ 567 h 709"/>
              <a:gd name="T4" fmla="*/ 708 w 708"/>
              <a:gd name="T5" fmla="*/ 567 h 709"/>
              <a:gd name="T6" fmla="*/ 496 w 708"/>
              <a:gd name="T7" fmla="*/ 709 h 709"/>
              <a:gd name="T8" fmla="*/ 708 w 708"/>
              <a:gd name="T9" fmla="*/ 567 h 709"/>
              <a:gd name="T10" fmla="*/ 248 w 708"/>
              <a:gd name="T11" fmla="*/ 567 h 709"/>
              <a:gd name="T12" fmla="*/ 460 w 708"/>
              <a:gd name="T13" fmla="*/ 709 h 709"/>
              <a:gd name="T14" fmla="*/ 212 w 708"/>
              <a:gd name="T15" fmla="*/ 227 h 709"/>
              <a:gd name="T16" fmla="*/ 0 w 708"/>
              <a:gd name="T17" fmla="*/ 369 h 709"/>
              <a:gd name="T18" fmla="*/ 212 w 708"/>
              <a:gd name="T19" fmla="*/ 227 h 709"/>
              <a:gd name="T20" fmla="*/ 496 w 708"/>
              <a:gd name="T21" fmla="*/ 14 h 709"/>
              <a:gd name="T22" fmla="*/ 708 w 708"/>
              <a:gd name="T23" fmla="*/ 156 h 709"/>
              <a:gd name="T24" fmla="*/ 460 w 708"/>
              <a:gd name="T25" fmla="*/ 156 h 709"/>
              <a:gd name="T26" fmla="*/ 248 w 708"/>
              <a:gd name="T27" fmla="*/ 298 h 709"/>
              <a:gd name="T28" fmla="*/ 460 w 708"/>
              <a:gd name="T29" fmla="*/ 156 h 709"/>
              <a:gd name="T30" fmla="*/ 127 w 708"/>
              <a:gd name="T31" fmla="*/ 397 h 709"/>
              <a:gd name="T32" fmla="*/ 340 w 708"/>
              <a:gd name="T33" fmla="*/ 539 h 709"/>
              <a:gd name="T34" fmla="*/ 97 w 708"/>
              <a:gd name="T35" fmla="*/ 397 h 709"/>
              <a:gd name="T36" fmla="*/ 0 w 708"/>
              <a:gd name="T37" fmla="*/ 539 h 709"/>
              <a:gd name="T38" fmla="*/ 97 w 708"/>
              <a:gd name="T39" fmla="*/ 397 h 709"/>
              <a:gd name="T40" fmla="*/ 0 w 708"/>
              <a:gd name="T41" fmla="*/ 57 h 709"/>
              <a:gd name="T42" fmla="*/ 97 w 708"/>
              <a:gd name="T43" fmla="*/ 199 h 709"/>
              <a:gd name="T44" fmla="*/ 583 w 708"/>
              <a:gd name="T45" fmla="*/ 397 h 709"/>
              <a:gd name="T46" fmla="*/ 371 w 708"/>
              <a:gd name="T47" fmla="*/ 539 h 709"/>
              <a:gd name="T48" fmla="*/ 583 w 708"/>
              <a:gd name="T49" fmla="*/ 397 h 709"/>
              <a:gd name="T50" fmla="*/ 614 w 708"/>
              <a:gd name="T51" fmla="*/ 397 h 709"/>
              <a:gd name="T52" fmla="*/ 708 w 708"/>
              <a:gd name="T53" fmla="*/ 539 h 709"/>
              <a:gd name="T54" fmla="*/ 354 w 708"/>
              <a:gd name="T55" fmla="*/ 132 h 709"/>
              <a:gd name="T56" fmla="*/ 392 w 708"/>
              <a:gd name="T57" fmla="*/ 47 h 709"/>
              <a:gd name="T58" fmla="*/ 316 w 708"/>
              <a:gd name="T59" fmla="*/ 0 h 709"/>
              <a:gd name="T60" fmla="*/ 269 w 708"/>
              <a:gd name="T61" fmla="*/ 47 h 709"/>
              <a:gd name="T62" fmla="*/ 602 w 708"/>
              <a:gd name="T63" fmla="*/ 343 h 709"/>
              <a:gd name="T64" fmla="*/ 640 w 708"/>
              <a:gd name="T65" fmla="*/ 258 h 709"/>
              <a:gd name="T66" fmla="*/ 564 w 708"/>
              <a:gd name="T67" fmla="*/ 210 h 709"/>
              <a:gd name="T68" fmla="*/ 517 w 708"/>
              <a:gd name="T69" fmla="*/ 258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08" h="709">
                <a:moveTo>
                  <a:pt x="212" y="709"/>
                </a:moveTo>
                <a:lnTo>
                  <a:pt x="0" y="709"/>
                </a:lnTo>
                <a:lnTo>
                  <a:pt x="0" y="567"/>
                </a:lnTo>
                <a:lnTo>
                  <a:pt x="212" y="567"/>
                </a:lnTo>
                <a:lnTo>
                  <a:pt x="212" y="709"/>
                </a:lnTo>
                <a:close/>
                <a:moveTo>
                  <a:pt x="708" y="567"/>
                </a:moveTo>
                <a:lnTo>
                  <a:pt x="496" y="567"/>
                </a:lnTo>
                <a:lnTo>
                  <a:pt x="496" y="709"/>
                </a:lnTo>
                <a:lnTo>
                  <a:pt x="708" y="709"/>
                </a:lnTo>
                <a:lnTo>
                  <a:pt x="708" y="567"/>
                </a:lnTo>
                <a:close/>
                <a:moveTo>
                  <a:pt x="460" y="567"/>
                </a:moveTo>
                <a:lnTo>
                  <a:pt x="248" y="567"/>
                </a:lnTo>
                <a:lnTo>
                  <a:pt x="248" y="709"/>
                </a:lnTo>
                <a:lnTo>
                  <a:pt x="460" y="709"/>
                </a:lnTo>
                <a:lnTo>
                  <a:pt x="460" y="567"/>
                </a:lnTo>
                <a:close/>
                <a:moveTo>
                  <a:pt x="212" y="227"/>
                </a:moveTo>
                <a:lnTo>
                  <a:pt x="0" y="227"/>
                </a:lnTo>
                <a:lnTo>
                  <a:pt x="0" y="369"/>
                </a:lnTo>
                <a:lnTo>
                  <a:pt x="212" y="369"/>
                </a:lnTo>
                <a:lnTo>
                  <a:pt x="212" y="227"/>
                </a:lnTo>
                <a:close/>
                <a:moveTo>
                  <a:pt x="708" y="14"/>
                </a:moveTo>
                <a:lnTo>
                  <a:pt x="496" y="14"/>
                </a:lnTo>
                <a:lnTo>
                  <a:pt x="496" y="156"/>
                </a:lnTo>
                <a:lnTo>
                  <a:pt x="708" y="156"/>
                </a:lnTo>
                <a:lnTo>
                  <a:pt x="708" y="14"/>
                </a:lnTo>
                <a:close/>
                <a:moveTo>
                  <a:pt x="460" y="156"/>
                </a:moveTo>
                <a:lnTo>
                  <a:pt x="248" y="156"/>
                </a:lnTo>
                <a:lnTo>
                  <a:pt x="248" y="298"/>
                </a:lnTo>
                <a:lnTo>
                  <a:pt x="460" y="298"/>
                </a:lnTo>
                <a:lnTo>
                  <a:pt x="460" y="156"/>
                </a:lnTo>
                <a:close/>
                <a:moveTo>
                  <a:pt x="340" y="397"/>
                </a:moveTo>
                <a:lnTo>
                  <a:pt x="127" y="397"/>
                </a:lnTo>
                <a:lnTo>
                  <a:pt x="127" y="539"/>
                </a:lnTo>
                <a:lnTo>
                  <a:pt x="340" y="539"/>
                </a:lnTo>
                <a:lnTo>
                  <a:pt x="340" y="397"/>
                </a:lnTo>
                <a:close/>
                <a:moveTo>
                  <a:pt x="97" y="397"/>
                </a:moveTo>
                <a:lnTo>
                  <a:pt x="0" y="397"/>
                </a:lnTo>
                <a:lnTo>
                  <a:pt x="0" y="539"/>
                </a:lnTo>
                <a:lnTo>
                  <a:pt x="97" y="539"/>
                </a:lnTo>
                <a:lnTo>
                  <a:pt x="97" y="397"/>
                </a:lnTo>
                <a:close/>
                <a:moveTo>
                  <a:pt x="97" y="57"/>
                </a:moveTo>
                <a:lnTo>
                  <a:pt x="0" y="57"/>
                </a:lnTo>
                <a:lnTo>
                  <a:pt x="0" y="199"/>
                </a:lnTo>
                <a:lnTo>
                  <a:pt x="97" y="199"/>
                </a:lnTo>
                <a:lnTo>
                  <a:pt x="97" y="57"/>
                </a:lnTo>
                <a:close/>
                <a:moveTo>
                  <a:pt x="583" y="397"/>
                </a:moveTo>
                <a:lnTo>
                  <a:pt x="371" y="397"/>
                </a:lnTo>
                <a:lnTo>
                  <a:pt x="371" y="539"/>
                </a:lnTo>
                <a:lnTo>
                  <a:pt x="583" y="539"/>
                </a:lnTo>
                <a:lnTo>
                  <a:pt x="583" y="397"/>
                </a:lnTo>
                <a:close/>
                <a:moveTo>
                  <a:pt x="708" y="397"/>
                </a:moveTo>
                <a:lnTo>
                  <a:pt x="614" y="397"/>
                </a:lnTo>
                <a:lnTo>
                  <a:pt x="614" y="539"/>
                </a:lnTo>
                <a:lnTo>
                  <a:pt x="708" y="539"/>
                </a:lnTo>
                <a:lnTo>
                  <a:pt x="708" y="397"/>
                </a:lnTo>
                <a:close/>
                <a:moveTo>
                  <a:pt x="354" y="132"/>
                </a:moveTo>
                <a:lnTo>
                  <a:pt x="439" y="47"/>
                </a:lnTo>
                <a:lnTo>
                  <a:pt x="392" y="47"/>
                </a:lnTo>
                <a:lnTo>
                  <a:pt x="392" y="0"/>
                </a:lnTo>
                <a:lnTo>
                  <a:pt x="316" y="0"/>
                </a:lnTo>
                <a:lnTo>
                  <a:pt x="316" y="47"/>
                </a:lnTo>
                <a:lnTo>
                  <a:pt x="269" y="47"/>
                </a:lnTo>
                <a:lnTo>
                  <a:pt x="354" y="132"/>
                </a:lnTo>
                <a:close/>
                <a:moveTo>
                  <a:pt x="602" y="343"/>
                </a:moveTo>
                <a:lnTo>
                  <a:pt x="687" y="258"/>
                </a:lnTo>
                <a:lnTo>
                  <a:pt x="640" y="258"/>
                </a:lnTo>
                <a:lnTo>
                  <a:pt x="640" y="210"/>
                </a:lnTo>
                <a:lnTo>
                  <a:pt x="564" y="210"/>
                </a:lnTo>
                <a:lnTo>
                  <a:pt x="564" y="258"/>
                </a:lnTo>
                <a:lnTo>
                  <a:pt x="517" y="258"/>
                </a:lnTo>
                <a:lnTo>
                  <a:pt x="602" y="343"/>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0687" tIns="40344" rIns="80687" bIns="40344" numCol="1" anchor="t" anchorCtr="0" compatLnSpc="1">
            <a:prstTxWarp prst="textNoShape">
              <a:avLst/>
            </a:prstTxWarp>
          </a:bodyPr>
          <a:lstStyle/>
          <a:p>
            <a:endParaRPr lang="en-US" sz="1568">
              <a:solidFill>
                <a:srgbClr val="505050"/>
              </a:solidFill>
            </a:endParaRPr>
          </a:p>
        </p:txBody>
      </p:sp>
      <p:sp>
        <p:nvSpPr>
          <p:cNvPr id="25" name="L-Shape 24"/>
          <p:cNvSpPr/>
          <p:nvPr/>
        </p:nvSpPr>
        <p:spPr bwMode="auto">
          <a:xfrm flipH="1" flipV="1">
            <a:off x="4233611" y="2520922"/>
            <a:ext cx="989347" cy="753001"/>
          </a:xfrm>
          <a:prstGeom prst="corner">
            <a:avLst>
              <a:gd name="adj1" fmla="val 38444"/>
              <a:gd name="adj2" fmla="val 98307"/>
            </a:avLst>
          </a:prstGeom>
          <a:noFill/>
          <a:ln w="22225" cap="sq">
            <a:solidFill>
              <a:srgbClr val="FFFFFF"/>
            </a:solidFill>
            <a:prstDash val="sysDot"/>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896068" fontAlgn="base">
              <a:lnSpc>
                <a:spcPct val="90000"/>
              </a:lnSpc>
              <a:spcBef>
                <a:spcPct val="0"/>
              </a:spcBef>
              <a:spcAft>
                <a:spcPct val="0"/>
              </a:spcAft>
            </a:pPr>
            <a:endParaRPr lang="en-US" sz="1961" spc="-49" dirty="0">
              <a:gradFill>
                <a:gsLst>
                  <a:gs pos="1250">
                    <a:srgbClr val="EFEFEF"/>
                  </a:gs>
                  <a:gs pos="10417">
                    <a:srgbClr val="EFEFEF"/>
                  </a:gs>
                </a:gsLst>
                <a:lin ang="5400000" scaled="0"/>
              </a:gradFill>
            </a:endParaRPr>
          </a:p>
        </p:txBody>
      </p:sp>
      <p:pic>
        <p:nvPicPr>
          <p:cNvPr id="26" name="Picture 25"/>
          <p:cNvPicPr>
            <a:picLocks noChangeAspect="1"/>
          </p:cNvPicPr>
          <p:nvPr/>
        </p:nvPicPr>
        <p:blipFill>
          <a:blip r:embed="rId6"/>
          <a:stretch>
            <a:fillRect/>
          </a:stretch>
        </p:blipFill>
        <p:spPr>
          <a:xfrm>
            <a:off x="5673499" y="1680203"/>
            <a:ext cx="376987" cy="426651"/>
          </a:xfrm>
          <a:prstGeom prst="rect">
            <a:avLst/>
          </a:prstGeom>
        </p:spPr>
      </p:pic>
      <p:sp>
        <p:nvSpPr>
          <p:cNvPr id="27" name="L-Shape 26"/>
          <p:cNvSpPr/>
          <p:nvPr/>
        </p:nvSpPr>
        <p:spPr bwMode="auto">
          <a:xfrm flipV="1">
            <a:off x="5460844" y="1618327"/>
            <a:ext cx="950704" cy="809708"/>
          </a:xfrm>
          <a:prstGeom prst="corner">
            <a:avLst>
              <a:gd name="adj1" fmla="val 50745"/>
              <a:gd name="adj2" fmla="val 100563"/>
            </a:avLst>
          </a:prstGeom>
          <a:noFill/>
          <a:ln w="22225" cap="sq">
            <a:solidFill>
              <a:srgbClr val="FFFFFF"/>
            </a:solidFill>
            <a:prstDash val="sysDot"/>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896068" fontAlgn="base">
              <a:lnSpc>
                <a:spcPct val="90000"/>
              </a:lnSpc>
              <a:spcBef>
                <a:spcPct val="0"/>
              </a:spcBef>
              <a:spcAft>
                <a:spcPct val="0"/>
              </a:spcAft>
            </a:pPr>
            <a:endParaRPr lang="en-US" sz="1961" spc="-49" dirty="0">
              <a:gradFill>
                <a:gsLst>
                  <a:gs pos="1250">
                    <a:srgbClr val="EFEFEF"/>
                  </a:gs>
                  <a:gs pos="10417">
                    <a:srgbClr val="EFEFEF"/>
                  </a:gs>
                </a:gsLst>
                <a:lin ang="5400000" scaled="0"/>
              </a:gradFill>
            </a:endParaRPr>
          </a:p>
        </p:txBody>
      </p:sp>
      <p:sp>
        <p:nvSpPr>
          <p:cNvPr id="28" name="Freeform 25"/>
          <p:cNvSpPr>
            <a:spLocks noEditPoints="1"/>
          </p:cNvSpPr>
          <p:nvPr/>
        </p:nvSpPr>
        <p:spPr bwMode="black">
          <a:xfrm flipH="1">
            <a:off x="6649761" y="1664645"/>
            <a:ext cx="423792" cy="423963"/>
          </a:xfrm>
          <a:custGeom>
            <a:avLst/>
            <a:gdLst>
              <a:gd name="T0" fmla="*/ 50 w 150"/>
              <a:gd name="T1" fmla="*/ 75 h 150"/>
              <a:gd name="T2" fmla="*/ 90 w 150"/>
              <a:gd name="T3" fmla="*/ 45 h 150"/>
              <a:gd name="T4" fmla="*/ 90 w 150"/>
              <a:gd name="T5" fmla="*/ 105 h 150"/>
              <a:gd name="T6" fmla="*/ 50 w 150"/>
              <a:gd name="T7" fmla="*/ 75 h 150"/>
              <a:gd name="T8" fmla="*/ 75 w 150"/>
              <a:gd name="T9" fmla="*/ 140 h 150"/>
              <a:gd name="T10" fmla="*/ 10 w 150"/>
              <a:gd name="T11" fmla="*/ 75 h 150"/>
              <a:gd name="T12" fmla="*/ 75 w 150"/>
              <a:gd name="T13" fmla="*/ 10 h 150"/>
              <a:gd name="T14" fmla="*/ 140 w 150"/>
              <a:gd name="T15" fmla="*/ 75 h 150"/>
              <a:gd name="T16" fmla="*/ 75 w 150"/>
              <a:gd name="T17" fmla="*/ 140 h 150"/>
              <a:gd name="T18" fmla="*/ 75 w 150"/>
              <a:gd name="T19" fmla="*/ 150 h 150"/>
              <a:gd name="T20" fmla="*/ 150 w 150"/>
              <a:gd name="T21" fmla="*/ 75 h 150"/>
              <a:gd name="T22" fmla="*/ 75 w 150"/>
              <a:gd name="T23" fmla="*/ 0 h 150"/>
              <a:gd name="T24" fmla="*/ 0 w 150"/>
              <a:gd name="T25" fmla="*/ 75 h 150"/>
              <a:gd name="T26" fmla="*/ 75 w 150"/>
              <a:gd name="T27" fmla="*/ 15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0" h="150">
                <a:moveTo>
                  <a:pt x="50" y="75"/>
                </a:moveTo>
                <a:cubicBezTo>
                  <a:pt x="90" y="45"/>
                  <a:pt x="90" y="45"/>
                  <a:pt x="90" y="45"/>
                </a:cubicBezTo>
                <a:cubicBezTo>
                  <a:pt x="90" y="105"/>
                  <a:pt x="90" y="105"/>
                  <a:pt x="90" y="105"/>
                </a:cubicBezTo>
                <a:lnTo>
                  <a:pt x="50" y="75"/>
                </a:lnTo>
                <a:close/>
                <a:moveTo>
                  <a:pt x="75" y="140"/>
                </a:moveTo>
                <a:cubicBezTo>
                  <a:pt x="39" y="140"/>
                  <a:pt x="10" y="111"/>
                  <a:pt x="10" y="75"/>
                </a:cubicBezTo>
                <a:cubicBezTo>
                  <a:pt x="10" y="39"/>
                  <a:pt x="39" y="10"/>
                  <a:pt x="75" y="10"/>
                </a:cubicBezTo>
                <a:cubicBezTo>
                  <a:pt x="111" y="10"/>
                  <a:pt x="140" y="39"/>
                  <a:pt x="140" y="75"/>
                </a:cubicBezTo>
                <a:cubicBezTo>
                  <a:pt x="140" y="111"/>
                  <a:pt x="111" y="140"/>
                  <a:pt x="75" y="140"/>
                </a:cubicBezTo>
                <a:moveTo>
                  <a:pt x="75" y="150"/>
                </a:moveTo>
                <a:cubicBezTo>
                  <a:pt x="116" y="150"/>
                  <a:pt x="150" y="116"/>
                  <a:pt x="150" y="75"/>
                </a:cubicBezTo>
                <a:cubicBezTo>
                  <a:pt x="150" y="34"/>
                  <a:pt x="116" y="0"/>
                  <a:pt x="75" y="0"/>
                </a:cubicBezTo>
                <a:cubicBezTo>
                  <a:pt x="34" y="0"/>
                  <a:pt x="0" y="34"/>
                  <a:pt x="0" y="75"/>
                </a:cubicBezTo>
                <a:cubicBezTo>
                  <a:pt x="0" y="116"/>
                  <a:pt x="34" y="150"/>
                  <a:pt x="75" y="150"/>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9625" tIns="44813" rIns="89625" bIns="44813" numCol="1" anchor="t" anchorCtr="0" compatLnSpc="1">
            <a:prstTxWarp prst="textNoShape">
              <a:avLst/>
            </a:prstTxWarp>
          </a:bodyPr>
          <a:lstStyle/>
          <a:p>
            <a:pPr defTabSz="896154"/>
            <a:endParaRPr lang="en-US" sz="1765" dirty="0">
              <a:solidFill>
                <a:srgbClr val="000000"/>
              </a:solidFill>
            </a:endParaRPr>
          </a:p>
        </p:txBody>
      </p:sp>
      <p:sp>
        <p:nvSpPr>
          <p:cNvPr id="29" name="L-Shape 28"/>
          <p:cNvSpPr/>
          <p:nvPr/>
        </p:nvSpPr>
        <p:spPr bwMode="auto">
          <a:xfrm flipH="1">
            <a:off x="6357065" y="1618327"/>
            <a:ext cx="821155" cy="809708"/>
          </a:xfrm>
          <a:prstGeom prst="corner">
            <a:avLst>
              <a:gd name="adj1" fmla="val 38444"/>
              <a:gd name="adj2" fmla="val 82531"/>
            </a:avLst>
          </a:prstGeom>
          <a:noFill/>
          <a:ln w="22225" cap="sq">
            <a:solidFill>
              <a:srgbClr val="FFFFFF"/>
            </a:solidFill>
            <a:prstDash val="sysDot"/>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896068" fontAlgn="base">
              <a:lnSpc>
                <a:spcPct val="90000"/>
              </a:lnSpc>
              <a:spcBef>
                <a:spcPct val="0"/>
              </a:spcBef>
              <a:spcAft>
                <a:spcPct val="0"/>
              </a:spcAft>
            </a:pPr>
            <a:endParaRPr lang="en-US" sz="1961" spc="-49" dirty="0">
              <a:gradFill>
                <a:gsLst>
                  <a:gs pos="1250">
                    <a:srgbClr val="EFEFEF"/>
                  </a:gs>
                  <a:gs pos="10417">
                    <a:srgbClr val="EFEFEF"/>
                  </a:gs>
                </a:gsLst>
                <a:lin ang="5400000" scaled="0"/>
              </a:gradFill>
            </a:endParaRPr>
          </a:p>
        </p:txBody>
      </p:sp>
      <p:pic>
        <p:nvPicPr>
          <p:cNvPr id="30" name="Picture 2" descr="\\MAGNUM\Projects\Microsoft\Cloud Power FY12\Design\Icons\PNGs\Cloud_on_your_terms.png"/>
          <p:cNvPicPr>
            <a:picLocks noChangeAspect="1" noChangeArrowheads="1"/>
          </p:cNvPicPr>
          <p:nvPr/>
        </p:nvPicPr>
        <p:blipFill>
          <a:blip r:embed="rId7" cstate="print">
            <a:lum bright="100000"/>
          </a:blip>
          <a:stretch>
            <a:fillRect/>
          </a:stretch>
        </p:blipFill>
        <p:spPr bwMode="auto">
          <a:xfrm>
            <a:off x="5571362" y="2474596"/>
            <a:ext cx="608311" cy="608395"/>
          </a:xfrm>
          <a:prstGeom prst="rect">
            <a:avLst/>
          </a:prstGeom>
          <a:noFill/>
          <a:ln>
            <a:noFill/>
          </a:ln>
        </p:spPr>
      </p:pic>
      <p:sp>
        <p:nvSpPr>
          <p:cNvPr id="31" name="L-Shape 30"/>
          <p:cNvSpPr/>
          <p:nvPr/>
        </p:nvSpPr>
        <p:spPr bwMode="auto">
          <a:xfrm>
            <a:off x="5460844" y="2520922"/>
            <a:ext cx="843957" cy="753001"/>
          </a:xfrm>
          <a:prstGeom prst="corner">
            <a:avLst>
              <a:gd name="adj1" fmla="val 38444"/>
              <a:gd name="adj2" fmla="val 89961"/>
            </a:avLst>
          </a:prstGeom>
          <a:noFill/>
          <a:ln w="22225" cap="sq">
            <a:solidFill>
              <a:srgbClr val="FFFFFF"/>
            </a:solidFill>
            <a:prstDash val="sysDot"/>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896068" fontAlgn="base">
              <a:lnSpc>
                <a:spcPct val="90000"/>
              </a:lnSpc>
              <a:spcBef>
                <a:spcPct val="0"/>
              </a:spcBef>
              <a:spcAft>
                <a:spcPct val="0"/>
              </a:spcAft>
            </a:pPr>
            <a:endParaRPr lang="en-US" sz="1961" spc="-49" dirty="0">
              <a:gradFill>
                <a:gsLst>
                  <a:gs pos="1250">
                    <a:srgbClr val="EFEFEF"/>
                  </a:gs>
                  <a:gs pos="10417">
                    <a:srgbClr val="EFEFEF"/>
                  </a:gs>
                </a:gsLst>
                <a:lin ang="5400000" scaled="0"/>
              </a:gradFill>
            </a:endParaRPr>
          </a:p>
        </p:txBody>
      </p:sp>
      <p:sp>
        <p:nvSpPr>
          <p:cNvPr id="32" name="Freeform 31"/>
          <p:cNvSpPr>
            <a:spLocks noEditPoints="1"/>
          </p:cNvSpPr>
          <p:nvPr/>
        </p:nvSpPr>
        <p:spPr bwMode="auto">
          <a:xfrm>
            <a:off x="6681273" y="2672840"/>
            <a:ext cx="333555" cy="294131"/>
          </a:xfrm>
          <a:custGeom>
            <a:avLst/>
            <a:gdLst>
              <a:gd name="T0" fmla="*/ 2220 w 3152"/>
              <a:gd name="T1" fmla="*/ 905 h 2780"/>
              <a:gd name="T2" fmla="*/ 2131 w 3152"/>
              <a:gd name="T3" fmla="*/ 764 h 2780"/>
              <a:gd name="T4" fmla="*/ 1420 w 3152"/>
              <a:gd name="T5" fmla="*/ 92 h 2780"/>
              <a:gd name="T6" fmla="*/ 1243 w 3152"/>
              <a:gd name="T7" fmla="*/ 2 h 2780"/>
              <a:gd name="T8" fmla="*/ 1243 w 3152"/>
              <a:gd name="T9" fmla="*/ 2 h 2780"/>
              <a:gd name="T10" fmla="*/ 1243 w 3152"/>
              <a:gd name="T11" fmla="*/ 2 h 2780"/>
              <a:gd name="T12" fmla="*/ 266 w 3152"/>
              <a:gd name="T13" fmla="*/ 2 h 2780"/>
              <a:gd name="T14" fmla="*/ 0 w 3152"/>
              <a:gd name="T15" fmla="*/ 226 h 2780"/>
              <a:gd name="T16" fmla="*/ 0 w 3152"/>
              <a:gd name="T17" fmla="*/ 2511 h 2780"/>
              <a:gd name="T18" fmla="*/ 266 w 3152"/>
              <a:gd name="T19" fmla="*/ 2780 h 2780"/>
              <a:gd name="T20" fmla="*/ 1953 w 3152"/>
              <a:gd name="T21" fmla="*/ 2780 h 2780"/>
              <a:gd name="T22" fmla="*/ 2220 w 3152"/>
              <a:gd name="T23" fmla="*/ 2511 h 2780"/>
              <a:gd name="T24" fmla="*/ 2220 w 3152"/>
              <a:gd name="T25" fmla="*/ 943 h 2780"/>
              <a:gd name="T26" fmla="*/ 2220 w 3152"/>
              <a:gd name="T27" fmla="*/ 905 h 2780"/>
              <a:gd name="T28" fmla="*/ 1243 w 3152"/>
              <a:gd name="T29" fmla="*/ 226 h 2780"/>
              <a:gd name="T30" fmla="*/ 1953 w 3152"/>
              <a:gd name="T31" fmla="*/ 943 h 2780"/>
              <a:gd name="T32" fmla="*/ 1243 w 3152"/>
              <a:gd name="T33" fmla="*/ 943 h 2780"/>
              <a:gd name="T34" fmla="*/ 1243 w 3152"/>
              <a:gd name="T35" fmla="*/ 226 h 2780"/>
              <a:gd name="T36" fmla="*/ 1243 w 3152"/>
              <a:gd name="T37" fmla="*/ 226 h 2780"/>
              <a:gd name="T38" fmla="*/ 1953 w 3152"/>
              <a:gd name="T39" fmla="*/ 2511 h 2780"/>
              <a:gd name="T40" fmla="*/ 266 w 3152"/>
              <a:gd name="T41" fmla="*/ 2511 h 2780"/>
              <a:gd name="T42" fmla="*/ 266 w 3152"/>
              <a:gd name="T43" fmla="*/ 226 h 2780"/>
              <a:gd name="T44" fmla="*/ 1021 w 3152"/>
              <a:gd name="T45" fmla="*/ 226 h 2780"/>
              <a:gd name="T46" fmla="*/ 1021 w 3152"/>
              <a:gd name="T47" fmla="*/ 943 h 2780"/>
              <a:gd name="T48" fmla="*/ 1243 w 3152"/>
              <a:gd name="T49" fmla="*/ 1212 h 2780"/>
              <a:gd name="T50" fmla="*/ 1953 w 3152"/>
              <a:gd name="T51" fmla="*/ 1212 h 2780"/>
              <a:gd name="T52" fmla="*/ 1953 w 3152"/>
              <a:gd name="T53" fmla="*/ 2511 h 2780"/>
              <a:gd name="T54" fmla="*/ 1953 w 3152"/>
              <a:gd name="T55" fmla="*/ 2511 h 2780"/>
              <a:gd name="T56" fmla="*/ 2575 w 3152"/>
              <a:gd name="T57" fmla="*/ 630 h 2780"/>
              <a:gd name="T58" fmla="*/ 2664 w 3152"/>
              <a:gd name="T59" fmla="*/ 854 h 2780"/>
              <a:gd name="T60" fmla="*/ 2664 w 3152"/>
              <a:gd name="T61" fmla="*/ 2511 h 2780"/>
              <a:gd name="T62" fmla="*/ 2442 w 3152"/>
              <a:gd name="T63" fmla="*/ 2780 h 2780"/>
              <a:gd name="T64" fmla="*/ 2353 w 3152"/>
              <a:gd name="T65" fmla="*/ 2780 h 2780"/>
              <a:gd name="T66" fmla="*/ 2442 w 3152"/>
              <a:gd name="T67" fmla="*/ 2556 h 2780"/>
              <a:gd name="T68" fmla="*/ 2442 w 3152"/>
              <a:gd name="T69" fmla="*/ 943 h 2780"/>
              <a:gd name="T70" fmla="*/ 2353 w 3152"/>
              <a:gd name="T71" fmla="*/ 674 h 2780"/>
              <a:gd name="T72" fmla="*/ 1642 w 3152"/>
              <a:gd name="T73" fmla="*/ 2 h 2780"/>
              <a:gd name="T74" fmla="*/ 1642 w 3152"/>
              <a:gd name="T75" fmla="*/ 2 h 2780"/>
              <a:gd name="T76" fmla="*/ 1731 w 3152"/>
              <a:gd name="T77" fmla="*/ 2 h 2780"/>
              <a:gd name="T78" fmla="*/ 1776 w 3152"/>
              <a:gd name="T79" fmla="*/ 2 h 2780"/>
              <a:gd name="T80" fmla="*/ 2086 w 3152"/>
              <a:gd name="T81" fmla="*/ 137 h 2780"/>
              <a:gd name="T82" fmla="*/ 2575 w 3152"/>
              <a:gd name="T83" fmla="*/ 630 h 2780"/>
              <a:gd name="T84" fmla="*/ 3063 w 3152"/>
              <a:gd name="T85" fmla="*/ 585 h 2780"/>
              <a:gd name="T86" fmla="*/ 3152 w 3152"/>
              <a:gd name="T87" fmla="*/ 764 h 2780"/>
              <a:gd name="T88" fmla="*/ 3152 w 3152"/>
              <a:gd name="T89" fmla="*/ 2511 h 2780"/>
              <a:gd name="T90" fmla="*/ 2886 w 3152"/>
              <a:gd name="T91" fmla="*/ 2780 h 2780"/>
              <a:gd name="T92" fmla="*/ 2841 w 3152"/>
              <a:gd name="T93" fmla="*/ 2780 h 2780"/>
              <a:gd name="T94" fmla="*/ 2886 w 3152"/>
              <a:gd name="T95" fmla="*/ 2556 h 2780"/>
              <a:gd name="T96" fmla="*/ 2886 w 3152"/>
              <a:gd name="T97" fmla="*/ 809 h 2780"/>
              <a:gd name="T98" fmla="*/ 2841 w 3152"/>
              <a:gd name="T99" fmla="*/ 630 h 2780"/>
              <a:gd name="T100" fmla="*/ 2220 w 3152"/>
              <a:gd name="T101" fmla="*/ 2 h 2780"/>
              <a:gd name="T102" fmla="*/ 2220 w 3152"/>
              <a:gd name="T103" fmla="*/ 2 h 2780"/>
              <a:gd name="T104" fmla="*/ 2264 w 3152"/>
              <a:gd name="T105" fmla="*/ 2 h 2780"/>
              <a:gd name="T106" fmla="*/ 2308 w 3152"/>
              <a:gd name="T107" fmla="*/ 2 h 2780"/>
              <a:gd name="T108" fmla="*/ 2619 w 3152"/>
              <a:gd name="T109" fmla="*/ 137 h 2780"/>
              <a:gd name="T110" fmla="*/ 3063 w 3152"/>
              <a:gd name="T111" fmla="*/ 585 h 27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152" h="2780">
                <a:moveTo>
                  <a:pt x="2220" y="905"/>
                </a:moveTo>
                <a:cubicBezTo>
                  <a:pt x="2220" y="860"/>
                  <a:pt x="2204" y="833"/>
                  <a:pt x="2131" y="764"/>
                </a:cubicBezTo>
                <a:cubicBezTo>
                  <a:pt x="1419" y="93"/>
                  <a:pt x="1420" y="92"/>
                  <a:pt x="1420" y="92"/>
                </a:cubicBezTo>
                <a:cubicBezTo>
                  <a:pt x="1358" y="23"/>
                  <a:pt x="1304" y="2"/>
                  <a:pt x="1243" y="2"/>
                </a:cubicBezTo>
                <a:cubicBezTo>
                  <a:pt x="1243" y="2"/>
                  <a:pt x="1243" y="2"/>
                  <a:pt x="1243" y="2"/>
                </a:cubicBezTo>
                <a:cubicBezTo>
                  <a:pt x="1243" y="2"/>
                  <a:pt x="1243" y="2"/>
                  <a:pt x="1243" y="2"/>
                </a:cubicBezTo>
                <a:cubicBezTo>
                  <a:pt x="266" y="2"/>
                  <a:pt x="266" y="2"/>
                  <a:pt x="266" y="2"/>
                </a:cubicBezTo>
                <a:cubicBezTo>
                  <a:pt x="133" y="2"/>
                  <a:pt x="0" y="92"/>
                  <a:pt x="0" y="226"/>
                </a:cubicBezTo>
                <a:cubicBezTo>
                  <a:pt x="0" y="2511"/>
                  <a:pt x="0" y="2511"/>
                  <a:pt x="0" y="2511"/>
                </a:cubicBezTo>
                <a:cubicBezTo>
                  <a:pt x="0" y="2646"/>
                  <a:pt x="133" y="2780"/>
                  <a:pt x="266" y="2780"/>
                </a:cubicBezTo>
                <a:cubicBezTo>
                  <a:pt x="1953" y="2780"/>
                  <a:pt x="1953" y="2780"/>
                  <a:pt x="1953" y="2780"/>
                </a:cubicBezTo>
                <a:cubicBezTo>
                  <a:pt x="2086" y="2780"/>
                  <a:pt x="2220" y="2646"/>
                  <a:pt x="2220" y="2511"/>
                </a:cubicBezTo>
                <a:cubicBezTo>
                  <a:pt x="2220" y="943"/>
                  <a:pt x="2220" y="943"/>
                  <a:pt x="2220" y="943"/>
                </a:cubicBezTo>
                <a:lnTo>
                  <a:pt x="2220" y="905"/>
                </a:lnTo>
                <a:close/>
                <a:moveTo>
                  <a:pt x="1243" y="226"/>
                </a:moveTo>
                <a:cubicBezTo>
                  <a:pt x="1953" y="943"/>
                  <a:pt x="1953" y="943"/>
                  <a:pt x="1953" y="943"/>
                </a:cubicBezTo>
                <a:cubicBezTo>
                  <a:pt x="1243" y="943"/>
                  <a:pt x="1243" y="943"/>
                  <a:pt x="1243" y="943"/>
                </a:cubicBezTo>
                <a:cubicBezTo>
                  <a:pt x="1243" y="226"/>
                  <a:pt x="1243" y="226"/>
                  <a:pt x="1243" y="226"/>
                </a:cubicBezTo>
                <a:cubicBezTo>
                  <a:pt x="1243" y="226"/>
                  <a:pt x="1243" y="226"/>
                  <a:pt x="1243" y="226"/>
                </a:cubicBezTo>
                <a:close/>
                <a:moveTo>
                  <a:pt x="1953" y="2511"/>
                </a:moveTo>
                <a:cubicBezTo>
                  <a:pt x="266" y="2511"/>
                  <a:pt x="266" y="2511"/>
                  <a:pt x="266" y="2511"/>
                </a:cubicBezTo>
                <a:cubicBezTo>
                  <a:pt x="266" y="226"/>
                  <a:pt x="266" y="226"/>
                  <a:pt x="266" y="226"/>
                </a:cubicBezTo>
                <a:cubicBezTo>
                  <a:pt x="1021" y="226"/>
                  <a:pt x="1021" y="226"/>
                  <a:pt x="1021" y="226"/>
                </a:cubicBezTo>
                <a:cubicBezTo>
                  <a:pt x="1021" y="943"/>
                  <a:pt x="1021" y="943"/>
                  <a:pt x="1021" y="943"/>
                </a:cubicBezTo>
                <a:cubicBezTo>
                  <a:pt x="1021" y="1078"/>
                  <a:pt x="1110" y="1212"/>
                  <a:pt x="1243" y="1212"/>
                </a:cubicBezTo>
                <a:cubicBezTo>
                  <a:pt x="1953" y="1212"/>
                  <a:pt x="1953" y="1212"/>
                  <a:pt x="1953" y="1212"/>
                </a:cubicBezTo>
                <a:cubicBezTo>
                  <a:pt x="1953" y="2511"/>
                  <a:pt x="1953" y="2511"/>
                  <a:pt x="1953" y="2511"/>
                </a:cubicBezTo>
                <a:cubicBezTo>
                  <a:pt x="1953" y="2511"/>
                  <a:pt x="1953" y="2511"/>
                  <a:pt x="1953" y="2511"/>
                </a:cubicBezTo>
                <a:close/>
                <a:moveTo>
                  <a:pt x="2575" y="630"/>
                </a:moveTo>
                <a:cubicBezTo>
                  <a:pt x="2619" y="674"/>
                  <a:pt x="2664" y="764"/>
                  <a:pt x="2664" y="854"/>
                </a:cubicBezTo>
                <a:cubicBezTo>
                  <a:pt x="2664" y="2511"/>
                  <a:pt x="2664" y="2511"/>
                  <a:pt x="2664" y="2511"/>
                </a:cubicBezTo>
                <a:cubicBezTo>
                  <a:pt x="2664" y="2646"/>
                  <a:pt x="2575" y="2780"/>
                  <a:pt x="2442" y="2780"/>
                </a:cubicBezTo>
                <a:cubicBezTo>
                  <a:pt x="2353" y="2780"/>
                  <a:pt x="2353" y="2780"/>
                  <a:pt x="2353" y="2780"/>
                </a:cubicBezTo>
                <a:cubicBezTo>
                  <a:pt x="2397" y="2691"/>
                  <a:pt x="2442" y="2646"/>
                  <a:pt x="2442" y="2556"/>
                </a:cubicBezTo>
                <a:cubicBezTo>
                  <a:pt x="2442" y="943"/>
                  <a:pt x="2442" y="943"/>
                  <a:pt x="2442" y="943"/>
                </a:cubicBezTo>
                <a:cubicBezTo>
                  <a:pt x="2442" y="854"/>
                  <a:pt x="2452" y="769"/>
                  <a:pt x="2353" y="674"/>
                </a:cubicBezTo>
                <a:cubicBezTo>
                  <a:pt x="1645" y="0"/>
                  <a:pt x="1642" y="2"/>
                  <a:pt x="1642" y="2"/>
                </a:cubicBezTo>
                <a:cubicBezTo>
                  <a:pt x="1642" y="2"/>
                  <a:pt x="1642" y="2"/>
                  <a:pt x="1642" y="2"/>
                </a:cubicBezTo>
                <a:cubicBezTo>
                  <a:pt x="1731" y="2"/>
                  <a:pt x="1731" y="2"/>
                  <a:pt x="1731" y="2"/>
                </a:cubicBezTo>
                <a:cubicBezTo>
                  <a:pt x="1776" y="2"/>
                  <a:pt x="1776" y="2"/>
                  <a:pt x="1776" y="2"/>
                </a:cubicBezTo>
                <a:cubicBezTo>
                  <a:pt x="1820" y="2"/>
                  <a:pt x="1953" y="2"/>
                  <a:pt x="2086" y="137"/>
                </a:cubicBezTo>
                <a:cubicBezTo>
                  <a:pt x="2575" y="630"/>
                  <a:pt x="2575" y="630"/>
                  <a:pt x="2575" y="630"/>
                </a:cubicBezTo>
                <a:moveTo>
                  <a:pt x="3063" y="585"/>
                </a:moveTo>
                <a:cubicBezTo>
                  <a:pt x="3108" y="630"/>
                  <a:pt x="3152" y="719"/>
                  <a:pt x="3152" y="764"/>
                </a:cubicBezTo>
                <a:cubicBezTo>
                  <a:pt x="3152" y="2511"/>
                  <a:pt x="3152" y="2511"/>
                  <a:pt x="3152" y="2511"/>
                </a:cubicBezTo>
                <a:cubicBezTo>
                  <a:pt x="3152" y="2646"/>
                  <a:pt x="3019" y="2780"/>
                  <a:pt x="2886" y="2780"/>
                </a:cubicBezTo>
                <a:cubicBezTo>
                  <a:pt x="2841" y="2780"/>
                  <a:pt x="2841" y="2780"/>
                  <a:pt x="2841" y="2780"/>
                </a:cubicBezTo>
                <a:cubicBezTo>
                  <a:pt x="2886" y="2691"/>
                  <a:pt x="2886" y="2646"/>
                  <a:pt x="2886" y="2556"/>
                </a:cubicBezTo>
                <a:cubicBezTo>
                  <a:pt x="2886" y="809"/>
                  <a:pt x="2886" y="809"/>
                  <a:pt x="2886" y="809"/>
                </a:cubicBezTo>
                <a:cubicBezTo>
                  <a:pt x="2886" y="764"/>
                  <a:pt x="2886" y="674"/>
                  <a:pt x="2841" y="630"/>
                </a:cubicBezTo>
                <a:cubicBezTo>
                  <a:pt x="2220" y="2"/>
                  <a:pt x="2220" y="2"/>
                  <a:pt x="2220" y="2"/>
                </a:cubicBezTo>
                <a:cubicBezTo>
                  <a:pt x="2220" y="2"/>
                  <a:pt x="2220" y="2"/>
                  <a:pt x="2220" y="2"/>
                </a:cubicBezTo>
                <a:cubicBezTo>
                  <a:pt x="2264" y="2"/>
                  <a:pt x="2264" y="2"/>
                  <a:pt x="2264" y="2"/>
                </a:cubicBezTo>
                <a:cubicBezTo>
                  <a:pt x="2308" y="2"/>
                  <a:pt x="2308" y="2"/>
                  <a:pt x="2308" y="2"/>
                </a:cubicBezTo>
                <a:cubicBezTo>
                  <a:pt x="2397" y="2"/>
                  <a:pt x="2486" y="2"/>
                  <a:pt x="2619" y="137"/>
                </a:cubicBezTo>
                <a:cubicBezTo>
                  <a:pt x="3063" y="585"/>
                  <a:pt x="3063" y="585"/>
                  <a:pt x="3063" y="585"/>
                </a:cubicBezTo>
              </a:path>
            </a:pathLst>
          </a:custGeom>
          <a:solidFill>
            <a:schemeClr val="bg1"/>
          </a:solidFill>
          <a:ln>
            <a:noFill/>
          </a:ln>
        </p:spPr>
        <p:txBody>
          <a:bodyPr vert="horz" wrap="square" lIns="121887" tIns="60943" rIns="121887" bIns="60943" numCol="1" anchor="t" anchorCtr="0" compatLnSpc="1">
            <a:prstTxWarp prst="textNoShape">
              <a:avLst/>
            </a:prstTxWarp>
          </a:bodyPr>
          <a:lstStyle/>
          <a:p>
            <a:pPr defTabSz="1190582"/>
            <a:endParaRPr lang="en-US" sz="2353" dirty="0">
              <a:solidFill>
                <a:srgbClr val="292929"/>
              </a:solidFill>
            </a:endParaRPr>
          </a:p>
        </p:txBody>
      </p:sp>
      <p:sp>
        <p:nvSpPr>
          <p:cNvPr id="33" name="Analytics - blue"/>
          <p:cNvSpPr/>
          <p:nvPr/>
        </p:nvSpPr>
        <p:spPr bwMode="auto">
          <a:xfrm flipH="1" flipV="1">
            <a:off x="6252888" y="2520922"/>
            <a:ext cx="925333" cy="764175"/>
          </a:xfrm>
          <a:prstGeom prst="corner">
            <a:avLst>
              <a:gd name="adj1" fmla="val 46590"/>
              <a:gd name="adj2" fmla="val 102672"/>
            </a:avLst>
          </a:prstGeom>
          <a:noFill/>
          <a:ln w="22225" cap="sq">
            <a:solidFill>
              <a:srgbClr val="FFFFFF"/>
            </a:solidFill>
            <a:prstDash val="sysDot"/>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896068" fontAlgn="base">
              <a:lnSpc>
                <a:spcPct val="90000"/>
              </a:lnSpc>
              <a:spcBef>
                <a:spcPct val="0"/>
              </a:spcBef>
              <a:spcAft>
                <a:spcPct val="0"/>
              </a:spcAft>
            </a:pPr>
            <a:endParaRPr lang="en-US" sz="1961" spc="-49" dirty="0">
              <a:gradFill>
                <a:gsLst>
                  <a:gs pos="1250">
                    <a:srgbClr val="EFEFEF"/>
                  </a:gs>
                  <a:gs pos="10417">
                    <a:srgbClr val="EFEFEF"/>
                  </a:gs>
                </a:gsLst>
                <a:lin ang="5400000" scaled="0"/>
              </a:gradFill>
            </a:endParaRPr>
          </a:p>
        </p:txBody>
      </p:sp>
      <p:sp>
        <p:nvSpPr>
          <p:cNvPr id="34" name="Rectangle 33"/>
          <p:cNvSpPr/>
          <p:nvPr/>
        </p:nvSpPr>
        <p:spPr bwMode="auto">
          <a:xfrm>
            <a:off x="-9695" y="4698359"/>
            <a:ext cx="7398099" cy="1165352"/>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68927" tIns="403391" rIns="121881" bIns="0" numCol="1" rtlCol="0" anchor="ctr" anchorCtr="0" compatLnSpc="1">
            <a:prstTxWarp prst="textNoShape">
              <a:avLst/>
            </a:prstTxWarp>
          </a:bodyPr>
          <a:lstStyle/>
          <a:p>
            <a:pPr defTabSz="761652">
              <a:defRPr/>
            </a:pPr>
            <a:r>
              <a:rPr lang="en-US" sz="4705" kern="0" baseline="30000" dirty="0">
                <a:gradFill>
                  <a:gsLst>
                    <a:gs pos="0">
                      <a:srgbClr val="00188F">
                        <a:lumMod val="5000"/>
                        <a:lumOff val="95000"/>
                      </a:srgbClr>
                    </a:gs>
                    <a:gs pos="100000">
                      <a:srgbClr val="EFEFEF"/>
                    </a:gs>
                  </a:gsLst>
                  <a:lin ang="5400000" scaled="1"/>
                </a:gradFill>
                <a:latin typeface="Segoe UI Light"/>
              </a:rPr>
              <a:t>infrastructure </a:t>
            </a:r>
            <a:br>
              <a:rPr lang="en-US" sz="4705" kern="0" baseline="30000" dirty="0">
                <a:gradFill>
                  <a:gsLst>
                    <a:gs pos="0">
                      <a:srgbClr val="00188F">
                        <a:lumMod val="5000"/>
                        <a:lumOff val="95000"/>
                      </a:srgbClr>
                    </a:gs>
                    <a:gs pos="100000">
                      <a:srgbClr val="EFEFEF"/>
                    </a:gs>
                  </a:gsLst>
                  <a:lin ang="5400000" scaled="1"/>
                </a:gradFill>
                <a:latin typeface="Segoe UI Light"/>
              </a:rPr>
            </a:br>
            <a:r>
              <a:rPr lang="en-US" sz="4705" kern="0" baseline="30000" dirty="0">
                <a:gradFill>
                  <a:gsLst>
                    <a:gs pos="0">
                      <a:srgbClr val="00188F">
                        <a:lumMod val="5000"/>
                        <a:lumOff val="95000"/>
                      </a:srgbClr>
                    </a:gs>
                    <a:gs pos="100000">
                      <a:srgbClr val="EFEFEF"/>
                    </a:gs>
                  </a:gsLst>
                  <a:lin ang="5400000" scaled="1"/>
                </a:gradFill>
                <a:latin typeface="Segoe UI Light"/>
              </a:rPr>
              <a:t>services</a:t>
            </a:r>
          </a:p>
        </p:txBody>
      </p:sp>
      <p:sp>
        <p:nvSpPr>
          <p:cNvPr id="35" name="Rectangle 34"/>
          <p:cNvSpPr/>
          <p:nvPr/>
        </p:nvSpPr>
        <p:spPr bwMode="auto">
          <a:xfrm>
            <a:off x="6399145" y="4863266"/>
            <a:ext cx="896223" cy="81523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0" tIns="60940" rIns="121880" bIns="60940" numCol="1" rtlCol="0" anchor="b" anchorCtr="0" compatLnSpc="1">
            <a:prstTxWarp prst="textNoShape">
              <a:avLst/>
            </a:prstTxWarp>
          </a:bodyPr>
          <a:lstStyle/>
          <a:p>
            <a:pPr algn="ctr" defTabSz="895672" fontAlgn="base">
              <a:lnSpc>
                <a:spcPct val="80000"/>
              </a:lnSpc>
              <a:spcBef>
                <a:spcPct val="0"/>
              </a:spcBef>
              <a:spcAft>
                <a:spcPct val="0"/>
              </a:spcAft>
            </a:pPr>
            <a:r>
              <a:rPr lang="en-US" sz="1047" dirty="0" err="1">
                <a:gradFill>
                  <a:gsLst>
                    <a:gs pos="0">
                      <a:srgbClr val="FFFFFF"/>
                    </a:gs>
                    <a:gs pos="100000">
                      <a:srgbClr val="FFFFFF"/>
                    </a:gs>
                  </a:gsLst>
                  <a:lin ang="5400000" scaled="0"/>
                </a:gradFill>
              </a:rPr>
              <a:t>cdn</a:t>
            </a:r>
            <a:endParaRPr lang="en-US" sz="1047" dirty="0">
              <a:gradFill>
                <a:gsLst>
                  <a:gs pos="0">
                    <a:srgbClr val="FFFFFF"/>
                  </a:gs>
                  <a:gs pos="100000">
                    <a:srgbClr val="FFFFFF"/>
                  </a:gs>
                </a:gsLst>
                <a:lin ang="5400000" scaled="0"/>
              </a:gradFill>
            </a:endParaRPr>
          </a:p>
        </p:txBody>
      </p:sp>
      <p:sp>
        <p:nvSpPr>
          <p:cNvPr id="36" name="Virtual Machines - Label"/>
          <p:cNvSpPr/>
          <p:nvPr/>
        </p:nvSpPr>
        <p:spPr bwMode="auto">
          <a:xfrm>
            <a:off x="2573039" y="4863266"/>
            <a:ext cx="896223" cy="81523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0" tIns="60940" rIns="121880" bIns="60940" numCol="1" rtlCol="0" anchor="b" anchorCtr="0" compatLnSpc="1">
            <a:prstTxWarp prst="textNoShape">
              <a:avLst/>
            </a:prstTxWarp>
          </a:bodyPr>
          <a:lstStyle/>
          <a:p>
            <a:pPr algn="ctr" defTabSz="895672" fontAlgn="base">
              <a:lnSpc>
                <a:spcPct val="80000"/>
              </a:lnSpc>
              <a:spcBef>
                <a:spcPct val="0"/>
              </a:spcBef>
              <a:spcAft>
                <a:spcPct val="0"/>
              </a:spcAft>
            </a:pPr>
            <a:r>
              <a:rPr lang="en-US" sz="1047" dirty="0">
                <a:gradFill>
                  <a:gsLst>
                    <a:gs pos="0">
                      <a:srgbClr val="FFFFFF"/>
                    </a:gs>
                    <a:gs pos="100000">
                      <a:srgbClr val="FFFFFF"/>
                    </a:gs>
                  </a:gsLst>
                  <a:lin ang="5400000" scaled="0"/>
                </a:gradFill>
              </a:rPr>
              <a:t>virtual machines</a:t>
            </a:r>
          </a:p>
        </p:txBody>
      </p:sp>
      <p:sp>
        <p:nvSpPr>
          <p:cNvPr id="37" name="Rectangle 36"/>
          <p:cNvSpPr/>
          <p:nvPr/>
        </p:nvSpPr>
        <p:spPr bwMode="auto">
          <a:xfrm>
            <a:off x="3508017" y="4863266"/>
            <a:ext cx="896223" cy="81523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0" tIns="60940" rIns="121880" bIns="60940" numCol="1" rtlCol="0" anchor="b" anchorCtr="0" compatLnSpc="1">
            <a:prstTxWarp prst="textNoShape">
              <a:avLst/>
            </a:prstTxWarp>
          </a:bodyPr>
          <a:lstStyle/>
          <a:p>
            <a:pPr algn="ctr" defTabSz="895672" fontAlgn="base">
              <a:lnSpc>
                <a:spcPct val="80000"/>
              </a:lnSpc>
              <a:spcBef>
                <a:spcPct val="0"/>
              </a:spcBef>
              <a:spcAft>
                <a:spcPct val="0"/>
              </a:spcAft>
            </a:pPr>
            <a:r>
              <a:rPr lang="en-US" sz="1047" dirty="0">
                <a:gradFill>
                  <a:gsLst>
                    <a:gs pos="0">
                      <a:srgbClr val="FFFFFF"/>
                    </a:gs>
                    <a:gs pos="100000">
                      <a:srgbClr val="FFFFFF"/>
                    </a:gs>
                  </a:gsLst>
                  <a:lin ang="5400000" scaled="0"/>
                </a:gradFill>
              </a:rPr>
              <a:t>virtual network</a:t>
            </a:r>
          </a:p>
        </p:txBody>
      </p:sp>
      <p:sp>
        <p:nvSpPr>
          <p:cNvPr id="38" name="Rectangle 37"/>
          <p:cNvSpPr/>
          <p:nvPr/>
        </p:nvSpPr>
        <p:spPr bwMode="auto">
          <a:xfrm>
            <a:off x="4405287" y="4863266"/>
            <a:ext cx="896223" cy="81523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0" tIns="60940" rIns="121880" bIns="60940" numCol="1" rtlCol="0" anchor="b" anchorCtr="0" compatLnSpc="1">
            <a:prstTxWarp prst="textNoShape">
              <a:avLst/>
            </a:prstTxWarp>
          </a:bodyPr>
          <a:lstStyle/>
          <a:p>
            <a:pPr algn="ctr" defTabSz="895672" fontAlgn="base">
              <a:lnSpc>
                <a:spcPct val="80000"/>
              </a:lnSpc>
              <a:spcBef>
                <a:spcPct val="0"/>
              </a:spcBef>
              <a:spcAft>
                <a:spcPct val="0"/>
              </a:spcAft>
            </a:pPr>
            <a:r>
              <a:rPr lang="en-US" sz="1047" dirty="0" err="1">
                <a:gradFill>
                  <a:gsLst>
                    <a:gs pos="0">
                      <a:srgbClr val="FFFFFF"/>
                    </a:gs>
                    <a:gs pos="100000">
                      <a:srgbClr val="FFFFFF"/>
                    </a:gs>
                  </a:gsLst>
                  <a:lin ang="5400000" scaled="0"/>
                </a:gradFill>
              </a:rPr>
              <a:t>vpn</a:t>
            </a:r>
            <a:endParaRPr lang="en-US" sz="1047" dirty="0">
              <a:gradFill>
                <a:gsLst>
                  <a:gs pos="0">
                    <a:srgbClr val="FFFFFF"/>
                  </a:gs>
                  <a:gs pos="100000">
                    <a:srgbClr val="FFFFFF"/>
                  </a:gs>
                </a:gsLst>
                <a:lin ang="5400000" scaled="0"/>
              </a:gradFill>
            </a:endParaRPr>
          </a:p>
        </p:txBody>
      </p:sp>
      <p:sp>
        <p:nvSpPr>
          <p:cNvPr id="39" name="Rectangle 38"/>
          <p:cNvSpPr/>
          <p:nvPr/>
        </p:nvSpPr>
        <p:spPr bwMode="auto">
          <a:xfrm>
            <a:off x="5402614" y="4863266"/>
            <a:ext cx="896223" cy="81523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0" tIns="60940" rIns="121880" bIns="60940" numCol="1" rtlCol="0" anchor="b" anchorCtr="0" compatLnSpc="1">
            <a:prstTxWarp prst="textNoShape">
              <a:avLst/>
            </a:prstTxWarp>
          </a:bodyPr>
          <a:lstStyle/>
          <a:p>
            <a:pPr algn="ctr" defTabSz="895672" fontAlgn="base">
              <a:lnSpc>
                <a:spcPct val="80000"/>
              </a:lnSpc>
              <a:spcBef>
                <a:spcPct val="0"/>
              </a:spcBef>
              <a:spcAft>
                <a:spcPct val="0"/>
              </a:spcAft>
            </a:pPr>
            <a:r>
              <a:rPr lang="en-US" sz="1047" dirty="0">
                <a:gradFill>
                  <a:gsLst>
                    <a:gs pos="0">
                      <a:srgbClr val="FFFFFF"/>
                    </a:gs>
                    <a:gs pos="100000">
                      <a:srgbClr val="FFFFFF"/>
                    </a:gs>
                  </a:gsLst>
                  <a:lin ang="5400000" scaled="0"/>
                </a:gradFill>
              </a:rPr>
              <a:t>traffic manager</a:t>
            </a:r>
          </a:p>
        </p:txBody>
      </p:sp>
      <p:pic>
        <p:nvPicPr>
          <p:cNvPr id="40" name="Picture 39"/>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832955" y="4944629"/>
            <a:ext cx="376391" cy="340519"/>
          </a:xfrm>
          <a:prstGeom prst="rect">
            <a:avLst/>
          </a:prstGeom>
          <a:noFill/>
          <a:ln>
            <a:noFill/>
          </a:ln>
        </p:spPr>
      </p:pic>
      <p:sp>
        <p:nvSpPr>
          <p:cNvPr id="41" name="L-Shape 40"/>
          <p:cNvSpPr/>
          <p:nvPr/>
        </p:nvSpPr>
        <p:spPr bwMode="auto">
          <a:xfrm flipV="1">
            <a:off x="2624844" y="4876182"/>
            <a:ext cx="843957" cy="806783"/>
          </a:xfrm>
          <a:prstGeom prst="corner">
            <a:avLst>
              <a:gd name="adj1" fmla="val 38444"/>
              <a:gd name="adj2" fmla="val 93695"/>
            </a:avLst>
          </a:prstGeom>
          <a:noFill/>
          <a:ln w="22225" cap="sq">
            <a:solidFill>
              <a:srgbClr val="FFFFFF"/>
            </a:solidFill>
            <a:prstDash val="sysDot"/>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896068" fontAlgn="base">
              <a:lnSpc>
                <a:spcPct val="90000"/>
              </a:lnSpc>
              <a:spcBef>
                <a:spcPct val="0"/>
              </a:spcBef>
              <a:spcAft>
                <a:spcPct val="0"/>
              </a:spcAft>
            </a:pPr>
            <a:endParaRPr lang="en-US" sz="1961" spc="-49" dirty="0">
              <a:gradFill>
                <a:gsLst>
                  <a:gs pos="1250">
                    <a:srgbClr val="EFEFEF"/>
                  </a:gs>
                  <a:gs pos="10417">
                    <a:srgbClr val="EFEFEF"/>
                  </a:gs>
                </a:gsLst>
                <a:lin ang="5400000" scaled="0"/>
              </a:gradFill>
            </a:endParaRPr>
          </a:p>
        </p:txBody>
      </p:sp>
      <p:pic>
        <p:nvPicPr>
          <p:cNvPr id="42" name="Picture 41"/>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707499" y="2589080"/>
            <a:ext cx="376392" cy="376445"/>
          </a:xfrm>
          <a:prstGeom prst="rect">
            <a:avLst/>
          </a:prstGeom>
          <a:noFill/>
        </p:spPr>
      </p:pic>
      <p:sp>
        <p:nvSpPr>
          <p:cNvPr id="43" name="L-Shape 42"/>
          <p:cNvSpPr/>
          <p:nvPr/>
        </p:nvSpPr>
        <p:spPr bwMode="auto">
          <a:xfrm>
            <a:off x="3577080" y="2525898"/>
            <a:ext cx="771659" cy="755375"/>
          </a:xfrm>
          <a:prstGeom prst="corner">
            <a:avLst>
              <a:gd name="adj1" fmla="val 46867"/>
              <a:gd name="adj2" fmla="val 71126"/>
            </a:avLst>
          </a:prstGeom>
          <a:noFill/>
          <a:ln w="22225" cap="sq">
            <a:solidFill>
              <a:srgbClr val="FFFFFF"/>
            </a:solidFill>
            <a:prstDash val="sysDot"/>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896068" fontAlgn="base">
              <a:lnSpc>
                <a:spcPct val="90000"/>
              </a:lnSpc>
              <a:spcBef>
                <a:spcPct val="0"/>
              </a:spcBef>
              <a:spcAft>
                <a:spcPct val="0"/>
              </a:spcAft>
            </a:pPr>
            <a:endParaRPr lang="en-US" sz="1961" spc="-49" dirty="0">
              <a:gradFill>
                <a:gsLst>
                  <a:gs pos="1250">
                    <a:srgbClr val="EFEFEF"/>
                  </a:gs>
                  <a:gs pos="10417">
                    <a:srgbClr val="EFEFEF"/>
                  </a:gs>
                </a:gsLst>
                <a:lin ang="5400000" scaled="0"/>
              </a:gradFill>
            </a:endParaRPr>
          </a:p>
        </p:txBody>
      </p:sp>
      <p:pic>
        <p:nvPicPr>
          <p:cNvPr id="44" name="Picture 43"/>
          <p:cNvPicPr>
            <a:picLocks noChangeAspect="1"/>
          </p:cNvPicPr>
          <p:nvPr/>
        </p:nvPicPr>
        <p:blipFill>
          <a:blip r:embed="rId10" cstate="print">
            <a:extLst>
              <a:ext uri="{28A0092B-C50C-407E-A947-70E740481C1C}">
                <a14:useLocalDpi xmlns:a14="http://schemas.microsoft.com/office/drawing/2010/main"/>
              </a:ext>
            </a:extLst>
          </a:blip>
          <a:stretch>
            <a:fillRect/>
          </a:stretch>
        </p:blipFill>
        <p:spPr>
          <a:xfrm>
            <a:off x="2900908" y="2601967"/>
            <a:ext cx="240489" cy="348196"/>
          </a:xfrm>
          <a:prstGeom prst="rect">
            <a:avLst/>
          </a:prstGeom>
          <a:noFill/>
        </p:spPr>
      </p:pic>
      <p:sp>
        <p:nvSpPr>
          <p:cNvPr id="45" name="L-Shape 44"/>
          <p:cNvSpPr/>
          <p:nvPr/>
        </p:nvSpPr>
        <p:spPr bwMode="auto">
          <a:xfrm rot="5400000" flipH="1">
            <a:off x="2634296" y="2483977"/>
            <a:ext cx="790315" cy="804275"/>
          </a:xfrm>
          <a:prstGeom prst="corner">
            <a:avLst>
              <a:gd name="adj1" fmla="val 38444"/>
              <a:gd name="adj2" fmla="val 90894"/>
            </a:avLst>
          </a:prstGeom>
          <a:noFill/>
          <a:ln w="22225" cap="sq">
            <a:solidFill>
              <a:srgbClr val="FFFFFF"/>
            </a:solidFill>
            <a:prstDash val="sysDot"/>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896068" fontAlgn="base">
              <a:lnSpc>
                <a:spcPct val="90000"/>
              </a:lnSpc>
              <a:spcBef>
                <a:spcPct val="0"/>
              </a:spcBef>
              <a:spcAft>
                <a:spcPct val="0"/>
              </a:spcAft>
            </a:pPr>
            <a:endParaRPr lang="en-US" sz="1961" spc="-49" dirty="0">
              <a:gradFill>
                <a:gsLst>
                  <a:gs pos="1250">
                    <a:srgbClr val="EFEFEF"/>
                  </a:gs>
                  <a:gs pos="10417">
                    <a:srgbClr val="EFEFEF"/>
                  </a:gs>
                </a:gsLst>
                <a:lin ang="5400000" scaled="0"/>
              </a:gradFill>
            </a:endParaRPr>
          </a:p>
        </p:txBody>
      </p:sp>
      <p:pic>
        <p:nvPicPr>
          <p:cNvPr id="46" name="Picture 45"/>
          <p:cNvPicPr>
            <a:picLocks noChangeAspect="1"/>
          </p:cNvPicPr>
          <p:nvPr/>
        </p:nvPicPr>
        <p:blipFill>
          <a:blip r:embed="rId11"/>
          <a:stretch>
            <a:fillRect/>
          </a:stretch>
        </p:blipFill>
        <p:spPr>
          <a:xfrm>
            <a:off x="2802123" y="1646815"/>
            <a:ext cx="438963" cy="371484"/>
          </a:xfrm>
          <a:prstGeom prst="rect">
            <a:avLst/>
          </a:prstGeom>
          <a:noFill/>
        </p:spPr>
      </p:pic>
      <p:sp>
        <p:nvSpPr>
          <p:cNvPr id="47" name="L-Shape 46"/>
          <p:cNvSpPr/>
          <p:nvPr/>
        </p:nvSpPr>
        <p:spPr bwMode="auto">
          <a:xfrm rot="5400000" flipV="1">
            <a:off x="2614051" y="1607178"/>
            <a:ext cx="818871" cy="816209"/>
          </a:xfrm>
          <a:prstGeom prst="corner">
            <a:avLst>
              <a:gd name="adj1" fmla="val 38444"/>
              <a:gd name="adj2" fmla="val 91737"/>
            </a:avLst>
          </a:prstGeom>
          <a:noFill/>
          <a:ln w="22225" cap="sq">
            <a:solidFill>
              <a:srgbClr val="FFFFFF"/>
            </a:solidFill>
            <a:prstDash val="sysDot"/>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896068" fontAlgn="base">
              <a:lnSpc>
                <a:spcPct val="90000"/>
              </a:lnSpc>
              <a:spcBef>
                <a:spcPct val="0"/>
              </a:spcBef>
              <a:spcAft>
                <a:spcPct val="0"/>
              </a:spcAft>
            </a:pPr>
            <a:endParaRPr lang="en-US" sz="1961" spc="-49" dirty="0">
              <a:gradFill>
                <a:gsLst>
                  <a:gs pos="1250">
                    <a:srgbClr val="EFEFEF"/>
                  </a:gs>
                  <a:gs pos="10417">
                    <a:srgbClr val="EFEFEF"/>
                  </a:gs>
                </a:gsLst>
                <a:lin ang="5400000" scaled="0"/>
              </a:gradFill>
            </a:endParaRPr>
          </a:p>
        </p:txBody>
      </p:sp>
      <p:sp>
        <p:nvSpPr>
          <p:cNvPr id="48" name="Freeform 78"/>
          <p:cNvSpPr>
            <a:spLocks noEditPoints="1"/>
          </p:cNvSpPr>
          <p:nvPr/>
        </p:nvSpPr>
        <p:spPr bwMode="black">
          <a:xfrm>
            <a:off x="3762979" y="4924476"/>
            <a:ext cx="386295" cy="369741"/>
          </a:xfrm>
          <a:custGeom>
            <a:avLst/>
            <a:gdLst>
              <a:gd name="T0" fmla="*/ 1448 w 2291"/>
              <a:gd name="T1" fmla="*/ 923 h 2197"/>
              <a:gd name="T2" fmla="*/ 1464 w 2291"/>
              <a:gd name="T3" fmla="*/ 1048 h 2197"/>
              <a:gd name="T4" fmla="*/ 1622 w 2291"/>
              <a:gd name="T5" fmla="*/ 1225 h 2197"/>
              <a:gd name="T6" fmla="*/ 1522 w 2291"/>
              <a:gd name="T7" fmla="*/ 1149 h 2197"/>
              <a:gd name="T8" fmla="*/ 1622 w 2291"/>
              <a:gd name="T9" fmla="*/ 1225 h 2197"/>
              <a:gd name="T10" fmla="*/ 769 w 2291"/>
              <a:gd name="T11" fmla="*/ 1149 h 2197"/>
              <a:gd name="T12" fmla="*/ 669 w 2291"/>
              <a:gd name="T13" fmla="*/ 1225 h 2197"/>
              <a:gd name="T14" fmla="*/ 828 w 2291"/>
              <a:gd name="T15" fmla="*/ 1048 h 2197"/>
              <a:gd name="T16" fmla="*/ 844 w 2291"/>
              <a:gd name="T17" fmla="*/ 923 h 2197"/>
              <a:gd name="T18" fmla="*/ 828 w 2291"/>
              <a:gd name="T19" fmla="*/ 1048 h 2197"/>
              <a:gd name="T20" fmla="*/ 1390 w 2291"/>
              <a:gd name="T21" fmla="*/ 540 h 2197"/>
              <a:gd name="T22" fmla="*/ 1493 w 2291"/>
              <a:gd name="T23" fmla="*/ 103 h 2197"/>
              <a:gd name="T24" fmla="*/ 902 w 2291"/>
              <a:gd name="T25" fmla="*/ 0 h 2197"/>
              <a:gd name="T26" fmla="*/ 799 w 2291"/>
              <a:gd name="T27" fmla="*/ 437 h 2197"/>
              <a:gd name="T28" fmla="*/ 859 w 2291"/>
              <a:gd name="T29" fmla="*/ 103 h 2197"/>
              <a:gd name="T30" fmla="*/ 1390 w 2291"/>
              <a:gd name="T31" fmla="*/ 60 h 2197"/>
              <a:gd name="T32" fmla="*/ 1433 w 2291"/>
              <a:gd name="T33" fmla="*/ 437 h 2197"/>
              <a:gd name="T34" fmla="*/ 902 w 2291"/>
              <a:gd name="T35" fmla="*/ 480 h 2197"/>
              <a:gd name="T36" fmla="*/ 859 w 2291"/>
              <a:gd name="T37" fmla="*/ 103 h 2197"/>
              <a:gd name="T38" fmla="*/ 1614 w 2291"/>
              <a:gd name="T39" fmla="*/ 824 h 2197"/>
              <a:gd name="T40" fmla="*/ 1640 w 2291"/>
              <a:gd name="T41" fmla="*/ 786 h 2197"/>
              <a:gd name="T42" fmla="*/ 1499 w 2291"/>
              <a:gd name="T43" fmla="*/ 596 h 2197"/>
              <a:gd name="T44" fmla="*/ 835 w 2291"/>
              <a:gd name="T45" fmla="*/ 576 h 2197"/>
              <a:gd name="T46" fmla="*/ 669 w 2291"/>
              <a:gd name="T47" fmla="*/ 741 h 2197"/>
              <a:gd name="T48" fmla="*/ 652 w 2291"/>
              <a:gd name="T49" fmla="*/ 798 h 2197"/>
              <a:gd name="T50" fmla="*/ 1450 w 2291"/>
              <a:gd name="T51" fmla="*/ 1476 h 2197"/>
              <a:gd name="T52" fmla="*/ 1554 w 2291"/>
              <a:gd name="T53" fmla="*/ 1913 h 2197"/>
              <a:gd name="T54" fmla="*/ 2144 w 2291"/>
              <a:gd name="T55" fmla="*/ 1810 h 2197"/>
              <a:gd name="T56" fmla="*/ 2041 w 2291"/>
              <a:gd name="T57" fmla="*/ 1373 h 2197"/>
              <a:gd name="T58" fmla="*/ 1450 w 2291"/>
              <a:gd name="T59" fmla="*/ 1476 h 2197"/>
              <a:gd name="T60" fmla="*/ 2084 w 2291"/>
              <a:gd name="T61" fmla="*/ 1810 h 2197"/>
              <a:gd name="T62" fmla="*/ 1554 w 2291"/>
              <a:gd name="T63" fmla="*/ 1853 h 2197"/>
              <a:gd name="T64" fmla="*/ 1511 w 2291"/>
              <a:gd name="T65" fmla="*/ 1476 h 2197"/>
              <a:gd name="T66" fmla="*/ 2041 w 2291"/>
              <a:gd name="T67" fmla="*/ 1433 h 2197"/>
              <a:gd name="T68" fmla="*/ 2275 w 2291"/>
              <a:gd name="T69" fmla="*/ 2114 h 2197"/>
              <a:gd name="T70" fmla="*/ 2108 w 2291"/>
              <a:gd name="T71" fmla="*/ 1949 h 2197"/>
              <a:gd name="T72" fmla="*/ 1444 w 2291"/>
              <a:gd name="T73" fmla="*/ 1969 h 2197"/>
              <a:gd name="T74" fmla="*/ 1304 w 2291"/>
              <a:gd name="T75" fmla="*/ 2159 h 2197"/>
              <a:gd name="T76" fmla="*/ 1329 w 2291"/>
              <a:gd name="T77" fmla="*/ 2197 h 2197"/>
              <a:gd name="T78" fmla="*/ 2291 w 2291"/>
              <a:gd name="T79" fmla="*/ 2171 h 2197"/>
              <a:gd name="T80" fmla="*/ 2275 w 2291"/>
              <a:gd name="T81" fmla="*/ 2114 h 2197"/>
              <a:gd name="T82" fmla="*/ 738 w 2291"/>
              <a:gd name="T83" fmla="*/ 1913 h 2197"/>
              <a:gd name="T84" fmla="*/ 841 w 2291"/>
              <a:gd name="T85" fmla="*/ 1476 h 2197"/>
              <a:gd name="T86" fmla="*/ 250 w 2291"/>
              <a:gd name="T87" fmla="*/ 1373 h 2197"/>
              <a:gd name="T88" fmla="*/ 147 w 2291"/>
              <a:gd name="T89" fmla="*/ 1810 h 2197"/>
              <a:gd name="T90" fmla="*/ 207 w 2291"/>
              <a:gd name="T91" fmla="*/ 1476 h 2197"/>
              <a:gd name="T92" fmla="*/ 738 w 2291"/>
              <a:gd name="T93" fmla="*/ 1433 h 2197"/>
              <a:gd name="T94" fmla="*/ 781 w 2291"/>
              <a:gd name="T95" fmla="*/ 1810 h 2197"/>
              <a:gd name="T96" fmla="*/ 250 w 2291"/>
              <a:gd name="T97" fmla="*/ 1853 h 2197"/>
              <a:gd name="T98" fmla="*/ 207 w 2291"/>
              <a:gd name="T99" fmla="*/ 1476 h 2197"/>
              <a:gd name="T100" fmla="*/ 805 w 2291"/>
              <a:gd name="T101" fmla="*/ 1949 h 2197"/>
              <a:gd name="T102" fmla="*/ 141 w 2291"/>
              <a:gd name="T103" fmla="*/ 1969 h 2197"/>
              <a:gd name="T104" fmla="*/ 0 w 2291"/>
              <a:gd name="T105" fmla="*/ 2159 h 2197"/>
              <a:gd name="T106" fmla="*/ 26 w 2291"/>
              <a:gd name="T107" fmla="*/ 2197 h 2197"/>
              <a:gd name="T108" fmla="*/ 988 w 2291"/>
              <a:gd name="T109" fmla="*/ 2171 h 2197"/>
              <a:gd name="T110" fmla="*/ 971 w 2291"/>
              <a:gd name="T111" fmla="*/ 2114 h 2197"/>
              <a:gd name="T112" fmla="*/ 971 w 2291"/>
              <a:gd name="T113" fmla="*/ 1659 h 2197"/>
              <a:gd name="T114" fmla="*/ 1088 w 2291"/>
              <a:gd name="T115" fmla="*/ 1610 h 2197"/>
              <a:gd name="T116" fmla="*/ 971 w 2291"/>
              <a:gd name="T117" fmla="*/ 1659 h 2197"/>
              <a:gd name="T118" fmla="*/ 1204 w 2291"/>
              <a:gd name="T119" fmla="*/ 1610 h 2197"/>
              <a:gd name="T120" fmla="*/ 1320 w 2291"/>
              <a:gd name="T121" fmla="*/ 1659 h 2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291" h="2197">
                <a:moveTo>
                  <a:pt x="1506" y="1023"/>
                </a:moveTo>
                <a:cubicBezTo>
                  <a:pt x="1448" y="923"/>
                  <a:pt x="1448" y="923"/>
                  <a:pt x="1448" y="923"/>
                </a:cubicBezTo>
                <a:cubicBezTo>
                  <a:pt x="1406" y="947"/>
                  <a:pt x="1406" y="947"/>
                  <a:pt x="1406" y="947"/>
                </a:cubicBezTo>
                <a:cubicBezTo>
                  <a:pt x="1464" y="1048"/>
                  <a:pt x="1464" y="1048"/>
                  <a:pt x="1464" y="1048"/>
                </a:cubicBezTo>
                <a:lnTo>
                  <a:pt x="1506" y="1023"/>
                </a:lnTo>
                <a:close/>
                <a:moveTo>
                  <a:pt x="1622" y="1225"/>
                </a:moveTo>
                <a:cubicBezTo>
                  <a:pt x="1564" y="1124"/>
                  <a:pt x="1564" y="1124"/>
                  <a:pt x="1564" y="1124"/>
                </a:cubicBezTo>
                <a:cubicBezTo>
                  <a:pt x="1522" y="1149"/>
                  <a:pt x="1522" y="1149"/>
                  <a:pt x="1522" y="1149"/>
                </a:cubicBezTo>
                <a:cubicBezTo>
                  <a:pt x="1580" y="1249"/>
                  <a:pt x="1580" y="1249"/>
                  <a:pt x="1580" y="1249"/>
                </a:cubicBezTo>
                <a:lnTo>
                  <a:pt x="1622" y="1225"/>
                </a:lnTo>
                <a:close/>
                <a:moveTo>
                  <a:pt x="711" y="1249"/>
                </a:moveTo>
                <a:cubicBezTo>
                  <a:pt x="769" y="1149"/>
                  <a:pt x="769" y="1149"/>
                  <a:pt x="769" y="1149"/>
                </a:cubicBezTo>
                <a:cubicBezTo>
                  <a:pt x="727" y="1124"/>
                  <a:pt x="727" y="1124"/>
                  <a:pt x="727" y="1124"/>
                </a:cubicBezTo>
                <a:cubicBezTo>
                  <a:pt x="669" y="1225"/>
                  <a:pt x="669" y="1225"/>
                  <a:pt x="669" y="1225"/>
                </a:cubicBezTo>
                <a:lnTo>
                  <a:pt x="711" y="1249"/>
                </a:lnTo>
                <a:close/>
                <a:moveTo>
                  <a:pt x="828" y="1048"/>
                </a:moveTo>
                <a:cubicBezTo>
                  <a:pt x="886" y="947"/>
                  <a:pt x="886" y="947"/>
                  <a:pt x="886" y="947"/>
                </a:cubicBezTo>
                <a:cubicBezTo>
                  <a:pt x="844" y="923"/>
                  <a:pt x="844" y="923"/>
                  <a:pt x="844" y="923"/>
                </a:cubicBezTo>
                <a:cubicBezTo>
                  <a:pt x="786" y="1023"/>
                  <a:pt x="786" y="1023"/>
                  <a:pt x="786" y="1023"/>
                </a:cubicBezTo>
                <a:lnTo>
                  <a:pt x="828" y="1048"/>
                </a:lnTo>
                <a:close/>
                <a:moveTo>
                  <a:pt x="902" y="540"/>
                </a:moveTo>
                <a:cubicBezTo>
                  <a:pt x="1390" y="540"/>
                  <a:pt x="1390" y="540"/>
                  <a:pt x="1390" y="540"/>
                </a:cubicBezTo>
                <a:cubicBezTo>
                  <a:pt x="1447" y="540"/>
                  <a:pt x="1493" y="494"/>
                  <a:pt x="1493" y="437"/>
                </a:cubicBezTo>
                <a:cubicBezTo>
                  <a:pt x="1493" y="103"/>
                  <a:pt x="1493" y="103"/>
                  <a:pt x="1493" y="103"/>
                </a:cubicBezTo>
                <a:cubicBezTo>
                  <a:pt x="1493" y="46"/>
                  <a:pt x="1447" y="0"/>
                  <a:pt x="1390" y="0"/>
                </a:cubicBezTo>
                <a:cubicBezTo>
                  <a:pt x="902" y="0"/>
                  <a:pt x="902" y="0"/>
                  <a:pt x="902" y="0"/>
                </a:cubicBezTo>
                <a:cubicBezTo>
                  <a:pt x="845" y="0"/>
                  <a:pt x="799" y="46"/>
                  <a:pt x="799" y="103"/>
                </a:cubicBezTo>
                <a:cubicBezTo>
                  <a:pt x="799" y="437"/>
                  <a:pt x="799" y="437"/>
                  <a:pt x="799" y="437"/>
                </a:cubicBezTo>
                <a:cubicBezTo>
                  <a:pt x="799" y="494"/>
                  <a:pt x="845" y="540"/>
                  <a:pt x="902" y="540"/>
                </a:cubicBezTo>
                <a:close/>
                <a:moveTo>
                  <a:pt x="859" y="103"/>
                </a:moveTo>
                <a:cubicBezTo>
                  <a:pt x="859" y="79"/>
                  <a:pt x="878" y="60"/>
                  <a:pt x="902" y="60"/>
                </a:cubicBezTo>
                <a:cubicBezTo>
                  <a:pt x="1390" y="60"/>
                  <a:pt x="1390" y="60"/>
                  <a:pt x="1390" y="60"/>
                </a:cubicBezTo>
                <a:cubicBezTo>
                  <a:pt x="1413" y="60"/>
                  <a:pt x="1433" y="79"/>
                  <a:pt x="1433" y="103"/>
                </a:cubicBezTo>
                <a:cubicBezTo>
                  <a:pt x="1433" y="437"/>
                  <a:pt x="1433" y="437"/>
                  <a:pt x="1433" y="437"/>
                </a:cubicBezTo>
                <a:cubicBezTo>
                  <a:pt x="1433" y="461"/>
                  <a:pt x="1413" y="480"/>
                  <a:pt x="1390" y="480"/>
                </a:cubicBezTo>
                <a:cubicBezTo>
                  <a:pt x="902" y="480"/>
                  <a:pt x="902" y="480"/>
                  <a:pt x="902" y="480"/>
                </a:cubicBezTo>
                <a:cubicBezTo>
                  <a:pt x="878" y="480"/>
                  <a:pt x="859" y="461"/>
                  <a:pt x="859" y="437"/>
                </a:cubicBezTo>
                <a:lnTo>
                  <a:pt x="859" y="103"/>
                </a:lnTo>
                <a:close/>
                <a:moveTo>
                  <a:pt x="678" y="824"/>
                </a:moveTo>
                <a:cubicBezTo>
                  <a:pt x="1614" y="824"/>
                  <a:pt x="1614" y="824"/>
                  <a:pt x="1614" y="824"/>
                </a:cubicBezTo>
                <a:cubicBezTo>
                  <a:pt x="1628" y="824"/>
                  <a:pt x="1640" y="812"/>
                  <a:pt x="1640" y="798"/>
                </a:cubicBezTo>
                <a:cubicBezTo>
                  <a:pt x="1640" y="786"/>
                  <a:pt x="1640" y="786"/>
                  <a:pt x="1640" y="786"/>
                </a:cubicBezTo>
                <a:cubicBezTo>
                  <a:pt x="1640" y="772"/>
                  <a:pt x="1632" y="752"/>
                  <a:pt x="1623" y="741"/>
                </a:cubicBezTo>
                <a:cubicBezTo>
                  <a:pt x="1499" y="596"/>
                  <a:pt x="1499" y="596"/>
                  <a:pt x="1499" y="596"/>
                </a:cubicBezTo>
                <a:cubicBezTo>
                  <a:pt x="1490" y="585"/>
                  <a:pt x="1471" y="576"/>
                  <a:pt x="1457" y="576"/>
                </a:cubicBezTo>
                <a:cubicBezTo>
                  <a:pt x="835" y="576"/>
                  <a:pt x="835" y="576"/>
                  <a:pt x="835" y="576"/>
                </a:cubicBezTo>
                <a:cubicBezTo>
                  <a:pt x="821" y="576"/>
                  <a:pt x="802" y="585"/>
                  <a:pt x="792" y="596"/>
                </a:cubicBezTo>
                <a:cubicBezTo>
                  <a:pt x="669" y="741"/>
                  <a:pt x="669" y="741"/>
                  <a:pt x="669" y="741"/>
                </a:cubicBezTo>
                <a:cubicBezTo>
                  <a:pt x="659" y="752"/>
                  <a:pt x="652" y="772"/>
                  <a:pt x="652" y="786"/>
                </a:cubicBezTo>
                <a:cubicBezTo>
                  <a:pt x="652" y="798"/>
                  <a:pt x="652" y="798"/>
                  <a:pt x="652" y="798"/>
                </a:cubicBezTo>
                <a:cubicBezTo>
                  <a:pt x="652" y="812"/>
                  <a:pt x="664" y="824"/>
                  <a:pt x="678" y="824"/>
                </a:cubicBezTo>
                <a:close/>
                <a:moveTo>
                  <a:pt x="1450" y="1476"/>
                </a:moveTo>
                <a:cubicBezTo>
                  <a:pt x="1450" y="1810"/>
                  <a:pt x="1450" y="1810"/>
                  <a:pt x="1450" y="1810"/>
                </a:cubicBezTo>
                <a:cubicBezTo>
                  <a:pt x="1450" y="1867"/>
                  <a:pt x="1497" y="1913"/>
                  <a:pt x="1554" y="1913"/>
                </a:cubicBezTo>
                <a:cubicBezTo>
                  <a:pt x="2041" y="1913"/>
                  <a:pt x="2041" y="1913"/>
                  <a:pt x="2041" y="1913"/>
                </a:cubicBezTo>
                <a:cubicBezTo>
                  <a:pt x="2098" y="1913"/>
                  <a:pt x="2144" y="1867"/>
                  <a:pt x="2144" y="1810"/>
                </a:cubicBezTo>
                <a:cubicBezTo>
                  <a:pt x="2144" y="1476"/>
                  <a:pt x="2144" y="1476"/>
                  <a:pt x="2144" y="1476"/>
                </a:cubicBezTo>
                <a:cubicBezTo>
                  <a:pt x="2144" y="1419"/>
                  <a:pt x="2098" y="1373"/>
                  <a:pt x="2041" y="1373"/>
                </a:cubicBezTo>
                <a:cubicBezTo>
                  <a:pt x="1554" y="1373"/>
                  <a:pt x="1554" y="1373"/>
                  <a:pt x="1554" y="1373"/>
                </a:cubicBezTo>
                <a:cubicBezTo>
                  <a:pt x="1497" y="1373"/>
                  <a:pt x="1450" y="1419"/>
                  <a:pt x="1450" y="1476"/>
                </a:cubicBezTo>
                <a:close/>
                <a:moveTo>
                  <a:pt x="2084" y="1476"/>
                </a:moveTo>
                <a:cubicBezTo>
                  <a:pt x="2084" y="1810"/>
                  <a:pt x="2084" y="1810"/>
                  <a:pt x="2084" y="1810"/>
                </a:cubicBezTo>
                <a:cubicBezTo>
                  <a:pt x="2084" y="1834"/>
                  <a:pt x="2065" y="1853"/>
                  <a:pt x="2041" y="1853"/>
                </a:cubicBezTo>
                <a:cubicBezTo>
                  <a:pt x="1554" y="1853"/>
                  <a:pt x="1554" y="1853"/>
                  <a:pt x="1554" y="1853"/>
                </a:cubicBezTo>
                <a:cubicBezTo>
                  <a:pt x="1530" y="1853"/>
                  <a:pt x="1511" y="1834"/>
                  <a:pt x="1511" y="1810"/>
                </a:cubicBezTo>
                <a:cubicBezTo>
                  <a:pt x="1511" y="1476"/>
                  <a:pt x="1511" y="1476"/>
                  <a:pt x="1511" y="1476"/>
                </a:cubicBezTo>
                <a:cubicBezTo>
                  <a:pt x="1511" y="1452"/>
                  <a:pt x="1530" y="1433"/>
                  <a:pt x="1554" y="1433"/>
                </a:cubicBezTo>
                <a:cubicBezTo>
                  <a:pt x="2041" y="1433"/>
                  <a:pt x="2041" y="1433"/>
                  <a:pt x="2041" y="1433"/>
                </a:cubicBezTo>
                <a:cubicBezTo>
                  <a:pt x="2065" y="1433"/>
                  <a:pt x="2084" y="1452"/>
                  <a:pt x="2084" y="1476"/>
                </a:cubicBezTo>
                <a:close/>
                <a:moveTo>
                  <a:pt x="2275" y="2114"/>
                </a:moveTo>
                <a:cubicBezTo>
                  <a:pt x="2151" y="1969"/>
                  <a:pt x="2151" y="1969"/>
                  <a:pt x="2151" y="1969"/>
                </a:cubicBezTo>
                <a:cubicBezTo>
                  <a:pt x="2142" y="1958"/>
                  <a:pt x="2123" y="1949"/>
                  <a:pt x="2108" y="1949"/>
                </a:cubicBezTo>
                <a:cubicBezTo>
                  <a:pt x="1486" y="1949"/>
                  <a:pt x="1486" y="1949"/>
                  <a:pt x="1486" y="1949"/>
                </a:cubicBezTo>
                <a:cubicBezTo>
                  <a:pt x="1472" y="1949"/>
                  <a:pt x="1453" y="1958"/>
                  <a:pt x="1444" y="1969"/>
                </a:cubicBezTo>
                <a:cubicBezTo>
                  <a:pt x="1320" y="2114"/>
                  <a:pt x="1320" y="2114"/>
                  <a:pt x="1320" y="2114"/>
                </a:cubicBezTo>
                <a:cubicBezTo>
                  <a:pt x="1311" y="2125"/>
                  <a:pt x="1304" y="2145"/>
                  <a:pt x="1304" y="2159"/>
                </a:cubicBezTo>
                <a:cubicBezTo>
                  <a:pt x="1304" y="2171"/>
                  <a:pt x="1304" y="2171"/>
                  <a:pt x="1304" y="2171"/>
                </a:cubicBezTo>
                <a:cubicBezTo>
                  <a:pt x="1304" y="2185"/>
                  <a:pt x="1315" y="2197"/>
                  <a:pt x="1329" y="2197"/>
                </a:cubicBezTo>
                <a:cubicBezTo>
                  <a:pt x="2265" y="2197"/>
                  <a:pt x="2265" y="2197"/>
                  <a:pt x="2265" y="2197"/>
                </a:cubicBezTo>
                <a:cubicBezTo>
                  <a:pt x="2280" y="2197"/>
                  <a:pt x="2291" y="2185"/>
                  <a:pt x="2291" y="2171"/>
                </a:cubicBezTo>
                <a:cubicBezTo>
                  <a:pt x="2291" y="2159"/>
                  <a:pt x="2291" y="2159"/>
                  <a:pt x="2291" y="2159"/>
                </a:cubicBezTo>
                <a:cubicBezTo>
                  <a:pt x="2291" y="2145"/>
                  <a:pt x="2284" y="2125"/>
                  <a:pt x="2275" y="2114"/>
                </a:cubicBezTo>
                <a:close/>
                <a:moveTo>
                  <a:pt x="250" y="1913"/>
                </a:moveTo>
                <a:cubicBezTo>
                  <a:pt x="738" y="1913"/>
                  <a:pt x="738" y="1913"/>
                  <a:pt x="738" y="1913"/>
                </a:cubicBezTo>
                <a:cubicBezTo>
                  <a:pt x="795" y="1913"/>
                  <a:pt x="841" y="1867"/>
                  <a:pt x="841" y="1810"/>
                </a:cubicBezTo>
                <a:cubicBezTo>
                  <a:pt x="841" y="1476"/>
                  <a:pt x="841" y="1476"/>
                  <a:pt x="841" y="1476"/>
                </a:cubicBezTo>
                <a:cubicBezTo>
                  <a:pt x="841" y="1419"/>
                  <a:pt x="795" y="1373"/>
                  <a:pt x="738" y="1373"/>
                </a:cubicBezTo>
                <a:cubicBezTo>
                  <a:pt x="250" y="1373"/>
                  <a:pt x="250" y="1373"/>
                  <a:pt x="250" y="1373"/>
                </a:cubicBezTo>
                <a:cubicBezTo>
                  <a:pt x="193" y="1373"/>
                  <a:pt x="147" y="1419"/>
                  <a:pt x="147" y="1476"/>
                </a:cubicBezTo>
                <a:cubicBezTo>
                  <a:pt x="147" y="1810"/>
                  <a:pt x="147" y="1810"/>
                  <a:pt x="147" y="1810"/>
                </a:cubicBezTo>
                <a:cubicBezTo>
                  <a:pt x="147" y="1867"/>
                  <a:pt x="193" y="1913"/>
                  <a:pt x="250" y="1913"/>
                </a:cubicBezTo>
                <a:close/>
                <a:moveTo>
                  <a:pt x="207" y="1476"/>
                </a:moveTo>
                <a:cubicBezTo>
                  <a:pt x="207" y="1452"/>
                  <a:pt x="227" y="1433"/>
                  <a:pt x="250" y="1433"/>
                </a:cubicBezTo>
                <a:cubicBezTo>
                  <a:pt x="738" y="1433"/>
                  <a:pt x="738" y="1433"/>
                  <a:pt x="738" y="1433"/>
                </a:cubicBezTo>
                <a:cubicBezTo>
                  <a:pt x="762" y="1433"/>
                  <a:pt x="781" y="1452"/>
                  <a:pt x="781" y="1476"/>
                </a:cubicBezTo>
                <a:cubicBezTo>
                  <a:pt x="781" y="1810"/>
                  <a:pt x="781" y="1810"/>
                  <a:pt x="781" y="1810"/>
                </a:cubicBezTo>
                <a:cubicBezTo>
                  <a:pt x="781" y="1834"/>
                  <a:pt x="762" y="1853"/>
                  <a:pt x="738" y="1853"/>
                </a:cubicBezTo>
                <a:cubicBezTo>
                  <a:pt x="250" y="1853"/>
                  <a:pt x="250" y="1853"/>
                  <a:pt x="250" y="1853"/>
                </a:cubicBezTo>
                <a:cubicBezTo>
                  <a:pt x="227" y="1853"/>
                  <a:pt x="207" y="1834"/>
                  <a:pt x="207" y="1810"/>
                </a:cubicBezTo>
                <a:lnTo>
                  <a:pt x="207" y="1476"/>
                </a:lnTo>
                <a:close/>
                <a:moveTo>
                  <a:pt x="848" y="1969"/>
                </a:moveTo>
                <a:cubicBezTo>
                  <a:pt x="838" y="1958"/>
                  <a:pt x="819" y="1949"/>
                  <a:pt x="805" y="1949"/>
                </a:cubicBezTo>
                <a:cubicBezTo>
                  <a:pt x="183" y="1949"/>
                  <a:pt x="183" y="1949"/>
                  <a:pt x="183" y="1949"/>
                </a:cubicBezTo>
                <a:cubicBezTo>
                  <a:pt x="169" y="1949"/>
                  <a:pt x="150" y="1958"/>
                  <a:pt x="141" y="1969"/>
                </a:cubicBezTo>
                <a:cubicBezTo>
                  <a:pt x="17" y="2114"/>
                  <a:pt x="17" y="2114"/>
                  <a:pt x="17" y="2114"/>
                </a:cubicBezTo>
                <a:cubicBezTo>
                  <a:pt x="8" y="2125"/>
                  <a:pt x="0" y="2145"/>
                  <a:pt x="0" y="2159"/>
                </a:cubicBezTo>
                <a:cubicBezTo>
                  <a:pt x="0" y="2171"/>
                  <a:pt x="0" y="2171"/>
                  <a:pt x="0" y="2171"/>
                </a:cubicBezTo>
                <a:cubicBezTo>
                  <a:pt x="0" y="2185"/>
                  <a:pt x="12" y="2197"/>
                  <a:pt x="26" y="2197"/>
                </a:cubicBezTo>
                <a:cubicBezTo>
                  <a:pt x="962" y="2197"/>
                  <a:pt x="962" y="2197"/>
                  <a:pt x="962" y="2197"/>
                </a:cubicBezTo>
                <a:cubicBezTo>
                  <a:pt x="977" y="2197"/>
                  <a:pt x="988" y="2185"/>
                  <a:pt x="988" y="2171"/>
                </a:cubicBezTo>
                <a:cubicBezTo>
                  <a:pt x="988" y="2159"/>
                  <a:pt x="988" y="2159"/>
                  <a:pt x="988" y="2159"/>
                </a:cubicBezTo>
                <a:cubicBezTo>
                  <a:pt x="988" y="2145"/>
                  <a:pt x="981" y="2125"/>
                  <a:pt x="971" y="2114"/>
                </a:cubicBezTo>
                <a:lnTo>
                  <a:pt x="848" y="1969"/>
                </a:lnTo>
                <a:close/>
                <a:moveTo>
                  <a:pt x="971" y="1659"/>
                </a:moveTo>
                <a:cubicBezTo>
                  <a:pt x="1088" y="1659"/>
                  <a:pt x="1088" y="1659"/>
                  <a:pt x="1088" y="1659"/>
                </a:cubicBezTo>
                <a:cubicBezTo>
                  <a:pt x="1088" y="1610"/>
                  <a:pt x="1088" y="1610"/>
                  <a:pt x="1088" y="1610"/>
                </a:cubicBezTo>
                <a:cubicBezTo>
                  <a:pt x="971" y="1610"/>
                  <a:pt x="971" y="1610"/>
                  <a:pt x="971" y="1610"/>
                </a:cubicBezTo>
                <a:lnTo>
                  <a:pt x="971" y="1659"/>
                </a:lnTo>
                <a:close/>
                <a:moveTo>
                  <a:pt x="1320" y="1610"/>
                </a:moveTo>
                <a:cubicBezTo>
                  <a:pt x="1204" y="1610"/>
                  <a:pt x="1204" y="1610"/>
                  <a:pt x="1204" y="1610"/>
                </a:cubicBezTo>
                <a:cubicBezTo>
                  <a:pt x="1204" y="1659"/>
                  <a:pt x="1204" y="1659"/>
                  <a:pt x="1204" y="1659"/>
                </a:cubicBezTo>
                <a:cubicBezTo>
                  <a:pt x="1320" y="1659"/>
                  <a:pt x="1320" y="1659"/>
                  <a:pt x="1320" y="1659"/>
                </a:cubicBezTo>
                <a:lnTo>
                  <a:pt x="1320" y="1610"/>
                </a:lnTo>
                <a:close/>
              </a:path>
            </a:pathLst>
          </a:custGeom>
          <a:solidFill>
            <a:srgbClr val="FFFFFF"/>
          </a:solidFill>
          <a:ln>
            <a:noFill/>
          </a:ln>
        </p:spPr>
        <p:txBody>
          <a:bodyPr vert="horz" wrap="square" lIns="80659" tIns="40329" rIns="80659" bIns="40329" numCol="1" anchor="t" anchorCtr="0" compatLnSpc="1">
            <a:prstTxWarp prst="textNoShape">
              <a:avLst/>
            </a:prstTxWarp>
          </a:bodyPr>
          <a:lstStyle/>
          <a:p>
            <a:pPr defTabSz="671034"/>
            <a:endParaRPr lang="en-US" sz="915" dirty="0">
              <a:solidFill>
                <a:srgbClr val="FFFFFF"/>
              </a:solidFill>
            </a:endParaRPr>
          </a:p>
        </p:txBody>
      </p:sp>
      <p:sp>
        <p:nvSpPr>
          <p:cNvPr id="49" name="L-Shape 48"/>
          <p:cNvSpPr/>
          <p:nvPr/>
        </p:nvSpPr>
        <p:spPr bwMode="auto">
          <a:xfrm flipH="1">
            <a:off x="3475098" y="4876182"/>
            <a:ext cx="837321" cy="806783"/>
          </a:xfrm>
          <a:prstGeom prst="corner">
            <a:avLst>
              <a:gd name="adj1" fmla="val 38444"/>
              <a:gd name="adj2" fmla="val 86106"/>
            </a:avLst>
          </a:prstGeom>
          <a:noFill/>
          <a:ln w="22225" cap="sq">
            <a:solidFill>
              <a:srgbClr val="FFFFFF"/>
            </a:solidFill>
            <a:prstDash val="sysDot"/>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896068" fontAlgn="base">
              <a:lnSpc>
                <a:spcPct val="90000"/>
              </a:lnSpc>
              <a:spcBef>
                <a:spcPct val="0"/>
              </a:spcBef>
              <a:spcAft>
                <a:spcPct val="0"/>
              </a:spcAft>
            </a:pPr>
            <a:endParaRPr lang="en-US" sz="1961" spc="-49" dirty="0">
              <a:gradFill>
                <a:gsLst>
                  <a:gs pos="1250">
                    <a:srgbClr val="EFEFEF"/>
                  </a:gs>
                  <a:gs pos="10417">
                    <a:srgbClr val="EFEFEF"/>
                  </a:gs>
                </a:gsLst>
                <a:lin ang="5400000" scaled="0"/>
              </a:gradFill>
            </a:endParaRPr>
          </a:p>
        </p:txBody>
      </p:sp>
      <p:sp>
        <p:nvSpPr>
          <p:cNvPr id="50" name="Freeform 58"/>
          <p:cNvSpPr>
            <a:spLocks noEditPoints="1"/>
          </p:cNvSpPr>
          <p:nvPr/>
        </p:nvSpPr>
        <p:spPr bwMode="black">
          <a:xfrm>
            <a:off x="4665386" y="4966353"/>
            <a:ext cx="376023" cy="403083"/>
          </a:xfrm>
          <a:custGeom>
            <a:avLst/>
            <a:gdLst>
              <a:gd name="T0" fmla="*/ 181 w 182"/>
              <a:gd name="T1" fmla="*/ 65 h 195"/>
              <a:gd name="T2" fmla="*/ 88 w 182"/>
              <a:gd name="T3" fmla="*/ 0 h 195"/>
              <a:gd name="T4" fmla="*/ 88 w 182"/>
              <a:gd name="T5" fmla="*/ 40 h 195"/>
              <a:gd name="T6" fmla="*/ 1 w 182"/>
              <a:gd name="T7" fmla="*/ 40 h 195"/>
              <a:gd name="T8" fmla="*/ 1 w 182"/>
              <a:gd name="T9" fmla="*/ 89 h 195"/>
              <a:gd name="T10" fmla="*/ 57 w 182"/>
              <a:gd name="T11" fmla="*/ 89 h 195"/>
              <a:gd name="T12" fmla="*/ 88 w 182"/>
              <a:gd name="T13" fmla="*/ 68 h 195"/>
              <a:gd name="T14" fmla="*/ 88 w 182"/>
              <a:gd name="T15" fmla="*/ 130 h 195"/>
              <a:gd name="T16" fmla="*/ 181 w 182"/>
              <a:gd name="T17" fmla="*/ 65 h 195"/>
              <a:gd name="T18" fmla="*/ 19 w 182"/>
              <a:gd name="T19" fmla="*/ 127 h 195"/>
              <a:gd name="T20" fmla="*/ 88 w 182"/>
              <a:gd name="T21" fmla="*/ 172 h 195"/>
              <a:gd name="T22" fmla="*/ 88 w 182"/>
              <a:gd name="T23" fmla="*/ 142 h 195"/>
              <a:gd name="T24" fmla="*/ 178 w 182"/>
              <a:gd name="T25" fmla="*/ 142 h 195"/>
              <a:gd name="T26" fmla="*/ 178 w 182"/>
              <a:gd name="T27" fmla="*/ 153 h 195"/>
              <a:gd name="T28" fmla="*/ 100 w 182"/>
              <a:gd name="T29" fmla="*/ 153 h 195"/>
              <a:gd name="T30" fmla="*/ 100 w 182"/>
              <a:gd name="T31" fmla="*/ 195 h 195"/>
              <a:gd name="T32" fmla="*/ 0 w 182"/>
              <a:gd name="T33" fmla="*/ 127 h 195"/>
              <a:gd name="T34" fmla="*/ 19 w 182"/>
              <a:gd name="T35" fmla="*/ 127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2" h="195">
                <a:moveTo>
                  <a:pt x="181" y="65"/>
                </a:moveTo>
                <a:cubicBezTo>
                  <a:pt x="88" y="0"/>
                  <a:pt x="88" y="0"/>
                  <a:pt x="88" y="0"/>
                </a:cubicBezTo>
                <a:cubicBezTo>
                  <a:pt x="88" y="40"/>
                  <a:pt x="88" y="40"/>
                  <a:pt x="88" y="40"/>
                </a:cubicBezTo>
                <a:cubicBezTo>
                  <a:pt x="1" y="40"/>
                  <a:pt x="1" y="40"/>
                  <a:pt x="1" y="40"/>
                </a:cubicBezTo>
                <a:cubicBezTo>
                  <a:pt x="1" y="89"/>
                  <a:pt x="1" y="89"/>
                  <a:pt x="1" y="89"/>
                </a:cubicBezTo>
                <a:cubicBezTo>
                  <a:pt x="57" y="89"/>
                  <a:pt x="57" y="89"/>
                  <a:pt x="57" y="89"/>
                </a:cubicBezTo>
                <a:cubicBezTo>
                  <a:pt x="88" y="68"/>
                  <a:pt x="88" y="68"/>
                  <a:pt x="88" y="68"/>
                </a:cubicBezTo>
                <a:cubicBezTo>
                  <a:pt x="88" y="130"/>
                  <a:pt x="88" y="130"/>
                  <a:pt x="88" y="130"/>
                </a:cubicBezTo>
                <a:cubicBezTo>
                  <a:pt x="181" y="65"/>
                  <a:pt x="181" y="65"/>
                  <a:pt x="181" y="65"/>
                </a:cubicBezTo>
                <a:close/>
                <a:moveTo>
                  <a:pt x="19" y="127"/>
                </a:moveTo>
                <a:cubicBezTo>
                  <a:pt x="88" y="172"/>
                  <a:pt x="88" y="172"/>
                  <a:pt x="88" y="172"/>
                </a:cubicBezTo>
                <a:cubicBezTo>
                  <a:pt x="88" y="142"/>
                  <a:pt x="88" y="142"/>
                  <a:pt x="88" y="142"/>
                </a:cubicBezTo>
                <a:cubicBezTo>
                  <a:pt x="178" y="142"/>
                  <a:pt x="178" y="142"/>
                  <a:pt x="178" y="142"/>
                </a:cubicBezTo>
                <a:cubicBezTo>
                  <a:pt x="182" y="142"/>
                  <a:pt x="182" y="153"/>
                  <a:pt x="178" y="153"/>
                </a:cubicBezTo>
                <a:cubicBezTo>
                  <a:pt x="100" y="153"/>
                  <a:pt x="100" y="153"/>
                  <a:pt x="100" y="153"/>
                </a:cubicBezTo>
                <a:cubicBezTo>
                  <a:pt x="100" y="195"/>
                  <a:pt x="100" y="195"/>
                  <a:pt x="100" y="195"/>
                </a:cubicBezTo>
                <a:cubicBezTo>
                  <a:pt x="0" y="127"/>
                  <a:pt x="0" y="127"/>
                  <a:pt x="0" y="127"/>
                </a:cubicBezTo>
                <a:cubicBezTo>
                  <a:pt x="19" y="127"/>
                  <a:pt x="19" y="127"/>
                  <a:pt x="19" y="127"/>
                </a:cubicBezTo>
                <a:close/>
              </a:path>
            </a:pathLst>
          </a:custGeom>
          <a:solidFill>
            <a:srgbClr val="FFFFFF"/>
          </a:solidFill>
          <a:ln>
            <a:noFill/>
          </a:ln>
        </p:spPr>
        <p:txBody>
          <a:bodyPr vert="horz" wrap="square" lIns="80659" tIns="40329" rIns="80659" bIns="40329" numCol="1" anchor="t" anchorCtr="0" compatLnSpc="1">
            <a:prstTxWarp prst="textNoShape">
              <a:avLst/>
            </a:prstTxWarp>
          </a:bodyPr>
          <a:lstStyle/>
          <a:p>
            <a:pPr defTabSz="671034"/>
            <a:endParaRPr lang="en-US" sz="915">
              <a:solidFill>
                <a:srgbClr val="FFFFFF"/>
              </a:solidFill>
            </a:endParaRPr>
          </a:p>
        </p:txBody>
      </p:sp>
      <p:sp>
        <p:nvSpPr>
          <p:cNvPr id="51" name="L-Shape 50"/>
          <p:cNvSpPr/>
          <p:nvPr/>
        </p:nvSpPr>
        <p:spPr bwMode="auto">
          <a:xfrm flipV="1">
            <a:off x="4509638" y="4876182"/>
            <a:ext cx="862545" cy="806783"/>
          </a:xfrm>
          <a:prstGeom prst="corner">
            <a:avLst>
              <a:gd name="adj1" fmla="val 43057"/>
              <a:gd name="adj2" fmla="val 74857"/>
            </a:avLst>
          </a:prstGeom>
          <a:noFill/>
          <a:ln w="22225" cap="sq">
            <a:solidFill>
              <a:srgbClr val="FFFFFF"/>
            </a:solidFill>
            <a:prstDash val="sysDot"/>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896068" fontAlgn="base">
              <a:lnSpc>
                <a:spcPct val="90000"/>
              </a:lnSpc>
              <a:spcBef>
                <a:spcPct val="0"/>
              </a:spcBef>
              <a:spcAft>
                <a:spcPct val="0"/>
              </a:spcAft>
            </a:pPr>
            <a:endParaRPr lang="en-US" sz="1961" spc="-49" dirty="0">
              <a:gradFill>
                <a:gsLst>
                  <a:gs pos="1250">
                    <a:srgbClr val="EFEFEF"/>
                  </a:gs>
                  <a:gs pos="10417">
                    <a:srgbClr val="EFEFEF"/>
                  </a:gs>
                </a:gsLst>
                <a:lin ang="5400000" scaled="0"/>
              </a:gradFill>
            </a:endParaRPr>
          </a:p>
        </p:txBody>
      </p:sp>
      <p:pic>
        <p:nvPicPr>
          <p:cNvPr id="52" name="Picture 2"/>
          <p:cNvPicPr>
            <a:picLocks noChangeAspect="1" noChangeArrowheads="1"/>
          </p:cNvPicPr>
          <p:nvPr/>
        </p:nvPicPr>
        <p:blipFill>
          <a:blip r:embed="rId12" cstate="print">
            <a:extLst>
              <a:ext uri="{28A0092B-C50C-407E-A947-70E740481C1C}">
                <a14:useLocalDpi xmlns:a14="http://schemas.microsoft.com/office/drawing/2010/main" val="0"/>
              </a:ext>
            </a:extLst>
          </a:blip>
          <a:stretch>
            <a:fillRect/>
          </a:stretch>
        </p:blipFill>
        <p:spPr bwMode="auto">
          <a:xfrm>
            <a:off x="5663625" y="4941497"/>
            <a:ext cx="374203" cy="374257"/>
          </a:xfrm>
          <a:prstGeom prst="rect">
            <a:avLst/>
          </a:prstGeom>
          <a:noFill/>
          <a:extLst>
            <a:ext uri="{909E8E84-426E-40dd-AFC4-6F175D3DCCD1}">
              <a14:hiddenFill xmlns:a14="http://schemas.microsoft.com/office/drawing/2010/main" xmlns="">
                <a:solidFill>
                  <a:srgbClr val="FFFFFF"/>
                </a:solidFill>
              </a14:hiddenFill>
            </a:ext>
          </a:extLst>
        </p:spPr>
      </p:pic>
      <p:sp>
        <p:nvSpPr>
          <p:cNvPr id="53" name="L-Shape 52"/>
          <p:cNvSpPr/>
          <p:nvPr/>
        </p:nvSpPr>
        <p:spPr bwMode="auto">
          <a:xfrm flipH="1">
            <a:off x="5188517" y="4876182"/>
            <a:ext cx="971331" cy="806783"/>
          </a:xfrm>
          <a:prstGeom prst="corner">
            <a:avLst>
              <a:gd name="adj1" fmla="val 49207"/>
              <a:gd name="adj2" fmla="val 90202"/>
            </a:avLst>
          </a:prstGeom>
          <a:noFill/>
          <a:ln w="22225" cap="sq">
            <a:solidFill>
              <a:srgbClr val="FFFFFF"/>
            </a:solidFill>
            <a:prstDash val="sysDot"/>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896068" fontAlgn="base">
              <a:lnSpc>
                <a:spcPct val="90000"/>
              </a:lnSpc>
              <a:spcBef>
                <a:spcPct val="0"/>
              </a:spcBef>
              <a:spcAft>
                <a:spcPct val="0"/>
              </a:spcAft>
            </a:pPr>
            <a:endParaRPr lang="en-US" sz="1961" spc="-49" dirty="0">
              <a:gradFill>
                <a:gsLst>
                  <a:gs pos="1250">
                    <a:srgbClr val="EFEFEF"/>
                  </a:gs>
                  <a:gs pos="10417">
                    <a:srgbClr val="EFEFEF"/>
                  </a:gs>
                </a:gsLst>
                <a:lin ang="5400000" scaled="0"/>
              </a:gradFill>
            </a:endParaRPr>
          </a:p>
        </p:txBody>
      </p:sp>
      <p:pic>
        <p:nvPicPr>
          <p:cNvPr id="54" name="Picture 5" descr="C:\Users\Jonahs\Dropbox\Projects SCOTT\MEET Windows Azure\source\Background\tile-icon-CDN.png"/>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6603501" y="4916599"/>
            <a:ext cx="485915" cy="481596"/>
          </a:xfrm>
          <a:prstGeom prst="rect">
            <a:avLst/>
          </a:prstGeom>
          <a:noFill/>
          <a:extLst>
            <a:ext uri="{909E8E84-426E-40dd-AFC4-6F175D3DCCD1}">
              <a14:hiddenFill xmlns:a14="http://schemas.microsoft.com/office/drawing/2010/main" xmlns="">
                <a:solidFill>
                  <a:srgbClr val="FFFFFF"/>
                </a:solidFill>
              </a14:hiddenFill>
            </a:ext>
          </a:extLst>
        </p:spPr>
      </p:pic>
      <p:sp>
        <p:nvSpPr>
          <p:cNvPr id="55" name="L-Shape 54"/>
          <p:cNvSpPr/>
          <p:nvPr/>
        </p:nvSpPr>
        <p:spPr bwMode="auto">
          <a:xfrm rot="5400000" flipV="1">
            <a:off x="6356066" y="4882226"/>
            <a:ext cx="818871" cy="806783"/>
          </a:xfrm>
          <a:prstGeom prst="corner">
            <a:avLst>
              <a:gd name="adj1" fmla="val 80102"/>
              <a:gd name="adj2" fmla="val 91737"/>
            </a:avLst>
          </a:prstGeom>
          <a:noFill/>
          <a:ln w="22225" cap="sq">
            <a:solidFill>
              <a:srgbClr val="FFFFFF"/>
            </a:solidFill>
            <a:prstDash val="sysDot"/>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896068" fontAlgn="base">
              <a:lnSpc>
                <a:spcPct val="90000"/>
              </a:lnSpc>
              <a:spcBef>
                <a:spcPct val="0"/>
              </a:spcBef>
              <a:spcAft>
                <a:spcPct val="0"/>
              </a:spcAft>
            </a:pPr>
            <a:endParaRPr lang="en-US" sz="1961" spc="-49" dirty="0">
              <a:gradFill>
                <a:gsLst>
                  <a:gs pos="1250">
                    <a:srgbClr val="EFEFEF"/>
                  </a:gs>
                  <a:gs pos="10417">
                    <a:srgbClr val="EFEFEF"/>
                  </a:gs>
                </a:gsLst>
                <a:lin ang="5400000" scaled="0"/>
              </a:gradFill>
            </a:endParaRPr>
          </a:p>
        </p:txBody>
      </p:sp>
      <p:grpSp>
        <p:nvGrpSpPr>
          <p:cNvPr id="56" name="Group 55"/>
          <p:cNvGrpSpPr/>
          <p:nvPr/>
        </p:nvGrpSpPr>
        <p:grpSpPr>
          <a:xfrm>
            <a:off x="8030630" y="3879905"/>
            <a:ext cx="816209" cy="818871"/>
            <a:chOff x="2667824" y="1637549"/>
            <a:chExt cx="832576" cy="835291"/>
          </a:xfrm>
        </p:grpSpPr>
        <p:pic>
          <p:nvPicPr>
            <p:cNvPr id="57" name="Picture 56"/>
            <p:cNvPicPr>
              <a:picLocks noChangeAspect="1"/>
            </p:cNvPicPr>
            <p:nvPr/>
          </p:nvPicPr>
          <p:blipFill>
            <a:blip r:embed="rId11">
              <a:lum bright="-100000"/>
            </a:blip>
            <a:stretch>
              <a:fillRect/>
            </a:stretch>
          </p:blipFill>
          <p:spPr>
            <a:xfrm>
              <a:off x="2858309" y="1679339"/>
              <a:ext cx="447765" cy="378933"/>
            </a:xfrm>
            <a:prstGeom prst="rect">
              <a:avLst/>
            </a:prstGeom>
            <a:noFill/>
          </p:spPr>
        </p:pic>
        <p:sp>
          <p:nvSpPr>
            <p:cNvPr id="58" name="L-Shape 57"/>
            <p:cNvSpPr/>
            <p:nvPr/>
          </p:nvSpPr>
          <p:spPr bwMode="auto">
            <a:xfrm rot="5400000" flipV="1">
              <a:off x="2666466" y="1638907"/>
              <a:ext cx="835291" cy="832576"/>
            </a:xfrm>
            <a:prstGeom prst="corner">
              <a:avLst>
                <a:gd name="adj1" fmla="val 38444"/>
                <a:gd name="adj2" fmla="val 91737"/>
              </a:avLst>
            </a:prstGeom>
            <a:noFill/>
            <a:ln w="22225" cap="sq">
              <a:solidFill>
                <a:schemeClr val="bg1">
                  <a:lumMod val="10000"/>
                </a:schemeClr>
              </a:solidFill>
              <a:prstDash val="sysDot"/>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896068" fontAlgn="base">
                <a:lnSpc>
                  <a:spcPct val="90000"/>
                </a:lnSpc>
                <a:spcBef>
                  <a:spcPct val="0"/>
                </a:spcBef>
                <a:spcAft>
                  <a:spcPct val="0"/>
                </a:spcAft>
              </a:pPr>
              <a:endParaRPr lang="en-US" sz="1961" spc="-49" dirty="0">
                <a:gradFill>
                  <a:gsLst>
                    <a:gs pos="1250">
                      <a:srgbClr val="EFEFEF"/>
                    </a:gs>
                    <a:gs pos="10417">
                      <a:srgbClr val="EFEFEF"/>
                    </a:gs>
                  </a:gsLst>
                  <a:lin ang="5400000" scaled="0"/>
                </a:gradFill>
              </a:endParaRPr>
            </a:p>
          </p:txBody>
        </p:sp>
      </p:grpSp>
      <p:grpSp>
        <p:nvGrpSpPr>
          <p:cNvPr id="59" name="Group 58"/>
          <p:cNvGrpSpPr/>
          <p:nvPr/>
        </p:nvGrpSpPr>
        <p:grpSpPr>
          <a:xfrm>
            <a:off x="7623623" y="4702311"/>
            <a:ext cx="804275" cy="790315"/>
            <a:chOff x="2679998" y="2540409"/>
            <a:chExt cx="820402" cy="806162"/>
          </a:xfrm>
        </p:grpSpPr>
        <p:pic>
          <p:nvPicPr>
            <p:cNvPr id="60" name="Picture 59"/>
            <p:cNvPicPr>
              <a:picLocks noChangeAspect="1"/>
            </p:cNvPicPr>
            <p:nvPr/>
          </p:nvPicPr>
          <p:blipFill>
            <a:blip r:embed="rId14" cstate="print">
              <a:extLst>
                <a:ext uri="{BEBA8EAE-BF5A-486C-A8C5-ECC9F3942E4B}">
                  <a14:imgProps xmlns:a14="http://schemas.microsoft.com/office/drawing/2010/main">
                    <a14:imgLayer r:embed="rId15">
                      <a14:imgEffect>
                        <a14:brightnessContrast bright="-100000"/>
                      </a14:imgEffect>
                    </a14:imgLayer>
                  </a14:imgProps>
                </a:ext>
                <a:ext uri="{28A0092B-C50C-407E-A947-70E740481C1C}">
                  <a14:useLocalDpi xmlns:a14="http://schemas.microsoft.com/office/drawing/2010/main"/>
                </a:ext>
              </a:extLst>
            </a:blip>
            <a:stretch>
              <a:fillRect/>
            </a:stretch>
          </p:blipFill>
          <p:spPr>
            <a:xfrm>
              <a:off x="2959074" y="2653644"/>
              <a:ext cx="245311" cy="355178"/>
            </a:xfrm>
            <a:prstGeom prst="rect">
              <a:avLst/>
            </a:prstGeom>
            <a:noFill/>
          </p:spPr>
        </p:pic>
        <p:sp>
          <p:nvSpPr>
            <p:cNvPr id="61" name="L-Shape 60"/>
            <p:cNvSpPr/>
            <p:nvPr/>
          </p:nvSpPr>
          <p:spPr bwMode="auto">
            <a:xfrm rot="5400000" flipH="1">
              <a:off x="2687118" y="2533289"/>
              <a:ext cx="806162" cy="820402"/>
            </a:xfrm>
            <a:prstGeom prst="corner">
              <a:avLst>
                <a:gd name="adj1" fmla="val 38444"/>
                <a:gd name="adj2" fmla="val 90894"/>
              </a:avLst>
            </a:prstGeom>
            <a:noFill/>
            <a:ln w="22225" cap="sq">
              <a:solidFill>
                <a:schemeClr val="bg1">
                  <a:lumMod val="10000"/>
                </a:schemeClr>
              </a:solidFill>
              <a:prstDash val="sysDot"/>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896068" fontAlgn="base">
                <a:lnSpc>
                  <a:spcPct val="90000"/>
                </a:lnSpc>
                <a:spcBef>
                  <a:spcPct val="0"/>
                </a:spcBef>
                <a:spcAft>
                  <a:spcPct val="0"/>
                </a:spcAft>
              </a:pPr>
              <a:endParaRPr lang="en-US" sz="1961" spc="-49" dirty="0">
                <a:gradFill>
                  <a:gsLst>
                    <a:gs pos="1250">
                      <a:srgbClr val="EFEFEF"/>
                    </a:gs>
                    <a:gs pos="10417">
                      <a:srgbClr val="EFEFEF"/>
                    </a:gs>
                  </a:gsLst>
                  <a:lin ang="5400000" scaled="0"/>
                </a:gradFill>
              </a:endParaRPr>
            </a:p>
          </p:txBody>
        </p:sp>
      </p:grpSp>
      <p:grpSp>
        <p:nvGrpSpPr>
          <p:cNvPr id="62" name="Group 61"/>
          <p:cNvGrpSpPr/>
          <p:nvPr/>
        </p:nvGrpSpPr>
        <p:grpSpPr>
          <a:xfrm>
            <a:off x="8525304" y="5126353"/>
            <a:ext cx="843957" cy="809708"/>
            <a:chOff x="3650914" y="1646896"/>
            <a:chExt cx="860880" cy="825944"/>
          </a:xfrm>
        </p:grpSpPr>
        <p:pic>
          <p:nvPicPr>
            <p:cNvPr id="63" name="Picture 62"/>
            <p:cNvPicPr>
              <a:picLocks noChangeAspect="1"/>
            </p:cNvPicPr>
            <p:nvPr/>
          </p:nvPicPr>
          <p:blipFill>
            <a:blip r:embed="rId16" cstate="print">
              <a:extLst>
                <a:ext uri="{BEBA8EAE-BF5A-486C-A8C5-ECC9F3942E4B}">
                  <a14:imgProps xmlns:a14="http://schemas.microsoft.com/office/drawing/2010/main">
                    <a14:imgLayer r:embed="rId17">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3727883" y="1704650"/>
              <a:ext cx="431850" cy="428014"/>
            </a:xfrm>
            <a:prstGeom prst="rect">
              <a:avLst/>
            </a:prstGeom>
          </p:spPr>
        </p:pic>
        <p:sp>
          <p:nvSpPr>
            <p:cNvPr id="64" name="L-Shape 63"/>
            <p:cNvSpPr/>
            <p:nvPr/>
          </p:nvSpPr>
          <p:spPr bwMode="auto">
            <a:xfrm>
              <a:off x="3650914" y="1646896"/>
              <a:ext cx="860880" cy="825944"/>
            </a:xfrm>
            <a:prstGeom prst="corner">
              <a:avLst>
                <a:gd name="adj1" fmla="val 38444"/>
                <a:gd name="adj2" fmla="val 73305"/>
              </a:avLst>
            </a:prstGeom>
            <a:noFill/>
            <a:ln w="22225" cap="sq">
              <a:solidFill>
                <a:schemeClr val="bg1">
                  <a:lumMod val="10000"/>
                </a:schemeClr>
              </a:solidFill>
              <a:prstDash val="sysDot"/>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896068" fontAlgn="base">
                <a:lnSpc>
                  <a:spcPct val="90000"/>
                </a:lnSpc>
                <a:spcBef>
                  <a:spcPct val="0"/>
                </a:spcBef>
                <a:spcAft>
                  <a:spcPct val="0"/>
                </a:spcAft>
              </a:pPr>
              <a:endParaRPr lang="en-US" sz="1961" spc="-49" dirty="0">
                <a:gradFill>
                  <a:gsLst>
                    <a:gs pos="1250">
                      <a:srgbClr val="EFEFEF"/>
                    </a:gs>
                    <a:gs pos="10417">
                      <a:srgbClr val="EFEFEF"/>
                    </a:gs>
                  </a:gsLst>
                  <a:lin ang="5400000" scaled="0"/>
                </a:gradFill>
              </a:endParaRPr>
            </a:p>
          </p:txBody>
        </p:sp>
      </p:grpSp>
      <p:grpSp>
        <p:nvGrpSpPr>
          <p:cNvPr id="65" name="Group 64"/>
          <p:cNvGrpSpPr/>
          <p:nvPr/>
        </p:nvGrpSpPr>
        <p:grpSpPr>
          <a:xfrm>
            <a:off x="9202773" y="4514725"/>
            <a:ext cx="771659" cy="755375"/>
            <a:chOff x="3648807" y="2576049"/>
            <a:chExt cx="787132" cy="770522"/>
          </a:xfrm>
        </p:grpSpPr>
        <p:pic>
          <p:nvPicPr>
            <p:cNvPr id="66" name="Picture 65"/>
            <p:cNvPicPr>
              <a:picLocks noChangeAspect="1"/>
            </p:cNvPicPr>
            <p:nvPr/>
          </p:nvPicPr>
          <p:blipFill>
            <a:blip r:embed="rId18" cstate="print">
              <a:extLst>
                <a:ext uri="{BEBA8EAE-BF5A-486C-A8C5-ECC9F3942E4B}">
                  <a14:imgProps xmlns:a14="http://schemas.microsoft.com/office/drawing/2010/main">
                    <a14:imgLayer r:embed="rId19">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3781841" y="2640500"/>
              <a:ext cx="383939" cy="383993"/>
            </a:xfrm>
            <a:prstGeom prst="rect">
              <a:avLst/>
            </a:prstGeom>
            <a:noFill/>
          </p:spPr>
        </p:pic>
        <p:sp>
          <p:nvSpPr>
            <p:cNvPr id="67" name="L-Shape 66"/>
            <p:cNvSpPr/>
            <p:nvPr/>
          </p:nvSpPr>
          <p:spPr bwMode="auto">
            <a:xfrm>
              <a:off x="3648807" y="2576049"/>
              <a:ext cx="787132" cy="770522"/>
            </a:xfrm>
            <a:prstGeom prst="corner">
              <a:avLst>
                <a:gd name="adj1" fmla="val 46867"/>
                <a:gd name="adj2" fmla="val 71126"/>
              </a:avLst>
            </a:prstGeom>
            <a:noFill/>
            <a:ln w="22225" cap="sq">
              <a:solidFill>
                <a:schemeClr val="bg1">
                  <a:lumMod val="10000"/>
                </a:schemeClr>
              </a:solidFill>
              <a:prstDash val="sysDot"/>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896068" fontAlgn="base">
                <a:lnSpc>
                  <a:spcPct val="90000"/>
                </a:lnSpc>
                <a:spcBef>
                  <a:spcPct val="0"/>
                </a:spcBef>
                <a:spcAft>
                  <a:spcPct val="0"/>
                </a:spcAft>
              </a:pPr>
              <a:endParaRPr lang="en-US" sz="1961" spc="-49" dirty="0">
                <a:gradFill>
                  <a:gsLst>
                    <a:gs pos="1250">
                      <a:srgbClr val="EFEFEF"/>
                    </a:gs>
                    <a:gs pos="10417">
                      <a:srgbClr val="EFEFEF"/>
                    </a:gs>
                  </a:gsLst>
                  <a:lin ang="5400000" scaled="0"/>
                </a:gradFill>
              </a:endParaRPr>
            </a:p>
          </p:txBody>
        </p:sp>
      </p:grpSp>
      <p:grpSp>
        <p:nvGrpSpPr>
          <p:cNvPr id="68" name="Group 67"/>
          <p:cNvGrpSpPr/>
          <p:nvPr/>
        </p:nvGrpSpPr>
        <p:grpSpPr>
          <a:xfrm>
            <a:off x="8916812" y="3601893"/>
            <a:ext cx="971621" cy="809708"/>
            <a:chOff x="4337997" y="1646896"/>
            <a:chExt cx="991104" cy="825944"/>
          </a:xfrm>
        </p:grpSpPr>
        <p:pic>
          <p:nvPicPr>
            <p:cNvPr id="69" name="Picture 7" descr="C:\Users\Jonahs\Dropbox\Projects SCOTT\MEET Windows Azure\source\Background\tile-icon-identity.png"/>
            <p:cNvPicPr>
              <a:picLocks noChangeAspect="1" noChangeArrowheads="1"/>
            </p:cNvPicPr>
            <p:nvPr/>
          </p:nvPicPr>
          <p:blipFill>
            <a:blip r:embed="rId20" cstate="print">
              <a:extLst>
                <a:ext uri="{BEBA8EAE-BF5A-486C-A8C5-ECC9F3942E4B}">
                  <a14:imgProps xmlns:a14="http://schemas.microsoft.com/office/drawing/2010/main">
                    <a14:imgLayer r:embed="rId21">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4762890" y="1743952"/>
              <a:ext cx="375655" cy="375654"/>
            </a:xfrm>
            <a:prstGeom prst="rect">
              <a:avLst/>
            </a:prstGeom>
            <a:noFill/>
            <a:extLst>
              <a:ext uri="{909E8E84-426E-40dd-AFC4-6F175D3DCCD1}">
                <a14:hiddenFill xmlns:a14="http://schemas.microsoft.com/office/drawing/2010/main" xmlns="">
                  <a:solidFill>
                    <a:srgbClr val="FFFFFF"/>
                  </a:solidFill>
                </a14:hiddenFill>
              </a:ext>
            </a:extLst>
          </p:spPr>
        </p:pic>
        <p:sp>
          <p:nvSpPr>
            <p:cNvPr id="70" name="L-Shape 69"/>
            <p:cNvSpPr/>
            <p:nvPr/>
          </p:nvSpPr>
          <p:spPr bwMode="auto">
            <a:xfrm flipH="1" flipV="1">
              <a:off x="4337997" y="1646896"/>
              <a:ext cx="991104" cy="825944"/>
            </a:xfrm>
            <a:prstGeom prst="corner">
              <a:avLst>
                <a:gd name="adj1" fmla="val 47670"/>
                <a:gd name="adj2" fmla="val 82321"/>
              </a:avLst>
            </a:prstGeom>
            <a:noFill/>
            <a:ln w="22225" cap="sq">
              <a:solidFill>
                <a:schemeClr val="bg1">
                  <a:lumMod val="10000"/>
                </a:schemeClr>
              </a:solidFill>
              <a:prstDash val="sysDot"/>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896068" fontAlgn="base">
                <a:lnSpc>
                  <a:spcPct val="90000"/>
                </a:lnSpc>
                <a:spcBef>
                  <a:spcPct val="0"/>
                </a:spcBef>
                <a:spcAft>
                  <a:spcPct val="0"/>
                </a:spcAft>
              </a:pPr>
              <a:endParaRPr lang="en-US" sz="1961" spc="-49" dirty="0">
                <a:gradFill>
                  <a:gsLst>
                    <a:gs pos="1250">
                      <a:srgbClr val="EFEFEF"/>
                    </a:gs>
                    <a:gs pos="10417">
                      <a:srgbClr val="EFEFEF"/>
                    </a:gs>
                  </a:gsLst>
                  <a:lin ang="5400000" scaled="0"/>
                </a:gradFill>
              </a:endParaRPr>
            </a:p>
          </p:txBody>
        </p:sp>
      </p:grpSp>
      <p:grpSp>
        <p:nvGrpSpPr>
          <p:cNvPr id="71" name="Group 70"/>
          <p:cNvGrpSpPr/>
          <p:nvPr/>
        </p:nvGrpSpPr>
        <p:grpSpPr>
          <a:xfrm>
            <a:off x="10517875" y="5393959"/>
            <a:ext cx="843957" cy="799328"/>
            <a:chOff x="5570345" y="2523718"/>
            <a:chExt cx="860880" cy="815356"/>
          </a:xfrm>
        </p:grpSpPr>
        <p:pic>
          <p:nvPicPr>
            <p:cNvPr id="72" name="Picture 2" descr="\\MAGNUM\Projects\Microsoft\Cloud Power FY12\Design\Icons\PNGs\Cloud_on_your_terms.png"/>
            <p:cNvPicPr>
              <a:picLocks noChangeAspect="1" noChangeArrowheads="1"/>
            </p:cNvPicPr>
            <p:nvPr/>
          </p:nvPicPr>
          <p:blipFill>
            <a:blip r:embed="rId22" cstate="print">
              <a:extLst>
                <a:ext uri="{BEBA8EAE-BF5A-486C-A8C5-ECC9F3942E4B}">
                  <a14:imgProps xmlns:a14="http://schemas.microsoft.com/office/drawing/2010/main">
                    <a14:imgLayer r:embed="rId23">
                      <a14:imgEffect>
                        <a14:brightnessContrast bright="-100000"/>
                      </a14:imgEffect>
                    </a14:imgLayer>
                  </a14:imgProps>
                </a:ext>
              </a:extLst>
            </a:blip>
            <a:stretch>
              <a:fillRect/>
            </a:stretch>
          </p:blipFill>
          <p:spPr bwMode="auto">
            <a:xfrm>
              <a:off x="5683078" y="2523718"/>
              <a:ext cx="620508" cy="620595"/>
            </a:xfrm>
            <a:prstGeom prst="rect">
              <a:avLst/>
            </a:prstGeom>
            <a:noFill/>
            <a:ln>
              <a:noFill/>
            </a:ln>
          </p:spPr>
        </p:pic>
        <p:sp>
          <p:nvSpPr>
            <p:cNvPr id="73" name="L-Shape 72"/>
            <p:cNvSpPr/>
            <p:nvPr/>
          </p:nvSpPr>
          <p:spPr bwMode="auto">
            <a:xfrm>
              <a:off x="5570345" y="2570974"/>
              <a:ext cx="860880" cy="768100"/>
            </a:xfrm>
            <a:prstGeom prst="corner">
              <a:avLst>
                <a:gd name="adj1" fmla="val 38444"/>
                <a:gd name="adj2" fmla="val 89961"/>
              </a:avLst>
            </a:prstGeom>
            <a:noFill/>
            <a:ln w="22225" cap="sq">
              <a:solidFill>
                <a:schemeClr val="bg1">
                  <a:lumMod val="10000"/>
                </a:schemeClr>
              </a:solidFill>
              <a:prstDash val="sysDot"/>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896068" fontAlgn="base">
                <a:lnSpc>
                  <a:spcPct val="90000"/>
                </a:lnSpc>
                <a:spcBef>
                  <a:spcPct val="0"/>
                </a:spcBef>
                <a:spcAft>
                  <a:spcPct val="0"/>
                </a:spcAft>
              </a:pPr>
              <a:endParaRPr lang="en-US" sz="1961" spc="-49" dirty="0">
                <a:gradFill>
                  <a:gsLst>
                    <a:gs pos="1250">
                      <a:srgbClr val="EFEFEF"/>
                    </a:gs>
                    <a:gs pos="10417">
                      <a:srgbClr val="EFEFEF"/>
                    </a:gs>
                  </a:gsLst>
                  <a:lin ang="5400000" scaled="0"/>
                </a:gradFill>
              </a:endParaRPr>
            </a:p>
          </p:txBody>
        </p:sp>
      </p:grpSp>
      <p:grpSp>
        <p:nvGrpSpPr>
          <p:cNvPr id="74" name="Group 73"/>
          <p:cNvGrpSpPr/>
          <p:nvPr/>
        </p:nvGrpSpPr>
        <p:grpSpPr>
          <a:xfrm>
            <a:off x="10304751" y="4584266"/>
            <a:ext cx="925333" cy="764175"/>
            <a:chOff x="6378270" y="2570974"/>
            <a:chExt cx="943888" cy="779498"/>
          </a:xfrm>
        </p:grpSpPr>
        <p:sp>
          <p:nvSpPr>
            <p:cNvPr id="75" name="Freeform 74"/>
            <p:cNvSpPr>
              <a:spLocks noEditPoints="1"/>
            </p:cNvSpPr>
            <p:nvPr/>
          </p:nvSpPr>
          <p:spPr bwMode="auto">
            <a:xfrm>
              <a:off x="6815246" y="2725939"/>
              <a:ext cx="340243" cy="300028"/>
            </a:xfrm>
            <a:custGeom>
              <a:avLst/>
              <a:gdLst>
                <a:gd name="T0" fmla="*/ 2220 w 3152"/>
                <a:gd name="T1" fmla="*/ 905 h 2780"/>
                <a:gd name="T2" fmla="*/ 2131 w 3152"/>
                <a:gd name="T3" fmla="*/ 764 h 2780"/>
                <a:gd name="T4" fmla="*/ 1420 w 3152"/>
                <a:gd name="T5" fmla="*/ 92 h 2780"/>
                <a:gd name="T6" fmla="*/ 1243 w 3152"/>
                <a:gd name="T7" fmla="*/ 2 h 2780"/>
                <a:gd name="T8" fmla="*/ 1243 w 3152"/>
                <a:gd name="T9" fmla="*/ 2 h 2780"/>
                <a:gd name="T10" fmla="*/ 1243 w 3152"/>
                <a:gd name="T11" fmla="*/ 2 h 2780"/>
                <a:gd name="T12" fmla="*/ 266 w 3152"/>
                <a:gd name="T13" fmla="*/ 2 h 2780"/>
                <a:gd name="T14" fmla="*/ 0 w 3152"/>
                <a:gd name="T15" fmla="*/ 226 h 2780"/>
                <a:gd name="T16" fmla="*/ 0 w 3152"/>
                <a:gd name="T17" fmla="*/ 2511 h 2780"/>
                <a:gd name="T18" fmla="*/ 266 w 3152"/>
                <a:gd name="T19" fmla="*/ 2780 h 2780"/>
                <a:gd name="T20" fmla="*/ 1953 w 3152"/>
                <a:gd name="T21" fmla="*/ 2780 h 2780"/>
                <a:gd name="T22" fmla="*/ 2220 w 3152"/>
                <a:gd name="T23" fmla="*/ 2511 h 2780"/>
                <a:gd name="T24" fmla="*/ 2220 w 3152"/>
                <a:gd name="T25" fmla="*/ 943 h 2780"/>
                <a:gd name="T26" fmla="*/ 2220 w 3152"/>
                <a:gd name="T27" fmla="*/ 905 h 2780"/>
                <a:gd name="T28" fmla="*/ 1243 w 3152"/>
                <a:gd name="T29" fmla="*/ 226 h 2780"/>
                <a:gd name="T30" fmla="*/ 1953 w 3152"/>
                <a:gd name="T31" fmla="*/ 943 h 2780"/>
                <a:gd name="T32" fmla="*/ 1243 w 3152"/>
                <a:gd name="T33" fmla="*/ 943 h 2780"/>
                <a:gd name="T34" fmla="*/ 1243 w 3152"/>
                <a:gd name="T35" fmla="*/ 226 h 2780"/>
                <a:gd name="T36" fmla="*/ 1243 w 3152"/>
                <a:gd name="T37" fmla="*/ 226 h 2780"/>
                <a:gd name="T38" fmla="*/ 1953 w 3152"/>
                <a:gd name="T39" fmla="*/ 2511 h 2780"/>
                <a:gd name="T40" fmla="*/ 266 w 3152"/>
                <a:gd name="T41" fmla="*/ 2511 h 2780"/>
                <a:gd name="T42" fmla="*/ 266 w 3152"/>
                <a:gd name="T43" fmla="*/ 226 h 2780"/>
                <a:gd name="T44" fmla="*/ 1021 w 3152"/>
                <a:gd name="T45" fmla="*/ 226 h 2780"/>
                <a:gd name="T46" fmla="*/ 1021 w 3152"/>
                <a:gd name="T47" fmla="*/ 943 h 2780"/>
                <a:gd name="T48" fmla="*/ 1243 w 3152"/>
                <a:gd name="T49" fmla="*/ 1212 h 2780"/>
                <a:gd name="T50" fmla="*/ 1953 w 3152"/>
                <a:gd name="T51" fmla="*/ 1212 h 2780"/>
                <a:gd name="T52" fmla="*/ 1953 w 3152"/>
                <a:gd name="T53" fmla="*/ 2511 h 2780"/>
                <a:gd name="T54" fmla="*/ 1953 w 3152"/>
                <a:gd name="T55" fmla="*/ 2511 h 2780"/>
                <a:gd name="T56" fmla="*/ 2575 w 3152"/>
                <a:gd name="T57" fmla="*/ 630 h 2780"/>
                <a:gd name="T58" fmla="*/ 2664 w 3152"/>
                <a:gd name="T59" fmla="*/ 854 h 2780"/>
                <a:gd name="T60" fmla="*/ 2664 w 3152"/>
                <a:gd name="T61" fmla="*/ 2511 h 2780"/>
                <a:gd name="T62" fmla="*/ 2442 w 3152"/>
                <a:gd name="T63" fmla="*/ 2780 h 2780"/>
                <a:gd name="T64" fmla="*/ 2353 w 3152"/>
                <a:gd name="T65" fmla="*/ 2780 h 2780"/>
                <a:gd name="T66" fmla="*/ 2442 w 3152"/>
                <a:gd name="T67" fmla="*/ 2556 h 2780"/>
                <a:gd name="T68" fmla="*/ 2442 w 3152"/>
                <a:gd name="T69" fmla="*/ 943 h 2780"/>
                <a:gd name="T70" fmla="*/ 2353 w 3152"/>
                <a:gd name="T71" fmla="*/ 674 h 2780"/>
                <a:gd name="T72" fmla="*/ 1642 w 3152"/>
                <a:gd name="T73" fmla="*/ 2 h 2780"/>
                <a:gd name="T74" fmla="*/ 1642 w 3152"/>
                <a:gd name="T75" fmla="*/ 2 h 2780"/>
                <a:gd name="T76" fmla="*/ 1731 w 3152"/>
                <a:gd name="T77" fmla="*/ 2 h 2780"/>
                <a:gd name="T78" fmla="*/ 1776 w 3152"/>
                <a:gd name="T79" fmla="*/ 2 h 2780"/>
                <a:gd name="T80" fmla="*/ 2086 w 3152"/>
                <a:gd name="T81" fmla="*/ 137 h 2780"/>
                <a:gd name="T82" fmla="*/ 2575 w 3152"/>
                <a:gd name="T83" fmla="*/ 630 h 2780"/>
                <a:gd name="T84" fmla="*/ 3063 w 3152"/>
                <a:gd name="T85" fmla="*/ 585 h 2780"/>
                <a:gd name="T86" fmla="*/ 3152 w 3152"/>
                <a:gd name="T87" fmla="*/ 764 h 2780"/>
                <a:gd name="T88" fmla="*/ 3152 w 3152"/>
                <a:gd name="T89" fmla="*/ 2511 h 2780"/>
                <a:gd name="T90" fmla="*/ 2886 w 3152"/>
                <a:gd name="T91" fmla="*/ 2780 h 2780"/>
                <a:gd name="T92" fmla="*/ 2841 w 3152"/>
                <a:gd name="T93" fmla="*/ 2780 h 2780"/>
                <a:gd name="T94" fmla="*/ 2886 w 3152"/>
                <a:gd name="T95" fmla="*/ 2556 h 2780"/>
                <a:gd name="T96" fmla="*/ 2886 w 3152"/>
                <a:gd name="T97" fmla="*/ 809 h 2780"/>
                <a:gd name="T98" fmla="*/ 2841 w 3152"/>
                <a:gd name="T99" fmla="*/ 630 h 2780"/>
                <a:gd name="T100" fmla="*/ 2220 w 3152"/>
                <a:gd name="T101" fmla="*/ 2 h 2780"/>
                <a:gd name="T102" fmla="*/ 2220 w 3152"/>
                <a:gd name="T103" fmla="*/ 2 h 2780"/>
                <a:gd name="T104" fmla="*/ 2264 w 3152"/>
                <a:gd name="T105" fmla="*/ 2 h 2780"/>
                <a:gd name="T106" fmla="*/ 2308 w 3152"/>
                <a:gd name="T107" fmla="*/ 2 h 2780"/>
                <a:gd name="T108" fmla="*/ 2619 w 3152"/>
                <a:gd name="T109" fmla="*/ 137 h 2780"/>
                <a:gd name="T110" fmla="*/ 3063 w 3152"/>
                <a:gd name="T111" fmla="*/ 585 h 27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152" h="2780">
                  <a:moveTo>
                    <a:pt x="2220" y="905"/>
                  </a:moveTo>
                  <a:cubicBezTo>
                    <a:pt x="2220" y="860"/>
                    <a:pt x="2204" y="833"/>
                    <a:pt x="2131" y="764"/>
                  </a:cubicBezTo>
                  <a:cubicBezTo>
                    <a:pt x="1419" y="93"/>
                    <a:pt x="1420" y="92"/>
                    <a:pt x="1420" y="92"/>
                  </a:cubicBezTo>
                  <a:cubicBezTo>
                    <a:pt x="1358" y="23"/>
                    <a:pt x="1304" y="2"/>
                    <a:pt x="1243" y="2"/>
                  </a:cubicBezTo>
                  <a:cubicBezTo>
                    <a:pt x="1243" y="2"/>
                    <a:pt x="1243" y="2"/>
                    <a:pt x="1243" y="2"/>
                  </a:cubicBezTo>
                  <a:cubicBezTo>
                    <a:pt x="1243" y="2"/>
                    <a:pt x="1243" y="2"/>
                    <a:pt x="1243" y="2"/>
                  </a:cubicBezTo>
                  <a:cubicBezTo>
                    <a:pt x="266" y="2"/>
                    <a:pt x="266" y="2"/>
                    <a:pt x="266" y="2"/>
                  </a:cubicBezTo>
                  <a:cubicBezTo>
                    <a:pt x="133" y="2"/>
                    <a:pt x="0" y="92"/>
                    <a:pt x="0" y="226"/>
                  </a:cubicBezTo>
                  <a:cubicBezTo>
                    <a:pt x="0" y="2511"/>
                    <a:pt x="0" y="2511"/>
                    <a:pt x="0" y="2511"/>
                  </a:cubicBezTo>
                  <a:cubicBezTo>
                    <a:pt x="0" y="2646"/>
                    <a:pt x="133" y="2780"/>
                    <a:pt x="266" y="2780"/>
                  </a:cubicBezTo>
                  <a:cubicBezTo>
                    <a:pt x="1953" y="2780"/>
                    <a:pt x="1953" y="2780"/>
                    <a:pt x="1953" y="2780"/>
                  </a:cubicBezTo>
                  <a:cubicBezTo>
                    <a:pt x="2086" y="2780"/>
                    <a:pt x="2220" y="2646"/>
                    <a:pt x="2220" y="2511"/>
                  </a:cubicBezTo>
                  <a:cubicBezTo>
                    <a:pt x="2220" y="943"/>
                    <a:pt x="2220" y="943"/>
                    <a:pt x="2220" y="943"/>
                  </a:cubicBezTo>
                  <a:lnTo>
                    <a:pt x="2220" y="905"/>
                  </a:lnTo>
                  <a:close/>
                  <a:moveTo>
                    <a:pt x="1243" y="226"/>
                  </a:moveTo>
                  <a:cubicBezTo>
                    <a:pt x="1953" y="943"/>
                    <a:pt x="1953" y="943"/>
                    <a:pt x="1953" y="943"/>
                  </a:cubicBezTo>
                  <a:cubicBezTo>
                    <a:pt x="1243" y="943"/>
                    <a:pt x="1243" y="943"/>
                    <a:pt x="1243" y="943"/>
                  </a:cubicBezTo>
                  <a:cubicBezTo>
                    <a:pt x="1243" y="226"/>
                    <a:pt x="1243" y="226"/>
                    <a:pt x="1243" y="226"/>
                  </a:cubicBezTo>
                  <a:cubicBezTo>
                    <a:pt x="1243" y="226"/>
                    <a:pt x="1243" y="226"/>
                    <a:pt x="1243" y="226"/>
                  </a:cubicBezTo>
                  <a:close/>
                  <a:moveTo>
                    <a:pt x="1953" y="2511"/>
                  </a:moveTo>
                  <a:cubicBezTo>
                    <a:pt x="266" y="2511"/>
                    <a:pt x="266" y="2511"/>
                    <a:pt x="266" y="2511"/>
                  </a:cubicBezTo>
                  <a:cubicBezTo>
                    <a:pt x="266" y="226"/>
                    <a:pt x="266" y="226"/>
                    <a:pt x="266" y="226"/>
                  </a:cubicBezTo>
                  <a:cubicBezTo>
                    <a:pt x="1021" y="226"/>
                    <a:pt x="1021" y="226"/>
                    <a:pt x="1021" y="226"/>
                  </a:cubicBezTo>
                  <a:cubicBezTo>
                    <a:pt x="1021" y="943"/>
                    <a:pt x="1021" y="943"/>
                    <a:pt x="1021" y="943"/>
                  </a:cubicBezTo>
                  <a:cubicBezTo>
                    <a:pt x="1021" y="1078"/>
                    <a:pt x="1110" y="1212"/>
                    <a:pt x="1243" y="1212"/>
                  </a:cubicBezTo>
                  <a:cubicBezTo>
                    <a:pt x="1953" y="1212"/>
                    <a:pt x="1953" y="1212"/>
                    <a:pt x="1953" y="1212"/>
                  </a:cubicBezTo>
                  <a:cubicBezTo>
                    <a:pt x="1953" y="2511"/>
                    <a:pt x="1953" y="2511"/>
                    <a:pt x="1953" y="2511"/>
                  </a:cubicBezTo>
                  <a:cubicBezTo>
                    <a:pt x="1953" y="2511"/>
                    <a:pt x="1953" y="2511"/>
                    <a:pt x="1953" y="2511"/>
                  </a:cubicBezTo>
                  <a:close/>
                  <a:moveTo>
                    <a:pt x="2575" y="630"/>
                  </a:moveTo>
                  <a:cubicBezTo>
                    <a:pt x="2619" y="674"/>
                    <a:pt x="2664" y="764"/>
                    <a:pt x="2664" y="854"/>
                  </a:cubicBezTo>
                  <a:cubicBezTo>
                    <a:pt x="2664" y="2511"/>
                    <a:pt x="2664" y="2511"/>
                    <a:pt x="2664" y="2511"/>
                  </a:cubicBezTo>
                  <a:cubicBezTo>
                    <a:pt x="2664" y="2646"/>
                    <a:pt x="2575" y="2780"/>
                    <a:pt x="2442" y="2780"/>
                  </a:cubicBezTo>
                  <a:cubicBezTo>
                    <a:pt x="2353" y="2780"/>
                    <a:pt x="2353" y="2780"/>
                    <a:pt x="2353" y="2780"/>
                  </a:cubicBezTo>
                  <a:cubicBezTo>
                    <a:pt x="2397" y="2691"/>
                    <a:pt x="2442" y="2646"/>
                    <a:pt x="2442" y="2556"/>
                  </a:cubicBezTo>
                  <a:cubicBezTo>
                    <a:pt x="2442" y="943"/>
                    <a:pt x="2442" y="943"/>
                    <a:pt x="2442" y="943"/>
                  </a:cubicBezTo>
                  <a:cubicBezTo>
                    <a:pt x="2442" y="854"/>
                    <a:pt x="2452" y="769"/>
                    <a:pt x="2353" y="674"/>
                  </a:cubicBezTo>
                  <a:cubicBezTo>
                    <a:pt x="1645" y="0"/>
                    <a:pt x="1642" y="2"/>
                    <a:pt x="1642" y="2"/>
                  </a:cubicBezTo>
                  <a:cubicBezTo>
                    <a:pt x="1642" y="2"/>
                    <a:pt x="1642" y="2"/>
                    <a:pt x="1642" y="2"/>
                  </a:cubicBezTo>
                  <a:cubicBezTo>
                    <a:pt x="1731" y="2"/>
                    <a:pt x="1731" y="2"/>
                    <a:pt x="1731" y="2"/>
                  </a:cubicBezTo>
                  <a:cubicBezTo>
                    <a:pt x="1776" y="2"/>
                    <a:pt x="1776" y="2"/>
                    <a:pt x="1776" y="2"/>
                  </a:cubicBezTo>
                  <a:cubicBezTo>
                    <a:pt x="1820" y="2"/>
                    <a:pt x="1953" y="2"/>
                    <a:pt x="2086" y="137"/>
                  </a:cubicBezTo>
                  <a:cubicBezTo>
                    <a:pt x="2575" y="630"/>
                    <a:pt x="2575" y="630"/>
                    <a:pt x="2575" y="630"/>
                  </a:cubicBezTo>
                  <a:moveTo>
                    <a:pt x="3063" y="585"/>
                  </a:moveTo>
                  <a:cubicBezTo>
                    <a:pt x="3108" y="630"/>
                    <a:pt x="3152" y="719"/>
                    <a:pt x="3152" y="764"/>
                  </a:cubicBezTo>
                  <a:cubicBezTo>
                    <a:pt x="3152" y="2511"/>
                    <a:pt x="3152" y="2511"/>
                    <a:pt x="3152" y="2511"/>
                  </a:cubicBezTo>
                  <a:cubicBezTo>
                    <a:pt x="3152" y="2646"/>
                    <a:pt x="3019" y="2780"/>
                    <a:pt x="2886" y="2780"/>
                  </a:cubicBezTo>
                  <a:cubicBezTo>
                    <a:pt x="2841" y="2780"/>
                    <a:pt x="2841" y="2780"/>
                    <a:pt x="2841" y="2780"/>
                  </a:cubicBezTo>
                  <a:cubicBezTo>
                    <a:pt x="2886" y="2691"/>
                    <a:pt x="2886" y="2646"/>
                    <a:pt x="2886" y="2556"/>
                  </a:cubicBezTo>
                  <a:cubicBezTo>
                    <a:pt x="2886" y="809"/>
                    <a:pt x="2886" y="809"/>
                    <a:pt x="2886" y="809"/>
                  </a:cubicBezTo>
                  <a:cubicBezTo>
                    <a:pt x="2886" y="764"/>
                    <a:pt x="2886" y="674"/>
                    <a:pt x="2841" y="630"/>
                  </a:cubicBezTo>
                  <a:cubicBezTo>
                    <a:pt x="2220" y="2"/>
                    <a:pt x="2220" y="2"/>
                    <a:pt x="2220" y="2"/>
                  </a:cubicBezTo>
                  <a:cubicBezTo>
                    <a:pt x="2220" y="2"/>
                    <a:pt x="2220" y="2"/>
                    <a:pt x="2220" y="2"/>
                  </a:cubicBezTo>
                  <a:cubicBezTo>
                    <a:pt x="2264" y="2"/>
                    <a:pt x="2264" y="2"/>
                    <a:pt x="2264" y="2"/>
                  </a:cubicBezTo>
                  <a:cubicBezTo>
                    <a:pt x="2308" y="2"/>
                    <a:pt x="2308" y="2"/>
                    <a:pt x="2308" y="2"/>
                  </a:cubicBezTo>
                  <a:cubicBezTo>
                    <a:pt x="2397" y="2"/>
                    <a:pt x="2486" y="2"/>
                    <a:pt x="2619" y="137"/>
                  </a:cubicBezTo>
                  <a:cubicBezTo>
                    <a:pt x="3063" y="585"/>
                    <a:pt x="3063" y="585"/>
                    <a:pt x="3063" y="585"/>
                  </a:cubicBezTo>
                </a:path>
              </a:pathLst>
            </a:custGeom>
            <a:solidFill>
              <a:srgbClr val="000607"/>
            </a:solidFill>
            <a:ln>
              <a:noFill/>
            </a:ln>
          </p:spPr>
          <p:txBody>
            <a:bodyPr vert="horz" wrap="square" lIns="121887" tIns="60943" rIns="121887" bIns="60943" numCol="1" anchor="t" anchorCtr="0" compatLnSpc="1">
              <a:prstTxWarp prst="textNoShape">
                <a:avLst/>
              </a:prstTxWarp>
            </a:bodyPr>
            <a:lstStyle/>
            <a:p>
              <a:pPr defTabSz="1190582"/>
              <a:endParaRPr lang="en-US" sz="2353" dirty="0">
                <a:solidFill>
                  <a:srgbClr val="292929"/>
                </a:solidFill>
              </a:endParaRPr>
            </a:p>
          </p:txBody>
        </p:sp>
        <p:sp>
          <p:nvSpPr>
            <p:cNvPr id="76" name="Analytics - blue"/>
            <p:cNvSpPr/>
            <p:nvPr/>
          </p:nvSpPr>
          <p:spPr bwMode="auto">
            <a:xfrm flipH="1" flipV="1">
              <a:off x="6378270" y="2570974"/>
              <a:ext cx="943888" cy="779498"/>
            </a:xfrm>
            <a:prstGeom prst="corner">
              <a:avLst>
                <a:gd name="adj1" fmla="val 46590"/>
                <a:gd name="adj2" fmla="val 102672"/>
              </a:avLst>
            </a:prstGeom>
            <a:noFill/>
            <a:ln w="22225" cap="sq">
              <a:solidFill>
                <a:schemeClr val="bg1">
                  <a:lumMod val="10000"/>
                </a:schemeClr>
              </a:solidFill>
              <a:prstDash val="sysDot"/>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896068" fontAlgn="base">
                <a:lnSpc>
                  <a:spcPct val="90000"/>
                </a:lnSpc>
                <a:spcBef>
                  <a:spcPct val="0"/>
                </a:spcBef>
                <a:spcAft>
                  <a:spcPct val="0"/>
                </a:spcAft>
              </a:pPr>
              <a:endParaRPr lang="en-US" sz="1961" spc="-49" dirty="0">
                <a:gradFill>
                  <a:gsLst>
                    <a:gs pos="1250">
                      <a:srgbClr val="EFEFEF"/>
                    </a:gs>
                    <a:gs pos="10417">
                      <a:srgbClr val="EFEFEF"/>
                    </a:gs>
                  </a:gsLst>
                  <a:lin ang="5400000" scaled="0"/>
                </a:gradFill>
              </a:endParaRPr>
            </a:p>
          </p:txBody>
        </p:sp>
      </p:grpSp>
      <p:grpSp>
        <p:nvGrpSpPr>
          <p:cNvPr id="77" name="Group 76"/>
          <p:cNvGrpSpPr/>
          <p:nvPr/>
        </p:nvGrpSpPr>
        <p:grpSpPr>
          <a:xfrm>
            <a:off x="9424625" y="5328762"/>
            <a:ext cx="989347" cy="753001"/>
            <a:chOff x="4318502" y="2570974"/>
            <a:chExt cx="1009185" cy="768100"/>
          </a:xfrm>
        </p:grpSpPr>
        <p:sp>
          <p:nvSpPr>
            <p:cNvPr id="78" name="Freeform 25"/>
            <p:cNvSpPr>
              <a:spLocks noEditPoints="1"/>
            </p:cNvSpPr>
            <p:nvPr/>
          </p:nvSpPr>
          <p:spPr bwMode="black">
            <a:xfrm>
              <a:off x="4792024" y="2677907"/>
              <a:ext cx="348340" cy="348742"/>
            </a:xfrm>
            <a:custGeom>
              <a:avLst/>
              <a:gdLst>
                <a:gd name="T0" fmla="*/ 0 w 708"/>
                <a:gd name="T1" fmla="*/ 709 h 709"/>
                <a:gd name="T2" fmla="*/ 212 w 708"/>
                <a:gd name="T3" fmla="*/ 567 h 709"/>
                <a:gd name="T4" fmla="*/ 708 w 708"/>
                <a:gd name="T5" fmla="*/ 567 h 709"/>
                <a:gd name="T6" fmla="*/ 496 w 708"/>
                <a:gd name="T7" fmla="*/ 709 h 709"/>
                <a:gd name="T8" fmla="*/ 708 w 708"/>
                <a:gd name="T9" fmla="*/ 567 h 709"/>
                <a:gd name="T10" fmla="*/ 248 w 708"/>
                <a:gd name="T11" fmla="*/ 567 h 709"/>
                <a:gd name="T12" fmla="*/ 460 w 708"/>
                <a:gd name="T13" fmla="*/ 709 h 709"/>
                <a:gd name="T14" fmla="*/ 212 w 708"/>
                <a:gd name="T15" fmla="*/ 227 h 709"/>
                <a:gd name="T16" fmla="*/ 0 w 708"/>
                <a:gd name="T17" fmla="*/ 369 h 709"/>
                <a:gd name="T18" fmla="*/ 212 w 708"/>
                <a:gd name="T19" fmla="*/ 227 h 709"/>
                <a:gd name="T20" fmla="*/ 496 w 708"/>
                <a:gd name="T21" fmla="*/ 14 h 709"/>
                <a:gd name="T22" fmla="*/ 708 w 708"/>
                <a:gd name="T23" fmla="*/ 156 h 709"/>
                <a:gd name="T24" fmla="*/ 460 w 708"/>
                <a:gd name="T25" fmla="*/ 156 h 709"/>
                <a:gd name="T26" fmla="*/ 248 w 708"/>
                <a:gd name="T27" fmla="*/ 298 h 709"/>
                <a:gd name="T28" fmla="*/ 460 w 708"/>
                <a:gd name="T29" fmla="*/ 156 h 709"/>
                <a:gd name="T30" fmla="*/ 127 w 708"/>
                <a:gd name="T31" fmla="*/ 397 h 709"/>
                <a:gd name="T32" fmla="*/ 340 w 708"/>
                <a:gd name="T33" fmla="*/ 539 h 709"/>
                <a:gd name="T34" fmla="*/ 97 w 708"/>
                <a:gd name="T35" fmla="*/ 397 h 709"/>
                <a:gd name="T36" fmla="*/ 0 w 708"/>
                <a:gd name="T37" fmla="*/ 539 h 709"/>
                <a:gd name="T38" fmla="*/ 97 w 708"/>
                <a:gd name="T39" fmla="*/ 397 h 709"/>
                <a:gd name="T40" fmla="*/ 0 w 708"/>
                <a:gd name="T41" fmla="*/ 57 h 709"/>
                <a:gd name="T42" fmla="*/ 97 w 708"/>
                <a:gd name="T43" fmla="*/ 199 h 709"/>
                <a:gd name="T44" fmla="*/ 583 w 708"/>
                <a:gd name="T45" fmla="*/ 397 h 709"/>
                <a:gd name="T46" fmla="*/ 371 w 708"/>
                <a:gd name="T47" fmla="*/ 539 h 709"/>
                <a:gd name="T48" fmla="*/ 583 w 708"/>
                <a:gd name="T49" fmla="*/ 397 h 709"/>
                <a:gd name="T50" fmla="*/ 614 w 708"/>
                <a:gd name="T51" fmla="*/ 397 h 709"/>
                <a:gd name="T52" fmla="*/ 708 w 708"/>
                <a:gd name="T53" fmla="*/ 539 h 709"/>
                <a:gd name="T54" fmla="*/ 354 w 708"/>
                <a:gd name="T55" fmla="*/ 132 h 709"/>
                <a:gd name="T56" fmla="*/ 392 w 708"/>
                <a:gd name="T57" fmla="*/ 47 h 709"/>
                <a:gd name="T58" fmla="*/ 316 w 708"/>
                <a:gd name="T59" fmla="*/ 0 h 709"/>
                <a:gd name="T60" fmla="*/ 269 w 708"/>
                <a:gd name="T61" fmla="*/ 47 h 709"/>
                <a:gd name="T62" fmla="*/ 602 w 708"/>
                <a:gd name="T63" fmla="*/ 343 h 709"/>
                <a:gd name="T64" fmla="*/ 640 w 708"/>
                <a:gd name="T65" fmla="*/ 258 h 709"/>
                <a:gd name="T66" fmla="*/ 564 w 708"/>
                <a:gd name="T67" fmla="*/ 210 h 709"/>
                <a:gd name="T68" fmla="*/ 517 w 708"/>
                <a:gd name="T69" fmla="*/ 258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08" h="709">
                  <a:moveTo>
                    <a:pt x="212" y="709"/>
                  </a:moveTo>
                  <a:lnTo>
                    <a:pt x="0" y="709"/>
                  </a:lnTo>
                  <a:lnTo>
                    <a:pt x="0" y="567"/>
                  </a:lnTo>
                  <a:lnTo>
                    <a:pt x="212" y="567"/>
                  </a:lnTo>
                  <a:lnTo>
                    <a:pt x="212" y="709"/>
                  </a:lnTo>
                  <a:close/>
                  <a:moveTo>
                    <a:pt x="708" y="567"/>
                  </a:moveTo>
                  <a:lnTo>
                    <a:pt x="496" y="567"/>
                  </a:lnTo>
                  <a:lnTo>
                    <a:pt x="496" y="709"/>
                  </a:lnTo>
                  <a:lnTo>
                    <a:pt x="708" y="709"/>
                  </a:lnTo>
                  <a:lnTo>
                    <a:pt x="708" y="567"/>
                  </a:lnTo>
                  <a:close/>
                  <a:moveTo>
                    <a:pt x="460" y="567"/>
                  </a:moveTo>
                  <a:lnTo>
                    <a:pt x="248" y="567"/>
                  </a:lnTo>
                  <a:lnTo>
                    <a:pt x="248" y="709"/>
                  </a:lnTo>
                  <a:lnTo>
                    <a:pt x="460" y="709"/>
                  </a:lnTo>
                  <a:lnTo>
                    <a:pt x="460" y="567"/>
                  </a:lnTo>
                  <a:close/>
                  <a:moveTo>
                    <a:pt x="212" y="227"/>
                  </a:moveTo>
                  <a:lnTo>
                    <a:pt x="0" y="227"/>
                  </a:lnTo>
                  <a:lnTo>
                    <a:pt x="0" y="369"/>
                  </a:lnTo>
                  <a:lnTo>
                    <a:pt x="212" y="369"/>
                  </a:lnTo>
                  <a:lnTo>
                    <a:pt x="212" y="227"/>
                  </a:lnTo>
                  <a:close/>
                  <a:moveTo>
                    <a:pt x="708" y="14"/>
                  </a:moveTo>
                  <a:lnTo>
                    <a:pt x="496" y="14"/>
                  </a:lnTo>
                  <a:lnTo>
                    <a:pt x="496" y="156"/>
                  </a:lnTo>
                  <a:lnTo>
                    <a:pt x="708" y="156"/>
                  </a:lnTo>
                  <a:lnTo>
                    <a:pt x="708" y="14"/>
                  </a:lnTo>
                  <a:close/>
                  <a:moveTo>
                    <a:pt x="460" y="156"/>
                  </a:moveTo>
                  <a:lnTo>
                    <a:pt x="248" y="156"/>
                  </a:lnTo>
                  <a:lnTo>
                    <a:pt x="248" y="298"/>
                  </a:lnTo>
                  <a:lnTo>
                    <a:pt x="460" y="298"/>
                  </a:lnTo>
                  <a:lnTo>
                    <a:pt x="460" y="156"/>
                  </a:lnTo>
                  <a:close/>
                  <a:moveTo>
                    <a:pt x="340" y="397"/>
                  </a:moveTo>
                  <a:lnTo>
                    <a:pt x="127" y="397"/>
                  </a:lnTo>
                  <a:lnTo>
                    <a:pt x="127" y="539"/>
                  </a:lnTo>
                  <a:lnTo>
                    <a:pt x="340" y="539"/>
                  </a:lnTo>
                  <a:lnTo>
                    <a:pt x="340" y="397"/>
                  </a:lnTo>
                  <a:close/>
                  <a:moveTo>
                    <a:pt x="97" y="397"/>
                  </a:moveTo>
                  <a:lnTo>
                    <a:pt x="0" y="397"/>
                  </a:lnTo>
                  <a:lnTo>
                    <a:pt x="0" y="539"/>
                  </a:lnTo>
                  <a:lnTo>
                    <a:pt x="97" y="539"/>
                  </a:lnTo>
                  <a:lnTo>
                    <a:pt x="97" y="397"/>
                  </a:lnTo>
                  <a:close/>
                  <a:moveTo>
                    <a:pt x="97" y="57"/>
                  </a:moveTo>
                  <a:lnTo>
                    <a:pt x="0" y="57"/>
                  </a:lnTo>
                  <a:lnTo>
                    <a:pt x="0" y="199"/>
                  </a:lnTo>
                  <a:lnTo>
                    <a:pt x="97" y="199"/>
                  </a:lnTo>
                  <a:lnTo>
                    <a:pt x="97" y="57"/>
                  </a:lnTo>
                  <a:close/>
                  <a:moveTo>
                    <a:pt x="583" y="397"/>
                  </a:moveTo>
                  <a:lnTo>
                    <a:pt x="371" y="397"/>
                  </a:lnTo>
                  <a:lnTo>
                    <a:pt x="371" y="539"/>
                  </a:lnTo>
                  <a:lnTo>
                    <a:pt x="583" y="539"/>
                  </a:lnTo>
                  <a:lnTo>
                    <a:pt x="583" y="397"/>
                  </a:lnTo>
                  <a:close/>
                  <a:moveTo>
                    <a:pt x="708" y="397"/>
                  </a:moveTo>
                  <a:lnTo>
                    <a:pt x="614" y="397"/>
                  </a:lnTo>
                  <a:lnTo>
                    <a:pt x="614" y="539"/>
                  </a:lnTo>
                  <a:lnTo>
                    <a:pt x="708" y="539"/>
                  </a:lnTo>
                  <a:lnTo>
                    <a:pt x="708" y="397"/>
                  </a:lnTo>
                  <a:close/>
                  <a:moveTo>
                    <a:pt x="354" y="132"/>
                  </a:moveTo>
                  <a:lnTo>
                    <a:pt x="439" y="47"/>
                  </a:lnTo>
                  <a:lnTo>
                    <a:pt x="392" y="47"/>
                  </a:lnTo>
                  <a:lnTo>
                    <a:pt x="392" y="0"/>
                  </a:lnTo>
                  <a:lnTo>
                    <a:pt x="316" y="0"/>
                  </a:lnTo>
                  <a:lnTo>
                    <a:pt x="316" y="47"/>
                  </a:lnTo>
                  <a:lnTo>
                    <a:pt x="269" y="47"/>
                  </a:lnTo>
                  <a:lnTo>
                    <a:pt x="354" y="132"/>
                  </a:lnTo>
                  <a:close/>
                  <a:moveTo>
                    <a:pt x="602" y="343"/>
                  </a:moveTo>
                  <a:lnTo>
                    <a:pt x="687" y="258"/>
                  </a:lnTo>
                  <a:lnTo>
                    <a:pt x="640" y="258"/>
                  </a:lnTo>
                  <a:lnTo>
                    <a:pt x="640" y="210"/>
                  </a:lnTo>
                  <a:lnTo>
                    <a:pt x="564" y="210"/>
                  </a:lnTo>
                  <a:lnTo>
                    <a:pt x="564" y="258"/>
                  </a:lnTo>
                  <a:lnTo>
                    <a:pt x="517" y="258"/>
                  </a:lnTo>
                  <a:lnTo>
                    <a:pt x="602" y="343"/>
                  </a:lnTo>
                  <a:close/>
                </a:path>
              </a:pathLst>
            </a:custGeom>
            <a:solidFill>
              <a:srgbClr val="000607"/>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0687" tIns="40344" rIns="80687" bIns="40344" numCol="1" anchor="t" anchorCtr="0" compatLnSpc="1">
              <a:prstTxWarp prst="textNoShape">
                <a:avLst/>
              </a:prstTxWarp>
            </a:bodyPr>
            <a:lstStyle/>
            <a:p>
              <a:endParaRPr lang="en-US" sz="1568">
                <a:solidFill>
                  <a:srgbClr val="505050"/>
                </a:solidFill>
              </a:endParaRPr>
            </a:p>
          </p:txBody>
        </p:sp>
        <p:sp>
          <p:nvSpPr>
            <p:cNvPr id="79" name="L-Shape 78"/>
            <p:cNvSpPr/>
            <p:nvPr/>
          </p:nvSpPr>
          <p:spPr bwMode="auto">
            <a:xfrm flipH="1" flipV="1">
              <a:off x="4318502" y="2570974"/>
              <a:ext cx="1009185" cy="768100"/>
            </a:xfrm>
            <a:prstGeom prst="corner">
              <a:avLst>
                <a:gd name="adj1" fmla="val 38444"/>
                <a:gd name="adj2" fmla="val 98307"/>
              </a:avLst>
            </a:prstGeom>
            <a:noFill/>
            <a:ln w="22225" cap="sq">
              <a:solidFill>
                <a:schemeClr val="bg1">
                  <a:lumMod val="10000"/>
                </a:schemeClr>
              </a:solidFill>
              <a:prstDash val="sysDot"/>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896068" fontAlgn="base">
                <a:lnSpc>
                  <a:spcPct val="90000"/>
                </a:lnSpc>
                <a:spcBef>
                  <a:spcPct val="0"/>
                </a:spcBef>
                <a:spcAft>
                  <a:spcPct val="0"/>
                </a:spcAft>
              </a:pPr>
              <a:endParaRPr lang="en-US" sz="1961" spc="-49" dirty="0">
                <a:gradFill>
                  <a:gsLst>
                    <a:gs pos="1250">
                      <a:srgbClr val="EFEFEF"/>
                    </a:gs>
                    <a:gs pos="10417">
                      <a:srgbClr val="EFEFEF"/>
                    </a:gs>
                  </a:gsLst>
                  <a:lin ang="5400000" scaled="0"/>
                </a:gradFill>
              </a:endParaRPr>
            </a:p>
          </p:txBody>
        </p:sp>
      </p:grpSp>
      <p:grpSp>
        <p:nvGrpSpPr>
          <p:cNvPr id="80" name="Group 79"/>
          <p:cNvGrpSpPr/>
          <p:nvPr/>
        </p:nvGrpSpPr>
        <p:grpSpPr>
          <a:xfrm>
            <a:off x="9947284" y="3705015"/>
            <a:ext cx="950704" cy="809708"/>
            <a:chOff x="5570345" y="1650280"/>
            <a:chExt cx="969768" cy="825944"/>
          </a:xfrm>
        </p:grpSpPr>
        <p:pic>
          <p:nvPicPr>
            <p:cNvPr id="81" name="Picture 80"/>
            <p:cNvPicPr>
              <a:picLocks noChangeAspect="1"/>
            </p:cNvPicPr>
            <p:nvPr/>
          </p:nvPicPr>
          <p:blipFill>
            <a:blip r:embed="rId6">
              <a:lum bright="-100000"/>
            </a:blip>
            <a:stretch>
              <a:fillRect/>
            </a:stretch>
          </p:blipFill>
          <p:spPr>
            <a:xfrm>
              <a:off x="5787264" y="1713397"/>
              <a:ext cx="384545" cy="435206"/>
            </a:xfrm>
            <a:prstGeom prst="rect">
              <a:avLst/>
            </a:prstGeom>
          </p:spPr>
        </p:pic>
        <p:sp>
          <p:nvSpPr>
            <p:cNvPr id="82" name="L-Shape 81"/>
            <p:cNvSpPr/>
            <p:nvPr/>
          </p:nvSpPr>
          <p:spPr bwMode="auto">
            <a:xfrm flipV="1">
              <a:off x="5570345" y="1650280"/>
              <a:ext cx="969768" cy="825944"/>
            </a:xfrm>
            <a:prstGeom prst="corner">
              <a:avLst>
                <a:gd name="adj1" fmla="val 50745"/>
                <a:gd name="adj2" fmla="val 100563"/>
              </a:avLst>
            </a:prstGeom>
            <a:noFill/>
            <a:ln w="22225" cap="sq">
              <a:solidFill>
                <a:schemeClr val="bg1">
                  <a:lumMod val="10000"/>
                </a:schemeClr>
              </a:solidFill>
              <a:prstDash val="sysDot"/>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896068" fontAlgn="base">
                <a:lnSpc>
                  <a:spcPct val="90000"/>
                </a:lnSpc>
                <a:spcBef>
                  <a:spcPct val="0"/>
                </a:spcBef>
                <a:spcAft>
                  <a:spcPct val="0"/>
                </a:spcAft>
              </a:pPr>
              <a:endParaRPr lang="en-US" sz="1961" spc="-49" dirty="0">
                <a:gradFill>
                  <a:gsLst>
                    <a:gs pos="1250">
                      <a:srgbClr val="EFEFEF"/>
                    </a:gs>
                    <a:gs pos="10417">
                      <a:srgbClr val="EFEFEF"/>
                    </a:gs>
                  </a:gsLst>
                  <a:lin ang="5400000" scaled="0"/>
                </a:gradFill>
              </a:endParaRPr>
            </a:p>
          </p:txBody>
        </p:sp>
      </p:grpSp>
      <p:grpSp>
        <p:nvGrpSpPr>
          <p:cNvPr id="83" name="Group 82"/>
          <p:cNvGrpSpPr/>
          <p:nvPr/>
        </p:nvGrpSpPr>
        <p:grpSpPr>
          <a:xfrm>
            <a:off x="10903997" y="3711423"/>
            <a:ext cx="821155" cy="809708"/>
            <a:chOff x="6484538" y="1650280"/>
            <a:chExt cx="837620" cy="825944"/>
          </a:xfrm>
        </p:grpSpPr>
        <p:sp>
          <p:nvSpPr>
            <p:cNvPr id="84" name="Freeform 25"/>
            <p:cNvSpPr>
              <a:spLocks noEditPoints="1"/>
            </p:cNvSpPr>
            <p:nvPr/>
          </p:nvSpPr>
          <p:spPr bwMode="black">
            <a:xfrm flipH="1">
              <a:off x="6783102" y="1697528"/>
              <a:ext cx="432290" cy="432464"/>
            </a:xfrm>
            <a:custGeom>
              <a:avLst/>
              <a:gdLst>
                <a:gd name="T0" fmla="*/ 50 w 150"/>
                <a:gd name="T1" fmla="*/ 75 h 150"/>
                <a:gd name="T2" fmla="*/ 90 w 150"/>
                <a:gd name="T3" fmla="*/ 45 h 150"/>
                <a:gd name="T4" fmla="*/ 90 w 150"/>
                <a:gd name="T5" fmla="*/ 105 h 150"/>
                <a:gd name="T6" fmla="*/ 50 w 150"/>
                <a:gd name="T7" fmla="*/ 75 h 150"/>
                <a:gd name="T8" fmla="*/ 75 w 150"/>
                <a:gd name="T9" fmla="*/ 140 h 150"/>
                <a:gd name="T10" fmla="*/ 10 w 150"/>
                <a:gd name="T11" fmla="*/ 75 h 150"/>
                <a:gd name="T12" fmla="*/ 75 w 150"/>
                <a:gd name="T13" fmla="*/ 10 h 150"/>
                <a:gd name="T14" fmla="*/ 140 w 150"/>
                <a:gd name="T15" fmla="*/ 75 h 150"/>
                <a:gd name="T16" fmla="*/ 75 w 150"/>
                <a:gd name="T17" fmla="*/ 140 h 150"/>
                <a:gd name="T18" fmla="*/ 75 w 150"/>
                <a:gd name="T19" fmla="*/ 150 h 150"/>
                <a:gd name="T20" fmla="*/ 150 w 150"/>
                <a:gd name="T21" fmla="*/ 75 h 150"/>
                <a:gd name="T22" fmla="*/ 75 w 150"/>
                <a:gd name="T23" fmla="*/ 0 h 150"/>
                <a:gd name="T24" fmla="*/ 0 w 150"/>
                <a:gd name="T25" fmla="*/ 75 h 150"/>
                <a:gd name="T26" fmla="*/ 75 w 150"/>
                <a:gd name="T27" fmla="*/ 15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0" h="150">
                  <a:moveTo>
                    <a:pt x="50" y="75"/>
                  </a:moveTo>
                  <a:cubicBezTo>
                    <a:pt x="90" y="45"/>
                    <a:pt x="90" y="45"/>
                    <a:pt x="90" y="45"/>
                  </a:cubicBezTo>
                  <a:cubicBezTo>
                    <a:pt x="90" y="105"/>
                    <a:pt x="90" y="105"/>
                    <a:pt x="90" y="105"/>
                  </a:cubicBezTo>
                  <a:lnTo>
                    <a:pt x="50" y="75"/>
                  </a:lnTo>
                  <a:close/>
                  <a:moveTo>
                    <a:pt x="75" y="140"/>
                  </a:moveTo>
                  <a:cubicBezTo>
                    <a:pt x="39" y="140"/>
                    <a:pt x="10" y="111"/>
                    <a:pt x="10" y="75"/>
                  </a:cubicBezTo>
                  <a:cubicBezTo>
                    <a:pt x="10" y="39"/>
                    <a:pt x="39" y="10"/>
                    <a:pt x="75" y="10"/>
                  </a:cubicBezTo>
                  <a:cubicBezTo>
                    <a:pt x="111" y="10"/>
                    <a:pt x="140" y="39"/>
                    <a:pt x="140" y="75"/>
                  </a:cubicBezTo>
                  <a:cubicBezTo>
                    <a:pt x="140" y="111"/>
                    <a:pt x="111" y="140"/>
                    <a:pt x="75" y="140"/>
                  </a:cubicBezTo>
                  <a:moveTo>
                    <a:pt x="75" y="150"/>
                  </a:moveTo>
                  <a:cubicBezTo>
                    <a:pt x="116" y="150"/>
                    <a:pt x="150" y="116"/>
                    <a:pt x="150" y="75"/>
                  </a:cubicBezTo>
                  <a:cubicBezTo>
                    <a:pt x="150" y="34"/>
                    <a:pt x="116" y="0"/>
                    <a:pt x="75" y="0"/>
                  </a:cubicBezTo>
                  <a:cubicBezTo>
                    <a:pt x="34" y="0"/>
                    <a:pt x="0" y="34"/>
                    <a:pt x="0" y="75"/>
                  </a:cubicBezTo>
                  <a:cubicBezTo>
                    <a:pt x="0" y="116"/>
                    <a:pt x="34" y="150"/>
                    <a:pt x="75" y="150"/>
                  </a:cubicBezTo>
                </a:path>
              </a:pathLst>
            </a:custGeom>
            <a:solidFill>
              <a:srgbClr val="000607"/>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9625" tIns="44813" rIns="89625" bIns="44813" numCol="1" anchor="t" anchorCtr="0" compatLnSpc="1">
              <a:prstTxWarp prst="textNoShape">
                <a:avLst/>
              </a:prstTxWarp>
            </a:bodyPr>
            <a:lstStyle/>
            <a:p>
              <a:pPr defTabSz="896154"/>
              <a:endParaRPr lang="en-US" sz="1765" dirty="0">
                <a:solidFill>
                  <a:srgbClr val="000000"/>
                </a:solidFill>
              </a:endParaRPr>
            </a:p>
          </p:txBody>
        </p:sp>
        <p:sp>
          <p:nvSpPr>
            <p:cNvPr id="85" name="L-Shape 84"/>
            <p:cNvSpPr/>
            <p:nvPr/>
          </p:nvSpPr>
          <p:spPr bwMode="auto">
            <a:xfrm flipH="1">
              <a:off x="6484538" y="1650280"/>
              <a:ext cx="837620" cy="825944"/>
            </a:xfrm>
            <a:prstGeom prst="corner">
              <a:avLst>
                <a:gd name="adj1" fmla="val 38444"/>
                <a:gd name="adj2" fmla="val 82531"/>
              </a:avLst>
            </a:prstGeom>
            <a:noFill/>
            <a:ln w="22225" cap="sq">
              <a:solidFill>
                <a:schemeClr val="bg1">
                  <a:lumMod val="10000"/>
                </a:schemeClr>
              </a:solidFill>
              <a:prstDash val="sysDot"/>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896068" fontAlgn="base">
                <a:lnSpc>
                  <a:spcPct val="90000"/>
                </a:lnSpc>
                <a:spcBef>
                  <a:spcPct val="0"/>
                </a:spcBef>
                <a:spcAft>
                  <a:spcPct val="0"/>
                </a:spcAft>
              </a:pPr>
              <a:endParaRPr lang="en-US" sz="1961" spc="-49" dirty="0">
                <a:gradFill>
                  <a:gsLst>
                    <a:gs pos="1250">
                      <a:srgbClr val="EFEFEF"/>
                    </a:gs>
                    <a:gs pos="10417">
                      <a:srgbClr val="EFEFEF"/>
                    </a:gs>
                  </a:gsLst>
                  <a:lin ang="5400000" scaled="0"/>
                </a:gradFill>
              </a:endParaRPr>
            </a:p>
          </p:txBody>
        </p:sp>
      </p:grpSp>
      <p:grpSp>
        <p:nvGrpSpPr>
          <p:cNvPr id="86" name="Group 85"/>
          <p:cNvGrpSpPr/>
          <p:nvPr/>
        </p:nvGrpSpPr>
        <p:grpSpPr>
          <a:xfrm>
            <a:off x="8930788" y="4639873"/>
            <a:ext cx="843957" cy="809708"/>
            <a:chOff x="2677477" y="3725742"/>
            <a:chExt cx="860880" cy="825944"/>
          </a:xfrm>
        </p:grpSpPr>
        <p:sp>
          <p:nvSpPr>
            <p:cNvPr id="87" name="Freeform 30"/>
            <p:cNvSpPr>
              <a:spLocks noEditPoints="1"/>
            </p:cNvSpPr>
            <p:nvPr/>
          </p:nvSpPr>
          <p:spPr bwMode="auto">
            <a:xfrm flipH="1">
              <a:off x="2944595" y="3819109"/>
              <a:ext cx="274268" cy="303268"/>
            </a:xfrm>
            <a:custGeom>
              <a:avLst/>
              <a:gdLst>
                <a:gd name="T0" fmla="*/ 148 w 148"/>
                <a:gd name="T1" fmla="*/ 39 h 164"/>
                <a:gd name="T2" fmla="*/ 148 w 148"/>
                <a:gd name="T3" fmla="*/ 138 h 164"/>
                <a:gd name="T4" fmla="*/ 148 w 148"/>
                <a:gd name="T5" fmla="*/ 138 h 164"/>
                <a:gd name="T6" fmla="*/ 74 w 148"/>
                <a:gd name="T7" fmla="*/ 164 h 164"/>
                <a:gd name="T8" fmla="*/ 0 w 148"/>
                <a:gd name="T9" fmla="*/ 138 h 164"/>
                <a:gd name="T10" fmla="*/ 0 w 148"/>
                <a:gd name="T11" fmla="*/ 138 h 164"/>
                <a:gd name="T12" fmla="*/ 0 w 148"/>
                <a:gd name="T13" fmla="*/ 138 h 164"/>
                <a:gd name="T14" fmla="*/ 0 w 148"/>
                <a:gd name="T15" fmla="*/ 136 h 164"/>
                <a:gd name="T16" fmla="*/ 0 w 148"/>
                <a:gd name="T17" fmla="*/ 135 h 164"/>
                <a:gd name="T18" fmla="*/ 0 w 148"/>
                <a:gd name="T19" fmla="*/ 40 h 164"/>
                <a:gd name="T20" fmla="*/ 74 w 148"/>
                <a:gd name="T21" fmla="*/ 60 h 164"/>
                <a:gd name="T22" fmla="*/ 148 w 148"/>
                <a:gd name="T23" fmla="*/ 39 h 164"/>
                <a:gd name="T24" fmla="*/ 74 w 148"/>
                <a:gd name="T25" fmla="*/ 55 h 164"/>
                <a:gd name="T26" fmla="*/ 148 w 148"/>
                <a:gd name="T27" fmla="*/ 28 h 164"/>
                <a:gd name="T28" fmla="*/ 74 w 148"/>
                <a:gd name="T29" fmla="*/ 0 h 164"/>
                <a:gd name="T30" fmla="*/ 0 w 148"/>
                <a:gd name="T31" fmla="*/ 28 h 164"/>
                <a:gd name="T32" fmla="*/ 74 w 148"/>
                <a:gd name="T33" fmla="*/ 55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8" h="164">
                  <a:moveTo>
                    <a:pt x="148" y="39"/>
                  </a:moveTo>
                  <a:cubicBezTo>
                    <a:pt x="148" y="138"/>
                    <a:pt x="148" y="138"/>
                    <a:pt x="148" y="138"/>
                  </a:cubicBezTo>
                  <a:cubicBezTo>
                    <a:pt x="148" y="138"/>
                    <a:pt x="148" y="138"/>
                    <a:pt x="148" y="138"/>
                  </a:cubicBezTo>
                  <a:cubicBezTo>
                    <a:pt x="145" y="153"/>
                    <a:pt x="113" y="164"/>
                    <a:pt x="74" y="164"/>
                  </a:cubicBezTo>
                  <a:cubicBezTo>
                    <a:pt x="35" y="164"/>
                    <a:pt x="3" y="153"/>
                    <a:pt x="0" y="138"/>
                  </a:cubicBezTo>
                  <a:cubicBezTo>
                    <a:pt x="0" y="138"/>
                    <a:pt x="0" y="138"/>
                    <a:pt x="0" y="138"/>
                  </a:cubicBezTo>
                  <a:cubicBezTo>
                    <a:pt x="0" y="138"/>
                    <a:pt x="0" y="138"/>
                    <a:pt x="0" y="138"/>
                  </a:cubicBezTo>
                  <a:cubicBezTo>
                    <a:pt x="0" y="137"/>
                    <a:pt x="0" y="137"/>
                    <a:pt x="0" y="136"/>
                  </a:cubicBezTo>
                  <a:cubicBezTo>
                    <a:pt x="0" y="136"/>
                    <a:pt x="0" y="136"/>
                    <a:pt x="0" y="135"/>
                  </a:cubicBezTo>
                  <a:cubicBezTo>
                    <a:pt x="0" y="40"/>
                    <a:pt x="0" y="40"/>
                    <a:pt x="0" y="40"/>
                  </a:cubicBezTo>
                  <a:cubicBezTo>
                    <a:pt x="12" y="53"/>
                    <a:pt x="44" y="60"/>
                    <a:pt x="74" y="60"/>
                  </a:cubicBezTo>
                  <a:cubicBezTo>
                    <a:pt x="104" y="60"/>
                    <a:pt x="136" y="53"/>
                    <a:pt x="148" y="39"/>
                  </a:cubicBezTo>
                  <a:close/>
                  <a:moveTo>
                    <a:pt x="74" y="55"/>
                  </a:moveTo>
                  <a:cubicBezTo>
                    <a:pt x="115" y="55"/>
                    <a:pt x="148" y="43"/>
                    <a:pt x="148" y="28"/>
                  </a:cubicBezTo>
                  <a:cubicBezTo>
                    <a:pt x="148" y="13"/>
                    <a:pt x="115" y="0"/>
                    <a:pt x="74" y="0"/>
                  </a:cubicBezTo>
                  <a:cubicBezTo>
                    <a:pt x="33" y="0"/>
                    <a:pt x="0" y="13"/>
                    <a:pt x="0" y="28"/>
                  </a:cubicBezTo>
                  <a:cubicBezTo>
                    <a:pt x="0" y="43"/>
                    <a:pt x="33" y="55"/>
                    <a:pt x="74" y="55"/>
                  </a:cubicBezTo>
                  <a:close/>
                </a:path>
              </a:pathLst>
            </a:custGeom>
            <a:solidFill>
              <a:srgbClr val="000607"/>
            </a:solidFill>
            <a:ln>
              <a:noFill/>
            </a:ln>
            <a:extLst/>
          </p:spPr>
          <p:txBody>
            <a:bodyPr vert="horz" wrap="square" lIns="89643" tIns="44821" rIns="89643" bIns="44821" numCol="1" anchor="t" anchorCtr="0" compatLnSpc="1">
              <a:prstTxWarp prst="textNoShape">
                <a:avLst/>
              </a:prstTxWarp>
            </a:bodyPr>
            <a:lstStyle/>
            <a:p>
              <a:endParaRPr lang="en-US" sz="1765">
                <a:solidFill>
                  <a:srgbClr val="505050"/>
                </a:solidFill>
              </a:endParaRPr>
            </a:p>
          </p:txBody>
        </p:sp>
        <p:sp>
          <p:nvSpPr>
            <p:cNvPr id="88" name="L-Shape 87"/>
            <p:cNvSpPr/>
            <p:nvPr/>
          </p:nvSpPr>
          <p:spPr bwMode="auto">
            <a:xfrm>
              <a:off x="2677477" y="3725742"/>
              <a:ext cx="860880" cy="825944"/>
            </a:xfrm>
            <a:prstGeom prst="corner">
              <a:avLst>
                <a:gd name="adj1" fmla="val 38444"/>
                <a:gd name="adj2" fmla="val 76380"/>
              </a:avLst>
            </a:prstGeom>
            <a:noFill/>
            <a:ln w="22225" cap="sq">
              <a:solidFill>
                <a:schemeClr val="bg1">
                  <a:lumMod val="10000"/>
                </a:schemeClr>
              </a:solidFill>
              <a:prstDash val="sysDot"/>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896068" fontAlgn="base">
                <a:lnSpc>
                  <a:spcPct val="90000"/>
                </a:lnSpc>
                <a:spcBef>
                  <a:spcPct val="0"/>
                </a:spcBef>
                <a:spcAft>
                  <a:spcPct val="0"/>
                </a:spcAft>
              </a:pPr>
              <a:endParaRPr lang="en-US" sz="1961" spc="-49" dirty="0">
                <a:gradFill>
                  <a:gsLst>
                    <a:gs pos="1250">
                      <a:srgbClr val="EFEFEF"/>
                    </a:gs>
                    <a:gs pos="10417">
                      <a:srgbClr val="EFEFEF"/>
                    </a:gs>
                  </a:gsLst>
                  <a:lin ang="5400000" scaled="0"/>
                </a:gradFill>
              </a:endParaRPr>
            </a:p>
          </p:txBody>
        </p:sp>
      </p:grpSp>
      <p:grpSp>
        <p:nvGrpSpPr>
          <p:cNvPr id="89" name="Group 88"/>
          <p:cNvGrpSpPr/>
          <p:nvPr/>
        </p:nvGrpSpPr>
        <p:grpSpPr>
          <a:xfrm>
            <a:off x="9895597" y="5409895"/>
            <a:ext cx="998491" cy="809708"/>
            <a:chOff x="3405639" y="3725742"/>
            <a:chExt cx="1018513" cy="825944"/>
          </a:xfrm>
        </p:grpSpPr>
        <p:pic>
          <p:nvPicPr>
            <p:cNvPr id="90" name="Picture 3" descr="C:\Users\Jonahs\Dropbox\Projects SCOTT\MEET Windows Azure\source\Background\tile-icon-bigdata.png"/>
            <p:cNvPicPr>
              <a:picLocks noChangeAspect="1" noChangeArrowheads="1"/>
            </p:cNvPicPr>
            <p:nvPr/>
          </p:nvPicPr>
          <p:blipFill>
            <a:blip r:embed="rId24" cstate="print">
              <a:extLst>
                <a:ext uri="{BEBA8EAE-BF5A-486C-A8C5-ECC9F3942E4B}">
                  <a14:imgProps xmlns:a14="http://schemas.microsoft.com/office/drawing/2010/main">
                    <a14:imgLayer r:embed="rId25">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3818100" y="3755319"/>
              <a:ext cx="434709" cy="430848"/>
            </a:xfrm>
            <a:prstGeom prst="rect">
              <a:avLst/>
            </a:prstGeom>
            <a:noFill/>
            <a:extLst>
              <a:ext uri="{909E8E84-426E-40dd-AFC4-6F175D3DCCD1}">
                <a14:hiddenFill xmlns:a14="http://schemas.microsoft.com/office/drawing/2010/main" xmlns="">
                  <a:solidFill>
                    <a:srgbClr val="FFFFFF"/>
                  </a:solidFill>
                </a14:hiddenFill>
              </a:ext>
            </a:extLst>
          </p:spPr>
        </p:pic>
        <p:sp>
          <p:nvSpPr>
            <p:cNvPr id="91" name="L-Shape 90"/>
            <p:cNvSpPr/>
            <p:nvPr/>
          </p:nvSpPr>
          <p:spPr bwMode="auto">
            <a:xfrm flipH="1" flipV="1">
              <a:off x="3405639" y="3725742"/>
              <a:ext cx="1018513" cy="825944"/>
            </a:xfrm>
            <a:prstGeom prst="corner">
              <a:avLst>
                <a:gd name="adj1" fmla="val 49207"/>
                <a:gd name="adj2" fmla="val 94621"/>
              </a:avLst>
            </a:prstGeom>
            <a:noFill/>
            <a:ln w="22225" cap="sq">
              <a:solidFill>
                <a:schemeClr val="bg1">
                  <a:lumMod val="10000"/>
                </a:schemeClr>
              </a:solidFill>
              <a:prstDash val="sysDot"/>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896068" fontAlgn="base">
                <a:lnSpc>
                  <a:spcPct val="90000"/>
                </a:lnSpc>
                <a:spcBef>
                  <a:spcPct val="0"/>
                </a:spcBef>
                <a:spcAft>
                  <a:spcPct val="0"/>
                </a:spcAft>
              </a:pPr>
              <a:endParaRPr lang="en-US" sz="1961" spc="-49" dirty="0">
                <a:gradFill>
                  <a:gsLst>
                    <a:gs pos="1250">
                      <a:srgbClr val="EFEFEF"/>
                    </a:gs>
                    <a:gs pos="10417">
                      <a:srgbClr val="EFEFEF"/>
                    </a:gs>
                  </a:gsLst>
                  <a:lin ang="5400000" scaled="0"/>
                </a:gradFill>
              </a:endParaRPr>
            </a:p>
          </p:txBody>
        </p:sp>
      </p:grpSp>
      <p:grpSp>
        <p:nvGrpSpPr>
          <p:cNvPr id="92" name="Group 91"/>
          <p:cNvGrpSpPr/>
          <p:nvPr/>
        </p:nvGrpSpPr>
        <p:grpSpPr>
          <a:xfrm>
            <a:off x="9132536" y="5550787"/>
            <a:ext cx="843957" cy="804275"/>
            <a:chOff x="4616402" y="3728513"/>
            <a:chExt cx="860880" cy="820402"/>
          </a:xfrm>
        </p:grpSpPr>
        <p:pic>
          <p:nvPicPr>
            <p:cNvPr id="93" name="Picture 2" descr="C:\Users\Jonahs\Dropbox\Projects SCOTT\MEET Windows Azure\source\Background\tile-icon-storage.png"/>
            <p:cNvPicPr>
              <a:picLocks noChangeAspect="1" noChangeArrowheads="1"/>
            </p:cNvPicPr>
            <p:nvPr/>
          </p:nvPicPr>
          <p:blipFill>
            <a:blip r:embed="rId26" cstate="print">
              <a:extLst>
                <a:ext uri="{BEBA8EAE-BF5A-486C-A8C5-ECC9F3942E4B}">
                  <a14:imgProps xmlns:a14="http://schemas.microsoft.com/office/drawing/2010/main">
                    <a14:imgLayer r:embed="rId27">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4745698" y="3765695"/>
              <a:ext cx="410039" cy="410097"/>
            </a:xfrm>
            <a:prstGeom prst="rect">
              <a:avLst/>
            </a:prstGeom>
            <a:noFill/>
            <a:extLst>
              <a:ext uri="{909E8E84-426E-40dd-AFC4-6F175D3DCCD1}">
                <a14:hiddenFill xmlns:a14="http://schemas.microsoft.com/office/drawing/2010/main" xmlns="">
                  <a:solidFill>
                    <a:srgbClr val="FFFFFF"/>
                  </a:solidFill>
                </a14:hiddenFill>
              </a:ext>
            </a:extLst>
          </p:spPr>
        </p:pic>
        <p:sp>
          <p:nvSpPr>
            <p:cNvPr id="94" name="L-Shape 93"/>
            <p:cNvSpPr/>
            <p:nvPr/>
          </p:nvSpPr>
          <p:spPr bwMode="auto">
            <a:xfrm>
              <a:off x="4616402" y="3728513"/>
              <a:ext cx="860880" cy="820402"/>
            </a:xfrm>
            <a:prstGeom prst="corner">
              <a:avLst>
                <a:gd name="adj1" fmla="val 38444"/>
                <a:gd name="adj2" fmla="val 79712"/>
              </a:avLst>
            </a:prstGeom>
            <a:noFill/>
            <a:ln w="22225" cap="sq">
              <a:solidFill>
                <a:schemeClr val="bg1">
                  <a:lumMod val="10000"/>
                </a:schemeClr>
              </a:solidFill>
              <a:prstDash val="sysDot"/>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896068" fontAlgn="base">
                <a:lnSpc>
                  <a:spcPct val="90000"/>
                </a:lnSpc>
                <a:spcBef>
                  <a:spcPct val="0"/>
                </a:spcBef>
                <a:spcAft>
                  <a:spcPct val="0"/>
                </a:spcAft>
              </a:pPr>
              <a:endParaRPr lang="en-US" sz="1961" spc="-49" dirty="0">
                <a:gradFill>
                  <a:gsLst>
                    <a:gs pos="1250">
                      <a:srgbClr val="EFEFEF"/>
                    </a:gs>
                    <a:gs pos="10417">
                      <a:srgbClr val="EFEFEF"/>
                    </a:gs>
                  </a:gsLst>
                  <a:lin ang="5400000" scaled="0"/>
                </a:gradFill>
              </a:endParaRPr>
            </a:p>
          </p:txBody>
        </p:sp>
      </p:grpSp>
      <p:grpSp>
        <p:nvGrpSpPr>
          <p:cNvPr id="95" name="Group 94"/>
          <p:cNvGrpSpPr/>
          <p:nvPr/>
        </p:nvGrpSpPr>
        <p:grpSpPr>
          <a:xfrm>
            <a:off x="9653451" y="4355769"/>
            <a:ext cx="843957" cy="806783"/>
            <a:chOff x="5424327" y="3725955"/>
            <a:chExt cx="860880" cy="822960"/>
          </a:xfrm>
        </p:grpSpPr>
        <p:pic>
          <p:nvPicPr>
            <p:cNvPr id="96" name="Picture 95"/>
            <p:cNvPicPr>
              <a:picLocks noChangeAspect="1"/>
            </p:cNvPicPr>
            <p:nvPr/>
          </p:nvPicPr>
          <p:blipFill>
            <a:blip r:embed="rId28" cstate="print">
              <a:extLst>
                <a:ext uri="{BEBA8EAE-BF5A-486C-A8C5-ECC9F3942E4B}">
                  <a14:imgProps xmlns:a14="http://schemas.microsoft.com/office/drawing/2010/main">
                    <a14:imgLayer r:embed="rId29">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771525" y="3792695"/>
              <a:ext cx="393037" cy="356096"/>
            </a:xfrm>
            <a:prstGeom prst="rect">
              <a:avLst/>
            </a:prstGeom>
          </p:spPr>
        </p:pic>
        <p:sp>
          <p:nvSpPr>
            <p:cNvPr id="97" name="L-Shape 96"/>
            <p:cNvSpPr/>
            <p:nvPr/>
          </p:nvSpPr>
          <p:spPr bwMode="auto">
            <a:xfrm flipH="1" flipV="1">
              <a:off x="5424327" y="3725955"/>
              <a:ext cx="860880" cy="822960"/>
            </a:xfrm>
            <a:prstGeom prst="corner">
              <a:avLst>
                <a:gd name="adj1" fmla="val 44546"/>
                <a:gd name="adj2" fmla="val 73388"/>
              </a:avLst>
            </a:prstGeom>
            <a:noFill/>
            <a:ln w="22225" cap="sq">
              <a:solidFill>
                <a:schemeClr val="bg1">
                  <a:lumMod val="10000"/>
                </a:schemeClr>
              </a:solidFill>
              <a:prstDash val="sysDot"/>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896068" fontAlgn="base">
                <a:lnSpc>
                  <a:spcPct val="90000"/>
                </a:lnSpc>
                <a:spcBef>
                  <a:spcPct val="0"/>
                </a:spcBef>
                <a:spcAft>
                  <a:spcPct val="0"/>
                </a:spcAft>
              </a:pPr>
              <a:endParaRPr lang="en-US" sz="1961" spc="-49" dirty="0">
                <a:gradFill>
                  <a:gsLst>
                    <a:gs pos="1250">
                      <a:srgbClr val="EFEFEF"/>
                    </a:gs>
                    <a:gs pos="10417">
                      <a:srgbClr val="EFEFEF"/>
                    </a:gs>
                  </a:gsLst>
                  <a:lin ang="5400000" scaled="0"/>
                </a:gradFill>
              </a:endParaRPr>
            </a:p>
          </p:txBody>
        </p:sp>
      </p:grpSp>
      <p:sp>
        <p:nvSpPr>
          <p:cNvPr id="98" name="Freeform 30"/>
          <p:cNvSpPr>
            <a:spLocks noEditPoints="1"/>
          </p:cNvSpPr>
          <p:nvPr/>
        </p:nvSpPr>
        <p:spPr bwMode="auto">
          <a:xfrm flipH="1">
            <a:off x="2886711" y="3744520"/>
            <a:ext cx="268876" cy="297307"/>
          </a:xfrm>
          <a:custGeom>
            <a:avLst/>
            <a:gdLst>
              <a:gd name="T0" fmla="*/ 148 w 148"/>
              <a:gd name="T1" fmla="*/ 39 h 164"/>
              <a:gd name="T2" fmla="*/ 148 w 148"/>
              <a:gd name="T3" fmla="*/ 138 h 164"/>
              <a:gd name="T4" fmla="*/ 148 w 148"/>
              <a:gd name="T5" fmla="*/ 138 h 164"/>
              <a:gd name="T6" fmla="*/ 74 w 148"/>
              <a:gd name="T7" fmla="*/ 164 h 164"/>
              <a:gd name="T8" fmla="*/ 0 w 148"/>
              <a:gd name="T9" fmla="*/ 138 h 164"/>
              <a:gd name="T10" fmla="*/ 0 w 148"/>
              <a:gd name="T11" fmla="*/ 138 h 164"/>
              <a:gd name="T12" fmla="*/ 0 w 148"/>
              <a:gd name="T13" fmla="*/ 138 h 164"/>
              <a:gd name="T14" fmla="*/ 0 w 148"/>
              <a:gd name="T15" fmla="*/ 136 h 164"/>
              <a:gd name="T16" fmla="*/ 0 w 148"/>
              <a:gd name="T17" fmla="*/ 135 h 164"/>
              <a:gd name="T18" fmla="*/ 0 w 148"/>
              <a:gd name="T19" fmla="*/ 40 h 164"/>
              <a:gd name="T20" fmla="*/ 74 w 148"/>
              <a:gd name="T21" fmla="*/ 60 h 164"/>
              <a:gd name="T22" fmla="*/ 148 w 148"/>
              <a:gd name="T23" fmla="*/ 39 h 164"/>
              <a:gd name="T24" fmla="*/ 74 w 148"/>
              <a:gd name="T25" fmla="*/ 55 h 164"/>
              <a:gd name="T26" fmla="*/ 148 w 148"/>
              <a:gd name="T27" fmla="*/ 28 h 164"/>
              <a:gd name="T28" fmla="*/ 74 w 148"/>
              <a:gd name="T29" fmla="*/ 0 h 164"/>
              <a:gd name="T30" fmla="*/ 0 w 148"/>
              <a:gd name="T31" fmla="*/ 28 h 164"/>
              <a:gd name="T32" fmla="*/ 74 w 148"/>
              <a:gd name="T33" fmla="*/ 55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8" h="164">
                <a:moveTo>
                  <a:pt x="148" y="39"/>
                </a:moveTo>
                <a:cubicBezTo>
                  <a:pt x="148" y="138"/>
                  <a:pt x="148" y="138"/>
                  <a:pt x="148" y="138"/>
                </a:cubicBezTo>
                <a:cubicBezTo>
                  <a:pt x="148" y="138"/>
                  <a:pt x="148" y="138"/>
                  <a:pt x="148" y="138"/>
                </a:cubicBezTo>
                <a:cubicBezTo>
                  <a:pt x="145" y="153"/>
                  <a:pt x="113" y="164"/>
                  <a:pt x="74" y="164"/>
                </a:cubicBezTo>
                <a:cubicBezTo>
                  <a:pt x="35" y="164"/>
                  <a:pt x="3" y="153"/>
                  <a:pt x="0" y="138"/>
                </a:cubicBezTo>
                <a:cubicBezTo>
                  <a:pt x="0" y="138"/>
                  <a:pt x="0" y="138"/>
                  <a:pt x="0" y="138"/>
                </a:cubicBezTo>
                <a:cubicBezTo>
                  <a:pt x="0" y="138"/>
                  <a:pt x="0" y="138"/>
                  <a:pt x="0" y="138"/>
                </a:cubicBezTo>
                <a:cubicBezTo>
                  <a:pt x="0" y="137"/>
                  <a:pt x="0" y="137"/>
                  <a:pt x="0" y="136"/>
                </a:cubicBezTo>
                <a:cubicBezTo>
                  <a:pt x="0" y="136"/>
                  <a:pt x="0" y="136"/>
                  <a:pt x="0" y="135"/>
                </a:cubicBezTo>
                <a:cubicBezTo>
                  <a:pt x="0" y="40"/>
                  <a:pt x="0" y="40"/>
                  <a:pt x="0" y="40"/>
                </a:cubicBezTo>
                <a:cubicBezTo>
                  <a:pt x="12" y="53"/>
                  <a:pt x="44" y="60"/>
                  <a:pt x="74" y="60"/>
                </a:cubicBezTo>
                <a:cubicBezTo>
                  <a:pt x="104" y="60"/>
                  <a:pt x="136" y="53"/>
                  <a:pt x="148" y="39"/>
                </a:cubicBezTo>
                <a:close/>
                <a:moveTo>
                  <a:pt x="74" y="55"/>
                </a:moveTo>
                <a:cubicBezTo>
                  <a:pt x="115" y="55"/>
                  <a:pt x="148" y="43"/>
                  <a:pt x="148" y="28"/>
                </a:cubicBezTo>
                <a:cubicBezTo>
                  <a:pt x="148" y="13"/>
                  <a:pt x="115" y="0"/>
                  <a:pt x="74" y="0"/>
                </a:cubicBezTo>
                <a:cubicBezTo>
                  <a:pt x="33" y="0"/>
                  <a:pt x="0" y="13"/>
                  <a:pt x="0" y="28"/>
                </a:cubicBezTo>
                <a:cubicBezTo>
                  <a:pt x="0" y="43"/>
                  <a:pt x="33" y="55"/>
                  <a:pt x="74" y="55"/>
                </a:cubicBezTo>
                <a:close/>
              </a:path>
            </a:pathLst>
          </a:custGeom>
          <a:solidFill>
            <a:srgbClr val="FFFFFF"/>
          </a:solidFill>
          <a:ln>
            <a:noFill/>
          </a:ln>
          <a:extLst/>
        </p:spPr>
        <p:txBody>
          <a:bodyPr vert="horz" wrap="square" lIns="89643" tIns="44821" rIns="89643" bIns="44821" numCol="1" anchor="t" anchorCtr="0" compatLnSpc="1">
            <a:prstTxWarp prst="textNoShape">
              <a:avLst/>
            </a:prstTxWarp>
          </a:bodyPr>
          <a:lstStyle/>
          <a:p>
            <a:endParaRPr lang="en-US" sz="1765">
              <a:solidFill>
                <a:srgbClr val="505050"/>
              </a:solidFill>
            </a:endParaRPr>
          </a:p>
        </p:txBody>
      </p:sp>
      <p:sp>
        <p:nvSpPr>
          <p:cNvPr id="99" name="L-Shape 98"/>
          <p:cNvSpPr/>
          <p:nvPr/>
        </p:nvSpPr>
        <p:spPr bwMode="auto">
          <a:xfrm>
            <a:off x="2624844" y="3652989"/>
            <a:ext cx="843957" cy="809708"/>
          </a:xfrm>
          <a:prstGeom prst="corner">
            <a:avLst>
              <a:gd name="adj1" fmla="val 38444"/>
              <a:gd name="adj2" fmla="val 76380"/>
            </a:avLst>
          </a:prstGeom>
          <a:noFill/>
          <a:ln w="22225" cap="sq">
            <a:solidFill>
              <a:srgbClr val="FFFFFF"/>
            </a:solidFill>
            <a:prstDash val="sysDot"/>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896068" fontAlgn="base">
              <a:lnSpc>
                <a:spcPct val="90000"/>
              </a:lnSpc>
              <a:spcBef>
                <a:spcPct val="0"/>
              </a:spcBef>
              <a:spcAft>
                <a:spcPct val="0"/>
              </a:spcAft>
            </a:pPr>
            <a:endParaRPr lang="en-US" sz="1961" spc="-49" dirty="0">
              <a:gradFill>
                <a:gsLst>
                  <a:gs pos="1250">
                    <a:srgbClr val="EFEFEF"/>
                  </a:gs>
                  <a:gs pos="10417">
                    <a:srgbClr val="EFEFEF"/>
                  </a:gs>
                </a:gsLst>
                <a:lin ang="5400000" scaled="0"/>
              </a:gradFill>
            </a:endParaRPr>
          </a:p>
        </p:txBody>
      </p:sp>
      <p:pic>
        <p:nvPicPr>
          <p:cNvPr id="100" name="Picture 3" descr="C:\Users\Jonahs\Dropbox\Projects SCOTT\MEET Windows Azure\source\Background\tile-icon-bigdata.png"/>
          <p:cNvPicPr>
            <a:picLocks noChangeAspect="1" noChangeArrowheads="1"/>
          </p:cNvPicPr>
          <p:nvPr/>
        </p:nvPicPr>
        <p:blipFill>
          <a:blip r:embed="rId30" cstate="print">
            <a:extLst>
              <a:ext uri="{28A0092B-C50C-407E-A947-70E740481C1C}">
                <a14:useLocalDpi xmlns:a14="http://schemas.microsoft.com/office/drawing/2010/main" val="0"/>
              </a:ext>
            </a:extLst>
          </a:blip>
          <a:srcRect/>
          <a:stretch>
            <a:fillRect/>
          </a:stretch>
        </p:blipFill>
        <p:spPr bwMode="auto">
          <a:xfrm>
            <a:off x="3743046" y="3681984"/>
            <a:ext cx="426164" cy="422379"/>
          </a:xfrm>
          <a:prstGeom prst="rect">
            <a:avLst/>
          </a:prstGeom>
          <a:noFill/>
          <a:extLst>
            <a:ext uri="{909E8E84-426E-40dd-AFC4-6F175D3DCCD1}">
              <a14:hiddenFill xmlns:a14="http://schemas.microsoft.com/office/drawing/2010/main" xmlns="">
                <a:solidFill>
                  <a:srgbClr val="FFFFFF"/>
                </a:solidFill>
              </a14:hiddenFill>
            </a:ext>
          </a:extLst>
        </p:spPr>
      </p:pic>
      <p:sp>
        <p:nvSpPr>
          <p:cNvPr id="101" name="L-Shape 100"/>
          <p:cNvSpPr/>
          <p:nvPr/>
        </p:nvSpPr>
        <p:spPr bwMode="auto">
          <a:xfrm flipH="1" flipV="1">
            <a:off x="3338693" y="3652989"/>
            <a:ext cx="998491" cy="809708"/>
          </a:xfrm>
          <a:prstGeom prst="corner">
            <a:avLst>
              <a:gd name="adj1" fmla="val 49207"/>
              <a:gd name="adj2" fmla="val 94621"/>
            </a:avLst>
          </a:prstGeom>
          <a:noFill/>
          <a:ln w="22225" cap="sq">
            <a:solidFill>
              <a:srgbClr val="FFFFFF"/>
            </a:solidFill>
            <a:prstDash val="sysDot"/>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896068" fontAlgn="base">
              <a:lnSpc>
                <a:spcPct val="90000"/>
              </a:lnSpc>
              <a:spcBef>
                <a:spcPct val="0"/>
              </a:spcBef>
              <a:spcAft>
                <a:spcPct val="0"/>
              </a:spcAft>
            </a:pPr>
            <a:endParaRPr lang="en-US" sz="1961" spc="-49" dirty="0">
              <a:gradFill>
                <a:gsLst>
                  <a:gs pos="1250">
                    <a:srgbClr val="EFEFEF"/>
                  </a:gs>
                  <a:gs pos="10417">
                    <a:srgbClr val="EFEFEF"/>
                  </a:gs>
                </a:gsLst>
                <a:lin ang="5400000" scaled="0"/>
              </a:gradFill>
            </a:endParaRPr>
          </a:p>
        </p:txBody>
      </p:sp>
      <p:pic>
        <p:nvPicPr>
          <p:cNvPr id="102" name="Picture 2" descr="C:\Users\Jonahs\Dropbox\Projects SCOTT\MEET Windows Azure\source\Background\tile-icon-storage.png"/>
          <p:cNvPicPr>
            <a:picLocks noChangeAspect="1" noChangeArrowheads="1"/>
          </p:cNvPicPr>
          <p:nvPr/>
        </p:nvPicPr>
        <p:blipFill>
          <a:blip r:embed="rId31" cstate="print">
            <a:extLst>
              <a:ext uri="{28A0092B-C50C-407E-A947-70E740481C1C}">
                <a14:useLocalDpi xmlns:a14="http://schemas.microsoft.com/office/drawing/2010/main" val="0"/>
              </a:ext>
            </a:extLst>
          </a:blip>
          <a:srcRect/>
          <a:stretch>
            <a:fillRect/>
          </a:stretch>
        </p:blipFill>
        <p:spPr bwMode="auto">
          <a:xfrm>
            <a:off x="4652409" y="3692157"/>
            <a:ext cx="401979" cy="402035"/>
          </a:xfrm>
          <a:prstGeom prst="rect">
            <a:avLst/>
          </a:prstGeom>
          <a:noFill/>
          <a:extLst>
            <a:ext uri="{909E8E84-426E-40dd-AFC4-6F175D3DCCD1}">
              <a14:hiddenFill xmlns:a14="http://schemas.microsoft.com/office/drawing/2010/main" xmlns="">
                <a:solidFill>
                  <a:srgbClr val="FFFFFF"/>
                </a:solidFill>
              </a14:hiddenFill>
            </a:ext>
          </a:extLst>
        </p:spPr>
      </p:pic>
      <p:sp>
        <p:nvSpPr>
          <p:cNvPr id="103" name="L-Shape 102"/>
          <p:cNvSpPr/>
          <p:nvPr/>
        </p:nvSpPr>
        <p:spPr bwMode="auto">
          <a:xfrm>
            <a:off x="4525655" y="3655705"/>
            <a:ext cx="843957" cy="804275"/>
          </a:xfrm>
          <a:prstGeom prst="corner">
            <a:avLst>
              <a:gd name="adj1" fmla="val 38444"/>
              <a:gd name="adj2" fmla="val 79712"/>
            </a:avLst>
          </a:prstGeom>
          <a:noFill/>
          <a:ln w="22225" cap="sq">
            <a:solidFill>
              <a:srgbClr val="FFFFFF"/>
            </a:solidFill>
            <a:prstDash val="sysDot"/>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896068" fontAlgn="base">
              <a:lnSpc>
                <a:spcPct val="90000"/>
              </a:lnSpc>
              <a:spcBef>
                <a:spcPct val="0"/>
              </a:spcBef>
              <a:spcAft>
                <a:spcPct val="0"/>
              </a:spcAft>
            </a:pPr>
            <a:endParaRPr lang="en-US" sz="1961" spc="-49" dirty="0">
              <a:gradFill>
                <a:gsLst>
                  <a:gs pos="1250">
                    <a:srgbClr val="EFEFEF"/>
                  </a:gs>
                  <a:gs pos="10417">
                    <a:srgbClr val="EFEFEF"/>
                  </a:gs>
                </a:gsLst>
                <a:lin ang="5400000" scaled="0"/>
              </a:gradFill>
            </a:endParaRPr>
          </a:p>
        </p:txBody>
      </p:sp>
      <p:pic>
        <p:nvPicPr>
          <p:cNvPr id="104" name="Picture 103"/>
          <p:cNvPicPr>
            <a:picLocks noChangeAspect="1"/>
          </p:cNvPicPr>
          <p:nvPr/>
        </p:nvPicPr>
        <p:blipFill>
          <a:blip r:embed="rId32" cstate="print">
            <a:extLst>
              <a:ext uri="{28A0092B-C50C-407E-A947-70E740481C1C}">
                <a14:useLocalDpi xmlns:a14="http://schemas.microsoft.com/office/drawing/2010/main" val="0"/>
              </a:ext>
            </a:extLst>
          </a:blip>
          <a:stretch>
            <a:fillRect/>
          </a:stretch>
        </p:blipFill>
        <p:spPr>
          <a:xfrm>
            <a:off x="5658071" y="3718625"/>
            <a:ext cx="385311" cy="349096"/>
          </a:xfrm>
          <a:prstGeom prst="rect">
            <a:avLst/>
          </a:prstGeom>
        </p:spPr>
      </p:pic>
      <p:sp>
        <p:nvSpPr>
          <p:cNvPr id="105" name="L-Shape 104"/>
          <p:cNvSpPr/>
          <p:nvPr/>
        </p:nvSpPr>
        <p:spPr bwMode="auto">
          <a:xfrm flipH="1" flipV="1">
            <a:off x="5317698" y="3653198"/>
            <a:ext cx="843957" cy="806783"/>
          </a:xfrm>
          <a:prstGeom prst="corner">
            <a:avLst>
              <a:gd name="adj1" fmla="val 44546"/>
              <a:gd name="adj2" fmla="val 73388"/>
            </a:avLst>
          </a:prstGeom>
          <a:noFill/>
          <a:ln w="22225" cap="sq">
            <a:solidFill>
              <a:srgbClr val="FFFFFF"/>
            </a:solidFill>
            <a:prstDash val="sysDot"/>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896068" fontAlgn="base">
              <a:lnSpc>
                <a:spcPct val="90000"/>
              </a:lnSpc>
              <a:spcBef>
                <a:spcPct val="0"/>
              </a:spcBef>
              <a:spcAft>
                <a:spcPct val="0"/>
              </a:spcAft>
            </a:pPr>
            <a:endParaRPr lang="en-US" sz="1961" spc="-49" dirty="0">
              <a:gradFill>
                <a:gsLst>
                  <a:gs pos="1250">
                    <a:srgbClr val="EFEFEF"/>
                  </a:gs>
                  <a:gs pos="10417">
                    <a:srgbClr val="EFEFEF"/>
                  </a:gs>
                </a:gsLst>
                <a:lin ang="5400000" scaled="0"/>
              </a:gradFill>
            </a:endParaRPr>
          </a:p>
        </p:txBody>
      </p:sp>
      <p:grpSp>
        <p:nvGrpSpPr>
          <p:cNvPr id="106" name="Group 105"/>
          <p:cNvGrpSpPr/>
          <p:nvPr/>
        </p:nvGrpSpPr>
        <p:grpSpPr>
          <a:xfrm>
            <a:off x="10454067" y="4556821"/>
            <a:ext cx="843957" cy="806783"/>
            <a:chOff x="2677477" y="4973462"/>
            <a:chExt cx="860880" cy="822960"/>
          </a:xfrm>
        </p:grpSpPr>
        <p:pic>
          <p:nvPicPr>
            <p:cNvPr id="107" name="Picture 106"/>
            <p:cNvPicPr>
              <a:picLocks noChangeAspect="1"/>
            </p:cNvPicPr>
            <p:nvPr/>
          </p:nvPicPr>
          <p:blipFill>
            <a:blip r:embed="rId33" cstate="print">
              <a:extLst>
                <a:ext uri="{BEBA8EAE-BF5A-486C-A8C5-ECC9F3942E4B}">
                  <a14:imgProps xmlns:a14="http://schemas.microsoft.com/office/drawing/2010/main">
                    <a14:imgLayer r:embed="rId3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2889760" y="5043280"/>
              <a:ext cx="383938" cy="347347"/>
            </a:xfrm>
            <a:prstGeom prst="rect">
              <a:avLst/>
            </a:prstGeom>
            <a:noFill/>
            <a:ln>
              <a:noFill/>
            </a:ln>
          </p:spPr>
        </p:pic>
        <p:sp>
          <p:nvSpPr>
            <p:cNvPr id="108" name="L-Shape 107"/>
            <p:cNvSpPr/>
            <p:nvPr/>
          </p:nvSpPr>
          <p:spPr bwMode="auto">
            <a:xfrm flipV="1">
              <a:off x="2677477" y="4973462"/>
              <a:ext cx="860880" cy="822960"/>
            </a:xfrm>
            <a:prstGeom prst="corner">
              <a:avLst>
                <a:gd name="adj1" fmla="val 38444"/>
                <a:gd name="adj2" fmla="val 93695"/>
              </a:avLst>
            </a:prstGeom>
            <a:noFill/>
            <a:ln w="22225" cap="sq">
              <a:solidFill>
                <a:schemeClr val="bg1">
                  <a:lumMod val="10000"/>
                </a:schemeClr>
              </a:solidFill>
              <a:prstDash val="sysDot"/>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896068" fontAlgn="base">
                <a:lnSpc>
                  <a:spcPct val="90000"/>
                </a:lnSpc>
                <a:spcBef>
                  <a:spcPct val="0"/>
                </a:spcBef>
                <a:spcAft>
                  <a:spcPct val="0"/>
                </a:spcAft>
              </a:pPr>
              <a:endParaRPr lang="en-US" sz="1961" spc="-49" dirty="0">
                <a:gradFill>
                  <a:gsLst>
                    <a:gs pos="1250">
                      <a:srgbClr val="EFEFEF"/>
                    </a:gs>
                    <a:gs pos="10417">
                      <a:srgbClr val="EFEFEF"/>
                    </a:gs>
                  </a:gsLst>
                  <a:lin ang="5400000" scaled="0"/>
                </a:gradFill>
              </a:endParaRPr>
            </a:p>
          </p:txBody>
        </p:sp>
      </p:grpSp>
      <p:grpSp>
        <p:nvGrpSpPr>
          <p:cNvPr id="109" name="Group 108"/>
          <p:cNvGrpSpPr/>
          <p:nvPr/>
        </p:nvGrpSpPr>
        <p:grpSpPr>
          <a:xfrm>
            <a:off x="9382117" y="4613113"/>
            <a:ext cx="837321" cy="806783"/>
            <a:chOff x="3544779" y="4973462"/>
            <a:chExt cx="854111" cy="822960"/>
          </a:xfrm>
        </p:grpSpPr>
        <p:sp>
          <p:nvSpPr>
            <p:cNvPr id="110" name="Freeform 78"/>
            <p:cNvSpPr>
              <a:spLocks noEditPoints="1"/>
            </p:cNvSpPr>
            <p:nvPr/>
          </p:nvSpPr>
          <p:spPr bwMode="black">
            <a:xfrm>
              <a:off x="3838434" y="5022724"/>
              <a:ext cx="394040" cy="377155"/>
            </a:xfrm>
            <a:custGeom>
              <a:avLst/>
              <a:gdLst>
                <a:gd name="T0" fmla="*/ 1448 w 2291"/>
                <a:gd name="T1" fmla="*/ 923 h 2197"/>
                <a:gd name="T2" fmla="*/ 1464 w 2291"/>
                <a:gd name="T3" fmla="*/ 1048 h 2197"/>
                <a:gd name="T4" fmla="*/ 1622 w 2291"/>
                <a:gd name="T5" fmla="*/ 1225 h 2197"/>
                <a:gd name="T6" fmla="*/ 1522 w 2291"/>
                <a:gd name="T7" fmla="*/ 1149 h 2197"/>
                <a:gd name="T8" fmla="*/ 1622 w 2291"/>
                <a:gd name="T9" fmla="*/ 1225 h 2197"/>
                <a:gd name="T10" fmla="*/ 769 w 2291"/>
                <a:gd name="T11" fmla="*/ 1149 h 2197"/>
                <a:gd name="T12" fmla="*/ 669 w 2291"/>
                <a:gd name="T13" fmla="*/ 1225 h 2197"/>
                <a:gd name="T14" fmla="*/ 828 w 2291"/>
                <a:gd name="T15" fmla="*/ 1048 h 2197"/>
                <a:gd name="T16" fmla="*/ 844 w 2291"/>
                <a:gd name="T17" fmla="*/ 923 h 2197"/>
                <a:gd name="T18" fmla="*/ 828 w 2291"/>
                <a:gd name="T19" fmla="*/ 1048 h 2197"/>
                <a:gd name="T20" fmla="*/ 1390 w 2291"/>
                <a:gd name="T21" fmla="*/ 540 h 2197"/>
                <a:gd name="T22" fmla="*/ 1493 w 2291"/>
                <a:gd name="T23" fmla="*/ 103 h 2197"/>
                <a:gd name="T24" fmla="*/ 902 w 2291"/>
                <a:gd name="T25" fmla="*/ 0 h 2197"/>
                <a:gd name="T26" fmla="*/ 799 w 2291"/>
                <a:gd name="T27" fmla="*/ 437 h 2197"/>
                <a:gd name="T28" fmla="*/ 859 w 2291"/>
                <a:gd name="T29" fmla="*/ 103 h 2197"/>
                <a:gd name="T30" fmla="*/ 1390 w 2291"/>
                <a:gd name="T31" fmla="*/ 60 h 2197"/>
                <a:gd name="T32" fmla="*/ 1433 w 2291"/>
                <a:gd name="T33" fmla="*/ 437 h 2197"/>
                <a:gd name="T34" fmla="*/ 902 w 2291"/>
                <a:gd name="T35" fmla="*/ 480 h 2197"/>
                <a:gd name="T36" fmla="*/ 859 w 2291"/>
                <a:gd name="T37" fmla="*/ 103 h 2197"/>
                <a:gd name="T38" fmla="*/ 1614 w 2291"/>
                <a:gd name="T39" fmla="*/ 824 h 2197"/>
                <a:gd name="T40" fmla="*/ 1640 w 2291"/>
                <a:gd name="T41" fmla="*/ 786 h 2197"/>
                <a:gd name="T42" fmla="*/ 1499 w 2291"/>
                <a:gd name="T43" fmla="*/ 596 h 2197"/>
                <a:gd name="T44" fmla="*/ 835 w 2291"/>
                <a:gd name="T45" fmla="*/ 576 h 2197"/>
                <a:gd name="T46" fmla="*/ 669 w 2291"/>
                <a:gd name="T47" fmla="*/ 741 h 2197"/>
                <a:gd name="T48" fmla="*/ 652 w 2291"/>
                <a:gd name="T49" fmla="*/ 798 h 2197"/>
                <a:gd name="T50" fmla="*/ 1450 w 2291"/>
                <a:gd name="T51" fmla="*/ 1476 h 2197"/>
                <a:gd name="T52" fmla="*/ 1554 w 2291"/>
                <a:gd name="T53" fmla="*/ 1913 h 2197"/>
                <a:gd name="T54" fmla="*/ 2144 w 2291"/>
                <a:gd name="T55" fmla="*/ 1810 h 2197"/>
                <a:gd name="T56" fmla="*/ 2041 w 2291"/>
                <a:gd name="T57" fmla="*/ 1373 h 2197"/>
                <a:gd name="T58" fmla="*/ 1450 w 2291"/>
                <a:gd name="T59" fmla="*/ 1476 h 2197"/>
                <a:gd name="T60" fmla="*/ 2084 w 2291"/>
                <a:gd name="T61" fmla="*/ 1810 h 2197"/>
                <a:gd name="T62" fmla="*/ 1554 w 2291"/>
                <a:gd name="T63" fmla="*/ 1853 h 2197"/>
                <a:gd name="T64" fmla="*/ 1511 w 2291"/>
                <a:gd name="T65" fmla="*/ 1476 h 2197"/>
                <a:gd name="T66" fmla="*/ 2041 w 2291"/>
                <a:gd name="T67" fmla="*/ 1433 h 2197"/>
                <a:gd name="T68" fmla="*/ 2275 w 2291"/>
                <a:gd name="T69" fmla="*/ 2114 h 2197"/>
                <a:gd name="T70" fmla="*/ 2108 w 2291"/>
                <a:gd name="T71" fmla="*/ 1949 h 2197"/>
                <a:gd name="T72" fmla="*/ 1444 w 2291"/>
                <a:gd name="T73" fmla="*/ 1969 h 2197"/>
                <a:gd name="T74" fmla="*/ 1304 w 2291"/>
                <a:gd name="T75" fmla="*/ 2159 h 2197"/>
                <a:gd name="T76" fmla="*/ 1329 w 2291"/>
                <a:gd name="T77" fmla="*/ 2197 h 2197"/>
                <a:gd name="T78" fmla="*/ 2291 w 2291"/>
                <a:gd name="T79" fmla="*/ 2171 h 2197"/>
                <a:gd name="T80" fmla="*/ 2275 w 2291"/>
                <a:gd name="T81" fmla="*/ 2114 h 2197"/>
                <a:gd name="T82" fmla="*/ 738 w 2291"/>
                <a:gd name="T83" fmla="*/ 1913 h 2197"/>
                <a:gd name="T84" fmla="*/ 841 w 2291"/>
                <a:gd name="T85" fmla="*/ 1476 h 2197"/>
                <a:gd name="T86" fmla="*/ 250 w 2291"/>
                <a:gd name="T87" fmla="*/ 1373 h 2197"/>
                <a:gd name="T88" fmla="*/ 147 w 2291"/>
                <a:gd name="T89" fmla="*/ 1810 h 2197"/>
                <a:gd name="T90" fmla="*/ 207 w 2291"/>
                <a:gd name="T91" fmla="*/ 1476 h 2197"/>
                <a:gd name="T92" fmla="*/ 738 w 2291"/>
                <a:gd name="T93" fmla="*/ 1433 h 2197"/>
                <a:gd name="T94" fmla="*/ 781 w 2291"/>
                <a:gd name="T95" fmla="*/ 1810 h 2197"/>
                <a:gd name="T96" fmla="*/ 250 w 2291"/>
                <a:gd name="T97" fmla="*/ 1853 h 2197"/>
                <a:gd name="T98" fmla="*/ 207 w 2291"/>
                <a:gd name="T99" fmla="*/ 1476 h 2197"/>
                <a:gd name="T100" fmla="*/ 805 w 2291"/>
                <a:gd name="T101" fmla="*/ 1949 h 2197"/>
                <a:gd name="T102" fmla="*/ 141 w 2291"/>
                <a:gd name="T103" fmla="*/ 1969 h 2197"/>
                <a:gd name="T104" fmla="*/ 0 w 2291"/>
                <a:gd name="T105" fmla="*/ 2159 h 2197"/>
                <a:gd name="T106" fmla="*/ 26 w 2291"/>
                <a:gd name="T107" fmla="*/ 2197 h 2197"/>
                <a:gd name="T108" fmla="*/ 988 w 2291"/>
                <a:gd name="T109" fmla="*/ 2171 h 2197"/>
                <a:gd name="T110" fmla="*/ 971 w 2291"/>
                <a:gd name="T111" fmla="*/ 2114 h 2197"/>
                <a:gd name="T112" fmla="*/ 971 w 2291"/>
                <a:gd name="T113" fmla="*/ 1659 h 2197"/>
                <a:gd name="T114" fmla="*/ 1088 w 2291"/>
                <a:gd name="T115" fmla="*/ 1610 h 2197"/>
                <a:gd name="T116" fmla="*/ 971 w 2291"/>
                <a:gd name="T117" fmla="*/ 1659 h 2197"/>
                <a:gd name="T118" fmla="*/ 1204 w 2291"/>
                <a:gd name="T119" fmla="*/ 1610 h 2197"/>
                <a:gd name="T120" fmla="*/ 1320 w 2291"/>
                <a:gd name="T121" fmla="*/ 1659 h 2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291" h="2197">
                  <a:moveTo>
                    <a:pt x="1506" y="1023"/>
                  </a:moveTo>
                  <a:cubicBezTo>
                    <a:pt x="1448" y="923"/>
                    <a:pt x="1448" y="923"/>
                    <a:pt x="1448" y="923"/>
                  </a:cubicBezTo>
                  <a:cubicBezTo>
                    <a:pt x="1406" y="947"/>
                    <a:pt x="1406" y="947"/>
                    <a:pt x="1406" y="947"/>
                  </a:cubicBezTo>
                  <a:cubicBezTo>
                    <a:pt x="1464" y="1048"/>
                    <a:pt x="1464" y="1048"/>
                    <a:pt x="1464" y="1048"/>
                  </a:cubicBezTo>
                  <a:lnTo>
                    <a:pt x="1506" y="1023"/>
                  </a:lnTo>
                  <a:close/>
                  <a:moveTo>
                    <a:pt x="1622" y="1225"/>
                  </a:moveTo>
                  <a:cubicBezTo>
                    <a:pt x="1564" y="1124"/>
                    <a:pt x="1564" y="1124"/>
                    <a:pt x="1564" y="1124"/>
                  </a:cubicBezTo>
                  <a:cubicBezTo>
                    <a:pt x="1522" y="1149"/>
                    <a:pt x="1522" y="1149"/>
                    <a:pt x="1522" y="1149"/>
                  </a:cubicBezTo>
                  <a:cubicBezTo>
                    <a:pt x="1580" y="1249"/>
                    <a:pt x="1580" y="1249"/>
                    <a:pt x="1580" y="1249"/>
                  </a:cubicBezTo>
                  <a:lnTo>
                    <a:pt x="1622" y="1225"/>
                  </a:lnTo>
                  <a:close/>
                  <a:moveTo>
                    <a:pt x="711" y="1249"/>
                  </a:moveTo>
                  <a:cubicBezTo>
                    <a:pt x="769" y="1149"/>
                    <a:pt x="769" y="1149"/>
                    <a:pt x="769" y="1149"/>
                  </a:cubicBezTo>
                  <a:cubicBezTo>
                    <a:pt x="727" y="1124"/>
                    <a:pt x="727" y="1124"/>
                    <a:pt x="727" y="1124"/>
                  </a:cubicBezTo>
                  <a:cubicBezTo>
                    <a:pt x="669" y="1225"/>
                    <a:pt x="669" y="1225"/>
                    <a:pt x="669" y="1225"/>
                  </a:cubicBezTo>
                  <a:lnTo>
                    <a:pt x="711" y="1249"/>
                  </a:lnTo>
                  <a:close/>
                  <a:moveTo>
                    <a:pt x="828" y="1048"/>
                  </a:moveTo>
                  <a:cubicBezTo>
                    <a:pt x="886" y="947"/>
                    <a:pt x="886" y="947"/>
                    <a:pt x="886" y="947"/>
                  </a:cubicBezTo>
                  <a:cubicBezTo>
                    <a:pt x="844" y="923"/>
                    <a:pt x="844" y="923"/>
                    <a:pt x="844" y="923"/>
                  </a:cubicBezTo>
                  <a:cubicBezTo>
                    <a:pt x="786" y="1023"/>
                    <a:pt x="786" y="1023"/>
                    <a:pt x="786" y="1023"/>
                  </a:cubicBezTo>
                  <a:lnTo>
                    <a:pt x="828" y="1048"/>
                  </a:lnTo>
                  <a:close/>
                  <a:moveTo>
                    <a:pt x="902" y="540"/>
                  </a:moveTo>
                  <a:cubicBezTo>
                    <a:pt x="1390" y="540"/>
                    <a:pt x="1390" y="540"/>
                    <a:pt x="1390" y="540"/>
                  </a:cubicBezTo>
                  <a:cubicBezTo>
                    <a:pt x="1447" y="540"/>
                    <a:pt x="1493" y="494"/>
                    <a:pt x="1493" y="437"/>
                  </a:cubicBezTo>
                  <a:cubicBezTo>
                    <a:pt x="1493" y="103"/>
                    <a:pt x="1493" y="103"/>
                    <a:pt x="1493" y="103"/>
                  </a:cubicBezTo>
                  <a:cubicBezTo>
                    <a:pt x="1493" y="46"/>
                    <a:pt x="1447" y="0"/>
                    <a:pt x="1390" y="0"/>
                  </a:cubicBezTo>
                  <a:cubicBezTo>
                    <a:pt x="902" y="0"/>
                    <a:pt x="902" y="0"/>
                    <a:pt x="902" y="0"/>
                  </a:cubicBezTo>
                  <a:cubicBezTo>
                    <a:pt x="845" y="0"/>
                    <a:pt x="799" y="46"/>
                    <a:pt x="799" y="103"/>
                  </a:cubicBezTo>
                  <a:cubicBezTo>
                    <a:pt x="799" y="437"/>
                    <a:pt x="799" y="437"/>
                    <a:pt x="799" y="437"/>
                  </a:cubicBezTo>
                  <a:cubicBezTo>
                    <a:pt x="799" y="494"/>
                    <a:pt x="845" y="540"/>
                    <a:pt x="902" y="540"/>
                  </a:cubicBezTo>
                  <a:close/>
                  <a:moveTo>
                    <a:pt x="859" y="103"/>
                  </a:moveTo>
                  <a:cubicBezTo>
                    <a:pt x="859" y="79"/>
                    <a:pt x="878" y="60"/>
                    <a:pt x="902" y="60"/>
                  </a:cubicBezTo>
                  <a:cubicBezTo>
                    <a:pt x="1390" y="60"/>
                    <a:pt x="1390" y="60"/>
                    <a:pt x="1390" y="60"/>
                  </a:cubicBezTo>
                  <a:cubicBezTo>
                    <a:pt x="1413" y="60"/>
                    <a:pt x="1433" y="79"/>
                    <a:pt x="1433" y="103"/>
                  </a:cubicBezTo>
                  <a:cubicBezTo>
                    <a:pt x="1433" y="437"/>
                    <a:pt x="1433" y="437"/>
                    <a:pt x="1433" y="437"/>
                  </a:cubicBezTo>
                  <a:cubicBezTo>
                    <a:pt x="1433" y="461"/>
                    <a:pt x="1413" y="480"/>
                    <a:pt x="1390" y="480"/>
                  </a:cubicBezTo>
                  <a:cubicBezTo>
                    <a:pt x="902" y="480"/>
                    <a:pt x="902" y="480"/>
                    <a:pt x="902" y="480"/>
                  </a:cubicBezTo>
                  <a:cubicBezTo>
                    <a:pt x="878" y="480"/>
                    <a:pt x="859" y="461"/>
                    <a:pt x="859" y="437"/>
                  </a:cubicBezTo>
                  <a:lnTo>
                    <a:pt x="859" y="103"/>
                  </a:lnTo>
                  <a:close/>
                  <a:moveTo>
                    <a:pt x="678" y="824"/>
                  </a:moveTo>
                  <a:cubicBezTo>
                    <a:pt x="1614" y="824"/>
                    <a:pt x="1614" y="824"/>
                    <a:pt x="1614" y="824"/>
                  </a:cubicBezTo>
                  <a:cubicBezTo>
                    <a:pt x="1628" y="824"/>
                    <a:pt x="1640" y="812"/>
                    <a:pt x="1640" y="798"/>
                  </a:cubicBezTo>
                  <a:cubicBezTo>
                    <a:pt x="1640" y="786"/>
                    <a:pt x="1640" y="786"/>
                    <a:pt x="1640" y="786"/>
                  </a:cubicBezTo>
                  <a:cubicBezTo>
                    <a:pt x="1640" y="772"/>
                    <a:pt x="1632" y="752"/>
                    <a:pt x="1623" y="741"/>
                  </a:cubicBezTo>
                  <a:cubicBezTo>
                    <a:pt x="1499" y="596"/>
                    <a:pt x="1499" y="596"/>
                    <a:pt x="1499" y="596"/>
                  </a:cubicBezTo>
                  <a:cubicBezTo>
                    <a:pt x="1490" y="585"/>
                    <a:pt x="1471" y="576"/>
                    <a:pt x="1457" y="576"/>
                  </a:cubicBezTo>
                  <a:cubicBezTo>
                    <a:pt x="835" y="576"/>
                    <a:pt x="835" y="576"/>
                    <a:pt x="835" y="576"/>
                  </a:cubicBezTo>
                  <a:cubicBezTo>
                    <a:pt x="821" y="576"/>
                    <a:pt x="802" y="585"/>
                    <a:pt x="792" y="596"/>
                  </a:cubicBezTo>
                  <a:cubicBezTo>
                    <a:pt x="669" y="741"/>
                    <a:pt x="669" y="741"/>
                    <a:pt x="669" y="741"/>
                  </a:cubicBezTo>
                  <a:cubicBezTo>
                    <a:pt x="659" y="752"/>
                    <a:pt x="652" y="772"/>
                    <a:pt x="652" y="786"/>
                  </a:cubicBezTo>
                  <a:cubicBezTo>
                    <a:pt x="652" y="798"/>
                    <a:pt x="652" y="798"/>
                    <a:pt x="652" y="798"/>
                  </a:cubicBezTo>
                  <a:cubicBezTo>
                    <a:pt x="652" y="812"/>
                    <a:pt x="664" y="824"/>
                    <a:pt x="678" y="824"/>
                  </a:cubicBezTo>
                  <a:close/>
                  <a:moveTo>
                    <a:pt x="1450" y="1476"/>
                  </a:moveTo>
                  <a:cubicBezTo>
                    <a:pt x="1450" y="1810"/>
                    <a:pt x="1450" y="1810"/>
                    <a:pt x="1450" y="1810"/>
                  </a:cubicBezTo>
                  <a:cubicBezTo>
                    <a:pt x="1450" y="1867"/>
                    <a:pt x="1497" y="1913"/>
                    <a:pt x="1554" y="1913"/>
                  </a:cubicBezTo>
                  <a:cubicBezTo>
                    <a:pt x="2041" y="1913"/>
                    <a:pt x="2041" y="1913"/>
                    <a:pt x="2041" y="1913"/>
                  </a:cubicBezTo>
                  <a:cubicBezTo>
                    <a:pt x="2098" y="1913"/>
                    <a:pt x="2144" y="1867"/>
                    <a:pt x="2144" y="1810"/>
                  </a:cubicBezTo>
                  <a:cubicBezTo>
                    <a:pt x="2144" y="1476"/>
                    <a:pt x="2144" y="1476"/>
                    <a:pt x="2144" y="1476"/>
                  </a:cubicBezTo>
                  <a:cubicBezTo>
                    <a:pt x="2144" y="1419"/>
                    <a:pt x="2098" y="1373"/>
                    <a:pt x="2041" y="1373"/>
                  </a:cubicBezTo>
                  <a:cubicBezTo>
                    <a:pt x="1554" y="1373"/>
                    <a:pt x="1554" y="1373"/>
                    <a:pt x="1554" y="1373"/>
                  </a:cubicBezTo>
                  <a:cubicBezTo>
                    <a:pt x="1497" y="1373"/>
                    <a:pt x="1450" y="1419"/>
                    <a:pt x="1450" y="1476"/>
                  </a:cubicBezTo>
                  <a:close/>
                  <a:moveTo>
                    <a:pt x="2084" y="1476"/>
                  </a:moveTo>
                  <a:cubicBezTo>
                    <a:pt x="2084" y="1810"/>
                    <a:pt x="2084" y="1810"/>
                    <a:pt x="2084" y="1810"/>
                  </a:cubicBezTo>
                  <a:cubicBezTo>
                    <a:pt x="2084" y="1834"/>
                    <a:pt x="2065" y="1853"/>
                    <a:pt x="2041" y="1853"/>
                  </a:cubicBezTo>
                  <a:cubicBezTo>
                    <a:pt x="1554" y="1853"/>
                    <a:pt x="1554" y="1853"/>
                    <a:pt x="1554" y="1853"/>
                  </a:cubicBezTo>
                  <a:cubicBezTo>
                    <a:pt x="1530" y="1853"/>
                    <a:pt x="1511" y="1834"/>
                    <a:pt x="1511" y="1810"/>
                  </a:cubicBezTo>
                  <a:cubicBezTo>
                    <a:pt x="1511" y="1476"/>
                    <a:pt x="1511" y="1476"/>
                    <a:pt x="1511" y="1476"/>
                  </a:cubicBezTo>
                  <a:cubicBezTo>
                    <a:pt x="1511" y="1452"/>
                    <a:pt x="1530" y="1433"/>
                    <a:pt x="1554" y="1433"/>
                  </a:cubicBezTo>
                  <a:cubicBezTo>
                    <a:pt x="2041" y="1433"/>
                    <a:pt x="2041" y="1433"/>
                    <a:pt x="2041" y="1433"/>
                  </a:cubicBezTo>
                  <a:cubicBezTo>
                    <a:pt x="2065" y="1433"/>
                    <a:pt x="2084" y="1452"/>
                    <a:pt x="2084" y="1476"/>
                  </a:cubicBezTo>
                  <a:close/>
                  <a:moveTo>
                    <a:pt x="2275" y="2114"/>
                  </a:moveTo>
                  <a:cubicBezTo>
                    <a:pt x="2151" y="1969"/>
                    <a:pt x="2151" y="1969"/>
                    <a:pt x="2151" y="1969"/>
                  </a:cubicBezTo>
                  <a:cubicBezTo>
                    <a:pt x="2142" y="1958"/>
                    <a:pt x="2123" y="1949"/>
                    <a:pt x="2108" y="1949"/>
                  </a:cubicBezTo>
                  <a:cubicBezTo>
                    <a:pt x="1486" y="1949"/>
                    <a:pt x="1486" y="1949"/>
                    <a:pt x="1486" y="1949"/>
                  </a:cubicBezTo>
                  <a:cubicBezTo>
                    <a:pt x="1472" y="1949"/>
                    <a:pt x="1453" y="1958"/>
                    <a:pt x="1444" y="1969"/>
                  </a:cubicBezTo>
                  <a:cubicBezTo>
                    <a:pt x="1320" y="2114"/>
                    <a:pt x="1320" y="2114"/>
                    <a:pt x="1320" y="2114"/>
                  </a:cubicBezTo>
                  <a:cubicBezTo>
                    <a:pt x="1311" y="2125"/>
                    <a:pt x="1304" y="2145"/>
                    <a:pt x="1304" y="2159"/>
                  </a:cubicBezTo>
                  <a:cubicBezTo>
                    <a:pt x="1304" y="2171"/>
                    <a:pt x="1304" y="2171"/>
                    <a:pt x="1304" y="2171"/>
                  </a:cubicBezTo>
                  <a:cubicBezTo>
                    <a:pt x="1304" y="2185"/>
                    <a:pt x="1315" y="2197"/>
                    <a:pt x="1329" y="2197"/>
                  </a:cubicBezTo>
                  <a:cubicBezTo>
                    <a:pt x="2265" y="2197"/>
                    <a:pt x="2265" y="2197"/>
                    <a:pt x="2265" y="2197"/>
                  </a:cubicBezTo>
                  <a:cubicBezTo>
                    <a:pt x="2280" y="2197"/>
                    <a:pt x="2291" y="2185"/>
                    <a:pt x="2291" y="2171"/>
                  </a:cubicBezTo>
                  <a:cubicBezTo>
                    <a:pt x="2291" y="2159"/>
                    <a:pt x="2291" y="2159"/>
                    <a:pt x="2291" y="2159"/>
                  </a:cubicBezTo>
                  <a:cubicBezTo>
                    <a:pt x="2291" y="2145"/>
                    <a:pt x="2284" y="2125"/>
                    <a:pt x="2275" y="2114"/>
                  </a:cubicBezTo>
                  <a:close/>
                  <a:moveTo>
                    <a:pt x="250" y="1913"/>
                  </a:moveTo>
                  <a:cubicBezTo>
                    <a:pt x="738" y="1913"/>
                    <a:pt x="738" y="1913"/>
                    <a:pt x="738" y="1913"/>
                  </a:cubicBezTo>
                  <a:cubicBezTo>
                    <a:pt x="795" y="1913"/>
                    <a:pt x="841" y="1867"/>
                    <a:pt x="841" y="1810"/>
                  </a:cubicBezTo>
                  <a:cubicBezTo>
                    <a:pt x="841" y="1476"/>
                    <a:pt x="841" y="1476"/>
                    <a:pt x="841" y="1476"/>
                  </a:cubicBezTo>
                  <a:cubicBezTo>
                    <a:pt x="841" y="1419"/>
                    <a:pt x="795" y="1373"/>
                    <a:pt x="738" y="1373"/>
                  </a:cubicBezTo>
                  <a:cubicBezTo>
                    <a:pt x="250" y="1373"/>
                    <a:pt x="250" y="1373"/>
                    <a:pt x="250" y="1373"/>
                  </a:cubicBezTo>
                  <a:cubicBezTo>
                    <a:pt x="193" y="1373"/>
                    <a:pt x="147" y="1419"/>
                    <a:pt x="147" y="1476"/>
                  </a:cubicBezTo>
                  <a:cubicBezTo>
                    <a:pt x="147" y="1810"/>
                    <a:pt x="147" y="1810"/>
                    <a:pt x="147" y="1810"/>
                  </a:cubicBezTo>
                  <a:cubicBezTo>
                    <a:pt x="147" y="1867"/>
                    <a:pt x="193" y="1913"/>
                    <a:pt x="250" y="1913"/>
                  </a:cubicBezTo>
                  <a:close/>
                  <a:moveTo>
                    <a:pt x="207" y="1476"/>
                  </a:moveTo>
                  <a:cubicBezTo>
                    <a:pt x="207" y="1452"/>
                    <a:pt x="227" y="1433"/>
                    <a:pt x="250" y="1433"/>
                  </a:cubicBezTo>
                  <a:cubicBezTo>
                    <a:pt x="738" y="1433"/>
                    <a:pt x="738" y="1433"/>
                    <a:pt x="738" y="1433"/>
                  </a:cubicBezTo>
                  <a:cubicBezTo>
                    <a:pt x="762" y="1433"/>
                    <a:pt x="781" y="1452"/>
                    <a:pt x="781" y="1476"/>
                  </a:cubicBezTo>
                  <a:cubicBezTo>
                    <a:pt x="781" y="1810"/>
                    <a:pt x="781" y="1810"/>
                    <a:pt x="781" y="1810"/>
                  </a:cubicBezTo>
                  <a:cubicBezTo>
                    <a:pt x="781" y="1834"/>
                    <a:pt x="762" y="1853"/>
                    <a:pt x="738" y="1853"/>
                  </a:cubicBezTo>
                  <a:cubicBezTo>
                    <a:pt x="250" y="1853"/>
                    <a:pt x="250" y="1853"/>
                    <a:pt x="250" y="1853"/>
                  </a:cubicBezTo>
                  <a:cubicBezTo>
                    <a:pt x="227" y="1853"/>
                    <a:pt x="207" y="1834"/>
                    <a:pt x="207" y="1810"/>
                  </a:cubicBezTo>
                  <a:lnTo>
                    <a:pt x="207" y="1476"/>
                  </a:lnTo>
                  <a:close/>
                  <a:moveTo>
                    <a:pt x="848" y="1969"/>
                  </a:moveTo>
                  <a:cubicBezTo>
                    <a:pt x="838" y="1958"/>
                    <a:pt x="819" y="1949"/>
                    <a:pt x="805" y="1949"/>
                  </a:cubicBezTo>
                  <a:cubicBezTo>
                    <a:pt x="183" y="1949"/>
                    <a:pt x="183" y="1949"/>
                    <a:pt x="183" y="1949"/>
                  </a:cubicBezTo>
                  <a:cubicBezTo>
                    <a:pt x="169" y="1949"/>
                    <a:pt x="150" y="1958"/>
                    <a:pt x="141" y="1969"/>
                  </a:cubicBezTo>
                  <a:cubicBezTo>
                    <a:pt x="17" y="2114"/>
                    <a:pt x="17" y="2114"/>
                    <a:pt x="17" y="2114"/>
                  </a:cubicBezTo>
                  <a:cubicBezTo>
                    <a:pt x="8" y="2125"/>
                    <a:pt x="0" y="2145"/>
                    <a:pt x="0" y="2159"/>
                  </a:cubicBezTo>
                  <a:cubicBezTo>
                    <a:pt x="0" y="2171"/>
                    <a:pt x="0" y="2171"/>
                    <a:pt x="0" y="2171"/>
                  </a:cubicBezTo>
                  <a:cubicBezTo>
                    <a:pt x="0" y="2185"/>
                    <a:pt x="12" y="2197"/>
                    <a:pt x="26" y="2197"/>
                  </a:cubicBezTo>
                  <a:cubicBezTo>
                    <a:pt x="962" y="2197"/>
                    <a:pt x="962" y="2197"/>
                    <a:pt x="962" y="2197"/>
                  </a:cubicBezTo>
                  <a:cubicBezTo>
                    <a:pt x="977" y="2197"/>
                    <a:pt x="988" y="2185"/>
                    <a:pt x="988" y="2171"/>
                  </a:cubicBezTo>
                  <a:cubicBezTo>
                    <a:pt x="988" y="2159"/>
                    <a:pt x="988" y="2159"/>
                    <a:pt x="988" y="2159"/>
                  </a:cubicBezTo>
                  <a:cubicBezTo>
                    <a:pt x="988" y="2145"/>
                    <a:pt x="981" y="2125"/>
                    <a:pt x="971" y="2114"/>
                  </a:cubicBezTo>
                  <a:lnTo>
                    <a:pt x="848" y="1969"/>
                  </a:lnTo>
                  <a:close/>
                  <a:moveTo>
                    <a:pt x="971" y="1659"/>
                  </a:moveTo>
                  <a:cubicBezTo>
                    <a:pt x="1088" y="1659"/>
                    <a:pt x="1088" y="1659"/>
                    <a:pt x="1088" y="1659"/>
                  </a:cubicBezTo>
                  <a:cubicBezTo>
                    <a:pt x="1088" y="1610"/>
                    <a:pt x="1088" y="1610"/>
                    <a:pt x="1088" y="1610"/>
                  </a:cubicBezTo>
                  <a:cubicBezTo>
                    <a:pt x="971" y="1610"/>
                    <a:pt x="971" y="1610"/>
                    <a:pt x="971" y="1610"/>
                  </a:cubicBezTo>
                  <a:lnTo>
                    <a:pt x="971" y="1659"/>
                  </a:lnTo>
                  <a:close/>
                  <a:moveTo>
                    <a:pt x="1320" y="1610"/>
                  </a:moveTo>
                  <a:cubicBezTo>
                    <a:pt x="1204" y="1610"/>
                    <a:pt x="1204" y="1610"/>
                    <a:pt x="1204" y="1610"/>
                  </a:cubicBezTo>
                  <a:cubicBezTo>
                    <a:pt x="1204" y="1659"/>
                    <a:pt x="1204" y="1659"/>
                    <a:pt x="1204" y="1659"/>
                  </a:cubicBezTo>
                  <a:cubicBezTo>
                    <a:pt x="1320" y="1659"/>
                    <a:pt x="1320" y="1659"/>
                    <a:pt x="1320" y="1659"/>
                  </a:cubicBezTo>
                  <a:lnTo>
                    <a:pt x="1320" y="1610"/>
                  </a:lnTo>
                  <a:close/>
                </a:path>
              </a:pathLst>
            </a:custGeom>
            <a:solidFill>
              <a:srgbClr val="000607"/>
            </a:solidFill>
            <a:ln>
              <a:noFill/>
            </a:ln>
          </p:spPr>
          <p:txBody>
            <a:bodyPr vert="horz" wrap="square" lIns="80659" tIns="40329" rIns="80659" bIns="40329" numCol="1" anchor="t" anchorCtr="0" compatLnSpc="1">
              <a:prstTxWarp prst="textNoShape">
                <a:avLst/>
              </a:prstTxWarp>
            </a:bodyPr>
            <a:lstStyle/>
            <a:p>
              <a:pPr defTabSz="671034"/>
              <a:endParaRPr lang="en-US" sz="915" dirty="0">
                <a:solidFill>
                  <a:srgbClr val="FFFFFF"/>
                </a:solidFill>
              </a:endParaRPr>
            </a:p>
          </p:txBody>
        </p:sp>
        <p:sp>
          <p:nvSpPr>
            <p:cNvPr id="111" name="L-Shape 110"/>
            <p:cNvSpPr/>
            <p:nvPr/>
          </p:nvSpPr>
          <p:spPr bwMode="auto">
            <a:xfrm flipH="1">
              <a:off x="3544779" y="4973462"/>
              <a:ext cx="854111" cy="822960"/>
            </a:xfrm>
            <a:prstGeom prst="corner">
              <a:avLst>
                <a:gd name="adj1" fmla="val 38444"/>
                <a:gd name="adj2" fmla="val 86106"/>
              </a:avLst>
            </a:prstGeom>
            <a:noFill/>
            <a:ln w="22225" cap="sq">
              <a:solidFill>
                <a:schemeClr val="bg1">
                  <a:lumMod val="10000"/>
                </a:schemeClr>
              </a:solidFill>
              <a:prstDash val="sysDot"/>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896068" fontAlgn="base">
                <a:lnSpc>
                  <a:spcPct val="90000"/>
                </a:lnSpc>
                <a:spcBef>
                  <a:spcPct val="0"/>
                </a:spcBef>
                <a:spcAft>
                  <a:spcPct val="0"/>
                </a:spcAft>
              </a:pPr>
              <a:endParaRPr lang="en-US" sz="1961" spc="-49" dirty="0">
                <a:gradFill>
                  <a:gsLst>
                    <a:gs pos="1250">
                      <a:srgbClr val="EFEFEF"/>
                    </a:gs>
                    <a:gs pos="10417">
                      <a:srgbClr val="EFEFEF"/>
                    </a:gs>
                  </a:gsLst>
                  <a:lin ang="5400000" scaled="0"/>
                </a:gradFill>
              </a:endParaRPr>
            </a:p>
          </p:txBody>
        </p:sp>
      </p:grpSp>
      <p:grpSp>
        <p:nvGrpSpPr>
          <p:cNvPr id="112" name="Group 111"/>
          <p:cNvGrpSpPr/>
          <p:nvPr/>
        </p:nvGrpSpPr>
        <p:grpSpPr>
          <a:xfrm>
            <a:off x="8448624" y="4595373"/>
            <a:ext cx="862545" cy="806783"/>
            <a:chOff x="4600064" y="4973462"/>
            <a:chExt cx="879841" cy="822960"/>
          </a:xfrm>
        </p:grpSpPr>
        <p:sp>
          <p:nvSpPr>
            <p:cNvPr id="113" name="Freeform 58"/>
            <p:cNvSpPr>
              <a:spLocks noEditPoints="1"/>
            </p:cNvSpPr>
            <p:nvPr/>
          </p:nvSpPr>
          <p:spPr bwMode="black">
            <a:xfrm>
              <a:off x="4758936" y="5065442"/>
              <a:ext cx="383562" cy="411166"/>
            </a:xfrm>
            <a:custGeom>
              <a:avLst/>
              <a:gdLst>
                <a:gd name="T0" fmla="*/ 181 w 182"/>
                <a:gd name="T1" fmla="*/ 65 h 195"/>
                <a:gd name="T2" fmla="*/ 88 w 182"/>
                <a:gd name="T3" fmla="*/ 0 h 195"/>
                <a:gd name="T4" fmla="*/ 88 w 182"/>
                <a:gd name="T5" fmla="*/ 40 h 195"/>
                <a:gd name="T6" fmla="*/ 1 w 182"/>
                <a:gd name="T7" fmla="*/ 40 h 195"/>
                <a:gd name="T8" fmla="*/ 1 w 182"/>
                <a:gd name="T9" fmla="*/ 89 h 195"/>
                <a:gd name="T10" fmla="*/ 57 w 182"/>
                <a:gd name="T11" fmla="*/ 89 h 195"/>
                <a:gd name="T12" fmla="*/ 88 w 182"/>
                <a:gd name="T13" fmla="*/ 68 h 195"/>
                <a:gd name="T14" fmla="*/ 88 w 182"/>
                <a:gd name="T15" fmla="*/ 130 h 195"/>
                <a:gd name="T16" fmla="*/ 181 w 182"/>
                <a:gd name="T17" fmla="*/ 65 h 195"/>
                <a:gd name="T18" fmla="*/ 19 w 182"/>
                <a:gd name="T19" fmla="*/ 127 h 195"/>
                <a:gd name="T20" fmla="*/ 88 w 182"/>
                <a:gd name="T21" fmla="*/ 172 h 195"/>
                <a:gd name="T22" fmla="*/ 88 w 182"/>
                <a:gd name="T23" fmla="*/ 142 h 195"/>
                <a:gd name="T24" fmla="*/ 178 w 182"/>
                <a:gd name="T25" fmla="*/ 142 h 195"/>
                <a:gd name="T26" fmla="*/ 178 w 182"/>
                <a:gd name="T27" fmla="*/ 153 h 195"/>
                <a:gd name="T28" fmla="*/ 100 w 182"/>
                <a:gd name="T29" fmla="*/ 153 h 195"/>
                <a:gd name="T30" fmla="*/ 100 w 182"/>
                <a:gd name="T31" fmla="*/ 195 h 195"/>
                <a:gd name="T32" fmla="*/ 0 w 182"/>
                <a:gd name="T33" fmla="*/ 127 h 195"/>
                <a:gd name="T34" fmla="*/ 19 w 182"/>
                <a:gd name="T35" fmla="*/ 127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2" h="195">
                  <a:moveTo>
                    <a:pt x="181" y="65"/>
                  </a:moveTo>
                  <a:cubicBezTo>
                    <a:pt x="88" y="0"/>
                    <a:pt x="88" y="0"/>
                    <a:pt x="88" y="0"/>
                  </a:cubicBezTo>
                  <a:cubicBezTo>
                    <a:pt x="88" y="40"/>
                    <a:pt x="88" y="40"/>
                    <a:pt x="88" y="40"/>
                  </a:cubicBezTo>
                  <a:cubicBezTo>
                    <a:pt x="1" y="40"/>
                    <a:pt x="1" y="40"/>
                    <a:pt x="1" y="40"/>
                  </a:cubicBezTo>
                  <a:cubicBezTo>
                    <a:pt x="1" y="89"/>
                    <a:pt x="1" y="89"/>
                    <a:pt x="1" y="89"/>
                  </a:cubicBezTo>
                  <a:cubicBezTo>
                    <a:pt x="57" y="89"/>
                    <a:pt x="57" y="89"/>
                    <a:pt x="57" y="89"/>
                  </a:cubicBezTo>
                  <a:cubicBezTo>
                    <a:pt x="88" y="68"/>
                    <a:pt x="88" y="68"/>
                    <a:pt x="88" y="68"/>
                  </a:cubicBezTo>
                  <a:cubicBezTo>
                    <a:pt x="88" y="130"/>
                    <a:pt x="88" y="130"/>
                    <a:pt x="88" y="130"/>
                  </a:cubicBezTo>
                  <a:cubicBezTo>
                    <a:pt x="181" y="65"/>
                    <a:pt x="181" y="65"/>
                    <a:pt x="181" y="65"/>
                  </a:cubicBezTo>
                  <a:close/>
                  <a:moveTo>
                    <a:pt x="19" y="127"/>
                  </a:moveTo>
                  <a:cubicBezTo>
                    <a:pt x="88" y="172"/>
                    <a:pt x="88" y="172"/>
                    <a:pt x="88" y="172"/>
                  </a:cubicBezTo>
                  <a:cubicBezTo>
                    <a:pt x="88" y="142"/>
                    <a:pt x="88" y="142"/>
                    <a:pt x="88" y="142"/>
                  </a:cubicBezTo>
                  <a:cubicBezTo>
                    <a:pt x="178" y="142"/>
                    <a:pt x="178" y="142"/>
                    <a:pt x="178" y="142"/>
                  </a:cubicBezTo>
                  <a:cubicBezTo>
                    <a:pt x="182" y="142"/>
                    <a:pt x="182" y="153"/>
                    <a:pt x="178" y="153"/>
                  </a:cubicBezTo>
                  <a:cubicBezTo>
                    <a:pt x="100" y="153"/>
                    <a:pt x="100" y="153"/>
                    <a:pt x="100" y="153"/>
                  </a:cubicBezTo>
                  <a:cubicBezTo>
                    <a:pt x="100" y="195"/>
                    <a:pt x="100" y="195"/>
                    <a:pt x="100" y="195"/>
                  </a:cubicBezTo>
                  <a:cubicBezTo>
                    <a:pt x="0" y="127"/>
                    <a:pt x="0" y="127"/>
                    <a:pt x="0" y="127"/>
                  </a:cubicBezTo>
                  <a:cubicBezTo>
                    <a:pt x="19" y="127"/>
                    <a:pt x="19" y="127"/>
                    <a:pt x="19" y="127"/>
                  </a:cubicBezTo>
                  <a:close/>
                </a:path>
              </a:pathLst>
            </a:custGeom>
            <a:solidFill>
              <a:srgbClr val="000607"/>
            </a:solidFill>
            <a:ln>
              <a:noFill/>
            </a:ln>
          </p:spPr>
          <p:txBody>
            <a:bodyPr vert="horz" wrap="square" lIns="80659" tIns="40329" rIns="80659" bIns="40329" numCol="1" anchor="t" anchorCtr="0" compatLnSpc="1">
              <a:prstTxWarp prst="textNoShape">
                <a:avLst/>
              </a:prstTxWarp>
            </a:bodyPr>
            <a:lstStyle/>
            <a:p>
              <a:pPr defTabSz="671034"/>
              <a:endParaRPr lang="en-US" sz="915">
                <a:solidFill>
                  <a:srgbClr val="FFFFFF"/>
                </a:solidFill>
              </a:endParaRPr>
            </a:p>
          </p:txBody>
        </p:sp>
        <p:sp>
          <p:nvSpPr>
            <p:cNvPr id="114" name="L-Shape 113"/>
            <p:cNvSpPr/>
            <p:nvPr/>
          </p:nvSpPr>
          <p:spPr bwMode="auto">
            <a:xfrm flipV="1">
              <a:off x="4600064" y="4973462"/>
              <a:ext cx="879841" cy="822960"/>
            </a:xfrm>
            <a:prstGeom prst="corner">
              <a:avLst>
                <a:gd name="adj1" fmla="val 43057"/>
                <a:gd name="adj2" fmla="val 74857"/>
              </a:avLst>
            </a:prstGeom>
            <a:noFill/>
            <a:ln w="22225" cap="sq">
              <a:solidFill>
                <a:schemeClr val="bg1">
                  <a:lumMod val="10000"/>
                </a:schemeClr>
              </a:solidFill>
              <a:prstDash val="sysDot"/>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896068" fontAlgn="base">
                <a:lnSpc>
                  <a:spcPct val="90000"/>
                </a:lnSpc>
                <a:spcBef>
                  <a:spcPct val="0"/>
                </a:spcBef>
                <a:spcAft>
                  <a:spcPct val="0"/>
                </a:spcAft>
              </a:pPr>
              <a:endParaRPr lang="en-US" sz="1961" spc="-49" dirty="0">
                <a:gradFill>
                  <a:gsLst>
                    <a:gs pos="1250">
                      <a:srgbClr val="EFEFEF"/>
                    </a:gs>
                    <a:gs pos="10417">
                      <a:srgbClr val="EFEFEF"/>
                    </a:gs>
                  </a:gsLst>
                  <a:lin ang="5400000" scaled="0"/>
                </a:gradFill>
              </a:endParaRPr>
            </a:p>
          </p:txBody>
        </p:sp>
      </p:grpSp>
      <p:grpSp>
        <p:nvGrpSpPr>
          <p:cNvPr id="115" name="Group 114"/>
          <p:cNvGrpSpPr/>
          <p:nvPr/>
        </p:nvGrpSpPr>
        <p:grpSpPr>
          <a:xfrm>
            <a:off x="8929825" y="3682326"/>
            <a:ext cx="971331" cy="806783"/>
            <a:chOff x="5292557" y="4973462"/>
            <a:chExt cx="990808" cy="822960"/>
          </a:xfrm>
        </p:grpSpPr>
        <p:pic>
          <p:nvPicPr>
            <p:cNvPr id="116" name="Picture 2"/>
            <p:cNvPicPr>
              <a:picLocks noChangeAspect="1" noChangeArrowheads="1"/>
            </p:cNvPicPr>
            <p:nvPr/>
          </p:nvPicPr>
          <p:blipFill>
            <a:blip r:embed="rId35" cstate="print">
              <a:extLst>
                <a:ext uri="{BEBA8EAE-BF5A-486C-A8C5-ECC9F3942E4B}">
                  <a14:imgProps xmlns:a14="http://schemas.microsoft.com/office/drawing/2010/main">
                    <a14:imgLayer r:embed="rId36">
                      <a14:imgEffect>
                        <a14:brightnessContrast bright="-100000"/>
                      </a14:imgEffect>
                    </a14:imgLayer>
                  </a14:imgProps>
                </a:ext>
                <a:ext uri="{28A0092B-C50C-407E-A947-70E740481C1C}">
                  <a14:useLocalDpi xmlns:a14="http://schemas.microsoft.com/office/drawing/2010/main" val="0"/>
                </a:ext>
              </a:extLst>
            </a:blip>
            <a:stretch>
              <a:fillRect/>
            </a:stretch>
          </p:blipFill>
          <p:spPr bwMode="auto">
            <a:xfrm>
              <a:off x="5777190" y="5040086"/>
              <a:ext cx="381707" cy="381762"/>
            </a:xfrm>
            <a:prstGeom prst="rect">
              <a:avLst/>
            </a:prstGeom>
            <a:noFill/>
            <a:extLst>
              <a:ext uri="{909E8E84-426E-40dd-AFC4-6F175D3DCCD1}">
                <a14:hiddenFill xmlns:a14="http://schemas.microsoft.com/office/drawing/2010/main" xmlns="">
                  <a:solidFill>
                    <a:srgbClr val="FFFFFF"/>
                  </a:solidFill>
                </a14:hiddenFill>
              </a:ext>
            </a:extLst>
          </p:spPr>
        </p:pic>
        <p:sp>
          <p:nvSpPr>
            <p:cNvPr id="117" name="L-Shape 116"/>
            <p:cNvSpPr/>
            <p:nvPr/>
          </p:nvSpPr>
          <p:spPr bwMode="auto">
            <a:xfrm flipH="1">
              <a:off x="5292557" y="4973462"/>
              <a:ext cx="990808" cy="822960"/>
            </a:xfrm>
            <a:prstGeom prst="corner">
              <a:avLst>
                <a:gd name="adj1" fmla="val 49207"/>
                <a:gd name="adj2" fmla="val 90202"/>
              </a:avLst>
            </a:prstGeom>
            <a:noFill/>
            <a:ln w="22225" cap="sq">
              <a:solidFill>
                <a:schemeClr val="bg1">
                  <a:lumMod val="10000"/>
                </a:schemeClr>
              </a:solidFill>
              <a:prstDash val="sysDot"/>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896068" fontAlgn="base">
                <a:lnSpc>
                  <a:spcPct val="90000"/>
                </a:lnSpc>
                <a:spcBef>
                  <a:spcPct val="0"/>
                </a:spcBef>
                <a:spcAft>
                  <a:spcPct val="0"/>
                </a:spcAft>
              </a:pPr>
              <a:endParaRPr lang="en-US" sz="1961" spc="-49" dirty="0">
                <a:gradFill>
                  <a:gsLst>
                    <a:gs pos="1250">
                      <a:srgbClr val="EFEFEF"/>
                    </a:gs>
                    <a:gs pos="10417">
                      <a:srgbClr val="EFEFEF"/>
                    </a:gs>
                  </a:gsLst>
                  <a:lin ang="5400000" scaled="0"/>
                </a:gradFill>
              </a:endParaRPr>
            </a:p>
          </p:txBody>
        </p:sp>
      </p:grpSp>
      <p:grpSp>
        <p:nvGrpSpPr>
          <p:cNvPr id="118" name="Group 117"/>
          <p:cNvGrpSpPr/>
          <p:nvPr/>
        </p:nvGrpSpPr>
        <p:grpSpPr>
          <a:xfrm>
            <a:off x="10068177" y="3634933"/>
            <a:ext cx="806783" cy="818871"/>
            <a:chOff x="6489681" y="4973462"/>
            <a:chExt cx="822960" cy="835291"/>
          </a:xfrm>
        </p:grpSpPr>
        <p:pic>
          <p:nvPicPr>
            <p:cNvPr id="119" name="Picture 5" descr="C:\Users\Jonahs\Dropbox\Projects SCOTT\MEET Windows Azure\source\Background\tile-icon-CDN.png"/>
            <p:cNvPicPr>
              <a:picLocks noChangeAspect="1" noChangeArrowheads="1"/>
            </p:cNvPicPr>
            <p:nvPr/>
          </p:nvPicPr>
          <p:blipFill>
            <a:blip r:embed="rId37" cstate="print">
              <a:extLst>
                <a:ext uri="{BEBA8EAE-BF5A-486C-A8C5-ECC9F3942E4B}">
                  <a14:imgProps xmlns:a14="http://schemas.microsoft.com/office/drawing/2010/main">
                    <a14:imgLayer r:embed="rId38">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6735914" y="5014690"/>
              <a:ext cx="495659" cy="491253"/>
            </a:xfrm>
            <a:prstGeom prst="rect">
              <a:avLst/>
            </a:prstGeom>
            <a:noFill/>
            <a:extLst>
              <a:ext uri="{909E8E84-426E-40dd-AFC4-6F175D3DCCD1}">
                <a14:hiddenFill xmlns:a14="http://schemas.microsoft.com/office/drawing/2010/main" xmlns="">
                  <a:solidFill>
                    <a:srgbClr val="FFFFFF"/>
                  </a:solidFill>
                </a14:hiddenFill>
              </a:ext>
            </a:extLst>
          </p:spPr>
        </p:pic>
        <p:sp>
          <p:nvSpPr>
            <p:cNvPr id="120" name="L-Shape 119"/>
            <p:cNvSpPr/>
            <p:nvPr/>
          </p:nvSpPr>
          <p:spPr bwMode="auto">
            <a:xfrm rot="5400000" flipV="1">
              <a:off x="6483515" y="4979628"/>
              <a:ext cx="835291" cy="822960"/>
            </a:xfrm>
            <a:prstGeom prst="corner">
              <a:avLst>
                <a:gd name="adj1" fmla="val 80102"/>
                <a:gd name="adj2" fmla="val 91737"/>
              </a:avLst>
            </a:prstGeom>
            <a:noFill/>
            <a:ln w="22225" cap="sq">
              <a:solidFill>
                <a:schemeClr val="bg1">
                  <a:lumMod val="10000"/>
                </a:schemeClr>
              </a:solidFill>
              <a:prstDash val="sysDot"/>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896068" fontAlgn="base">
                <a:lnSpc>
                  <a:spcPct val="90000"/>
                </a:lnSpc>
                <a:spcBef>
                  <a:spcPct val="0"/>
                </a:spcBef>
                <a:spcAft>
                  <a:spcPct val="0"/>
                </a:spcAft>
              </a:pPr>
              <a:endParaRPr lang="en-US" sz="1961" spc="-49" dirty="0">
                <a:gradFill>
                  <a:gsLst>
                    <a:gs pos="1250">
                      <a:srgbClr val="EFEFEF"/>
                    </a:gs>
                    <a:gs pos="10417">
                      <a:srgbClr val="EFEFEF"/>
                    </a:gs>
                  </a:gsLst>
                  <a:lin ang="5400000" scaled="0"/>
                </a:gradFill>
              </a:endParaRPr>
            </a:p>
          </p:txBody>
        </p:sp>
      </p:grpSp>
      <p:pic>
        <p:nvPicPr>
          <p:cNvPr id="122" name="Picture 121"/>
          <p:cNvPicPr>
            <a:picLocks noChangeAspect="1"/>
          </p:cNvPicPr>
          <p:nvPr/>
        </p:nvPicPr>
        <p:blipFill>
          <a:blip r:embed="rId39" cstate="print">
            <a:duotone>
              <a:schemeClr val="accent5">
                <a:shade val="45000"/>
                <a:satMod val="135000"/>
              </a:schemeClr>
              <a:prstClr val="white"/>
            </a:duotone>
            <a:extLst>
              <a:ext uri="{BEBA8EAE-BF5A-486C-A8C5-ECC9F3942E4B}">
                <a14:imgProps xmlns:a14="http://schemas.microsoft.com/office/drawing/2010/main">
                  <a14:imgLayer r:embed="rId40">
                    <a14:imgEffect>
                      <a14:colorTemperature colorTemp="4700"/>
                    </a14:imgEffect>
                  </a14:imgLayer>
                </a14:imgProps>
              </a:ext>
              <a:ext uri="{28A0092B-C50C-407E-A947-70E740481C1C}">
                <a14:useLocalDpi xmlns:a14="http://schemas.microsoft.com/office/drawing/2010/main" val="0"/>
              </a:ext>
            </a:extLst>
          </a:blip>
          <a:stretch>
            <a:fillRect/>
          </a:stretch>
        </p:blipFill>
        <p:spPr>
          <a:xfrm>
            <a:off x="-26393" y="134401"/>
            <a:ext cx="5170141" cy="1245287"/>
          </a:xfrm>
          <a:prstGeom prst="rect">
            <a:avLst/>
          </a:prstGeom>
        </p:spPr>
      </p:pic>
    </p:spTree>
    <p:extLst>
      <p:ext uri="{BB962C8B-B14F-4D97-AF65-F5344CB8AC3E}">
        <p14:creationId xmlns:p14="http://schemas.microsoft.com/office/powerpoint/2010/main" val="27460420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800"/>
                                  </p:stCondLst>
                                  <p:childTnLst>
                                    <p:set>
                                      <p:cBhvr>
                                        <p:cTn id="6" dur="1" fill="hold">
                                          <p:stCondLst>
                                            <p:cond delay="0"/>
                                          </p:stCondLst>
                                        </p:cTn>
                                        <p:tgtEl>
                                          <p:spTgt spid="56"/>
                                        </p:tgtEl>
                                        <p:attrNameLst>
                                          <p:attrName>style.visibility</p:attrName>
                                        </p:attrNameLst>
                                      </p:cBhvr>
                                      <p:to>
                                        <p:strVal val="visible"/>
                                      </p:to>
                                    </p:set>
                                    <p:animEffect transition="in" filter="fade">
                                      <p:cBhvr>
                                        <p:cTn id="7" dur="250"/>
                                        <p:tgtEl>
                                          <p:spTgt spid="56"/>
                                        </p:tgtEl>
                                      </p:cBhvr>
                                    </p:animEffect>
                                  </p:childTnLst>
                                </p:cTn>
                              </p:par>
                              <p:par>
                                <p:cTn id="8" presetID="10" presetClass="entr" presetSubtype="0" fill="hold" nodeType="withEffect">
                                  <p:stCondLst>
                                    <p:cond delay="800"/>
                                  </p:stCondLst>
                                  <p:childTnLst>
                                    <p:set>
                                      <p:cBhvr>
                                        <p:cTn id="9" dur="1" fill="hold">
                                          <p:stCondLst>
                                            <p:cond delay="0"/>
                                          </p:stCondLst>
                                        </p:cTn>
                                        <p:tgtEl>
                                          <p:spTgt spid="59"/>
                                        </p:tgtEl>
                                        <p:attrNameLst>
                                          <p:attrName>style.visibility</p:attrName>
                                        </p:attrNameLst>
                                      </p:cBhvr>
                                      <p:to>
                                        <p:strVal val="visible"/>
                                      </p:to>
                                    </p:set>
                                    <p:animEffect transition="in" filter="fade">
                                      <p:cBhvr>
                                        <p:cTn id="10" dur="250"/>
                                        <p:tgtEl>
                                          <p:spTgt spid="59"/>
                                        </p:tgtEl>
                                      </p:cBhvr>
                                    </p:animEffect>
                                  </p:childTnLst>
                                </p:cTn>
                              </p:par>
                              <p:par>
                                <p:cTn id="11" presetID="10" presetClass="entr" presetSubtype="0" fill="hold" nodeType="withEffect">
                                  <p:stCondLst>
                                    <p:cond delay="800"/>
                                  </p:stCondLst>
                                  <p:childTnLst>
                                    <p:set>
                                      <p:cBhvr>
                                        <p:cTn id="12" dur="1" fill="hold">
                                          <p:stCondLst>
                                            <p:cond delay="0"/>
                                          </p:stCondLst>
                                        </p:cTn>
                                        <p:tgtEl>
                                          <p:spTgt spid="62"/>
                                        </p:tgtEl>
                                        <p:attrNameLst>
                                          <p:attrName>style.visibility</p:attrName>
                                        </p:attrNameLst>
                                      </p:cBhvr>
                                      <p:to>
                                        <p:strVal val="visible"/>
                                      </p:to>
                                    </p:set>
                                    <p:animEffect transition="in" filter="fade">
                                      <p:cBhvr>
                                        <p:cTn id="13" dur="250"/>
                                        <p:tgtEl>
                                          <p:spTgt spid="62"/>
                                        </p:tgtEl>
                                      </p:cBhvr>
                                    </p:animEffect>
                                  </p:childTnLst>
                                </p:cTn>
                              </p:par>
                              <p:par>
                                <p:cTn id="14" presetID="10" presetClass="entr" presetSubtype="0" fill="hold" nodeType="withEffect">
                                  <p:stCondLst>
                                    <p:cond delay="800"/>
                                  </p:stCondLst>
                                  <p:childTnLst>
                                    <p:set>
                                      <p:cBhvr>
                                        <p:cTn id="15" dur="1" fill="hold">
                                          <p:stCondLst>
                                            <p:cond delay="0"/>
                                          </p:stCondLst>
                                        </p:cTn>
                                        <p:tgtEl>
                                          <p:spTgt spid="65"/>
                                        </p:tgtEl>
                                        <p:attrNameLst>
                                          <p:attrName>style.visibility</p:attrName>
                                        </p:attrNameLst>
                                      </p:cBhvr>
                                      <p:to>
                                        <p:strVal val="visible"/>
                                      </p:to>
                                    </p:set>
                                    <p:animEffect transition="in" filter="fade">
                                      <p:cBhvr>
                                        <p:cTn id="16" dur="250"/>
                                        <p:tgtEl>
                                          <p:spTgt spid="65"/>
                                        </p:tgtEl>
                                      </p:cBhvr>
                                    </p:animEffect>
                                  </p:childTnLst>
                                </p:cTn>
                              </p:par>
                              <p:par>
                                <p:cTn id="17" presetID="10" presetClass="entr" presetSubtype="0" fill="hold" nodeType="withEffect">
                                  <p:stCondLst>
                                    <p:cond delay="800"/>
                                  </p:stCondLst>
                                  <p:childTnLst>
                                    <p:set>
                                      <p:cBhvr>
                                        <p:cTn id="18" dur="1" fill="hold">
                                          <p:stCondLst>
                                            <p:cond delay="0"/>
                                          </p:stCondLst>
                                        </p:cTn>
                                        <p:tgtEl>
                                          <p:spTgt spid="68"/>
                                        </p:tgtEl>
                                        <p:attrNameLst>
                                          <p:attrName>style.visibility</p:attrName>
                                        </p:attrNameLst>
                                      </p:cBhvr>
                                      <p:to>
                                        <p:strVal val="visible"/>
                                      </p:to>
                                    </p:set>
                                    <p:animEffect transition="in" filter="fade">
                                      <p:cBhvr>
                                        <p:cTn id="19" dur="250"/>
                                        <p:tgtEl>
                                          <p:spTgt spid="68"/>
                                        </p:tgtEl>
                                      </p:cBhvr>
                                    </p:animEffect>
                                  </p:childTnLst>
                                </p:cTn>
                              </p:par>
                              <p:par>
                                <p:cTn id="20" presetID="10" presetClass="entr" presetSubtype="0" fill="hold" nodeType="withEffect">
                                  <p:stCondLst>
                                    <p:cond delay="800"/>
                                  </p:stCondLst>
                                  <p:childTnLst>
                                    <p:set>
                                      <p:cBhvr>
                                        <p:cTn id="21" dur="1" fill="hold">
                                          <p:stCondLst>
                                            <p:cond delay="0"/>
                                          </p:stCondLst>
                                        </p:cTn>
                                        <p:tgtEl>
                                          <p:spTgt spid="74"/>
                                        </p:tgtEl>
                                        <p:attrNameLst>
                                          <p:attrName>style.visibility</p:attrName>
                                        </p:attrNameLst>
                                      </p:cBhvr>
                                      <p:to>
                                        <p:strVal val="visible"/>
                                      </p:to>
                                    </p:set>
                                    <p:animEffect transition="in" filter="fade">
                                      <p:cBhvr>
                                        <p:cTn id="22" dur="250"/>
                                        <p:tgtEl>
                                          <p:spTgt spid="74"/>
                                        </p:tgtEl>
                                      </p:cBhvr>
                                    </p:animEffect>
                                  </p:childTnLst>
                                </p:cTn>
                              </p:par>
                              <p:par>
                                <p:cTn id="23" presetID="10" presetClass="entr" presetSubtype="0" fill="hold" nodeType="withEffect">
                                  <p:stCondLst>
                                    <p:cond delay="800"/>
                                  </p:stCondLst>
                                  <p:childTnLst>
                                    <p:set>
                                      <p:cBhvr>
                                        <p:cTn id="24" dur="1" fill="hold">
                                          <p:stCondLst>
                                            <p:cond delay="0"/>
                                          </p:stCondLst>
                                        </p:cTn>
                                        <p:tgtEl>
                                          <p:spTgt spid="71"/>
                                        </p:tgtEl>
                                        <p:attrNameLst>
                                          <p:attrName>style.visibility</p:attrName>
                                        </p:attrNameLst>
                                      </p:cBhvr>
                                      <p:to>
                                        <p:strVal val="visible"/>
                                      </p:to>
                                    </p:set>
                                    <p:animEffect transition="in" filter="fade">
                                      <p:cBhvr>
                                        <p:cTn id="25" dur="250"/>
                                        <p:tgtEl>
                                          <p:spTgt spid="71"/>
                                        </p:tgtEl>
                                      </p:cBhvr>
                                    </p:animEffect>
                                  </p:childTnLst>
                                </p:cTn>
                              </p:par>
                              <p:par>
                                <p:cTn id="26" presetID="10" presetClass="entr" presetSubtype="0" fill="hold" nodeType="withEffect">
                                  <p:stCondLst>
                                    <p:cond delay="800"/>
                                  </p:stCondLst>
                                  <p:childTnLst>
                                    <p:set>
                                      <p:cBhvr>
                                        <p:cTn id="27" dur="1" fill="hold">
                                          <p:stCondLst>
                                            <p:cond delay="0"/>
                                          </p:stCondLst>
                                        </p:cTn>
                                        <p:tgtEl>
                                          <p:spTgt spid="80"/>
                                        </p:tgtEl>
                                        <p:attrNameLst>
                                          <p:attrName>style.visibility</p:attrName>
                                        </p:attrNameLst>
                                      </p:cBhvr>
                                      <p:to>
                                        <p:strVal val="visible"/>
                                      </p:to>
                                    </p:set>
                                    <p:animEffect transition="in" filter="fade">
                                      <p:cBhvr>
                                        <p:cTn id="28" dur="250"/>
                                        <p:tgtEl>
                                          <p:spTgt spid="80"/>
                                        </p:tgtEl>
                                      </p:cBhvr>
                                    </p:animEffect>
                                  </p:childTnLst>
                                </p:cTn>
                              </p:par>
                              <p:par>
                                <p:cTn id="29" presetID="10" presetClass="entr" presetSubtype="0" fill="hold" nodeType="withEffect">
                                  <p:stCondLst>
                                    <p:cond delay="800"/>
                                  </p:stCondLst>
                                  <p:childTnLst>
                                    <p:set>
                                      <p:cBhvr>
                                        <p:cTn id="30" dur="1" fill="hold">
                                          <p:stCondLst>
                                            <p:cond delay="0"/>
                                          </p:stCondLst>
                                        </p:cTn>
                                        <p:tgtEl>
                                          <p:spTgt spid="83"/>
                                        </p:tgtEl>
                                        <p:attrNameLst>
                                          <p:attrName>style.visibility</p:attrName>
                                        </p:attrNameLst>
                                      </p:cBhvr>
                                      <p:to>
                                        <p:strVal val="visible"/>
                                      </p:to>
                                    </p:set>
                                    <p:animEffect transition="in" filter="fade">
                                      <p:cBhvr>
                                        <p:cTn id="31" dur="250"/>
                                        <p:tgtEl>
                                          <p:spTgt spid="83"/>
                                        </p:tgtEl>
                                      </p:cBhvr>
                                    </p:animEffect>
                                  </p:childTnLst>
                                </p:cTn>
                              </p:par>
                              <p:par>
                                <p:cTn id="32" presetID="10" presetClass="entr" presetSubtype="0" fill="hold" nodeType="withEffect">
                                  <p:stCondLst>
                                    <p:cond delay="800"/>
                                  </p:stCondLst>
                                  <p:childTnLst>
                                    <p:set>
                                      <p:cBhvr>
                                        <p:cTn id="33" dur="1" fill="hold">
                                          <p:stCondLst>
                                            <p:cond delay="0"/>
                                          </p:stCondLst>
                                        </p:cTn>
                                        <p:tgtEl>
                                          <p:spTgt spid="77"/>
                                        </p:tgtEl>
                                        <p:attrNameLst>
                                          <p:attrName>style.visibility</p:attrName>
                                        </p:attrNameLst>
                                      </p:cBhvr>
                                      <p:to>
                                        <p:strVal val="visible"/>
                                      </p:to>
                                    </p:set>
                                    <p:animEffect transition="in" filter="fade">
                                      <p:cBhvr>
                                        <p:cTn id="34" dur="250"/>
                                        <p:tgtEl>
                                          <p:spTgt spid="77"/>
                                        </p:tgtEl>
                                      </p:cBhvr>
                                    </p:animEffect>
                                  </p:childTnLst>
                                </p:cTn>
                              </p:par>
                              <p:par>
                                <p:cTn id="35" presetID="42" presetClass="path" presetSubtype="0" decel="100000" fill="hold" nodeType="withEffect">
                                  <p:stCondLst>
                                    <p:cond delay="1100"/>
                                  </p:stCondLst>
                                  <p:childTnLst>
                                    <p:animMotion origin="layout" path="M -1.30968E-6 -6.67272E-7 L -0.44409 -0.33159 " pathEditMode="relative" rAng="0" ptsTypes="AA">
                                      <p:cBhvr>
                                        <p:cTn id="36" dur="1000" fill="hold"/>
                                        <p:tgtEl>
                                          <p:spTgt spid="56"/>
                                        </p:tgtEl>
                                        <p:attrNameLst>
                                          <p:attrName>ppt_x</p:attrName>
                                          <p:attrName>ppt_y</p:attrName>
                                        </p:attrNameLst>
                                      </p:cBhvr>
                                      <p:rCtr x="-22211" y="-16591"/>
                                    </p:animMotion>
                                  </p:childTnLst>
                                </p:cTn>
                              </p:par>
                              <p:par>
                                <p:cTn id="37" presetID="42" presetClass="path" presetSubtype="0" decel="100000" fill="hold" nodeType="withEffect">
                                  <p:stCondLst>
                                    <p:cond delay="1100"/>
                                  </p:stCondLst>
                                  <p:childTnLst>
                                    <p:animMotion origin="layout" path="M -4.40133E-6 -4.58466E-6 L -0.40988 -0.32252 " pathEditMode="relative" rAng="0" ptsTypes="AA">
                                      <p:cBhvr>
                                        <p:cTn id="38" dur="1000" fill="hold"/>
                                        <p:tgtEl>
                                          <p:spTgt spid="59"/>
                                        </p:tgtEl>
                                        <p:attrNameLst>
                                          <p:attrName>ppt_x</p:attrName>
                                          <p:attrName>ppt_y</p:attrName>
                                        </p:attrNameLst>
                                      </p:cBhvr>
                                      <p:rCtr x="-20500" y="-16114"/>
                                    </p:animMotion>
                                  </p:childTnLst>
                                </p:cTn>
                              </p:par>
                              <p:par>
                                <p:cTn id="39" presetID="42" presetClass="path" presetSubtype="0" decel="100000" fill="hold" nodeType="withEffect">
                                  <p:stCondLst>
                                    <p:cond delay="1100"/>
                                  </p:stCondLst>
                                  <p:childTnLst>
                                    <p:animMotion origin="layout" path="M -2.43809E-6 2.67363E-6 L -0.40567 -0.51226 " pathEditMode="relative" rAng="0" ptsTypes="AA">
                                      <p:cBhvr>
                                        <p:cTn id="40" dur="1000" fill="hold"/>
                                        <p:tgtEl>
                                          <p:spTgt spid="62"/>
                                        </p:tgtEl>
                                        <p:attrNameLst>
                                          <p:attrName>ppt_x</p:attrName>
                                          <p:attrName>ppt_y</p:attrName>
                                        </p:attrNameLst>
                                      </p:cBhvr>
                                      <p:rCtr x="-20232" y="-25624"/>
                                    </p:animMotion>
                                  </p:childTnLst>
                                </p:cTn>
                              </p:par>
                              <p:par>
                                <p:cTn id="41" presetID="42" presetClass="path" presetSubtype="0" decel="57000" fill="hold" nodeType="withEffect">
                                  <p:stCondLst>
                                    <p:cond delay="1100"/>
                                  </p:stCondLst>
                                  <p:childTnLst>
                                    <p:animMotion origin="layout" path="M -3.70692E-6 4.56196E-6 L -0.46145 -0.29006 " pathEditMode="relative" rAng="0" ptsTypes="AA">
                                      <p:cBhvr>
                                        <p:cTn id="42" dur="1000" fill="hold"/>
                                        <p:tgtEl>
                                          <p:spTgt spid="65"/>
                                        </p:tgtEl>
                                        <p:attrNameLst>
                                          <p:attrName>ppt_x</p:attrName>
                                          <p:attrName>ppt_y</p:attrName>
                                        </p:attrNameLst>
                                      </p:cBhvr>
                                      <p:rCtr x="-23117" y="-14526"/>
                                    </p:animMotion>
                                  </p:childTnLst>
                                </p:cTn>
                              </p:par>
                              <p:par>
                                <p:cTn id="43" presetID="42" presetClass="path" presetSubtype="0" decel="100000" fill="hold" nodeType="withEffect">
                                  <p:stCondLst>
                                    <p:cond delay="1100"/>
                                  </p:stCondLst>
                                  <p:childTnLst>
                                    <p:animMotion origin="layout" path="M -3.51034E-6 -3.35906E-6 L -0.38256 -0.28983 " pathEditMode="relative" rAng="0" ptsTypes="AA">
                                      <p:cBhvr>
                                        <p:cTn id="44" dur="1000" fill="hold"/>
                                        <p:tgtEl>
                                          <p:spTgt spid="68"/>
                                        </p:tgtEl>
                                        <p:attrNameLst>
                                          <p:attrName>ppt_x</p:attrName>
                                          <p:attrName>ppt_y</p:attrName>
                                        </p:attrNameLst>
                                      </p:cBhvr>
                                      <p:rCtr x="-19135" y="-14503"/>
                                    </p:animMotion>
                                  </p:childTnLst>
                                </p:cTn>
                              </p:par>
                              <p:par>
                                <p:cTn id="45" presetID="42" presetClass="path" presetSubtype="0" decel="100000" fill="hold" nodeType="withEffect">
                                  <p:stCondLst>
                                    <p:cond delay="1100"/>
                                  </p:stCondLst>
                                  <p:childTnLst>
                                    <p:animMotion origin="layout" path="M -3.78095E-6 -2.70994E-6 L -0.33227 -0.30072 " pathEditMode="relative" rAng="0" ptsTypes="AA">
                                      <p:cBhvr>
                                        <p:cTn id="46" dur="1000" fill="hold"/>
                                        <p:tgtEl>
                                          <p:spTgt spid="74"/>
                                        </p:tgtEl>
                                        <p:attrNameLst>
                                          <p:attrName>ppt_x</p:attrName>
                                          <p:attrName>ppt_y</p:attrName>
                                        </p:attrNameLst>
                                      </p:cBhvr>
                                      <p:rCtr x="-16594" y="-15070"/>
                                    </p:animMotion>
                                  </p:childTnLst>
                                </p:cTn>
                              </p:par>
                              <p:par>
                                <p:cTn id="47" presetID="42" presetClass="path" presetSubtype="0" decel="100000" fill="hold" nodeType="withEffect">
                                  <p:stCondLst>
                                    <p:cond delay="1100"/>
                                  </p:stCondLst>
                                  <p:childTnLst>
                                    <p:animMotion origin="layout" path="M -2.78785E-6 2.85066E-6 L -0.41473 -0.42578 " pathEditMode="relative" rAng="0" ptsTypes="AA">
                                      <p:cBhvr>
                                        <p:cTn id="48" dur="1000" fill="hold"/>
                                        <p:tgtEl>
                                          <p:spTgt spid="71"/>
                                        </p:tgtEl>
                                        <p:attrNameLst>
                                          <p:attrName>ppt_x</p:attrName>
                                          <p:attrName>ppt_y</p:attrName>
                                        </p:attrNameLst>
                                      </p:cBhvr>
                                      <p:rCtr x="-20756" y="-21289"/>
                                    </p:animMotion>
                                  </p:childTnLst>
                                </p:cTn>
                              </p:par>
                              <p:par>
                                <p:cTn id="49" presetID="42" presetClass="path" presetSubtype="0" decel="100000" fill="hold" nodeType="withEffect">
                                  <p:stCondLst>
                                    <p:cond delay="1100"/>
                                  </p:stCondLst>
                                  <p:childTnLst>
                                    <p:animMotion origin="layout" path="M -3.41588E-6 -2.93236E-6 L -0.36801 -0.30413 " pathEditMode="relative" rAng="0" ptsTypes="AA">
                                      <p:cBhvr>
                                        <p:cTn id="50" dur="1000" fill="hold"/>
                                        <p:tgtEl>
                                          <p:spTgt spid="80"/>
                                        </p:tgtEl>
                                        <p:attrNameLst>
                                          <p:attrName>ppt_x</p:attrName>
                                          <p:attrName>ppt_y</p:attrName>
                                        </p:attrNameLst>
                                      </p:cBhvr>
                                      <p:rCtr x="-18369" y="-15252"/>
                                    </p:animMotion>
                                  </p:childTnLst>
                                </p:cTn>
                              </p:par>
                              <p:par>
                                <p:cTn id="51" presetID="42" presetClass="path" presetSubtype="0" decel="100000" fill="hold" nodeType="withEffect">
                                  <p:stCondLst>
                                    <p:cond delay="1100"/>
                                  </p:stCondLst>
                                  <p:childTnLst>
                                    <p:animMotion origin="layout" path="M 3.87286E-6 -7.85293E-7 L -0.37299 -0.30504 " pathEditMode="relative" rAng="0" ptsTypes="AA">
                                      <p:cBhvr>
                                        <p:cTn id="52" dur="1000" fill="hold"/>
                                        <p:tgtEl>
                                          <p:spTgt spid="83"/>
                                        </p:tgtEl>
                                        <p:attrNameLst>
                                          <p:attrName>ppt_x</p:attrName>
                                          <p:attrName>ppt_y</p:attrName>
                                        </p:attrNameLst>
                                      </p:cBhvr>
                                      <p:rCtr x="-18586" y="-15297"/>
                                    </p:animMotion>
                                  </p:childTnLst>
                                </p:cTn>
                              </p:par>
                              <p:par>
                                <p:cTn id="53" presetID="42" presetClass="path" presetSubtype="0" decel="100000" fill="hold" nodeType="withEffect">
                                  <p:stCondLst>
                                    <p:cond delay="1100"/>
                                  </p:stCondLst>
                                  <p:childTnLst>
                                    <p:animMotion origin="layout" path="M -2.88231E-6 2.79165E-6 L -0.42583 -0.40967 " pathEditMode="relative" rAng="0" ptsTypes="AA">
                                      <p:cBhvr>
                                        <p:cTn id="54" dur="1000" fill="hold"/>
                                        <p:tgtEl>
                                          <p:spTgt spid="77"/>
                                        </p:tgtEl>
                                        <p:attrNameLst>
                                          <p:attrName>ppt_x</p:attrName>
                                          <p:attrName>ppt_y</p:attrName>
                                        </p:attrNameLst>
                                      </p:cBhvr>
                                      <p:rCtr x="-21266" y="-20427"/>
                                    </p:animMotion>
                                  </p:childTnLst>
                                </p:cTn>
                              </p:par>
                              <p:par>
                                <p:cTn id="55" presetID="2" presetClass="entr" presetSubtype="8" decel="100000" fill="hold" grpId="0" nodeType="withEffect">
                                  <p:stCondLst>
                                    <p:cond delay="2100"/>
                                  </p:stCondLst>
                                  <p:childTnLst>
                                    <p:set>
                                      <p:cBhvr>
                                        <p:cTn id="56" dur="1" fill="hold">
                                          <p:stCondLst>
                                            <p:cond delay="0"/>
                                          </p:stCondLst>
                                        </p:cTn>
                                        <p:tgtEl>
                                          <p:spTgt spid="9"/>
                                        </p:tgtEl>
                                        <p:attrNameLst>
                                          <p:attrName>style.visibility</p:attrName>
                                        </p:attrNameLst>
                                      </p:cBhvr>
                                      <p:to>
                                        <p:strVal val="visible"/>
                                      </p:to>
                                    </p:set>
                                    <p:anim calcmode="lin" valueType="num">
                                      <p:cBhvr additive="base">
                                        <p:cTn id="57" dur="750" fill="hold"/>
                                        <p:tgtEl>
                                          <p:spTgt spid="9"/>
                                        </p:tgtEl>
                                        <p:attrNameLst>
                                          <p:attrName>ppt_x</p:attrName>
                                        </p:attrNameLst>
                                      </p:cBhvr>
                                      <p:tavLst>
                                        <p:tav tm="0">
                                          <p:val>
                                            <p:strVal val="0-#ppt_w/2"/>
                                          </p:val>
                                        </p:tav>
                                        <p:tav tm="100000">
                                          <p:val>
                                            <p:strVal val="#ppt_x"/>
                                          </p:val>
                                        </p:tav>
                                      </p:tavLst>
                                    </p:anim>
                                    <p:anim calcmode="lin" valueType="num">
                                      <p:cBhvr additive="base">
                                        <p:cTn id="58" dur="750" fill="hold"/>
                                        <p:tgtEl>
                                          <p:spTgt spid="9"/>
                                        </p:tgtEl>
                                        <p:attrNameLst>
                                          <p:attrName>ppt_y</p:attrName>
                                        </p:attrNameLst>
                                      </p:cBhvr>
                                      <p:tavLst>
                                        <p:tav tm="0">
                                          <p:val>
                                            <p:strVal val="#ppt_y"/>
                                          </p:val>
                                        </p:tav>
                                        <p:tav tm="100000">
                                          <p:val>
                                            <p:strVal val="#ppt_y"/>
                                          </p:val>
                                        </p:tav>
                                      </p:tavLst>
                                    </p:anim>
                                  </p:childTnLst>
                                </p:cTn>
                              </p:par>
                              <p:par>
                                <p:cTn id="59" presetID="10" presetClass="entr" presetSubtype="0" fill="hold" nodeType="withEffect">
                                  <p:stCondLst>
                                    <p:cond delay="2200"/>
                                  </p:stCondLst>
                                  <p:childTnLst>
                                    <p:set>
                                      <p:cBhvr>
                                        <p:cTn id="60" dur="1" fill="hold">
                                          <p:stCondLst>
                                            <p:cond delay="0"/>
                                          </p:stCondLst>
                                        </p:cTn>
                                        <p:tgtEl>
                                          <p:spTgt spid="26"/>
                                        </p:tgtEl>
                                        <p:attrNameLst>
                                          <p:attrName>style.visibility</p:attrName>
                                        </p:attrNameLst>
                                      </p:cBhvr>
                                      <p:to>
                                        <p:strVal val="visible"/>
                                      </p:to>
                                    </p:set>
                                    <p:animEffect transition="in" filter="fade">
                                      <p:cBhvr>
                                        <p:cTn id="61" dur="250"/>
                                        <p:tgtEl>
                                          <p:spTgt spid="26"/>
                                        </p:tgtEl>
                                      </p:cBhvr>
                                    </p:animEffect>
                                  </p:childTnLst>
                                </p:cTn>
                              </p:par>
                              <p:par>
                                <p:cTn id="62" presetID="10" presetClass="entr" presetSubtype="0" fill="hold" grpId="0" nodeType="withEffect">
                                  <p:stCondLst>
                                    <p:cond delay="2200"/>
                                  </p:stCondLst>
                                  <p:childTnLst>
                                    <p:set>
                                      <p:cBhvr>
                                        <p:cTn id="63" dur="1" fill="hold">
                                          <p:stCondLst>
                                            <p:cond delay="0"/>
                                          </p:stCondLst>
                                        </p:cTn>
                                        <p:tgtEl>
                                          <p:spTgt spid="27"/>
                                        </p:tgtEl>
                                        <p:attrNameLst>
                                          <p:attrName>style.visibility</p:attrName>
                                        </p:attrNameLst>
                                      </p:cBhvr>
                                      <p:to>
                                        <p:strVal val="visible"/>
                                      </p:to>
                                    </p:set>
                                    <p:animEffect transition="in" filter="fade">
                                      <p:cBhvr>
                                        <p:cTn id="64" dur="250"/>
                                        <p:tgtEl>
                                          <p:spTgt spid="27"/>
                                        </p:tgtEl>
                                      </p:cBhvr>
                                    </p:animEffect>
                                  </p:childTnLst>
                                </p:cTn>
                              </p:par>
                              <p:par>
                                <p:cTn id="65" presetID="10" presetClass="entr" presetSubtype="0" fill="hold" nodeType="withEffect">
                                  <p:stCondLst>
                                    <p:cond delay="2200"/>
                                  </p:stCondLst>
                                  <p:childTnLst>
                                    <p:set>
                                      <p:cBhvr>
                                        <p:cTn id="66" dur="1" fill="hold">
                                          <p:stCondLst>
                                            <p:cond delay="0"/>
                                          </p:stCondLst>
                                        </p:cTn>
                                        <p:tgtEl>
                                          <p:spTgt spid="22"/>
                                        </p:tgtEl>
                                        <p:attrNameLst>
                                          <p:attrName>style.visibility</p:attrName>
                                        </p:attrNameLst>
                                      </p:cBhvr>
                                      <p:to>
                                        <p:strVal val="visible"/>
                                      </p:to>
                                    </p:set>
                                    <p:animEffect transition="in" filter="fade">
                                      <p:cBhvr>
                                        <p:cTn id="67" dur="250"/>
                                        <p:tgtEl>
                                          <p:spTgt spid="22"/>
                                        </p:tgtEl>
                                      </p:cBhvr>
                                    </p:animEffect>
                                  </p:childTnLst>
                                </p:cTn>
                              </p:par>
                              <p:par>
                                <p:cTn id="68" presetID="10" presetClass="entr" presetSubtype="0" fill="hold" grpId="0" nodeType="withEffect">
                                  <p:stCondLst>
                                    <p:cond delay="2200"/>
                                  </p:stCondLst>
                                  <p:childTnLst>
                                    <p:set>
                                      <p:cBhvr>
                                        <p:cTn id="69" dur="1" fill="hold">
                                          <p:stCondLst>
                                            <p:cond delay="0"/>
                                          </p:stCondLst>
                                        </p:cTn>
                                        <p:tgtEl>
                                          <p:spTgt spid="23"/>
                                        </p:tgtEl>
                                        <p:attrNameLst>
                                          <p:attrName>style.visibility</p:attrName>
                                        </p:attrNameLst>
                                      </p:cBhvr>
                                      <p:to>
                                        <p:strVal val="visible"/>
                                      </p:to>
                                    </p:set>
                                    <p:animEffect transition="in" filter="fade">
                                      <p:cBhvr>
                                        <p:cTn id="70" dur="250"/>
                                        <p:tgtEl>
                                          <p:spTgt spid="23"/>
                                        </p:tgtEl>
                                      </p:cBhvr>
                                    </p:animEffect>
                                  </p:childTnLst>
                                </p:cTn>
                              </p:par>
                              <p:par>
                                <p:cTn id="71" presetID="10" presetClass="entr" presetSubtype="0" fill="hold" nodeType="withEffect">
                                  <p:stCondLst>
                                    <p:cond delay="2200"/>
                                  </p:stCondLst>
                                  <p:childTnLst>
                                    <p:set>
                                      <p:cBhvr>
                                        <p:cTn id="72" dur="1" fill="hold">
                                          <p:stCondLst>
                                            <p:cond delay="0"/>
                                          </p:stCondLst>
                                        </p:cTn>
                                        <p:tgtEl>
                                          <p:spTgt spid="20"/>
                                        </p:tgtEl>
                                        <p:attrNameLst>
                                          <p:attrName>style.visibility</p:attrName>
                                        </p:attrNameLst>
                                      </p:cBhvr>
                                      <p:to>
                                        <p:strVal val="visible"/>
                                      </p:to>
                                    </p:set>
                                    <p:animEffect transition="in" filter="fade">
                                      <p:cBhvr>
                                        <p:cTn id="73" dur="250"/>
                                        <p:tgtEl>
                                          <p:spTgt spid="20"/>
                                        </p:tgtEl>
                                      </p:cBhvr>
                                    </p:animEffect>
                                  </p:childTnLst>
                                </p:cTn>
                              </p:par>
                              <p:par>
                                <p:cTn id="74" presetID="10" presetClass="entr" presetSubtype="0" fill="hold" grpId="0" nodeType="withEffect">
                                  <p:stCondLst>
                                    <p:cond delay="2200"/>
                                  </p:stCondLst>
                                  <p:childTnLst>
                                    <p:set>
                                      <p:cBhvr>
                                        <p:cTn id="75" dur="1" fill="hold">
                                          <p:stCondLst>
                                            <p:cond delay="0"/>
                                          </p:stCondLst>
                                        </p:cTn>
                                        <p:tgtEl>
                                          <p:spTgt spid="21"/>
                                        </p:tgtEl>
                                        <p:attrNameLst>
                                          <p:attrName>style.visibility</p:attrName>
                                        </p:attrNameLst>
                                      </p:cBhvr>
                                      <p:to>
                                        <p:strVal val="visible"/>
                                      </p:to>
                                    </p:set>
                                    <p:animEffect transition="in" filter="fade">
                                      <p:cBhvr>
                                        <p:cTn id="76" dur="250"/>
                                        <p:tgtEl>
                                          <p:spTgt spid="21"/>
                                        </p:tgtEl>
                                      </p:cBhvr>
                                    </p:animEffect>
                                  </p:childTnLst>
                                </p:cTn>
                              </p:par>
                              <p:par>
                                <p:cTn id="77" presetID="10" presetClass="entr" presetSubtype="0" fill="hold" nodeType="withEffect">
                                  <p:stCondLst>
                                    <p:cond delay="2200"/>
                                  </p:stCondLst>
                                  <p:childTnLst>
                                    <p:set>
                                      <p:cBhvr>
                                        <p:cTn id="78" dur="1" fill="hold">
                                          <p:stCondLst>
                                            <p:cond delay="0"/>
                                          </p:stCondLst>
                                        </p:cTn>
                                        <p:tgtEl>
                                          <p:spTgt spid="46"/>
                                        </p:tgtEl>
                                        <p:attrNameLst>
                                          <p:attrName>style.visibility</p:attrName>
                                        </p:attrNameLst>
                                      </p:cBhvr>
                                      <p:to>
                                        <p:strVal val="visible"/>
                                      </p:to>
                                    </p:set>
                                    <p:animEffect transition="in" filter="fade">
                                      <p:cBhvr>
                                        <p:cTn id="79" dur="250"/>
                                        <p:tgtEl>
                                          <p:spTgt spid="46"/>
                                        </p:tgtEl>
                                      </p:cBhvr>
                                    </p:animEffect>
                                  </p:childTnLst>
                                </p:cTn>
                              </p:par>
                              <p:par>
                                <p:cTn id="80" presetID="10" presetClass="entr" presetSubtype="0" fill="hold" grpId="0" nodeType="withEffect">
                                  <p:stCondLst>
                                    <p:cond delay="2200"/>
                                  </p:stCondLst>
                                  <p:childTnLst>
                                    <p:set>
                                      <p:cBhvr>
                                        <p:cTn id="81" dur="1" fill="hold">
                                          <p:stCondLst>
                                            <p:cond delay="0"/>
                                          </p:stCondLst>
                                        </p:cTn>
                                        <p:tgtEl>
                                          <p:spTgt spid="47"/>
                                        </p:tgtEl>
                                        <p:attrNameLst>
                                          <p:attrName>style.visibility</p:attrName>
                                        </p:attrNameLst>
                                      </p:cBhvr>
                                      <p:to>
                                        <p:strVal val="visible"/>
                                      </p:to>
                                    </p:set>
                                    <p:animEffect transition="in" filter="fade">
                                      <p:cBhvr>
                                        <p:cTn id="82" dur="250"/>
                                        <p:tgtEl>
                                          <p:spTgt spid="47"/>
                                        </p:tgtEl>
                                      </p:cBhvr>
                                    </p:animEffect>
                                  </p:childTnLst>
                                </p:cTn>
                              </p:par>
                              <p:par>
                                <p:cTn id="83" presetID="10" presetClass="entr" presetSubtype="0" fill="hold" nodeType="withEffect">
                                  <p:stCondLst>
                                    <p:cond delay="2200"/>
                                  </p:stCondLst>
                                  <p:childTnLst>
                                    <p:set>
                                      <p:cBhvr>
                                        <p:cTn id="84" dur="1" fill="hold">
                                          <p:stCondLst>
                                            <p:cond delay="0"/>
                                          </p:stCondLst>
                                        </p:cTn>
                                        <p:tgtEl>
                                          <p:spTgt spid="44"/>
                                        </p:tgtEl>
                                        <p:attrNameLst>
                                          <p:attrName>style.visibility</p:attrName>
                                        </p:attrNameLst>
                                      </p:cBhvr>
                                      <p:to>
                                        <p:strVal val="visible"/>
                                      </p:to>
                                    </p:set>
                                    <p:animEffect transition="in" filter="fade">
                                      <p:cBhvr>
                                        <p:cTn id="85" dur="250"/>
                                        <p:tgtEl>
                                          <p:spTgt spid="44"/>
                                        </p:tgtEl>
                                      </p:cBhvr>
                                    </p:animEffect>
                                  </p:childTnLst>
                                </p:cTn>
                              </p:par>
                              <p:par>
                                <p:cTn id="86" presetID="10" presetClass="entr" presetSubtype="0" fill="hold" grpId="0" nodeType="withEffect">
                                  <p:stCondLst>
                                    <p:cond delay="2200"/>
                                  </p:stCondLst>
                                  <p:childTnLst>
                                    <p:set>
                                      <p:cBhvr>
                                        <p:cTn id="87" dur="1" fill="hold">
                                          <p:stCondLst>
                                            <p:cond delay="0"/>
                                          </p:stCondLst>
                                        </p:cTn>
                                        <p:tgtEl>
                                          <p:spTgt spid="45"/>
                                        </p:tgtEl>
                                        <p:attrNameLst>
                                          <p:attrName>style.visibility</p:attrName>
                                        </p:attrNameLst>
                                      </p:cBhvr>
                                      <p:to>
                                        <p:strVal val="visible"/>
                                      </p:to>
                                    </p:set>
                                    <p:animEffect transition="in" filter="fade">
                                      <p:cBhvr>
                                        <p:cTn id="88" dur="250"/>
                                        <p:tgtEl>
                                          <p:spTgt spid="45"/>
                                        </p:tgtEl>
                                      </p:cBhvr>
                                    </p:animEffect>
                                  </p:childTnLst>
                                </p:cTn>
                              </p:par>
                              <p:par>
                                <p:cTn id="89" presetID="10" presetClass="entr" presetSubtype="0" fill="hold" nodeType="withEffect">
                                  <p:stCondLst>
                                    <p:cond delay="2200"/>
                                  </p:stCondLst>
                                  <p:childTnLst>
                                    <p:set>
                                      <p:cBhvr>
                                        <p:cTn id="90" dur="1" fill="hold">
                                          <p:stCondLst>
                                            <p:cond delay="0"/>
                                          </p:stCondLst>
                                        </p:cTn>
                                        <p:tgtEl>
                                          <p:spTgt spid="42"/>
                                        </p:tgtEl>
                                        <p:attrNameLst>
                                          <p:attrName>style.visibility</p:attrName>
                                        </p:attrNameLst>
                                      </p:cBhvr>
                                      <p:to>
                                        <p:strVal val="visible"/>
                                      </p:to>
                                    </p:set>
                                    <p:animEffect transition="in" filter="fade">
                                      <p:cBhvr>
                                        <p:cTn id="91" dur="250"/>
                                        <p:tgtEl>
                                          <p:spTgt spid="42"/>
                                        </p:tgtEl>
                                      </p:cBhvr>
                                    </p:animEffect>
                                  </p:childTnLst>
                                </p:cTn>
                              </p:par>
                              <p:par>
                                <p:cTn id="92" presetID="10" presetClass="entr" presetSubtype="0" fill="hold" grpId="0" nodeType="withEffect">
                                  <p:stCondLst>
                                    <p:cond delay="2200"/>
                                  </p:stCondLst>
                                  <p:childTnLst>
                                    <p:set>
                                      <p:cBhvr>
                                        <p:cTn id="93" dur="1" fill="hold">
                                          <p:stCondLst>
                                            <p:cond delay="0"/>
                                          </p:stCondLst>
                                        </p:cTn>
                                        <p:tgtEl>
                                          <p:spTgt spid="43"/>
                                        </p:tgtEl>
                                        <p:attrNameLst>
                                          <p:attrName>style.visibility</p:attrName>
                                        </p:attrNameLst>
                                      </p:cBhvr>
                                      <p:to>
                                        <p:strVal val="visible"/>
                                      </p:to>
                                    </p:set>
                                    <p:animEffect transition="in" filter="fade">
                                      <p:cBhvr>
                                        <p:cTn id="94" dur="250"/>
                                        <p:tgtEl>
                                          <p:spTgt spid="43"/>
                                        </p:tgtEl>
                                      </p:cBhvr>
                                    </p:animEffect>
                                  </p:childTnLst>
                                </p:cTn>
                              </p:par>
                              <p:par>
                                <p:cTn id="95" presetID="10" presetClass="entr" presetSubtype="0" fill="hold" grpId="0" nodeType="withEffect">
                                  <p:stCondLst>
                                    <p:cond delay="2200"/>
                                  </p:stCondLst>
                                  <p:childTnLst>
                                    <p:set>
                                      <p:cBhvr>
                                        <p:cTn id="96" dur="1" fill="hold">
                                          <p:stCondLst>
                                            <p:cond delay="0"/>
                                          </p:stCondLst>
                                        </p:cTn>
                                        <p:tgtEl>
                                          <p:spTgt spid="24"/>
                                        </p:tgtEl>
                                        <p:attrNameLst>
                                          <p:attrName>style.visibility</p:attrName>
                                        </p:attrNameLst>
                                      </p:cBhvr>
                                      <p:to>
                                        <p:strVal val="visible"/>
                                      </p:to>
                                    </p:set>
                                    <p:animEffect transition="in" filter="fade">
                                      <p:cBhvr>
                                        <p:cTn id="97" dur="250"/>
                                        <p:tgtEl>
                                          <p:spTgt spid="24"/>
                                        </p:tgtEl>
                                      </p:cBhvr>
                                    </p:animEffect>
                                  </p:childTnLst>
                                </p:cTn>
                              </p:par>
                              <p:par>
                                <p:cTn id="98" presetID="10" presetClass="entr" presetSubtype="0" fill="hold" grpId="0" nodeType="withEffect">
                                  <p:stCondLst>
                                    <p:cond delay="2200"/>
                                  </p:stCondLst>
                                  <p:childTnLst>
                                    <p:set>
                                      <p:cBhvr>
                                        <p:cTn id="99" dur="1" fill="hold">
                                          <p:stCondLst>
                                            <p:cond delay="0"/>
                                          </p:stCondLst>
                                        </p:cTn>
                                        <p:tgtEl>
                                          <p:spTgt spid="25"/>
                                        </p:tgtEl>
                                        <p:attrNameLst>
                                          <p:attrName>style.visibility</p:attrName>
                                        </p:attrNameLst>
                                      </p:cBhvr>
                                      <p:to>
                                        <p:strVal val="visible"/>
                                      </p:to>
                                    </p:set>
                                    <p:animEffect transition="in" filter="fade">
                                      <p:cBhvr>
                                        <p:cTn id="100" dur="250"/>
                                        <p:tgtEl>
                                          <p:spTgt spid="25"/>
                                        </p:tgtEl>
                                      </p:cBhvr>
                                    </p:animEffect>
                                  </p:childTnLst>
                                </p:cTn>
                              </p:par>
                              <p:par>
                                <p:cTn id="101" presetID="10" presetClass="entr" presetSubtype="0" fill="hold" grpId="0" nodeType="withEffect">
                                  <p:stCondLst>
                                    <p:cond delay="2200"/>
                                  </p:stCondLst>
                                  <p:childTnLst>
                                    <p:set>
                                      <p:cBhvr>
                                        <p:cTn id="102" dur="1" fill="hold">
                                          <p:stCondLst>
                                            <p:cond delay="0"/>
                                          </p:stCondLst>
                                        </p:cTn>
                                        <p:tgtEl>
                                          <p:spTgt spid="28"/>
                                        </p:tgtEl>
                                        <p:attrNameLst>
                                          <p:attrName>style.visibility</p:attrName>
                                        </p:attrNameLst>
                                      </p:cBhvr>
                                      <p:to>
                                        <p:strVal val="visible"/>
                                      </p:to>
                                    </p:set>
                                    <p:animEffect transition="in" filter="fade">
                                      <p:cBhvr>
                                        <p:cTn id="103" dur="250"/>
                                        <p:tgtEl>
                                          <p:spTgt spid="28"/>
                                        </p:tgtEl>
                                      </p:cBhvr>
                                    </p:animEffect>
                                  </p:childTnLst>
                                </p:cTn>
                              </p:par>
                              <p:par>
                                <p:cTn id="104" presetID="10" presetClass="entr" presetSubtype="0" fill="hold" grpId="0" nodeType="withEffect">
                                  <p:stCondLst>
                                    <p:cond delay="2200"/>
                                  </p:stCondLst>
                                  <p:childTnLst>
                                    <p:set>
                                      <p:cBhvr>
                                        <p:cTn id="105" dur="1" fill="hold">
                                          <p:stCondLst>
                                            <p:cond delay="0"/>
                                          </p:stCondLst>
                                        </p:cTn>
                                        <p:tgtEl>
                                          <p:spTgt spid="29"/>
                                        </p:tgtEl>
                                        <p:attrNameLst>
                                          <p:attrName>style.visibility</p:attrName>
                                        </p:attrNameLst>
                                      </p:cBhvr>
                                      <p:to>
                                        <p:strVal val="visible"/>
                                      </p:to>
                                    </p:set>
                                    <p:animEffect transition="in" filter="fade">
                                      <p:cBhvr>
                                        <p:cTn id="106" dur="250"/>
                                        <p:tgtEl>
                                          <p:spTgt spid="29"/>
                                        </p:tgtEl>
                                      </p:cBhvr>
                                    </p:animEffect>
                                  </p:childTnLst>
                                </p:cTn>
                              </p:par>
                              <p:par>
                                <p:cTn id="107" presetID="10" presetClass="entr" presetSubtype="0" fill="hold" grpId="0" nodeType="withEffect">
                                  <p:stCondLst>
                                    <p:cond delay="2200"/>
                                  </p:stCondLst>
                                  <p:childTnLst>
                                    <p:set>
                                      <p:cBhvr>
                                        <p:cTn id="108" dur="1" fill="hold">
                                          <p:stCondLst>
                                            <p:cond delay="0"/>
                                          </p:stCondLst>
                                        </p:cTn>
                                        <p:tgtEl>
                                          <p:spTgt spid="32"/>
                                        </p:tgtEl>
                                        <p:attrNameLst>
                                          <p:attrName>style.visibility</p:attrName>
                                        </p:attrNameLst>
                                      </p:cBhvr>
                                      <p:to>
                                        <p:strVal val="visible"/>
                                      </p:to>
                                    </p:set>
                                    <p:animEffect transition="in" filter="fade">
                                      <p:cBhvr>
                                        <p:cTn id="109" dur="250"/>
                                        <p:tgtEl>
                                          <p:spTgt spid="32"/>
                                        </p:tgtEl>
                                      </p:cBhvr>
                                    </p:animEffect>
                                  </p:childTnLst>
                                </p:cTn>
                              </p:par>
                              <p:par>
                                <p:cTn id="110" presetID="10" presetClass="entr" presetSubtype="0" fill="hold" grpId="0" nodeType="withEffect">
                                  <p:stCondLst>
                                    <p:cond delay="2200"/>
                                  </p:stCondLst>
                                  <p:childTnLst>
                                    <p:set>
                                      <p:cBhvr>
                                        <p:cTn id="111" dur="1" fill="hold">
                                          <p:stCondLst>
                                            <p:cond delay="0"/>
                                          </p:stCondLst>
                                        </p:cTn>
                                        <p:tgtEl>
                                          <p:spTgt spid="33"/>
                                        </p:tgtEl>
                                        <p:attrNameLst>
                                          <p:attrName>style.visibility</p:attrName>
                                        </p:attrNameLst>
                                      </p:cBhvr>
                                      <p:to>
                                        <p:strVal val="visible"/>
                                      </p:to>
                                    </p:set>
                                    <p:animEffect transition="in" filter="fade">
                                      <p:cBhvr>
                                        <p:cTn id="112" dur="250"/>
                                        <p:tgtEl>
                                          <p:spTgt spid="33"/>
                                        </p:tgtEl>
                                      </p:cBhvr>
                                    </p:animEffect>
                                  </p:childTnLst>
                                </p:cTn>
                              </p:par>
                              <p:par>
                                <p:cTn id="113" presetID="10" presetClass="entr" presetSubtype="0" fill="hold" nodeType="withEffect">
                                  <p:stCondLst>
                                    <p:cond delay="2200"/>
                                  </p:stCondLst>
                                  <p:childTnLst>
                                    <p:set>
                                      <p:cBhvr>
                                        <p:cTn id="114" dur="1" fill="hold">
                                          <p:stCondLst>
                                            <p:cond delay="0"/>
                                          </p:stCondLst>
                                        </p:cTn>
                                        <p:tgtEl>
                                          <p:spTgt spid="30"/>
                                        </p:tgtEl>
                                        <p:attrNameLst>
                                          <p:attrName>style.visibility</p:attrName>
                                        </p:attrNameLst>
                                      </p:cBhvr>
                                      <p:to>
                                        <p:strVal val="visible"/>
                                      </p:to>
                                    </p:set>
                                    <p:animEffect transition="in" filter="fade">
                                      <p:cBhvr>
                                        <p:cTn id="115" dur="250"/>
                                        <p:tgtEl>
                                          <p:spTgt spid="30"/>
                                        </p:tgtEl>
                                      </p:cBhvr>
                                    </p:animEffect>
                                  </p:childTnLst>
                                </p:cTn>
                              </p:par>
                              <p:par>
                                <p:cTn id="116" presetID="10" presetClass="entr" presetSubtype="0" fill="hold" grpId="0" nodeType="withEffect">
                                  <p:stCondLst>
                                    <p:cond delay="2200"/>
                                  </p:stCondLst>
                                  <p:childTnLst>
                                    <p:set>
                                      <p:cBhvr>
                                        <p:cTn id="117" dur="1" fill="hold">
                                          <p:stCondLst>
                                            <p:cond delay="0"/>
                                          </p:stCondLst>
                                        </p:cTn>
                                        <p:tgtEl>
                                          <p:spTgt spid="31"/>
                                        </p:tgtEl>
                                        <p:attrNameLst>
                                          <p:attrName>style.visibility</p:attrName>
                                        </p:attrNameLst>
                                      </p:cBhvr>
                                      <p:to>
                                        <p:strVal val="visible"/>
                                      </p:to>
                                    </p:set>
                                    <p:animEffect transition="in" filter="fade">
                                      <p:cBhvr>
                                        <p:cTn id="118" dur="250"/>
                                        <p:tgtEl>
                                          <p:spTgt spid="31"/>
                                        </p:tgtEl>
                                      </p:cBhvr>
                                    </p:animEffect>
                                  </p:childTnLst>
                                </p:cTn>
                              </p:par>
                              <p:par>
                                <p:cTn id="119" presetID="10" presetClass="exit" presetSubtype="0" fill="hold" nodeType="withEffect">
                                  <p:stCondLst>
                                    <p:cond delay="2200"/>
                                  </p:stCondLst>
                                  <p:childTnLst>
                                    <p:animEffect transition="out" filter="fade">
                                      <p:cBhvr>
                                        <p:cTn id="120" dur="250"/>
                                        <p:tgtEl>
                                          <p:spTgt spid="56"/>
                                        </p:tgtEl>
                                      </p:cBhvr>
                                    </p:animEffect>
                                    <p:set>
                                      <p:cBhvr>
                                        <p:cTn id="121" dur="1" fill="hold">
                                          <p:stCondLst>
                                            <p:cond delay="249"/>
                                          </p:stCondLst>
                                        </p:cTn>
                                        <p:tgtEl>
                                          <p:spTgt spid="56"/>
                                        </p:tgtEl>
                                        <p:attrNameLst>
                                          <p:attrName>style.visibility</p:attrName>
                                        </p:attrNameLst>
                                      </p:cBhvr>
                                      <p:to>
                                        <p:strVal val="hidden"/>
                                      </p:to>
                                    </p:set>
                                  </p:childTnLst>
                                </p:cTn>
                              </p:par>
                              <p:par>
                                <p:cTn id="122" presetID="10" presetClass="exit" presetSubtype="0" fill="hold" nodeType="withEffect">
                                  <p:stCondLst>
                                    <p:cond delay="2100"/>
                                  </p:stCondLst>
                                  <p:childTnLst>
                                    <p:animEffect transition="out" filter="fade">
                                      <p:cBhvr>
                                        <p:cTn id="123" dur="250"/>
                                        <p:tgtEl>
                                          <p:spTgt spid="59"/>
                                        </p:tgtEl>
                                      </p:cBhvr>
                                    </p:animEffect>
                                    <p:set>
                                      <p:cBhvr>
                                        <p:cTn id="124" dur="1" fill="hold">
                                          <p:stCondLst>
                                            <p:cond delay="249"/>
                                          </p:stCondLst>
                                        </p:cTn>
                                        <p:tgtEl>
                                          <p:spTgt spid="59"/>
                                        </p:tgtEl>
                                        <p:attrNameLst>
                                          <p:attrName>style.visibility</p:attrName>
                                        </p:attrNameLst>
                                      </p:cBhvr>
                                      <p:to>
                                        <p:strVal val="hidden"/>
                                      </p:to>
                                    </p:set>
                                  </p:childTnLst>
                                </p:cTn>
                              </p:par>
                              <p:par>
                                <p:cTn id="125" presetID="10" presetClass="exit" presetSubtype="0" fill="hold" nodeType="withEffect">
                                  <p:stCondLst>
                                    <p:cond delay="2100"/>
                                  </p:stCondLst>
                                  <p:childTnLst>
                                    <p:animEffect transition="out" filter="fade">
                                      <p:cBhvr>
                                        <p:cTn id="126" dur="250"/>
                                        <p:tgtEl>
                                          <p:spTgt spid="62"/>
                                        </p:tgtEl>
                                      </p:cBhvr>
                                    </p:animEffect>
                                    <p:set>
                                      <p:cBhvr>
                                        <p:cTn id="127" dur="1" fill="hold">
                                          <p:stCondLst>
                                            <p:cond delay="249"/>
                                          </p:stCondLst>
                                        </p:cTn>
                                        <p:tgtEl>
                                          <p:spTgt spid="62"/>
                                        </p:tgtEl>
                                        <p:attrNameLst>
                                          <p:attrName>style.visibility</p:attrName>
                                        </p:attrNameLst>
                                      </p:cBhvr>
                                      <p:to>
                                        <p:strVal val="hidden"/>
                                      </p:to>
                                    </p:set>
                                  </p:childTnLst>
                                </p:cTn>
                              </p:par>
                              <p:par>
                                <p:cTn id="128" presetID="10" presetClass="exit" presetSubtype="0" fill="hold" nodeType="withEffect">
                                  <p:stCondLst>
                                    <p:cond delay="2100"/>
                                  </p:stCondLst>
                                  <p:childTnLst>
                                    <p:animEffect transition="out" filter="fade">
                                      <p:cBhvr>
                                        <p:cTn id="129" dur="250"/>
                                        <p:tgtEl>
                                          <p:spTgt spid="65"/>
                                        </p:tgtEl>
                                      </p:cBhvr>
                                    </p:animEffect>
                                    <p:set>
                                      <p:cBhvr>
                                        <p:cTn id="130" dur="1" fill="hold">
                                          <p:stCondLst>
                                            <p:cond delay="249"/>
                                          </p:stCondLst>
                                        </p:cTn>
                                        <p:tgtEl>
                                          <p:spTgt spid="65"/>
                                        </p:tgtEl>
                                        <p:attrNameLst>
                                          <p:attrName>style.visibility</p:attrName>
                                        </p:attrNameLst>
                                      </p:cBhvr>
                                      <p:to>
                                        <p:strVal val="hidden"/>
                                      </p:to>
                                    </p:set>
                                  </p:childTnLst>
                                </p:cTn>
                              </p:par>
                              <p:par>
                                <p:cTn id="131" presetID="10" presetClass="exit" presetSubtype="0" fill="hold" nodeType="withEffect">
                                  <p:stCondLst>
                                    <p:cond delay="2100"/>
                                  </p:stCondLst>
                                  <p:childTnLst>
                                    <p:animEffect transition="out" filter="fade">
                                      <p:cBhvr>
                                        <p:cTn id="132" dur="250"/>
                                        <p:tgtEl>
                                          <p:spTgt spid="68"/>
                                        </p:tgtEl>
                                      </p:cBhvr>
                                    </p:animEffect>
                                    <p:set>
                                      <p:cBhvr>
                                        <p:cTn id="133" dur="1" fill="hold">
                                          <p:stCondLst>
                                            <p:cond delay="249"/>
                                          </p:stCondLst>
                                        </p:cTn>
                                        <p:tgtEl>
                                          <p:spTgt spid="68"/>
                                        </p:tgtEl>
                                        <p:attrNameLst>
                                          <p:attrName>style.visibility</p:attrName>
                                        </p:attrNameLst>
                                      </p:cBhvr>
                                      <p:to>
                                        <p:strVal val="hidden"/>
                                      </p:to>
                                    </p:set>
                                  </p:childTnLst>
                                </p:cTn>
                              </p:par>
                              <p:par>
                                <p:cTn id="134" presetID="10" presetClass="exit" presetSubtype="0" fill="hold" nodeType="withEffect">
                                  <p:stCondLst>
                                    <p:cond delay="2100"/>
                                  </p:stCondLst>
                                  <p:childTnLst>
                                    <p:animEffect transition="out" filter="fade">
                                      <p:cBhvr>
                                        <p:cTn id="135" dur="250"/>
                                        <p:tgtEl>
                                          <p:spTgt spid="74"/>
                                        </p:tgtEl>
                                      </p:cBhvr>
                                    </p:animEffect>
                                    <p:set>
                                      <p:cBhvr>
                                        <p:cTn id="136" dur="1" fill="hold">
                                          <p:stCondLst>
                                            <p:cond delay="249"/>
                                          </p:stCondLst>
                                        </p:cTn>
                                        <p:tgtEl>
                                          <p:spTgt spid="74"/>
                                        </p:tgtEl>
                                        <p:attrNameLst>
                                          <p:attrName>style.visibility</p:attrName>
                                        </p:attrNameLst>
                                      </p:cBhvr>
                                      <p:to>
                                        <p:strVal val="hidden"/>
                                      </p:to>
                                    </p:set>
                                  </p:childTnLst>
                                </p:cTn>
                              </p:par>
                              <p:par>
                                <p:cTn id="137" presetID="10" presetClass="exit" presetSubtype="0" fill="hold" nodeType="withEffect">
                                  <p:stCondLst>
                                    <p:cond delay="2100"/>
                                  </p:stCondLst>
                                  <p:childTnLst>
                                    <p:animEffect transition="out" filter="fade">
                                      <p:cBhvr>
                                        <p:cTn id="138" dur="250"/>
                                        <p:tgtEl>
                                          <p:spTgt spid="71"/>
                                        </p:tgtEl>
                                      </p:cBhvr>
                                    </p:animEffect>
                                    <p:set>
                                      <p:cBhvr>
                                        <p:cTn id="139" dur="1" fill="hold">
                                          <p:stCondLst>
                                            <p:cond delay="249"/>
                                          </p:stCondLst>
                                        </p:cTn>
                                        <p:tgtEl>
                                          <p:spTgt spid="71"/>
                                        </p:tgtEl>
                                        <p:attrNameLst>
                                          <p:attrName>style.visibility</p:attrName>
                                        </p:attrNameLst>
                                      </p:cBhvr>
                                      <p:to>
                                        <p:strVal val="hidden"/>
                                      </p:to>
                                    </p:set>
                                  </p:childTnLst>
                                </p:cTn>
                              </p:par>
                              <p:par>
                                <p:cTn id="140" presetID="10" presetClass="exit" presetSubtype="0" fill="hold" nodeType="withEffect">
                                  <p:stCondLst>
                                    <p:cond delay="2100"/>
                                  </p:stCondLst>
                                  <p:childTnLst>
                                    <p:animEffect transition="out" filter="fade">
                                      <p:cBhvr>
                                        <p:cTn id="141" dur="250"/>
                                        <p:tgtEl>
                                          <p:spTgt spid="80"/>
                                        </p:tgtEl>
                                      </p:cBhvr>
                                    </p:animEffect>
                                    <p:set>
                                      <p:cBhvr>
                                        <p:cTn id="142" dur="1" fill="hold">
                                          <p:stCondLst>
                                            <p:cond delay="249"/>
                                          </p:stCondLst>
                                        </p:cTn>
                                        <p:tgtEl>
                                          <p:spTgt spid="80"/>
                                        </p:tgtEl>
                                        <p:attrNameLst>
                                          <p:attrName>style.visibility</p:attrName>
                                        </p:attrNameLst>
                                      </p:cBhvr>
                                      <p:to>
                                        <p:strVal val="hidden"/>
                                      </p:to>
                                    </p:set>
                                  </p:childTnLst>
                                </p:cTn>
                              </p:par>
                              <p:par>
                                <p:cTn id="143" presetID="10" presetClass="exit" presetSubtype="0" fill="hold" nodeType="withEffect">
                                  <p:stCondLst>
                                    <p:cond delay="2100"/>
                                  </p:stCondLst>
                                  <p:childTnLst>
                                    <p:animEffect transition="out" filter="fade">
                                      <p:cBhvr>
                                        <p:cTn id="144" dur="250"/>
                                        <p:tgtEl>
                                          <p:spTgt spid="83"/>
                                        </p:tgtEl>
                                      </p:cBhvr>
                                    </p:animEffect>
                                    <p:set>
                                      <p:cBhvr>
                                        <p:cTn id="145" dur="1" fill="hold">
                                          <p:stCondLst>
                                            <p:cond delay="249"/>
                                          </p:stCondLst>
                                        </p:cTn>
                                        <p:tgtEl>
                                          <p:spTgt spid="83"/>
                                        </p:tgtEl>
                                        <p:attrNameLst>
                                          <p:attrName>style.visibility</p:attrName>
                                        </p:attrNameLst>
                                      </p:cBhvr>
                                      <p:to>
                                        <p:strVal val="hidden"/>
                                      </p:to>
                                    </p:set>
                                  </p:childTnLst>
                                </p:cTn>
                              </p:par>
                              <p:par>
                                <p:cTn id="146" presetID="10" presetClass="exit" presetSubtype="0" fill="hold" nodeType="withEffect">
                                  <p:stCondLst>
                                    <p:cond delay="2100"/>
                                  </p:stCondLst>
                                  <p:childTnLst>
                                    <p:animEffect transition="out" filter="fade">
                                      <p:cBhvr>
                                        <p:cTn id="147" dur="250"/>
                                        <p:tgtEl>
                                          <p:spTgt spid="77"/>
                                        </p:tgtEl>
                                      </p:cBhvr>
                                    </p:animEffect>
                                    <p:set>
                                      <p:cBhvr>
                                        <p:cTn id="148" dur="1" fill="hold">
                                          <p:stCondLst>
                                            <p:cond delay="249"/>
                                          </p:stCondLst>
                                        </p:cTn>
                                        <p:tgtEl>
                                          <p:spTgt spid="77"/>
                                        </p:tgtEl>
                                        <p:attrNameLst>
                                          <p:attrName>style.visibility</p:attrName>
                                        </p:attrNameLst>
                                      </p:cBhvr>
                                      <p:to>
                                        <p:strVal val="hidden"/>
                                      </p:to>
                                    </p:set>
                                  </p:childTnLst>
                                </p:cTn>
                              </p:par>
                              <p:par>
                                <p:cTn id="149" presetID="10" presetClass="entr" presetSubtype="0" fill="hold" grpId="0" nodeType="withEffect">
                                  <p:stCondLst>
                                    <p:cond delay="2800"/>
                                  </p:stCondLst>
                                  <p:childTnLst>
                                    <p:set>
                                      <p:cBhvr>
                                        <p:cTn id="150" dur="1" fill="hold">
                                          <p:stCondLst>
                                            <p:cond delay="0"/>
                                          </p:stCondLst>
                                        </p:cTn>
                                        <p:tgtEl>
                                          <p:spTgt spid="19"/>
                                        </p:tgtEl>
                                        <p:attrNameLst>
                                          <p:attrName>style.visibility</p:attrName>
                                        </p:attrNameLst>
                                      </p:cBhvr>
                                      <p:to>
                                        <p:strVal val="visible"/>
                                      </p:to>
                                    </p:set>
                                    <p:animEffect transition="in" filter="fade">
                                      <p:cBhvr>
                                        <p:cTn id="151" dur="250"/>
                                        <p:tgtEl>
                                          <p:spTgt spid="19"/>
                                        </p:tgtEl>
                                      </p:cBhvr>
                                    </p:animEffect>
                                  </p:childTnLst>
                                </p:cTn>
                              </p:par>
                              <p:par>
                                <p:cTn id="152" presetID="10" presetClass="entr" presetSubtype="0" fill="hold" grpId="0" nodeType="withEffect">
                                  <p:stCondLst>
                                    <p:cond delay="2800"/>
                                  </p:stCondLst>
                                  <p:childTnLst>
                                    <p:set>
                                      <p:cBhvr>
                                        <p:cTn id="153" dur="1" fill="hold">
                                          <p:stCondLst>
                                            <p:cond delay="0"/>
                                          </p:stCondLst>
                                        </p:cTn>
                                        <p:tgtEl>
                                          <p:spTgt spid="18"/>
                                        </p:tgtEl>
                                        <p:attrNameLst>
                                          <p:attrName>style.visibility</p:attrName>
                                        </p:attrNameLst>
                                      </p:cBhvr>
                                      <p:to>
                                        <p:strVal val="visible"/>
                                      </p:to>
                                    </p:set>
                                    <p:animEffect transition="in" filter="fade">
                                      <p:cBhvr>
                                        <p:cTn id="154" dur="250"/>
                                        <p:tgtEl>
                                          <p:spTgt spid="18"/>
                                        </p:tgtEl>
                                      </p:cBhvr>
                                    </p:animEffect>
                                  </p:childTnLst>
                                </p:cTn>
                              </p:par>
                              <p:par>
                                <p:cTn id="155" presetID="10" presetClass="entr" presetSubtype="0" fill="hold" grpId="0" nodeType="withEffect">
                                  <p:stCondLst>
                                    <p:cond delay="2800"/>
                                  </p:stCondLst>
                                  <p:childTnLst>
                                    <p:set>
                                      <p:cBhvr>
                                        <p:cTn id="156" dur="1" fill="hold">
                                          <p:stCondLst>
                                            <p:cond delay="0"/>
                                          </p:stCondLst>
                                        </p:cTn>
                                        <p:tgtEl>
                                          <p:spTgt spid="14"/>
                                        </p:tgtEl>
                                        <p:attrNameLst>
                                          <p:attrName>style.visibility</p:attrName>
                                        </p:attrNameLst>
                                      </p:cBhvr>
                                      <p:to>
                                        <p:strVal val="visible"/>
                                      </p:to>
                                    </p:set>
                                    <p:animEffect transition="in" filter="fade">
                                      <p:cBhvr>
                                        <p:cTn id="157" dur="250"/>
                                        <p:tgtEl>
                                          <p:spTgt spid="14"/>
                                        </p:tgtEl>
                                      </p:cBhvr>
                                    </p:animEffect>
                                  </p:childTnLst>
                                </p:cTn>
                              </p:par>
                              <p:par>
                                <p:cTn id="158" presetID="10" presetClass="entr" presetSubtype="0" fill="hold" grpId="0" nodeType="withEffect">
                                  <p:stCondLst>
                                    <p:cond delay="2800"/>
                                  </p:stCondLst>
                                  <p:childTnLst>
                                    <p:set>
                                      <p:cBhvr>
                                        <p:cTn id="159" dur="1" fill="hold">
                                          <p:stCondLst>
                                            <p:cond delay="0"/>
                                          </p:stCondLst>
                                        </p:cTn>
                                        <p:tgtEl>
                                          <p:spTgt spid="17"/>
                                        </p:tgtEl>
                                        <p:attrNameLst>
                                          <p:attrName>style.visibility</p:attrName>
                                        </p:attrNameLst>
                                      </p:cBhvr>
                                      <p:to>
                                        <p:strVal val="visible"/>
                                      </p:to>
                                    </p:set>
                                    <p:animEffect transition="in" filter="fade">
                                      <p:cBhvr>
                                        <p:cTn id="160" dur="250"/>
                                        <p:tgtEl>
                                          <p:spTgt spid="17"/>
                                        </p:tgtEl>
                                      </p:cBhvr>
                                    </p:animEffect>
                                  </p:childTnLst>
                                </p:cTn>
                              </p:par>
                              <p:par>
                                <p:cTn id="161" presetID="10" presetClass="entr" presetSubtype="0" fill="hold" grpId="0" nodeType="withEffect">
                                  <p:stCondLst>
                                    <p:cond delay="2800"/>
                                  </p:stCondLst>
                                  <p:childTnLst>
                                    <p:set>
                                      <p:cBhvr>
                                        <p:cTn id="162" dur="1" fill="hold">
                                          <p:stCondLst>
                                            <p:cond delay="0"/>
                                          </p:stCondLst>
                                        </p:cTn>
                                        <p:tgtEl>
                                          <p:spTgt spid="15"/>
                                        </p:tgtEl>
                                        <p:attrNameLst>
                                          <p:attrName>style.visibility</p:attrName>
                                        </p:attrNameLst>
                                      </p:cBhvr>
                                      <p:to>
                                        <p:strVal val="visible"/>
                                      </p:to>
                                    </p:set>
                                    <p:animEffect transition="in" filter="fade">
                                      <p:cBhvr>
                                        <p:cTn id="163" dur="250"/>
                                        <p:tgtEl>
                                          <p:spTgt spid="15"/>
                                        </p:tgtEl>
                                      </p:cBhvr>
                                    </p:animEffect>
                                  </p:childTnLst>
                                </p:cTn>
                              </p:par>
                              <p:par>
                                <p:cTn id="164" presetID="10" presetClass="entr" presetSubtype="0" fill="hold" grpId="0" nodeType="withEffect">
                                  <p:stCondLst>
                                    <p:cond delay="2800"/>
                                  </p:stCondLst>
                                  <p:childTnLst>
                                    <p:set>
                                      <p:cBhvr>
                                        <p:cTn id="165" dur="1" fill="hold">
                                          <p:stCondLst>
                                            <p:cond delay="0"/>
                                          </p:stCondLst>
                                        </p:cTn>
                                        <p:tgtEl>
                                          <p:spTgt spid="12"/>
                                        </p:tgtEl>
                                        <p:attrNameLst>
                                          <p:attrName>style.visibility</p:attrName>
                                        </p:attrNameLst>
                                      </p:cBhvr>
                                      <p:to>
                                        <p:strVal val="visible"/>
                                      </p:to>
                                    </p:set>
                                    <p:animEffect transition="in" filter="fade">
                                      <p:cBhvr>
                                        <p:cTn id="166" dur="250"/>
                                        <p:tgtEl>
                                          <p:spTgt spid="12"/>
                                        </p:tgtEl>
                                      </p:cBhvr>
                                    </p:animEffect>
                                  </p:childTnLst>
                                </p:cTn>
                              </p:par>
                              <p:par>
                                <p:cTn id="167" presetID="10" presetClass="entr" presetSubtype="0" fill="hold" grpId="0" nodeType="withEffect">
                                  <p:stCondLst>
                                    <p:cond delay="2800"/>
                                  </p:stCondLst>
                                  <p:childTnLst>
                                    <p:set>
                                      <p:cBhvr>
                                        <p:cTn id="168" dur="1" fill="hold">
                                          <p:stCondLst>
                                            <p:cond delay="0"/>
                                          </p:stCondLst>
                                        </p:cTn>
                                        <p:tgtEl>
                                          <p:spTgt spid="16"/>
                                        </p:tgtEl>
                                        <p:attrNameLst>
                                          <p:attrName>style.visibility</p:attrName>
                                        </p:attrNameLst>
                                      </p:cBhvr>
                                      <p:to>
                                        <p:strVal val="visible"/>
                                      </p:to>
                                    </p:set>
                                    <p:animEffect transition="in" filter="fade">
                                      <p:cBhvr>
                                        <p:cTn id="169" dur="250"/>
                                        <p:tgtEl>
                                          <p:spTgt spid="16"/>
                                        </p:tgtEl>
                                      </p:cBhvr>
                                    </p:animEffect>
                                  </p:childTnLst>
                                </p:cTn>
                              </p:par>
                              <p:par>
                                <p:cTn id="170" presetID="10" presetClass="entr" presetSubtype="0" fill="hold" grpId="0" nodeType="withEffect">
                                  <p:stCondLst>
                                    <p:cond delay="2800"/>
                                  </p:stCondLst>
                                  <p:childTnLst>
                                    <p:set>
                                      <p:cBhvr>
                                        <p:cTn id="171" dur="1" fill="hold">
                                          <p:stCondLst>
                                            <p:cond delay="0"/>
                                          </p:stCondLst>
                                        </p:cTn>
                                        <p:tgtEl>
                                          <p:spTgt spid="11"/>
                                        </p:tgtEl>
                                        <p:attrNameLst>
                                          <p:attrName>style.visibility</p:attrName>
                                        </p:attrNameLst>
                                      </p:cBhvr>
                                      <p:to>
                                        <p:strVal val="visible"/>
                                      </p:to>
                                    </p:set>
                                    <p:animEffect transition="in" filter="fade">
                                      <p:cBhvr>
                                        <p:cTn id="172" dur="250"/>
                                        <p:tgtEl>
                                          <p:spTgt spid="11"/>
                                        </p:tgtEl>
                                      </p:cBhvr>
                                    </p:animEffect>
                                  </p:childTnLst>
                                </p:cTn>
                              </p:par>
                              <p:par>
                                <p:cTn id="173" presetID="10" presetClass="entr" presetSubtype="0" fill="hold" grpId="0" nodeType="withEffect">
                                  <p:stCondLst>
                                    <p:cond delay="2800"/>
                                  </p:stCondLst>
                                  <p:childTnLst>
                                    <p:set>
                                      <p:cBhvr>
                                        <p:cTn id="174" dur="1" fill="hold">
                                          <p:stCondLst>
                                            <p:cond delay="0"/>
                                          </p:stCondLst>
                                        </p:cTn>
                                        <p:tgtEl>
                                          <p:spTgt spid="10"/>
                                        </p:tgtEl>
                                        <p:attrNameLst>
                                          <p:attrName>style.visibility</p:attrName>
                                        </p:attrNameLst>
                                      </p:cBhvr>
                                      <p:to>
                                        <p:strVal val="visible"/>
                                      </p:to>
                                    </p:set>
                                    <p:animEffect transition="in" filter="fade">
                                      <p:cBhvr>
                                        <p:cTn id="175" dur="250"/>
                                        <p:tgtEl>
                                          <p:spTgt spid="10"/>
                                        </p:tgtEl>
                                      </p:cBhvr>
                                    </p:animEffect>
                                  </p:childTnLst>
                                </p:cTn>
                              </p:par>
                              <p:par>
                                <p:cTn id="176" presetID="10" presetClass="entr" presetSubtype="0" fill="hold" grpId="0" nodeType="withEffect">
                                  <p:stCondLst>
                                    <p:cond delay="2800"/>
                                  </p:stCondLst>
                                  <p:childTnLst>
                                    <p:set>
                                      <p:cBhvr>
                                        <p:cTn id="177" dur="1" fill="hold">
                                          <p:stCondLst>
                                            <p:cond delay="0"/>
                                          </p:stCondLst>
                                        </p:cTn>
                                        <p:tgtEl>
                                          <p:spTgt spid="13"/>
                                        </p:tgtEl>
                                        <p:attrNameLst>
                                          <p:attrName>style.visibility</p:attrName>
                                        </p:attrNameLst>
                                      </p:cBhvr>
                                      <p:to>
                                        <p:strVal val="visible"/>
                                      </p:to>
                                    </p:set>
                                    <p:animEffect transition="in" filter="fade">
                                      <p:cBhvr>
                                        <p:cTn id="178" dur="250"/>
                                        <p:tgtEl>
                                          <p:spTgt spid="13"/>
                                        </p:tgtEl>
                                      </p:cBhvr>
                                    </p:animEffect>
                                  </p:childTnLst>
                                </p:cTn>
                              </p:par>
                              <p:par>
                                <p:cTn id="179" presetID="10" presetClass="exit" presetSubtype="0" fill="hold" grpId="1" nodeType="withEffect">
                                  <p:stCondLst>
                                    <p:cond delay="2800"/>
                                  </p:stCondLst>
                                  <p:childTnLst>
                                    <p:animEffect transition="out" filter="fade">
                                      <p:cBhvr>
                                        <p:cTn id="180" dur="250"/>
                                        <p:tgtEl>
                                          <p:spTgt spid="27"/>
                                        </p:tgtEl>
                                      </p:cBhvr>
                                    </p:animEffect>
                                    <p:set>
                                      <p:cBhvr>
                                        <p:cTn id="181" dur="1" fill="hold">
                                          <p:stCondLst>
                                            <p:cond delay="249"/>
                                          </p:stCondLst>
                                        </p:cTn>
                                        <p:tgtEl>
                                          <p:spTgt spid="27"/>
                                        </p:tgtEl>
                                        <p:attrNameLst>
                                          <p:attrName>style.visibility</p:attrName>
                                        </p:attrNameLst>
                                      </p:cBhvr>
                                      <p:to>
                                        <p:strVal val="hidden"/>
                                      </p:to>
                                    </p:set>
                                  </p:childTnLst>
                                </p:cTn>
                              </p:par>
                              <p:par>
                                <p:cTn id="182" presetID="10" presetClass="exit" presetSubtype="0" fill="hold" grpId="1" nodeType="withEffect">
                                  <p:stCondLst>
                                    <p:cond delay="2800"/>
                                  </p:stCondLst>
                                  <p:childTnLst>
                                    <p:animEffect transition="out" filter="fade">
                                      <p:cBhvr>
                                        <p:cTn id="183" dur="250"/>
                                        <p:tgtEl>
                                          <p:spTgt spid="23"/>
                                        </p:tgtEl>
                                      </p:cBhvr>
                                    </p:animEffect>
                                    <p:set>
                                      <p:cBhvr>
                                        <p:cTn id="184" dur="1" fill="hold">
                                          <p:stCondLst>
                                            <p:cond delay="249"/>
                                          </p:stCondLst>
                                        </p:cTn>
                                        <p:tgtEl>
                                          <p:spTgt spid="23"/>
                                        </p:tgtEl>
                                        <p:attrNameLst>
                                          <p:attrName>style.visibility</p:attrName>
                                        </p:attrNameLst>
                                      </p:cBhvr>
                                      <p:to>
                                        <p:strVal val="hidden"/>
                                      </p:to>
                                    </p:set>
                                  </p:childTnLst>
                                </p:cTn>
                              </p:par>
                              <p:par>
                                <p:cTn id="185" presetID="10" presetClass="exit" presetSubtype="0" fill="hold" grpId="1" nodeType="withEffect">
                                  <p:stCondLst>
                                    <p:cond delay="2800"/>
                                  </p:stCondLst>
                                  <p:childTnLst>
                                    <p:animEffect transition="out" filter="fade">
                                      <p:cBhvr>
                                        <p:cTn id="186" dur="250"/>
                                        <p:tgtEl>
                                          <p:spTgt spid="21"/>
                                        </p:tgtEl>
                                      </p:cBhvr>
                                    </p:animEffect>
                                    <p:set>
                                      <p:cBhvr>
                                        <p:cTn id="187" dur="1" fill="hold">
                                          <p:stCondLst>
                                            <p:cond delay="249"/>
                                          </p:stCondLst>
                                        </p:cTn>
                                        <p:tgtEl>
                                          <p:spTgt spid="21"/>
                                        </p:tgtEl>
                                        <p:attrNameLst>
                                          <p:attrName>style.visibility</p:attrName>
                                        </p:attrNameLst>
                                      </p:cBhvr>
                                      <p:to>
                                        <p:strVal val="hidden"/>
                                      </p:to>
                                    </p:set>
                                  </p:childTnLst>
                                </p:cTn>
                              </p:par>
                              <p:par>
                                <p:cTn id="188" presetID="10" presetClass="exit" presetSubtype="0" fill="hold" grpId="1" nodeType="withEffect">
                                  <p:stCondLst>
                                    <p:cond delay="2800"/>
                                  </p:stCondLst>
                                  <p:childTnLst>
                                    <p:animEffect transition="out" filter="fade">
                                      <p:cBhvr>
                                        <p:cTn id="189" dur="250"/>
                                        <p:tgtEl>
                                          <p:spTgt spid="47"/>
                                        </p:tgtEl>
                                      </p:cBhvr>
                                    </p:animEffect>
                                    <p:set>
                                      <p:cBhvr>
                                        <p:cTn id="190" dur="1" fill="hold">
                                          <p:stCondLst>
                                            <p:cond delay="249"/>
                                          </p:stCondLst>
                                        </p:cTn>
                                        <p:tgtEl>
                                          <p:spTgt spid="47"/>
                                        </p:tgtEl>
                                        <p:attrNameLst>
                                          <p:attrName>style.visibility</p:attrName>
                                        </p:attrNameLst>
                                      </p:cBhvr>
                                      <p:to>
                                        <p:strVal val="hidden"/>
                                      </p:to>
                                    </p:set>
                                  </p:childTnLst>
                                </p:cTn>
                              </p:par>
                              <p:par>
                                <p:cTn id="191" presetID="10" presetClass="exit" presetSubtype="0" fill="hold" grpId="1" nodeType="withEffect">
                                  <p:stCondLst>
                                    <p:cond delay="2800"/>
                                  </p:stCondLst>
                                  <p:childTnLst>
                                    <p:animEffect transition="out" filter="fade">
                                      <p:cBhvr>
                                        <p:cTn id="192" dur="250"/>
                                        <p:tgtEl>
                                          <p:spTgt spid="45"/>
                                        </p:tgtEl>
                                      </p:cBhvr>
                                    </p:animEffect>
                                    <p:set>
                                      <p:cBhvr>
                                        <p:cTn id="193" dur="1" fill="hold">
                                          <p:stCondLst>
                                            <p:cond delay="249"/>
                                          </p:stCondLst>
                                        </p:cTn>
                                        <p:tgtEl>
                                          <p:spTgt spid="45"/>
                                        </p:tgtEl>
                                        <p:attrNameLst>
                                          <p:attrName>style.visibility</p:attrName>
                                        </p:attrNameLst>
                                      </p:cBhvr>
                                      <p:to>
                                        <p:strVal val="hidden"/>
                                      </p:to>
                                    </p:set>
                                  </p:childTnLst>
                                </p:cTn>
                              </p:par>
                              <p:par>
                                <p:cTn id="194" presetID="10" presetClass="exit" presetSubtype="0" fill="hold" grpId="1" nodeType="withEffect">
                                  <p:stCondLst>
                                    <p:cond delay="2800"/>
                                  </p:stCondLst>
                                  <p:childTnLst>
                                    <p:animEffect transition="out" filter="fade">
                                      <p:cBhvr>
                                        <p:cTn id="195" dur="250"/>
                                        <p:tgtEl>
                                          <p:spTgt spid="43"/>
                                        </p:tgtEl>
                                      </p:cBhvr>
                                    </p:animEffect>
                                    <p:set>
                                      <p:cBhvr>
                                        <p:cTn id="196" dur="1" fill="hold">
                                          <p:stCondLst>
                                            <p:cond delay="249"/>
                                          </p:stCondLst>
                                        </p:cTn>
                                        <p:tgtEl>
                                          <p:spTgt spid="43"/>
                                        </p:tgtEl>
                                        <p:attrNameLst>
                                          <p:attrName>style.visibility</p:attrName>
                                        </p:attrNameLst>
                                      </p:cBhvr>
                                      <p:to>
                                        <p:strVal val="hidden"/>
                                      </p:to>
                                    </p:set>
                                  </p:childTnLst>
                                </p:cTn>
                              </p:par>
                              <p:par>
                                <p:cTn id="197" presetID="10" presetClass="exit" presetSubtype="0" fill="hold" grpId="1" nodeType="withEffect">
                                  <p:stCondLst>
                                    <p:cond delay="2800"/>
                                  </p:stCondLst>
                                  <p:childTnLst>
                                    <p:animEffect transition="out" filter="fade">
                                      <p:cBhvr>
                                        <p:cTn id="198" dur="250"/>
                                        <p:tgtEl>
                                          <p:spTgt spid="25"/>
                                        </p:tgtEl>
                                      </p:cBhvr>
                                    </p:animEffect>
                                    <p:set>
                                      <p:cBhvr>
                                        <p:cTn id="199" dur="1" fill="hold">
                                          <p:stCondLst>
                                            <p:cond delay="249"/>
                                          </p:stCondLst>
                                        </p:cTn>
                                        <p:tgtEl>
                                          <p:spTgt spid="25"/>
                                        </p:tgtEl>
                                        <p:attrNameLst>
                                          <p:attrName>style.visibility</p:attrName>
                                        </p:attrNameLst>
                                      </p:cBhvr>
                                      <p:to>
                                        <p:strVal val="hidden"/>
                                      </p:to>
                                    </p:set>
                                  </p:childTnLst>
                                </p:cTn>
                              </p:par>
                              <p:par>
                                <p:cTn id="200" presetID="10" presetClass="exit" presetSubtype="0" fill="hold" grpId="1" nodeType="withEffect">
                                  <p:stCondLst>
                                    <p:cond delay="2800"/>
                                  </p:stCondLst>
                                  <p:childTnLst>
                                    <p:animEffect transition="out" filter="fade">
                                      <p:cBhvr>
                                        <p:cTn id="201" dur="250"/>
                                        <p:tgtEl>
                                          <p:spTgt spid="29"/>
                                        </p:tgtEl>
                                      </p:cBhvr>
                                    </p:animEffect>
                                    <p:set>
                                      <p:cBhvr>
                                        <p:cTn id="202" dur="1" fill="hold">
                                          <p:stCondLst>
                                            <p:cond delay="249"/>
                                          </p:stCondLst>
                                        </p:cTn>
                                        <p:tgtEl>
                                          <p:spTgt spid="29"/>
                                        </p:tgtEl>
                                        <p:attrNameLst>
                                          <p:attrName>style.visibility</p:attrName>
                                        </p:attrNameLst>
                                      </p:cBhvr>
                                      <p:to>
                                        <p:strVal val="hidden"/>
                                      </p:to>
                                    </p:set>
                                  </p:childTnLst>
                                </p:cTn>
                              </p:par>
                              <p:par>
                                <p:cTn id="203" presetID="10" presetClass="exit" presetSubtype="0" fill="hold" grpId="1" nodeType="withEffect">
                                  <p:stCondLst>
                                    <p:cond delay="2800"/>
                                  </p:stCondLst>
                                  <p:childTnLst>
                                    <p:animEffect transition="out" filter="fade">
                                      <p:cBhvr>
                                        <p:cTn id="204" dur="250"/>
                                        <p:tgtEl>
                                          <p:spTgt spid="33"/>
                                        </p:tgtEl>
                                      </p:cBhvr>
                                    </p:animEffect>
                                    <p:set>
                                      <p:cBhvr>
                                        <p:cTn id="205" dur="1" fill="hold">
                                          <p:stCondLst>
                                            <p:cond delay="249"/>
                                          </p:stCondLst>
                                        </p:cTn>
                                        <p:tgtEl>
                                          <p:spTgt spid="33"/>
                                        </p:tgtEl>
                                        <p:attrNameLst>
                                          <p:attrName>style.visibility</p:attrName>
                                        </p:attrNameLst>
                                      </p:cBhvr>
                                      <p:to>
                                        <p:strVal val="hidden"/>
                                      </p:to>
                                    </p:set>
                                  </p:childTnLst>
                                </p:cTn>
                              </p:par>
                              <p:par>
                                <p:cTn id="206" presetID="10" presetClass="exit" presetSubtype="0" fill="hold" grpId="1" nodeType="withEffect">
                                  <p:stCondLst>
                                    <p:cond delay="2800"/>
                                  </p:stCondLst>
                                  <p:childTnLst>
                                    <p:animEffect transition="out" filter="fade">
                                      <p:cBhvr>
                                        <p:cTn id="207" dur="250"/>
                                        <p:tgtEl>
                                          <p:spTgt spid="31"/>
                                        </p:tgtEl>
                                      </p:cBhvr>
                                    </p:animEffect>
                                    <p:set>
                                      <p:cBhvr>
                                        <p:cTn id="208" dur="1" fill="hold">
                                          <p:stCondLst>
                                            <p:cond delay="249"/>
                                          </p:stCondLst>
                                        </p:cTn>
                                        <p:tgtEl>
                                          <p:spTgt spid="31"/>
                                        </p:tgtEl>
                                        <p:attrNameLst>
                                          <p:attrName>style.visibility</p:attrName>
                                        </p:attrNameLst>
                                      </p:cBhvr>
                                      <p:to>
                                        <p:strVal val="hidden"/>
                                      </p:to>
                                    </p:set>
                                  </p:childTnLst>
                                </p:cTn>
                              </p:par>
                              <p:par>
                                <p:cTn id="209" presetID="10" presetClass="entr" presetSubtype="0" fill="hold" nodeType="withEffect">
                                  <p:stCondLst>
                                    <p:cond delay="3500"/>
                                  </p:stCondLst>
                                  <p:childTnLst>
                                    <p:set>
                                      <p:cBhvr>
                                        <p:cTn id="210" dur="1" fill="hold">
                                          <p:stCondLst>
                                            <p:cond delay="0"/>
                                          </p:stCondLst>
                                        </p:cTn>
                                        <p:tgtEl>
                                          <p:spTgt spid="95"/>
                                        </p:tgtEl>
                                        <p:attrNameLst>
                                          <p:attrName>style.visibility</p:attrName>
                                        </p:attrNameLst>
                                      </p:cBhvr>
                                      <p:to>
                                        <p:strVal val="visible"/>
                                      </p:to>
                                    </p:set>
                                    <p:animEffect transition="in" filter="fade">
                                      <p:cBhvr>
                                        <p:cTn id="211" dur="250"/>
                                        <p:tgtEl>
                                          <p:spTgt spid="95"/>
                                        </p:tgtEl>
                                      </p:cBhvr>
                                    </p:animEffect>
                                  </p:childTnLst>
                                </p:cTn>
                              </p:par>
                              <p:par>
                                <p:cTn id="212" presetID="10" presetClass="entr" presetSubtype="0" fill="hold" nodeType="withEffect">
                                  <p:stCondLst>
                                    <p:cond delay="3500"/>
                                  </p:stCondLst>
                                  <p:childTnLst>
                                    <p:set>
                                      <p:cBhvr>
                                        <p:cTn id="213" dur="1" fill="hold">
                                          <p:stCondLst>
                                            <p:cond delay="0"/>
                                          </p:stCondLst>
                                        </p:cTn>
                                        <p:tgtEl>
                                          <p:spTgt spid="86"/>
                                        </p:tgtEl>
                                        <p:attrNameLst>
                                          <p:attrName>style.visibility</p:attrName>
                                        </p:attrNameLst>
                                      </p:cBhvr>
                                      <p:to>
                                        <p:strVal val="visible"/>
                                      </p:to>
                                    </p:set>
                                    <p:animEffect transition="in" filter="fade">
                                      <p:cBhvr>
                                        <p:cTn id="214" dur="250"/>
                                        <p:tgtEl>
                                          <p:spTgt spid="86"/>
                                        </p:tgtEl>
                                      </p:cBhvr>
                                    </p:animEffect>
                                  </p:childTnLst>
                                </p:cTn>
                              </p:par>
                              <p:par>
                                <p:cTn id="215" presetID="10" presetClass="entr" presetSubtype="0" fill="hold" nodeType="withEffect">
                                  <p:stCondLst>
                                    <p:cond delay="3500"/>
                                  </p:stCondLst>
                                  <p:childTnLst>
                                    <p:set>
                                      <p:cBhvr>
                                        <p:cTn id="216" dur="1" fill="hold">
                                          <p:stCondLst>
                                            <p:cond delay="0"/>
                                          </p:stCondLst>
                                        </p:cTn>
                                        <p:tgtEl>
                                          <p:spTgt spid="92"/>
                                        </p:tgtEl>
                                        <p:attrNameLst>
                                          <p:attrName>style.visibility</p:attrName>
                                        </p:attrNameLst>
                                      </p:cBhvr>
                                      <p:to>
                                        <p:strVal val="visible"/>
                                      </p:to>
                                    </p:set>
                                    <p:animEffect transition="in" filter="fade">
                                      <p:cBhvr>
                                        <p:cTn id="217" dur="250"/>
                                        <p:tgtEl>
                                          <p:spTgt spid="92"/>
                                        </p:tgtEl>
                                      </p:cBhvr>
                                    </p:animEffect>
                                  </p:childTnLst>
                                </p:cTn>
                              </p:par>
                              <p:par>
                                <p:cTn id="218" presetID="10" presetClass="entr" presetSubtype="0" fill="hold" nodeType="withEffect">
                                  <p:stCondLst>
                                    <p:cond delay="3500"/>
                                  </p:stCondLst>
                                  <p:childTnLst>
                                    <p:set>
                                      <p:cBhvr>
                                        <p:cTn id="219" dur="1" fill="hold">
                                          <p:stCondLst>
                                            <p:cond delay="0"/>
                                          </p:stCondLst>
                                        </p:cTn>
                                        <p:tgtEl>
                                          <p:spTgt spid="89"/>
                                        </p:tgtEl>
                                        <p:attrNameLst>
                                          <p:attrName>style.visibility</p:attrName>
                                        </p:attrNameLst>
                                      </p:cBhvr>
                                      <p:to>
                                        <p:strVal val="visible"/>
                                      </p:to>
                                    </p:set>
                                    <p:animEffect transition="in" filter="fade">
                                      <p:cBhvr>
                                        <p:cTn id="220" dur="250"/>
                                        <p:tgtEl>
                                          <p:spTgt spid="89"/>
                                        </p:tgtEl>
                                      </p:cBhvr>
                                    </p:animEffect>
                                  </p:childTnLst>
                                </p:cTn>
                              </p:par>
                              <p:par>
                                <p:cTn id="221" presetID="42" presetClass="path" presetSubtype="0" decel="100000" fill="hold" nodeType="withEffect">
                                  <p:stCondLst>
                                    <p:cond delay="3800"/>
                                  </p:stCondLst>
                                  <p:childTnLst>
                                    <p:animMotion origin="layout" path="M 2.24662E-6 3.39991E-6 L -0.35563 -0.10236 " pathEditMode="relative" rAng="0" ptsTypes="AA">
                                      <p:cBhvr>
                                        <p:cTn id="222" dur="1000" fill="hold"/>
                                        <p:tgtEl>
                                          <p:spTgt spid="95"/>
                                        </p:tgtEl>
                                        <p:attrNameLst>
                                          <p:attrName>ppt_x</p:attrName>
                                          <p:attrName>ppt_y</p:attrName>
                                        </p:attrNameLst>
                                      </p:cBhvr>
                                      <p:rCtr x="-17833" y="-5039"/>
                                    </p:animMotion>
                                  </p:childTnLst>
                                </p:cTn>
                              </p:par>
                              <p:par>
                                <p:cTn id="223" presetID="42" presetClass="path" presetSubtype="0" decel="100000" fill="hold" nodeType="withEffect">
                                  <p:stCondLst>
                                    <p:cond delay="3800"/>
                                  </p:stCondLst>
                                  <p:childTnLst>
                                    <p:animMotion origin="layout" path="M -1.10288E-6 2.16523E-6 L -0.51711 -0.14389 " pathEditMode="relative" rAng="0" ptsTypes="AA">
                                      <p:cBhvr>
                                        <p:cTn id="224" dur="1000" fill="hold"/>
                                        <p:tgtEl>
                                          <p:spTgt spid="86"/>
                                        </p:tgtEl>
                                        <p:attrNameLst>
                                          <p:attrName>ppt_x</p:attrName>
                                          <p:attrName>ppt_y</p:attrName>
                                        </p:attrNameLst>
                                      </p:cBhvr>
                                      <p:rCtr x="-25938" y="-7217"/>
                                    </p:animMotion>
                                  </p:childTnLst>
                                </p:cTn>
                              </p:par>
                              <p:par>
                                <p:cTn id="225" presetID="42" presetClass="path" presetSubtype="0" decel="100000" fill="hold" nodeType="withEffect">
                                  <p:stCondLst>
                                    <p:cond delay="3800"/>
                                  </p:stCondLst>
                                  <p:childTnLst>
                                    <p:animMotion origin="layout" path="M 4.56472E-6 2.601E-6 L -0.37784 -0.27622 " pathEditMode="relative" rAng="0" ptsTypes="AA">
                                      <p:cBhvr>
                                        <p:cTn id="226" dur="1000" fill="hold"/>
                                        <p:tgtEl>
                                          <p:spTgt spid="92"/>
                                        </p:tgtEl>
                                        <p:attrNameLst>
                                          <p:attrName>ppt_x</p:attrName>
                                          <p:attrName>ppt_y</p:attrName>
                                        </p:attrNameLst>
                                      </p:cBhvr>
                                      <p:rCtr x="-18866" y="-13618"/>
                                    </p:animMotion>
                                  </p:childTnLst>
                                </p:cTn>
                              </p:par>
                              <p:par>
                                <p:cTn id="227" presetID="42" presetClass="path" presetSubtype="0" decel="100000" fill="hold" nodeType="withEffect">
                                  <p:stCondLst>
                                    <p:cond delay="3800"/>
                                  </p:stCondLst>
                                  <p:childTnLst>
                                    <p:animMotion origin="layout" path="M 4.26091E-6 -4.63459E-6 L -0.53779 -0.25624 " pathEditMode="relative" rAng="0" ptsTypes="AA">
                                      <p:cBhvr>
                                        <p:cTn id="228" dur="1000" fill="hold"/>
                                        <p:tgtEl>
                                          <p:spTgt spid="89"/>
                                        </p:tgtEl>
                                        <p:attrNameLst>
                                          <p:attrName>ppt_x</p:attrName>
                                          <p:attrName>ppt_y</p:attrName>
                                        </p:attrNameLst>
                                      </p:cBhvr>
                                      <p:rCtr x="-26896" y="-12823"/>
                                    </p:animMotion>
                                  </p:childTnLst>
                                </p:cTn>
                              </p:par>
                              <p:par>
                                <p:cTn id="229" presetID="2" presetClass="entr" presetSubtype="8" decel="100000" fill="hold" grpId="0" nodeType="withEffect">
                                  <p:stCondLst>
                                    <p:cond delay="4800"/>
                                  </p:stCondLst>
                                  <p:childTnLst>
                                    <p:set>
                                      <p:cBhvr>
                                        <p:cTn id="230" dur="1" fill="hold">
                                          <p:stCondLst>
                                            <p:cond delay="0"/>
                                          </p:stCondLst>
                                        </p:cTn>
                                        <p:tgtEl>
                                          <p:spTgt spid="4"/>
                                        </p:tgtEl>
                                        <p:attrNameLst>
                                          <p:attrName>style.visibility</p:attrName>
                                        </p:attrNameLst>
                                      </p:cBhvr>
                                      <p:to>
                                        <p:strVal val="visible"/>
                                      </p:to>
                                    </p:set>
                                    <p:anim calcmode="lin" valueType="num">
                                      <p:cBhvr additive="base">
                                        <p:cTn id="231" dur="750" fill="hold"/>
                                        <p:tgtEl>
                                          <p:spTgt spid="4"/>
                                        </p:tgtEl>
                                        <p:attrNameLst>
                                          <p:attrName>ppt_x</p:attrName>
                                        </p:attrNameLst>
                                      </p:cBhvr>
                                      <p:tavLst>
                                        <p:tav tm="0">
                                          <p:val>
                                            <p:strVal val="0-#ppt_w/2"/>
                                          </p:val>
                                        </p:tav>
                                        <p:tav tm="100000">
                                          <p:val>
                                            <p:strVal val="#ppt_x"/>
                                          </p:val>
                                        </p:tav>
                                      </p:tavLst>
                                    </p:anim>
                                    <p:anim calcmode="lin" valueType="num">
                                      <p:cBhvr additive="base">
                                        <p:cTn id="232" dur="750" fill="hold"/>
                                        <p:tgtEl>
                                          <p:spTgt spid="4"/>
                                        </p:tgtEl>
                                        <p:attrNameLst>
                                          <p:attrName>ppt_y</p:attrName>
                                        </p:attrNameLst>
                                      </p:cBhvr>
                                      <p:tavLst>
                                        <p:tav tm="0">
                                          <p:val>
                                            <p:strVal val="#ppt_y"/>
                                          </p:val>
                                        </p:tav>
                                        <p:tav tm="100000">
                                          <p:val>
                                            <p:strVal val="#ppt_y"/>
                                          </p:val>
                                        </p:tav>
                                      </p:tavLst>
                                    </p:anim>
                                  </p:childTnLst>
                                </p:cTn>
                              </p:par>
                              <p:par>
                                <p:cTn id="233" presetID="10" presetClass="entr" presetSubtype="0" fill="hold" grpId="0" nodeType="withEffect">
                                  <p:stCondLst>
                                    <p:cond delay="4900"/>
                                  </p:stCondLst>
                                  <p:childTnLst>
                                    <p:set>
                                      <p:cBhvr>
                                        <p:cTn id="234" dur="1" fill="hold">
                                          <p:stCondLst>
                                            <p:cond delay="0"/>
                                          </p:stCondLst>
                                        </p:cTn>
                                        <p:tgtEl>
                                          <p:spTgt spid="99"/>
                                        </p:tgtEl>
                                        <p:attrNameLst>
                                          <p:attrName>style.visibility</p:attrName>
                                        </p:attrNameLst>
                                      </p:cBhvr>
                                      <p:to>
                                        <p:strVal val="visible"/>
                                      </p:to>
                                    </p:set>
                                    <p:animEffect transition="in" filter="fade">
                                      <p:cBhvr>
                                        <p:cTn id="235" dur="250"/>
                                        <p:tgtEl>
                                          <p:spTgt spid="99"/>
                                        </p:tgtEl>
                                      </p:cBhvr>
                                    </p:animEffect>
                                  </p:childTnLst>
                                </p:cTn>
                              </p:par>
                              <p:par>
                                <p:cTn id="236" presetID="10" presetClass="entr" presetSubtype="0" fill="hold" grpId="0" nodeType="withEffect">
                                  <p:stCondLst>
                                    <p:cond delay="4900"/>
                                  </p:stCondLst>
                                  <p:childTnLst>
                                    <p:set>
                                      <p:cBhvr>
                                        <p:cTn id="237" dur="1" fill="hold">
                                          <p:stCondLst>
                                            <p:cond delay="0"/>
                                          </p:stCondLst>
                                        </p:cTn>
                                        <p:tgtEl>
                                          <p:spTgt spid="98"/>
                                        </p:tgtEl>
                                        <p:attrNameLst>
                                          <p:attrName>style.visibility</p:attrName>
                                        </p:attrNameLst>
                                      </p:cBhvr>
                                      <p:to>
                                        <p:strVal val="visible"/>
                                      </p:to>
                                    </p:set>
                                    <p:animEffect transition="in" filter="fade">
                                      <p:cBhvr>
                                        <p:cTn id="238" dur="250"/>
                                        <p:tgtEl>
                                          <p:spTgt spid="98"/>
                                        </p:tgtEl>
                                      </p:cBhvr>
                                    </p:animEffect>
                                  </p:childTnLst>
                                </p:cTn>
                              </p:par>
                              <p:par>
                                <p:cTn id="239" presetID="10" presetClass="entr" presetSubtype="0" fill="hold" nodeType="withEffect">
                                  <p:stCondLst>
                                    <p:cond delay="4900"/>
                                  </p:stCondLst>
                                  <p:childTnLst>
                                    <p:set>
                                      <p:cBhvr>
                                        <p:cTn id="240" dur="1" fill="hold">
                                          <p:stCondLst>
                                            <p:cond delay="0"/>
                                          </p:stCondLst>
                                        </p:cTn>
                                        <p:tgtEl>
                                          <p:spTgt spid="100"/>
                                        </p:tgtEl>
                                        <p:attrNameLst>
                                          <p:attrName>style.visibility</p:attrName>
                                        </p:attrNameLst>
                                      </p:cBhvr>
                                      <p:to>
                                        <p:strVal val="visible"/>
                                      </p:to>
                                    </p:set>
                                    <p:animEffect transition="in" filter="fade">
                                      <p:cBhvr>
                                        <p:cTn id="241" dur="250"/>
                                        <p:tgtEl>
                                          <p:spTgt spid="100"/>
                                        </p:tgtEl>
                                      </p:cBhvr>
                                    </p:animEffect>
                                  </p:childTnLst>
                                </p:cTn>
                              </p:par>
                              <p:par>
                                <p:cTn id="242" presetID="10" presetClass="entr" presetSubtype="0" fill="hold" grpId="0" nodeType="withEffect">
                                  <p:stCondLst>
                                    <p:cond delay="4900"/>
                                  </p:stCondLst>
                                  <p:childTnLst>
                                    <p:set>
                                      <p:cBhvr>
                                        <p:cTn id="243" dur="1" fill="hold">
                                          <p:stCondLst>
                                            <p:cond delay="0"/>
                                          </p:stCondLst>
                                        </p:cTn>
                                        <p:tgtEl>
                                          <p:spTgt spid="101"/>
                                        </p:tgtEl>
                                        <p:attrNameLst>
                                          <p:attrName>style.visibility</p:attrName>
                                        </p:attrNameLst>
                                      </p:cBhvr>
                                      <p:to>
                                        <p:strVal val="visible"/>
                                      </p:to>
                                    </p:set>
                                    <p:animEffect transition="in" filter="fade">
                                      <p:cBhvr>
                                        <p:cTn id="244" dur="250"/>
                                        <p:tgtEl>
                                          <p:spTgt spid="101"/>
                                        </p:tgtEl>
                                      </p:cBhvr>
                                    </p:animEffect>
                                  </p:childTnLst>
                                </p:cTn>
                              </p:par>
                              <p:par>
                                <p:cTn id="245" presetID="10" presetClass="entr" presetSubtype="0" fill="hold" nodeType="withEffect">
                                  <p:stCondLst>
                                    <p:cond delay="4900"/>
                                  </p:stCondLst>
                                  <p:childTnLst>
                                    <p:set>
                                      <p:cBhvr>
                                        <p:cTn id="246" dur="1" fill="hold">
                                          <p:stCondLst>
                                            <p:cond delay="0"/>
                                          </p:stCondLst>
                                        </p:cTn>
                                        <p:tgtEl>
                                          <p:spTgt spid="102"/>
                                        </p:tgtEl>
                                        <p:attrNameLst>
                                          <p:attrName>style.visibility</p:attrName>
                                        </p:attrNameLst>
                                      </p:cBhvr>
                                      <p:to>
                                        <p:strVal val="visible"/>
                                      </p:to>
                                    </p:set>
                                    <p:animEffect transition="in" filter="fade">
                                      <p:cBhvr>
                                        <p:cTn id="247" dur="250"/>
                                        <p:tgtEl>
                                          <p:spTgt spid="102"/>
                                        </p:tgtEl>
                                      </p:cBhvr>
                                    </p:animEffect>
                                  </p:childTnLst>
                                </p:cTn>
                              </p:par>
                              <p:par>
                                <p:cTn id="248" presetID="10" presetClass="entr" presetSubtype="0" fill="hold" grpId="0" nodeType="withEffect">
                                  <p:stCondLst>
                                    <p:cond delay="4900"/>
                                  </p:stCondLst>
                                  <p:childTnLst>
                                    <p:set>
                                      <p:cBhvr>
                                        <p:cTn id="249" dur="1" fill="hold">
                                          <p:stCondLst>
                                            <p:cond delay="0"/>
                                          </p:stCondLst>
                                        </p:cTn>
                                        <p:tgtEl>
                                          <p:spTgt spid="103"/>
                                        </p:tgtEl>
                                        <p:attrNameLst>
                                          <p:attrName>style.visibility</p:attrName>
                                        </p:attrNameLst>
                                      </p:cBhvr>
                                      <p:to>
                                        <p:strVal val="visible"/>
                                      </p:to>
                                    </p:set>
                                    <p:animEffect transition="in" filter="fade">
                                      <p:cBhvr>
                                        <p:cTn id="250" dur="250"/>
                                        <p:tgtEl>
                                          <p:spTgt spid="103"/>
                                        </p:tgtEl>
                                      </p:cBhvr>
                                    </p:animEffect>
                                  </p:childTnLst>
                                </p:cTn>
                              </p:par>
                              <p:par>
                                <p:cTn id="251" presetID="10" presetClass="entr" presetSubtype="0" fill="hold" nodeType="withEffect">
                                  <p:stCondLst>
                                    <p:cond delay="4900"/>
                                  </p:stCondLst>
                                  <p:childTnLst>
                                    <p:set>
                                      <p:cBhvr>
                                        <p:cTn id="252" dur="1" fill="hold">
                                          <p:stCondLst>
                                            <p:cond delay="0"/>
                                          </p:stCondLst>
                                        </p:cTn>
                                        <p:tgtEl>
                                          <p:spTgt spid="104"/>
                                        </p:tgtEl>
                                        <p:attrNameLst>
                                          <p:attrName>style.visibility</p:attrName>
                                        </p:attrNameLst>
                                      </p:cBhvr>
                                      <p:to>
                                        <p:strVal val="visible"/>
                                      </p:to>
                                    </p:set>
                                    <p:animEffect transition="in" filter="fade">
                                      <p:cBhvr>
                                        <p:cTn id="253" dur="250"/>
                                        <p:tgtEl>
                                          <p:spTgt spid="104"/>
                                        </p:tgtEl>
                                      </p:cBhvr>
                                    </p:animEffect>
                                  </p:childTnLst>
                                </p:cTn>
                              </p:par>
                              <p:par>
                                <p:cTn id="254" presetID="10" presetClass="entr" presetSubtype="0" fill="hold" grpId="0" nodeType="withEffect">
                                  <p:stCondLst>
                                    <p:cond delay="4900"/>
                                  </p:stCondLst>
                                  <p:childTnLst>
                                    <p:set>
                                      <p:cBhvr>
                                        <p:cTn id="255" dur="1" fill="hold">
                                          <p:stCondLst>
                                            <p:cond delay="0"/>
                                          </p:stCondLst>
                                        </p:cTn>
                                        <p:tgtEl>
                                          <p:spTgt spid="105"/>
                                        </p:tgtEl>
                                        <p:attrNameLst>
                                          <p:attrName>style.visibility</p:attrName>
                                        </p:attrNameLst>
                                      </p:cBhvr>
                                      <p:to>
                                        <p:strVal val="visible"/>
                                      </p:to>
                                    </p:set>
                                    <p:animEffect transition="in" filter="fade">
                                      <p:cBhvr>
                                        <p:cTn id="256" dur="250"/>
                                        <p:tgtEl>
                                          <p:spTgt spid="105"/>
                                        </p:tgtEl>
                                      </p:cBhvr>
                                    </p:animEffect>
                                  </p:childTnLst>
                                </p:cTn>
                              </p:par>
                              <p:par>
                                <p:cTn id="257" presetID="10" presetClass="exit" presetSubtype="0" fill="hold" nodeType="withEffect">
                                  <p:stCondLst>
                                    <p:cond delay="4900"/>
                                  </p:stCondLst>
                                  <p:childTnLst>
                                    <p:animEffect transition="out" filter="fade">
                                      <p:cBhvr>
                                        <p:cTn id="258" dur="250"/>
                                        <p:tgtEl>
                                          <p:spTgt spid="95"/>
                                        </p:tgtEl>
                                      </p:cBhvr>
                                    </p:animEffect>
                                    <p:set>
                                      <p:cBhvr>
                                        <p:cTn id="259" dur="1" fill="hold">
                                          <p:stCondLst>
                                            <p:cond delay="249"/>
                                          </p:stCondLst>
                                        </p:cTn>
                                        <p:tgtEl>
                                          <p:spTgt spid="95"/>
                                        </p:tgtEl>
                                        <p:attrNameLst>
                                          <p:attrName>style.visibility</p:attrName>
                                        </p:attrNameLst>
                                      </p:cBhvr>
                                      <p:to>
                                        <p:strVal val="hidden"/>
                                      </p:to>
                                    </p:set>
                                  </p:childTnLst>
                                </p:cTn>
                              </p:par>
                              <p:par>
                                <p:cTn id="260" presetID="10" presetClass="exit" presetSubtype="0" fill="hold" nodeType="withEffect">
                                  <p:stCondLst>
                                    <p:cond delay="4900"/>
                                  </p:stCondLst>
                                  <p:childTnLst>
                                    <p:animEffect transition="out" filter="fade">
                                      <p:cBhvr>
                                        <p:cTn id="261" dur="250"/>
                                        <p:tgtEl>
                                          <p:spTgt spid="86"/>
                                        </p:tgtEl>
                                      </p:cBhvr>
                                    </p:animEffect>
                                    <p:set>
                                      <p:cBhvr>
                                        <p:cTn id="262" dur="1" fill="hold">
                                          <p:stCondLst>
                                            <p:cond delay="249"/>
                                          </p:stCondLst>
                                        </p:cTn>
                                        <p:tgtEl>
                                          <p:spTgt spid="86"/>
                                        </p:tgtEl>
                                        <p:attrNameLst>
                                          <p:attrName>style.visibility</p:attrName>
                                        </p:attrNameLst>
                                      </p:cBhvr>
                                      <p:to>
                                        <p:strVal val="hidden"/>
                                      </p:to>
                                    </p:set>
                                  </p:childTnLst>
                                </p:cTn>
                              </p:par>
                              <p:par>
                                <p:cTn id="263" presetID="10" presetClass="exit" presetSubtype="0" fill="hold" nodeType="withEffect">
                                  <p:stCondLst>
                                    <p:cond delay="4900"/>
                                  </p:stCondLst>
                                  <p:childTnLst>
                                    <p:animEffect transition="out" filter="fade">
                                      <p:cBhvr>
                                        <p:cTn id="264" dur="250"/>
                                        <p:tgtEl>
                                          <p:spTgt spid="92"/>
                                        </p:tgtEl>
                                      </p:cBhvr>
                                    </p:animEffect>
                                    <p:set>
                                      <p:cBhvr>
                                        <p:cTn id="265" dur="1" fill="hold">
                                          <p:stCondLst>
                                            <p:cond delay="249"/>
                                          </p:stCondLst>
                                        </p:cTn>
                                        <p:tgtEl>
                                          <p:spTgt spid="92"/>
                                        </p:tgtEl>
                                        <p:attrNameLst>
                                          <p:attrName>style.visibility</p:attrName>
                                        </p:attrNameLst>
                                      </p:cBhvr>
                                      <p:to>
                                        <p:strVal val="hidden"/>
                                      </p:to>
                                    </p:set>
                                  </p:childTnLst>
                                </p:cTn>
                              </p:par>
                              <p:par>
                                <p:cTn id="266" presetID="10" presetClass="exit" presetSubtype="0" fill="hold" nodeType="withEffect">
                                  <p:stCondLst>
                                    <p:cond delay="4900"/>
                                  </p:stCondLst>
                                  <p:childTnLst>
                                    <p:animEffect transition="out" filter="fade">
                                      <p:cBhvr>
                                        <p:cTn id="267" dur="250"/>
                                        <p:tgtEl>
                                          <p:spTgt spid="89"/>
                                        </p:tgtEl>
                                      </p:cBhvr>
                                    </p:animEffect>
                                    <p:set>
                                      <p:cBhvr>
                                        <p:cTn id="268" dur="1" fill="hold">
                                          <p:stCondLst>
                                            <p:cond delay="249"/>
                                          </p:stCondLst>
                                        </p:cTn>
                                        <p:tgtEl>
                                          <p:spTgt spid="89"/>
                                        </p:tgtEl>
                                        <p:attrNameLst>
                                          <p:attrName>style.visibility</p:attrName>
                                        </p:attrNameLst>
                                      </p:cBhvr>
                                      <p:to>
                                        <p:strVal val="hidden"/>
                                      </p:to>
                                    </p:set>
                                  </p:childTnLst>
                                </p:cTn>
                              </p:par>
                              <p:par>
                                <p:cTn id="269" presetID="10" presetClass="entr" presetSubtype="0" fill="hold" grpId="0" nodeType="withEffect">
                                  <p:stCondLst>
                                    <p:cond delay="5700"/>
                                  </p:stCondLst>
                                  <p:childTnLst>
                                    <p:set>
                                      <p:cBhvr>
                                        <p:cTn id="270" dur="1" fill="hold">
                                          <p:stCondLst>
                                            <p:cond delay="0"/>
                                          </p:stCondLst>
                                        </p:cTn>
                                        <p:tgtEl>
                                          <p:spTgt spid="8"/>
                                        </p:tgtEl>
                                        <p:attrNameLst>
                                          <p:attrName>style.visibility</p:attrName>
                                        </p:attrNameLst>
                                      </p:cBhvr>
                                      <p:to>
                                        <p:strVal val="visible"/>
                                      </p:to>
                                    </p:set>
                                    <p:animEffect transition="in" filter="fade">
                                      <p:cBhvr>
                                        <p:cTn id="271" dur="250"/>
                                        <p:tgtEl>
                                          <p:spTgt spid="8"/>
                                        </p:tgtEl>
                                      </p:cBhvr>
                                    </p:animEffect>
                                  </p:childTnLst>
                                </p:cTn>
                              </p:par>
                              <p:par>
                                <p:cTn id="272" presetID="10" presetClass="entr" presetSubtype="0" fill="hold" grpId="0" nodeType="withEffect">
                                  <p:stCondLst>
                                    <p:cond delay="5700"/>
                                  </p:stCondLst>
                                  <p:childTnLst>
                                    <p:set>
                                      <p:cBhvr>
                                        <p:cTn id="273" dur="1" fill="hold">
                                          <p:stCondLst>
                                            <p:cond delay="0"/>
                                          </p:stCondLst>
                                        </p:cTn>
                                        <p:tgtEl>
                                          <p:spTgt spid="6"/>
                                        </p:tgtEl>
                                        <p:attrNameLst>
                                          <p:attrName>style.visibility</p:attrName>
                                        </p:attrNameLst>
                                      </p:cBhvr>
                                      <p:to>
                                        <p:strVal val="visible"/>
                                      </p:to>
                                    </p:set>
                                    <p:animEffect transition="in" filter="fade">
                                      <p:cBhvr>
                                        <p:cTn id="274" dur="250"/>
                                        <p:tgtEl>
                                          <p:spTgt spid="6"/>
                                        </p:tgtEl>
                                      </p:cBhvr>
                                    </p:animEffect>
                                  </p:childTnLst>
                                </p:cTn>
                              </p:par>
                              <p:par>
                                <p:cTn id="275" presetID="10" presetClass="entr" presetSubtype="0" fill="hold" grpId="0" nodeType="withEffect">
                                  <p:stCondLst>
                                    <p:cond delay="5700"/>
                                  </p:stCondLst>
                                  <p:childTnLst>
                                    <p:set>
                                      <p:cBhvr>
                                        <p:cTn id="276" dur="1" fill="hold">
                                          <p:stCondLst>
                                            <p:cond delay="0"/>
                                          </p:stCondLst>
                                        </p:cTn>
                                        <p:tgtEl>
                                          <p:spTgt spid="5"/>
                                        </p:tgtEl>
                                        <p:attrNameLst>
                                          <p:attrName>style.visibility</p:attrName>
                                        </p:attrNameLst>
                                      </p:cBhvr>
                                      <p:to>
                                        <p:strVal val="visible"/>
                                      </p:to>
                                    </p:set>
                                    <p:animEffect transition="in" filter="fade">
                                      <p:cBhvr>
                                        <p:cTn id="277" dur="250"/>
                                        <p:tgtEl>
                                          <p:spTgt spid="5"/>
                                        </p:tgtEl>
                                      </p:cBhvr>
                                    </p:animEffect>
                                  </p:childTnLst>
                                </p:cTn>
                              </p:par>
                              <p:par>
                                <p:cTn id="278" presetID="10" presetClass="entr" presetSubtype="0" fill="hold" grpId="0" nodeType="withEffect">
                                  <p:stCondLst>
                                    <p:cond delay="5700"/>
                                  </p:stCondLst>
                                  <p:childTnLst>
                                    <p:set>
                                      <p:cBhvr>
                                        <p:cTn id="279" dur="1" fill="hold">
                                          <p:stCondLst>
                                            <p:cond delay="0"/>
                                          </p:stCondLst>
                                        </p:cTn>
                                        <p:tgtEl>
                                          <p:spTgt spid="7"/>
                                        </p:tgtEl>
                                        <p:attrNameLst>
                                          <p:attrName>style.visibility</p:attrName>
                                        </p:attrNameLst>
                                      </p:cBhvr>
                                      <p:to>
                                        <p:strVal val="visible"/>
                                      </p:to>
                                    </p:set>
                                    <p:animEffect transition="in" filter="fade">
                                      <p:cBhvr>
                                        <p:cTn id="280" dur="250"/>
                                        <p:tgtEl>
                                          <p:spTgt spid="7"/>
                                        </p:tgtEl>
                                      </p:cBhvr>
                                    </p:animEffect>
                                  </p:childTnLst>
                                </p:cTn>
                              </p:par>
                              <p:par>
                                <p:cTn id="281" presetID="10" presetClass="exit" presetSubtype="0" fill="hold" grpId="1" nodeType="withEffect">
                                  <p:stCondLst>
                                    <p:cond delay="5700"/>
                                  </p:stCondLst>
                                  <p:childTnLst>
                                    <p:animEffect transition="out" filter="fade">
                                      <p:cBhvr>
                                        <p:cTn id="282" dur="250"/>
                                        <p:tgtEl>
                                          <p:spTgt spid="99"/>
                                        </p:tgtEl>
                                      </p:cBhvr>
                                    </p:animEffect>
                                    <p:set>
                                      <p:cBhvr>
                                        <p:cTn id="283" dur="1" fill="hold">
                                          <p:stCondLst>
                                            <p:cond delay="249"/>
                                          </p:stCondLst>
                                        </p:cTn>
                                        <p:tgtEl>
                                          <p:spTgt spid="99"/>
                                        </p:tgtEl>
                                        <p:attrNameLst>
                                          <p:attrName>style.visibility</p:attrName>
                                        </p:attrNameLst>
                                      </p:cBhvr>
                                      <p:to>
                                        <p:strVal val="hidden"/>
                                      </p:to>
                                    </p:set>
                                  </p:childTnLst>
                                </p:cTn>
                              </p:par>
                              <p:par>
                                <p:cTn id="284" presetID="10" presetClass="exit" presetSubtype="0" fill="hold" grpId="1" nodeType="withEffect">
                                  <p:stCondLst>
                                    <p:cond delay="5700"/>
                                  </p:stCondLst>
                                  <p:childTnLst>
                                    <p:animEffect transition="out" filter="fade">
                                      <p:cBhvr>
                                        <p:cTn id="285" dur="250"/>
                                        <p:tgtEl>
                                          <p:spTgt spid="101"/>
                                        </p:tgtEl>
                                      </p:cBhvr>
                                    </p:animEffect>
                                    <p:set>
                                      <p:cBhvr>
                                        <p:cTn id="286" dur="1" fill="hold">
                                          <p:stCondLst>
                                            <p:cond delay="249"/>
                                          </p:stCondLst>
                                        </p:cTn>
                                        <p:tgtEl>
                                          <p:spTgt spid="101"/>
                                        </p:tgtEl>
                                        <p:attrNameLst>
                                          <p:attrName>style.visibility</p:attrName>
                                        </p:attrNameLst>
                                      </p:cBhvr>
                                      <p:to>
                                        <p:strVal val="hidden"/>
                                      </p:to>
                                    </p:set>
                                  </p:childTnLst>
                                </p:cTn>
                              </p:par>
                              <p:par>
                                <p:cTn id="287" presetID="10" presetClass="exit" presetSubtype="0" fill="hold" grpId="1" nodeType="withEffect">
                                  <p:stCondLst>
                                    <p:cond delay="5700"/>
                                  </p:stCondLst>
                                  <p:childTnLst>
                                    <p:animEffect transition="out" filter="fade">
                                      <p:cBhvr>
                                        <p:cTn id="288" dur="250"/>
                                        <p:tgtEl>
                                          <p:spTgt spid="103"/>
                                        </p:tgtEl>
                                      </p:cBhvr>
                                    </p:animEffect>
                                    <p:set>
                                      <p:cBhvr>
                                        <p:cTn id="289" dur="1" fill="hold">
                                          <p:stCondLst>
                                            <p:cond delay="249"/>
                                          </p:stCondLst>
                                        </p:cTn>
                                        <p:tgtEl>
                                          <p:spTgt spid="103"/>
                                        </p:tgtEl>
                                        <p:attrNameLst>
                                          <p:attrName>style.visibility</p:attrName>
                                        </p:attrNameLst>
                                      </p:cBhvr>
                                      <p:to>
                                        <p:strVal val="hidden"/>
                                      </p:to>
                                    </p:set>
                                  </p:childTnLst>
                                </p:cTn>
                              </p:par>
                              <p:par>
                                <p:cTn id="290" presetID="10" presetClass="exit" presetSubtype="0" fill="hold" grpId="1" nodeType="withEffect">
                                  <p:stCondLst>
                                    <p:cond delay="5700"/>
                                  </p:stCondLst>
                                  <p:childTnLst>
                                    <p:animEffect transition="out" filter="fade">
                                      <p:cBhvr>
                                        <p:cTn id="291" dur="250"/>
                                        <p:tgtEl>
                                          <p:spTgt spid="105"/>
                                        </p:tgtEl>
                                      </p:cBhvr>
                                    </p:animEffect>
                                    <p:set>
                                      <p:cBhvr>
                                        <p:cTn id="292" dur="1" fill="hold">
                                          <p:stCondLst>
                                            <p:cond delay="249"/>
                                          </p:stCondLst>
                                        </p:cTn>
                                        <p:tgtEl>
                                          <p:spTgt spid="105"/>
                                        </p:tgtEl>
                                        <p:attrNameLst>
                                          <p:attrName>style.visibility</p:attrName>
                                        </p:attrNameLst>
                                      </p:cBhvr>
                                      <p:to>
                                        <p:strVal val="hidden"/>
                                      </p:to>
                                    </p:set>
                                  </p:childTnLst>
                                </p:cTn>
                              </p:par>
                              <p:par>
                                <p:cTn id="293" presetID="10" presetClass="entr" presetSubtype="0" fill="hold" nodeType="withEffect">
                                  <p:stCondLst>
                                    <p:cond delay="6400"/>
                                  </p:stCondLst>
                                  <p:childTnLst>
                                    <p:set>
                                      <p:cBhvr>
                                        <p:cTn id="294" dur="1" fill="hold">
                                          <p:stCondLst>
                                            <p:cond delay="0"/>
                                          </p:stCondLst>
                                        </p:cTn>
                                        <p:tgtEl>
                                          <p:spTgt spid="115"/>
                                        </p:tgtEl>
                                        <p:attrNameLst>
                                          <p:attrName>style.visibility</p:attrName>
                                        </p:attrNameLst>
                                      </p:cBhvr>
                                      <p:to>
                                        <p:strVal val="visible"/>
                                      </p:to>
                                    </p:set>
                                    <p:animEffect transition="in" filter="fade">
                                      <p:cBhvr>
                                        <p:cTn id="295" dur="250"/>
                                        <p:tgtEl>
                                          <p:spTgt spid="115"/>
                                        </p:tgtEl>
                                      </p:cBhvr>
                                    </p:animEffect>
                                  </p:childTnLst>
                                </p:cTn>
                              </p:par>
                              <p:par>
                                <p:cTn id="296" presetID="10" presetClass="entr" presetSubtype="0" fill="hold" nodeType="withEffect">
                                  <p:stCondLst>
                                    <p:cond delay="6400"/>
                                  </p:stCondLst>
                                  <p:childTnLst>
                                    <p:set>
                                      <p:cBhvr>
                                        <p:cTn id="297" dur="1" fill="hold">
                                          <p:stCondLst>
                                            <p:cond delay="0"/>
                                          </p:stCondLst>
                                        </p:cTn>
                                        <p:tgtEl>
                                          <p:spTgt spid="118"/>
                                        </p:tgtEl>
                                        <p:attrNameLst>
                                          <p:attrName>style.visibility</p:attrName>
                                        </p:attrNameLst>
                                      </p:cBhvr>
                                      <p:to>
                                        <p:strVal val="visible"/>
                                      </p:to>
                                    </p:set>
                                    <p:animEffect transition="in" filter="fade">
                                      <p:cBhvr>
                                        <p:cTn id="298" dur="250"/>
                                        <p:tgtEl>
                                          <p:spTgt spid="118"/>
                                        </p:tgtEl>
                                      </p:cBhvr>
                                    </p:animEffect>
                                  </p:childTnLst>
                                </p:cTn>
                              </p:par>
                              <p:par>
                                <p:cTn id="299" presetID="10" presetClass="entr" presetSubtype="0" fill="hold" nodeType="withEffect">
                                  <p:stCondLst>
                                    <p:cond delay="6400"/>
                                  </p:stCondLst>
                                  <p:childTnLst>
                                    <p:set>
                                      <p:cBhvr>
                                        <p:cTn id="300" dur="1" fill="hold">
                                          <p:stCondLst>
                                            <p:cond delay="0"/>
                                          </p:stCondLst>
                                        </p:cTn>
                                        <p:tgtEl>
                                          <p:spTgt spid="109"/>
                                        </p:tgtEl>
                                        <p:attrNameLst>
                                          <p:attrName>style.visibility</p:attrName>
                                        </p:attrNameLst>
                                      </p:cBhvr>
                                      <p:to>
                                        <p:strVal val="visible"/>
                                      </p:to>
                                    </p:set>
                                    <p:animEffect transition="in" filter="fade">
                                      <p:cBhvr>
                                        <p:cTn id="301" dur="250"/>
                                        <p:tgtEl>
                                          <p:spTgt spid="109"/>
                                        </p:tgtEl>
                                      </p:cBhvr>
                                    </p:animEffect>
                                  </p:childTnLst>
                                </p:cTn>
                              </p:par>
                              <p:par>
                                <p:cTn id="302" presetID="10" presetClass="entr" presetSubtype="0" fill="hold" nodeType="withEffect">
                                  <p:stCondLst>
                                    <p:cond delay="6400"/>
                                  </p:stCondLst>
                                  <p:childTnLst>
                                    <p:set>
                                      <p:cBhvr>
                                        <p:cTn id="303" dur="1" fill="hold">
                                          <p:stCondLst>
                                            <p:cond delay="0"/>
                                          </p:stCondLst>
                                        </p:cTn>
                                        <p:tgtEl>
                                          <p:spTgt spid="106"/>
                                        </p:tgtEl>
                                        <p:attrNameLst>
                                          <p:attrName>style.visibility</p:attrName>
                                        </p:attrNameLst>
                                      </p:cBhvr>
                                      <p:to>
                                        <p:strVal val="visible"/>
                                      </p:to>
                                    </p:set>
                                    <p:animEffect transition="in" filter="fade">
                                      <p:cBhvr>
                                        <p:cTn id="304" dur="250"/>
                                        <p:tgtEl>
                                          <p:spTgt spid="106"/>
                                        </p:tgtEl>
                                      </p:cBhvr>
                                    </p:animEffect>
                                  </p:childTnLst>
                                </p:cTn>
                              </p:par>
                              <p:par>
                                <p:cTn id="305" presetID="10" presetClass="entr" presetSubtype="0" fill="hold" nodeType="withEffect">
                                  <p:stCondLst>
                                    <p:cond delay="6400"/>
                                  </p:stCondLst>
                                  <p:childTnLst>
                                    <p:set>
                                      <p:cBhvr>
                                        <p:cTn id="306" dur="1" fill="hold">
                                          <p:stCondLst>
                                            <p:cond delay="0"/>
                                          </p:stCondLst>
                                        </p:cTn>
                                        <p:tgtEl>
                                          <p:spTgt spid="112"/>
                                        </p:tgtEl>
                                        <p:attrNameLst>
                                          <p:attrName>style.visibility</p:attrName>
                                        </p:attrNameLst>
                                      </p:cBhvr>
                                      <p:to>
                                        <p:strVal val="visible"/>
                                      </p:to>
                                    </p:set>
                                    <p:animEffect transition="in" filter="fade">
                                      <p:cBhvr>
                                        <p:cTn id="307" dur="250"/>
                                        <p:tgtEl>
                                          <p:spTgt spid="112"/>
                                        </p:tgtEl>
                                      </p:cBhvr>
                                    </p:animEffect>
                                  </p:childTnLst>
                                </p:cTn>
                              </p:par>
                              <p:par>
                                <p:cTn id="308" presetID="42" presetClass="path" presetSubtype="0" decel="80000" fill="hold" nodeType="withEffect">
                                  <p:stCondLst>
                                    <p:cond delay="6700"/>
                                  </p:stCondLst>
                                  <p:childTnLst>
                                    <p:animMotion origin="layout" path="M -4.70003E-6 1.51611E-6 L -0.30686 0.17408 " pathEditMode="relative" rAng="0" ptsTypes="AA">
                                      <p:cBhvr>
                                        <p:cTn id="309" dur="1000" fill="hold"/>
                                        <p:tgtEl>
                                          <p:spTgt spid="115"/>
                                        </p:tgtEl>
                                        <p:attrNameLst>
                                          <p:attrName>ppt_x</p:attrName>
                                          <p:attrName>ppt_y</p:attrName>
                                        </p:attrNameLst>
                                      </p:cBhvr>
                                      <p:rCtr x="-15343" y="8693"/>
                                    </p:animMotion>
                                  </p:childTnLst>
                                </p:cTn>
                              </p:par>
                              <p:par>
                                <p:cTn id="310" presetID="42" presetClass="path" presetSubtype="0" decel="100000" fill="hold" nodeType="withEffect">
                                  <p:stCondLst>
                                    <p:cond delay="6700"/>
                                  </p:stCondLst>
                                  <p:childTnLst>
                                    <p:animMotion origin="layout" path="M -5.25913E-7 -4.76623E-7 L -0.30394 0.18112 " pathEditMode="relative" rAng="0" ptsTypes="AA">
                                      <p:cBhvr>
                                        <p:cTn id="311" dur="1000" fill="hold"/>
                                        <p:tgtEl>
                                          <p:spTgt spid="118"/>
                                        </p:tgtEl>
                                        <p:attrNameLst>
                                          <p:attrName>ppt_x</p:attrName>
                                          <p:attrName>ppt_y</p:attrName>
                                        </p:attrNameLst>
                                      </p:cBhvr>
                                      <p:rCtr x="-15216" y="9010"/>
                                    </p:animMotion>
                                  </p:childTnLst>
                                </p:cTn>
                              </p:par>
                              <p:par>
                                <p:cTn id="312" presetID="42" presetClass="path" presetSubtype="0" decel="59000" fill="hold" nodeType="withEffect">
                                  <p:stCondLst>
                                    <p:cond delay="6700"/>
                                  </p:stCondLst>
                                  <p:childTnLst>
                                    <p:animMotion origin="layout" path="M -1.58029E-6 -2.4966E-6 L -0.48456 0.03836 " pathEditMode="relative" rAng="0" ptsTypes="AA">
                                      <p:cBhvr>
                                        <p:cTn id="313" dur="1000" fill="hold"/>
                                        <p:tgtEl>
                                          <p:spTgt spid="109"/>
                                        </p:tgtEl>
                                        <p:attrNameLst>
                                          <p:attrName>ppt_x</p:attrName>
                                          <p:attrName>ppt_y</p:attrName>
                                        </p:attrNameLst>
                                      </p:cBhvr>
                                      <p:rCtr x="-24253" y="1906"/>
                                    </p:animMotion>
                                  </p:childTnLst>
                                </p:cTn>
                              </p:par>
                              <p:par>
                                <p:cTn id="314" presetID="42" presetClass="path" presetSubtype="0" decel="100000" fill="hold" nodeType="withEffect">
                                  <p:stCondLst>
                                    <p:cond delay="6700"/>
                                  </p:stCondLst>
                                  <p:childTnLst>
                                    <p:animMotion origin="layout" path="M 8.09293E-7 -1.82025E-6 L -0.64208 0.04652 " pathEditMode="relative" rAng="0" ptsTypes="AA">
                                      <p:cBhvr>
                                        <p:cTn id="315" dur="1000" fill="hold"/>
                                        <p:tgtEl>
                                          <p:spTgt spid="106"/>
                                        </p:tgtEl>
                                        <p:attrNameLst>
                                          <p:attrName>ppt_x</p:attrName>
                                          <p:attrName>ppt_y</p:attrName>
                                        </p:attrNameLst>
                                      </p:cBhvr>
                                      <p:rCtr x="-32180" y="2406"/>
                                    </p:animMotion>
                                  </p:childTnLst>
                                </p:cTn>
                              </p:par>
                              <p:par>
                                <p:cTn id="316" presetID="42" presetClass="path" presetSubtype="0" decel="81000" fill="hold" nodeType="withEffect">
                                  <p:stCondLst>
                                    <p:cond delay="6700"/>
                                  </p:stCondLst>
                                  <p:childTnLst>
                                    <p:animMotion origin="layout" path="M -3.54353E-6 1.06219E-6 L -0.32308 0.04108 " pathEditMode="relative" rAng="0" ptsTypes="AA">
                                      <p:cBhvr>
                                        <p:cTn id="317" dur="1000" fill="hold"/>
                                        <p:tgtEl>
                                          <p:spTgt spid="112"/>
                                        </p:tgtEl>
                                        <p:attrNameLst>
                                          <p:attrName>ppt_x</p:attrName>
                                          <p:attrName>ppt_y</p:attrName>
                                        </p:attrNameLst>
                                      </p:cBhvr>
                                      <p:rCtr x="-16097" y="2111"/>
                                    </p:animMotion>
                                  </p:childTnLst>
                                </p:cTn>
                              </p:par>
                              <p:par>
                                <p:cTn id="318" presetID="2" presetClass="entr" presetSubtype="8" decel="100000" fill="hold" grpId="0" nodeType="withEffect">
                                  <p:stCondLst>
                                    <p:cond delay="7700"/>
                                  </p:stCondLst>
                                  <p:childTnLst>
                                    <p:set>
                                      <p:cBhvr>
                                        <p:cTn id="319" dur="1" fill="hold">
                                          <p:stCondLst>
                                            <p:cond delay="0"/>
                                          </p:stCondLst>
                                        </p:cTn>
                                        <p:tgtEl>
                                          <p:spTgt spid="34"/>
                                        </p:tgtEl>
                                        <p:attrNameLst>
                                          <p:attrName>style.visibility</p:attrName>
                                        </p:attrNameLst>
                                      </p:cBhvr>
                                      <p:to>
                                        <p:strVal val="visible"/>
                                      </p:to>
                                    </p:set>
                                    <p:anim calcmode="lin" valueType="num">
                                      <p:cBhvr additive="base">
                                        <p:cTn id="320" dur="750" fill="hold"/>
                                        <p:tgtEl>
                                          <p:spTgt spid="34"/>
                                        </p:tgtEl>
                                        <p:attrNameLst>
                                          <p:attrName>ppt_x</p:attrName>
                                        </p:attrNameLst>
                                      </p:cBhvr>
                                      <p:tavLst>
                                        <p:tav tm="0">
                                          <p:val>
                                            <p:strVal val="0-#ppt_w/2"/>
                                          </p:val>
                                        </p:tav>
                                        <p:tav tm="100000">
                                          <p:val>
                                            <p:strVal val="#ppt_x"/>
                                          </p:val>
                                        </p:tav>
                                      </p:tavLst>
                                    </p:anim>
                                    <p:anim calcmode="lin" valueType="num">
                                      <p:cBhvr additive="base">
                                        <p:cTn id="321" dur="750" fill="hold"/>
                                        <p:tgtEl>
                                          <p:spTgt spid="34"/>
                                        </p:tgtEl>
                                        <p:attrNameLst>
                                          <p:attrName>ppt_y</p:attrName>
                                        </p:attrNameLst>
                                      </p:cBhvr>
                                      <p:tavLst>
                                        <p:tav tm="0">
                                          <p:val>
                                            <p:strVal val="#ppt_y"/>
                                          </p:val>
                                        </p:tav>
                                        <p:tav tm="100000">
                                          <p:val>
                                            <p:strVal val="#ppt_y"/>
                                          </p:val>
                                        </p:tav>
                                      </p:tavLst>
                                    </p:anim>
                                  </p:childTnLst>
                                </p:cTn>
                              </p:par>
                              <p:par>
                                <p:cTn id="322" presetID="10" presetClass="entr" presetSubtype="0" fill="hold" nodeType="withEffect">
                                  <p:stCondLst>
                                    <p:cond delay="7800"/>
                                  </p:stCondLst>
                                  <p:childTnLst>
                                    <p:set>
                                      <p:cBhvr>
                                        <p:cTn id="323" dur="1" fill="hold">
                                          <p:stCondLst>
                                            <p:cond delay="0"/>
                                          </p:stCondLst>
                                        </p:cTn>
                                        <p:tgtEl>
                                          <p:spTgt spid="54"/>
                                        </p:tgtEl>
                                        <p:attrNameLst>
                                          <p:attrName>style.visibility</p:attrName>
                                        </p:attrNameLst>
                                      </p:cBhvr>
                                      <p:to>
                                        <p:strVal val="visible"/>
                                      </p:to>
                                    </p:set>
                                    <p:animEffect transition="in" filter="fade">
                                      <p:cBhvr>
                                        <p:cTn id="324" dur="250"/>
                                        <p:tgtEl>
                                          <p:spTgt spid="54"/>
                                        </p:tgtEl>
                                      </p:cBhvr>
                                    </p:animEffect>
                                  </p:childTnLst>
                                </p:cTn>
                              </p:par>
                              <p:par>
                                <p:cTn id="325" presetID="10" presetClass="entr" presetSubtype="0" fill="hold" grpId="0" nodeType="withEffect">
                                  <p:stCondLst>
                                    <p:cond delay="7800"/>
                                  </p:stCondLst>
                                  <p:childTnLst>
                                    <p:set>
                                      <p:cBhvr>
                                        <p:cTn id="326" dur="1" fill="hold">
                                          <p:stCondLst>
                                            <p:cond delay="0"/>
                                          </p:stCondLst>
                                        </p:cTn>
                                        <p:tgtEl>
                                          <p:spTgt spid="55"/>
                                        </p:tgtEl>
                                        <p:attrNameLst>
                                          <p:attrName>style.visibility</p:attrName>
                                        </p:attrNameLst>
                                      </p:cBhvr>
                                      <p:to>
                                        <p:strVal val="visible"/>
                                      </p:to>
                                    </p:set>
                                    <p:animEffect transition="in" filter="fade">
                                      <p:cBhvr>
                                        <p:cTn id="327" dur="250"/>
                                        <p:tgtEl>
                                          <p:spTgt spid="55"/>
                                        </p:tgtEl>
                                      </p:cBhvr>
                                    </p:animEffect>
                                  </p:childTnLst>
                                </p:cTn>
                              </p:par>
                              <p:par>
                                <p:cTn id="328" presetID="10" presetClass="entr" presetSubtype="0" fill="hold" nodeType="withEffect">
                                  <p:stCondLst>
                                    <p:cond delay="7800"/>
                                  </p:stCondLst>
                                  <p:childTnLst>
                                    <p:set>
                                      <p:cBhvr>
                                        <p:cTn id="329" dur="1" fill="hold">
                                          <p:stCondLst>
                                            <p:cond delay="0"/>
                                          </p:stCondLst>
                                        </p:cTn>
                                        <p:tgtEl>
                                          <p:spTgt spid="52"/>
                                        </p:tgtEl>
                                        <p:attrNameLst>
                                          <p:attrName>style.visibility</p:attrName>
                                        </p:attrNameLst>
                                      </p:cBhvr>
                                      <p:to>
                                        <p:strVal val="visible"/>
                                      </p:to>
                                    </p:set>
                                    <p:animEffect transition="in" filter="fade">
                                      <p:cBhvr>
                                        <p:cTn id="330" dur="250"/>
                                        <p:tgtEl>
                                          <p:spTgt spid="52"/>
                                        </p:tgtEl>
                                      </p:cBhvr>
                                    </p:animEffect>
                                  </p:childTnLst>
                                </p:cTn>
                              </p:par>
                              <p:par>
                                <p:cTn id="331" presetID="10" presetClass="entr" presetSubtype="0" fill="hold" grpId="0" nodeType="withEffect">
                                  <p:stCondLst>
                                    <p:cond delay="7800"/>
                                  </p:stCondLst>
                                  <p:childTnLst>
                                    <p:set>
                                      <p:cBhvr>
                                        <p:cTn id="332" dur="1" fill="hold">
                                          <p:stCondLst>
                                            <p:cond delay="0"/>
                                          </p:stCondLst>
                                        </p:cTn>
                                        <p:tgtEl>
                                          <p:spTgt spid="53"/>
                                        </p:tgtEl>
                                        <p:attrNameLst>
                                          <p:attrName>style.visibility</p:attrName>
                                        </p:attrNameLst>
                                      </p:cBhvr>
                                      <p:to>
                                        <p:strVal val="visible"/>
                                      </p:to>
                                    </p:set>
                                    <p:animEffect transition="in" filter="fade">
                                      <p:cBhvr>
                                        <p:cTn id="333" dur="250"/>
                                        <p:tgtEl>
                                          <p:spTgt spid="53"/>
                                        </p:tgtEl>
                                      </p:cBhvr>
                                    </p:animEffect>
                                  </p:childTnLst>
                                </p:cTn>
                              </p:par>
                              <p:par>
                                <p:cTn id="334" presetID="10" presetClass="entr" presetSubtype="0" fill="hold" grpId="0" nodeType="withEffect">
                                  <p:stCondLst>
                                    <p:cond delay="7800"/>
                                  </p:stCondLst>
                                  <p:childTnLst>
                                    <p:set>
                                      <p:cBhvr>
                                        <p:cTn id="335" dur="1" fill="hold">
                                          <p:stCondLst>
                                            <p:cond delay="0"/>
                                          </p:stCondLst>
                                        </p:cTn>
                                        <p:tgtEl>
                                          <p:spTgt spid="50"/>
                                        </p:tgtEl>
                                        <p:attrNameLst>
                                          <p:attrName>style.visibility</p:attrName>
                                        </p:attrNameLst>
                                      </p:cBhvr>
                                      <p:to>
                                        <p:strVal val="visible"/>
                                      </p:to>
                                    </p:set>
                                    <p:animEffect transition="in" filter="fade">
                                      <p:cBhvr>
                                        <p:cTn id="336" dur="250"/>
                                        <p:tgtEl>
                                          <p:spTgt spid="50"/>
                                        </p:tgtEl>
                                      </p:cBhvr>
                                    </p:animEffect>
                                  </p:childTnLst>
                                </p:cTn>
                              </p:par>
                              <p:par>
                                <p:cTn id="337" presetID="10" presetClass="entr" presetSubtype="0" fill="hold" grpId="0" nodeType="withEffect">
                                  <p:stCondLst>
                                    <p:cond delay="7800"/>
                                  </p:stCondLst>
                                  <p:childTnLst>
                                    <p:set>
                                      <p:cBhvr>
                                        <p:cTn id="338" dur="1" fill="hold">
                                          <p:stCondLst>
                                            <p:cond delay="0"/>
                                          </p:stCondLst>
                                        </p:cTn>
                                        <p:tgtEl>
                                          <p:spTgt spid="51"/>
                                        </p:tgtEl>
                                        <p:attrNameLst>
                                          <p:attrName>style.visibility</p:attrName>
                                        </p:attrNameLst>
                                      </p:cBhvr>
                                      <p:to>
                                        <p:strVal val="visible"/>
                                      </p:to>
                                    </p:set>
                                    <p:animEffect transition="in" filter="fade">
                                      <p:cBhvr>
                                        <p:cTn id="339" dur="250"/>
                                        <p:tgtEl>
                                          <p:spTgt spid="51"/>
                                        </p:tgtEl>
                                      </p:cBhvr>
                                    </p:animEffect>
                                  </p:childTnLst>
                                </p:cTn>
                              </p:par>
                              <p:par>
                                <p:cTn id="340" presetID="10" presetClass="entr" presetSubtype="0" fill="hold" grpId="0" nodeType="withEffect">
                                  <p:stCondLst>
                                    <p:cond delay="7800"/>
                                  </p:stCondLst>
                                  <p:childTnLst>
                                    <p:set>
                                      <p:cBhvr>
                                        <p:cTn id="341" dur="1" fill="hold">
                                          <p:stCondLst>
                                            <p:cond delay="0"/>
                                          </p:stCondLst>
                                        </p:cTn>
                                        <p:tgtEl>
                                          <p:spTgt spid="48"/>
                                        </p:tgtEl>
                                        <p:attrNameLst>
                                          <p:attrName>style.visibility</p:attrName>
                                        </p:attrNameLst>
                                      </p:cBhvr>
                                      <p:to>
                                        <p:strVal val="visible"/>
                                      </p:to>
                                    </p:set>
                                    <p:animEffect transition="in" filter="fade">
                                      <p:cBhvr>
                                        <p:cTn id="342" dur="250"/>
                                        <p:tgtEl>
                                          <p:spTgt spid="48"/>
                                        </p:tgtEl>
                                      </p:cBhvr>
                                    </p:animEffect>
                                  </p:childTnLst>
                                </p:cTn>
                              </p:par>
                              <p:par>
                                <p:cTn id="343" presetID="10" presetClass="entr" presetSubtype="0" fill="hold" grpId="0" nodeType="withEffect">
                                  <p:stCondLst>
                                    <p:cond delay="7800"/>
                                  </p:stCondLst>
                                  <p:childTnLst>
                                    <p:set>
                                      <p:cBhvr>
                                        <p:cTn id="344" dur="1" fill="hold">
                                          <p:stCondLst>
                                            <p:cond delay="0"/>
                                          </p:stCondLst>
                                        </p:cTn>
                                        <p:tgtEl>
                                          <p:spTgt spid="49"/>
                                        </p:tgtEl>
                                        <p:attrNameLst>
                                          <p:attrName>style.visibility</p:attrName>
                                        </p:attrNameLst>
                                      </p:cBhvr>
                                      <p:to>
                                        <p:strVal val="visible"/>
                                      </p:to>
                                    </p:set>
                                    <p:animEffect transition="in" filter="fade">
                                      <p:cBhvr>
                                        <p:cTn id="345" dur="250"/>
                                        <p:tgtEl>
                                          <p:spTgt spid="49"/>
                                        </p:tgtEl>
                                      </p:cBhvr>
                                    </p:animEffect>
                                  </p:childTnLst>
                                </p:cTn>
                              </p:par>
                              <p:par>
                                <p:cTn id="346" presetID="10" presetClass="entr" presetSubtype="0" fill="hold" nodeType="withEffect">
                                  <p:stCondLst>
                                    <p:cond delay="7800"/>
                                  </p:stCondLst>
                                  <p:childTnLst>
                                    <p:set>
                                      <p:cBhvr>
                                        <p:cTn id="347" dur="1" fill="hold">
                                          <p:stCondLst>
                                            <p:cond delay="0"/>
                                          </p:stCondLst>
                                        </p:cTn>
                                        <p:tgtEl>
                                          <p:spTgt spid="40"/>
                                        </p:tgtEl>
                                        <p:attrNameLst>
                                          <p:attrName>style.visibility</p:attrName>
                                        </p:attrNameLst>
                                      </p:cBhvr>
                                      <p:to>
                                        <p:strVal val="visible"/>
                                      </p:to>
                                    </p:set>
                                    <p:animEffect transition="in" filter="fade">
                                      <p:cBhvr>
                                        <p:cTn id="348" dur="250"/>
                                        <p:tgtEl>
                                          <p:spTgt spid="40"/>
                                        </p:tgtEl>
                                      </p:cBhvr>
                                    </p:animEffect>
                                  </p:childTnLst>
                                </p:cTn>
                              </p:par>
                              <p:par>
                                <p:cTn id="349" presetID="10" presetClass="entr" presetSubtype="0" fill="hold" grpId="0" nodeType="withEffect">
                                  <p:stCondLst>
                                    <p:cond delay="7800"/>
                                  </p:stCondLst>
                                  <p:childTnLst>
                                    <p:set>
                                      <p:cBhvr>
                                        <p:cTn id="350" dur="1" fill="hold">
                                          <p:stCondLst>
                                            <p:cond delay="0"/>
                                          </p:stCondLst>
                                        </p:cTn>
                                        <p:tgtEl>
                                          <p:spTgt spid="41"/>
                                        </p:tgtEl>
                                        <p:attrNameLst>
                                          <p:attrName>style.visibility</p:attrName>
                                        </p:attrNameLst>
                                      </p:cBhvr>
                                      <p:to>
                                        <p:strVal val="visible"/>
                                      </p:to>
                                    </p:set>
                                    <p:animEffect transition="in" filter="fade">
                                      <p:cBhvr>
                                        <p:cTn id="351" dur="250"/>
                                        <p:tgtEl>
                                          <p:spTgt spid="41"/>
                                        </p:tgtEl>
                                      </p:cBhvr>
                                    </p:animEffect>
                                  </p:childTnLst>
                                </p:cTn>
                              </p:par>
                              <p:par>
                                <p:cTn id="352" presetID="10" presetClass="exit" presetSubtype="0" fill="hold" nodeType="withEffect">
                                  <p:stCondLst>
                                    <p:cond delay="7800"/>
                                  </p:stCondLst>
                                  <p:childTnLst>
                                    <p:animEffect transition="out" filter="fade">
                                      <p:cBhvr>
                                        <p:cTn id="353" dur="250"/>
                                        <p:tgtEl>
                                          <p:spTgt spid="115"/>
                                        </p:tgtEl>
                                      </p:cBhvr>
                                    </p:animEffect>
                                    <p:set>
                                      <p:cBhvr>
                                        <p:cTn id="354" dur="1" fill="hold">
                                          <p:stCondLst>
                                            <p:cond delay="249"/>
                                          </p:stCondLst>
                                        </p:cTn>
                                        <p:tgtEl>
                                          <p:spTgt spid="115"/>
                                        </p:tgtEl>
                                        <p:attrNameLst>
                                          <p:attrName>style.visibility</p:attrName>
                                        </p:attrNameLst>
                                      </p:cBhvr>
                                      <p:to>
                                        <p:strVal val="hidden"/>
                                      </p:to>
                                    </p:set>
                                  </p:childTnLst>
                                </p:cTn>
                              </p:par>
                              <p:par>
                                <p:cTn id="355" presetID="10" presetClass="exit" presetSubtype="0" fill="hold" nodeType="withEffect">
                                  <p:stCondLst>
                                    <p:cond delay="7800"/>
                                  </p:stCondLst>
                                  <p:childTnLst>
                                    <p:animEffect transition="out" filter="fade">
                                      <p:cBhvr>
                                        <p:cTn id="356" dur="250"/>
                                        <p:tgtEl>
                                          <p:spTgt spid="118"/>
                                        </p:tgtEl>
                                      </p:cBhvr>
                                    </p:animEffect>
                                    <p:set>
                                      <p:cBhvr>
                                        <p:cTn id="357" dur="1" fill="hold">
                                          <p:stCondLst>
                                            <p:cond delay="249"/>
                                          </p:stCondLst>
                                        </p:cTn>
                                        <p:tgtEl>
                                          <p:spTgt spid="118"/>
                                        </p:tgtEl>
                                        <p:attrNameLst>
                                          <p:attrName>style.visibility</p:attrName>
                                        </p:attrNameLst>
                                      </p:cBhvr>
                                      <p:to>
                                        <p:strVal val="hidden"/>
                                      </p:to>
                                    </p:set>
                                  </p:childTnLst>
                                </p:cTn>
                              </p:par>
                              <p:par>
                                <p:cTn id="358" presetID="10" presetClass="exit" presetSubtype="0" fill="hold" nodeType="withEffect">
                                  <p:stCondLst>
                                    <p:cond delay="7800"/>
                                  </p:stCondLst>
                                  <p:childTnLst>
                                    <p:animEffect transition="out" filter="fade">
                                      <p:cBhvr>
                                        <p:cTn id="359" dur="250"/>
                                        <p:tgtEl>
                                          <p:spTgt spid="109"/>
                                        </p:tgtEl>
                                      </p:cBhvr>
                                    </p:animEffect>
                                    <p:set>
                                      <p:cBhvr>
                                        <p:cTn id="360" dur="1" fill="hold">
                                          <p:stCondLst>
                                            <p:cond delay="249"/>
                                          </p:stCondLst>
                                        </p:cTn>
                                        <p:tgtEl>
                                          <p:spTgt spid="109"/>
                                        </p:tgtEl>
                                        <p:attrNameLst>
                                          <p:attrName>style.visibility</p:attrName>
                                        </p:attrNameLst>
                                      </p:cBhvr>
                                      <p:to>
                                        <p:strVal val="hidden"/>
                                      </p:to>
                                    </p:set>
                                  </p:childTnLst>
                                </p:cTn>
                              </p:par>
                              <p:par>
                                <p:cTn id="361" presetID="10" presetClass="exit" presetSubtype="0" fill="hold" nodeType="withEffect">
                                  <p:stCondLst>
                                    <p:cond delay="7800"/>
                                  </p:stCondLst>
                                  <p:childTnLst>
                                    <p:animEffect transition="out" filter="fade">
                                      <p:cBhvr>
                                        <p:cTn id="362" dur="250"/>
                                        <p:tgtEl>
                                          <p:spTgt spid="106"/>
                                        </p:tgtEl>
                                      </p:cBhvr>
                                    </p:animEffect>
                                    <p:set>
                                      <p:cBhvr>
                                        <p:cTn id="363" dur="1" fill="hold">
                                          <p:stCondLst>
                                            <p:cond delay="249"/>
                                          </p:stCondLst>
                                        </p:cTn>
                                        <p:tgtEl>
                                          <p:spTgt spid="106"/>
                                        </p:tgtEl>
                                        <p:attrNameLst>
                                          <p:attrName>style.visibility</p:attrName>
                                        </p:attrNameLst>
                                      </p:cBhvr>
                                      <p:to>
                                        <p:strVal val="hidden"/>
                                      </p:to>
                                    </p:set>
                                  </p:childTnLst>
                                </p:cTn>
                              </p:par>
                              <p:par>
                                <p:cTn id="364" presetID="10" presetClass="exit" presetSubtype="0" fill="hold" nodeType="withEffect">
                                  <p:stCondLst>
                                    <p:cond delay="7800"/>
                                  </p:stCondLst>
                                  <p:childTnLst>
                                    <p:animEffect transition="out" filter="fade">
                                      <p:cBhvr>
                                        <p:cTn id="365" dur="250"/>
                                        <p:tgtEl>
                                          <p:spTgt spid="112"/>
                                        </p:tgtEl>
                                      </p:cBhvr>
                                    </p:animEffect>
                                    <p:set>
                                      <p:cBhvr>
                                        <p:cTn id="366" dur="1" fill="hold">
                                          <p:stCondLst>
                                            <p:cond delay="249"/>
                                          </p:stCondLst>
                                        </p:cTn>
                                        <p:tgtEl>
                                          <p:spTgt spid="112"/>
                                        </p:tgtEl>
                                        <p:attrNameLst>
                                          <p:attrName>style.visibility</p:attrName>
                                        </p:attrNameLst>
                                      </p:cBhvr>
                                      <p:to>
                                        <p:strVal val="hidden"/>
                                      </p:to>
                                    </p:set>
                                  </p:childTnLst>
                                </p:cTn>
                              </p:par>
                              <p:par>
                                <p:cTn id="367" presetID="10" presetClass="exit" presetSubtype="0" fill="hold" grpId="1" nodeType="withEffect">
                                  <p:stCondLst>
                                    <p:cond delay="8600"/>
                                  </p:stCondLst>
                                  <p:childTnLst>
                                    <p:animEffect transition="out" filter="fade">
                                      <p:cBhvr>
                                        <p:cTn id="368" dur="250"/>
                                        <p:tgtEl>
                                          <p:spTgt spid="55"/>
                                        </p:tgtEl>
                                      </p:cBhvr>
                                    </p:animEffect>
                                    <p:set>
                                      <p:cBhvr>
                                        <p:cTn id="369" dur="1" fill="hold">
                                          <p:stCondLst>
                                            <p:cond delay="249"/>
                                          </p:stCondLst>
                                        </p:cTn>
                                        <p:tgtEl>
                                          <p:spTgt spid="55"/>
                                        </p:tgtEl>
                                        <p:attrNameLst>
                                          <p:attrName>style.visibility</p:attrName>
                                        </p:attrNameLst>
                                      </p:cBhvr>
                                      <p:to>
                                        <p:strVal val="hidden"/>
                                      </p:to>
                                    </p:set>
                                  </p:childTnLst>
                                </p:cTn>
                              </p:par>
                              <p:par>
                                <p:cTn id="370" presetID="10" presetClass="exit" presetSubtype="0" fill="hold" grpId="1" nodeType="withEffect">
                                  <p:stCondLst>
                                    <p:cond delay="8600"/>
                                  </p:stCondLst>
                                  <p:childTnLst>
                                    <p:animEffect transition="out" filter="fade">
                                      <p:cBhvr>
                                        <p:cTn id="371" dur="250"/>
                                        <p:tgtEl>
                                          <p:spTgt spid="53"/>
                                        </p:tgtEl>
                                      </p:cBhvr>
                                    </p:animEffect>
                                    <p:set>
                                      <p:cBhvr>
                                        <p:cTn id="372" dur="1" fill="hold">
                                          <p:stCondLst>
                                            <p:cond delay="249"/>
                                          </p:stCondLst>
                                        </p:cTn>
                                        <p:tgtEl>
                                          <p:spTgt spid="53"/>
                                        </p:tgtEl>
                                        <p:attrNameLst>
                                          <p:attrName>style.visibility</p:attrName>
                                        </p:attrNameLst>
                                      </p:cBhvr>
                                      <p:to>
                                        <p:strVal val="hidden"/>
                                      </p:to>
                                    </p:set>
                                  </p:childTnLst>
                                </p:cTn>
                              </p:par>
                              <p:par>
                                <p:cTn id="373" presetID="10" presetClass="exit" presetSubtype="0" fill="hold" grpId="1" nodeType="withEffect">
                                  <p:stCondLst>
                                    <p:cond delay="8600"/>
                                  </p:stCondLst>
                                  <p:childTnLst>
                                    <p:animEffect transition="out" filter="fade">
                                      <p:cBhvr>
                                        <p:cTn id="374" dur="250"/>
                                        <p:tgtEl>
                                          <p:spTgt spid="51"/>
                                        </p:tgtEl>
                                      </p:cBhvr>
                                    </p:animEffect>
                                    <p:set>
                                      <p:cBhvr>
                                        <p:cTn id="375" dur="1" fill="hold">
                                          <p:stCondLst>
                                            <p:cond delay="249"/>
                                          </p:stCondLst>
                                        </p:cTn>
                                        <p:tgtEl>
                                          <p:spTgt spid="51"/>
                                        </p:tgtEl>
                                        <p:attrNameLst>
                                          <p:attrName>style.visibility</p:attrName>
                                        </p:attrNameLst>
                                      </p:cBhvr>
                                      <p:to>
                                        <p:strVal val="hidden"/>
                                      </p:to>
                                    </p:set>
                                  </p:childTnLst>
                                </p:cTn>
                              </p:par>
                              <p:par>
                                <p:cTn id="376" presetID="10" presetClass="exit" presetSubtype="0" fill="hold" grpId="1" nodeType="withEffect">
                                  <p:stCondLst>
                                    <p:cond delay="8600"/>
                                  </p:stCondLst>
                                  <p:childTnLst>
                                    <p:animEffect transition="out" filter="fade">
                                      <p:cBhvr>
                                        <p:cTn id="377" dur="250"/>
                                        <p:tgtEl>
                                          <p:spTgt spid="49"/>
                                        </p:tgtEl>
                                      </p:cBhvr>
                                    </p:animEffect>
                                    <p:set>
                                      <p:cBhvr>
                                        <p:cTn id="378" dur="1" fill="hold">
                                          <p:stCondLst>
                                            <p:cond delay="249"/>
                                          </p:stCondLst>
                                        </p:cTn>
                                        <p:tgtEl>
                                          <p:spTgt spid="49"/>
                                        </p:tgtEl>
                                        <p:attrNameLst>
                                          <p:attrName>style.visibility</p:attrName>
                                        </p:attrNameLst>
                                      </p:cBhvr>
                                      <p:to>
                                        <p:strVal val="hidden"/>
                                      </p:to>
                                    </p:set>
                                  </p:childTnLst>
                                </p:cTn>
                              </p:par>
                              <p:par>
                                <p:cTn id="379" presetID="10" presetClass="exit" presetSubtype="0" fill="hold" grpId="1" nodeType="withEffect">
                                  <p:stCondLst>
                                    <p:cond delay="8600"/>
                                  </p:stCondLst>
                                  <p:childTnLst>
                                    <p:animEffect transition="out" filter="fade">
                                      <p:cBhvr>
                                        <p:cTn id="380" dur="250"/>
                                        <p:tgtEl>
                                          <p:spTgt spid="41"/>
                                        </p:tgtEl>
                                      </p:cBhvr>
                                    </p:animEffect>
                                    <p:set>
                                      <p:cBhvr>
                                        <p:cTn id="381" dur="1" fill="hold">
                                          <p:stCondLst>
                                            <p:cond delay="249"/>
                                          </p:stCondLst>
                                        </p:cTn>
                                        <p:tgtEl>
                                          <p:spTgt spid="41"/>
                                        </p:tgtEl>
                                        <p:attrNameLst>
                                          <p:attrName>style.visibility</p:attrName>
                                        </p:attrNameLst>
                                      </p:cBhvr>
                                      <p:to>
                                        <p:strVal val="hidden"/>
                                      </p:to>
                                    </p:set>
                                  </p:childTnLst>
                                </p:cTn>
                              </p:par>
                              <p:par>
                                <p:cTn id="382" presetID="10" presetClass="entr" presetSubtype="0" fill="hold" grpId="0" nodeType="withEffect">
                                  <p:stCondLst>
                                    <p:cond delay="8600"/>
                                  </p:stCondLst>
                                  <p:childTnLst>
                                    <p:set>
                                      <p:cBhvr>
                                        <p:cTn id="383" dur="1" fill="hold">
                                          <p:stCondLst>
                                            <p:cond delay="0"/>
                                          </p:stCondLst>
                                        </p:cTn>
                                        <p:tgtEl>
                                          <p:spTgt spid="37"/>
                                        </p:tgtEl>
                                        <p:attrNameLst>
                                          <p:attrName>style.visibility</p:attrName>
                                        </p:attrNameLst>
                                      </p:cBhvr>
                                      <p:to>
                                        <p:strVal val="visible"/>
                                      </p:to>
                                    </p:set>
                                    <p:animEffect transition="in" filter="fade">
                                      <p:cBhvr>
                                        <p:cTn id="384" dur="250"/>
                                        <p:tgtEl>
                                          <p:spTgt spid="37"/>
                                        </p:tgtEl>
                                      </p:cBhvr>
                                    </p:animEffect>
                                  </p:childTnLst>
                                </p:cTn>
                              </p:par>
                              <p:par>
                                <p:cTn id="385" presetID="10" presetClass="entr" presetSubtype="0" fill="hold" grpId="0" nodeType="withEffect">
                                  <p:stCondLst>
                                    <p:cond delay="8600"/>
                                  </p:stCondLst>
                                  <p:childTnLst>
                                    <p:set>
                                      <p:cBhvr>
                                        <p:cTn id="386" dur="1" fill="hold">
                                          <p:stCondLst>
                                            <p:cond delay="0"/>
                                          </p:stCondLst>
                                        </p:cTn>
                                        <p:tgtEl>
                                          <p:spTgt spid="36"/>
                                        </p:tgtEl>
                                        <p:attrNameLst>
                                          <p:attrName>style.visibility</p:attrName>
                                        </p:attrNameLst>
                                      </p:cBhvr>
                                      <p:to>
                                        <p:strVal val="visible"/>
                                      </p:to>
                                    </p:set>
                                    <p:animEffect transition="in" filter="fade">
                                      <p:cBhvr>
                                        <p:cTn id="387" dur="250"/>
                                        <p:tgtEl>
                                          <p:spTgt spid="36"/>
                                        </p:tgtEl>
                                      </p:cBhvr>
                                    </p:animEffect>
                                  </p:childTnLst>
                                </p:cTn>
                              </p:par>
                              <p:par>
                                <p:cTn id="388" presetID="10" presetClass="entr" presetSubtype="0" fill="hold" grpId="0" nodeType="withEffect">
                                  <p:stCondLst>
                                    <p:cond delay="8600"/>
                                  </p:stCondLst>
                                  <p:childTnLst>
                                    <p:set>
                                      <p:cBhvr>
                                        <p:cTn id="389" dur="1" fill="hold">
                                          <p:stCondLst>
                                            <p:cond delay="0"/>
                                          </p:stCondLst>
                                        </p:cTn>
                                        <p:tgtEl>
                                          <p:spTgt spid="38"/>
                                        </p:tgtEl>
                                        <p:attrNameLst>
                                          <p:attrName>style.visibility</p:attrName>
                                        </p:attrNameLst>
                                      </p:cBhvr>
                                      <p:to>
                                        <p:strVal val="visible"/>
                                      </p:to>
                                    </p:set>
                                    <p:animEffect transition="in" filter="fade">
                                      <p:cBhvr>
                                        <p:cTn id="390" dur="250"/>
                                        <p:tgtEl>
                                          <p:spTgt spid="38"/>
                                        </p:tgtEl>
                                      </p:cBhvr>
                                    </p:animEffect>
                                  </p:childTnLst>
                                </p:cTn>
                              </p:par>
                              <p:par>
                                <p:cTn id="391" presetID="10" presetClass="entr" presetSubtype="0" fill="hold" grpId="0" nodeType="withEffect">
                                  <p:stCondLst>
                                    <p:cond delay="8600"/>
                                  </p:stCondLst>
                                  <p:childTnLst>
                                    <p:set>
                                      <p:cBhvr>
                                        <p:cTn id="392" dur="1" fill="hold">
                                          <p:stCondLst>
                                            <p:cond delay="0"/>
                                          </p:stCondLst>
                                        </p:cTn>
                                        <p:tgtEl>
                                          <p:spTgt spid="39"/>
                                        </p:tgtEl>
                                        <p:attrNameLst>
                                          <p:attrName>style.visibility</p:attrName>
                                        </p:attrNameLst>
                                      </p:cBhvr>
                                      <p:to>
                                        <p:strVal val="visible"/>
                                      </p:to>
                                    </p:set>
                                    <p:animEffect transition="in" filter="fade">
                                      <p:cBhvr>
                                        <p:cTn id="393" dur="250"/>
                                        <p:tgtEl>
                                          <p:spTgt spid="39"/>
                                        </p:tgtEl>
                                      </p:cBhvr>
                                    </p:animEffect>
                                  </p:childTnLst>
                                </p:cTn>
                              </p:par>
                              <p:par>
                                <p:cTn id="394" presetID="10" presetClass="entr" presetSubtype="0" fill="hold" grpId="0" nodeType="withEffect">
                                  <p:stCondLst>
                                    <p:cond delay="8600"/>
                                  </p:stCondLst>
                                  <p:childTnLst>
                                    <p:set>
                                      <p:cBhvr>
                                        <p:cTn id="395" dur="1" fill="hold">
                                          <p:stCondLst>
                                            <p:cond delay="0"/>
                                          </p:stCondLst>
                                        </p:cTn>
                                        <p:tgtEl>
                                          <p:spTgt spid="35"/>
                                        </p:tgtEl>
                                        <p:attrNameLst>
                                          <p:attrName>style.visibility</p:attrName>
                                        </p:attrNameLst>
                                      </p:cBhvr>
                                      <p:to>
                                        <p:strVal val="visible"/>
                                      </p:to>
                                    </p:set>
                                    <p:animEffect transition="in" filter="fade">
                                      <p:cBhvr>
                                        <p:cTn id="396" dur="25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p:bldP spid="7" grpId="0"/>
      <p:bldP spid="8" grpId="0"/>
      <p:bldP spid="9" grpId="0" animBg="1"/>
      <p:bldP spid="10" grpId="0"/>
      <p:bldP spid="11" grpId="0"/>
      <p:bldP spid="12" grpId="0"/>
      <p:bldP spid="13" grpId="0"/>
      <p:bldP spid="14" grpId="0"/>
      <p:bldP spid="15" grpId="0"/>
      <p:bldP spid="16" grpId="0"/>
      <p:bldP spid="17" grpId="0"/>
      <p:bldP spid="18" grpId="0"/>
      <p:bldP spid="19" grpId="0"/>
      <p:bldP spid="21" grpId="0" animBg="1"/>
      <p:bldP spid="21" grpId="1" animBg="1"/>
      <p:bldP spid="23" grpId="0" animBg="1"/>
      <p:bldP spid="23" grpId="1" animBg="1"/>
      <p:bldP spid="24" grpId="0" animBg="1"/>
      <p:bldP spid="25" grpId="0" animBg="1"/>
      <p:bldP spid="25" grpId="1" animBg="1"/>
      <p:bldP spid="27" grpId="0" animBg="1"/>
      <p:bldP spid="27" grpId="1" animBg="1"/>
      <p:bldP spid="28" grpId="0" animBg="1"/>
      <p:bldP spid="29" grpId="0" animBg="1"/>
      <p:bldP spid="29" grpId="1" animBg="1"/>
      <p:bldP spid="31" grpId="0" animBg="1"/>
      <p:bldP spid="31" grpId="1" animBg="1"/>
      <p:bldP spid="32" grpId="0" animBg="1"/>
      <p:bldP spid="33" grpId="0" animBg="1"/>
      <p:bldP spid="33" grpId="1" animBg="1"/>
      <p:bldP spid="34" grpId="0" animBg="1"/>
      <p:bldP spid="35" grpId="0"/>
      <p:bldP spid="36" grpId="0"/>
      <p:bldP spid="37" grpId="0"/>
      <p:bldP spid="38" grpId="0"/>
      <p:bldP spid="39" grpId="0"/>
      <p:bldP spid="41" grpId="0" animBg="1"/>
      <p:bldP spid="41" grpId="1" animBg="1"/>
      <p:bldP spid="43" grpId="0" animBg="1"/>
      <p:bldP spid="43" grpId="1" animBg="1"/>
      <p:bldP spid="45" grpId="0" animBg="1"/>
      <p:bldP spid="45" grpId="1" animBg="1"/>
      <p:bldP spid="47" grpId="0" animBg="1"/>
      <p:bldP spid="47" grpId="1" animBg="1"/>
      <p:bldP spid="48" grpId="0" animBg="1"/>
      <p:bldP spid="49" grpId="0" animBg="1"/>
      <p:bldP spid="49" grpId="1" animBg="1"/>
      <p:bldP spid="50" grpId="0" animBg="1"/>
      <p:bldP spid="51" grpId="0" animBg="1"/>
      <p:bldP spid="51" grpId="1" animBg="1"/>
      <p:bldP spid="53" grpId="0" animBg="1"/>
      <p:bldP spid="53" grpId="1" animBg="1"/>
      <p:bldP spid="55" grpId="0" animBg="1"/>
      <p:bldP spid="55" grpId="1" animBg="1"/>
      <p:bldP spid="98" grpId="0" animBg="1"/>
      <p:bldP spid="99" grpId="0" animBg="1"/>
      <p:bldP spid="99" grpId="1" animBg="1"/>
      <p:bldP spid="101" grpId="0" animBg="1"/>
      <p:bldP spid="101" grpId="1" animBg="1"/>
      <p:bldP spid="103" grpId="0" animBg="1"/>
      <p:bldP spid="103" grpId="1" animBg="1"/>
      <p:bldP spid="105" grpId="0" animBg="1"/>
      <p:bldP spid="105" grpId="1"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Windows Azure SQL</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74754208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Rectangle 46"/>
          <p:cNvSpPr/>
          <p:nvPr/>
        </p:nvSpPr>
        <p:spPr bwMode="auto">
          <a:xfrm>
            <a:off x="7269755" y="1339710"/>
            <a:ext cx="4436741" cy="5005629"/>
          </a:xfrm>
          <a:prstGeom prst="rect">
            <a:avLst/>
          </a:prstGeom>
          <a:noFill/>
          <a:ln w="15875">
            <a:solidFill>
              <a:schemeClr val="accent4">
                <a:lumMod val="50000"/>
              </a:schemeClr>
            </a:solid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31" tIns="89631" rIns="89631" bIns="44815" numCol="1" spcCol="0" rtlCol="0" fromWordArt="0" anchor="t" anchorCtr="0" forceAA="0" compatLnSpc="1">
            <a:prstTxWarp prst="textNoShape">
              <a:avLst/>
            </a:prstTxWarp>
            <a:noAutofit/>
          </a:bodyPr>
          <a:lstStyle/>
          <a:p>
            <a:pPr algn="ctr" defTabSz="913904" fontAlgn="base">
              <a:lnSpc>
                <a:spcPct val="90000"/>
              </a:lnSpc>
              <a:spcBef>
                <a:spcPct val="0"/>
              </a:spcBef>
              <a:spcAft>
                <a:spcPct val="0"/>
              </a:spcAft>
            </a:pPr>
            <a:r>
              <a:rPr lang="en-US" sz="2745" dirty="0">
                <a:ln>
                  <a:solidFill>
                    <a:srgbClr val="FFFFFF">
                      <a:alpha val="0"/>
                    </a:srgbClr>
                  </a:solidFill>
                </a:ln>
                <a:solidFill>
                  <a:schemeClr val="tx2"/>
                </a:solidFill>
                <a:latin typeface="+mj-lt"/>
                <a:ea typeface="Segoe UI" pitchFamily="34" charset="0"/>
                <a:cs typeface="Segoe UI" pitchFamily="34" charset="0"/>
              </a:rPr>
              <a:t>RELATIONAL</a:t>
            </a:r>
          </a:p>
        </p:txBody>
      </p:sp>
      <p:sp>
        <p:nvSpPr>
          <p:cNvPr id="49" name="Rectangle 48"/>
          <p:cNvSpPr/>
          <p:nvPr/>
        </p:nvSpPr>
        <p:spPr bwMode="auto">
          <a:xfrm>
            <a:off x="170651" y="1353087"/>
            <a:ext cx="6671776" cy="4992253"/>
          </a:xfrm>
          <a:prstGeom prst="rect">
            <a:avLst/>
          </a:prstGeom>
          <a:noFill/>
          <a:ln w="15875">
            <a:solidFill>
              <a:schemeClr val="accent4">
                <a:lumMod val="50000"/>
              </a:schemeClr>
            </a:solid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31" tIns="89631" rIns="89631" bIns="44815" numCol="1" spcCol="0" rtlCol="0" fromWordArt="0" anchor="t" anchorCtr="0" forceAA="0" compatLnSpc="1">
            <a:prstTxWarp prst="textNoShape">
              <a:avLst/>
            </a:prstTxWarp>
            <a:noAutofit/>
          </a:bodyPr>
          <a:lstStyle/>
          <a:p>
            <a:pPr algn="ctr" defTabSz="913904" fontAlgn="base">
              <a:lnSpc>
                <a:spcPct val="90000"/>
              </a:lnSpc>
              <a:spcBef>
                <a:spcPct val="0"/>
              </a:spcBef>
              <a:spcAft>
                <a:spcPct val="0"/>
              </a:spcAft>
            </a:pPr>
            <a:r>
              <a:rPr lang="en-US" sz="2745" dirty="0">
                <a:ln>
                  <a:solidFill>
                    <a:srgbClr val="FFFFFF">
                      <a:alpha val="0"/>
                    </a:srgbClr>
                  </a:solidFill>
                </a:ln>
                <a:solidFill>
                  <a:schemeClr val="tx2"/>
                </a:solidFill>
                <a:latin typeface="+mj-lt"/>
                <a:ea typeface="Segoe UI" pitchFamily="34" charset="0"/>
                <a:cs typeface="Segoe UI" pitchFamily="34" charset="0"/>
              </a:rPr>
              <a:t>NON-RELATIONAL</a:t>
            </a:r>
          </a:p>
        </p:txBody>
      </p:sp>
      <p:sp>
        <p:nvSpPr>
          <p:cNvPr id="56" name="Rectangle 55"/>
          <p:cNvSpPr/>
          <p:nvPr/>
        </p:nvSpPr>
        <p:spPr bwMode="auto">
          <a:xfrm>
            <a:off x="215729" y="1878448"/>
            <a:ext cx="2151115" cy="1490971"/>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04" fontAlgn="base">
              <a:spcBef>
                <a:spcPct val="0"/>
              </a:spcBef>
              <a:spcAft>
                <a:spcPct val="0"/>
              </a:spcAft>
            </a:pPr>
            <a:endParaRPr lang="en-US" sz="2353" dirty="0">
              <a:ln>
                <a:solidFill>
                  <a:srgbClr val="FFFFFF">
                    <a:alpha val="0"/>
                  </a:srgbClr>
                </a:solidFill>
              </a:ln>
              <a:gradFill>
                <a:gsLst>
                  <a:gs pos="0">
                    <a:srgbClr val="FFFFFF"/>
                  </a:gs>
                  <a:gs pos="100000">
                    <a:srgbClr val="FFFFFF"/>
                  </a:gs>
                </a:gsLst>
                <a:lin ang="5400000" scaled="0"/>
              </a:gradFill>
              <a:ea typeface="Segoe UI" pitchFamily="34" charset="0"/>
              <a:cs typeface="Segoe UI" pitchFamily="34" charset="0"/>
            </a:endParaRPr>
          </a:p>
        </p:txBody>
      </p:sp>
      <p:sp>
        <p:nvSpPr>
          <p:cNvPr id="61" name="TextBox 60"/>
          <p:cNvSpPr txBox="1"/>
          <p:nvPr/>
        </p:nvSpPr>
        <p:spPr>
          <a:xfrm>
            <a:off x="2423253" y="3446592"/>
            <a:ext cx="2151115" cy="448149"/>
          </a:xfrm>
          <a:prstGeom prst="rect">
            <a:avLst/>
          </a:prstGeom>
          <a:solidFill>
            <a:schemeClr val="accent2"/>
          </a:solidFill>
          <a:ln w="12700">
            <a:noFill/>
            <a:prstDash val="sysDash"/>
          </a:ln>
        </p:spPr>
        <p:txBody>
          <a:bodyPr wrap="square" lIns="89631" tIns="44815" rIns="89631" bIns="44815" rtlCol="0" anchor="ctr" anchorCtr="0">
            <a:noAutofit/>
          </a:bodyPr>
          <a:lstStyle>
            <a:defPPr>
              <a:defRPr lang="en-US"/>
            </a:defPPr>
            <a:lvl1pPr defTabSz="914363">
              <a:defRPr sz="2000"/>
            </a:lvl1pPr>
          </a:lstStyle>
          <a:p>
            <a:pPr algn="ctr" defTabSz="1592022" fontAlgn="base">
              <a:defRPr/>
            </a:pPr>
            <a:r>
              <a:rPr lang="en-US" sz="1765" kern="0" dirty="0">
                <a:ln>
                  <a:solidFill>
                    <a:srgbClr val="FFFFFF">
                      <a:alpha val="0"/>
                    </a:srgbClr>
                  </a:solidFill>
                </a:ln>
                <a:gradFill>
                  <a:gsLst>
                    <a:gs pos="0">
                      <a:sysClr val="window" lastClr="FFFFFF"/>
                    </a:gs>
                    <a:gs pos="100000">
                      <a:sysClr val="window" lastClr="FFFFFF"/>
                    </a:gs>
                  </a:gsLst>
                  <a:lin ang="16200000" scaled="0"/>
                </a:gradFill>
              </a:rPr>
              <a:t>Tables</a:t>
            </a:r>
          </a:p>
        </p:txBody>
      </p:sp>
      <p:sp>
        <p:nvSpPr>
          <p:cNvPr id="62" name="TextBox 61"/>
          <p:cNvSpPr txBox="1"/>
          <p:nvPr/>
        </p:nvSpPr>
        <p:spPr>
          <a:xfrm>
            <a:off x="236100" y="3454480"/>
            <a:ext cx="2151115" cy="448149"/>
          </a:xfrm>
          <a:prstGeom prst="rect">
            <a:avLst/>
          </a:prstGeom>
          <a:solidFill>
            <a:schemeClr val="accent6"/>
          </a:solidFill>
          <a:ln w="12700">
            <a:noFill/>
            <a:prstDash val="sysDash"/>
          </a:ln>
        </p:spPr>
        <p:txBody>
          <a:bodyPr wrap="square" lIns="89631" tIns="44815" rIns="89631" bIns="44815" rtlCol="0" anchor="ctr" anchorCtr="0">
            <a:noAutofit/>
          </a:bodyPr>
          <a:lstStyle>
            <a:defPPr>
              <a:defRPr lang="en-US"/>
            </a:defPPr>
            <a:lvl1pPr defTabSz="914363">
              <a:defRPr sz="2000"/>
            </a:lvl1pPr>
          </a:lstStyle>
          <a:p>
            <a:pPr algn="ctr" defTabSz="1592022" fontAlgn="base">
              <a:defRPr/>
            </a:pPr>
            <a:r>
              <a:rPr lang="en-US" sz="1765" kern="0" dirty="0">
                <a:ln>
                  <a:solidFill>
                    <a:srgbClr val="FFFFFF">
                      <a:alpha val="0"/>
                    </a:srgbClr>
                  </a:solidFill>
                </a:ln>
                <a:gradFill>
                  <a:gsLst>
                    <a:gs pos="0">
                      <a:sysClr val="window" lastClr="FFFFFF"/>
                    </a:gs>
                    <a:gs pos="100000">
                      <a:sysClr val="window" lastClr="FFFFFF"/>
                    </a:gs>
                  </a:gsLst>
                  <a:lin ang="16200000" scaled="0"/>
                </a:gradFill>
              </a:rPr>
              <a:t>Blob Storage</a:t>
            </a:r>
          </a:p>
        </p:txBody>
      </p:sp>
      <p:sp>
        <p:nvSpPr>
          <p:cNvPr id="78" name="TextBox 77"/>
          <p:cNvSpPr txBox="1"/>
          <p:nvPr/>
        </p:nvSpPr>
        <p:spPr>
          <a:xfrm>
            <a:off x="2416376" y="3959783"/>
            <a:ext cx="2151115" cy="2247068"/>
          </a:xfrm>
          <a:prstGeom prst="rect">
            <a:avLst/>
          </a:prstGeom>
          <a:noFill/>
        </p:spPr>
        <p:txBody>
          <a:bodyPr wrap="square" lIns="89631" tIns="44815" rIns="89631" bIns="44815" rtlCol="0">
            <a:noAutofit/>
          </a:bodyPr>
          <a:lstStyle/>
          <a:p>
            <a:pPr defTabSz="913904" fontAlgn="base">
              <a:spcBef>
                <a:spcPts val="588"/>
              </a:spcBef>
            </a:pPr>
            <a:r>
              <a:rPr lang="en-US" sz="1175" dirty="0">
                <a:ln>
                  <a:solidFill>
                    <a:srgbClr val="FFFFFF">
                      <a:alpha val="0"/>
                    </a:srgbClr>
                  </a:solidFill>
                </a:ln>
                <a:solidFill>
                  <a:schemeClr val="tx2"/>
                </a:solidFill>
                <a:ea typeface="Segoe UI" pitchFamily="34" charset="0"/>
              </a:rPr>
              <a:t>A NoSQL key/value store that provides simple access to semi-structured data </a:t>
            </a:r>
            <a:br>
              <a:rPr lang="en-US" sz="1175" dirty="0">
                <a:ln>
                  <a:solidFill>
                    <a:srgbClr val="FFFFFF">
                      <a:alpha val="0"/>
                    </a:srgbClr>
                  </a:solidFill>
                </a:ln>
                <a:solidFill>
                  <a:schemeClr val="tx2"/>
                </a:solidFill>
                <a:ea typeface="Segoe UI" pitchFamily="34" charset="0"/>
              </a:rPr>
            </a:br>
            <a:r>
              <a:rPr lang="en-US" sz="1175" dirty="0">
                <a:ln>
                  <a:solidFill>
                    <a:srgbClr val="FFFFFF">
                      <a:alpha val="0"/>
                    </a:srgbClr>
                  </a:solidFill>
                </a:ln>
                <a:solidFill>
                  <a:schemeClr val="tx2"/>
                </a:solidFill>
                <a:ea typeface="Segoe UI" pitchFamily="34" charset="0"/>
              </a:rPr>
              <a:t>at a lower cost for applications that do not need robust querying capabilities</a:t>
            </a:r>
            <a:endParaRPr lang="en-US" sz="1175" b="1" dirty="0">
              <a:ln>
                <a:solidFill>
                  <a:srgbClr val="FFFFFF">
                    <a:alpha val="0"/>
                  </a:srgbClr>
                </a:solidFill>
              </a:ln>
              <a:solidFill>
                <a:schemeClr val="tx2"/>
              </a:solidFill>
              <a:ea typeface="Segoe UI" pitchFamily="34" charset="0"/>
              <a:cs typeface="Segoe UI" pitchFamily="34" charset="0"/>
            </a:endParaRPr>
          </a:p>
        </p:txBody>
      </p:sp>
      <p:sp>
        <p:nvSpPr>
          <p:cNvPr id="79" name="TextBox 78"/>
          <p:cNvSpPr txBox="1"/>
          <p:nvPr/>
        </p:nvSpPr>
        <p:spPr>
          <a:xfrm>
            <a:off x="161947" y="3940121"/>
            <a:ext cx="2151115" cy="2224377"/>
          </a:xfrm>
          <a:prstGeom prst="rect">
            <a:avLst/>
          </a:prstGeom>
          <a:noFill/>
        </p:spPr>
        <p:txBody>
          <a:bodyPr wrap="square" lIns="89631" tIns="44815" rIns="89631" bIns="44815" rtlCol="0">
            <a:noAutofit/>
          </a:bodyPr>
          <a:lstStyle/>
          <a:p>
            <a:pPr defTabSz="913904" fontAlgn="base">
              <a:spcBef>
                <a:spcPts val="588"/>
              </a:spcBef>
            </a:pPr>
            <a:r>
              <a:rPr lang="en-US" sz="1175" dirty="0">
                <a:ln>
                  <a:solidFill>
                    <a:srgbClr val="FFFFFF">
                      <a:alpha val="0"/>
                    </a:srgbClr>
                  </a:solidFill>
                </a:ln>
                <a:solidFill>
                  <a:schemeClr val="tx2"/>
                </a:solidFill>
                <a:ea typeface="Segoe UI" pitchFamily="34" charset="0"/>
                <a:cs typeface="Segoe UI" pitchFamily="34" charset="0"/>
              </a:rPr>
              <a:t>A cloud storage service offering the simplest way to store large amounts of unstructured text or binary data, such as video, audio and images, and for creating virtual hard drives in the cloud.</a:t>
            </a:r>
          </a:p>
        </p:txBody>
      </p:sp>
      <p:sp>
        <p:nvSpPr>
          <p:cNvPr id="55" name="Rectangle 54"/>
          <p:cNvSpPr/>
          <p:nvPr/>
        </p:nvSpPr>
        <p:spPr bwMode="auto">
          <a:xfrm>
            <a:off x="2423253" y="1890929"/>
            <a:ext cx="2151115" cy="149097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04" fontAlgn="base">
              <a:spcBef>
                <a:spcPct val="0"/>
              </a:spcBef>
              <a:spcAft>
                <a:spcPct val="0"/>
              </a:spcAft>
            </a:pPr>
            <a:endParaRPr lang="en-US" sz="2353" dirty="0">
              <a:ln>
                <a:solidFill>
                  <a:srgbClr val="FFFFFF">
                    <a:alpha val="0"/>
                  </a:srgbClr>
                </a:solidFill>
              </a:ln>
              <a:gradFill>
                <a:gsLst>
                  <a:gs pos="0">
                    <a:srgbClr val="FFFFFF"/>
                  </a:gs>
                  <a:gs pos="100000">
                    <a:srgbClr val="FFFFFF"/>
                  </a:gs>
                </a:gsLst>
                <a:lin ang="5400000" scaled="0"/>
              </a:gradFill>
              <a:ea typeface="Segoe UI" pitchFamily="34" charset="0"/>
              <a:cs typeface="Segoe UI" pitchFamily="34" charset="0"/>
            </a:endParaRPr>
          </a:p>
        </p:txBody>
      </p:sp>
      <p:grpSp>
        <p:nvGrpSpPr>
          <p:cNvPr id="8" name="Group 48"/>
          <p:cNvGrpSpPr/>
          <p:nvPr/>
        </p:nvGrpSpPr>
        <p:grpSpPr>
          <a:xfrm>
            <a:off x="435369" y="1970579"/>
            <a:ext cx="1756744" cy="1192076"/>
            <a:chOff x="9700488" y="1821395"/>
            <a:chExt cx="1792224" cy="1216152"/>
          </a:xfrm>
        </p:grpSpPr>
        <p:sp>
          <p:nvSpPr>
            <p:cNvPr id="51" name="Isosceles Triangle 50"/>
            <p:cNvSpPr/>
            <p:nvPr>
              <p:custDataLst>
                <p:tags r:id="rId3"/>
              </p:custDataLst>
            </p:nvPr>
          </p:nvSpPr>
          <p:spPr bwMode="auto">
            <a:xfrm rot="5400000">
              <a:off x="10403521" y="2273523"/>
              <a:ext cx="386158" cy="311896"/>
            </a:xfrm>
            <a:prstGeom prst="triangle">
              <a:avLst/>
            </a:prstGeom>
            <a:solidFill>
              <a:schemeClr val="bg1">
                <a:alpha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04" fontAlgn="base">
                <a:lnSpc>
                  <a:spcPct val="90000"/>
                </a:lnSpc>
                <a:spcBef>
                  <a:spcPct val="0"/>
                </a:spcBef>
                <a:spcAft>
                  <a:spcPct val="0"/>
                </a:spcAft>
              </a:pPr>
              <a:endParaRPr lang="en-US" sz="2353" dirty="0">
                <a:ln>
                  <a:solidFill>
                    <a:srgbClr val="FFFFFF">
                      <a:alpha val="0"/>
                    </a:srgbClr>
                  </a:solidFill>
                </a:ln>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57" name="Rectangle 56"/>
            <p:cNvSpPr/>
            <p:nvPr>
              <p:custDataLst>
                <p:tags r:id="rId4"/>
              </p:custDataLst>
            </p:nvPr>
          </p:nvSpPr>
          <p:spPr bwMode="auto">
            <a:xfrm>
              <a:off x="9700488" y="1821395"/>
              <a:ext cx="1792224" cy="121615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31" tIns="89631" rIns="89631" bIns="89631" numCol="1" spcCol="0" rtlCol="0" fromWordArt="0" anchor="ctr" anchorCtr="0" forceAA="0" compatLnSpc="1">
              <a:prstTxWarp prst="textNoShape">
                <a:avLst/>
              </a:prstTxWarp>
              <a:noAutofit/>
            </a:bodyPr>
            <a:lstStyle/>
            <a:p>
              <a:pPr algn="ctr" defTabSz="913904" fontAlgn="base">
                <a:lnSpc>
                  <a:spcPct val="90000"/>
                </a:lnSpc>
                <a:spcBef>
                  <a:spcPct val="0"/>
                </a:spcBef>
                <a:spcAft>
                  <a:spcPct val="0"/>
                </a:spcAft>
              </a:pPr>
              <a:r>
                <a:rPr lang="en-US" sz="2353" dirty="0">
                  <a:ln>
                    <a:solidFill>
                      <a:srgbClr val="FFFFFF">
                        <a:alpha val="0"/>
                      </a:srgbClr>
                    </a:solidFill>
                  </a:ln>
                  <a:solidFill>
                    <a:srgbClr val="FFFFFF"/>
                  </a:solidFill>
                  <a:latin typeface="+mj-lt"/>
                  <a:ea typeface="Segoe UI" pitchFamily="34" charset="0"/>
                  <a:cs typeface="Segoe UI" pitchFamily="34" charset="0"/>
                </a:rPr>
                <a:t>0100110100101010100101000111010100100101</a:t>
              </a:r>
            </a:p>
          </p:txBody>
        </p:sp>
      </p:grpSp>
      <p:graphicFrame>
        <p:nvGraphicFramePr>
          <p:cNvPr id="2" name="Object 1" hidden="1"/>
          <p:cNvGraphicFramePr>
            <a:graphicFrameLocks/>
          </p:cNvGraphicFramePr>
          <p:nvPr>
            <p:custDataLst>
              <p:tags r:id="rId2"/>
            </p:custDataLst>
            <p:extLst/>
          </p:nvPr>
        </p:nvGraphicFramePr>
        <p:xfrm>
          <a:off x="2423" y="2531"/>
          <a:ext cx="1556" cy="1556"/>
        </p:xfrm>
        <a:graphic>
          <a:graphicData uri="http://schemas.openxmlformats.org/presentationml/2006/ole">
            <mc:AlternateContent xmlns:mc="http://schemas.openxmlformats.org/markup-compatibility/2006">
              <mc:Choice xmlns:v="urn:schemas-microsoft-com:vml" Requires="v">
                <p:oleObj spid="_x0000_s1029" name="think-cell Slide" r:id="rId7" imgW="360" imgH="360" progId="">
                  <p:embed/>
                </p:oleObj>
              </mc:Choice>
              <mc:Fallback>
                <p:oleObj name="think-cell Slide" r:id="rId7" imgW="360" imgH="360" progId="">
                  <p:embed/>
                  <p:pic>
                    <p:nvPicPr>
                      <p:cNvPr id="0" name=""/>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23" y="2531"/>
                        <a:ext cx="1556" cy="155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0" name="Title 1"/>
          <p:cNvSpPr>
            <a:spLocks noGrp="1"/>
          </p:cNvSpPr>
          <p:nvPr>
            <p:ph type="title"/>
          </p:nvPr>
        </p:nvSpPr>
        <p:spPr/>
        <p:txBody>
          <a:bodyPr/>
          <a:lstStyle/>
          <a:p>
            <a:r>
              <a:rPr lang="en-US" sz="4800" dirty="0"/>
              <a:t>Windows Azure data management options</a:t>
            </a:r>
          </a:p>
        </p:txBody>
      </p:sp>
      <p:graphicFrame>
        <p:nvGraphicFramePr>
          <p:cNvPr id="9" name="Table 8"/>
          <p:cNvGraphicFramePr>
            <a:graphicFrameLocks noGrp="1"/>
          </p:cNvGraphicFramePr>
          <p:nvPr>
            <p:extLst/>
          </p:nvPr>
        </p:nvGraphicFramePr>
        <p:xfrm>
          <a:off x="2621186" y="2038883"/>
          <a:ext cx="1755255" cy="1286350"/>
        </p:xfrm>
        <a:graphic>
          <a:graphicData uri="http://schemas.openxmlformats.org/drawingml/2006/table">
            <a:tbl>
              <a:tblPr firstRow="1" bandRow="1">
                <a:tableStyleId>{5C22544A-7EE6-4342-B048-85BDC9FD1C3A}</a:tableStyleId>
              </a:tblPr>
              <a:tblGrid>
                <a:gridCol w="351051"/>
                <a:gridCol w="351051"/>
                <a:gridCol w="351051"/>
                <a:gridCol w="351051"/>
                <a:gridCol w="351051"/>
              </a:tblGrid>
              <a:tr h="252189">
                <a:tc>
                  <a:txBody>
                    <a:bodyPr/>
                    <a:lstStyle/>
                    <a:p>
                      <a:endParaRPr lang="en-US" sz="1100" dirty="0"/>
                    </a:p>
                  </a:txBody>
                  <a:tcPr marL="89631" marR="89631" marT="44815" marB="44815">
                    <a:lnL w="6350" cap="flat" cmpd="sng" algn="ctr">
                      <a:solidFill>
                        <a:schemeClr val="bg1"/>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100" dirty="0"/>
                    </a:p>
                  </a:txBody>
                  <a:tcPr marL="89631" marR="89631" marT="44815" marB="44815">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100" dirty="0"/>
                    </a:p>
                  </a:txBody>
                  <a:tcPr marL="89631" marR="89631" marT="44815" marB="44815">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100" dirty="0"/>
                    </a:p>
                  </a:txBody>
                  <a:tcPr marL="89631" marR="89631" marT="44815" marB="44815">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100" dirty="0"/>
                    </a:p>
                  </a:txBody>
                  <a:tcPr marL="89631" marR="89631" marT="44815" marB="44815">
                    <a:lnL w="6350" cap="flat" cmpd="sng" algn="ctr">
                      <a:no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52189">
                <a:tc>
                  <a:txBody>
                    <a:bodyPr/>
                    <a:lstStyle/>
                    <a:p>
                      <a:endParaRPr lang="en-US" sz="1100" dirty="0"/>
                    </a:p>
                  </a:txBody>
                  <a:tcPr marL="89631" marR="89631" marT="44815" marB="44815">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100" dirty="0"/>
                    </a:p>
                  </a:txBody>
                  <a:tcPr marL="89631" marR="89631" marT="44815" marB="44815">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100" dirty="0"/>
                    </a:p>
                  </a:txBody>
                  <a:tcPr marL="89631" marR="89631" marT="44815" marB="44815">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100" dirty="0"/>
                    </a:p>
                  </a:txBody>
                  <a:tcPr marL="89631" marR="89631" marT="44815" marB="44815">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100" dirty="0"/>
                    </a:p>
                  </a:txBody>
                  <a:tcPr marL="89631" marR="89631" marT="44815" marB="44815">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r>
              <a:tr h="252189">
                <a:tc>
                  <a:txBody>
                    <a:bodyPr/>
                    <a:lstStyle/>
                    <a:p>
                      <a:endParaRPr lang="en-US" sz="1100" dirty="0"/>
                    </a:p>
                  </a:txBody>
                  <a:tcPr marL="89631" marR="89631" marT="44815" marB="44815">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100" dirty="0"/>
                    </a:p>
                  </a:txBody>
                  <a:tcPr marL="89631" marR="89631" marT="44815" marB="44815">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100" dirty="0"/>
                    </a:p>
                  </a:txBody>
                  <a:tcPr marL="89631" marR="89631" marT="44815" marB="44815">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100" dirty="0"/>
                    </a:p>
                  </a:txBody>
                  <a:tcPr marL="89631" marR="89631" marT="44815" marB="44815">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100" dirty="0"/>
                    </a:p>
                  </a:txBody>
                  <a:tcPr marL="89631" marR="89631" marT="44815" marB="44815">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r>
              <a:tr h="252189">
                <a:tc>
                  <a:txBody>
                    <a:bodyPr/>
                    <a:lstStyle/>
                    <a:p>
                      <a:endParaRPr lang="en-US" sz="1100" dirty="0"/>
                    </a:p>
                  </a:txBody>
                  <a:tcPr marL="89631" marR="89631" marT="44815" marB="44815">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100" dirty="0"/>
                    </a:p>
                  </a:txBody>
                  <a:tcPr marL="89631" marR="89631" marT="44815" marB="44815">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100" dirty="0"/>
                    </a:p>
                  </a:txBody>
                  <a:tcPr marL="89631" marR="89631" marT="44815" marB="44815">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100" dirty="0"/>
                    </a:p>
                  </a:txBody>
                  <a:tcPr marL="89631" marR="89631" marT="44815" marB="44815">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100" dirty="0"/>
                    </a:p>
                  </a:txBody>
                  <a:tcPr marL="89631" marR="89631" marT="44815" marB="44815">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r>
              <a:tr h="252189">
                <a:tc>
                  <a:txBody>
                    <a:bodyPr/>
                    <a:lstStyle/>
                    <a:p>
                      <a:endParaRPr lang="en-US" sz="1100" dirty="0"/>
                    </a:p>
                  </a:txBody>
                  <a:tcPr marL="89631" marR="89631" marT="44815" marB="44815">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100" dirty="0"/>
                    </a:p>
                  </a:txBody>
                  <a:tcPr marL="89631" marR="89631" marT="44815" marB="44815">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100" dirty="0"/>
                    </a:p>
                  </a:txBody>
                  <a:tcPr marL="89631" marR="89631" marT="44815" marB="44815">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100" dirty="0"/>
                    </a:p>
                  </a:txBody>
                  <a:tcPr marL="89631" marR="89631" marT="44815" marB="44815">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100" dirty="0"/>
                    </a:p>
                  </a:txBody>
                  <a:tcPr marL="89631" marR="89631" marT="44815" marB="44815">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48" name="TextBox 47"/>
          <p:cNvSpPr txBox="1"/>
          <p:nvPr/>
        </p:nvSpPr>
        <p:spPr>
          <a:xfrm>
            <a:off x="7325800" y="3433216"/>
            <a:ext cx="2151115" cy="448149"/>
          </a:xfrm>
          <a:prstGeom prst="rect">
            <a:avLst/>
          </a:prstGeom>
          <a:solidFill>
            <a:schemeClr val="accent3"/>
          </a:solidFill>
          <a:ln w="12700">
            <a:noFill/>
            <a:prstDash val="sysDash"/>
          </a:ln>
        </p:spPr>
        <p:txBody>
          <a:bodyPr wrap="square" lIns="89631" tIns="44815" rIns="89631" bIns="44815" rtlCol="0" anchor="ctr" anchorCtr="0">
            <a:noAutofit/>
          </a:bodyPr>
          <a:lstStyle>
            <a:defPPr>
              <a:defRPr lang="en-US"/>
            </a:defPPr>
            <a:lvl1pPr defTabSz="914363">
              <a:defRPr sz="2000"/>
            </a:lvl1pPr>
          </a:lstStyle>
          <a:p>
            <a:pPr algn="ctr" defTabSz="1592022" fontAlgn="base">
              <a:defRPr/>
            </a:pPr>
            <a:r>
              <a:rPr lang="en-US" sz="1765" kern="0" dirty="0">
                <a:ln>
                  <a:solidFill>
                    <a:srgbClr val="FFFFFF">
                      <a:alpha val="0"/>
                    </a:srgbClr>
                  </a:solidFill>
                </a:ln>
                <a:gradFill>
                  <a:gsLst>
                    <a:gs pos="0">
                      <a:sysClr val="window" lastClr="FFFFFF"/>
                    </a:gs>
                    <a:gs pos="100000">
                      <a:sysClr val="window" lastClr="FFFFFF"/>
                    </a:gs>
                  </a:gsLst>
                  <a:lin ang="16200000" scaled="0"/>
                </a:gradFill>
              </a:rPr>
              <a:t>SQL Server in a VM</a:t>
            </a:r>
          </a:p>
        </p:txBody>
      </p:sp>
      <p:sp>
        <p:nvSpPr>
          <p:cNvPr id="52" name="TextBox 51"/>
          <p:cNvSpPr txBox="1"/>
          <p:nvPr/>
        </p:nvSpPr>
        <p:spPr>
          <a:xfrm>
            <a:off x="9518811" y="3433216"/>
            <a:ext cx="2151115" cy="448149"/>
          </a:xfrm>
          <a:prstGeom prst="rect">
            <a:avLst/>
          </a:prstGeom>
          <a:solidFill>
            <a:schemeClr val="accent1"/>
          </a:solidFill>
          <a:ln w="12700">
            <a:noFill/>
            <a:prstDash val="sysDash"/>
          </a:ln>
        </p:spPr>
        <p:txBody>
          <a:bodyPr wrap="square" lIns="89631" tIns="44815" rIns="89631" bIns="44815" rtlCol="0" anchor="ctr" anchorCtr="0">
            <a:noAutofit/>
          </a:bodyPr>
          <a:lstStyle>
            <a:defPPr>
              <a:defRPr lang="en-US"/>
            </a:defPPr>
            <a:lvl1pPr defTabSz="914363">
              <a:defRPr sz="2000"/>
            </a:lvl1pPr>
          </a:lstStyle>
          <a:p>
            <a:pPr algn="ctr" defTabSz="1592022" fontAlgn="base">
              <a:defRPr/>
            </a:pPr>
            <a:r>
              <a:rPr lang="en-US" sz="1765" kern="0" dirty="0">
                <a:ln>
                  <a:solidFill>
                    <a:srgbClr val="FFFFFF">
                      <a:alpha val="0"/>
                    </a:srgbClr>
                  </a:solidFill>
                </a:ln>
                <a:gradFill>
                  <a:gsLst>
                    <a:gs pos="0">
                      <a:sysClr val="window" lastClr="FFFFFF"/>
                    </a:gs>
                    <a:gs pos="100000">
                      <a:sysClr val="window" lastClr="FFFFFF"/>
                    </a:gs>
                  </a:gsLst>
                  <a:lin ang="16200000" scaled="0"/>
                </a:gradFill>
              </a:rPr>
              <a:t>SQL Database</a:t>
            </a:r>
          </a:p>
        </p:txBody>
      </p:sp>
      <p:cxnSp>
        <p:nvCxnSpPr>
          <p:cNvPr id="65" name="Straight Connector 64"/>
          <p:cNvCxnSpPr>
            <a:endCxn id="47" idx="2"/>
          </p:cNvCxnSpPr>
          <p:nvPr/>
        </p:nvCxnSpPr>
        <p:spPr>
          <a:xfrm flipH="1">
            <a:off x="9488128" y="4010733"/>
            <a:ext cx="10409" cy="2334607"/>
          </a:xfrm>
          <a:prstGeom prst="line">
            <a:avLst/>
          </a:prstGeom>
          <a:ln w="15875">
            <a:solidFill>
              <a:schemeClr val="bg1">
                <a:lumMod val="75000"/>
              </a:schemeClr>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sp>
        <p:nvSpPr>
          <p:cNvPr id="73" name="TextBox 72"/>
          <p:cNvSpPr txBox="1"/>
          <p:nvPr/>
        </p:nvSpPr>
        <p:spPr>
          <a:xfrm>
            <a:off x="7344085" y="3889418"/>
            <a:ext cx="2151115" cy="2224377"/>
          </a:xfrm>
          <a:prstGeom prst="rect">
            <a:avLst/>
          </a:prstGeom>
          <a:noFill/>
        </p:spPr>
        <p:txBody>
          <a:bodyPr wrap="square" lIns="89631" tIns="44815" rIns="89631" bIns="44815" rtlCol="0">
            <a:noAutofit/>
          </a:bodyPr>
          <a:lstStyle/>
          <a:p>
            <a:pPr>
              <a:spcBef>
                <a:spcPts val="588"/>
              </a:spcBef>
            </a:pPr>
            <a:r>
              <a:rPr lang="en-US" sz="1175" dirty="0">
                <a:ln>
                  <a:solidFill>
                    <a:srgbClr val="FFFFFF">
                      <a:alpha val="0"/>
                    </a:srgbClr>
                  </a:solidFill>
                </a:ln>
                <a:solidFill>
                  <a:schemeClr val="tx2"/>
                </a:solidFill>
                <a:ea typeface="Segoe UI" pitchFamily="34" charset="0"/>
                <a:cs typeface="Segoe UI" pitchFamily="34" charset="0"/>
              </a:rPr>
              <a:t>A full-featured instance of SQL Server running in a Windows Azure Virtual Machine for quickly and easily running</a:t>
            </a:r>
            <a:r>
              <a:rPr lang="en-US" sz="1175" strike="sngStrike" dirty="0">
                <a:ln>
                  <a:solidFill>
                    <a:srgbClr val="FFFFFF">
                      <a:alpha val="0"/>
                    </a:srgbClr>
                  </a:solidFill>
                </a:ln>
                <a:solidFill>
                  <a:schemeClr val="tx2"/>
                </a:solidFill>
                <a:ea typeface="Segoe UI" pitchFamily="34" charset="0"/>
                <a:cs typeface="Segoe UI" pitchFamily="34" charset="0"/>
              </a:rPr>
              <a:t> </a:t>
            </a:r>
            <a:r>
              <a:rPr lang="en-US" sz="1175" dirty="0">
                <a:ln>
                  <a:solidFill>
                    <a:srgbClr val="FFFFFF">
                      <a:alpha val="0"/>
                    </a:srgbClr>
                  </a:solidFill>
                </a:ln>
                <a:solidFill>
                  <a:schemeClr val="tx2"/>
                </a:solidFill>
                <a:ea typeface="Segoe UI" pitchFamily="34" charset="0"/>
                <a:cs typeface="Segoe UI" pitchFamily="34" charset="0"/>
              </a:rPr>
              <a:t>or testing SQL Server applications in the cloud</a:t>
            </a:r>
          </a:p>
        </p:txBody>
      </p:sp>
      <p:sp>
        <p:nvSpPr>
          <p:cNvPr id="77" name="TextBox 76"/>
          <p:cNvSpPr txBox="1"/>
          <p:nvPr/>
        </p:nvSpPr>
        <p:spPr>
          <a:xfrm>
            <a:off x="9555381" y="3889417"/>
            <a:ext cx="2151115" cy="2224379"/>
          </a:xfrm>
          <a:prstGeom prst="rect">
            <a:avLst/>
          </a:prstGeom>
          <a:noFill/>
        </p:spPr>
        <p:txBody>
          <a:bodyPr wrap="square" lIns="89631" tIns="44815" rIns="89631" bIns="44815" rtlCol="0">
            <a:noAutofit/>
          </a:bodyPr>
          <a:lstStyle/>
          <a:p>
            <a:pPr defTabSz="913904" fontAlgn="base">
              <a:spcBef>
                <a:spcPts val="588"/>
              </a:spcBef>
            </a:pPr>
            <a:r>
              <a:rPr lang="en-US" sz="1175" dirty="0">
                <a:ln>
                  <a:solidFill>
                    <a:srgbClr val="FFFFFF">
                      <a:alpha val="0"/>
                    </a:srgbClr>
                  </a:solidFill>
                </a:ln>
                <a:solidFill>
                  <a:schemeClr val="tx2"/>
                </a:solidFill>
                <a:ea typeface="Segoe UI" pitchFamily="34" charset="0"/>
              </a:rPr>
              <a:t>A feature-rich, fully managed relational database service that offers a highly productive experience with business-ready capabilities built on SQL Server technology</a:t>
            </a:r>
            <a:br>
              <a:rPr lang="en-US" sz="1175" dirty="0">
                <a:ln>
                  <a:solidFill>
                    <a:srgbClr val="FFFFFF">
                      <a:alpha val="0"/>
                    </a:srgbClr>
                  </a:solidFill>
                </a:ln>
                <a:solidFill>
                  <a:schemeClr val="tx2"/>
                </a:solidFill>
                <a:ea typeface="Segoe UI" pitchFamily="34" charset="0"/>
              </a:rPr>
            </a:br>
            <a:endParaRPr lang="en-US" sz="1175" dirty="0">
              <a:ln>
                <a:solidFill>
                  <a:srgbClr val="FFFFFF">
                    <a:alpha val="0"/>
                  </a:srgbClr>
                </a:solidFill>
              </a:ln>
              <a:solidFill>
                <a:schemeClr val="tx2"/>
              </a:solidFill>
              <a:ea typeface="Segoe UI" pitchFamily="34" charset="0"/>
              <a:cs typeface="Segoe UI" pitchFamily="34" charset="0"/>
            </a:endParaRPr>
          </a:p>
        </p:txBody>
      </p:sp>
      <p:sp>
        <p:nvSpPr>
          <p:cNvPr id="92" name="TextBox 91"/>
          <p:cNvSpPr txBox="1"/>
          <p:nvPr/>
        </p:nvSpPr>
        <p:spPr>
          <a:xfrm>
            <a:off x="4721995" y="3931933"/>
            <a:ext cx="2151115" cy="2224377"/>
          </a:xfrm>
          <a:prstGeom prst="rect">
            <a:avLst/>
          </a:prstGeom>
          <a:noFill/>
        </p:spPr>
        <p:txBody>
          <a:bodyPr wrap="square" lIns="89631" tIns="44815" rIns="89631" bIns="44815" rtlCol="0">
            <a:noAutofit/>
          </a:bodyPr>
          <a:lstStyle/>
          <a:p>
            <a:pPr defTabSz="896192">
              <a:spcBef>
                <a:spcPts val="588"/>
              </a:spcBef>
              <a:defRPr/>
            </a:pPr>
            <a:r>
              <a:rPr lang="en-US" sz="1175" dirty="0">
                <a:ln>
                  <a:solidFill>
                    <a:srgbClr val="FFFFFF">
                      <a:alpha val="0"/>
                    </a:srgbClr>
                  </a:solidFill>
                </a:ln>
                <a:solidFill>
                  <a:schemeClr val="tx2"/>
                </a:solidFill>
              </a:rPr>
              <a:t>A Big Data implementation 100% compatible with </a:t>
            </a:r>
            <a:r>
              <a:rPr lang="en-US" sz="1175" dirty="0" err="1">
                <a:ln>
                  <a:solidFill>
                    <a:srgbClr val="FFFFFF">
                      <a:alpha val="0"/>
                    </a:srgbClr>
                  </a:solidFill>
                </a:ln>
                <a:solidFill>
                  <a:schemeClr val="tx2"/>
                </a:solidFill>
              </a:rPr>
              <a:t>Hadoop</a:t>
            </a:r>
            <a:r>
              <a:rPr lang="en-US" sz="1175" dirty="0">
                <a:ln>
                  <a:solidFill>
                    <a:srgbClr val="FFFFFF">
                      <a:alpha val="0"/>
                    </a:srgbClr>
                  </a:solidFill>
                </a:ln>
                <a:solidFill>
                  <a:schemeClr val="tx2"/>
                </a:solidFill>
              </a:rPr>
              <a:t>. </a:t>
            </a:r>
          </a:p>
        </p:txBody>
      </p:sp>
      <p:sp>
        <p:nvSpPr>
          <p:cNvPr id="95" name="TextBox 94"/>
          <p:cNvSpPr txBox="1"/>
          <p:nvPr/>
        </p:nvSpPr>
        <p:spPr>
          <a:xfrm>
            <a:off x="4654336" y="3419092"/>
            <a:ext cx="2151115" cy="448149"/>
          </a:xfrm>
          <a:prstGeom prst="rect">
            <a:avLst/>
          </a:prstGeom>
          <a:solidFill>
            <a:schemeClr val="accent5">
              <a:lumMod val="50000"/>
            </a:schemeClr>
          </a:solidFill>
          <a:ln w="12700">
            <a:noFill/>
            <a:prstDash val="sysDash"/>
          </a:ln>
        </p:spPr>
        <p:txBody>
          <a:bodyPr wrap="square" lIns="89631" tIns="44815" rIns="89631" bIns="44815" rtlCol="0" anchor="ctr" anchorCtr="0">
            <a:noAutofit/>
          </a:bodyPr>
          <a:lstStyle>
            <a:defPPr>
              <a:defRPr lang="en-US"/>
            </a:defPPr>
            <a:lvl1pPr defTabSz="914363">
              <a:defRPr sz="2000"/>
            </a:lvl1pPr>
          </a:lstStyle>
          <a:p>
            <a:pPr algn="ctr" defTabSz="1592022" fontAlgn="base">
              <a:defRPr/>
            </a:pPr>
            <a:r>
              <a:rPr lang="en-US" sz="1765" kern="0" dirty="0" err="1">
                <a:ln>
                  <a:solidFill>
                    <a:srgbClr val="FFFFFF">
                      <a:alpha val="0"/>
                    </a:srgbClr>
                  </a:solidFill>
                </a:ln>
                <a:gradFill>
                  <a:gsLst>
                    <a:gs pos="0">
                      <a:sysClr val="window" lastClr="FFFFFF"/>
                    </a:gs>
                    <a:gs pos="100000">
                      <a:sysClr val="window" lastClr="FFFFFF"/>
                    </a:gs>
                  </a:gsLst>
                  <a:lin ang="16200000" scaled="0"/>
                </a:gradFill>
              </a:rPr>
              <a:t>HDInsight</a:t>
            </a:r>
            <a:endParaRPr lang="en-US" sz="1765" kern="0" dirty="0">
              <a:ln>
                <a:solidFill>
                  <a:srgbClr val="FFFFFF">
                    <a:alpha val="0"/>
                  </a:srgbClr>
                </a:solidFill>
              </a:ln>
              <a:gradFill>
                <a:gsLst>
                  <a:gs pos="0">
                    <a:sysClr val="window" lastClr="FFFFFF"/>
                  </a:gs>
                  <a:gs pos="100000">
                    <a:sysClr val="window" lastClr="FFFFFF"/>
                  </a:gs>
                </a:gsLst>
                <a:lin ang="16200000" scaled="0"/>
              </a:gradFill>
            </a:endParaRPr>
          </a:p>
        </p:txBody>
      </p:sp>
      <p:sp>
        <p:nvSpPr>
          <p:cNvPr id="7" name="Rectangle 6"/>
          <p:cNvSpPr/>
          <p:nvPr/>
        </p:nvSpPr>
        <p:spPr bwMode="auto">
          <a:xfrm>
            <a:off x="7325800" y="1877553"/>
            <a:ext cx="2151115" cy="1490971"/>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04" fontAlgn="base">
              <a:spcBef>
                <a:spcPct val="0"/>
              </a:spcBef>
              <a:spcAft>
                <a:spcPct val="0"/>
              </a:spcAft>
            </a:pPr>
            <a:endParaRPr lang="en-US" sz="2353" dirty="0">
              <a:ln>
                <a:solidFill>
                  <a:srgbClr val="FFFFFF">
                    <a:alpha val="0"/>
                  </a:srgbClr>
                </a:solidFill>
              </a:ln>
              <a:gradFill>
                <a:gsLst>
                  <a:gs pos="0">
                    <a:srgbClr val="FFFFFF"/>
                  </a:gs>
                  <a:gs pos="100000">
                    <a:srgbClr val="FFFFFF"/>
                  </a:gs>
                </a:gsLst>
                <a:lin ang="5400000" scaled="0"/>
              </a:gradFill>
              <a:ea typeface="Segoe UI" pitchFamily="34" charset="0"/>
              <a:cs typeface="Segoe UI" pitchFamily="34" charset="0"/>
            </a:endParaRPr>
          </a:p>
        </p:txBody>
      </p:sp>
      <p:sp>
        <p:nvSpPr>
          <p:cNvPr id="53" name="Rectangle 52"/>
          <p:cNvSpPr/>
          <p:nvPr/>
        </p:nvSpPr>
        <p:spPr bwMode="auto">
          <a:xfrm>
            <a:off x="9518811" y="1877553"/>
            <a:ext cx="2151115" cy="149097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04" fontAlgn="base">
              <a:spcBef>
                <a:spcPct val="0"/>
              </a:spcBef>
              <a:spcAft>
                <a:spcPct val="0"/>
              </a:spcAft>
            </a:pPr>
            <a:endParaRPr lang="en-US" sz="2353" dirty="0">
              <a:ln>
                <a:solidFill>
                  <a:srgbClr val="FFFFFF">
                    <a:alpha val="0"/>
                  </a:srgbClr>
                </a:solidFill>
              </a:ln>
              <a:gradFill>
                <a:gsLst>
                  <a:gs pos="0">
                    <a:srgbClr val="FFFFFF"/>
                  </a:gs>
                  <a:gs pos="100000">
                    <a:srgbClr val="FFFFFF"/>
                  </a:gs>
                </a:gsLst>
                <a:lin ang="5400000" scaled="0"/>
              </a:gradFill>
              <a:ea typeface="Segoe UI" pitchFamily="34" charset="0"/>
              <a:cs typeface="Segoe UI" pitchFamily="34" charset="0"/>
            </a:endParaRPr>
          </a:p>
        </p:txBody>
      </p:sp>
      <p:sp>
        <p:nvSpPr>
          <p:cNvPr id="54" name="Rectangle 53"/>
          <p:cNvSpPr/>
          <p:nvPr/>
        </p:nvSpPr>
        <p:spPr bwMode="auto">
          <a:xfrm>
            <a:off x="4633965" y="1863428"/>
            <a:ext cx="2151115" cy="1490971"/>
          </a:xfrm>
          <a:prstGeom prst="rect">
            <a:avLst/>
          </a:prstGeom>
          <a:solidFill>
            <a:schemeClr val="accent5">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04" fontAlgn="base">
              <a:spcBef>
                <a:spcPct val="0"/>
              </a:spcBef>
              <a:spcAft>
                <a:spcPct val="0"/>
              </a:spcAft>
            </a:pPr>
            <a:endParaRPr lang="en-US" sz="2353" dirty="0">
              <a:ln>
                <a:solidFill>
                  <a:srgbClr val="FFFFFF">
                    <a:alpha val="0"/>
                  </a:srgbClr>
                </a:solidFill>
              </a:ln>
              <a:gradFill>
                <a:gsLst>
                  <a:gs pos="0">
                    <a:srgbClr val="FFFFFF"/>
                  </a:gs>
                  <a:gs pos="100000">
                    <a:srgbClr val="FFFFFF"/>
                  </a:gs>
                </a:gsLst>
                <a:lin ang="5400000" scaled="0"/>
              </a:gradFill>
              <a:ea typeface="Segoe UI" pitchFamily="34" charset="0"/>
              <a:cs typeface="Segoe UI" pitchFamily="34" charset="0"/>
            </a:endParaRPr>
          </a:p>
        </p:txBody>
      </p:sp>
      <p:sp>
        <p:nvSpPr>
          <p:cNvPr id="39" name="Oval 3"/>
          <p:cNvSpPr/>
          <p:nvPr/>
        </p:nvSpPr>
        <p:spPr bwMode="auto">
          <a:xfrm>
            <a:off x="7526762" y="2113046"/>
            <a:ext cx="1785765" cy="1019985"/>
          </a:xfrm>
          <a:custGeom>
            <a:avLst/>
            <a:gdLst/>
            <a:ahLst/>
            <a:cxnLst/>
            <a:rect l="l" t="t" r="r" b="b"/>
            <a:pathLst>
              <a:path w="3736341" h="2134108">
                <a:moveTo>
                  <a:pt x="2449029" y="1336087"/>
                </a:moveTo>
                <a:cubicBezTo>
                  <a:pt x="2481084" y="1339348"/>
                  <a:pt x="2504598" y="1366295"/>
                  <a:pt x="2501548" y="1396273"/>
                </a:cubicBezTo>
                <a:cubicBezTo>
                  <a:pt x="2498498" y="1426251"/>
                  <a:pt x="2470040" y="1447910"/>
                  <a:pt x="2437984" y="1444649"/>
                </a:cubicBezTo>
                <a:cubicBezTo>
                  <a:pt x="2405929" y="1441388"/>
                  <a:pt x="2382415" y="1414442"/>
                  <a:pt x="2385465" y="1384464"/>
                </a:cubicBezTo>
                <a:cubicBezTo>
                  <a:pt x="2388515" y="1354485"/>
                  <a:pt x="2416973" y="1332826"/>
                  <a:pt x="2449029" y="1336087"/>
                </a:cubicBezTo>
                <a:close/>
                <a:moveTo>
                  <a:pt x="2445172" y="1332126"/>
                </a:moveTo>
                <a:cubicBezTo>
                  <a:pt x="2409374" y="1328484"/>
                  <a:pt x="2377722" y="1351416"/>
                  <a:pt x="2374474" y="1383345"/>
                </a:cubicBezTo>
                <a:cubicBezTo>
                  <a:pt x="2371226" y="1415275"/>
                  <a:pt x="2397612" y="1444111"/>
                  <a:pt x="2433409" y="1447753"/>
                </a:cubicBezTo>
                <a:cubicBezTo>
                  <a:pt x="2469206" y="1451395"/>
                  <a:pt x="2500859" y="1428462"/>
                  <a:pt x="2504107" y="1396533"/>
                </a:cubicBezTo>
                <a:cubicBezTo>
                  <a:pt x="2507355" y="1364604"/>
                  <a:pt x="2480969" y="1335767"/>
                  <a:pt x="2445172" y="1332126"/>
                </a:cubicBezTo>
                <a:close/>
                <a:moveTo>
                  <a:pt x="1939956" y="1273082"/>
                </a:moveTo>
                <a:cubicBezTo>
                  <a:pt x="1963917" y="1275519"/>
                  <a:pt x="1981493" y="1295661"/>
                  <a:pt x="1979213" y="1318069"/>
                </a:cubicBezTo>
                <a:cubicBezTo>
                  <a:pt x="1976934" y="1340477"/>
                  <a:pt x="1955662" y="1356667"/>
                  <a:pt x="1931701" y="1354229"/>
                </a:cubicBezTo>
                <a:cubicBezTo>
                  <a:pt x="1907740" y="1351792"/>
                  <a:pt x="1890164" y="1331650"/>
                  <a:pt x="1892444" y="1309242"/>
                </a:cubicBezTo>
                <a:cubicBezTo>
                  <a:pt x="1894723" y="1286834"/>
                  <a:pt x="1915995" y="1270644"/>
                  <a:pt x="1939956" y="1273082"/>
                </a:cubicBezTo>
                <a:close/>
                <a:moveTo>
                  <a:pt x="1937073" y="1270121"/>
                </a:moveTo>
                <a:cubicBezTo>
                  <a:pt x="1910316" y="1267398"/>
                  <a:pt x="1886656" y="1284540"/>
                  <a:pt x="1884228" y="1308406"/>
                </a:cubicBezTo>
                <a:cubicBezTo>
                  <a:pt x="1881800" y="1332273"/>
                  <a:pt x="1901523" y="1353827"/>
                  <a:pt x="1928281" y="1356549"/>
                </a:cubicBezTo>
                <a:cubicBezTo>
                  <a:pt x="1955038" y="1359272"/>
                  <a:pt x="1978698" y="1342130"/>
                  <a:pt x="1981126" y="1318264"/>
                </a:cubicBezTo>
                <a:cubicBezTo>
                  <a:pt x="1983554" y="1294397"/>
                  <a:pt x="1963831" y="1272843"/>
                  <a:pt x="1937073" y="1270121"/>
                </a:cubicBezTo>
                <a:close/>
                <a:moveTo>
                  <a:pt x="2171747" y="1034919"/>
                </a:moveTo>
                <a:lnTo>
                  <a:pt x="2533950" y="1057916"/>
                </a:lnTo>
                <a:lnTo>
                  <a:pt x="2533950" y="1514982"/>
                </a:lnTo>
                <a:lnTo>
                  <a:pt x="2171747" y="1445991"/>
                </a:lnTo>
                <a:close/>
                <a:moveTo>
                  <a:pt x="1723301" y="1025081"/>
                </a:moveTo>
                <a:lnTo>
                  <a:pt x="2009823" y="1043273"/>
                </a:lnTo>
                <a:lnTo>
                  <a:pt x="2009823" y="1404836"/>
                </a:lnTo>
                <a:lnTo>
                  <a:pt x="1723301" y="1350260"/>
                </a:lnTo>
                <a:close/>
                <a:moveTo>
                  <a:pt x="1725575" y="940944"/>
                </a:moveTo>
                <a:lnTo>
                  <a:pt x="2012096" y="945491"/>
                </a:lnTo>
                <a:lnTo>
                  <a:pt x="2012096" y="1018259"/>
                </a:lnTo>
                <a:lnTo>
                  <a:pt x="1725575" y="1004615"/>
                </a:lnTo>
                <a:cubicBezTo>
                  <a:pt x="1726333" y="983392"/>
                  <a:pt x="1727090" y="962168"/>
                  <a:pt x="1725575" y="940944"/>
                </a:cubicBezTo>
                <a:close/>
                <a:moveTo>
                  <a:pt x="2174621" y="928558"/>
                </a:moveTo>
                <a:lnTo>
                  <a:pt x="2536825" y="934306"/>
                </a:lnTo>
                <a:lnTo>
                  <a:pt x="2536825" y="1026294"/>
                </a:lnTo>
                <a:lnTo>
                  <a:pt x="2174621" y="1009047"/>
                </a:lnTo>
                <a:cubicBezTo>
                  <a:pt x="2175580" y="982218"/>
                  <a:pt x="2176537" y="955388"/>
                  <a:pt x="2174621" y="928558"/>
                </a:cubicBezTo>
                <a:close/>
                <a:moveTo>
                  <a:pt x="2012096" y="845435"/>
                </a:moveTo>
                <a:lnTo>
                  <a:pt x="2012096" y="919485"/>
                </a:lnTo>
                <a:lnTo>
                  <a:pt x="1725575" y="916716"/>
                </a:lnTo>
                <a:cubicBezTo>
                  <a:pt x="1726333" y="895492"/>
                  <a:pt x="1727090" y="868934"/>
                  <a:pt x="1725575" y="847710"/>
                </a:cubicBezTo>
                <a:close/>
                <a:moveTo>
                  <a:pt x="2536825" y="807822"/>
                </a:moveTo>
                <a:lnTo>
                  <a:pt x="2536825" y="901431"/>
                </a:lnTo>
                <a:lnTo>
                  <a:pt x="2174621" y="897930"/>
                </a:lnTo>
                <a:cubicBezTo>
                  <a:pt x="2175580" y="871100"/>
                  <a:pt x="2176537" y="837527"/>
                  <a:pt x="2174621" y="810697"/>
                </a:cubicBezTo>
                <a:close/>
                <a:moveTo>
                  <a:pt x="2012096" y="747638"/>
                </a:moveTo>
                <a:lnTo>
                  <a:pt x="2012096" y="821687"/>
                </a:lnTo>
                <a:lnTo>
                  <a:pt x="1726464" y="827809"/>
                </a:lnTo>
                <a:cubicBezTo>
                  <a:pt x="1727222" y="806585"/>
                  <a:pt x="1727090" y="780916"/>
                  <a:pt x="1725575" y="759692"/>
                </a:cubicBezTo>
                <a:close/>
                <a:moveTo>
                  <a:pt x="2536825" y="684192"/>
                </a:moveTo>
                <a:lnTo>
                  <a:pt x="2536825" y="777801"/>
                </a:lnTo>
                <a:lnTo>
                  <a:pt x="2175745" y="785539"/>
                </a:lnTo>
                <a:cubicBezTo>
                  <a:pt x="2176704" y="758709"/>
                  <a:pt x="2176537" y="726260"/>
                  <a:pt x="2174621" y="699430"/>
                </a:cubicBezTo>
                <a:close/>
                <a:moveTo>
                  <a:pt x="2012096" y="647174"/>
                </a:moveTo>
                <a:lnTo>
                  <a:pt x="2012096" y="721224"/>
                </a:lnTo>
                <a:lnTo>
                  <a:pt x="1726464" y="737124"/>
                </a:lnTo>
                <a:cubicBezTo>
                  <a:pt x="1727222" y="715901"/>
                  <a:pt x="1727090" y="692899"/>
                  <a:pt x="1725575" y="671675"/>
                </a:cubicBezTo>
                <a:close/>
                <a:moveTo>
                  <a:pt x="2536825" y="557191"/>
                </a:moveTo>
                <a:lnTo>
                  <a:pt x="2536825" y="650800"/>
                </a:lnTo>
                <a:lnTo>
                  <a:pt x="2175745" y="670901"/>
                </a:lnTo>
                <a:cubicBezTo>
                  <a:pt x="2176704" y="644072"/>
                  <a:pt x="2176537" y="614994"/>
                  <a:pt x="2174621" y="588164"/>
                </a:cubicBezTo>
                <a:close/>
                <a:moveTo>
                  <a:pt x="2012096" y="547598"/>
                </a:moveTo>
                <a:lnTo>
                  <a:pt x="2012096" y="621648"/>
                </a:lnTo>
                <a:lnTo>
                  <a:pt x="1726464" y="648217"/>
                </a:lnTo>
                <a:cubicBezTo>
                  <a:pt x="1727222" y="626994"/>
                  <a:pt x="1727979" y="603103"/>
                  <a:pt x="1726464" y="581879"/>
                </a:cubicBezTo>
                <a:close/>
                <a:moveTo>
                  <a:pt x="2012096" y="448912"/>
                </a:moveTo>
                <a:lnTo>
                  <a:pt x="2012096" y="522962"/>
                </a:lnTo>
                <a:lnTo>
                  <a:pt x="1727353" y="559311"/>
                </a:lnTo>
                <a:cubicBezTo>
                  <a:pt x="1728111" y="538088"/>
                  <a:pt x="1727979" y="514197"/>
                  <a:pt x="1726464" y="492973"/>
                </a:cubicBezTo>
                <a:close/>
                <a:moveTo>
                  <a:pt x="2536825" y="431313"/>
                </a:moveTo>
                <a:lnTo>
                  <a:pt x="2536825" y="524923"/>
                </a:lnTo>
                <a:lnTo>
                  <a:pt x="2175745" y="558510"/>
                </a:lnTo>
                <a:cubicBezTo>
                  <a:pt x="2176704" y="531681"/>
                  <a:pt x="2177661" y="501479"/>
                  <a:pt x="2175745" y="474649"/>
                </a:cubicBezTo>
                <a:close/>
                <a:moveTo>
                  <a:pt x="2536825" y="306561"/>
                </a:moveTo>
                <a:lnTo>
                  <a:pt x="2536825" y="400170"/>
                </a:lnTo>
                <a:lnTo>
                  <a:pt x="2176869" y="446121"/>
                </a:lnTo>
                <a:cubicBezTo>
                  <a:pt x="2177827" y="419291"/>
                  <a:pt x="2177661" y="389089"/>
                  <a:pt x="2175745" y="362260"/>
                </a:cubicBezTo>
                <a:close/>
                <a:moveTo>
                  <a:pt x="2556213" y="276383"/>
                </a:moveTo>
                <a:lnTo>
                  <a:pt x="2130767" y="348250"/>
                </a:lnTo>
                <a:lnTo>
                  <a:pt x="2130767" y="1384395"/>
                </a:lnTo>
                <a:cubicBezTo>
                  <a:pt x="2128878" y="1385285"/>
                  <a:pt x="2118232" y="1390406"/>
                  <a:pt x="2116281" y="1391330"/>
                </a:cubicBezTo>
                <a:lnTo>
                  <a:pt x="2121997" y="1388543"/>
                </a:lnTo>
                <a:lnTo>
                  <a:pt x="2124363" y="465367"/>
                </a:lnTo>
                <a:cubicBezTo>
                  <a:pt x="2124587" y="465455"/>
                  <a:pt x="2124807" y="465549"/>
                  <a:pt x="2125028" y="465644"/>
                </a:cubicBezTo>
                <a:lnTo>
                  <a:pt x="2124377" y="459815"/>
                </a:lnTo>
                <a:lnTo>
                  <a:pt x="2124363" y="465367"/>
                </a:lnTo>
                <a:lnTo>
                  <a:pt x="2027434" y="425040"/>
                </a:lnTo>
                <a:lnTo>
                  <a:pt x="1690884" y="481891"/>
                </a:lnTo>
                <a:lnTo>
                  <a:pt x="1690884" y="1213128"/>
                </a:lnTo>
                <a:cubicBezTo>
                  <a:pt x="1558672" y="1265316"/>
                  <a:pt x="1477329" y="1337245"/>
                  <a:pt x="1477329" y="1416556"/>
                </a:cubicBezTo>
                <a:cubicBezTo>
                  <a:pt x="1477329" y="1577878"/>
                  <a:pt x="1813868" y="1708656"/>
                  <a:pt x="2229010" y="1708656"/>
                </a:cubicBezTo>
                <a:cubicBezTo>
                  <a:pt x="2644152" y="1708656"/>
                  <a:pt x="2980691" y="1577878"/>
                  <a:pt x="2980691" y="1416556"/>
                </a:cubicBezTo>
                <a:cubicBezTo>
                  <a:pt x="2980691" y="1337415"/>
                  <a:pt x="2899698" y="1265625"/>
                  <a:pt x="2767966" y="1213513"/>
                </a:cubicBezTo>
                <a:lnTo>
                  <a:pt x="2767966" y="1220029"/>
                </a:lnTo>
                <a:cubicBezTo>
                  <a:pt x="2875103" y="1265121"/>
                  <a:pt x="2939416" y="1325716"/>
                  <a:pt x="2939416" y="1391950"/>
                </a:cubicBezTo>
                <a:cubicBezTo>
                  <a:pt x="2939416" y="1539244"/>
                  <a:pt x="2621356" y="1658650"/>
                  <a:pt x="2229010" y="1658650"/>
                </a:cubicBezTo>
                <a:cubicBezTo>
                  <a:pt x="1836664" y="1658650"/>
                  <a:pt x="1518604" y="1539244"/>
                  <a:pt x="1518604" y="1391950"/>
                </a:cubicBezTo>
                <a:cubicBezTo>
                  <a:pt x="1518604" y="1325546"/>
                  <a:pt x="1583251" y="1264809"/>
                  <a:pt x="1690884" y="1219690"/>
                </a:cubicBezTo>
                <a:lnTo>
                  <a:pt x="1690884" y="1375565"/>
                </a:lnTo>
                <a:lnTo>
                  <a:pt x="2013789" y="1446058"/>
                </a:lnTo>
                <a:lnTo>
                  <a:pt x="2125028" y="1387187"/>
                </a:lnTo>
                <a:lnTo>
                  <a:pt x="2130767" y="1384398"/>
                </a:lnTo>
                <a:lnTo>
                  <a:pt x="2130767" y="1477980"/>
                </a:lnTo>
                <a:lnTo>
                  <a:pt x="2538965" y="1567093"/>
                </a:lnTo>
                <a:lnTo>
                  <a:pt x="2766061" y="1449232"/>
                </a:lnTo>
                <a:lnTo>
                  <a:pt x="2766061" y="365497"/>
                </a:lnTo>
                <a:close/>
                <a:moveTo>
                  <a:pt x="2281881" y="0"/>
                </a:moveTo>
                <a:cubicBezTo>
                  <a:pt x="2745996" y="0"/>
                  <a:pt x="3122233" y="321790"/>
                  <a:pt x="3122233" y="718740"/>
                </a:cubicBezTo>
                <a:lnTo>
                  <a:pt x="3109413" y="830992"/>
                </a:lnTo>
                <a:cubicBezTo>
                  <a:pt x="3152048" y="818443"/>
                  <a:pt x="3197772" y="812729"/>
                  <a:pt x="3245056" y="812729"/>
                </a:cubicBezTo>
                <a:cubicBezTo>
                  <a:pt x="3516386" y="812729"/>
                  <a:pt x="3736341" y="1000854"/>
                  <a:pt x="3736341" y="1232917"/>
                </a:cubicBezTo>
                <a:cubicBezTo>
                  <a:pt x="3736341" y="1464981"/>
                  <a:pt x="3516386" y="1653105"/>
                  <a:pt x="3245056" y="1653105"/>
                </a:cubicBezTo>
                <a:cubicBezTo>
                  <a:pt x="3201834" y="1653105"/>
                  <a:pt x="3159915" y="1648332"/>
                  <a:pt x="3120468" y="1637778"/>
                </a:cubicBezTo>
                <a:cubicBezTo>
                  <a:pt x="3065236" y="1757018"/>
                  <a:pt x="2929063" y="1841083"/>
                  <a:pt x="2769933" y="1841083"/>
                </a:cubicBezTo>
                <a:cubicBezTo>
                  <a:pt x="2696916" y="1841083"/>
                  <a:pt x="2628731" y="1823384"/>
                  <a:pt x="2574472" y="1787835"/>
                </a:cubicBezTo>
                <a:cubicBezTo>
                  <a:pt x="2525696" y="1943128"/>
                  <a:pt x="2359505" y="2056707"/>
                  <a:pt x="2162293" y="2056707"/>
                </a:cubicBezTo>
                <a:cubicBezTo>
                  <a:pt x="2029714" y="2056707"/>
                  <a:pt x="1911152" y="2005374"/>
                  <a:pt x="1836672" y="1921553"/>
                </a:cubicBezTo>
                <a:cubicBezTo>
                  <a:pt x="1715765" y="2051957"/>
                  <a:pt x="1528454" y="2134108"/>
                  <a:pt x="1318709" y="2134108"/>
                </a:cubicBezTo>
                <a:cubicBezTo>
                  <a:pt x="987988" y="2134108"/>
                  <a:pt x="713045" y="1929862"/>
                  <a:pt x="658385" y="1660579"/>
                </a:cubicBezTo>
                <a:cubicBezTo>
                  <a:pt x="599942" y="1684490"/>
                  <a:pt x="534438" y="1697336"/>
                  <a:pt x="465428" y="1697336"/>
                </a:cubicBezTo>
                <a:cubicBezTo>
                  <a:pt x="208379" y="1697336"/>
                  <a:pt x="0" y="1519112"/>
                  <a:pt x="0" y="1299262"/>
                </a:cubicBezTo>
                <a:cubicBezTo>
                  <a:pt x="0" y="1079413"/>
                  <a:pt x="208379" y="901189"/>
                  <a:pt x="465428" y="901189"/>
                </a:cubicBezTo>
                <a:lnTo>
                  <a:pt x="508257" y="904883"/>
                </a:lnTo>
                <a:cubicBezTo>
                  <a:pt x="484017" y="853278"/>
                  <a:pt x="471888" y="796897"/>
                  <a:pt x="471888" y="738092"/>
                </a:cubicBezTo>
                <a:cubicBezTo>
                  <a:pt x="471888" y="467861"/>
                  <a:pt x="728021" y="248795"/>
                  <a:pt x="1043976" y="248795"/>
                </a:cubicBezTo>
                <a:cubicBezTo>
                  <a:pt x="1233241" y="248795"/>
                  <a:pt x="1401041" y="327404"/>
                  <a:pt x="1503780" y="449408"/>
                </a:cubicBezTo>
                <a:cubicBezTo>
                  <a:pt x="1627414" y="185725"/>
                  <a:pt x="1929287" y="0"/>
                  <a:pt x="2281881" y="0"/>
                </a:cubicBezTo>
                <a:close/>
              </a:path>
            </a:pathLst>
          </a:custGeom>
          <a:solidFill>
            <a:schemeClr val="bg1"/>
          </a:solidFill>
          <a:ln w="12700" cap="flat" cmpd="sng" algn="ctr">
            <a:noFill/>
            <a:prstDash val="solid"/>
            <a:round/>
            <a:headEnd type="none" w="med" len="med"/>
            <a:tailEnd type="none" w="med" len="med"/>
          </a:ln>
          <a:effectLst/>
        </p:spPr>
        <p:txBody>
          <a:bodyPr vert="horz" wrap="square" lIns="89631" tIns="89631" rIns="89631" bIns="89631" numCol="1" rtlCol="0" anchor="t" anchorCtr="0" compatLnSpc="1">
            <a:prstTxWarp prst="textNoShape">
              <a:avLst/>
            </a:prstTxWarp>
            <a:noAutofit/>
          </a:bodyPr>
          <a:lstStyle/>
          <a:p>
            <a:pPr algn="ctr" defTabSz="895956">
              <a:spcBef>
                <a:spcPts val="619"/>
              </a:spcBef>
              <a:buClr>
                <a:srgbClr val="FFFF99"/>
              </a:buClr>
              <a:buSzPct val="120000"/>
            </a:pPr>
            <a:endParaRPr lang="en-US" sz="1961" dirty="0">
              <a:ln>
                <a:solidFill>
                  <a:srgbClr val="FFFFFF">
                    <a:alpha val="0"/>
                  </a:srgbClr>
                </a:solidFill>
              </a:ln>
              <a:gradFill>
                <a:gsLst>
                  <a:gs pos="0">
                    <a:srgbClr val="FFFFFF"/>
                  </a:gs>
                  <a:gs pos="100000">
                    <a:srgbClr val="FFFFFF"/>
                  </a:gs>
                </a:gsLst>
                <a:lin ang="5400000" scaled="0"/>
              </a:gradFill>
              <a:ea typeface="Segoe UI" pitchFamily="34" charset="0"/>
              <a:cs typeface="Segoe UI" pitchFamily="34" charset="0"/>
            </a:endParaRPr>
          </a:p>
        </p:txBody>
      </p:sp>
      <p:pic>
        <p:nvPicPr>
          <p:cNvPr id="50" name="Picture 49"/>
          <p:cNvPicPr>
            <a:picLocks noChangeAspect="1"/>
          </p:cNvPicPr>
          <p:nvPr/>
        </p:nvPicPr>
        <p:blipFill rotWithShape="1">
          <a:blip r:embed="rId9" cstate="print">
            <a:extLst>
              <a:ext uri="{28A0092B-C50C-407E-A947-70E740481C1C}">
                <a14:useLocalDpi xmlns:a14="http://schemas.microsoft.com/office/drawing/2010/main" val="0"/>
              </a:ext>
            </a:extLst>
          </a:blip>
          <a:srcRect t="7049" b="-1"/>
          <a:stretch/>
        </p:blipFill>
        <p:spPr>
          <a:xfrm rot="5400000">
            <a:off x="5035808" y="2043915"/>
            <a:ext cx="1141472" cy="1070696"/>
          </a:xfrm>
          <a:prstGeom prst="rect">
            <a:avLst/>
          </a:prstGeom>
          <a:noFill/>
          <a:ln>
            <a:noFill/>
          </a:ln>
        </p:spPr>
      </p:pic>
      <p:sp>
        <p:nvSpPr>
          <p:cNvPr id="3" name="TextBox 2"/>
          <p:cNvSpPr txBox="1"/>
          <p:nvPr/>
        </p:nvSpPr>
        <p:spPr>
          <a:xfrm>
            <a:off x="7296001" y="5499657"/>
            <a:ext cx="2151115" cy="632961"/>
          </a:xfrm>
          <a:prstGeom prst="rect">
            <a:avLst/>
          </a:prstGeom>
          <a:noFill/>
        </p:spPr>
        <p:txBody>
          <a:bodyPr wrap="square" lIns="89631" tIns="44815" rIns="89631" bIns="44815" rtlCol="0">
            <a:spAutoFit/>
          </a:bodyPr>
          <a:lstStyle/>
          <a:p>
            <a:pPr>
              <a:spcBef>
                <a:spcPts val="588"/>
              </a:spcBef>
            </a:pPr>
            <a:r>
              <a:rPr lang="en-US" sz="1175" b="1" dirty="0">
                <a:ln>
                  <a:solidFill>
                    <a:srgbClr val="FFFFFF">
                      <a:alpha val="0"/>
                    </a:srgbClr>
                  </a:solidFill>
                </a:ln>
                <a:solidFill>
                  <a:schemeClr val="tx2"/>
                </a:solidFill>
                <a:ea typeface="Segoe UI" pitchFamily="34" charset="0"/>
                <a:cs typeface="Segoe UI" pitchFamily="34" charset="0"/>
              </a:rPr>
              <a:t>Best for existing and new applications needing full SQL Server feature set </a:t>
            </a:r>
          </a:p>
        </p:txBody>
      </p:sp>
      <p:sp>
        <p:nvSpPr>
          <p:cNvPr id="41" name="TextBox 40"/>
          <p:cNvSpPr txBox="1"/>
          <p:nvPr/>
        </p:nvSpPr>
        <p:spPr>
          <a:xfrm>
            <a:off x="9551028" y="5483862"/>
            <a:ext cx="2151115" cy="632961"/>
          </a:xfrm>
          <a:prstGeom prst="rect">
            <a:avLst/>
          </a:prstGeom>
          <a:noFill/>
        </p:spPr>
        <p:txBody>
          <a:bodyPr wrap="square" lIns="89631" tIns="44815" rIns="89631" bIns="44815" rtlCol="0">
            <a:spAutoFit/>
          </a:bodyPr>
          <a:lstStyle/>
          <a:p>
            <a:pPr defTabSz="913904" fontAlgn="base">
              <a:spcBef>
                <a:spcPts val="588"/>
              </a:spcBef>
            </a:pPr>
            <a:r>
              <a:rPr lang="en-US" sz="1175" b="1" dirty="0">
                <a:ln>
                  <a:solidFill>
                    <a:srgbClr val="FFFFFF">
                      <a:alpha val="0"/>
                    </a:srgbClr>
                  </a:solidFill>
                </a:ln>
                <a:solidFill>
                  <a:schemeClr val="tx2"/>
                </a:solidFill>
                <a:ea typeface="Segoe UI" pitchFamily="34" charset="0"/>
                <a:cs typeface="Segoe UI" pitchFamily="34" charset="0"/>
              </a:rPr>
              <a:t>Best for new cloud applications needing relational capabilities and high availability</a:t>
            </a:r>
          </a:p>
        </p:txBody>
      </p:sp>
      <p:sp>
        <p:nvSpPr>
          <p:cNvPr id="42" name="TextBox 41"/>
          <p:cNvSpPr txBox="1"/>
          <p:nvPr/>
        </p:nvSpPr>
        <p:spPr>
          <a:xfrm>
            <a:off x="2407485" y="5499657"/>
            <a:ext cx="2151115" cy="452143"/>
          </a:xfrm>
          <a:prstGeom prst="rect">
            <a:avLst/>
          </a:prstGeom>
          <a:noFill/>
        </p:spPr>
        <p:txBody>
          <a:bodyPr wrap="square" lIns="89631" tIns="44815" rIns="89631" bIns="44815" rtlCol="0">
            <a:spAutoFit/>
          </a:bodyPr>
          <a:lstStyle/>
          <a:p>
            <a:pPr defTabSz="913904" fontAlgn="base">
              <a:spcBef>
                <a:spcPts val="588"/>
              </a:spcBef>
            </a:pPr>
            <a:r>
              <a:rPr lang="en-US" sz="1175" b="1" dirty="0">
                <a:ln>
                  <a:solidFill>
                    <a:srgbClr val="FFFFFF">
                      <a:alpha val="0"/>
                    </a:srgbClr>
                  </a:solidFill>
                </a:ln>
                <a:solidFill>
                  <a:schemeClr val="tx2"/>
                </a:solidFill>
                <a:ea typeface="Segoe UI" pitchFamily="34" charset="0"/>
                <a:cs typeface="Segoe UI" pitchFamily="34" charset="0"/>
              </a:rPr>
              <a:t>Best for inexpensive, scalable storage of semi-structured data </a:t>
            </a:r>
          </a:p>
        </p:txBody>
      </p:sp>
      <p:sp>
        <p:nvSpPr>
          <p:cNvPr id="43" name="TextBox 42"/>
          <p:cNvSpPr txBox="1"/>
          <p:nvPr/>
        </p:nvSpPr>
        <p:spPr>
          <a:xfrm>
            <a:off x="4748241" y="5492394"/>
            <a:ext cx="2151115" cy="632961"/>
          </a:xfrm>
          <a:prstGeom prst="rect">
            <a:avLst/>
          </a:prstGeom>
          <a:noFill/>
        </p:spPr>
        <p:txBody>
          <a:bodyPr wrap="square" lIns="89631" tIns="44815" rIns="89631" bIns="44815" rtlCol="0">
            <a:spAutoFit/>
          </a:bodyPr>
          <a:lstStyle/>
          <a:p>
            <a:pPr defTabSz="896192">
              <a:spcBef>
                <a:spcPts val="588"/>
              </a:spcBef>
              <a:defRPr/>
            </a:pPr>
            <a:r>
              <a:rPr lang="en-US" sz="1175" b="1" dirty="0">
                <a:ln>
                  <a:solidFill>
                    <a:srgbClr val="FFFFFF">
                      <a:alpha val="0"/>
                    </a:srgbClr>
                  </a:solidFill>
                </a:ln>
                <a:solidFill>
                  <a:schemeClr val="tx2"/>
                </a:solidFill>
              </a:rPr>
              <a:t>Best for Big Data Analytics across semi-structured and unstructured data</a:t>
            </a:r>
          </a:p>
        </p:txBody>
      </p:sp>
      <p:sp>
        <p:nvSpPr>
          <p:cNvPr id="44" name="TextBox 43"/>
          <p:cNvSpPr txBox="1"/>
          <p:nvPr/>
        </p:nvSpPr>
        <p:spPr>
          <a:xfrm>
            <a:off x="189633" y="5483862"/>
            <a:ext cx="2151115" cy="452143"/>
          </a:xfrm>
          <a:prstGeom prst="rect">
            <a:avLst/>
          </a:prstGeom>
          <a:noFill/>
        </p:spPr>
        <p:txBody>
          <a:bodyPr wrap="square" lIns="89631" tIns="44815" rIns="89631" bIns="44815" rtlCol="0">
            <a:spAutoFit/>
          </a:bodyPr>
          <a:lstStyle/>
          <a:p>
            <a:pPr defTabSz="913904" fontAlgn="base">
              <a:spcBef>
                <a:spcPts val="588"/>
              </a:spcBef>
            </a:pPr>
            <a:r>
              <a:rPr lang="en-US" sz="1175" b="1" dirty="0">
                <a:ln>
                  <a:solidFill>
                    <a:srgbClr val="FFFFFF">
                      <a:alpha val="0"/>
                    </a:srgbClr>
                  </a:solidFill>
                </a:ln>
                <a:solidFill>
                  <a:schemeClr val="tx2"/>
                </a:solidFill>
                <a:ea typeface="Segoe UI" pitchFamily="34" charset="0"/>
                <a:cs typeface="Segoe UI" pitchFamily="34" charset="0"/>
              </a:rPr>
              <a:t>Best for inexpensive, scalable storage of data </a:t>
            </a:r>
          </a:p>
        </p:txBody>
      </p:sp>
      <p:cxnSp>
        <p:nvCxnSpPr>
          <p:cNvPr id="63" name="Straight Connector 62"/>
          <p:cNvCxnSpPr/>
          <p:nvPr/>
        </p:nvCxnSpPr>
        <p:spPr>
          <a:xfrm>
            <a:off x="2371721" y="4040475"/>
            <a:ext cx="6231" cy="2344996"/>
          </a:xfrm>
          <a:prstGeom prst="line">
            <a:avLst/>
          </a:prstGeom>
          <a:ln w="15875">
            <a:solidFill>
              <a:schemeClr val="bg1">
                <a:lumMod val="75000"/>
              </a:schemeClr>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a:off x="4606667" y="4043187"/>
            <a:ext cx="45471" cy="2302152"/>
          </a:xfrm>
          <a:prstGeom prst="line">
            <a:avLst/>
          </a:prstGeom>
          <a:ln w="15875">
            <a:solidFill>
              <a:schemeClr val="bg1">
                <a:lumMod val="75000"/>
              </a:schemeClr>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pic>
        <p:nvPicPr>
          <p:cNvPr id="59" name="Picture 58"/>
          <p:cNvPicPr>
            <a:picLocks noChangeAspect="1"/>
          </p:cNvPicPr>
          <p:nvPr/>
        </p:nvPicPr>
        <p:blipFill rotWithShape="1">
          <a:blip r:embed="rId9" cstate="print">
            <a:extLst>
              <a:ext uri="{28A0092B-C50C-407E-A947-70E740481C1C}">
                <a14:useLocalDpi xmlns:a14="http://schemas.microsoft.com/office/drawing/2010/main" val="0"/>
              </a:ext>
            </a:extLst>
          </a:blip>
          <a:srcRect t="7049" b="-1"/>
          <a:stretch/>
        </p:blipFill>
        <p:spPr>
          <a:xfrm>
            <a:off x="10038036" y="2105749"/>
            <a:ext cx="1141472" cy="1070696"/>
          </a:xfrm>
          <a:prstGeom prst="rect">
            <a:avLst/>
          </a:prstGeom>
          <a:noFill/>
          <a:ln>
            <a:noFill/>
          </a:ln>
        </p:spPr>
      </p:pic>
    </p:spTree>
    <p:extLst>
      <p:ext uri="{BB962C8B-B14F-4D97-AF65-F5344CB8AC3E}">
        <p14:creationId xmlns:p14="http://schemas.microsoft.com/office/powerpoint/2010/main" val="2302688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IMING" val="|0|.5|.5|.5"/>
</p:tagLst>
</file>

<file path=ppt/tags/tag11.xml><?xml version="1.0" encoding="utf-8"?>
<p:tagLst xmlns:a="http://schemas.openxmlformats.org/drawingml/2006/main" xmlns:r="http://schemas.openxmlformats.org/officeDocument/2006/relationships" xmlns:p="http://schemas.openxmlformats.org/presentationml/2006/main">
  <p:tag name="TIMING" val="|0|.5|.5|.5"/>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R3FBnKu.g0WGMKHIbw.3r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AalICTDj0ka3EY5dJtBKk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c4Fhapi.ckeZwwtYLMB6rg"/>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pt3kmDd8fUifjndBtdF.kw"/>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ehRvrgtOIEKEHlzmHzW2I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uSvaLDtmUU66_P77TKzFA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sOdNaxiMCEuyy_PCiGzgkg"/>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sOdNaxiMCEuyy_PCiGzgkg"/>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sOdNaxiMCEuyy_PCiGzgkg"/>
</p:tagLst>
</file>

<file path=ppt/tags/tag9.xml><?xml version="1.0" encoding="utf-8"?>
<p:tagLst xmlns:a="http://schemas.openxmlformats.org/drawingml/2006/main" xmlns:r="http://schemas.openxmlformats.org/officeDocument/2006/relationships" xmlns:p="http://schemas.openxmlformats.org/presentationml/2006/main">
  <p:tag name="TIMING" val="|0|.5|.5|.5"/>
</p:tagLst>
</file>

<file path=ppt/theme/theme1.xml><?xml version="1.0" encoding="utf-8"?>
<a:theme xmlns:a="http://schemas.openxmlformats.org/drawingml/2006/main" name="1_Office Theme">
  <a:themeElements>
    <a:clrScheme name="MVA Color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MVA Fonts">
      <a:majorFont>
        <a:latin typeface="Segoe UI Light"/>
        <a:ea typeface=""/>
        <a:cs typeface=""/>
      </a:majorFont>
      <a:minorFont>
        <a:latin typeface="Segoe UI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ln>
          <a:noFill/>
        </a:ln>
      </a:spPr>
      <a:bodyPr vert="horz" lIns="91409" tIns="45705" rIns="91409" bIns="45705" rtlCol="0" anchor="ctr" anchorCtr="0">
        <a:normAutofit/>
      </a:bodyPr>
      <a:lstStyle>
        <a:defPPr algn="ctr">
          <a:defRPr sz="4800" dirty="0" smtClean="0"/>
        </a:defPPr>
      </a:lstStyle>
      <a:style>
        <a:lnRef idx="2">
          <a:schemeClr val="accent3">
            <a:shade val="50000"/>
          </a:schemeClr>
        </a:lnRef>
        <a:fillRef idx="1">
          <a:schemeClr val="accent3"/>
        </a:fillRef>
        <a:effectRef idx="0">
          <a:schemeClr val="accent3"/>
        </a:effectRef>
        <a:fontRef idx="minor">
          <a:schemeClr val="lt1"/>
        </a:fontRef>
      </a:style>
    </a:txDef>
  </a:objectDefaults>
  <a:extraClrSchemeLst/>
  <a:extLst>
    <a:ext uri="{05A4C25C-085E-4340-85A3-A5531E510DB2}">
      <thm15:themeFamily xmlns:thm15="http://schemas.microsoft.com/office/thememl/2012/main" name="MVA-CourseTemplate-1.pptx" id="{44F1D109-0D62-4C50-A3FF-AB64ABB72DAD}" vid="{29F46DDF-BD45-4956-8C98-398EB1CD161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1453F376-E757-4362-8E55-5CB4089A1551">Draft</Status>
    <Content_x0020_Type xmlns="1453F376-E757-4362-8E55-5CB4089A1551">Slide Presentation</Content_x0020_Type>
    <Module xmlns="1453F376-E757-4362-8E55-5CB4089A1551">3</Modul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4BA8187F32748A46AD24A35841606839" ma:contentTypeVersion="" ma:contentTypeDescription="Create a new document." ma:contentTypeScope="" ma:versionID="3bcb4cebf4419c726b83f1786a27a371">
  <xsd:schema xmlns:xsd="http://www.w3.org/2001/XMLSchema" xmlns:xs="http://www.w3.org/2001/XMLSchema" xmlns:p="http://schemas.microsoft.com/office/2006/metadata/properties" xmlns:ns2="1453F376-E757-4362-8E55-5CB4089A1551" targetNamespace="http://schemas.microsoft.com/office/2006/metadata/properties" ma:root="true" ma:fieldsID="0633321aa7747ee45fb3b71481624031" ns2:_="">
    <xsd:import namespace="1453F376-E757-4362-8E55-5CB4089A1551"/>
    <xsd:element name="properties">
      <xsd:complexType>
        <xsd:sequence>
          <xsd:element name="documentManagement">
            <xsd:complexType>
              <xsd:all>
                <xsd:element ref="ns2:Content_x0020_Type"/>
                <xsd:element ref="ns2:Module"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453F376-E757-4362-8E55-5CB4089A1551" elementFormDefault="qualified">
    <xsd:import namespace="http://schemas.microsoft.com/office/2006/documentManagement/types"/>
    <xsd:import namespace="http://schemas.microsoft.com/office/infopath/2007/PartnerControls"/>
    <xsd:element name="Content_x0020_Type" ma:index="8" ma:displayName="Content Type" ma:format="Dropdown" ma:internalName="Content_x0020_Type">
      <xsd:simpleType>
        <xsd:restriction base="dms:Choice">
          <xsd:enumeration value="Assessment"/>
          <xsd:enumeration value="Break Slides"/>
          <xsd:enumeration value="CC File"/>
          <xsd:enumeration value="Instructor Image"/>
          <xsd:enumeration value="Outline"/>
          <xsd:enumeration value="Promo Package"/>
          <xsd:enumeration value="Slide Presentation"/>
          <xsd:enumeration value="SME Recruitment"/>
          <xsd:enumeration value="Video"/>
        </xsd:restriction>
      </xsd:simpleType>
    </xsd:element>
    <xsd:element name="Module" ma:index="9" nillable="true" ma:displayName="Module" ma:decimals="0" ma:internalName="Module" ma:percentage="FALSE">
      <xsd:simpleType>
        <xsd:restriction base="dms:Number">
          <xsd:maxInclusive value="40"/>
          <xsd:minInclusive value="1"/>
        </xsd:restriction>
      </xsd:simpleType>
    </xsd:element>
    <xsd:element name="Status" ma:index="10" nillable="true" ma:displayName="Status" ma:default="Draft" ma:format="Dropdown" ma:internalName="Status">
      <xsd:simpleType>
        <xsd:restriction base="dms:Choice">
          <xsd:enumeration value="Draft"/>
          <xsd:enumeration value="Final"/>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0CA13EC-1D3C-4D6F-8D1C-E8A452CFC79A}"/>
</file>

<file path=customXml/itemProps2.xml><?xml version="1.0" encoding="utf-8"?>
<ds:datastoreItem xmlns:ds="http://schemas.openxmlformats.org/officeDocument/2006/customXml" ds:itemID="{7025FDD9-4C58-4084-9F89-0E6ADD6FFF55}"/>
</file>

<file path=customXml/itemProps3.xml><?xml version="1.0" encoding="utf-8"?>
<ds:datastoreItem xmlns:ds="http://schemas.openxmlformats.org/officeDocument/2006/customXml" ds:itemID="{F60F959E-5F14-4E08-822D-6A1DB320C715}"/>
</file>

<file path=docProps/app.xml><?xml version="1.0" encoding="utf-8"?>
<Properties xmlns="http://schemas.openxmlformats.org/officeDocument/2006/extended-properties" xmlns:vt="http://schemas.openxmlformats.org/officeDocument/2006/docPropsVTypes">
  <Template>MVA-CourseTemplate-1</Template>
  <TotalTime>548</TotalTime>
  <Words>2121</Words>
  <Application>Microsoft Office PowerPoint</Application>
  <PresentationFormat>Widescreen</PresentationFormat>
  <Paragraphs>417</Paragraphs>
  <Slides>38</Slides>
  <Notes>38</Notes>
  <HiddenSlides>1</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38</vt:i4>
      </vt:variant>
    </vt:vector>
  </HeadingPairs>
  <TitlesOfParts>
    <vt:vector size="47" baseType="lpstr">
      <vt:lpstr>Arial</vt:lpstr>
      <vt:lpstr>Calibri</vt:lpstr>
      <vt:lpstr>Segoe</vt:lpstr>
      <vt:lpstr>Segoe UI</vt:lpstr>
      <vt:lpstr>Segoe UI Light</vt:lpstr>
      <vt:lpstr>Segoe UI Semibold</vt:lpstr>
      <vt:lpstr>Wingdings</vt:lpstr>
      <vt:lpstr>1_Office Theme</vt:lpstr>
      <vt:lpstr>think-cell Slide</vt:lpstr>
      <vt:lpstr>Enterprise Developer Camp Jumpstart</vt:lpstr>
      <vt:lpstr>PowerPoint Presentation</vt:lpstr>
      <vt:lpstr>Module Overview</vt:lpstr>
      <vt:lpstr>Expense reporting backlog</vt:lpstr>
      <vt:lpstr>PowerPoint Presentation</vt:lpstr>
      <vt:lpstr>PowerPoint Presentation</vt:lpstr>
      <vt:lpstr>PowerPoint Presentation</vt:lpstr>
      <vt:lpstr>PowerPoint Presentation</vt:lpstr>
      <vt:lpstr>Windows Azure data management options</vt:lpstr>
      <vt:lpstr>Options for relational data services in the cloud</vt:lpstr>
      <vt:lpstr>Windows Azure SQL Database</vt:lpstr>
      <vt:lpstr>Move on-prem SQL to Azure SQL</vt:lpstr>
      <vt:lpstr>Windows Azure SQL</vt:lpstr>
      <vt:lpstr>PowerPoint Presentation</vt:lpstr>
      <vt:lpstr>Windows Azure Web Sites</vt:lpstr>
      <vt:lpstr>Evolving from machine-centric to distributed</vt:lpstr>
      <vt:lpstr>Publishing in Windows Azure Web Sites</vt:lpstr>
      <vt:lpstr>Development tools and protocols support</vt:lpstr>
      <vt:lpstr>Move on-prem WCF to Azure Web Site</vt:lpstr>
      <vt:lpstr>Windows Azure Web Sites</vt:lpstr>
      <vt:lpstr>PowerPoint Presentation</vt:lpstr>
      <vt:lpstr>Windows Azure Active Directory</vt:lpstr>
      <vt:lpstr>Protocols to connect with WAAD</vt:lpstr>
      <vt:lpstr>Windows Azure Authentication Library</vt:lpstr>
      <vt:lpstr>Secure WCF service with WAAD</vt:lpstr>
      <vt:lpstr>Secure WCF service with WAAD</vt:lpstr>
      <vt:lpstr>Windows Azure Active Directory</vt:lpstr>
      <vt:lpstr>PowerPoint Presentation</vt:lpstr>
      <vt:lpstr>Hybrid application needs</vt:lpstr>
      <vt:lpstr>Windows Azure Service Bus</vt:lpstr>
      <vt:lpstr>Windows Azure Service Bus</vt:lpstr>
      <vt:lpstr>Service Bus Relay</vt:lpstr>
      <vt:lpstr>Windows Azure Service Bus</vt:lpstr>
      <vt:lpstr>PowerPoint Presentation</vt:lpstr>
      <vt:lpstr>Summary</vt:lpstr>
      <vt:lpstr>Resources</vt:lpstr>
      <vt:lpstr>Resources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Enterprise Developer Camp Jumpstart</dc:title>
  <dc:creator>Bret Stateham</dc:creator>
  <cp:lastModifiedBy>Jonathan Sanito</cp:lastModifiedBy>
  <cp:revision>118</cp:revision>
  <dcterms:created xsi:type="dcterms:W3CDTF">2013-10-14T21:08:33Z</dcterms:created>
  <dcterms:modified xsi:type="dcterms:W3CDTF">2014-02-03T13:48:59Z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0x0101004BA8187F32748A46AD24A35841606839</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ies>
</file>