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311" r:id="rId5"/>
    <p:sldId id="371" r:id="rId6"/>
    <p:sldId id="372" r:id="rId7"/>
    <p:sldId id="412" r:id="rId8"/>
    <p:sldId id="373" r:id="rId9"/>
    <p:sldId id="435" r:id="rId10"/>
    <p:sldId id="436" r:id="rId11"/>
    <p:sldId id="377" r:id="rId12"/>
    <p:sldId id="379" r:id="rId13"/>
    <p:sldId id="437" r:id="rId14"/>
    <p:sldId id="438" r:id="rId15"/>
    <p:sldId id="439" r:id="rId16"/>
    <p:sldId id="440" r:id="rId17"/>
    <p:sldId id="441" r:id="rId18"/>
    <p:sldId id="442" r:id="rId19"/>
    <p:sldId id="443" r:id="rId20"/>
    <p:sldId id="444" r:id="rId21"/>
    <p:sldId id="445" r:id="rId22"/>
    <p:sldId id="394" r:id="rId23"/>
    <p:sldId id="408" r:id="rId24"/>
    <p:sldId id="409" r:id="rId25"/>
    <p:sldId id="410" r:id="rId26"/>
    <p:sldId id="411"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458" autoAdjust="0"/>
    <p:restoredTop sz="94660"/>
  </p:normalViewPr>
  <p:slideViewPr>
    <p:cSldViewPr snapToGrid="0">
      <p:cViewPr varScale="1">
        <p:scale>
          <a:sx n="100" d="100"/>
          <a:sy n="100" d="100"/>
        </p:scale>
        <p:origin x="108" y="810"/>
      </p:cViewPr>
      <p:guideLst/>
    </p:cSldViewPr>
  </p:slideViewPr>
  <p:notesTextViewPr>
    <p:cViewPr>
      <p:scale>
        <a:sx n="1" d="1"/>
        <a:sy n="1" d="1"/>
      </p:scale>
      <p:origin x="0" y="0"/>
    </p:cViewPr>
  </p:notesTextViewPr>
  <p:notesViewPr>
    <p:cSldViewPr snapToGrid="0">
      <p:cViewPr varScale="1">
        <p:scale>
          <a:sx n="101" d="100"/>
          <a:sy n="101" d="100"/>
        </p:scale>
        <p:origin x="25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3CC6C-DA78-458F-AECC-2B63128E0B9F}" type="doc">
      <dgm:prSet loTypeId="urn:microsoft.com/office/officeart/2005/8/layout/cycle1" loCatId="cycle" qsTypeId="urn:microsoft.com/office/officeart/2005/8/quickstyle/simple5" qsCatId="simple" csTypeId="urn:microsoft.com/office/officeart/2005/8/colors/colorful1" csCatId="colorful" phldr="1"/>
      <dgm:spPr/>
      <dgm:t>
        <a:bodyPr/>
        <a:lstStyle/>
        <a:p>
          <a:endParaRPr lang="en-US"/>
        </a:p>
      </dgm:t>
    </dgm:pt>
    <dgm:pt modelId="{70D1F0E7-14A4-4E7C-8B08-72B78B7C1F0E}">
      <dgm:prSet phldrT="[Text]"/>
      <dgm:spPr/>
      <dgm:t>
        <a:bodyPr anchor="t"/>
        <a:lstStyle/>
        <a:p>
          <a:r>
            <a:rPr lang="en-US" smtClean="0"/>
            <a:t>Build</a:t>
          </a:r>
          <a:endParaRPr lang="en-US" dirty="0"/>
        </a:p>
      </dgm:t>
    </dgm:pt>
    <dgm:pt modelId="{CA8BB588-BEFD-4C5B-8F4C-652852C33373}" type="parTrans" cxnId="{BA2D85B8-4A5D-452E-BCD8-51DDC047E03B}">
      <dgm:prSet/>
      <dgm:spPr/>
      <dgm:t>
        <a:bodyPr/>
        <a:lstStyle/>
        <a:p>
          <a:endParaRPr lang="en-US"/>
        </a:p>
      </dgm:t>
    </dgm:pt>
    <dgm:pt modelId="{BFDBE1F0-0276-4ABC-B75C-9E6A0476F250}" type="sibTrans" cxnId="{BA2D85B8-4A5D-452E-BCD8-51DDC047E03B}">
      <dgm:prSet/>
      <dgm:spPr>
        <a:solidFill>
          <a:srgbClr val="01B312"/>
        </a:solidFill>
      </dgm:spPr>
      <dgm:t>
        <a:bodyPr/>
        <a:lstStyle/>
        <a:p>
          <a:endParaRPr lang="en-US"/>
        </a:p>
      </dgm:t>
    </dgm:pt>
    <dgm:pt modelId="{DCFE7229-289F-4895-96F7-53AE43270E91}">
      <dgm:prSet phldrT="[Text]"/>
      <dgm:spPr/>
      <dgm:t>
        <a:bodyPr anchor="t"/>
        <a:lstStyle/>
        <a:p>
          <a:r>
            <a:rPr lang="en-US" dirty="0" smtClean="0"/>
            <a:t>Connect</a:t>
          </a:r>
          <a:endParaRPr lang="en-US" dirty="0"/>
        </a:p>
      </dgm:t>
    </dgm:pt>
    <dgm:pt modelId="{85DCA21C-D1A1-4095-8D9F-63388B918F16}" type="parTrans" cxnId="{24ACD2A2-B073-42F9-A478-B696C068EEFF}">
      <dgm:prSet/>
      <dgm:spPr/>
      <dgm:t>
        <a:bodyPr/>
        <a:lstStyle/>
        <a:p>
          <a:endParaRPr lang="en-US"/>
        </a:p>
      </dgm:t>
    </dgm:pt>
    <dgm:pt modelId="{99A7BCC0-50FE-4335-BE63-8DC07BB6F04F}" type="sibTrans" cxnId="{24ACD2A2-B073-42F9-A478-B696C068EEFF}">
      <dgm:prSet/>
      <dgm:spPr>
        <a:solidFill>
          <a:srgbClr val="56B6F6"/>
        </a:solidFill>
      </dgm:spPr>
      <dgm:t>
        <a:bodyPr/>
        <a:lstStyle/>
        <a:p>
          <a:endParaRPr lang="en-US"/>
        </a:p>
      </dgm:t>
    </dgm:pt>
    <dgm:pt modelId="{54A47F83-36BD-4077-99B4-5748AE19502F}">
      <dgm:prSet phldrT="[Text]"/>
      <dgm:spPr/>
      <dgm:t>
        <a:bodyPr/>
        <a:lstStyle/>
        <a:p>
          <a:r>
            <a:rPr lang="en-US" dirty="0" smtClean="0"/>
            <a:t>Test</a:t>
          </a:r>
          <a:endParaRPr lang="en-US" dirty="0"/>
        </a:p>
      </dgm:t>
    </dgm:pt>
    <dgm:pt modelId="{E5143DDE-4BDE-47C2-ACF6-723C244766CA}" type="parTrans" cxnId="{80646041-ABB6-4EE1-9883-4E3A0C9CB72E}">
      <dgm:prSet/>
      <dgm:spPr/>
      <dgm:t>
        <a:bodyPr/>
        <a:lstStyle/>
        <a:p>
          <a:endParaRPr lang="en-US"/>
        </a:p>
      </dgm:t>
    </dgm:pt>
    <dgm:pt modelId="{4E8E20A1-467C-4D61-A788-0E338A65A32E}" type="sibTrans" cxnId="{80646041-ABB6-4EE1-9883-4E3A0C9CB72E}">
      <dgm:prSet/>
      <dgm:spPr>
        <a:solidFill>
          <a:srgbClr val="EF9202"/>
        </a:solidFill>
      </dgm:spPr>
      <dgm:t>
        <a:bodyPr/>
        <a:lstStyle/>
        <a:p>
          <a:endParaRPr lang="en-US"/>
        </a:p>
      </dgm:t>
    </dgm:pt>
    <dgm:pt modelId="{E7476BC7-A1D7-48F9-BBDC-630C981682F4}">
      <dgm:prSet phldrT="[Text]"/>
      <dgm:spPr/>
      <dgm:t>
        <a:bodyPr/>
        <a:lstStyle/>
        <a:p>
          <a:r>
            <a:rPr lang="en-US" dirty="0" smtClean="0"/>
            <a:t>Deliver</a:t>
          </a:r>
          <a:endParaRPr lang="en-US" dirty="0"/>
        </a:p>
      </dgm:t>
    </dgm:pt>
    <dgm:pt modelId="{DCB6C4E8-E8B6-47BE-AC60-D1DB4FB1EB17}" type="parTrans" cxnId="{E184471F-C012-4AA5-BF48-0FC213993B8D}">
      <dgm:prSet/>
      <dgm:spPr/>
      <dgm:t>
        <a:bodyPr/>
        <a:lstStyle/>
        <a:p>
          <a:endParaRPr lang="en-US"/>
        </a:p>
      </dgm:t>
    </dgm:pt>
    <dgm:pt modelId="{D6F5323F-280F-4400-9E36-9B83E9DE34CE}" type="sibTrans" cxnId="{E184471F-C012-4AA5-BF48-0FC213993B8D}">
      <dgm:prSet/>
      <dgm:spPr>
        <a:solidFill>
          <a:srgbClr val="2F4F8B"/>
        </a:solidFill>
      </dgm:spPr>
      <dgm:t>
        <a:bodyPr/>
        <a:lstStyle/>
        <a:p>
          <a:endParaRPr lang="en-US"/>
        </a:p>
      </dgm:t>
    </dgm:pt>
    <dgm:pt modelId="{C76F998D-E435-4B80-8A7E-BE61E237BE51}">
      <dgm:prSet phldrT="[Text]"/>
      <dgm:spPr/>
      <dgm:t>
        <a:bodyPr anchor="t"/>
        <a:lstStyle/>
        <a:p>
          <a:r>
            <a:rPr lang="en-US" dirty="0" smtClean="0"/>
            <a:t>Plan</a:t>
          </a:r>
          <a:endParaRPr lang="en-US" dirty="0"/>
        </a:p>
      </dgm:t>
    </dgm:pt>
    <dgm:pt modelId="{3862253B-059B-4CC6-ADC7-148CF8A5203C}" type="parTrans" cxnId="{FC659DD9-C36D-43FB-889F-ACFC4B6CCF50}">
      <dgm:prSet/>
      <dgm:spPr/>
      <dgm:t>
        <a:bodyPr/>
        <a:lstStyle/>
        <a:p>
          <a:endParaRPr lang="en-US"/>
        </a:p>
      </dgm:t>
    </dgm:pt>
    <dgm:pt modelId="{B786F010-F9B1-4CC8-BC0B-4966F404605C}" type="sibTrans" cxnId="{FC659DD9-C36D-43FB-889F-ACFC4B6CCF50}">
      <dgm:prSet/>
      <dgm:spPr>
        <a:solidFill>
          <a:srgbClr val="EF9202"/>
        </a:solidFill>
      </dgm:spPr>
      <dgm:t>
        <a:bodyPr/>
        <a:lstStyle/>
        <a:p>
          <a:endParaRPr lang="en-US"/>
        </a:p>
      </dgm:t>
    </dgm:pt>
    <dgm:pt modelId="{ECD6C167-2739-4374-9106-DE8C6DAAA8C6}" type="pres">
      <dgm:prSet presAssocID="{5003CC6C-DA78-458F-AECC-2B63128E0B9F}" presName="cycle" presStyleCnt="0">
        <dgm:presLayoutVars>
          <dgm:dir/>
          <dgm:resizeHandles val="exact"/>
        </dgm:presLayoutVars>
      </dgm:prSet>
      <dgm:spPr/>
      <dgm:t>
        <a:bodyPr/>
        <a:lstStyle/>
        <a:p>
          <a:endParaRPr lang="en-US"/>
        </a:p>
      </dgm:t>
    </dgm:pt>
    <dgm:pt modelId="{2EDFC8DA-E87E-4BD9-BB73-ADE0AECEC1FD}" type="pres">
      <dgm:prSet presAssocID="{70D1F0E7-14A4-4E7C-8B08-72B78B7C1F0E}" presName="dummy" presStyleCnt="0"/>
      <dgm:spPr/>
    </dgm:pt>
    <dgm:pt modelId="{F8AF6A11-312E-4C2E-A361-0CD84437290B}" type="pres">
      <dgm:prSet presAssocID="{70D1F0E7-14A4-4E7C-8B08-72B78B7C1F0E}" presName="node" presStyleLbl="revTx" presStyleIdx="0" presStyleCnt="5" custScaleY="39734" custRadScaleRad="104472" custRadScaleInc="-7342">
        <dgm:presLayoutVars>
          <dgm:bulletEnabled val="1"/>
        </dgm:presLayoutVars>
      </dgm:prSet>
      <dgm:spPr/>
      <dgm:t>
        <a:bodyPr/>
        <a:lstStyle/>
        <a:p>
          <a:endParaRPr lang="en-US"/>
        </a:p>
      </dgm:t>
    </dgm:pt>
    <dgm:pt modelId="{5C6F10AE-16AB-4EC0-BF37-E52BC7946AFC}" type="pres">
      <dgm:prSet presAssocID="{BFDBE1F0-0276-4ABC-B75C-9E6A0476F250}" presName="sibTrans" presStyleLbl="node1" presStyleIdx="0" presStyleCnt="5"/>
      <dgm:spPr/>
      <dgm:t>
        <a:bodyPr/>
        <a:lstStyle/>
        <a:p>
          <a:endParaRPr lang="en-US"/>
        </a:p>
      </dgm:t>
    </dgm:pt>
    <dgm:pt modelId="{2F5837FE-9548-48DC-A14E-9105B7A1D8DE}" type="pres">
      <dgm:prSet presAssocID="{DCFE7229-289F-4895-96F7-53AE43270E91}" presName="dummy" presStyleCnt="0"/>
      <dgm:spPr/>
    </dgm:pt>
    <dgm:pt modelId="{74C7083D-F4F4-4354-9873-4C28B84B08C6}" type="pres">
      <dgm:prSet presAssocID="{DCFE7229-289F-4895-96F7-53AE43270E91}" presName="node" presStyleLbl="revTx" presStyleIdx="1" presStyleCnt="5" custScaleY="41767">
        <dgm:presLayoutVars>
          <dgm:bulletEnabled val="1"/>
        </dgm:presLayoutVars>
      </dgm:prSet>
      <dgm:spPr/>
      <dgm:t>
        <a:bodyPr/>
        <a:lstStyle/>
        <a:p>
          <a:endParaRPr lang="en-US"/>
        </a:p>
      </dgm:t>
    </dgm:pt>
    <dgm:pt modelId="{2985137D-CB56-4475-8DCF-BD48D535BC68}" type="pres">
      <dgm:prSet presAssocID="{99A7BCC0-50FE-4335-BE63-8DC07BB6F04F}" presName="sibTrans" presStyleLbl="node1" presStyleIdx="1" presStyleCnt="5"/>
      <dgm:spPr/>
      <dgm:t>
        <a:bodyPr/>
        <a:lstStyle/>
        <a:p>
          <a:endParaRPr lang="en-US"/>
        </a:p>
      </dgm:t>
    </dgm:pt>
    <dgm:pt modelId="{5947519D-1712-4EE3-8403-9FCB87785F6D}" type="pres">
      <dgm:prSet presAssocID="{54A47F83-36BD-4077-99B4-5748AE19502F}" presName="dummy" presStyleCnt="0"/>
      <dgm:spPr/>
    </dgm:pt>
    <dgm:pt modelId="{32C8AE19-2290-4583-AF4A-3184F776DBCD}" type="pres">
      <dgm:prSet presAssocID="{54A47F83-36BD-4077-99B4-5748AE19502F}" presName="node" presStyleLbl="revTx" presStyleIdx="2" presStyleCnt="5">
        <dgm:presLayoutVars>
          <dgm:bulletEnabled val="1"/>
        </dgm:presLayoutVars>
      </dgm:prSet>
      <dgm:spPr/>
      <dgm:t>
        <a:bodyPr/>
        <a:lstStyle/>
        <a:p>
          <a:endParaRPr lang="en-US"/>
        </a:p>
      </dgm:t>
    </dgm:pt>
    <dgm:pt modelId="{FDD4EB60-EEEF-4030-A67D-A32B3A54FF36}" type="pres">
      <dgm:prSet presAssocID="{4E8E20A1-467C-4D61-A788-0E338A65A32E}" presName="sibTrans" presStyleLbl="node1" presStyleIdx="2" presStyleCnt="5"/>
      <dgm:spPr/>
      <dgm:t>
        <a:bodyPr/>
        <a:lstStyle/>
        <a:p>
          <a:endParaRPr lang="en-US"/>
        </a:p>
      </dgm:t>
    </dgm:pt>
    <dgm:pt modelId="{22AAE5F2-F1D8-435E-87D7-B6A26216D2AF}" type="pres">
      <dgm:prSet presAssocID="{E7476BC7-A1D7-48F9-BBDC-630C981682F4}" presName="dummy" presStyleCnt="0"/>
      <dgm:spPr/>
    </dgm:pt>
    <dgm:pt modelId="{26A473EB-9A83-4D21-9011-56BA35D0F4DF}" type="pres">
      <dgm:prSet presAssocID="{E7476BC7-A1D7-48F9-BBDC-630C981682F4}" presName="node" presStyleLbl="revTx" presStyleIdx="3" presStyleCnt="5" custScaleY="41767">
        <dgm:presLayoutVars>
          <dgm:bulletEnabled val="1"/>
        </dgm:presLayoutVars>
      </dgm:prSet>
      <dgm:spPr/>
      <dgm:t>
        <a:bodyPr/>
        <a:lstStyle/>
        <a:p>
          <a:endParaRPr lang="en-US"/>
        </a:p>
      </dgm:t>
    </dgm:pt>
    <dgm:pt modelId="{5B307CB1-FDAC-46A5-B6FE-C4ADC70D8291}" type="pres">
      <dgm:prSet presAssocID="{D6F5323F-280F-4400-9E36-9B83E9DE34CE}" presName="sibTrans" presStyleLbl="node1" presStyleIdx="3" presStyleCnt="5" custLinFactNeighborY="346"/>
      <dgm:spPr/>
      <dgm:t>
        <a:bodyPr/>
        <a:lstStyle/>
        <a:p>
          <a:endParaRPr lang="en-US"/>
        </a:p>
      </dgm:t>
    </dgm:pt>
    <dgm:pt modelId="{909836F5-EBCB-4D6C-8F0D-3ADE2E8E37A2}" type="pres">
      <dgm:prSet presAssocID="{C76F998D-E435-4B80-8A7E-BE61E237BE51}" presName="dummy" presStyleCnt="0"/>
      <dgm:spPr/>
    </dgm:pt>
    <dgm:pt modelId="{71890EB9-78A2-4FD7-95D5-3A5C5A5E32EC}" type="pres">
      <dgm:prSet presAssocID="{C76F998D-E435-4B80-8A7E-BE61E237BE51}" presName="node" presStyleLbl="revTx" presStyleIdx="4" presStyleCnt="5" custScaleY="31939">
        <dgm:presLayoutVars>
          <dgm:bulletEnabled val="1"/>
        </dgm:presLayoutVars>
      </dgm:prSet>
      <dgm:spPr/>
      <dgm:t>
        <a:bodyPr/>
        <a:lstStyle/>
        <a:p>
          <a:endParaRPr lang="en-US"/>
        </a:p>
      </dgm:t>
    </dgm:pt>
    <dgm:pt modelId="{E5EF6250-D404-4CD0-BCBA-5DE49518BF60}" type="pres">
      <dgm:prSet presAssocID="{B786F010-F9B1-4CC8-BC0B-4966F404605C}" presName="sibTrans" presStyleLbl="node1" presStyleIdx="4" presStyleCnt="5"/>
      <dgm:spPr/>
      <dgm:t>
        <a:bodyPr/>
        <a:lstStyle/>
        <a:p>
          <a:endParaRPr lang="en-US"/>
        </a:p>
      </dgm:t>
    </dgm:pt>
  </dgm:ptLst>
  <dgm:cxnLst>
    <dgm:cxn modelId="{8B739D2C-7C40-4094-B9F2-F3CD4536629D}" type="presOf" srcId="{BFDBE1F0-0276-4ABC-B75C-9E6A0476F250}" destId="{5C6F10AE-16AB-4EC0-BF37-E52BC7946AFC}" srcOrd="0" destOrd="0" presId="urn:microsoft.com/office/officeart/2005/8/layout/cycle1"/>
    <dgm:cxn modelId="{24ACD2A2-B073-42F9-A478-B696C068EEFF}" srcId="{5003CC6C-DA78-458F-AECC-2B63128E0B9F}" destId="{DCFE7229-289F-4895-96F7-53AE43270E91}" srcOrd="1" destOrd="0" parTransId="{85DCA21C-D1A1-4095-8D9F-63388B918F16}" sibTransId="{99A7BCC0-50FE-4335-BE63-8DC07BB6F04F}"/>
    <dgm:cxn modelId="{1BFC032E-7255-46F6-B5A8-1BE3258AF17B}" type="presOf" srcId="{5003CC6C-DA78-458F-AECC-2B63128E0B9F}" destId="{ECD6C167-2739-4374-9106-DE8C6DAAA8C6}" srcOrd="0" destOrd="0" presId="urn:microsoft.com/office/officeart/2005/8/layout/cycle1"/>
    <dgm:cxn modelId="{80646041-ABB6-4EE1-9883-4E3A0C9CB72E}" srcId="{5003CC6C-DA78-458F-AECC-2B63128E0B9F}" destId="{54A47F83-36BD-4077-99B4-5748AE19502F}" srcOrd="2" destOrd="0" parTransId="{E5143DDE-4BDE-47C2-ACF6-723C244766CA}" sibTransId="{4E8E20A1-467C-4D61-A788-0E338A65A32E}"/>
    <dgm:cxn modelId="{DA5B60D2-CF07-450F-8CAE-D67974F4B103}" type="presOf" srcId="{54A47F83-36BD-4077-99B4-5748AE19502F}" destId="{32C8AE19-2290-4583-AF4A-3184F776DBCD}" srcOrd="0" destOrd="0" presId="urn:microsoft.com/office/officeart/2005/8/layout/cycle1"/>
    <dgm:cxn modelId="{BA2D85B8-4A5D-452E-BCD8-51DDC047E03B}" srcId="{5003CC6C-DA78-458F-AECC-2B63128E0B9F}" destId="{70D1F0E7-14A4-4E7C-8B08-72B78B7C1F0E}" srcOrd="0" destOrd="0" parTransId="{CA8BB588-BEFD-4C5B-8F4C-652852C33373}" sibTransId="{BFDBE1F0-0276-4ABC-B75C-9E6A0476F250}"/>
    <dgm:cxn modelId="{3C9A905B-7E28-4503-A4DC-A16ED472371B}" type="presOf" srcId="{E7476BC7-A1D7-48F9-BBDC-630C981682F4}" destId="{26A473EB-9A83-4D21-9011-56BA35D0F4DF}" srcOrd="0" destOrd="0" presId="urn:microsoft.com/office/officeart/2005/8/layout/cycle1"/>
    <dgm:cxn modelId="{E184471F-C012-4AA5-BF48-0FC213993B8D}" srcId="{5003CC6C-DA78-458F-AECC-2B63128E0B9F}" destId="{E7476BC7-A1D7-48F9-BBDC-630C981682F4}" srcOrd="3" destOrd="0" parTransId="{DCB6C4E8-E8B6-47BE-AC60-D1DB4FB1EB17}" sibTransId="{D6F5323F-280F-4400-9E36-9B83E9DE34CE}"/>
    <dgm:cxn modelId="{FC659DD9-C36D-43FB-889F-ACFC4B6CCF50}" srcId="{5003CC6C-DA78-458F-AECC-2B63128E0B9F}" destId="{C76F998D-E435-4B80-8A7E-BE61E237BE51}" srcOrd="4" destOrd="0" parTransId="{3862253B-059B-4CC6-ADC7-148CF8A5203C}" sibTransId="{B786F010-F9B1-4CC8-BC0B-4966F404605C}"/>
    <dgm:cxn modelId="{68E32A46-71F0-4CAE-87E0-B88E6121CDEA}" type="presOf" srcId="{C76F998D-E435-4B80-8A7E-BE61E237BE51}" destId="{71890EB9-78A2-4FD7-95D5-3A5C5A5E32EC}" srcOrd="0" destOrd="0" presId="urn:microsoft.com/office/officeart/2005/8/layout/cycle1"/>
    <dgm:cxn modelId="{52CB86DB-12F9-465E-BB11-6175753B015A}" type="presOf" srcId="{D6F5323F-280F-4400-9E36-9B83E9DE34CE}" destId="{5B307CB1-FDAC-46A5-B6FE-C4ADC70D8291}" srcOrd="0" destOrd="0" presId="urn:microsoft.com/office/officeart/2005/8/layout/cycle1"/>
    <dgm:cxn modelId="{068FC012-467A-456C-8118-9C5DD16B0C75}" type="presOf" srcId="{70D1F0E7-14A4-4E7C-8B08-72B78B7C1F0E}" destId="{F8AF6A11-312E-4C2E-A361-0CD84437290B}" srcOrd="0" destOrd="0" presId="urn:microsoft.com/office/officeart/2005/8/layout/cycle1"/>
    <dgm:cxn modelId="{45356CA9-B005-402B-BEDF-E871BF976E03}" type="presOf" srcId="{DCFE7229-289F-4895-96F7-53AE43270E91}" destId="{74C7083D-F4F4-4354-9873-4C28B84B08C6}" srcOrd="0" destOrd="0" presId="urn:microsoft.com/office/officeart/2005/8/layout/cycle1"/>
    <dgm:cxn modelId="{A6B10DCD-B038-4C74-8928-3D60A54FA6AE}" type="presOf" srcId="{4E8E20A1-467C-4D61-A788-0E338A65A32E}" destId="{FDD4EB60-EEEF-4030-A67D-A32B3A54FF36}" srcOrd="0" destOrd="0" presId="urn:microsoft.com/office/officeart/2005/8/layout/cycle1"/>
    <dgm:cxn modelId="{64B6AB0F-91D2-4D2A-8A14-E8B2456B2F4E}" type="presOf" srcId="{99A7BCC0-50FE-4335-BE63-8DC07BB6F04F}" destId="{2985137D-CB56-4475-8DCF-BD48D535BC68}" srcOrd="0" destOrd="0" presId="urn:microsoft.com/office/officeart/2005/8/layout/cycle1"/>
    <dgm:cxn modelId="{E7A9DEFB-7AE6-40C2-93E5-82B395C34A33}" type="presOf" srcId="{B786F010-F9B1-4CC8-BC0B-4966F404605C}" destId="{E5EF6250-D404-4CD0-BCBA-5DE49518BF60}" srcOrd="0" destOrd="0" presId="urn:microsoft.com/office/officeart/2005/8/layout/cycle1"/>
    <dgm:cxn modelId="{4F421AD5-B663-4DD1-91A8-15A79A50992E}" type="presParOf" srcId="{ECD6C167-2739-4374-9106-DE8C6DAAA8C6}" destId="{2EDFC8DA-E87E-4BD9-BB73-ADE0AECEC1FD}" srcOrd="0" destOrd="0" presId="urn:microsoft.com/office/officeart/2005/8/layout/cycle1"/>
    <dgm:cxn modelId="{6A9A2D9D-7472-42BF-840D-25B15D71BE95}" type="presParOf" srcId="{ECD6C167-2739-4374-9106-DE8C6DAAA8C6}" destId="{F8AF6A11-312E-4C2E-A361-0CD84437290B}" srcOrd="1" destOrd="0" presId="urn:microsoft.com/office/officeart/2005/8/layout/cycle1"/>
    <dgm:cxn modelId="{826A1CD1-4019-4A50-B8D1-82B84DA6C676}" type="presParOf" srcId="{ECD6C167-2739-4374-9106-DE8C6DAAA8C6}" destId="{5C6F10AE-16AB-4EC0-BF37-E52BC7946AFC}" srcOrd="2" destOrd="0" presId="urn:microsoft.com/office/officeart/2005/8/layout/cycle1"/>
    <dgm:cxn modelId="{6BB57183-F27E-4104-8C95-9392237635A7}" type="presParOf" srcId="{ECD6C167-2739-4374-9106-DE8C6DAAA8C6}" destId="{2F5837FE-9548-48DC-A14E-9105B7A1D8DE}" srcOrd="3" destOrd="0" presId="urn:microsoft.com/office/officeart/2005/8/layout/cycle1"/>
    <dgm:cxn modelId="{91CE26C7-5014-48FC-8B94-BFBDCED4D794}" type="presParOf" srcId="{ECD6C167-2739-4374-9106-DE8C6DAAA8C6}" destId="{74C7083D-F4F4-4354-9873-4C28B84B08C6}" srcOrd="4" destOrd="0" presId="urn:microsoft.com/office/officeart/2005/8/layout/cycle1"/>
    <dgm:cxn modelId="{75795FB3-7984-46CA-BB7D-56808A02C12E}" type="presParOf" srcId="{ECD6C167-2739-4374-9106-DE8C6DAAA8C6}" destId="{2985137D-CB56-4475-8DCF-BD48D535BC68}" srcOrd="5" destOrd="0" presId="urn:microsoft.com/office/officeart/2005/8/layout/cycle1"/>
    <dgm:cxn modelId="{2D6CCB36-1890-48AF-AC11-4C6EFFF666B4}" type="presParOf" srcId="{ECD6C167-2739-4374-9106-DE8C6DAAA8C6}" destId="{5947519D-1712-4EE3-8403-9FCB87785F6D}" srcOrd="6" destOrd="0" presId="urn:microsoft.com/office/officeart/2005/8/layout/cycle1"/>
    <dgm:cxn modelId="{29E29FC6-1738-4A2C-A48E-87348EE5B857}" type="presParOf" srcId="{ECD6C167-2739-4374-9106-DE8C6DAAA8C6}" destId="{32C8AE19-2290-4583-AF4A-3184F776DBCD}" srcOrd="7" destOrd="0" presId="urn:microsoft.com/office/officeart/2005/8/layout/cycle1"/>
    <dgm:cxn modelId="{79FD2715-FCE1-4BDE-926E-F3E5B641B1A1}" type="presParOf" srcId="{ECD6C167-2739-4374-9106-DE8C6DAAA8C6}" destId="{FDD4EB60-EEEF-4030-A67D-A32B3A54FF36}" srcOrd="8" destOrd="0" presId="urn:microsoft.com/office/officeart/2005/8/layout/cycle1"/>
    <dgm:cxn modelId="{FBCCD641-D5F3-4B66-AB33-D1745D22BD1E}" type="presParOf" srcId="{ECD6C167-2739-4374-9106-DE8C6DAAA8C6}" destId="{22AAE5F2-F1D8-435E-87D7-B6A26216D2AF}" srcOrd="9" destOrd="0" presId="urn:microsoft.com/office/officeart/2005/8/layout/cycle1"/>
    <dgm:cxn modelId="{464DBFFA-CB14-40B9-81A1-936C008778E6}" type="presParOf" srcId="{ECD6C167-2739-4374-9106-DE8C6DAAA8C6}" destId="{26A473EB-9A83-4D21-9011-56BA35D0F4DF}" srcOrd="10" destOrd="0" presId="urn:microsoft.com/office/officeart/2005/8/layout/cycle1"/>
    <dgm:cxn modelId="{A1181A04-88A3-4C9A-A96A-C834DAB7F0D0}" type="presParOf" srcId="{ECD6C167-2739-4374-9106-DE8C6DAAA8C6}" destId="{5B307CB1-FDAC-46A5-B6FE-C4ADC70D8291}" srcOrd="11" destOrd="0" presId="urn:microsoft.com/office/officeart/2005/8/layout/cycle1"/>
    <dgm:cxn modelId="{A8C9BE81-3A9E-44FD-9EF8-E2F48604C8E7}" type="presParOf" srcId="{ECD6C167-2739-4374-9106-DE8C6DAAA8C6}" destId="{909836F5-EBCB-4D6C-8F0D-3ADE2E8E37A2}" srcOrd="12" destOrd="0" presId="urn:microsoft.com/office/officeart/2005/8/layout/cycle1"/>
    <dgm:cxn modelId="{92B5F401-4E8B-408E-8F0D-2D80E1FAAC56}" type="presParOf" srcId="{ECD6C167-2739-4374-9106-DE8C6DAAA8C6}" destId="{71890EB9-78A2-4FD7-95D5-3A5C5A5E32EC}" srcOrd="13" destOrd="0" presId="urn:microsoft.com/office/officeart/2005/8/layout/cycle1"/>
    <dgm:cxn modelId="{18B105E2-A906-411D-B73F-499FD6F526FD}" type="presParOf" srcId="{ECD6C167-2739-4374-9106-DE8C6DAAA8C6}" destId="{E5EF6250-D404-4CD0-BCBA-5DE49518BF60}"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F6A11-312E-4C2E-A361-0CD84437290B}">
      <dsp:nvSpPr>
        <dsp:cNvPr id="0" name=""/>
        <dsp:cNvSpPr/>
      </dsp:nvSpPr>
      <dsp:spPr>
        <a:xfrm>
          <a:off x="2730855" y="240209"/>
          <a:ext cx="1006327" cy="39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n-US" sz="1800" kern="1200" smtClean="0"/>
            <a:t>Build</a:t>
          </a:r>
          <a:endParaRPr lang="en-US" sz="1800" kern="1200" dirty="0"/>
        </a:p>
      </dsp:txBody>
      <dsp:txXfrm>
        <a:off x="2730855" y="240209"/>
        <a:ext cx="1006327" cy="399854"/>
      </dsp:txXfrm>
    </dsp:sp>
    <dsp:sp modelId="{5C6F10AE-16AB-4EC0-BF37-E52BC7946AFC}">
      <dsp:nvSpPr>
        <dsp:cNvPr id="0" name=""/>
        <dsp:cNvSpPr/>
      </dsp:nvSpPr>
      <dsp:spPr>
        <a:xfrm>
          <a:off x="381978" y="-88237"/>
          <a:ext cx="3773515" cy="3773515"/>
        </a:xfrm>
        <a:prstGeom prst="circularArrow">
          <a:avLst>
            <a:gd name="adj1" fmla="val 5200"/>
            <a:gd name="adj2" fmla="val 335923"/>
            <a:gd name="adj3" fmla="val 482369"/>
            <a:gd name="adj4" fmla="val 18972880"/>
            <a:gd name="adj5" fmla="val 6067"/>
          </a:avLst>
        </a:prstGeom>
        <a:solidFill>
          <a:srgbClr val="01B31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4C7083D-F4F4-4354-9873-4C28B84B08C6}">
      <dsp:nvSpPr>
        <dsp:cNvPr id="0" name=""/>
        <dsp:cNvSpPr/>
      </dsp:nvSpPr>
      <dsp:spPr>
        <a:xfrm>
          <a:off x="3339023" y="2193273"/>
          <a:ext cx="1006327" cy="4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n-US" sz="1800" kern="1200" dirty="0" smtClean="0"/>
            <a:t>Connect</a:t>
          </a:r>
          <a:endParaRPr lang="en-US" sz="1800" kern="1200" dirty="0"/>
        </a:p>
      </dsp:txBody>
      <dsp:txXfrm>
        <a:off x="3339023" y="2193273"/>
        <a:ext cx="1006327" cy="420312"/>
      </dsp:txXfrm>
    </dsp:sp>
    <dsp:sp modelId="{2985137D-CB56-4475-8DCF-BD48D535BC68}">
      <dsp:nvSpPr>
        <dsp:cNvPr id="0" name=""/>
        <dsp:cNvSpPr/>
      </dsp:nvSpPr>
      <dsp:spPr>
        <a:xfrm>
          <a:off x="363197" y="-675"/>
          <a:ext cx="3773515" cy="3773515"/>
        </a:xfrm>
        <a:prstGeom prst="circularArrow">
          <a:avLst>
            <a:gd name="adj1" fmla="val 5200"/>
            <a:gd name="adj2" fmla="val 335923"/>
            <a:gd name="adj3" fmla="val 4014656"/>
            <a:gd name="adj4" fmla="val 1545383"/>
            <a:gd name="adj5" fmla="val 6067"/>
          </a:avLst>
        </a:prstGeom>
        <a:solidFill>
          <a:srgbClr val="56B6F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2C8AE19-2290-4583-AF4A-3184F776DBCD}">
      <dsp:nvSpPr>
        <dsp:cNvPr id="0" name=""/>
        <dsp:cNvSpPr/>
      </dsp:nvSpPr>
      <dsp:spPr>
        <a:xfrm>
          <a:off x="1746791" y="3057089"/>
          <a:ext cx="1006327" cy="1006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1746791" y="3057089"/>
        <a:ext cx="1006327" cy="1006327"/>
      </dsp:txXfrm>
    </dsp:sp>
    <dsp:sp modelId="{FDD4EB60-EEEF-4030-A67D-A32B3A54FF36}">
      <dsp:nvSpPr>
        <dsp:cNvPr id="0" name=""/>
        <dsp:cNvSpPr/>
      </dsp:nvSpPr>
      <dsp:spPr>
        <a:xfrm>
          <a:off x="363197" y="-675"/>
          <a:ext cx="3773515" cy="3773515"/>
        </a:xfrm>
        <a:prstGeom prst="circularArrow">
          <a:avLst>
            <a:gd name="adj1" fmla="val 5200"/>
            <a:gd name="adj2" fmla="val 335923"/>
            <a:gd name="adj3" fmla="val 8918694"/>
            <a:gd name="adj4" fmla="val 6449421"/>
            <a:gd name="adj5" fmla="val 6067"/>
          </a:avLst>
        </a:prstGeom>
        <a:solidFill>
          <a:srgbClr val="EF920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6A473EB-9A83-4D21-9011-56BA35D0F4DF}">
      <dsp:nvSpPr>
        <dsp:cNvPr id="0" name=""/>
        <dsp:cNvSpPr/>
      </dsp:nvSpPr>
      <dsp:spPr>
        <a:xfrm>
          <a:off x="154560" y="2193273"/>
          <a:ext cx="1006327" cy="4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Deliver</a:t>
          </a:r>
          <a:endParaRPr lang="en-US" sz="1800" kern="1200" dirty="0"/>
        </a:p>
      </dsp:txBody>
      <dsp:txXfrm>
        <a:off x="154560" y="2193273"/>
        <a:ext cx="1006327" cy="420312"/>
      </dsp:txXfrm>
    </dsp:sp>
    <dsp:sp modelId="{5B307CB1-FDAC-46A5-B6FE-C4ADC70D8291}">
      <dsp:nvSpPr>
        <dsp:cNvPr id="0" name=""/>
        <dsp:cNvSpPr/>
      </dsp:nvSpPr>
      <dsp:spPr>
        <a:xfrm>
          <a:off x="363197" y="12380"/>
          <a:ext cx="3773515" cy="3773515"/>
        </a:xfrm>
        <a:prstGeom prst="circularArrow">
          <a:avLst>
            <a:gd name="adj1" fmla="val 5200"/>
            <a:gd name="adj2" fmla="val 335923"/>
            <a:gd name="adj3" fmla="val 13192976"/>
            <a:gd name="adj4" fmla="val 10165619"/>
            <a:gd name="adj5" fmla="val 6067"/>
          </a:avLst>
        </a:prstGeom>
        <a:solidFill>
          <a:srgbClr val="2F4F8B"/>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1890EB9-78A2-4FD7-95D5-3A5C5A5E32EC}">
      <dsp:nvSpPr>
        <dsp:cNvPr id="0" name=""/>
        <dsp:cNvSpPr/>
      </dsp:nvSpPr>
      <dsp:spPr>
        <a:xfrm>
          <a:off x="762738" y="370944"/>
          <a:ext cx="1006327" cy="321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n-US" sz="1800" kern="1200" dirty="0" smtClean="0"/>
            <a:t>Plan</a:t>
          </a:r>
          <a:endParaRPr lang="en-US" sz="1800" kern="1200" dirty="0"/>
        </a:p>
      </dsp:txBody>
      <dsp:txXfrm>
        <a:off x="762738" y="370944"/>
        <a:ext cx="1006327" cy="321411"/>
      </dsp:txXfrm>
    </dsp:sp>
    <dsp:sp modelId="{E5EF6250-D404-4CD0-BCBA-5DE49518BF60}">
      <dsp:nvSpPr>
        <dsp:cNvPr id="0" name=""/>
        <dsp:cNvSpPr/>
      </dsp:nvSpPr>
      <dsp:spPr>
        <a:xfrm>
          <a:off x="456698" y="-48257"/>
          <a:ext cx="3773515" cy="3773515"/>
        </a:xfrm>
        <a:prstGeom prst="circularArrow">
          <a:avLst>
            <a:gd name="adj1" fmla="val 5200"/>
            <a:gd name="adj2" fmla="val 335923"/>
            <a:gd name="adj3" fmla="val 16903056"/>
            <a:gd name="adj4" fmla="val 14474000"/>
            <a:gd name="adj5" fmla="val 6067"/>
          </a:avLst>
        </a:prstGeom>
        <a:solidFill>
          <a:srgbClr val="EF920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86412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770738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557351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31058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304290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620433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614388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582933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186785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425978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3355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454367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470780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96328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6743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95956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5239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94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94829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20720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2F5A38-2D83-4810-9C71-C5FD64AA0DCC}" type="datetime1">
              <a:rPr lang="en-US" smtClean="0"/>
              <a:pPr/>
              <a:t>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3395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23576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609605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80"/>
            <a:ext cx="5378548" cy="2703432"/>
          </a:xfrm>
          <a:prstGeom prst="rect">
            <a:avLst/>
          </a:prstGeom>
        </p:spPr>
        <p:txBody>
          <a:bodyPr wrap="square">
            <a:spAutoFit/>
          </a:bodyPr>
          <a:lstStyle>
            <a:lvl1pPr marL="281589" indent="-281589">
              <a:spcBef>
                <a:spcPts val="1200"/>
              </a:spcBef>
              <a:buClr>
                <a:schemeClr val="tx1"/>
              </a:buClr>
              <a:buFont typeface="Arial" pitchFamily="34" charset="0"/>
              <a:buChar char="•"/>
              <a:defRPr sz="3467"/>
            </a:lvl1pPr>
            <a:lvl2pPr marL="520538" indent="-228529">
              <a:defRPr sz="2400"/>
            </a:lvl2pPr>
            <a:lvl3pPr marL="685587" indent="-165049">
              <a:tabLst/>
              <a:defRPr sz="2000"/>
            </a:lvl3pPr>
            <a:lvl4pPr marL="863330" indent="-177745">
              <a:defRPr/>
            </a:lvl4pPr>
            <a:lvl5pPr marL="1028380" indent="-16504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80"/>
            <a:ext cx="5378548" cy="2703432"/>
          </a:xfrm>
          <a:prstGeom prst="rect">
            <a:avLst/>
          </a:prstGeom>
        </p:spPr>
        <p:txBody>
          <a:bodyPr wrap="square">
            <a:spAutoFit/>
          </a:bodyPr>
          <a:lstStyle>
            <a:lvl1pPr marL="281589" indent="-281589">
              <a:spcBef>
                <a:spcPts val="1200"/>
              </a:spcBef>
              <a:buClr>
                <a:schemeClr val="tx1"/>
              </a:buClr>
              <a:buFont typeface="Arial" pitchFamily="34" charset="0"/>
              <a:buChar char="•"/>
              <a:defRPr sz="3467"/>
            </a:lvl1pPr>
            <a:lvl2pPr marL="520538" indent="-228529">
              <a:defRPr sz="2400"/>
            </a:lvl2pPr>
            <a:lvl3pPr marL="685587" indent="-165049">
              <a:tabLst/>
              <a:defRPr sz="2000"/>
            </a:lvl3pPr>
            <a:lvl4pPr marL="863330" indent="-177745">
              <a:defRPr/>
            </a:lvl4pPr>
            <a:lvl5pPr marL="1028380" indent="-16504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20043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9" name="Content Placeholder 26"/>
          <p:cNvSpPr>
            <a:spLocks noGrp="1"/>
          </p:cNvSpPr>
          <p:nvPr>
            <p:ph sz="quarter" idx="16" hasCustomPrompt="1"/>
          </p:nvPr>
        </p:nvSpPr>
        <p:spPr>
          <a:xfrm>
            <a:off x="203201" y="392043"/>
            <a:ext cx="9144000" cy="779435"/>
          </a:xfrm>
          <a:prstGeom prst="rect">
            <a:avLst/>
          </a:prstGeom>
        </p:spPr>
        <p:txBody>
          <a:bodyPr anchor="ctr"/>
          <a:lstStyle>
            <a:lvl1pPr marL="0" indent="0">
              <a:lnSpc>
                <a:spcPts val="4667"/>
              </a:lnSpc>
              <a:buNone/>
              <a:defRPr sz="4800">
                <a:solidFill>
                  <a:srgbClr val="54E01E"/>
                </a:solidFill>
                <a:latin typeface="Segoe UI Light" pitchFamily="34" charset="0"/>
                <a:ea typeface="Segoe UI" pitchFamily="34" charset="0"/>
                <a:cs typeface="Segoe UI"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36528895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devexpress.com/products/net/controls/wp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www.devexpress.com/touc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www.infragistics.com/products/wpf/"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hyperlink" Target="http://www.componentone.com/SuperProducts/StudioWP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www.telerik.com/products/wpf/overview.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Robert Green | </a:t>
            </a:r>
            <a:r>
              <a:rPr lang="en-US" dirty="0"/>
              <a:t>Technical Evangelist</a:t>
            </a:r>
          </a:p>
          <a:p>
            <a:r>
              <a:rPr lang="en-US" dirty="0" smtClean="0"/>
              <a:t>Dmitry Lyalin | </a:t>
            </a:r>
            <a:r>
              <a:rPr lang="en-US" dirty="0"/>
              <a:t>Product Marketing Manager </a:t>
            </a:r>
          </a:p>
        </p:txBody>
      </p:sp>
      <p:sp>
        <p:nvSpPr>
          <p:cNvPr id="2" name="Title 1"/>
          <p:cNvSpPr>
            <a:spLocks noGrp="1"/>
          </p:cNvSpPr>
          <p:nvPr>
            <p:ph type="ctrTitle"/>
          </p:nvPr>
        </p:nvSpPr>
        <p:spPr/>
        <p:txBody>
          <a:bodyPr/>
          <a:lstStyle/>
          <a:p>
            <a:r>
              <a:rPr lang="en-US" dirty="0" smtClean="0"/>
              <a:t>Enterprise Developer Camp Jumpstart</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Windows 8 is the best Windows operating system for touch input</a:t>
            </a:r>
          </a:p>
          <a:p>
            <a:r>
              <a:rPr lang="en-US" dirty="0"/>
              <a:t>Windows Store &amp; Windows Phone apps are optimized for touch input and provide the best touch experience</a:t>
            </a:r>
          </a:p>
          <a:p>
            <a:r>
              <a:rPr lang="en-US" dirty="0"/>
              <a:t>Desktop Applications such as WPF can be enhanced for better touch support through custom code or 3rd party </a:t>
            </a:r>
            <a:r>
              <a:rPr lang="en-US" dirty="0" smtClean="0"/>
              <a:t>controls</a:t>
            </a:r>
            <a:endParaRPr lang="en-US" dirty="0"/>
          </a:p>
        </p:txBody>
      </p:sp>
      <p:sp>
        <p:nvSpPr>
          <p:cNvPr id="2" name="Title 1"/>
          <p:cNvSpPr>
            <a:spLocks noGrp="1"/>
          </p:cNvSpPr>
          <p:nvPr>
            <p:ph type="title"/>
          </p:nvPr>
        </p:nvSpPr>
        <p:spPr/>
        <p:txBody>
          <a:bodyPr/>
          <a:lstStyle/>
          <a:p>
            <a:r>
              <a:rPr lang="en-US" dirty="0"/>
              <a:t>Touch</a:t>
            </a:r>
          </a:p>
        </p:txBody>
      </p:sp>
    </p:spTree>
    <p:extLst>
      <p:ext uri="{BB962C8B-B14F-4D97-AF65-F5344CB8AC3E}">
        <p14:creationId xmlns:p14="http://schemas.microsoft.com/office/powerpoint/2010/main" val="328297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Pop-up notifications in the upper right corner of the screen</a:t>
            </a:r>
          </a:p>
          <a:p>
            <a:r>
              <a:rPr lang="en-US" dirty="0"/>
              <a:t>A user can select the toast (touch or click) to launch the associated action</a:t>
            </a:r>
          </a:p>
          <a:p>
            <a:r>
              <a:rPr lang="en-US" dirty="0"/>
              <a:t>Toast notifications can be sent by Windows Store and Windows Desktop </a:t>
            </a:r>
            <a:r>
              <a:rPr lang="en-US" dirty="0" smtClean="0"/>
              <a:t>applications</a:t>
            </a:r>
            <a:endParaRPr lang="en-US" dirty="0"/>
          </a:p>
        </p:txBody>
      </p:sp>
      <p:sp>
        <p:nvSpPr>
          <p:cNvPr id="2" name="Title 1"/>
          <p:cNvSpPr>
            <a:spLocks noGrp="1"/>
          </p:cNvSpPr>
          <p:nvPr>
            <p:ph type="title"/>
          </p:nvPr>
        </p:nvSpPr>
        <p:spPr/>
        <p:txBody>
          <a:bodyPr/>
          <a:lstStyle/>
          <a:p>
            <a:r>
              <a:rPr lang="en-US" dirty="0" smtClean="0"/>
              <a:t>Windows 8 toast notifications</a:t>
            </a:r>
            <a:endParaRPr lang="en-US" dirty="0"/>
          </a:p>
        </p:txBody>
      </p:sp>
      <p:pic>
        <p:nvPicPr>
          <p:cNvPr id="4" name="Picture 3"/>
          <p:cNvPicPr>
            <a:picLocks noChangeAspect="1"/>
          </p:cNvPicPr>
          <p:nvPr/>
        </p:nvPicPr>
        <p:blipFill>
          <a:blip r:embed="rId3"/>
          <a:stretch>
            <a:fillRect/>
          </a:stretch>
        </p:blipFill>
        <p:spPr>
          <a:xfrm>
            <a:off x="8554587" y="262391"/>
            <a:ext cx="3657600" cy="857251"/>
          </a:xfrm>
          <a:prstGeom prst="rect">
            <a:avLst/>
          </a:prstGeom>
        </p:spPr>
      </p:pic>
    </p:spTree>
    <p:extLst>
      <p:ext uri="{BB962C8B-B14F-4D97-AF65-F5344CB8AC3E}">
        <p14:creationId xmlns:p14="http://schemas.microsoft.com/office/powerpoint/2010/main" val="327349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DevExpress WPF Controls</a:t>
            </a:r>
            <a:endParaRPr lang="en-US" dirty="0"/>
          </a:p>
        </p:txBody>
      </p:sp>
      <p:sp>
        <p:nvSpPr>
          <p:cNvPr id="2" name="Text Placeholder 1"/>
          <p:cNvSpPr>
            <a:spLocks noGrp="1"/>
          </p:cNvSpPr>
          <p:nvPr>
            <p:ph type="body" sz="quarter" idx="10"/>
          </p:nvPr>
        </p:nvSpPr>
        <p:spPr/>
        <p:txBody>
          <a:bodyPr/>
          <a:lstStyle/>
          <a:p>
            <a:r>
              <a:rPr lang="en-US" smtClean="0"/>
              <a:t>Optimized for desktops, ready for mobile</a:t>
            </a:r>
          </a:p>
          <a:p>
            <a:r>
              <a:rPr lang="en-US" smtClean="0"/>
              <a:t>Built so you can deliver elegant line-of-business applications that emulate the touch-first Windows 8 UX and maintain backward compatibility with previous versions of the Windows operating system. </a:t>
            </a:r>
            <a:endParaRPr lang="en-US" dirty="0" smtClean="0"/>
          </a:p>
        </p:txBody>
      </p:sp>
      <p:sp>
        <p:nvSpPr>
          <p:cNvPr id="7" name="Rectangle 6"/>
          <p:cNvSpPr/>
          <p:nvPr/>
        </p:nvSpPr>
        <p:spPr>
          <a:xfrm>
            <a:off x="269239" y="5765801"/>
            <a:ext cx="8026400" cy="523220"/>
          </a:xfrm>
          <a:prstGeom prst="rect">
            <a:avLst/>
          </a:prstGeom>
        </p:spPr>
        <p:txBody>
          <a:bodyPr wrap="square">
            <a:spAutoFit/>
          </a:bodyPr>
          <a:lstStyle/>
          <a:p>
            <a:r>
              <a:rPr lang="en-US" sz="1400" dirty="0">
                <a:hlinkClick r:id="rId3"/>
              </a:rPr>
              <a:t>https://www.devexpress.com/products/net/controls/wpf/</a:t>
            </a:r>
            <a:endParaRPr lang="en-US" sz="1400" dirty="0"/>
          </a:p>
          <a:p>
            <a:r>
              <a:rPr lang="en-US" sz="1400" dirty="0">
                <a:hlinkClick r:id="rId4"/>
              </a:rPr>
              <a:t>http://www.devexpress.com/touch</a:t>
            </a:r>
            <a:endParaRPr lang="en-US" sz="1400" dirty="0"/>
          </a:p>
        </p:txBody>
      </p:sp>
    </p:spTree>
    <p:extLst>
      <p:ext uri="{BB962C8B-B14F-4D97-AF65-F5344CB8AC3E}">
        <p14:creationId xmlns:p14="http://schemas.microsoft.com/office/powerpoint/2010/main" val="54009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DevExpress WPF Controls</a:t>
            </a:r>
            <a:endParaRPr lang="en-US" dirty="0"/>
          </a:p>
        </p:txBody>
      </p:sp>
      <p:sp>
        <p:nvSpPr>
          <p:cNvPr id="2" name="Text Placeholder 1"/>
          <p:cNvSpPr>
            <a:spLocks noGrp="1"/>
          </p:cNvSpPr>
          <p:nvPr>
            <p:ph type="body" sz="quarter" idx="10"/>
          </p:nvPr>
        </p:nvSpPr>
        <p:spPr/>
        <p:txBody>
          <a:bodyPr/>
          <a:lstStyle/>
          <a:p>
            <a:r>
              <a:rPr lang="en-US" smtClean="0"/>
              <a:t>Touch-Enabled Controls Used in this App</a:t>
            </a:r>
          </a:p>
          <a:p>
            <a:pPr lvl="1"/>
            <a:r>
              <a:rPr lang="en-US" smtClean="0"/>
              <a:t>Data Grid</a:t>
            </a:r>
          </a:p>
          <a:p>
            <a:pPr lvl="1"/>
            <a:r>
              <a:rPr lang="en-US" smtClean="0"/>
              <a:t>Charts</a:t>
            </a:r>
          </a:p>
          <a:p>
            <a:pPr lvl="1"/>
            <a:r>
              <a:rPr lang="en-US" smtClean="0"/>
              <a:t>Range Control</a:t>
            </a:r>
            <a:endParaRPr lang="en-US" dirty="0"/>
          </a:p>
        </p:txBody>
      </p:sp>
      <p:pic>
        <p:nvPicPr>
          <p:cNvPr id="4" name="Picture 3"/>
          <p:cNvPicPr>
            <a:picLocks noChangeAspect="1"/>
          </p:cNvPicPr>
          <p:nvPr/>
        </p:nvPicPr>
        <p:blipFill>
          <a:blip r:embed="rId3"/>
          <a:stretch>
            <a:fillRect/>
          </a:stretch>
        </p:blipFill>
        <p:spPr>
          <a:xfrm>
            <a:off x="3048001" y="2699286"/>
            <a:ext cx="9147017" cy="4158713"/>
          </a:xfrm>
          <a:prstGeom prst="rect">
            <a:avLst/>
          </a:prstGeom>
        </p:spPr>
      </p:pic>
    </p:spTree>
    <p:extLst>
      <p:ext uri="{BB962C8B-B14F-4D97-AF65-F5344CB8AC3E}">
        <p14:creationId xmlns:p14="http://schemas.microsoft.com/office/powerpoint/2010/main" val="27107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Infragistics – Office Inspired Applications</a:t>
            </a:r>
            <a:endParaRPr lang="en-US" dirty="0"/>
          </a:p>
        </p:txBody>
      </p:sp>
      <p:sp>
        <p:nvSpPr>
          <p:cNvPr id="2" name="Text Placeholder 1"/>
          <p:cNvSpPr>
            <a:spLocks noGrp="1"/>
          </p:cNvSpPr>
          <p:nvPr>
            <p:ph type="body" sz="quarter" idx="10"/>
          </p:nvPr>
        </p:nvSpPr>
        <p:spPr/>
        <p:txBody>
          <a:bodyPr/>
          <a:lstStyle/>
          <a:p>
            <a:r>
              <a:rPr lang="en-US" sz="1800" dirty="0" smtClean="0"/>
              <a:t>Office 2013 Theme</a:t>
            </a:r>
          </a:p>
          <a:p>
            <a:r>
              <a:rPr lang="en-US" sz="1800" dirty="0" smtClean="0"/>
              <a:t>Office 2013 Ribbon</a:t>
            </a:r>
          </a:p>
          <a:p>
            <a:pPr lvl="1"/>
            <a:r>
              <a:rPr lang="en-US" sz="1600" dirty="0" smtClean="0"/>
              <a:t>Modern window chrome</a:t>
            </a:r>
          </a:p>
          <a:p>
            <a:pPr lvl="1"/>
            <a:r>
              <a:rPr lang="en-US" sz="1600" dirty="0" smtClean="0"/>
              <a:t>Full window backstage</a:t>
            </a:r>
          </a:p>
          <a:p>
            <a:pPr lvl="1"/>
            <a:r>
              <a:rPr lang="en-US" sz="1600" dirty="0" smtClean="0"/>
              <a:t>Tab-level toolbar</a:t>
            </a:r>
          </a:p>
          <a:p>
            <a:r>
              <a:rPr lang="en-US" sz="1800" dirty="0" smtClean="0"/>
              <a:t>Outlook Navigation</a:t>
            </a:r>
          </a:p>
          <a:p>
            <a:r>
              <a:rPr lang="en-US" sz="1800" dirty="0" smtClean="0"/>
              <a:t>Rich Text Editor</a:t>
            </a:r>
          </a:p>
          <a:p>
            <a:r>
              <a:rPr lang="en-US" sz="1800" dirty="0" smtClean="0"/>
              <a:t>Gantt Chart</a:t>
            </a:r>
          </a:p>
          <a:p>
            <a:r>
              <a:rPr lang="en-US" sz="1800" dirty="0" smtClean="0"/>
              <a:t>Scheduling</a:t>
            </a:r>
          </a:p>
          <a:p>
            <a:r>
              <a:rPr lang="en-US" sz="1800" dirty="0" smtClean="0"/>
              <a:t>Radial Menu</a:t>
            </a:r>
          </a:p>
          <a:p>
            <a:pPr lvl="1"/>
            <a:r>
              <a:rPr lang="en-US" sz="1600" dirty="0" smtClean="0"/>
              <a:t>Built for touch</a:t>
            </a:r>
          </a:p>
          <a:p>
            <a:pPr lvl="1"/>
            <a:r>
              <a:rPr lang="en-US" sz="1600" dirty="0" smtClean="0"/>
              <a:t>MVVM friendly</a:t>
            </a:r>
            <a:endParaRPr lang="en-US" sz="1600" dirty="0"/>
          </a:p>
        </p:txBody>
      </p:sp>
      <p:grpSp>
        <p:nvGrpSpPr>
          <p:cNvPr id="9" name="Group 8"/>
          <p:cNvGrpSpPr/>
          <p:nvPr/>
        </p:nvGrpSpPr>
        <p:grpSpPr>
          <a:xfrm>
            <a:off x="4673600" y="1189176"/>
            <a:ext cx="5760019" cy="4128229"/>
            <a:chOff x="3810000" y="891882"/>
            <a:chExt cx="4320014" cy="3096172"/>
          </a:xfrm>
        </p:grpSpPr>
        <p:pic>
          <p:nvPicPr>
            <p:cNvPr id="4" name="Picture 6" descr="image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891882"/>
              <a:ext cx="4320014" cy="30961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7315200" y="1030058"/>
              <a:ext cx="778715" cy="590550"/>
            </a:xfrm>
            <a:prstGeom prst="rect">
              <a:avLst/>
            </a:prstGeom>
          </p:spPr>
        </p:pic>
      </p:grpSp>
      <p:pic>
        <p:nvPicPr>
          <p:cNvPr id="2051" name="Picture 3" descr="image0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8027" y="2222997"/>
            <a:ext cx="4572709" cy="32786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4575" y="3999546"/>
            <a:ext cx="5189148" cy="271174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0661" y="4931330"/>
            <a:ext cx="3945401" cy="1926671"/>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379413" y="6155394"/>
            <a:ext cx="3795772" cy="307777"/>
          </a:xfrm>
          <a:prstGeom prst="rect">
            <a:avLst/>
          </a:prstGeom>
        </p:spPr>
        <p:txBody>
          <a:bodyPr wrap="square">
            <a:spAutoFit/>
          </a:bodyPr>
          <a:lstStyle/>
          <a:p>
            <a:r>
              <a:rPr lang="en-US" sz="1400" dirty="0">
                <a:hlinkClick r:id="rId8"/>
              </a:rPr>
              <a:t>http://</a:t>
            </a:r>
            <a:r>
              <a:rPr lang="en-US" sz="1400" dirty="0" smtClean="0">
                <a:hlinkClick r:id="rId8"/>
              </a:rPr>
              <a:t>www.infragistics.com/products/wpf</a:t>
            </a:r>
            <a:r>
              <a:rPr lang="en-US" sz="1400" dirty="0">
                <a:hlinkClick r:id="rId8"/>
              </a:rPr>
              <a:t>/</a:t>
            </a:r>
            <a:endParaRPr lang="en-US" sz="1400" dirty="0"/>
          </a:p>
        </p:txBody>
      </p:sp>
    </p:spTree>
    <p:extLst>
      <p:ext uri="{BB962C8B-B14F-4D97-AF65-F5344CB8AC3E}">
        <p14:creationId xmlns:p14="http://schemas.microsoft.com/office/powerpoint/2010/main" val="257837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Infragistics – Modern Themes</a:t>
            </a:r>
            <a:endParaRPr lang="en-US" dirty="0"/>
          </a:p>
        </p:txBody>
      </p:sp>
      <p:sp>
        <p:nvSpPr>
          <p:cNvPr id="2" name="Text Placeholder 1"/>
          <p:cNvSpPr>
            <a:spLocks noGrp="1"/>
          </p:cNvSpPr>
          <p:nvPr>
            <p:ph type="body" sz="quarter" idx="10"/>
          </p:nvPr>
        </p:nvSpPr>
        <p:spPr>
          <a:xfrm>
            <a:off x="379413" y="1388226"/>
            <a:ext cx="4011432" cy="5290388"/>
          </a:xfrm>
        </p:spPr>
        <p:txBody>
          <a:bodyPr/>
          <a:lstStyle/>
          <a:p>
            <a:r>
              <a:rPr lang="en-US" dirty="0" smtClean="0"/>
              <a:t>Modern Themes</a:t>
            </a:r>
          </a:p>
          <a:p>
            <a:pPr lvl="1"/>
            <a:r>
              <a:rPr lang="en-US" dirty="0" smtClean="0"/>
              <a:t>Metro Light Theme</a:t>
            </a:r>
          </a:p>
          <a:p>
            <a:pPr lvl="1"/>
            <a:r>
              <a:rPr lang="en-US" dirty="0" smtClean="0"/>
              <a:t>Metro Dark Theme</a:t>
            </a:r>
          </a:p>
          <a:p>
            <a:pPr lvl="1"/>
            <a:r>
              <a:rPr lang="en-US" dirty="0" smtClean="0"/>
              <a:t>Office 2013 Theme</a:t>
            </a:r>
          </a:p>
          <a:p>
            <a:r>
              <a:rPr lang="en-US" dirty="0" smtClean="0"/>
              <a:t>Theme Color Tuner</a:t>
            </a:r>
          </a:p>
          <a:p>
            <a:pPr lvl="1"/>
            <a:r>
              <a:rPr lang="en-US" dirty="0" smtClean="0"/>
              <a:t>VS Add-in</a:t>
            </a:r>
          </a:p>
          <a:p>
            <a:pPr lvl="1"/>
            <a:r>
              <a:rPr lang="en-US" dirty="0" smtClean="0"/>
              <a:t>One click application</a:t>
            </a:r>
          </a:p>
          <a:p>
            <a:pPr lvl="1"/>
            <a:r>
              <a:rPr lang="en-US" dirty="0" smtClean="0"/>
              <a:t>Customize theme colors</a:t>
            </a:r>
          </a:p>
          <a:p>
            <a:pPr lvl="1"/>
            <a:r>
              <a:rPr lang="en-US" dirty="0" smtClean="0"/>
              <a:t>Save custom themes</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2940" y="1189176"/>
            <a:ext cx="5283200" cy="3962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6792" y="2110855"/>
            <a:ext cx="4795459" cy="269744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7367" y="3919307"/>
            <a:ext cx="4711480" cy="265020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933" y="3800029"/>
            <a:ext cx="2504925" cy="2751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8213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ComponentOne Studio for WPF</a:t>
            </a:r>
            <a:endParaRPr lang="en-US" dirty="0"/>
          </a:p>
        </p:txBody>
      </p:sp>
      <p:sp>
        <p:nvSpPr>
          <p:cNvPr id="3" name="Content Placeholder 2"/>
          <p:cNvSpPr>
            <a:spLocks noGrp="1"/>
          </p:cNvSpPr>
          <p:nvPr>
            <p:ph sz="quarter" idx="10"/>
          </p:nvPr>
        </p:nvSpPr>
        <p:spPr/>
        <p:txBody>
          <a:bodyPr/>
          <a:lstStyle/>
          <a:p>
            <a:r>
              <a:rPr lang="en-US" smtClean="0"/>
              <a:t>Touch-enabled WPF controls with modern themes</a:t>
            </a:r>
          </a:p>
          <a:p>
            <a:pPr lvl="1"/>
            <a:r>
              <a:rPr lang="en-US" smtClean="0"/>
              <a:t>Inertial Scrolling for DataGrids/ListBoxes</a:t>
            </a:r>
          </a:p>
          <a:p>
            <a:pPr lvl="1"/>
            <a:r>
              <a:rPr lang="en-US" smtClean="0"/>
              <a:t>Pinch Scaling for Maps/Viewers</a:t>
            </a:r>
          </a:p>
          <a:p>
            <a:pPr lvl="1"/>
            <a:r>
              <a:rPr lang="en-US" smtClean="0"/>
              <a:t>Five Modern Themes for all controls, even standard ones</a:t>
            </a:r>
            <a:endParaRPr lang="en-US" dirty="0" smtClean="0"/>
          </a:p>
        </p:txBody>
      </p:sp>
      <p:sp>
        <p:nvSpPr>
          <p:cNvPr id="6" name="Rectangle 5"/>
          <p:cNvSpPr/>
          <p:nvPr/>
        </p:nvSpPr>
        <p:spPr>
          <a:xfrm>
            <a:off x="269239" y="6070600"/>
            <a:ext cx="4683077" cy="307777"/>
          </a:xfrm>
          <a:prstGeom prst="rect">
            <a:avLst/>
          </a:prstGeom>
        </p:spPr>
        <p:txBody>
          <a:bodyPr wrap="none">
            <a:spAutoFit/>
          </a:bodyPr>
          <a:lstStyle/>
          <a:p>
            <a:r>
              <a:rPr lang="en-US" sz="1400" dirty="0">
                <a:hlinkClick r:id="rId3"/>
              </a:rPr>
              <a:t>http://www.componentone.com/SuperProducts/StudioWPF/</a:t>
            </a:r>
            <a:endParaRPr lang="en-US" sz="1400" dirty="0"/>
          </a:p>
        </p:txBody>
      </p:sp>
    </p:spTree>
    <p:extLst>
      <p:ext uri="{BB962C8B-B14F-4D97-AF65-F5344CB8AC3E}">
        <p14:creationId xmlns:p14="http://schemas.microsoft.com/office/powerpoint/2010/main" val="16925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gregoryl\Pictures\ScreenShots\SL_WPF\Themes\Themes_CosmoD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867" y="1676401"/>
            <a:ext cx="3499735" cy="22376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ComponentOne Studio for WPF</a:t>
            </a:r>
            <a:endParaRPr lang="en-US" dirty="0"/>
          </a:p>
        </p:txBody>
      </p:sp>
      <p:sp>
        <p:nvSpPr>
          <p:cNvPr id="3" name="Content Placeholder 2"/>
          <p:cNvSpPr>
            <a:spLocks noGrp="1"/>
          </p:cNvSpPr>
          <p:nvPr>
            <p:ph sz="quarter" idx="10"/>
          </p:nvPr>
        </p:nvSpPr>
        <p:spPr/>
        <p:txBody>
          <a:bodyPr/>
          <a:lstStyle/>
          <a:p>
            <a:r>
              <a:rPr lang="en-US" smtClean="0"/>
              <a:t>Five Modern Themes</a:t>
            </a:r>
          </a:p>
          <a:p>
            <a:pPr lvl="1"/>
            <a:r>
              <a:rPr lang="en-US" smtClean="0"/>
              <a:t>Cosmopolitan</a:t>
            </a:r>
          </a:p>
          <a:p>
            <a:pPr lvl="1"/>
            <a:r>
              <a:rPr lang="en-US" smtClean="0"/>
              <a:t>Cosmopolitan Dark</a:t>
            </a:r>
          </a:p>
          <a:p>
            <a:pPr lvl="1"/>
            <a:r>
              <a:rPr lang="en-US" smtClean="0"/>
              <a:t>Office 2013 White</a:t>
            </a:r>
          </a:p>
          <a:p>
            <a:pPr lvl="1"/>
            <a:r>
              <a:rPr lang="en-US" smtClean="0"/>
              <a:t>Office 2013 Light Gray</a:t>
            </a:r>
          </a:p>
          <a:p>
            <a:pPr lvl="1"/>
            <a:r>
              <a:rPr lang="en-US" smtClean="0"/>
              <a:t>Office 2013 Dark Gray</a:t>
            </a:r>
            <a:endParaRPr lang="en-US" dirty="0"/>
          </a:p>
        </p:txBody>
      </p:sp>
      <p:pic>
        <p:nvPicPr>
          <p:cNvPr id="1026" name="Picture 2" descr="C:\Users\gregoryl\Pictures\ScreenShots\SL_WPF\Themes\Themes_Office201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0367" y="2667000"/>
            <a:ext cx="426106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9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183919" y="1906451"/>
          <a:ext cx="449991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quarter" idx="16"/>
          </p:nvPr>
        </p:nvSpPr>
        <p:spPr/>
        <p:txBody>
          <a:bodyPr/>
          <a:lstStyle/>
          <a:p>
            <a:r>
              <a:rPr lang="en-US" b="1" smtClean="0">
                <a:latin typeface="Open Sans" panose="020B0606030504020204"/>
              </a:rPr>
              <a:t>The Telerik Portfolio</a:t>
            </a:r>
            <a:endParaRPr lang="en-US" dirty="0">
              <a:latin typeface="Open Sans" panose="020B0606030504020204"/>
            </a:endParaRPr>
          </a:p>
        </p:txBody>
      </p:sp>
      <p:sp>
        <p:nvSpPr>
          <p:cNvPr id="4" name="TextBox 3"/>
          <p:cNvSpPr txBox="1"/>
          <p:nvPr/>
        </p:nvSpPr>
        <p:spPr>
          <a:xfrm>
            <a:off x="304800" y="1132096"/>
            <a:ext cx="6311664" cy="461665"/>
          </a:xfrm>
          <a:prstGeom prst="rect">
            <a:avLst/>
          </a:prstGeom>
          <a:noFill/>
        </p:spPr>
        <p:txBody>
          <a:bodyPr wrap="none" rtlCol="0">
            <a:spAutoFit/>
          </a:bodyPr>
          <a:lstStyle/>
          <a:p>
            <a:r>
              <a:rPr lang="en-US" sz="2400" dirty="0">
                <a:solidFill>
                  <a:srgbClr val="54E01E"/>
                </a:solidFill>
                <a:latin typeface="Open Sans" panose="020B0606030504020204"/>
              </a:rPr>
              <a:t>Made for developers. </a:t>
            </a:r>
            <a:r>
              <a:rPr lang="en-US" sz="2400" dirty="0">
                <a:latin typeface="Open Sans" panose="020B0606030504020204"/>
              </a:rPr>
              <a:t>Strong enough for the enterprise.</a:t>
            </a:r>
          </a:p>
        </p:txBody>
      </p:sp>
      <p:pic>
        <p:nvPicPr>
          <p:cNvPr id="12" name="Picture 11"/>
          <p:cNvPicPr>
            <a:picLocks noChangeAspect="1"/>
          </p:cNvPicPr>
          <p:nvPr/>
        </p:nvPicPr>
        <p:blipFill>
          <a:blip r:embed="rId8"/>
          <a:stretch>
            <a:fillRect/>
          </a:stretch>
        </p:blipFill>
        <p:spPr>
          <a:xfrm>
            <a:off x="6610592" y="2077599"/>
            <a:ext cx="3847619" cy="2990476"/>
          </a:xfrm>
          <a:prstGeom prst="rect">
            <a:avLst/>
          </a:prstGeom>
        </p:spPr>
      </p:pic>
      <p:sp>
        <p:nvSpPr>
          <p:cNvPr id="6" name="Rectangle 5"/>
          <p:cNvSpPr/>
          <p:nvPr/>
        </p:nvSpPr>
        <p:spPr>
          <a:xfrm>
            <a:off x="304800" y="6172201"/>
            <a:ext cx="5689600" cy="307777"/>
          </a:xfrm>
          <a:prstGeom prst="rect">
            <a:avLst/>
          </a:prstGeom>
        </p:spPr>
        <p:txBody>
          <a:bodyPr wrap="square">
            <a:spAutoFit/>
          </a:bodyPr>
          <a:lstStyle/>
          <a:p>
            <a:r>
              <a:rPr lang="en-US" sz="1400" dirty="0">
                <a:hlinkClick r:id="rId9"/>
              </a:rPr>
              <a:t>http://www.telerik.com/products/wpf/overview.aspx</a:t>
            </a:r>
            <a:endParaRPr lang="en-US" sz="1400" dirty="0"/>
          </a:p>
        </p:txBody>
      </p:sp>
    </p:spTree>
    <p:extLst>
      <p:ext uri="{BB962C8B-B14F-4D97-AF65-F5344CB8AC3E}">
        <p14:creationId xmlns:p14="http://schemas.microsoft.com/office/powerpoint/2010/main" val="3590003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a:t>
            </a:r>
            <a:r>
              <a:rPr lang="en-US" baseline="30000" dirty="0" smtClean="0"/>
              <a:t>rd</a:t>
            </a:r>
            <a:r>
              <a:rPr lang="en-US" dirty="0" smtClean="0"/>
              <a:t> Party Controls</a:t>
            </a:r>
            <a:endParaRPr lang="en-US" b="1" dirty="0"/>
          </a:p>
        </p:txBody>
      </p:sp>
    </p:spTree>
    <p:extLst>
      <p:ext uri="{BB962C8B-B14F-4D97-AF65-F5344CB8AC3E}">
        <p14:creationId xmlns:p14="http://schemas.microsoft.com/office/powerpoint/2010/main" val="1175644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Modernize Your App</a:t>
            </a:r>
            <a:endParaRPr lang="en-US" dirty="0"/>
          </a:p>
        </p:txBody>
      </p:sp>
      <p:sp>
        <p:nvSpPr>
          <p:cNvPr id="4" name="Subtitle 3"/>
          <p:cNvSpPr>
            <a:spLocks noGrp="1"/>
          </p:cNvSpPr>
          <p:nvPr>
            <p:ph type="subTitle" idx="1"/>
          </p:nvPr>
        </p:nvSpPr>
        <p:spPr/>
        <p:txBody>
          <a:bodyPr/>
          <a:lstStyle/>
          <a:p>
            <a:r>
              <a:rPr lang="en-US" dirty="0"/>
              <a:t>Dmitry Lyalin | Product Marketing Manager </a:t>
            </a:r>
          </a:p>
        </p:txBody>
      </p:sp>
    </p:spTree>
    <p:extLst>
      <p:ext uri="{BB962C8B-B14F-4D97-AF65-F5344CB8AC3E}">
        <p14:creationId xmlns:p14="http://schemas.microsoft.com/office/powerpoint/2010/main" val="298715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0546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type="body" sz="quarter" idx="10"/>
          </p:nvPr>
        </p:nvSpPr>
        <p:spPr/>
        <p:txBody>
          <a:bodyPr/>
          <a:lstStyle/>
          <a:p>
            <a:r>
              <a:rPr lang="en-US" dirty="0"/>
              <a:t>Modernize your platform</a:t>
            </a:r>
          </a:p>
          <a:p>
            <a:pPr lvl="1"/>
            <a:r>
              <a:rPr lang="en-US" dirty="0"/>
              <a:t>.NET &amp; WPF improvements since 4.0</a:t>
            </a:r>
          </a:p>
          <a:p>
            <a:r>
              <a:rPr lang="en-US" dirty="0"/>
              <a:t>Modernize your tools</a:t>
            </a:r>
          </a:p>
          <a:p>
            <a:pPr lvl="1"/>
            <a:r>
              <a:rPr lang="en-US" dirty="0"/>
              <a:t>Visual Studio 2013</a:t>
            </a:r>
          </a:p>
          <a:p>
            <a:r>
              <a:rPr lang="en-US" dirty="0"/>
              <a:t>Modernize your user experience</a:t>
            </a:r>
          </a:p>
          <a:p>
            <a:pPr lvl="1"/>
            <a:r>
              <a:rPr lang="en-US" dirty="0"/>
              <a:t>Touch, toast, 3</a:t>
            </a:r>
            <a:r>
              <a:rPr lang="en-US" baseline="30000" dirty="0"/>
              <a:t>rd</a:t>
            </a:r>
            <a:r>
              <a:rPr lang="en-US" dirty="0"/>
              <a:t> party controls</a:t>
            </a:r>
          </a:p>
        </p:txBody>
      </p:sp>
    </p:spTree>
    <p:extLst>
      <p:ext uri="{BB962C8B-B14F-4D97-AF65-F5344CB8AC3E}">
        <p14:creationId xmlns:p14="http://schemas.microsoft.com/office/powerpoint/2010/main" val="85548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XAML Editor Improvements in Visual Studio 2013</a:t>
            </a:r>
          </a:p>
          <a:p>
            <a:pPr lvl="1"/>
            <a:r>
              <a:rPr lang="en-US" dirty="0"/>
              <a:t>http://blogs.msdn.com/b/visualstudio/archive/2013/08/09/xaml-editor-improvements-in-visual-studio-2013.aspx</a:t>
            </a:r>
          </a:p>
          <a:p>
            <a:r>
              <a:rPr lang="en-US" dirty="0"/>
              <a:t>Modernizing WPF Line-of-Business Applications</a:t>
            </a:r>
          </a:p>
          <a:p>
            <a:pPr lvl="1"/>
            <a:r>
              <a:rPr lang="en-US" dirty="0"/>
              <a:t>http://channel9.msdn.com/Events/TechEd/NorthAmerica/2013/DEV-B325#fbid=kt1W5OJuY58</a:t>
            </a:r>
          </a:p>
          <a:p>
            <a:r>
              <a:rPr lang="en-US" dirty="0"/>
              <a:t>DevExpress Controls for XAML Developers</a:t>
            </a:r>
          </a:p>
          <a:p>
            <a:pPr lvl="1"/>
            <a:r>
              <a:rPr lang="en-US" dirty="0"/>
              <a:t>http://channel9.msdn.com/Shows/Visual-Studio-Toolbox/DevExpress-Controls-for-XAML-Developers</a:t>
            </a:r>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02311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Infragistics</a:t>
            </a:r>
            <a:r>
              <a:rPr lang="en-US" dirty="0"/>
              <a:t> Controls for XAML Developers</a:t>
            </a:r>
          </a:p>
          <a:p>
            <a:pPr lvl="1"/>
            <a:r>
              <a:rPr lang="en-US" dirty="0"/>
              <a:t>http://channel9.msdn.com/Shows/Visual-Studio-Toolbox/Infragistics-Controls-for-XAML-Developers</a:t>
            </a:r>
          </a:p>
          <a:p>
            <a:r>
              <a:rPr lang="en-US" dirty="0" err="1"/>
              <a:t>Telerik</a:t>
            </a:r>
            <a:r>
              <a:rPr lang="en-US" dirty="0"/>
              <a:t> Controls for XAML Developers</a:t>
            </a:r>
          </a:p>
          <a:p>
            <a:pPr lvl="1"/>
            <a:r>
              <a:rPr lang="en-US" dirty="0"/>
              <a:t>http://channel9.msdn.com/Shows/Visual-Studio-Toolbox/Telerik-Controls-for-XAML-Developers</a:t>
            </a:r>
          </a:p>
          <a:p>
            <a:r>
              <a:rPr lang="en-US" dirty="0" err="1"/>
              <a:t>ComponentOne</a:t>
            </a:r>
            <a:r>
              <a:rPr lang="en-US" dirty="0"/>
              <a:t> Controls for XAML Developers</a:t>
            </a:r>
          </a:p>
          <a:p>
            <a:pPr lvl="1"/>
            <a:r>
              <a:rPr lang="en-US"/>
              <a:t>http://channel9.msdn.com/Shows/Visual-Studio-Toolbox/ComponentOne-Controls-for-XAML-Developers</a:t>
            </a:r>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7582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Modernize your platform</a:t>
            </a:r>
          </a:p>
          <a:p>
            <a:pPr lvl="1"/>
            <a:r>
              <a:rPr lang="en-US" dirty="0"/>
              <a:t>.NET &amp; WPF improvements since 4.0</a:t>
            </a:r>
          </a:p>
          <a:p>
            <a:r>
              <a:rPr lang="en-US" dirty="0"/>
              <a:t>Modernize your tools</a:t>
            </a:r>
          </a:p>
          <a:p>
            <a:pPr lvl="1"/>
            <a:r>
              <a:rPr lang="en-US" dirty="0"/>
              <a:t>Visual Studio 2013</a:t>
            </a:r>
          </a:p>
          <a:p>
            <a:r>
              <a:rPr lang="en-US" dirty="0"/>
              <a:t>Modernize your user experience</a:t>
            </a:r>
          </a:p>
          <a:p>
            <a:pPr lvl="1"/>
            <a:r>
              <a:rPr lang="en-US" dirty="0"/>
              <a:t>Touch, toast, 3</a:t>
            </a:r>
            <a:r>
              <a:rPr lang="en-US" baseline="30000" dirty="0"/>
              <a:t>rd</a:t>
            </a:r>
            <a:r>
              <a:rPr lang="en-US" dirty="0"/>
              <a:t> party controls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91821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305185"/>
          </a:xfrm>
        </p:spPr>
        <p:txBody>
          <a:bodyPr/>
          <a:lstStyle/>
          <a:p>
            <a:r>
              <a:rPr lang="en-US" strike="sngStrike" dirty="0"/>
              <a:t>Improve architecture, maintainability, and quality</a:t>
            </a:r>
          </a:p>
          <a:p>
            <a:pPr lvl="1"/>
            <a:r>
              <a:rPr lang="en-US" strike="sngStrike" dirty="0"/>
              <a:t>Adopt a services architecture</a:t>
            </a:r>
          </a:p>
          <a:p>
            <a:r>
              <a:rPr lang="en-US" strike="sngStrike" dirty="0"/>
              <a:t>Improve accessibility, scalability, and operations</a:t>
            </a:r>
          </a:p>
          <a:p>
            <a:pPr lvl="1"/>
            <a:r>
              <a:rPr lang="en-US" strike="sngStrike" dirty="0"/>
              <a:t>Move to the cloud</a:t>
            </a:r>
          </a:p>
          <a:p>
            <a:r>
              <a:rPr lang="en-US" dirty="0"/>
              <a:t>Update the user experience</a:t>
            </a:r>
          </a:p>
          <a:p>
            <a:pPr lvl="1"/>
            <a:r>
              <a:rPr lang="en-US" dirty="0"/>
              <a:t>Build a more modern-looking user experience</a:t>
            </a:r>
          </a:p>
          <a:p>
            <a:r>
              <a:rPr lang="en-US" dirty="0"/>
              <a:t>Expand device support</a:t>
            </a:r>
          </a:p>
          <a:p>
            <a:pPr lvl="1"/>
            <a:r>
              <a:rPr lang="en-US" dirty="0"/>
              <a:t>Companion apps for Windows Store and Windows Phone</a:t>
            </a:r>
          </a:p>
        </p:txBody>
      </p:sp>
      <p:sp>
        <p:nvSpPr>
          <p:cNvPr id="2" name="Title 1"/>
          <p:cNvSpPr>
            <a:spLocks noGrp="1"/>
          </p:cNvSpPr>
          <p:nvPr>
            <p:ph type="title"/>
          </p:nvPr>
        </p:nvSpPr>
        <p:spPr/>
        <p:txBody>
          <a:bodyPr/>
          <a:lstStyle/>
          <a:p>
            <a:r>
              <a:rPr lang="en-US" dirty="0" smtClean="0"/>
              <a:t>Expense reporting backlog</a:t>
            </a:r>
            <a:endParaRPr lang="en-US" dirty="0"/>
          </a:p>
        </p:txBody>
      </p:sp>
    </p:spTree>
    <p:extLst>
      <p:ext uri="{BB962C8B-B14F-4D97-AF65-F5344CB8AC3E}">
        <p14:creationId xmlns:p14="http://schemas.microsoft.com/office/powerpoint/2010/main" val="150592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Modernize your Tools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863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&amp; WPF improvements since 4.0</a:t>
            </a:r>
            <a:endParaRPr lang="en-US" dirty="0"/>
          </a:p>
        </p:txBody>
      </p:sp>
      <p:sp>
        <p:nvSpPr>
          <p:cNvPr id="4" name="Text Placeholder 3"/>
          <p:cNvSpPr>
            <a:spLocks noGrp="1"/>
          </p:cNvSpPr>
          <p:nvPr>
            <p:ph type="body" sz="quarter" idx="10"/>
          </p:nvPr>
        </p:nvSpPr>
        <p:spPr/>
        <p:txBody>
          <a:bodyPr/>
          <a:lstStyle/>
          <a:p>
            <a:r>
              <a:rPr lang="en-US" smtClean="0"/>
              <a:t>Since .NET 4.0</a:t>
            </a:r>
          </a:p>
          <a:p>
            <a:pPr lvl="1"/>
            <a:r>
              <a:rPr lang="en-US" smtClean="0"/>
              <a:t>async/await &amp; PLINQ</a:t>
            </a:r>
          </a:p>
          <a:p>
            <a:pPr lvl="1"/>
            <a:r>
              <a:rPr lang="en-US" smtClean="0"/>
              <a:t>Portable Class Libraries</a:t>
            </a:r>
          </a:p>
          <a:p>
            <a:pPr lvl="1"/>
            <a:r>
              <a:rPr lang="en-US" smtClean="0"/>
              <a:t>Zip compression</a:t>
            </a:r>
          </a:p>
          <a:p>
            <a:pPr lvl="1"/>
            <a:r>
              <a:rPr lang="en-US" smtClean="0"/>
              <a:t>Web Bootstrapper replaces Client Profile Installer for online scenarios</a:t>
            </a:r>
          </a:p>
          <a:p>
            <a:pPr lvl="1"/>
            <a:r>
              <a:rPr lang="en-US" smtClean="0"/>
              <a:t>SQL connection resiliency</a:t>
            </a:r>
            <a:endParaRPr lang="en-US" dirty="0"/>
          </a:p>
        </p:txBody>
      </p:sp>
      <p:sp>
        <p:nvSpPr>
          <p:cNvPr id="6" name="Text Placeholder 5"/>
          <p:cNvSpPr>
            <a:spLocks noGrp="1"/>
          </p:cNvSpPr>
          <p:nvPr>
            <p:ph type="body" sz="quarter" idx="11"/>
          </p:nvPr>
        </p:nvSpPr>
        <p:spPr/>
        <p:txBody>
          <a:bodyPr/>
          <a:lstStyle/>
          <a:p>
            <a:r>
              <a:rPr lang="en-US" smtClean="0"/>
              <a:t>Since WPF 4.0</a:t>
            </a:r>
          </a:p>
          <a:p>
            <a:pPr lvl="1"/>
            <a:r>
              <a:rPr lang="en-US" smtClean="0"/>
              <a:t>Collections support modification from non-UI threads</a:t>
            </a:r>
          </a:p>
          <a:p>
            <a:pPr lvl="1"/>
            <a:r>
              <a:rPr lang="en-US" smtClean="0"/>
              <a:t>Improved support for Weak References to events</a:t>
            </a:r>
          </a:p>
          <a:p>
            <a:pPr lvl="1"/>
            <a:r>
              <a:rPr lang="en-US" smtClean="0"/>
              <a:t>Async data validation</a:t>
            </a:r>
          </a:p>
          <a:p>
            <a:pPr lvl="1"/>
            <a:r>
              <a:rPr lang="en-US" smtClean="0"/>
              <a:t>Binding to static properties</a:t>
            </a:r>
          </a:p>
          <a:p>
            <a:pPr lvl="1"/>
            <a:r>
              <a:rPr lang="en-US" smtClean="0"/>
              <a:t>Ribbon control</a:t>
            </a:r>
            <a:endParaRPr lang="en-US" dirty="0"/>
          </a:p>
        </p:txBody>
      </p:sp>
    </p:spTree>
    <p:extLst>
      <p:ext uri="{BB962C8B-B14F-4D97-AF65-F5344CB8AC3E}">
        <p14:creationId xmlns:p14="http://schemas.microsoft.com/office/powerpoint/2010/main" val="11899985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Visual Studio 2013 XAML improvements</a:t>
            </a:r>
            <a:endParaRPr lang="en-US" dirty="0"/>
          </a:p>
        </p:txBody>
      </p:sp>
      <p:sp>
        <p:nvSpPr>
          <p:cNvPr id="4" name="Text Placeholder 3"/>
          <p:cNvSpPr>
            <a:spLocks noGrp="1"/>
          </p:cNvSpPr>
          <p:nvPr>
            <p:ph type="body" sz="quarter" idx="10"/>
          </p:nvPr>
        </p:nvSpPr>
        <p:spPr/>
        <p:txBody>
          <a:bodyPr/>
          <a:lstStyle/>
          <a:p>
            <a:r>
              <a:rPr lang="en-US" smtClean="0"/>
              <a:t>IntelliSense for data binding and resources</a:t>
            </a:r>
          </a:p>
          <a:p>
            <a:r>
              <a:rPr lang="en-US" smtClean="0"/>
              <a:t>Go to definition (F12) for resources and types</a:t>
            </a:r>
          </a:p>
          <a:p>
            <a:r>
              <a:rPr lang="en-US" smtClean="0"/>
              <a:t>Commenting markup supports nesting of comments</a:t>
            </a:r>
          </a:p>
          <a:p>
            <a:r>
              <a:rPr lang="en-US" smtClean="0"/>
              <a:t>Renaming a start tag also renames matching end tag</a:t>
            </a:r>
          </a:p>
          <a:p>
            <a:r>
              <a:rPr lang="en-US" smtClean="0"/>
              <a:t>Support for adding XAML code snippets</a:t>
            </a:r>
          </a:p>
          <a:p>
            <a:r>
              <a:rPr lang="en-US" smtClean="0"/>
              <a:t>All these improvements now also available for WPF, Silverlight and Windows Phone</a:t>
            </a:r>
            <a:endParaRPr lang="en-US" dirty="0"/>
          </a:p>
        </p:txBody>
      </p:sp>
    </p:spTree>
    <p:extLst>
      <p:ext uri="{BB962C8B-B14F-4D97-AF65-F5344CB8AC3E}">
        <p14:creationId xmlns:p14="http://schemas.microsoft.com/office/powerpoint/2010/main" val="364196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2013</a:t>
            </a:r>
            <a:endParaRPr lang="en-US" b="1" dirty="0"/>
          </a:p>
        </p:txBody>
      </p:sp>
    </p:spTree>
    <p:extLst>
      <p:ext uri="{BB962C8B-B14F-4D97-AF65-F5344CB8AC3E}">
        <p14:creationId xmlns:p14="http://schemas.microsoft.com/office/powerpoint/2010/main" val="1141578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Modernize your User Experience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4671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4</Module>
  </documentManagement>
</p:properties>
</file>

<file path=customXml/itemProps1.xml><?xml version="1.0" encoding="utf-8"?>
<ds:datastoreItem xmlns:ds="http://schemas.openxmlformats.org/officeDocument/2006/customXml" ds:itemID="{D73FB822-BE30-4AFD-9691-DF6C983282CC}"/>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MVA-CourseTemplate-1</Template>
  <TotalTime>680</TotalTime>
  <Words>705</Words>
  <Application>Microsoft Office PowerPoint</Application>
  <PresentationFormat>Widescreen</PresentationFormat>
  <Paragraphs>157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Open Sans</vt:lpstr>
      <vt:lpstr>Segoe</vt:lpstr>
      <vt:lpstr>Segoe UI</vt:lpstr>
      <vt:lpstr>Segoe UI Light</vt:lpstr>
      <vt:lpstr>1_Office Theme</vt:lpstr>
      <vt:lpstr>Enterprise Developer Camp Jumpstart</vt:lpstr>
      <vt:lpstr>PowerPoint Presentation</vt:lpstr>
      <vt:lpstr>Module Overview</vt:lpstr>
      <vt:lpstr>Expense reporting backlog</vt:lpstr>
      <vt:lpstr>PowerPoint Presentation</vt:lpstr>
      <vt:lpstr>.NET &amp; WPF improvements since 4.0</vt:lpstr>
      <vt:lpstr>Visual Studio 2013 XAML improvements</vt:lpstr>
      <vt:lpstr>Visual Studio 2013</vt:lpstr>
      <vt:lpstr>PowerPoint Presentation</vt:lpstr>
      <vt:lpstr>Touch</vt:lpstr>
      <vt:lpstr>Windows 8 toast notifications</vt:lpstr>
      <vt:lpstr>DevExpress WPF Controls</vt:lpstr>
      <vt:lpstr>DevExpress WPF Controls</vt:lpstr>
      <vt:lpstr>Infragistics – Office Inspired Applications</vt:lpstr>
      <vt:lpstr>Infragistics – Modern Themes</vt:lpstr>
      <vt:lpstr>ComponentOne Studio for WPF</vt:lpstr>
      <vt:lpstr>ComponentOne Studio for WPF</vt:lpstr>
      <vt:lpstr>PowerPoint Presentation</vt:lpstr>
      <vt:lpstr>3rd Party Controls</vt:lpstr>
      <vt:lpstr>PowerPoint Presentation</vt:lpstr>
      <vt:lpstr>Summary</vt:lpstr>
      <vt:lpstr>Resources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Jonathan Sanito</cp:lastModifiedBy>
  <cp:revision>123</cp:revision>
  <dcterms:created xsi:type="dcterms:W3CDTF">2013-10-14T21:08:33Z</dcterms:created>
  <dcterms:modified xsi:type="dcterms:W3CDTF">2014-02-03T13:50:22Z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