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311" r:id="rId5"/>
    <p:sldId id="371" r:id="rId6"/>
    <p:sldId id="372" r:id="rId7"/>
    <p:sldId id="412" r:id="rId8"/>
    <p:sldId id="373" r:id="rId9"/>
    <p:sldId id="443" r:id="rId10"/>
    <p:sldId id="444" r:id="rId11"/>
    <p:sldId id="445" r:id="rId12"/>
    <p:sldId id="446" r:id="rId13"/>
    <p:sldId id="447" r:id="rId14"/>
    <p:sldId id="448" r:id="rId15"/>
    <p:sldId id="449" r:id="rId16"/>
    <p:sldId id="450" r:id="rId17"/>
    <p:sldId id="451" r:id="rId18"/>
    <p:sldId id="377" r:id="rId19"/>
    <p:sldId id="379" r:id="rId20"/>
    <p:sldId id="452" r:id="rId21"/>
    <p:sldId id="453" r:id="rId22"/>
    <p:sldId id="454" r:id="rId23"/>
    <p:sldId id="455" r:id="rId24"/>
    <p:sldId id="472" r:id="rId25"/>
    <p:sldId id="456" r:id="rId26"/>
    <p:sldId id="457" r:id="rId27"/>
    <p:sldId id="458" r:id="rId28"/>
    <p:sldId id="459" r:id="rId29"/>
    <p:sldId id="460" r:id="rId30"/>
    <p:sldId id="461" r:id="rId31"/>
    <p:sldId id="462" r:id="rId32"/>
    <p:sldId id="394" r:id="rId33"/>
    <p:sldId id="408" r:id="rId34"/>
    <p:sldId id="465" r:id="rId35"/>
    <p:sldId id="466" r:id="rId36"/>
    <p:sldId id="467" r:id="rId37"/>
    <p:sldId id="468" r:id="rId38"/>
    <p:sldId id="473" r:id="rId39"/>
    <p:sldId id="463" r:id="rId40"/>
    <p:sldId id="464" r:id="rId41"/>
    <p:sldId id="409" r:id="rId42"/>
    <p:sldId id="469" r:id="rId43"/>
    <p:sldId id="470" r:id="rId44"/>
    <p:sldId id="471"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71B1D1"/>
    <a:srgbClr val="4498C2"/>
    <a:srgbClr val="4F81BD"/>
    <a:srgbClr val="8BACD3"/>
    <a:srgbClr val="F3F7FB"/>
    <a:srgbClr val="92D050"/>
    <a:srgbClr val="7FBA00"/>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458" autoAdjust="0"/>
    <p:restoredTop sz="94660"/>
  </p:normalViewPr>
  <p:slideViewPr>
    <p:cSldViewPr snapToGrid="0">
      <p:cViewPr varScale="1">
        <p:scale>
          <a:sx n="100" d="100"/>
          <a:sy n="100" d="100"/>
        </p:scale>
        <p:origin x="108" y="810"/>
      </p:cViewPr>
      <p:guideLst/>
    </p:cSldViewPr>
  </p:slideViewPr>
  <p:notesTextViewPr>
    <p:cViewPr>
      <p:scale>
        <a:sx n="1" d="1"/>
        <a:sy n="1" d="1"/>
      </p:scale>
      <p:origin x="0" y="0"/>
    </p:cViewPr>
  </p:notesTextViewPr>
  <p:sorterViewPr>
    <p:cViewPr>
      <p:scale>
        <a:sx n="100" d="100"/>
        <a:sy n="100" d="100"/>
      </p:scale>
      <p:origin x="0" y="-1315"/>
    </p:cViewPr>
  </p:sorterViewPr>
  <p:notesViewPr>
    <p:cSldViewPr snapToGrid="0">
      <p:cViewPr varScale="1">
        <p:scale>
          <a:sx n="101" d="100"/>
          <a:sy n="101" d="100"/>
        </p:scale>
        <p:origin x="259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DA6D2-CBEB-4964-9724-A8AAC394E54B}" type="datetime1">
              <a:rPr lang="en-US" smtClean="0"/>
              <a:t>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117836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3553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2842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9963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9EA33E-D631-4E42-A16C-AE23367721F8}" type="slidenum">
              <a:rPr lang="en-US" smtClean="0"/>
              <a:t>14</a:t>
            </a:fld>
            <a:endParaRPr lang="en-US"/>
          </a:p>
        </p:txBody>
      </p:sp>
    </p:spTree>
    <p:extLst>
      <p:ext uri="{BB962C8B-B14F-4D97-AF65-F5344CB8AC3E}">
        <p14:creationId xmlns:p14="http://schemas.microsoft.com/office/powerpoint/2010/main" val="3216034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386661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77252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3158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45">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Windows Phone Summit_2012</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8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8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42DB31-1DC5-4685-A8BC-1D48D0FBE59A}" type="datetime1">
              <a:rPr lang="en-US" smtClean="0">
                <a:solidFill>
                  <a:prstClr val="black"/>
                </a:solidFill>
              </a:rPr>
              <a:pPr/>
              <a:t>2/3/2014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918129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48019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3355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7237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277205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036108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49401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057251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790365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218375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822118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28</a:t>
            </a:fld>
            <a:endParaRPr lang="en-US"/>
          </a:p>
        </p:txBody>
      </p:sp>
    </p:spTree>
    <p:extLst>
      <p:ext uri="{BB962C8B-B14F-4D97-AF65-F5344CB8AC3E}">
        <p14:creationId xmlns:p14="http://schemas.microsoft.com/office/powerpoint/2010/main" val="739060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5149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5239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90978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278433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3001878-02BE-4BAD-B4D9-BAF3D0E5CE32}" type="slidenum">
              <a:rPr lang="en-US" smtClean="0"/>
              <a:t>32</a:t>
            </a:fld>
            <a:endParaRPr lang="en-US"/>
          </a:p>
        </p:txBody>
      </p:sp>
    </p:spTree>
    <p:extLst>
      <p:ext uri="{BB962C8B-B14F-4D97-AF65-F5344CB8AC3E}">
        <p14:creationId xmlns:p14="http://schemas.microsoft.com/office/powerpoint/2010/main" val="1516326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01878-02BE-4BAD-B4D9-BAF3D0E5CE32}" type="slidenum">
              <a:rPr lang="en-US" smtClean="0"/>
              <a:t>33</a:t>
            </a:fld>
            <a:endParaRPr lang="en-US"/>
          </a:p>
        </p:txBody>
      </p:sp>
    </p:spTree>
    <p:extLst>
      <p:ext uri="{BB962C8B-B14F-4D97-AF65-F5344CB8AC3E}">
        <p14:creationId xmlns:p14="http://schemas.microsoft.com/office/powerpoint/2010/main" val="2572179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01878-02BE-4BAD-B4D9-BAF3D0E5CE32}" type="slidenum">
              <a:rPr lang="en-US" smtClean="0"/>
              <a:t>34</a:t>
            </a:fld>
            <a:endParaRPr lang="en-US"/>
          </a:p>
        </p:txBody>
      </p:sp>
    </p:spTree>
    <p:extLst>
      <p:ext uri="{BB962C8B-B14F-4D97-AF65-F5344CB8AC3E}">
        <p14:creationId xmlns:p14="http://schemas.microsoft.com/office/powerpoint/2010/main" val="3907396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589473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579442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452420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1073478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206683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203986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812303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937895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417350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67573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44929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7755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126195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83755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703432"/>
          </a:xfrm>
          <a:prstGeom prst="rect">
            <a:avLst/>
          </a:prstGeom>
        </p:spPr>
        <p:txBody>
          <a:bodyPr wrap="square">
            <a:spAutoFit/>
          </a:bodyPr>
          <a:lstStyle>
            <a:lvl1pPr marL="281661" indent="-281661">
              <a:spcBef>
                <a:spcPts val="1200"/>
              </a:spcBef>
              <a:buClr>
                <a:schemeClr val="tx1"/>
              </a:buClr>
              <a:buFont typeface="Arial" pitchFamily="34" charset="0"/>
              <a:buChar char="•"/>
              <a:defRPr sz="3467"/>
            </a:lvl1pPr>
            <a:lvl2pPr marL="520671" indent="-228588">
              <a:defRPr sz="2400"/>
            </a:lvl2pPr>
            <a:lvl3pPr marL="685763" indent="-165092">
              <a:tabLst/>
              <a:defRPr sz="2000"/>
            </a:lvl3pPr>
            <a:lvl4pPr marL="863552" indent="-177790">
              <a:defRPr/>
            </a:lvl4pPr>
            <a:lvl5pPr marL="1028644" indent="-16509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703432"/>
          </a:xfrm>
          <a:prstGeom prst="rect">
            <a:avLst/>
          </a:prstGeom>
        </p:spPr>
        <p:txBody>
          <a:bodyPr wrap="square">
            <a:spAutoFit/>
          </a:bodyPr>
          <a:lstStyle>
            <a:lvl1pPr marL="281661" indent="-281661">
              <a:spcBef>
                <a:spcPts val="1200"/>
              </a:spcBef>
              <a:buClr>
                <a:schemeClr val="tx1"/>
              </a:buClr>
              <a:buFont typeface="Arial" pitchFamily="34" charset="0"/>
              <a:buChar char="•"/>
              <a:defRPr sz="3467"/>
            </a:lvl1pPr>
            <a:lvl2pPr marL="520671" indent="-228588">
              <a:defRPr sz="2400"/>
            </a:lvl2pPr>
            <a:lvl3pPr marL="685763" indent="-165092">
              <a:tabLst/>
              <a:defRPr sz="2000"/>
            </a:lvl3pPr>
            <a:lvl4pPr marL="863552" indent="-177790">
              <a:defRPr/>
            </a:lvl4pPr>
            <a:lvl5pPr marL="1028644" indent="-16509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92063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Robert Green | </a:t>
            </a:r>
            <a:r>
              <a:rPr lang="en-US" dirty="0"/>
              <a:t>Technical Evangelist</a:t>
            </a:r>
          </a:p>
          <a:p>
            <a:r>
              <a:rPr lang="en-US" dirty="0" smtClean="0"/>
              <a:t>Dmitry Lyalin | </a:t>
            </a:r>
            <a:r>
              <a:rPr lang="en-US" dirty="0"/>
              <a:t>Product Marketing Manager </a:t>
            </a:r>
          </a:p>
        </p:txBody>
      </p:sp>
      <p:sp>
        <p:nvSpPr>
          <p:cNvPr id="2" name="Title 1"/>
          <p:cNvSpPr>
            <a:spLocks noGrp="1"/>
          </p:cNvSpPr>
          <p:nvPr>
            <p:ph type="ctrTitle"/>
          </p:nvPr>
        </p:nvSpPr>
        <p:spPr/>
        <p:txBody>
          <a:bodyPr/>
          <a:lstStyle/>
          <a:p>
            <a:r>
              <a:rPr lang="en-US" dirty="0" smtClean="0"/>
              <a:t>Enterprise Developer Camp Jumpstart</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Runtime APIs</a:t>
            </a:r>
            <a:endParaRPr lang="en-US" dirty="0"/>
          </a:p>
        </p:txBody>
      </p:sp>
      <p:sp>
        <p:nvSpPr>
          <p:cNvPr id="4" name="Rounded Rectangle 3"/>
          <p:cNvSpPr/>
          <p:nvPr/>
        </p:nvSpPr>
        <p:spPr>
          <a:xfrm>
            <a:off x="508793" y="5447675"/>
            <a:ext cx="11172827" cy="1181727"/>
          </a:xfrm>
          <a:prstGeom prst="roundRect">
            <a:avLst>
              <a:gd name="adj" fmla="val 1038"/>
            </a:avLst>
          </a:prstGeom>
          <a:solidFill>
            <a:schemeClr val="accent1">
              <a:alpha val="9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400" dirty="0">
                <a:solidFill>
                  <a:schemeClr val="bg1">
                    <a:alpha val="99000"/>
                  </a:schemeClr>
                </a:solidFill>
              </a:rPr>
              <a:t>Fundamentals</a:t>
            </a:r>
          </a:p>
        </p:txBody>
      </p:sp>
      <p:grpSp>
        <p:nvGrpSpPr>
          <p:cNvPr id="15" name="Group 14"/>
          <p:cNvGrpSpPr/>
          <p:nvPr/>
        </p:nvGrpSpPr>
        <p:grpSpPr>
          <a:xfrm>
            <a:off x="611596" y="5954941"/>
            <a:ext cx="10981347" cy="548640"/>
            <a:chOff x="611596" y="5954941"/>
            <a:chExt cx="10981347" cy="548640"/>
          </a:xfrm>
        </p:grpSpPr>
        <p:sp>
          <p:nvSpPr>
            <p:cNvPr id="8" name="Rectangle 7"/>
            <p:cNvSpPr/>
            <p:nvPr/>
          </p:nvSpPr>
          <p:spPr bwMode="auto">
            <a:xfrm>
              <a:off x="611596"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Application Services</a:t>
              </a:r>
            </a:p>
          </p:txBody>
        </p:sp>
        <p:sp>
          <p:nvSpPr>
            <p:cNvPr id="9" name="Rectangle 8"/>
            <p:cNvSpPr/>
            <p:nvPr/>
          </p:nvSpPr>
          <p:spPr bwMode="auto">
            <a:xfrm>
              <a:off x="2458720"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Threading/Timers</a:t>
              </a:r>
            </a:p>
          </p:txBody>
        </p:sp>
        <p:sp>
          <p:nvSpPr>
            <p:cNvPr id="10" name="Rectangle 9"/>
            <p:cNvSpPr/>
            <p:nvPr/>
          </p:nvSpPr>
          <p:spPr bwMode="auto">
            <a:xfrm>
              <a:off x="4305845"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Memory</a:t>
              </a:r>
              <a:r>
                <a:rPr lang="en-US" sz="1300" dirty="0">
                  <a:solidFill>
                    <a:schemeClr val="tx1">
                      <a:alpha val="99000"/>
                    </a:schemeClr>
                  </a:solidFill>
                </a:rPr>
                <a:t> </a:t>
              </a:r>
              <a:r>
                <a:rPr lang="en-US" sz="1300" dirty="0">
                  <a:solidFill>
                    <a:schemeClr val="bg1">
                      <a:alpha val="99000"/>
                    </a:schemeClr>
                  </a:solidFill>
                </a:rPr>
                <a:t>Management</a:t>
              </a:r>
            </a:p>
          </p:txBody>
        </p:sp>
        <p:sp>
          <p:nvSpPr>
            <p:cNvPr id="11" name="Rectangle 10"/>
            <p:cNvSpPr/>
            <p:nvPr/>
          </p:nvSpPr>
          <p:spPr bwMode="auto">
            <a:xfrm>
              <a:off x="6152970"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Authentication</a:t>
              </a:r>
            </a:p>
          </p:txBody>
        </p:sp>
        <p:sp>
          <p:nvSpPr>
            <p:cNvPr id="12" name="Rectangle 11"/>
            <p:cNvSpPr/>
            <p:nvPr/>
          </p:nvSpPr>
          <p:spPr bwMode="auto">
            <a:xfrm>
              <a:off x="7995158"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Cryptography</a:t>
              </a:r>
            </a:p>
          </p:txBody>
        </p:sp>
        <p:sp>
          <p:nvSpPr>
            <p:cNvPr id="13" name="Rectangle 12"/>
            <p:cNvSpPr/>
            <p:nvPr/>
          </p:nvSpPr>
          <p:spPr bwMode="auto">
            <a:xfrm>
              <a:off x="9842283" y="5954941"/>
              <a:ext cx="17506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Globalization</a:t>
              </a:r>
            </a:p>
          </p:txBody>
        </p:sp>
      </p:grpSp>
      <p:grpSp>
        <p:nvGrpSpPr>
          <p:cNvPr id="6" name="Group 5"/>
          <p:cNvGrpSpPr/>
          <p:nvPr/>
        </p:nvGrpSpPr>
        <p:grpSpPr>
          <a:xfrm>
            <a:off x="510385" y="3019395"/>
            <a:ext cx="5534055" cy="1133856"/>
            <a:chOff x="510385" y="3019395"/>
            <a:chExt cx="5534055" cy="1133856"/>
          </a:xfrm>
        </p:grpSpPr>
        <p:sp>
          <p:nvSpPr>
            <p:cNvPr id="5" name="Rounded Rectangle 4"/>
            <p:cNvSpPr/>
            <p:nvPr/>
          </p:nvSpPr>
          <p:spPr>
            <a:xfrm>
              <a:off x="510385" y="3019395"/>
              <a:ext cx="5534055" cy="1133856"/>
            </a:xfrm>
            <a:prstGeom prst="roundRect">
              <a:avLst>
                <a:gd name="adj" fmla="val 1038"/>
              </a:avLst>
            </a:prstGeom>
            <a:solidFill>
              <a:schemeClr val="accent1">
                <a:alpha val="9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400" dirty="0">
                  <a:solidFill>
                    <a:schemeClr val="bg1">
                      <a:alpha val="99000"/>
                    </a:schemeClr>
                  </a:solidFill>
                </a:rPr>
                <a:t>Devices</a:t>
              </a:r>
            </a:p>
          </p:txBody>
        </p:sp>
        <p:sp>
          <p:nvSpPr>
            <p:cNvPr id="34" name="Rectangle 33"/>
            <p:cNvSpPr/>
            <p:nvPr/>
          </p:nvSpPr>
          <p:spPr bwMode="auto">
            <a:xfrm>
              <a:off x="611598" y="349435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err="1">
                  <a:solidFill>
                    <a:schemeClr val="bg1">
                      <a:alpha val="99000"/>
                    </a:schemeClr>
                  </a:solidFill>
                </a:rPr>
                <a:t>Geolocation</a:t>
              </a:r>
              <a:endParaRPr lang="en-US" sz="1300" dirty="0">
                <a:solidFill>
                  <a:schemeClr val="bg1">
                    <a:alpha val="99000"/>
                  </a:schemeClr>
                </a:solidFill>
              </a:endParaRPr>
            </a:p>
          </p:txBody>
        </p:sp>
        <p:sp>
          <p:nvSpPr>
            <p:cNvPr id="35" name="Rectangle 34"/>
            <p:cNvSpPr/>
            <p:nvPr/>
          </p:nvSpPr>
          <p:spPr bwMode="auto">
            <a:xfrm>
              <a:off x="1962298" y="349435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Portable</a:t>
              </a:r>
            </a:p>
          </p:txBody>
        </p:sp>
        <p:sp>
          <p:nvSpPr>
            <p:cNvPr id="36" name="Rectangle 35"/>
            <p:cNvSpPr/>
            <p:nvPr/>
          </p:nvSpPr>
          <p:spPr bwMode="auto">
            <a:xfrm>
              <a:off x="3312997" y="349435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Sensors</a:t>
              </a:r>
            </a:p>
          </p:txBody>
        </p:sp>
        <p:sp>
          <p:nvSpPr>
            <p:cNvPr id="37" name="Rectangle 36"/>
            <p:cNvSpPr/>
            <p:nvPr/>
          </p:nvSpPr>
          <p:spPr bwMode="auto">
            <a:xfrm>
              <a:off x="4663696" y="349435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NFC</a:t>
              </a:r>
            </a:p>
          </p:txBody>
        </p:sp>
      </p:grpSp>
      <p:sp>
        <p:nvSpPr>
          <p:cNvPr id="3" name="Rounded Rectangle 2"/>
          <p:cNvSpPr/>
          <p:nvPr/>
        </p:nvSpPr>
        <p:spPr>
          <a:xfrm>
            <a:off x="510384" y="1173164"/>
            <a:ext cx="11169651" cy="1763771"/>
          </a:xfrm>
          <a:prstGeom prst="roundRect">
            <a:avLst>
              <a:gd name="adj" fmla="val 1038"/>
            </a:avLst>
          </a:prstGeom>
          <a:solidFill>
            <a:schemeClr val="accent1">
              <a:alpha val="9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400" dirty="0">
                <a:solidFill>
                  <a:schemeClr val="bg1">
                    <a:alpha val="99000"/>
                  </a:schemeClr>
                </a:solidFill>
              </a:rPr>
              <a:t>User Interface</a:t>
            </a:r>
          </a:p>
        </p:txBody>
      </p:sp>
      <p:grpSp>
        <p:nvGrpSpPr>
          <p:cNvPr id="22" name="Group 21"/>
          <p:cNvGrpSpPr/>
          <p:nvPr/>
        </p:nvGrpSpPr>
        <p:grpSpPr>
          <a:xfrm>
            <a:off x="1529606" y="1650313"/>
            <a:ext cx="9131205" cy="1155192"/>
            <a:chOff x="1147204" y="1237735"/>
            <a:chExt cx="6848404" cy="866394"/>
          </a:xfrm>
        </p:grpSpPr>
        <p:sp>
          <p:nvSpPr>
            <p:cNvPr id="44" name="Rectangle 43"/>
            <p:cNvSpPr/>
            <p:nvPr/>
          </p:nvSpPr>
          <p:spPr bwMode="auto">
            <a:xfrm>
              <a:off x="1147204" y="1692649"/>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SVG</a:t>
              </a:r>
            </a:p>
          </p:txBody>
        </p:sp>
        <p:sp>
          <p:nvSpPr>
            <p:cNvPr id="45" name="Rectangle 44"/>
            <p:cNvSpPr/>
            <p:nvPr/>
          </p:nvSpPr>
          <p:spPr bwMode="auto">
            <a:xfrm>
              <a:off x="2530080" y="1692649"/>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Tiles</a:t>
              </a:r>
            </a:p>
          </p:txBody>
        </p:sp>
        <p:sp>
          <p:nvSpPr>
            <p:cNvPr id="46" name="Rectangle 45"/>
            <p:cNvSpPr/>
            <p:nvPr/>
          </p:nvSpPr>
          <p:spPr bwMode="auto">
            <a:xfrm>
              <a:off x="3912957" y="1692649"/>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Input</a:t>
              </a:r>
            </a:p>
          </p:txBody>
        </p:sp>
        <p:sp>
          <p:nvSpPr>
            <p:cNvPr id="47" name="Rectangle 46"/>
            <p:cNvSpPr/>
            <p:nvPr/>
          </p:nvSpPr>
          <p:spPr bwMode="auto">
            <a:xfrm>
              <a:off x="5295833" y="1692649"/>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Accessibility</a:t>
              </a:r>
            </a:p>
          </p:txBody>
        </p:sp>
        <p:sp>
          <p:nvSpPr>
            <p:cNvPr id="48" name="Rectangle 47"/>
            <p:cNvSpPr/>
            <p:nvPr/>
          </p:nvSpPr>
          <p:spPr bwMode="auto">
            <a:xfrm>
              <a:off x="6684951" y="1692649"/>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Printing</a:t>
              </a:r>
            </a:p>
          </p:txBody>
        </p:sp>
        <p:sp>
          <p:nvSpPr>
            <p:cNvPr id="53" name="Rectangle 52"/>
            <p:cNvSpPr/>
            <p:nvPr/>
          </p:nvSpPr>
          <p:spPr bwMode="auto">
            <a:xfrm>
              <a:off x="1147204" y="1237735"/>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HTML5/CSS</a:t>
              </a:r>
            </a:p>
          </p:txBody>
        </p:sp>
        <p:sp>
          <p:nvSpPr>
            <p:cNvPr id="54" name="Rectangle 53"/>
            <p:cNvSpPr/>
            <p:nvPr/>
          </p:nvSpPr>
          <p:spPr bwMode="auto">
            <a:xfrm>
              <a:off x="2530080" y="1237735"/>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XAML</a:t>
              </a:r>
            </a:p>
          </p:txBody>
        </p:sp>
        <p:sp>
          <p:nvSpPr>
            <p:cNvPr id="55" name="Rectangle 54"/>
            <p:cNvSpPr/>
            <p:nvPr/>
          </p:nvSpPr>
          <p:spPr bwMode="auto">
            <a:xfrm>
              <a:off x="3912957" y="1237735"/>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DirectX</a:t>
              </a:r>
            </a:p>
          </p:txBody>
        </p:sp>
        <p:sp>
          <p:nvSpPr>
            <p:cNvPr id="56" name="Rectangle 55"/>
            <p:cNvSpPr/>
            <p:nvPr/>
          </p:nvSpPr>
          <p:spPr bwMode="auto">
            <a:xfrm>
              <a:off x="5295833" y="1237735"/>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Controls</a:t>
              </a:r>
            </a:p>
          </p:txBody>
        </p:sp>
        <p:sp>
          <p:nvSpPr>
            <p:cNvPr id="57" name="Rectangle 56"/>
            <p:cNvSpPr/>
            <p:nvPr/>
          </p:nvSpPr>
          <p:spPr bwMode="auto">
            <a:xfrm>
              <a:off x="6684951" y="1237735"/>
              <a:ext cx="1310657" cy="41148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Data Binding</a:t>
              </a:r>
            </a:p>
          </p:txBody>
        </p:sp>
      </p:grpSp>
      <p:grpSp>
        <p:nvGrpSpPr>
          <p:cNvPr id="14" name="Group 13"/>
          <p:cNvGrpSpPr/>
          <p:nvPr/>
        </p:nvGrpSpPr>
        <p:grpSpPr>
          <a:xfrm>
            <a:off x="6159474" y="3019398"/>
            <a:ext cx="5534055" cy="2345815"/>
            <a:chOff x="6159474" y="3019398"/>
            <a:chExt cx="5534055" cy="2345815"/>
          </a:xfrm>
        </p:grpSpPr>
        <p:sp>
          <p:nvSpPr>
            <p:cNvPr id="61" name="Rounded Rectangle 60"/>
            <p:cNvSpPr/>
            <p:nvPr/>
          </p:nvSpPr>
          <p:spPr>
            <a:xfrm>
              <a:off x="6159474" y="3019398"/>
              <a:ext cx="5534055" cy="2345815"/>
            </a:xfrm>
            <a:prstGeom prst="roundRect">
              <a:avLst>
                <a:gd name="adj" fmla="val 1038"/>
              </a:avLst>
            </a:prstGeom>
            <a:solidFill>
              <a:schemeClr val="accent1">
                <a:alpha val="9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400" dirty="0">
                  <a:solidFill>
                    <a:schemeClr val="bg1">
                      <a:alpha val="99000"/>
                    </a:schemeClr>
                  </a:solidFill>
                </a:rPr>
                <a:t>Communications &amp; Data</a:t>
              </a:r>
            </a:p>
          </p:txBody>
        </p:sp>
        <p:sp>
          <p:nvSpPr>
            <p:cNvPr id="62" name="Rectangle 61"/>
            <p:cNvSpPr/>
            <p:nvPr/>
          </p:nvSpPr>
          <p:spPr bwMode="auto">
            <a:xfrm>
              <a:off x="6260687" y="4699166"/>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Memory Management</a:t>
              </a:r>
            </a:p>
          </p:txBody>
        </p:sp>
        <p:sp>
          <p:nvSpPr>
            <p:cNvPr id="63" name="Rectangle 62"/>
            <p:cNvSpPr/>
            <p:nvPr/>
          </p:nvSpPr>
          <p:spPr bwMode="auto">
            <a:xfrm>
              <a:off x="7611387" y="4699166"/>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XML</a:t>
              </a:r>
            </a:p>
          </p:txBody>
        </p:sp>
        <p:sp>
          <p:nvSpPr>
            <p:cNvPr id="64" name="Rectangle 63"/>
            <p:cNvSpPr/>
            <p:nvPr/>
          </p:nvSpPr>
          <p:spPr bwMode="auto">
            <a:xfrm>
              <a:off x="8962086" y="4699166"/>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Networking</a:t>
              </a:r>
            </a:p>
          </p:txBody>
        </p:sp>
        <p:sp>
          <p:nvSpPr>
            <p:cNvPr id="65" name="Rectangle 64"/>
            <p:cNvSpPr/>
            <p:nvPr/>
          </p:nvSpPr>
          <p:spPr bwMode="auto">
            <a:xfrm>
              <a:off x="10312785" y="4699166"/>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SMS</a:t>
              </a:r>
            </a:p>
          </p:txBody>
        </p:sp>
        <p:sp>
          <p:nvSpPr>
            <p:cNvPr id="67" name="Rectangle 66"/>
            <p:cNvSpPr/>
            <p:nvPr/>
          </p:nvSpPr>
          <p:spPr bwMode="auto">
            <a:xfrm>
              <a:off x="7611387" y="4096759"/>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Notifications</a:t>
              </a:r>
            </a:p>
          </p:txBody>
        </p:sp>
        <p:sp>
          <p:nvSpPr>
            <p:cNvPr id="68" name="Rectangle 67"/>
            <p:cNvSpPr/>
            <p:nvPr/>
          </p:nvSpPr>
          <p:spPr bwMode="auto">
            <a:xfrm>
              <a:off x="8962086" y="4096759"/>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Streams</a:t>
              </a:r>
            </a:p>
          </p:txBody>
        </p:sp>
        <p:sp>
          <p:nvSpPr>
            <p:cNvPr id="70" name="Rectangle 69"/>
            <p:cNvSpPr/>
            <p:nvPr/>
          </p:nvSpPr>
          <p:spPr bwMode="auto">
            <a:xfrm>
              <a:off x="6260687" y="3494354"/>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Contracts</a:t>
              </a:r>
            </a:p>
          </p:txBody>
        </p:sp>
        <p:sp>
          <p:nvSpPr>
            <p:cNvPr id="71" name="Rectangle 70"/>
            <p:cNvSpPr/>
            <p:nvPr/>
          </p:nvSpPr>
          <p:spPr bwMode="auto">
            <a:xfrm>
              <a:off x="7611386" y="3494354"/>
              <a:ext cx="2630859"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Local &amp; Cloud Storage</a:t>
              </a:r>
            </a:p>
          </p:txBody>
        </p:sp>
        <p:sp>
          <p:nvSpPr>
            <p:cNvPr id="73" name="Rectangle 72"/>
            <p:cNvSpPr/>
            <p:nvPr/>
          </p:nvSpPr>
          <p:spPr bwMode="auto">
            <a:xfrm>
              <a:off x="10312785" y="3494354"/>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Web</a:t>
              </a:r>
            </a:p>
          </p:txBody>
        </p:sp>
      </p:grpSp>
      <p:grpSp>
        <p:nvGrpSpPr>
          <p:cNvPr id="7" name="Group 6"/>
          <p:cNvGrpSpPr/>
          <p:nvPr/>
        </p:nvGrpSpPr>
        <p:grpSpPr>
          <a:xfrm>
            <a:off x="513399" y="4231355"/>
            <a:ext cx="5534055" cy="1133856"/>
            <a:chOff x="513399" y="4231355"/>
            <a:chExt cx="5534055" cy="1133856"/>
          </a:xfrm>
        </p:grpSpPr>
        <p:sp>
          <p:nvSpPr>
            <p:cNvPr id="74" name="Rounded Rectangle 73"/>
            <p:cNvSpPr/>
            <p:nvPr/>
          </p:nvSpPr>
          <p:spPr>
            <a:xfrm>
              <a:off x="513399" y="4231355"/>
              <a:ext cx="5534055" cy="1133856"/>
            </a:xfrm>
            <a:prstGeom prst="roundRect">
              <a:avLst>
                <a:gd name="adj" fmla="val 1038"/>
              </a:avLst>
            </a:prstGeom>
            <a:solidFill>
              <a:schemeClr val="accent1">
                <a:alpha val="99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400" dirty="0">
                  <a:solidFill>
                    <a:schemeClr val="bg1">
                      <a:alpha val="99000"/>
                    </a:schemeClr>
                  </a:solidFill>
                </a:rPr>
                <a:t>Media</a:t>
              </a:r>
            </a:p>
          </p:txBody>
        </p:sp>
        <p:sp>
          <p:nvSpPr>
            <p:cNvPr id="75" name="Rectangle 74"/>
            <p:cNvSpPr/>
            <p:nvPr/>
          </p:nvSpPr>
          <p:spPr bwMode="auto">
            <a:xfrm>
              <a:off x="614612" y="470631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Playback</a:t>
              </a:r>
            </a:p>
          </p:txBody>
        </p:sp>
        <p:sp>
          <p:nvSpPr>
            <p:cNvPr id="76" name="Rectangle 75"/>
            <p:cNvSpPr/>
            <p:nvPr/>
          </p:nvSpPr>
          <p:spPr bwMode="auto">
            <a:xfrm>
              <a:off x="1965312" y="470631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Capture</a:t>
              </a:r>
            </a:p>
          </p:txBody>
        </p:sp>
        <p:sp>
          <p:nvSpPr>
            <p:cNvPr id="77" name="Rectangle 76"/>
            <p:cNvSpPr/>
            <p:nvPr/>
          </p:nvSpPr>
          <p:spPr bwMode="auto">
            <a:xfrm>
              <a:off x="3316011" y="470631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err="1">
                  <a:solidFill>
                    <a:schemeClr val="bg1">
                      <a:alpha val="99000"/>
                    </a:schemeClr>
                  </a:solidFill>
                </a:rPr>
                <a:t>PlayTo</a:t>
              </a:r>
              <a:endParaRPr lang="en-US" sz="1300" dirty="0">
                <a:solidFill>
                  <a:schemeClr val="bg1">
                    <a:alpha val="99000"/>
                  </a:schemeClr>
                </a:solidFill>
              </a:endParaRPr>
            </a:p>
          </p:txBody>
        </p:sp>
        <p:sp>
          <p:nvSpPr>
            <p:cNvPr id="78" name="Rectangle 77"/>
            <p:cNvSpPr/>
            <p:nvPr/>
          </p:nvSpPr>
          <p:spPr bwMode="auto">
            <a:xfrm>
              <a:off x="4666710" y="4706312"/>
              <a:ext cx="1280160" cy="54864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9" rIns="45720" bIns="45719" numCol="1" rtlCol="0" anchor="ctr" anchorCtr="0" compatLnSpc="1">
              <a:prstTxWarp prst="textNoShape">
                <a:avLst/>
              </a:prstTxWarp>
            </a:bodyPr>
            <a:lstStyle/>
            <a:p>
              <a:pPr algn="ctr" defTabSz="914076" fontAlgn="base">
                <a:lnSpc>
                  <a:spcPct val="90000"/>
                </a:lnSpc>
                <a:spcBef>
                  <a:spcPct val="0"/>
                </a:spcBef>
                <a:spcAft>
                  <a:spcPct val="0"/>
                </a:spcAft>
              </a:pPr>
              <a:r>
                <a:rPr lang="en-US" sz="1300" dirty="0">
                  <a:solidFill>
                    <a:schemeClr val="bg1">
                      <a:alpha val="99000"/>
                    </a:schemeClr>
                  </a:solidFill>
                </a:rPr>
                <a:t>Visual Effects</a:t>
              </a:r>
            </a:p>
          </p:txBody>
        </p:sp>
      </p:grpSp>
    </p:spTree>
    <p:extLst>
      <p:ext uri="{BB962C8B-B14F-4D97-AF65-F5344CB8AC3E}">
        <p14:creationId xmlns:p14="http://schemas.microsoft.com/office/powerpoint/2010/main" val="331021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projections</a:t>
            </a:r>
            <a:endParaRPr lang="en-US" dirty="0"/>
          </a:p>
        </p:txBody>
      </p:sp>
      <p:sp>
        <p:nvSpPr>
          <p:cNvPr id="34" name="Rectangle 33"/>
          <p:cNvSpPr/>
          <p:nvPr/>
        </p:nvSpPr>
        <p:spPr>
          <a:xfrm>
            <a:off x="520702" y="1667805"/>
            <a:ext cx="3606364" cy="4440891"/>
          </a:xfrm>
          <a:prstGeom prst="rect">
            <a:avLst/>
          </a:prstGeom>
          <a:solidFill>
            <a:schemeClr val="bg2">
              <a:lumMod val="75000"/>
            </a:schemeClr>
          </a:solidFill>
          <a:ln>
            <a:noFill/>
          </a:ln>
        </p:spPr>
        <p:style>
          <a:lnRef idx="3">
            <a:schemeClr val="lt1"/>
          </a:lnRef>
          <a:fillRef idx="1">
            <a:schemeClr val="accent6"/>
          </a:fillRef>
          <a:effectRef idx="1">
            <a:schemeClr val="accent6"/>
          </a:effectRef>
          <a:fontRef idx="minor">
            <a:schemeClr val="lt1"/>
          </a:fontRef>
        </p:style>
        <p:txBody>
          <a:bodyPr lIns="121725" tIns="60863" rIns="121725" bIns="60863" rtlCol="0" anchor="ctr"/>
          <a:lstStyle/>
          <a:p>
            <a:pPr algn="ctr"/>
            <a:r>
              <a:rPr lang="en-US" sz="2800" b="1" dirty="0">
                <a:solidFill>
                  <a:srgbClr val="FFFFFF">
                    <a:alpha val="99000"/>
                  </a:srgbClr>
                </a:solidFill>
              </a:rPr>
              <a:t>Windows</a:t>
            </a:r>
          </a:p>
          <a:p>
            <a:pPr algn="ctr"/>
            <a:r>
              <a:rPr lang="en-US" sz="2800" b="1" dirty="0">
                <a:solidFill>
                  <a:srgbClr val="FFFFFF">
                    <a:alpha val="99000"/>
                  </a:srgbClr>
                </a:solidFill>
              </a:rPr>
              <a:t>Runtime </a:t>
            </a:r>
          </a:p>
          <a:p>
            <a:pPr algn="ctr"/>
            <a:r>
              <a:rPr lang="en-US" sz="2800" b="1" dirty="0">
                <a:solidFill>
                  <a:srgbClr val="FFFFFF">
                    <a:alpha val="99000"/>
                  </a:srgbClr>
                </a:solidFill>
              </a:rPr>
              <a:t>Object</a:t>
            </a:r>
          </a:p>
          <a:p>
            <a:pPr algn="ctr"/>
            <a:r>
              <a:rPr lang="en-US" sz="2800" b="1" dirty="0">
                <a:solidFill>
                  <a:srgbClr val="FFFFFF">
                    <a:alpha val="99000"/>
                  </a:srgbClr>
                </a:solidFill>
              </a:rPr>
              <a:t>(or Component)</a:t>
            </a:r>
            <a:br>
              <a:rPr lang="en-US" sz="2800" b="1" dirty="0">
                <a:solidFill>
                  <a:srgbClr val="FFFFFF">
                    <a:alpha val="99000"/>
                  </a:srgbClr>
                </a:solidFill>
              </a:rPr>
            </a:br>
            <a:endParaRPr lang="en-US" sz="2800" b="1" dirty="0">
              <a:solidFill>
                <a:srgbClr val="FFFFFF">
                  <a:alpha val="99000"/>
                </a:srgbClr>
              </a:solidFill>
            </a:endParaRPr>
          </a:p>
          <a:p>
            <a:pPr algn="ctr"/>
            <a:r>
              <a:rPr lang="en-US" sz="2800" b="1" dirty="0">
                <a:solidFill>
                  <a:srgbClr val="FFFFFF">
                    <a:alpha val="99000"/>
                  </a:srgbClr>
                </a:solidFill>
              </a:rPr>
              <a:t>Written</a:t>
            </a:r>
          </a:p>
          <a:p>
            <a:pPr algn="ctr"/>
            <a:r>
              <a:rPr lang="en-US" sz="2800" b="1" dirty="0">
                <a:solidFill>
                  <a:srgbClr val="FFFFFF">
                    <a:alpha val="99000"/>
                  </a:srgbClr>
                </a:solidFill>
              </a:rPr>
              <a:t>in C++, C#, VB</a:t>
            </a:r>
          </a:p>
        </p:txBody>
      </p:sp>
      <p:sp>
        <p:nvSpPr>
          <p:cNvPr id="58" name="Rectangle 57"/>
          <p:cNvSpPr/>
          <p:nvPr/>
        </p:nvSpPr>
        <p:spPr>
          <a:xfrm>
            <a:off x="4762938" y="5526055"/>
            <a:ext cx="2328535" cy="945192"/>
          </a:xfrm>
          <a:prstGeom prst="rect">
            <a:avLst/>
          </a:prstGeom>
          <a:solidFill>
            <a:srgbClr val="7FBA00"/>
          </a:solidFill>
          <a:ln>
            <a:noFill/>
            <a:prstDash val="dash"/>
          </a:ln>
        </p:spPr>
        <p:style>
          <a:lnRef idx="3">
            <a:schemeClr val="lt1"/>
          </a:lnRef>
          <a:fillRef idx="1">
            <a:schemeClr val="accent3"/>
          </a:fillRef>
          <a:effectRef idx="1">
            <a:schemeClr val="accent3"/>
          </a:effectRef>
          <a:fontRef idx="minor">
            <a:schemeClr val="lt1"/>
          </a:fontRef>
        </p:style>
        <p:txBody>
          <a:bodyPr lIns="121725" tIns="60863" rIns="121725" bIns="60863" rtlCol="0" anchor="ctr"/>
          <a:lstStyle/>
          <a:p>
            <a:pPr algn="ctr"/>
            <a:r>
              <a:rPr lang="en-US" sz="2000" b="1" dirty="0">
                <a:solidFill>
                  <a:srgbClr val="FFFFFF">
                    <a:alpha val="99000"/>
                  </a:srgbClr>
                </a:solidFill>
              </a:rPr>
              <a:t>Windows Metadata</a:t>
            </a:r>
            <a:endParaRPr lang="en-US" sz="2000" dirty="0">
              <a:solidFill>
                <a:srgbClr val="FFFFFF">
                  <a:alpha val="99000"/>
                </a:srgbClr>
              </a:solidFill>
            </a:endParaRPr>
          </a:p>
        </p:txBody>
      </p:sp>
      <p:sp>
        <p:nvSpPr>
          <p:cNvPr id="24" name="Rectangle 23"/>
          <p:cNvSpPr/>
          <p:nvPr/>
        </p:nvSpPr>
        <p:spPr>
          <a:xfrm>
            <a:off x="7399991" y="1658385"/>
            <a:ext cx="4266549" cy="1369020"/>
          </a:xfrm>
          <a:prstGeom prst="rect">
            <a:avLst/>
          </a:prstGeom>
          <a:ln/>
        </p:spPr>
        <p:style>
          <a:lnRef idx="3">
            <a:schemeClr val="lt1"/>
          </a:lnRef>
          <a:fillRef idx="1">
            <a:schemeClr val="accent1"/>
          </a:fillRef>
          <a:effectRef idx="1">
            <a:schemeClr val="accent1"/>
          </a:effectRef>
          <a:fontRef idx="minor">
            <a:schemeClr val="lt1"/>
          </a:fontRef>
        </p:style>
        <p:txBody>
          <a:bodyPr lIns="121725" tIns="60863" rIns="121725" bIns="60863" rtlCol="0" anchor="t" anchorCtr="0"/>
          <a:lstStyle/>
          <a:p>
            <a:pPr algn="ctr"/>
            <a:r>
              <a:rPr lang="en-US" sz="2000" dirty="0">
                <a:solidFill>
                  <a:srgbClr val="FFFFFF">
                    <a:alpha val="99000"/>
                  </a:srgbClr>
                </a:solidFill>
              </a:rPr>
              <a:t>C++ App</a:t>
            </a:r>
          </a:p>
        </p:txBody>
      </p:sp>
      <p:sp>
        <p:nvSpPr>
          <p:cNvPr id="25" name="Rectangle 24"/>
          <p:cNvSpPr/>
          <p:nvPr/>
        </p:nvSpPr>
        <p:spPr>
          <a:xfrm>
            <a:off x="7399991" y="1667807"/>
            <a:ext cx="667660" cy="1359599"/>
          </a:xfrm>
          <a:prstGeom prst="rect">
            <a:avLst/>
          </a:prstGeom>
          <a:solidFill>
            <a:schemeClr val="tx1">
              <a:lumMod val="60000"/>
              <a:lumOff val="40000"/>
            </a:schemeClr>
          </a:solidFill>
          <a:ln>
            <a:noFill/>
          </a:ln>
          <a:effectLst/>
        </p:spPr>
        <p:style>
          <a:lnRef idx="3">
            <a:schemeClr val="lt1"/>
          </a:lnRef>
          <a:fillRef idx="1">
            <a:schemeClr val="dk1"/>
          </a:fillRef>
          <a:effectRef idx="1">
            <a:schemeClr val="dk1"/>
          </a:effectRef>
          <a:fontRef idx="minor">
            <a:schemeClr val="lt1"/>
          </a:fontRef>
        </p:style>
        <p:txBody>
          <a:bodyPr vert="vert" lIns="121725" tIns="60863" rIns="121725" bIns="60863" rtlCol="0" anchor="ctr"/>
          <a:lstStyle/>
          <a:p>
            <a:pPr algn="ctr"/>
            <a:r>
              <a:rPr lang="en-US" sz="2000" b="1" dirty="0">
                <a:solidFill>
                  <a:srgbClr val="FFFFFF">
                    <a:alpha val="99000"/>
                  </a:srgbClr>
                </a:solidFill>
              </a:rPr>
              <a:t>Projection</a:t>
            </a:r>
          </a:p>
        </p:txBody>
      </p:sp>
      <p:sp>
        <p:nvSpPr>
          <p:cNvPr id="30" name="Rectangle 29"/>
          <p:cNvSpPr/>
          <p:nvPr/>
        </p:nvSpPr>
        <p:spPr>
          <a:xfrm>
            <a:off x="7399993" y="3218257"/>
            <a:ext cx="1509487" cy="1369020"/>
          </a:xfrm>
          <a:prstGeom prst="rect">
            <a:avLst/>
          </a:prstGeom>
          <a:ln/>
        </p:spPr>
        <p:style>
          <a:lnRef idx="3">
            <a:schemeClr val="lt1"/>
          </a:lnRef>
          <a:fillRef idx="1">
            <a:schemeClr val="accent1"/>
          </a:fillRef>
          <a:effectRef idx="1">
            <a:schemeClr val="accent1"/>
          </a:effectRef>
          <a:fontRef idx="minor">
            <a:schemeClr val="lt1"/>
          </a:fontRef>
        </p:style>
        <p:txBody>
          <a:bodyPr vert="vert" lIns="121725" tIns="60863" rIns="121725" bIns="60863" rtlCol="0" anchor="t" anchorCtr="0"/>
          <a:lstStyle/>
          <a:p>
            <a:pPr algn="ctr"/>
            <a:r>
              <a:rPr lang="en-US" sz="2000" dirty="0">
                <a:solidFill>
                  <a:srgbClr val="FFFFFF">
                    <a:alpha val="99000"/>
                  </a:srgbClr>
                </a:solidFill>
              </a:rPr>
              <a:t>CLR</a:t>
            </a:r>
          </a:p>
        </p:txBody>
      </p:sp>
      <p:sp>
        <p:nvSpPr>
          <p:cNvPr id="26" name="Rectangle 25"/>
          <p:cNvSpPr/>
          <p:nvPr/>
        </p:nvSpPr>
        <p:spPr>
          <a:xfrm>
            <a:off x="9127193" y="3208835"/>
            <a:ext cx="2539347" cy="1369020"/>
          </a:xfrm>
          <a:prstGeom prst="rect">
            <a:avLst/>
          </a:prstGeom>
          <a:ln/>
        </p:spPr>
        <p:style>
          <a:lnRef idx="3">
            <a:schemeClr val="lt1"/>
          </a:lnRef>
          <a:fillRef idx="1">
            <a:schemeClr val="accent1"/>
          </a:fillRef>
          <a:effectRef idx="1">
            <a:schemeClr val="accent1"/>
          </a:effectRef>
          <a:fontRef idx="minor">
            <a:schemeClr val="lt1"/>
          </a:fontRef>
        </p:style>
        <p:txBody>
          <a:bodyPr lIns="121725" tIns="60863" rIns="121725" bIns="60863" rtlCol="0" anchor="t" anchorCtr="0"/>
          <a:lstStyle/>
          <a:p>
            <a:pPr algn="ctr"/>
            <a:r>
              <a:rPr lang="en-US" sz="2000" dirty="0">
                <a:solidFill>
                  <a:srgbClr val="FFFFFF">
                    <a:alpha val="99000"/>
                  </a:srgbClr>
                </a:solidFill>
              </a:rPr>
              <a:t>C#/VB App</a:t>
            </a:r>
          </a:p>
        </p:txBody>
      </p:sp>
      <p:sp>
        <p:nvSpPr>
          <p:cNvPr id="27" name="Rectangle 26"/>
          <p:cNvSpPr/>
          <p:nvPr/>
        </p:nvSpPr>
        <p:spPr>
          <a:xfrm>
            <a:off x="7399991" y="3218257"/>
            <a:ext cx="667660" cy="1369020"/>
          </a:xfrm>
          <a:prstGeom prst="rect">
            <a:avLst/>
          </a:prstGeom>
          <a:solidFill>
            <a:schemeClr val="tx1">
              <a:lumMod val="60000"/>
              <a:lumOff val="40000"/>
            </a:schemeClr>
          </a:solidFill>
          <a:ln>
            <a:noFill/>
          </a:ln>
          <a:effectLst/>
        </p:spPr>
        <p:style>
          <a:lnRef idx="3">
            <a:schemeClr val="lt1"/>
          </a:lnRef>
          <a:fillRef idx="1">
            <a:schemeClr val="dk1"/>
          </a:fillRef>
          <a:effectRef idx="1">
            <a:schemeClr val="dk1"/>
          </a:effectRef>
          <a:fontRef idx="minor">
            <a:schemeClr val="lt1"/>
          </a:fontRef>
        </p:style>
        <p:txBody>
          <a:bodyPr vert="vert" lIns="121725" tIns="60863" rIns="121725" bIns="60863" rtlCol="0" anchor="ctr"/>
          <a:lstStyle/>
          <a:p>
            <a:pPr algn="ctr"/>
            <a:r>
              <a:rPr lang="en-US" sz="2000" b="1" dirty="0">
                <a:solidFill>
                  <a:srgbClr val="FFFFFF">
                    <a:alpha val="99000"/>
                  </a:srgbClr>
                </a:solidFill>
              </a:rPr>
              <a:t>Projection</a:t>
            </a:r>
          </a:p>
        </p:txBody>
      </p:sp>
      <p:sp>
        <p:nvSpPr>
          <p:cNvPr id="28" name="Rectangle 27"/>
          <p:cNvSpPr/>
          <p:nvPr/>
        </p:nvSpPr>
        <p:spPr>
          <a:xfrm>
            <a:off x="9127193" y="4730255"/>
            <a:ext cx="2539347" cy="1369020"/>
          </a:xfrm>
          <a:prstGeom prst="rect">
            <a:avLst/>
          </a:prstGeom>
          <a:ln/>
        </p:spPr>
        <p:style>
          <a:lnRef idx="3">
            <a:schemeClr val="lt1"/>
          </a:lnRef>
          <a:fillRef idx="1">
            <a:schemeClr val="accent1"/>
          </a:fillRef>
          <a:effectRef idx="1">
            <a:schemeClr val="accent1"/>
          </a:effectRef>
          <a:fontRef idx="minor">
            <a:schemeClr val="lt1"/>
          </a:fontRef>
        </p:style>
        <p:txBody>
          <a:bodyPr lIns="121725" tIns="60863" rIns="121725" bIns="60863" rtlCol="0" anchor="t" anchorCtr="0"/>
          <a:lstStyle/>
          <a:p>
            <a:pPr algn="ctr"/>
            <a:r>
              <a:rPr lang="en-US" sz="2000" dirty="0">
                <a:solidFill>
                  <a:srgbClr val="FFFFFF">
                    <a:alpha val="99000"/>
                  </a:srgbClr>
                </a:solidFill>
              </a:rPr>
              <a:t>HTML App</a:t>
            </a:r>
          </a:p>
        </p:txBody>
      </p:sp>
      <p:sp>
        <p:nvSpPr>
          <p:cNvPr id="31" name="Rectangle 30"/>
          <p:cNvSpPr/>
          <p:nvPr/>
        </p:nvSpPr>
        <p:spPr>
          <a:xfrm>
            <a:off x="7399993" y="4739677"/>
            <a:ext cx="1509487" cy="1369020"/>
          </a:xfrm>
          <a:prstGeom prst="rect">
            <a:avLst/>
          </a:prstGeom>
          <a:ln/>
        </p:spPr>
        <p:style>
          <a:lnRef idx="3">
            <a:schemeClr val="lt1"/>
          </a:lnRef>
          <a:fillRef idx="1">
            <a:schemeClr val="accent1"/>
          </a:fillRef>
          <a:effectRef idx="1">
            <a:schemeClr val="accent1"/>
          </a:effectRef>
          <a:fontRef idx="minor">
            <a:schemeClr val="lt1"/>
          </a:fontRef>
        </p:style>
        <p:txBody>
          <a:bodyPr vert="vert" lIns="121725" tIns="60863" rIns="121725" bIns="60863" rtlCol="0" anchor="t" anchorCtr="0"/>
          <a:lstStyle/>
          <a:p>
            <a:pPr algn="ctr"/>
            <a:r>
              <a:rPr lang="en-US" sz="2000" dirty="0">
                <a:solidFill>
                  <a:srgbClr val="FFFFFF">
                    <a:alpha val="99000"/>
                  </a:srgbClr>
                </a:solidFill>
              </a:rPr>
              <a:t>Chakra</a:t>
            </a:r>
          </a:p>
        </p:txBody>
      </p:sp>
      <p:sp>
        <p:nvSpPr>
          <p:cNvPr id="29" name="Rectangle 28"/>
          <p:cNvSpPr/>
          <p:nvPr/>
        </p:nvSpPr>
        <p:spPr>
          <a:xfrm>
            <a:off x="7399991" y="4739678"/>
            <a:ext cx="667660" cy="1359599"/>
          </a:xfrm>
          <a:prstGeom prst="rect">
            <a:avLst/>
          </a:prstGeom>
          <a:solidFill>
            <a:schemeClr val="tx1">
              <a:lumMod val="60000"/>
              <a:lumOff val="40000"/>
            </a:schemeClr>
          </a:solidFill>
          <a:ln>
            <a:noFill/>
          </a:ln>
          <a:effectLst/>
        </p:spPr>
        <p:style>
          <a:lnRef idx="3">
            <a:schemeClr val="lt1"/>
          </a:lnRef>
          <a:fillRef idx="1">
            <a:schemeClr val="dk1"/>
          </a:fillRef>
          <a:effectRef idx="1">
            <a:schemeClr val="dk1"/>
          </a:effectRef>
          <a:fontRef idx="minor">
            <a:schemeClr val="lt1"/>
          </a:fontRef>
        </p:style>
        <p:txBody>
          <a:bodyPr vert="vert" lIns="121725" tIns="60863" rIns="121725" bIns="60863" rtlCol="0" anchor="ctr"/>
          <a:lstStyle/>
          <a:p>
            <a:pPr algn="ctr"/>
            <a:r>
              <a:rPr lang="en-US" sz="2000" b="1" dirty="0">
                <a:solidFill>
                  <a:srgbClr val="FFFFFF">
                    <a:alpha val="99000"/>
                  </a:srgbClr>
                </a:solidFill>
              </a:rPr>
              <a:t>Projection</a:t>
            </a:r>
          </a:p>
        </p:txBody>
      </p:sp>
      <p:cxnSp>
        <p:nvCxnSpPr>
          <p:cNvPr id="8" name="Elbow Connector 7"/>
          <p:cNvCxnSpPr>
            <a:stCxn id="25" idx="1"/>
          </p:cNvCxnSpPr>
          <p:nvPr/>
        </p:nvCxnSpPr>
        <p:spPr>
          <a:xfrm rot="10800000" flipV="1">
            <a:off x="4127068" y="2347606"/>
            <a:ext cx="3272925" cy="405212"/>
          </a:xfrm>
          <a:prstGeom prst="bentConnector3">
            <a:avLst/>
          </a:prstGeom>
          <a:ln w="25400">
            <a:solidFill>
              <a:srgbClr val="7FBA00">
                <a:alpha val="50000"/>
              </a:srgbClr>
            </a:solidFill>
            <a:tailEnd type="arrow"/>
          </a:ln>
          <a:effectLst/>
        </p:spPr>
        <p:style>
          <a:lnRef idx="3">
            <a:schemeClr val="accent3"/>
          </a:lnRef>
          <a:fillRef idx="0">
            <a:schemeClr val="accent3"/>
          </a:fillRef>
          <a:effectRef idx="2">
            <a:schemeClr val="accent3"/>
          </a:effectRef>
          <a:fontRef idx="minor">
            <a:schemeClr val="tx1"/>
          </a:fontRef>
        </p:style>
      </p:cxnSp>
      <p:cxnSp>
        <p:nvCxnSpPr>
          <p:cNvPr id="12" name="Elbow Connector 11"/>
          <p:cNvCxnSpPr>
            <a:stCxn id="27" idx="1"/>
            <a:endCxn id="58" idx="0"/>
          </p:cNvCxnSpPr>
          <p:nvPr/>
        </p:nvCxnSpPr>
        <p:spPr>
          <a:xfrm rot="10800000" flipV="1">
            <a:off x="5927205" y="3902768"/>
            <a:ext cx="1472787" cy="1623289"/>
          </a:xfrm>
          <a:prstGeom prst="bentConnector2">
            <a:avLst/>
          </a:prstGeom>
          <a:ln w="25400">
            <a:solidFill>
              <a:srgbClr val="7FBA00">
                <a:alpha val="50000"/>
              </a:srgbClr>
            </a:solidFill>
            <a:tailEnd type="arrow"/>
          </a:ln>
          <a:effectLst/>
        </p:spPr>
        <p:style>
          <a:lnRef idx="3">
            <a:schemeClr val="accent3"/>
          </a:lnRef>
          <a:fillRef idx="0">
            <a:schemeClr val="accent3"/>
          </a:fillRef>
          <a:effectRef idx="2">
            <a:schemeClr val="accent3"/>
          </a:effectRef>
          <a:fontRef idx="minor">
            <a:schemeClr val="tx1"/>
          </a:fontRef>
        </p:style>
      </p:cxnSp>
      <p:cxnSp>
        <p:nvCxnSpPr>
          <p:cNvPr id="14" name="Elbow Connector 13"/>
          <p:cNvCxnSpPr>
            <a:stCxn id="58" idx="0"/>
          </p:cNvCxnSpPr>
          <p:nvPr/>
        </p:nvCxnSpPr>
        <p:spPr>
          <a:xfrm rot="16200000" flipV="1">
            <a:off x="4055126" y="3653979"/>
            <a:ext cx="1944015" cy="1800140"/>
          </a:xfrm>
          <a:prstGeom prst="bentConnector2">
            <a:avLst/>
          </a:prstGeom>
          <a:ln w="25400">
            <a:solidFill>
              <a:srgbClr val="7FBA00">
                <a:alpha val="50000"/>
              </a:srgbClr>
            </a:solidFill>
            <a:tailEnd type="arrow"/>
          </a:ln>
          <a:effectLst/>
        </p:spPr>
        <p:style>
          <a:lnRef idx="3">
            <a:schemeClr val="accent3"/>
          </a:lnRef>
          <a:fillRef idx="0">
            <a:schemeClr val="accent3"/>
          </a:fillRef>
          <a:effectRef idx="2">
            <a:schemeClr val="accent3"/>
          </a:effectRef>
          <a:fontRef idx="minor">
            <a:schemeClr val="tx1"/>
          </a:fontRef>
        </p:style>
      </p:cxnSp>
      <p:cxnSp>
        <p:nvCxnSpPr>
          <p:cNvPr id="16" name="Elbow Connector 15"/>
          <p:cNvCxnSpPr>
            <a:endCxn id="58" idx="0"/>
          </p:cNvCxnSpPr>
          <p:nvPr/>
        </p:nvCxnSpPr>
        <p:spPr>
          <a:xfrm rot="10800000" flipV="1">
            <a:off x="5927203" y="5235555"/>
            <a:ext cx="1472787" cy="290501"/>
          </a:xfrm>
          <a:prstGeom prst="bentConnector2">
            <a:avLst/>
          </a:prstGeom>
          <a:ln w="25400">
            <a:solidFill>
              <a:srgbClr val="7FBA00">
                <a:alpha val="50000"/>
              </a:srgbClr>
            </a:solidFill>
            <a:tailEnd type="arrow"/>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stCxn id="58" idx="0"/>
          </p:cNvCxnSpPr>
          <p:nvPr/>
        </p:nvCxnSpPr>
        <p:spPr>
          <a:xfrm rot="16200000" flipV="1">
            <a:off x="3821824" y="3420675"/>
            <a:ext cx="2410621" cy="1800140"/>
          </a:xfrm>
          <a:prstGeom prst="bentConnector2">
            <a:avLst/>
          </a:prstGeom>
          <a:ln w="25400">
            <a:solidFill>
              <a:srgbClr val="7FBA00">
                <a:alpha val="50000"/>
              </a:srgbClr>
            </a:solidFill>
            <a:tailEnd type="arrow"/>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3049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964421" y="1614619"/>
            <a:ext cx="11225992" cy="498598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t>
            </a:r>
            <a:r>
              <a:rPr lang="en-US" dirty="0" err="1">
                <a:solidFill>
                  <a:srgbClr val="2B91AF"/>
                </a:solidFill>
              </a:rPr>
              <a:t>DllImport</a:t>
            </a:r>
            <a:r>
              <a:rPr lang="en-US" dirty="0"/>
              <a:t>(</a:t>
            </a:r>
            <a:r>
              <a:rPr lang="en-US" dirty="0">
                <a:solidFill>
                  <a:srgbClr val="A31515"/>
                </a:solidFill>
              </a:rPr>
              <a:t>"avicap32.dll"</a:t>
            </a:r>
            <a:r>
              <a:rPr lang="en-US" dirty="0"/>
              <a:t>, </a:t>
            </a:r>
            <a:r>
              <a:rPr lang="en-US" dirty="0" err="1"/>
              <a:t>EntryPoint</a:t>
            </a:r>
            <a:r>
              <a:rPr lang="en-US" dirty="0"/>
              <a:t>=</a:t>
            </a:r>
            <a:r>
              <a:rPr lang="en-US" dirty="0">
                <a:solidFill>
                  <a:srgbClr val="A31515"/>
                </a:solidFill>
              </a:rPr>
              <a:t>"</a:t>
            </a:r>
            <a:r>
              <a:rPr lang="en-US" dirty="0" err="1">
                <a:solidFill>
                  <a:srgbClr val="A31515"/>
                </a:solidFill>
              </a:rPr>
              <a:t>capCreateCaptureWindow</a:t>
            </a:r>
            <a:r>
              <a:rPr lang="en-US" dirty="0">
                <a:solidFill>
                  <a:srgbClr val="A31515"/>
                </a:solidFill>
              </a:rPr>
              <a:t>"</a:t>
            </a:r>
            <a:r>
              <a:rPr lang="en-US" dirty="0"/>
              <a:t>)]</a:t>
            </a:r>
            <a:br>
              <a:rPr lang="en-US" dirty="0"/>
            </a:br>
            <a:r>
              <a:rPr lang="en-US" dirty="0">
                <a:solidFill>
                  <a:srgbClr val="0000FF"/>
                </a:solidFill>
              </a:rPr>
              <a:t>static extern </a:t>
            </a:r>
            <a:r>
              <a:rPr lang="en-US" dirty="0" err="1">
                <a:solidFill>
                  <a:srgbClr val="0000FF"/>
                </a:solidFill>
              </a:rPr>
              <a:t>int</a:t>
            </a:r>
            <a:r>
              <a:rPr lang="en-US" dirty="0">
                <a:solidFill>
                  <a:srgbClr val="0000FF"/>
                </a:solidFill>
              </a:rPr>
              <a:t> </a:t>
            </a:r>
            <a:r>
              <a:rPr lang="en-US" dirty="0" err="1"/>
              <a:t>capCreateCaptureWindow</a:t>
            </a:r>
            <a:r>
              <a:rPr lang="en-US" dirty="0"/>
              <a:t>(</a:t>
            </a:r>
            <a:br>
              <a:rPr lang="en-US" dirty="0"/>
            </a:br>
            <a:r>
              <a:rPr lang="en-US" dirty="0"/>
              <a:t>  </a:t>
            </a:r>
            <a:r>
              <a:rPr lang="en-US" dirty="0">
                <a:solidFill>
                  <a:srgbClr val="0000FF"/>
                </a:solidFill>
              </a:rPr>
              <a:t>string</a:t>
            </a:r>
            <a:r>
              <a:rPr lang="en-US" dirty="0"/>
              <a:t> </a:t>
            </a:r>
            <a:r>
              <a:rPr lang="en-US" dirty="0" err="1"/>
              <a:t>lpszWindowName</a:t>
            </a:r>
            <a:r>
              <a:rPr lang="en-US" dirty="0"/>
              <a:t>, </a:t>
            </a:r>
            <a:r>
              <a:rPr lang="en-US" dirty="0" err="1">
                <a:solidFill>
                  <a:srgbClr val="0000FF"/>
                </a:solidFill>
              </a:rPr>
              <a:t>int</a:t>
            </a:r>
            <a:r>
              <a:rPr lang="en-US" dirty="0">
                <a:solidFill>
                  <a:srgbClr val="0000FF"/>
                </a:solidFill>
              </a:rPr>
              <a:t> </a:t>
            </a:r>
            <a:r>
              <a:rPr lang="en-US" dirty="0" err="1"/>
              <a:t>dwStyle</a:t>
            </a:r>
            <a:r>
              <a:rPr lang="en-US" dirty="0"/>
              <a:t>, </a:t>
            </a:r>
            <a:br>
              <a:rPr lang="en-US" dirty="0"/>
            </a:br>
            <a:r>
              <a:rPr lang="en-US" dirty="0"/>
              <a:t>  </a:t>
            </a:r>
            <a:r>
              <a:rPr lang="en-US" dirty="0" err="1">
                <a:solidFill>
                  <a:srgbClr val="0000FF"/>
                </a:solidFill>
              </a:rPr>
              <a:t>int</a:t>
            </a:r>
            <a:r>
              <a:rPr lang="en-US" dirty="0">
                <a:solidFill>
                  <a:srgbClr val="0000FF"/>
                </a:solidFill>
              </a:rPr>
              <a:t> </a:t>
            </a:r>
            <a:r>
              <a:rPr lang="en-US" dirty="0"/>
              <a:t>X, </a:t>
            </a:r>
            <a:r>
              <a:rPr lang="en-US" dirty="0" err="1">
                <a:solidFill>
                  <a:srgbClr val="0000FF"/>
                </a:solidFill>
              </a:rPr>
              <a:t>int</a:t>
            </a:r>
            <a:r>
              <a:rPr lang="en-US" dirty="0">
                <a:solidFill>
                  <a:srgbClr val="0000FF"/>
                </a:solidFill>
              </a:rPr>
              <a:t> </a:t>
            </a:r>
            <a:r>
              <a:rPr lang="en-US" dirty="0"/>
              <a:t>Y, </a:t>
            </a:r>
            <a:r>
              <a:rPr lang="en-US" dirty="0" err="1">
                <a:solidFill>
                  <a:srgbClr val="0000FF"/>
                </a:solidFill>
              </a:rPr>
              <a:t>int</a:t>
            </a:r>
            <a:r>
              <a:rPr lang="en-US" dirty="0">
                <a:solidFill>
                  <a:srgbClr val="0000FF"/>
                </a:solidFill>
              </a:rPr>
              <a:t> </a:t>
            </a:r>
            <a:r>
              <a:rPr lang="en-US" dirty="0" err="1"/>
              <a:t>nWidth</a:t>
            </a:r>
            <a:r>
              <a:rPr lang="en-US" dirty="0"/>
              <a:t>, </a:t>
            </a:r>
            <a:r>
              <a:rPr lang="en-US" dirty="0" err="1">
                <a:solidFill>
                  <a:srgbClr val="0000FF"/>
                </a:solidFill>
              </a:rPr>
              <a:t>int</a:t>
            </a:r>
            <a:r>
              <a:rPr lang="en-US" dirty="0">
                <a:solidFill>
                  <a:srgbClr val="0000FF"/>
                </a:solidFill>
              </a:rPr>
              <a:t> </a:t>
            </a:r>
            <a:r>
              <a:rPr lang="en-US" dirty="0" err="1"/>
              <a:t>nHeight</a:t>
            </a:r>
            <a:r>
              <a:rPr lang="en-US" dirty="0"/>
              <a:t>, </a:t>
            </a:r>
            <a:br>
              <a:rPr lang="en-US" dirty="0"/>
            </a:br>
            <a:r>
              <a:rPr lang="en-US" dirty="0"/>
              <a:t>  </a:t>
            </a:r>
            <a:r>
              <a:rPr lang="en-US" dirty="0" err="1">
                <a:solidFill>
                  <a:srgbClr val="0000FF"/>
                </a:solidFill>
              </a:rPr>
              <a:t>int</a:t>
            </a:r>
            <a:r>
              <a:rPr lang="en-US" dirty="0">
                <a:solidFill>
                  <a:srgbClr val="0000FF"/>
                </a:solidFill>
              </a:rPr>
              <a:t> </a:t>
            </a:r>
            <a:r>
              <a:rPr lang="en-US" dirty="0" err="1"/>
              <a:t>hwndParent</a:t>
            </a:r>
            <a:r>
              <a:rPr lang="en-US" dirty="0"/>
              <a:t>, </a:t>
            </a:r>
            <a:r>
              <a:rPr lang="en-US" dirty="0" err="1">
                <a:solidFill>
                  <a:srgbClr val="0000FF"/>
                </a:solidFill>
              </a:rPr>
              <a:t>int</a:t>
            </a:r>
            <a:r>
              <a:rPr lang="en-US" dirty="0">
                <a:solidFill>
                  <a:srgbClr val="0000FF"/>
                </a:solidFill>
              </a:rPr>
              <a:t> </a:t>
            </a:r>
            <a:r>
              <a:rPr lang="en-US" dirty="0" err="1"/>
              <a:t>nID</a:t>
            </a:r>
            <a:r>
              <a:rPr lang="en-US" dirty="0"/>
              <a:t>); </a:t>
            </a:r>
            <a:br>
              <a:rPr lang="en-US" dirty="0"/>
            </a:br>
            <a:r>
              <a:rPr lang="en-US" dirty="0"/>
              <a:t/>
            </a:r>
            <a:br>
              <a:rPr lang="en-US" dirty="0"/>
            </a:br>
            <a:r>
              <a:rPr lang="en-US" dirty="0"/>
              <a:t>[</a:t>
            </a:r>
            <a:r>
              <a:rPr lang="en-US" dirty="0" err="1">
                <a:solidFill>
                  <a:srgbClr val="2B91AF"/>
                </a:solidFill>
              </a:rPr>
              <a:t>DllImport</a:t>
            </a:r>
            <a:r>
              <a:rPr lang="en-US" dirty="0"/>
              <a:t>(</a:t>
            </a:r>
            <a:r>
              <a:rPr lang="en-US" dirty="0">
                <a:solidFill>
                  <a:srgbClr val="A31515"/>
                </a:solidFill>
              </a:rPr>
              <a:t>"avicap32.dll"</a:t>
            </a:r>
            <a:r>
              <a:rPr lang="en-US" dirty="0"/>
              <a:t>)] </a:t>
            </a:r>
            <a:br>
              <a:rPr lang="en-US" dirty="0"/>
            </a:br>
            <a:r>
              <a:rPr lang="en-US" dirty="0">
                <a:solidFill>
                  <a:srgbClr val="0000FF"/>
                </a:solidFill>
              </a:rPr>
              <a:t>static extern </a:t>
            </a:r>
            <a:r>
              <a:rPr lang="en-US" dirty="0" err="1">
                <a:solidFill>
                  <a:srgbClr val="0000FF"/>
                </a:solidFill>
              </a:rPr>
              <a:t>bool</a:t>
            </a:r>
            <a:r>
              <a:rPr lang="en-US" dirty="0">
                <a:solidFill>
                  <a:srgbClr val="0000FF"/>
                </a:solidFill>
              </a:rPr>
              <a:t> </a:t>
            </a:r>
            <a:r>
              <a:rPr lang="en-US" dirty="0" err="1"/>
              <a:t>capGetDriverDescription</a:t>
            </a:r>
            <a:r>
              <a:rPr lang="en-US" dirty="0"/>
              <a:t>(</a:t>
            </a:r>
            <a:br>
              <a:rPr lang="en-US" dirty="0"/>
            </a:br>
            <a:r>
              <a:rPr lang="en-US" dirty="0"/>
              <a:t>  </a:t>
            </a:r>
            <a:r>
              <a:rPr lang="en-US" dirty="0" err="1">
                <a:solidFill>
                  <a:srgbClr val="0000FF"/>
                </a:solidFill>
              </a:rPr>
              <a:t>int</a:t>
            </a:r>
            <a:r>
              <a:rPr lang="en-US" dirty="0">
                <a:solidFill>
                  <a:srgbClr val="0000FF"/>
                </a:solidFill>
              </a:rPr>
              <a:t> </a:t>
            </a:r>
            <a:r>
              <a:rPr lang="en-US" dirty="0" err="1"/>
              <a:t>wDriverIndex</a:t>
            </a:r>
            <a:r>
              <a:rPr lang="en-US" dirty="0"/>
              <a:t>,</a:t>
            </a:r>
            <a:br>
              <a:rPr lang="en-US" dirty="0"/>
            </a:br>
            <a:r>
              <a:rPr lang="en-US" dirty="0"/>
              <a:t>  [</a:t>
            </a:r>
            <a:r>
              <a:rPr lang="en-US" dirty="0" err="1">
                <a:solidFill>
                  <a:srgbClr val="2B91AF"/>
                </a:solidFill>
              </a:rPr>
              <a:t>MarshalAs</a:t>
            </a:r>
            <a:r>
              <a:rPr lang="en-US" dirty="0"/>
              <a:t>(</a:t>
            </a:r>
            <a:r>
              <a:rPr lang="en-US" dirty="0" err="1">
                <a:solidFill>
                  <a:srgbClr val="2B91AF"/>
                </a:solidFill>
              </a:rPr>
              <a:t>UnmanagedType</a:t>
            </a:r>
            <a:r>
              <a:rPr lang="en-US" dirty="0" err="1"/>
              <a:t>.LPTStr</a:t>
            </a:r>
            <a:r>
              <a:rPr lang="en-US" dirty="0"/>
              <a:t>)] </a:t>
            </a:r>
            <a:r>
              <a:rPr lang="en-US" dirty="0">
                <a:solidFill>
                  <a:srgbClr val="0000FF"/>
                </a:solidFill>
              </a:rPr>
              <a:t>ref string </a:t>
            </a:r>
            <a:r>
              <a:rPr lang="en-US" dirty="0" err="1"/>
              <a:t>lpszName</a:t>
            </a:r>
            <a:r>
              <a:rPr lang="en-US" dirty="0"/>
              <a:t>, </a:t>
            </a:r>
            <a:br>
              <a:rPr lang="en-US" dirty="0"/>
            </a:br>
            <a:r>
              <a:rPr lang="en-US" dirty="0"/>
              <a:t>  </a:t>
            </a:r>
            <a:r>
              <a:rPr lang="en-US" dirty="0" err="1">
                <a:solidFill>
                  <a:srgbClr val="0000FF"/>
                </a:solidFill>
              </a:rPr>
              <a:t>int</a:t>
            </a:r>
            <a:r>
              <a:rPr lang="en-US" dirty="0">
                <a:solidFill>
                  <a:srgbClr val="0000FF"/>
                </a:solidFill>
              </a:rPr>
              <a:t> </a:t>
            </a:r>
            <a:r>
              <a:rPr lang="en-US" dirty="0" err="1"/>
              <a:t>cbName</a:t>
            </a:r>
            <a:r>
              <a:rPr lang="en-US" dirty="0"/>
              <a:t>, </a:t>
            </a:r>
            <a:br>
              <a:rPr lang="en-US" dirty="0"/>
            </a:br>
            <a:r>
              <a:rPr lang="en-US" dirty="0"/>
              <a:t>  [</a:t>
            </a:r>
            <a:r>
              <a:rPr lang="en-US" dirty="0" err="1">
                <a:solidFill>
                  <a:srgbClr val="2B91AF"/>
                </a:solidFill>
              </a:rPr>
              <a:t>MarshalAs</a:t>
            </a:r>
            <a:r>
              <a:rPr lang="en-US" dirty="0"/>
              <a:t>(</a:t>
            </a:r>
            <a:r>
              <a:rPr lang="en-US" dirty="0" err="1">
                <a:solidFill>
                  <a:srgbClr val="2B91AF"/>
                </a:solidFill>
              </a:rPr>
              <a:t>UnmanagedType</a:t>
            </a:r>
            <a:r>
              <a:rPr lang="en-US" dirty="0" err="1"/>
              <a:t>.LPTStr</a:t>
            </a:r>
            <a:r>
              <a:rPr lang="en-US" dirty="0"/>
              <a:t>)] </a:t>
            </a:r>
            <a:r>
              <a:rPr lang="en-US" dirty="0">
                <a:solidFill>
                  <a:srgbClr val="0000FF"/>
                </a:solidFill>
              </a:rPr>
              <a:t>ref string </a:t>
            </a:r>
            <a:r>
              <a:rPr lang="en-US" dirty="0" err="1"/>
              <a:t>lpszVer</a:t>
            </a:r>
            <a:r>
              <a:rPr lang="en-US" dirty="0"/>
              <a:t>, </a:t>
            </a:r>
            <a:br>
              <a:rPr lang="en-US" dirty="0"/>
            </a:br>
            <a:r>
              <a:rPr lang="en-US" dirty="0"/>
              <a:t>  </a:t>
            </a:r>
            <a:r>
              <a:rPr lang="en-US" dirty="0" err="1">
                <a:solidFill>
                  <a:srgbClr val="0000FF"/>
                </a:solidFill>
              </a:rPr>
              <a:t>int</a:t>
            </a:r>
            <a:r>
              <a:rPr lang="en-US" dirty="0">
                <a:solidFill>
                  <a:srgbClr val="0000FF"/>
                </a:solidFill>
              </a:rPr>
              <a:t> </a:t>
            </a:r>
            <a:r>
              <a:rPr lang="en-US" dirty="0" err="1"/>
              <a:t>cbVer</a:t>
            </a:r>
            <a:r>
              <a:rPr lang="en-US" dirty="0"/>
              <a:t>); </a:t>
            </a:r>
            <a:br>
              <a:rPr lang="en-US" dirty="0"/>
            </a:br>
            <a:r>
              <a:rPr lang="en-US" dirty="0"/>
              <a:t/>
            </a:r>
            <a:br>
              <a:rPr lang="en-US" dirty="0"/>
            </a:br>
            <a:r>
              <a:rPr lang="en-US" dirty="0">
                <a:solidFill>
                  <a:srgbClr val="008000"/>
                </a:solidFill>
              </a:rPr>
              <a:t>// more and more of the same</a:t>
            </a:r>
          </a:p>
        </p:txBody>
      </p:sp>
      <p:sp>
        <p:nvSpPr>
          <p:cNvPr id="5" name="Title 4"/>
          <p:cNvSpPr>
            <a:spLocks noGrp="1"/>
          </p:cNvSpPr>
          <p:nvPr>
            <p:ph type="title"/>
          </p:nvPr>
        </p:nvSpPr>
        <p:spPr/>
        <p:txBody>
          <a:bodyPr>
            <a:normAutofit/>
          </a:bodyPr>
          <a:lstStyle/>
          <a:p>
            <a:r>
              <a:rPr lang="en-US" dirty="0" smtClean="0"/>
              <a:t>The C# code you have to write today…</a:t>
            </a:r>
            <a:endParaRPr lang="en-US" dirty="0"/>
          </a:p>
        </p:txBody>
      </p:sp>
      <p:sp>
        <p:nvSpPr>
          <p:cNvPr id="14" name="Rectangle 13"/>
          <p:cNvSpPr/>
          <p:nvPr/>
        </p:nvSpPr>
        <p:spPr bwMode="auto">
          <a:xfrm>
            <a:off x="928197" y="1605359"/>
            <a:ext cx="10882803"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Rectangle 17"/>
          <p:cNvSpPr/>
          <p:nvPr/>
        </p:nvSpPr>
        <p:spPr bwMode="auto">
          <a:xfrm>
            <a:off x="961245" y="3567795"/>
            <a:ext cx="4601356"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Rectangle 18"/>
          <p:cNvSpPr/>
          <p:nvPr/>
        </p:nvSpPr>
        <p:spPr bwMode="auto">
          <a:xfrm>
            <a:off x="1295400" y="4572001"/>
            <a:ext cx="5562600"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p:nvSpPr>
        <p:spPr bwMode="auto">
          <a:xfrm>
            <a:off x="1295400" y="5209312"/>
            <a:ext cx="5562600"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096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 code you </a:t>
            </a:r>
            <a:r>
              <a:rPr lang="en-US" dirty="0" smtClean="0"/>
              <a:t>get to write </a:t>
            </a:r>
            <a:r>
              <a:rPr lang="en-US" dirty="0"/>
              <a:t>on Windows 8</a:t>
            </a:r>
          </a:p>
        </p:txBody>
      </p:sp>
      <p:sp>
        <p:nvSpPr>
          <p:cNvPr id="7" name="Text Placeholder 5"/>
          <p:cNvSpPr txBox="1">
            <a:spLocks/>
          </p:cNvSpPr>
          <p:nvPr/>
        </p:nvSpPr>
        <p:spPr>
          <a:xfrm>
            <a:off x="971551" y="1603376"/>
            <a:ext cx="11218863" cy="446891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00FF"/>
                </a:solidFill>
                <a:ea typeface="Calibri"/>
              </a:rPr>
              <a:t>using </a:t>
            </a:r>
            <a:r>
              <a:rPr lang="en-US" dirty="0" err="1">
                <a:solidFill>
                  <a:srgbClr val="232323"/>
                </a:solidFill>
                <a:ea typeface="Calibri"/>
              </a:rPr>
              <a:t>Windows.Media.Capture</a:t>
            </a:r>
            <a:r>
              <a:rPr lang="en-US" dirty="0">
                <a:solidFill>
                  <a:srgbClr val="232323"/>
                </a:solidFill>
                <a:ea typeface="Calibri"/>
              </a:rPr>
              <a:t>;</a:t>
            </a:r>
            <a:r>
              <a:rPr lang="en-US" dirty="0">
                <a:solidFill>
                  <a:srgbClr val="0000FF"/>
                </a:solidFill>
                <a:ea typeface="Calibri"/>
              </a:rPr>
              <a:t/>
            </a:r>
            <a:br>
              <a:rPr lang="en-US" dirty="0">
                <a:solidFill>
                  <a:srgbClr val="0000FF"/>
                </a:solidFill>
                <a:ea typeface="Calibri"/>
              </a:rPr>
            </a:br>
            <a:r>
              <a:rPr lang="en-US" dirty="0">
                <a:solidFill>
                  <a:srgbClr val="0000FF"/>
                </a:solidFill>
                <a:ea typeface="Calibri"/>
              </a:rPr>
              <a:t/>
            </a:r>
            <a:br>
              <a:rPr lang="en-US" dirty="0">
                <a:solidFill>
                  <a:srgbClr val="0000FF"/>
                </a:solidFill>
                <a:ea typeface="Calibri"/>
              </a:rPr>
            </a:br>
            <a:r>
              <a:rPr lang="en-US" dirty="0" err="1">
                <a:solidFill>
                  <a:srgbClr val="0000FF"/>
                </a:solidFill>
                <a:ea typeface="Calibri"/>
              </a:rPr>
              <a:t>var</a:t>
            </a:r>
            <a:r>
              <a:rPr lang="en-US" dirty="0">
                <a:solidFill>
                  <a:srgbClr val="0000FF"/>
                </a:solidFill>
                <a:ea typeface="Calibri"/>
              </a:rPr>
              <a:t> </a:t>
            </a:r>
            <a:r>
              <a:rPr lang="en-US" dirty="0" err="1">
                <a:ea typeface="Calibri"/>
              </a:rPr>
              <a:t>ui</a:t>
            </a:r>
            <a:r>
              <a:rPr lang="en-US" dirty="0">
                <a:ea typeface="Calibri"/>
              </a:rPr>
              <a:t> = </a:t>
            </a:r>
            <a:r>
              <a:rPr lang="en-US" dirty="0">
                <a:solidFill>
                  <a:srgbClr val="0000FF"/>
                </a:solidFill>
                <a:ea typeface="Calibri"/>
              </a:rPr>
              <a:t>new</a:t>
            </a:r>
            <a:r>
              <a:rPr lang="en-US" dirty="0">
                <a:ea typeface="Calibri"/>
              </a:rPr>
              <a:t> </a:t>
            </a:r>
            <a:r>
              <a:rPr lang="en-US" dirty="0" err="1">
                <a:solidFill>
                  <a:srgbClr val="2B91AF"/>
                </a:solidFill>
                <a:ea typeface="Calibri"/>
              </a:rPr>
              <a:t>CameraCaptureUI</a:t>
            </a:r>
            <a:r>
              <a:rPr lang="en-US" dirty="0">
                <a:ea typeface="Calibri"/>
              </a:rPr>
              <a:t>();</a:t>
            </a:r>
            <a:br>
              <a:rPr lang="en-US" dirty="0">
                <a:ea typeface="Calibri"/>
              </a:rPr>
            </a:br>
            <a:r>
              <a:rPr lang="en-US" dirty="0" err="1">
                <a:ea typeface="Calibri"/>
              </a:rPr>
              <a:t>ui.PhotoSettings.CroppedAspectRatio</a:t>
            </a:r>
            <a:r>
              <a:rPr lang="en-US" dirty="0">
                <a:ea typeface="Calibri"/>
              </a:rPr>
              <a:t> = </a:t>
            </a:r>
            <a:r>
              <a:rPr lang="en-US" dirty="0">
                <a:solidFill>
                  <a:srgbClr val="0000FF"/>
                </a:solidFill>
                <a:ea typeface="Calibri"/>
              </a:rPr>
              <a:t>new</a:t>
            </a:r>
            <a:r>
              <a:rPr lang="en-US" dirty="0">
                <a:ea typeface="Calibri"/>
              </a:rPr>
              <a:t> </a:t>
            </a:r>
            <a:r>
              <a:rPr lang="en-US" dirty="0">
                <a:solidFill>
                  <a:srgbClr val="2B91AF"/>
                </a:solidFill>
                <a:ea typeface="Calibri"/>
              </a:rPr>
              <a:t>Size</a:t>
            </a:r>
            <a:r>
              <a:rPr lang="en-US" dirty="0">
                <a:ea typeface="Calibri"/>
              </a:rPr>
              <a:t>(4, 3);</a:t>
            </a:r>
            <a:br>
              <a:rPr lang="en-US" dirty="0">
                <a:ea typeface="Calibri"/>
              </a:rPr>
            </a:br>
            <a:r>
              <a:rPr lang="en-US" dirty="0">
                <a:ea typeface="Calibri"/>
              </a:rPr>
              <a:t/>
            </a:r>
            <a:br>
              <a:rPr lang="en-US" dirty="0">
                <a:ea typeface="Calibri"/>
              </a:rPr>
            </a:br>
            <a:r>
              <a:rPr lang="en-US" dirty="0" err="1">
                <a:solidFill>
                  <a:srgbClr val="0000FF"/>
                </a:solidFill>
                <a:ea typeface="Calibri"/>
              </a:rPr>
              <a:t>var</a:t>
            </a:r>
            <a:r>
              <a:rPr lang="en-US" dirty="0">
                <a:ea typeface="Calibri"/>
              </a:rPr>
              <a:t> file = </a:t>
            </a:r>
            <a:r>
              <a:rPr lang="en-US" dirty="0">
                <a:solidFill>
                  <a:srgbClr val="0000FF"/>
                </a:solidFill>
                <a:ea typeface="Calibri"/>
              </a:rPr>
              <a:t>await</a:t>
            </a:r>
            <a:r>
              <a:rPr lang="en-US" dirty="0">
                <a:ea typeface="Calibri"/>
              </a:rPr>
              <a:t> </a:t>
            </a:r>
            <a:r>
              <a:rPr lang="en-US" dirty="0" err="1">
                <a:ea typeface="Calibri"/>
              </a:rPr>
              <a:t>ui.CaptureFileAsync</a:t>
            </a:r>
            <a:r>
              <a:rPr lang="en-US" dirty="0">
                <a:ea typeface="Calibri"/>
              </a:rPr>
              <a:t>(</a:t>
            </a:r>
            <a:r>
              <a:rPr lang="en-US" dirty="0" err="1">
                <a:solidFill>
                  <a:srgbClr val="2B91AF"/>
                </a:solidFill>
                <a:ea typeface="Calibri"/>
              </a:rPr>
              <a:t>CameraCaptureUIMode</a:t>
            </a:r>
            <a:r>
              <a:rPr lang="en-US" dirty="0" err="1">
                <a:ea typeface="Calibri"/>
              </a:rPr>
              <a:t>.Photo</a:t>
            </a:r>
            <a:r>
              <a:rPr lang="en-US" dirty="0">
                <a:ea typeface="Calibri"/>
              </a:rPr>
              <a:t>);</a:t>
            </a:r>
            <a:br>
              <a:rPr lang="en-US" dirty="0">
                <a:ea typeface="Calibri"/>
              </a:rPr>
            </a:br>
            <a:r>
              <a:rPr lang="en-US" dirty="0">
                <a:ea typeface="Calibri"/>
              </a:rPr>
              <a:t/>
            </a:r>
            <a:br>
              <a:rPr lang="en-US" dirty="0">
                <a:ea typeface="Calibri"/>
              </a:rPr>
            </a:br>
            <a:r>
              <a:rPr lang="en-US" dirty="0">
                <a:solidFill>
                  <a:srgbClr val="0000FF"/>
                </a:solidFill>
                <a:ea typeface="Calibri"/>
              </a:rPr>
              <a:t>if</a:t>
            </a:r>
            <a:r>
              <a:rPr lang="en-US" dirty="0">
                <a:ea typeface="Calibri"/>
              </a:rPr>
              <a:t> (file != null) </a:t>
            </a:r>
            <a:br>
              <a:rPr lang="en-US" dirty="0">
                <a:ea typeface="Calibri"/>
              </a:rPr>
            </a:br>
            <a:r>
              <a:rPr lang="en-US" dirty="0">
                <a:ea typeface="Calibri"/>
              </a:rPr>
              <a:t>{</a:t>
            </a:r>
            <a:br>
              <a:rPr lang="en-US" dirty="0">
                <a:ea typeface="Calibri"/>
              </a:rPr>
            </a:br>
            <a:r>
              <a:rPr lang="en-US" dirty="0">
                <a:ea typeface="Calibri"/>
              </a:rPr>
              <a:t>    </a:t>
            </a:r>
            <a:r>
              <a:rPr lang="en-US" dirty="0" err="1">
                <a:solidFill>
                  <a:srgbClr val="0000FF"/>
                </a:solidFill>
                <a:ea typeface="Calibri"/>
              </a:rPr>
              <a:t>var</a:t>
            </a:r>
            <a:r>
              <a:rPr lang="en-US" dirty="0">
                <a:ea typeface="Calibri"/>
              </a:rPr>
              <a:t> bitmap = </a:t>
            </a:r>
            <a:r>
              <a:rPr lang="en-US" dirty="0">
                <a:solidFill>
                  <a:srgbClr val="0000FF"/>
                </a:solidFill>
                <a:ea typeface="Calibri"/>
              </a:rPr>
              <a:t>new</a:t>
            </a:r>
            <a:r>
              <a:rPr lang="en-US" dirty="0">
                <a:ea typeface="Calibri"/>
              </a:rPr>
              <a:t> </a:t>
            </a:r>
            <a:r>
              <a:rPr lang="en-US" dirty="0" err="1">
                <a:solidFill>
                  <a:srgbClr val="2B91AF"/>
                </a:solidFill>
                <a:ea typeface="Calibri"/>
              </a:rPr>
              <a:t>BitmapImage</a:t>
            </a:r>
            <a:r>
              <a:rPr lang="en-US" dirty="0">
                <a:ea typeface="Calibri"/>
              </a:rPr>
              <a:t>() ;</a:t>
            </a:r>
          </a:p>
          <a:p>
            <a:r>
              <a:rPr lang="en-US" dirty="0">
                <a:ea typeface="Calibri"/>
              </a:rPr>
              <a:t>    </a:t>
            </a:r>
            <a:r>
              <a:rPr lang="en-US" dirty="0" err="1">
                <a:ea typeface="Calibri"/>
              </a:rPr>
              <a:t>bitmap.SetSource</a:t>
            </a:r>
            <a:r>
              <a:rPr lang="en-US" dirty="0">
                <a:ea typeface="Calibri"/>
              </a:rPr>
              <a:t>(</a:t>
            </a:r>
            <a:r>
              <a:rPr lang="en-US" dirty="0">
                <a:solidFill>
                  <a:srgbClr val="0000FF"/>
                </a:solidFill>
                <a:ea typeface="Calibri"/>
              </a:rPr>
              <a:t>await</a:t>
            </a:r>
            <a:r>
              <a:rPr lang="en-US" dirty="0">
                <a:ea typeface="Calibri"/>
              </a:rPr>
              <a:t> </a:t>
            </a:r>
            <a:r>
              <a:rPr lang="en-US" dirty="0" err="1">
                <a:ea typeface="Calibri"/>
              </a:rPr>
              <a:t>file.OpenAsync</a:t>
            </a:r>
            <a:r>
              <a:rPr lang="en-US" dirty="0">
                <a:ea typeface="Calibri"/>
              </a:rPr>
              <a:t>(</a:t>
            </a:r>
            <a:r>
              <a:rPr lang="en-US" dirty="0" err="1">
                <a:solidFill>
                  <a:srgbClr val="2B91AF"/>
                </a:solidFill>
                <a:ea typeface="Calibri"/>
              </a:rPr>
              <a:t>FileAccessMode</a:t>
            </a:r>
            <a:r>
              <a:rPr lang="en-US" dirty="0" err="1">
                <a:ea typeface="Calibri"/>
              </a:rPr>
              <a:t>.Read</a:t>
            </a:r>
            <a:r>
              <a:rPr lang="en-US" dirty="0">
                <a:ea typeface="Calibri"/>
              </a:rPr>
              <a:t>));</a:t>
            </a:r>
          </a:p>
          <a:p>
            <a:r>
              <a:rPr lang="en-US" dirty="0">
                <a:ea typeface="Calibri"/>
              </a:rPr>
              <a:t>    </a:t>
            </a:r>
            <a:r>
              <a:rPr lang="en-US" dirty="0" err="1">
                <a:ea typeface="Calibri"/>
              </a:rPr>
              <a:t>Photo.Source</a:t>
            </a:r>
            <a:r>
              <a:rPr lang="en-US" dirty="0">
                <a:ea typeface="Calibri"/>
              </a:rPr>
              <a:t> = bitmap;</a:t>
            </a:r>
            <a:br>
              <a:rPr lang="en-US" dirty="0">
                <a:ea typeface="Calibri"/>
              </a:rPr>
            </a:br>
            <a:r>
              <a:rPr lang="en-US" dirty="0">
                <a:ea typeface="Calibri"/>
              </a:rPr>
              <a:t>}</a:t>
            </a:r>
          </a:p>
        </p:txBody>
      </p:sp>
      <p:sp>
        <p:nvSpPr>
          <p:cNvPr id="4" name="Rectangle 3"/>
          <p:cNvSpPr/>
          <p:nvPr/>
        </p:nvSpPr>
        <p:spPr bwMode="auto">
          <a:xfrm>
            <a:off x="871435" y="1525887"/>
            <a:ext cx="4919767"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9968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 of the Windows experience</a:t>
            </a:r>
          </a:p>
        </p:txBody>
      </p:sp>
      <p:sp>
        <p:nvSpPr>
          <p:cNvPr id="4" name="Rectangle 3"/>
          <p:cNvSpPr/>
          <p:nvPr/>
        </p:nvSpPr>
        <p:spPr bwMode="auto">
          <a:xfrm>
            <a:off x="8032575" y="3320082"/>
            <a:ext cx="3657600" cy="278443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76" fontAlgn="base">
              <a:spcBef>
                <a:spcPct val="0"/>
              </a:spcBef>
              <a:spcAft>
                <a:spcPct val="0"/>
              </a:spcAft>
            </a:pPr>
            <a:endPar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489703" y="3320082"/>
            <a:ext cx="3657600" cy="2784431"/>
          </a:xfrm>
          <a:prstGeom prst="rect">
            <a:avLst/>
          </a:prstGeom>
          <a:solidFill>
            <a:srgbClr val="FFA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76" fontAlgn="base">
              <a:spcBef>
                <a:spcPct val="0"/>
              </a:spcBef>
              <a:spcAft>
                <a:spcPct val="0"/>
              </a:spcAft>
            </a:pPr>
            <a:endPar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490389" y="2134910"/>
            <a:ext cx="11197473" cy="1067873"/>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4000" dirty="0">
                <a:solidFill>
                  <a:schemeClr val="bg1"/>
                </a:solidFill>
                <a:latin typeface="+mj-lt"/>
              </a:rPr>
              <a:t>Maximum reach to your users across platforms</a:t>
            </a:r>
          </a:p>
        </p:txBody>
      </p:sp>
      <p:sp>
        <p:nvSpPr>
          <p:cNvPr id="7" name="Rectangle 6"/>
          <p:cNvSpPr/>
          <p:nvPr/>
        </p:nvSpPr>
        <p:spPr bwMode="auto">
          <a:xfrm>
            <a:off x="4261139" y="3320082"/>
            <a:ext cx="3657600" cy="278443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76" fontAlgn="base">
              <a:spcBef>
                <a:spcPct val="0"/>
              </a:spcBef>
              <a:spcAft>
                <a:spcPct val="0"/>
              </a:spcAft>
            </a:pPr>
            <a:endPar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 Placeholder 3"/>
          <p:cNvSpPr txBox="1">
            <a:spLocks/>
          </p:cNvSpPr>
          <p:nvPr/>
        </p:nvSpPr>
        <p:spPr>
          <a:xfrm>
            <a:off x="4337907" y="4148514"/>
            <a:ext cx="3638432" cy="864852"/>
          </a:xfrm>
          <a:prstGeom prst="rect">
            <a:avLst/>
          </a:prstGeom>
        </p:spPr>
        <p:txBody>
          <a:bodyPr vert="horz" lIns="91440" tIns="0" rIns="0" bIns="0" rtlCol="0">
            <a:no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chemeClr val="bg1"/>
                </a:solidFill>
              </a:rPr>
              <a:t>Websites</a:t>
            </a:r>
          </a:p>
          <a:p>
            <a:pPr marL="0" indent="0">
              <a:buNone/>
            </a:pPr>
            <a:r>
              <a:rPr lang="en-US" sz="2000" spc="0" dirty="0">
                <a:solidFill>
                  <a:schemeClr val="bg1"/>
                </a:solidFill>
                <a:latin typeface="+mj-lt"/>
              </a:rPr>
              <a:t>Broad reach across </a:t>
            </a:r>
            <a:r>
              <a:rPr lang="en-US" sz="2000" spc="0" dirty="0" err="1">
                <a:solidFill>
                  <a:schemeClr val="bg1"/>
                </a:solidFill>
                <a:latin typeface="+mj-lt"/>
              </a:rPr>
              <a:t>OSes</a:t>
            </a:r>
            <a:endParaRPr lang="en-US" sz="2000" spc="0" dirty="0">
              <a:solidFill>
                <a:schemeClr val="bg1"/>
              </a:solidFill>
              <a:latin typeface="+mj-lt"/>
            </a:endParaRPr>
          </a:p>
        </p:txBody>
      </p:sp>
      <p:sp>
        <p:nvSpPr>
          <p:cNvPr id="10" name="Text Placeholder 3"/>
          <p:cNvSpPr txBox="1">
            <a:spLocks/>
          </p:cNvSpPr>
          <p:nvPr/>
        </p:nvSpPr>
        <p:spPr>
          <a:xfrm>
            <a:off x="8085592" y="4096241"/>
            <a:ext cx="3638432" cy="1093815"/>
          </a:xfrm>
          <a:prstGeom prst="rect">
            <a:avLst/>
          </a:prstGeom>
        </p:spPr>
        <p:txBody>
          <a:bodyPr vert="horz" wrap="square" lIns="91440" tIns="89589" rIns="143343" bIns="0" rtlCol="0">
            <a:spAutoFit/>
          </a:bodyPr>
          <a:lstStyle>
            <a:lvl1pPr marL="281461" marR="0" indent="-281461" algn="l" defTabSz="913859" rtl="0" eaLnBrk="1" fontAlgn="auto" latinLnBrk="0" hangingPunct="1">
              <a:lnSpc>
                <a:spcPct val="90000"/>
              </a:lnSpc>
              <a:spcBef>
                <a:spcPts val="1200"/>
              </a:spcBef>
              <a:spcAft>
                <a:spcPts val="0"/>
              </a:spcAft>
              <a:buClr>
                <a:schemeClr val="tx1"/>
              </a:buClr>
              <a:buSzPct val="90000"/>
              <a:buFont typeface="Arial" pitchFamily="34" charset="0"/>
              <a:buChar char="•"/>
              <a:tabLst/>
              <a:defRPr sz="3500" kern="1200" spc="0" baseline="0">
                <a:gradFill>
                  <a:gsLst>
                    <a:gs pos="1250">
                      <a:schemeClr val="tx1">
                        <a:lumMod val="65000"/>
                        <a:lumOff val="35000"/>
                      </a:schemeClr>
                    </a:gs>
                    <a:gs pos="99000">
                      <a:schemeClr val="tx1">
                        <a:lumMod val="65000"/>
                        <a:lumOff val="35000"/>
                      </a:schemeClr>
                    </a:gs>
                  </a:gsLst>
                  <a:lin ang="5400000" scaled="0"/>
                </a:gradFill>
                <a:latin typeface="+mj-lt"/>
                <a:ea typeface="+mn-ea"/>
                <a:cs typeface="+mn-cs"/>
              </a:defRPr>
            </a:lvl1pPr>
            <a:lvl2pPr marL="520303" marR="0" indent="-228427" algn="l" defTabSz="91385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lumMod val="65000"/>
                        <a:lumOff val="35000"/>
                      </a:schemeClr>
                    </a:gs>
                    <a:gs pos="99000">
                      <a:schemeClr val="tx1">
                        <a:lumMod val="65000"/>
                        <a:lumOff val="35000"/>
                      </a:schemeClr>
                    </a:gs>
                  </a:gsLst>
                  <a:lin ang="5400000" scaled="0"/>
                </a:gradFill>
                <a:latin typeface="+mn-lt"/>
                <a:ea typeface="+mn-ea"/>
                <a:cs typeface="+mn-cs"/>
              </a:defRPr>
            </a:lvl2pPr>
            <a:lvl3pPr marL="685278" marR="0" indent="-164975" algn="l" defTabSz="91385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lumMod val="65000"/>
                        <a:lumOff val="35000"/>
                      </a:schemeClr>
                    </a:gs>
                    <a:gs pos="99000">
                      <a:schemeClr val="tx1">
                        <a:lumMod val="65000"/>
                        <a:lumOff val="35000"/>
                      </a:schemeClr>
                    </a:gs>
                  </a:gsLst>
                  <a:lin ang="5400000" scaled="0"/>
                </a:gradFill>
                <a:latin typeface="+mn-lt"/>
                <a:ea typeface="+mn-ea"/>
                <a:cs typeface="+mn-cs"/>
              </a:defRPr>
            </a:lvl3pPr>
            <a:lvl4pPr marL="862941" marR="0" indent="-177665" algn="l" defTabSz="91385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lumMod val="65000"/>
                        <a:lumOff val="35000"/>
                      </a:schemeClr>
                    </a:gs>
                    <a:gs pos="99000">
                      <a:schemeClr val="tx1">
                        <a:lumMod val="65000"/>
                        <a:lumOff val="35000"/>
                      </a:schemeClr>
                    </a:gs>
                  </a:gsLst>
                  <a:lin ang="5400000" scaled="0"/>
                </a:gradFill>
                <a:latin typeface="+mn-lt"/>
                <a:ea typeface="+mn-ea"/>
                <a:cs typeface="+mn-cs"/>
              </a:defRPr>
            </a:lvl4pPr>
            <a:lvl5pPr marL="1027915" marR="0" indent="-164975" algn="l" defTabSz="91385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lumMod val="65000"/>
                        <a:lumOff val="35000"/>
                      </a:schemeClr>
                    </a:gs>
                    <a:gs pos="99000">
                      <a:schemeClr val="tx1">
                        <a:lumMod val="65000"/>
                        <a:lumOff val="35000"/>
                      </a:schemeClr>
                    </a:gs>
                  </a:gsLst>
                  <a:lin ang="5400000" scaled="0"/>
                </a:gradFill>
                <a:latin typeface="+mn-lt"/>
                <a:ea typeface="+mn-ea"/>
                <a:cs typeface="+mn-cs"/>
              </a:defRPr>
            </a:lvl5pPr>
            <a:lvl6pPr marL="2513112" indent="-228465" algn="l" defTabSz="9138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42" indent="-228465" algn="l" defTabSz="9138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71" indent="-228465" algn="l" defTabSz="9138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04" indent="-228465" algn="l" defTabSz="91385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93" dirty="0">
                <a:solidFill>
                  <a:schemeClr val="bg1"/>
                </a:solidFill>
                <a:latin typeface="+mn-lt"/>
              </a:rPr>
              <a:t>Desktop apps</a:t>
            </a:r>
          </a:p>
          <a:p>
            <a:pPr marL="0" indent="0" defTabSz="1219120">
              <a:spcBef>
                <a:spcPct val="20000"/>
              </a:spcBef>
              <a:buClrTx/>
              <a:buNone/>
            </a:pPr>
            <a:r>
              <a:rPr lang="en-US" sz="2000" dirty="0">
                <a:solidFill>
                  <a:schemeClr val="bg1"/>
                </a:solidFill>
              </a:rPr>
              <a:t>Keep software </a:t>
            </a:r>
            <a:br>
              <a:rPr lang="en-US" sz="2000" dirty="0">
                <a:solidFill>
                  <a:schemeClr val="bg1"/>
                </a:solidFill>
              </a:rPr>
            </a:br>
            <a:r>
              <a:rPr lang="en-US" sz="2000" dirty="0">
                <a:solidFill>
                  <a:schemeClr val="bg1"/>
                </a:solidFill>
              </a:rPr>
              <a:t>investments already made</a:t>
            </a:r>
          </a:p>
        </p:txBody>
      </p:sp>
      <p:sp>
        <p:nvSpPr>
          <p:cNvPr id="8" name="Text Placeholder 2"/>
          <p:cNvSpPr>
            <a:spLocks noGrp="1"/>
          </p:cNvSpPr>
          <p:nvPr>
            <p:ph type="body" sz="quarter" idx="4294967295"/>
          </p:nvPr>
        </p:nvSpPr>
        <p:spPr>
          <a:xfrm>
            <a:off x="553203" y="4148513"/>
            <a:ext cx="3530600" cy="1572683"/>
          </a:xfrm>
          <a:prstGeom prst="rect">
            <a:avLst/>
          </a:prstGeom>
        </p:spPr>
        <p:txBody>
          <a:bodyPr vert="horz" lIns="91440" tIns="0" rIns="0" bIns="0" rtlCol="0">
            <a:noAutofit/>
          </a:bodyPr>
          <a:lstStyle/>
          <a:p>
            <a:pPr marL="0" indent="0">
              <a:buNone/>
            </a:pPr>
            <a:r>
              <a:rPr lang="en-US" sz="2800" spc="-93" dirty="0">
                <a:solidFill>
                  <a:schemeClr val="bg1"/>
                </a:solidFill>
                <a:latin typeface="+mn-lt"/>
              </a:rPr>
              <a:t>Native apps</a:t>
            </a:r>
          </a:p>
          <a:p>
            <a:pPr marL="0" indent="0">
              <a:buNone/>
            </a:pPr>
            <a:r>
              <a:rPr lang="en-US" sz="2000" dirty="0">
                <a:solidFill>
                  <a:schemeClr val="bg1"/>
                </a:solidFill>
              </a:rPr>
              <a:t>Build for new, mobile scenarios</a:t>
            </a:r>
          </a:p>
          <a:p>
            <a:pPr marL="0" indent="0">
              <a:buNone/>
            </a:pPr>
            <a:r>
              <a:rPr lang="en-US" sz="2000" dirty="0">
                <a:solidFill>
                  <a:schemeClr val="bg1"/>
                </a:solidFill>
              </a:rPr>
              <a:t>Leverage search, share and new capabilities</a:t>
            </a:r>
          </a:p>
        </p:txBody>
      </p:sp>
    </p:spTree>
    <p:extLst>
      <p:ext uri="{BB962C8B-B14F-4D97-AF65-F5344CB8AC3E}">
        <p14:creationId xmlns:p14="http://schemas.microsoft.com/office/powerpoint/2010/main" val="2678668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 a Windows Store App</a:t>
            </a:r>
            <a:endParaRPr lang="en-US" b="1" dirty="0"/>
          </a:p>
        </p:txBody>
      </p:sp>
    </p:spTree>
    <p:extLst>
      <p:ext uri="{BB962C8B-B14F-4D97-AF65-F5344CB8AC3E}">
        <p14:creationId xmlns:p14="http://schemas.microsoft.com/office/powerpoint/2010/main" val="1141578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Phone Apps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4671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Beautiful new hardware from Nokia, HTC, Samsung and more…</a:t>
            </a:r>
            <a:endParaRPr lang="en-US" dirty="0"/>
          </a:p>
        </p:txBody>
      </p:sp>
      <p:sp>
        <p:nvSpPr>
          <p:cNvPr id="9" name="Title 8"/>
          <p:cNvSpPr>
            <a:spLocks noGrp="1"/>
          </p:cNvSpPr>
          <p:nvPr>
            <p:ph type="title"/>
          </p:nvPr>
        </p:nvSpPr>
        <p:spPr/>
        <p:txBody>
          <a:bodyPr/>
          <a:lstStyle/>
          <a:p>
            <a:r>
              <a:rPr lang="en-US" dirty="0" smtClean="0"/>
              <a:t>Windows Phone 8 Hardware</a:t>
            </a:r>
            <a:endParaRPr lang="en-US" dirty="0"/>
          </a:p>
        </p:txBody>
      </p:sp>
      <p:pic>
        <p:nvPicPr>
          <p:cNvPr id="5" name="Picture 4"/>
          <p:cNvPicPr>
            <a:picLocks noChangeAspect="1"/>
          </p:cNvPicPr>
          <p:nvPr/>
        </p:nvPicPr>
        <p:blipFill rotWithShape="1">
          <a:blip r:embed="rId3"/>
          <a:srcRect l="16207" r="15401"/>
          <a:stretch/>
        </p:blipFill>
        <p:spPr>
          <a:xfrm>
            <a:off x="5055478" y="2029471"/>
            <a:ext cx="2753709" cy="4250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8224350" y="2029472"/>
            <a:ext cx="2958657" cy="444752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047" y="2456185"/>
            <a:ext cx="1993900" cy="3594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476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a:xfrm>
            <a:off x="269239" y="1189177"/>
            <a:ext cx="11653523" cy="4383156"/>
          </a:xfrm>
        </p:spPr>
        <p:txBody>
          <a:bodyPr/>
          <a:lstStyle/>
          <a:p>
            <a:r>
              <a:rPr lang="en-US" sz="4267" dirty="0"/>
              <a:t>New multicore chipset</a:t>
            </a:r>
          </a:p>
          <a:p>
            <a:r>
              <a:rPr lang="en-US" sz="4267" dirty="0"/>
              <a:t>New graphics processor</a:t>
            </a:r>
          </a:p>
          <a:p>
            <a:r>
              <a:rPr lang="en-US" sz="4267" dirty="0"/>
              <a:t>Increased RAM: 1GB or 512MB</a:t>
            </a:r>
          </a:p>
          <a:p>
            <a:r>
              <a:rPr lang="en-US" sz="4267" dirty="0"/>
              <a:t>More Screen resolutions</a:t>
            </a:r>
          </a:p>
          <a:p>
            <a:r>
              <a:rPr lang="en-US" sz="4267" dirty="0"/>
              <a:t>Removable, </a:t>
            </a:r>
            <a:r>
              <a:rPr lang="en-US" sz="4267" dirty="0" err="1"/>
              <a:t>encryptable</a:t>
            </a:r>
            <a:r>
              <a:rPr lang="en-US" sz="4267" dirty="0"/>
              <a:t> storage</a:t>
            </a:r>
          </a:p>
          <a:p>
            <a:r>
              <a:rPr lang="en-US" sz="4267" dirty="0"/>
              <a:t>NFC</a:t>
            </a:r>
            <a:endParaRPr lang="en-US" dirty="0"/>
          </a:p>
        </p:txBody>
      </p:sp>
      <p:sp>
        <p:nvSpPr>
          <p:cNvPr id="2" name="Title 1"/>
          <p:cNvSpPr>
            <a:spLocks noGrp="1"/>
          </p:cNvSpPr>
          <p:nvPr>
            <p:ph type="title"/>
          </p:nvPr>
        </p:nvSpPr>
        <p:spPr/>
        <p:txBody>
          <a:bodyPr/>
          <a:lstStyle/>
          <a:p>
            <a:r>
              <a:rPr lang="en-US" smtClean="0"/>
              <a:t>Modern Smartphone Platform</a:t>
            </a:r>
            <a:endParaRPr lang="en-US" dirty="0"/>
          </a:p>
        </p:txBody>
      </p:sp>
      <p:pic>
        <p:nvPicPr>
          <p:cNvPr id="7" name="Glare" descr="\\sfp\Resources\Microsoft\Archive\Exec_Tier_Archive\Brand_Specific\Windows Phone\WP 7.5 Phones\Generic 7.5 Phone\Generic_Phone_Gl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201" y="3419275"/>
            <a:ext cx="2673183" cy="501154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8737601" y="1189177"/>
            <a:ext cx="2543121" cy="4930468"/>
            <a:chOff x="1571168" y="1008891"/>
            <a:chExt cx="1907341" cy="3697851"/>
          </a:xfrm>
        </p:grpSpPr>
        <p:sp>
          <p:nvSpPr>
            <p:cNvPr id="25" name="Rectangle 24"/>
            <p:cNvSpPr/>
            <p:nvPr/>
          </p:nvSpPr>
          <p:spPr bwMode="auto">
            <a:xfrm>
              <a:off x="1653345" y="1190798"/>
              <a:ext cx="1702031" cy="317338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9542" y="1458838"/>
              <a:ext cx="1685924" cy="2809874"/>
            </a:xfrm>
            <a:prstGeom prst="rect">
              <a:avLst/>
            </a:prstGeom>
          </p:spPr>
        </p:pic>
        <p:pic>
          <p:nvPicPr>
            <p:cNvPr id="27" name="Generic Phone" descr="\\SFP\Resources\Microsoft\Archive\Exec_Tier_Archive\Brand_Specific\Windows Phone\WP 7.5 Phones\Generic 7.5 Phone\Generic_NoSc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1168" y="1008891"/>
              <a:ext cx="1907341" cy="36978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6"/>
            <a:stretch>
              <a:fillRect/>
            </a:stretch>
          </p:blipFill>
          <p:spPr>
            <a:xfrm>
              <a:off x="2392018" y="4322478"/>
              <a:ext cx="278295" cy="242616"/>
            </a:xfrm>
            <a:prstGeom prst="rect">
              <a:avLst/>
            </a:prstGeom>
          </p:spPr>
        </p:pic>
      </p:grpSp>
    </p:spTree>
    <p:extLst>
      <p:ext uri="{BB962C8B-B14F-4D97-AF65-F5344CB8AC3E}">
        <p14:creationId xmlns:p14="http://schemas.microsoft.com/office/powerpoint/2010/main" val="230636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69239" y="1189176"/>
            <a:ext cx="11653523" cy="1252043"/>
          </a:xfrm>
        </p:spPr>
        <p:txBody>
          <a:bodyPr/>
          <a:lstStyle/>
          <a:p>
            <a:r>
              <a:rPr lang="en-US" dirty="0" smtClean="0"/>
              <a:t>Windows 8 and Windows Phone 8 share many components at the operating system level</a:t>
            </a:r>
            <a:endParaRPr lang="en-US" dirty="0"/>
          </a:p>
        </p:txBody>
      </p:sp>
      <p:sp>
        <p:nvSpPr>
          <p:cNvPr id="8" name="Title 7"/>
          <p:cNvSpPr>
            <a:spLocks noGrp="1"/>
          </p:cNvSpPr>
          <p:nvPr>
            <p:ph type="title"/>
          </p:nvPr>
        </p:nvSpPr>
        <p:spPr/>
        <p:txBody>
          <a:bodyPr/>
          <a:lstStyle/>
          <a:p>
            <a:r>
              <a:rPr lang="en-US" dirty="0" smtClean="0"/>
              <a:t>Shared Windows Core</a:t>
            </a:r>
            <a:endParaRPr lang="en-US" dirty="0"/>
          </a:p>
        </p:txBody>
      </p:sp>
      <p:grpSp>
        <p:nvGrpSpPr>
          <p:cNvPr id="9" name="Group 8"/>
          <p:cNvGrpSpPr/>
          <p:nvPr/>
        </p:nvGrpSpPr>
        <p:grpSpPr>
          <a:xfrm>
            <a:off x="1366230" y="2731322"/>
            <a:ext cx="1936316" cy="3644079"/>
            <a:chOff x="1024672" y="1394679"/>
            <a:chExt cx="1452237" cy="2733059"/>
          </a:xfrm>
        </p:grpSpPr>
        <p:grpSp>
          <p:nvGrpSpPr>
            <p:cNvPr id="6" name="Group 5"/>
            <p:cNvGrpSpPr/>
            <p:nvPr/>
          </p:nvGrpSpPr>
          <p:grpSpPr>
            <a:xfrm>
              <a:off x="1024672" y="1394679"/>
              <a:ext cx="1452237" cy="2733059"/>
              <a:chOff x="1479573" y="1748848"/>
              <a:chExt cx="2174951" cy="4151376"/>
            </a:xfrm>
          </p:grpSpPr>
          <p:pic>
            <p:nvPicPr>
              <p:cNvPr id="11" name="Picture 2" descr="C:\Users\chrisw\Desktop\inside phon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79573" y="1900238"/>
                <a:ext cx="2171678" cy="38544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13331" y="1748848"/>
                <a:ext cx="2141193" cy="41513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chrisw\Desktop\inside phon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733564" y="2532591"/>
                <a:ext cx="1416844" cy="2149476"/>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p:cNvPicPr>
              <a:picLocks noChangeAspect="1"/>
            </p:cNvPicPr>
            <p:nvPr/>
          </p:nvPicPr>
          <p:blipFill>
            <a:blip r:embed="rId6"/>
            <a:stretch>
              <a:fillRect/>
            </a:stretch>
          </p:blipFill>
          <p:spPr>
            <a:xfrm>
              <a:off x="1181699" y="2582843"/>
              <a:ext cx="1136498" cy="1226115"/>
            </a:xfrm>
            <a:prstGeom prst="rect">
              <a:avLst/>
            </a:prstGeom>
          </p:spPr>
        </p:pic>
      </p:grpSp>
      <p:pic>
        <p:nvPicPr>
          <p:cNvPr id="14" name="Picture 13"/>
          <p:cNvPicPr>
            <a:picLocks noChangeAspect="1"/>
          </p:cNvPicPr>
          <p:nvPr/>
        </p:nvPicPr>
        <p:blipFill>
          <a:blip r:embed="rId7"/>
          <a:stretch>
            <a:fillRect/>
          </a:stretch>
        </p:blipFill>
        <p:spPr>
          <a:xfrm>
            <a:off x="1572686" y="4386299"/>
            <a:ext cx="1452541" cy="315128"/>
          </a:xfrm>
          <a:prstGeom prst="rect">
            <a:avLst/>
          </a:prstGeom>
        </p:spPr>
      </p:pic>
      <p:grpSp>
        <p:nvGrpSpPr>
          <p:cNvPr id="20" name="Group 19"/>
          <p:cNvGrpSpPr/>
          <p:nvPr/>
        </p:nvGrpSpPr>
        <p:grpSpPr>
          <a:xfrm>
            <a:off x="6825803" y="2726756"/>
            <a:ext cx="4919731" cy="2936465"/>
            <a:chOff x="4200526" y="1856882"/>
            <a:chExt cx="5902324" cy="3947179"/>
          </a:xfrm>
        </p:grpSpPr>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87048" y="2286775"/>
              <a:ext cx="5530079" cy="3110281"/>
            </a:xfrm>
            <a:prstGeom prst="rect">
              <a:avLst/>
            </a:prstGeom>
          </p:spPr>
        </p:pic>
        <p:pic>
          <p:nvPicPr>
            <p:cNvPr id="17" name="Picture 2" descr="C:\Users\alyssaj\Desktop\UPLOAD_EXEC_TIER_ARCHIVE\GoogleTablet_nosc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0526" y="1856882"/>
              <a:ext cx="5902324" cy="39471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51986" y="3011187"/>
              <a:ext cx="3875655" cy="191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51986" y="3011187"/>
              <a:ext cx="3875655" cy="191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58523" y="2515792"/>
            <a:ext cx="2123196" cy="3859608"/>
          </a:xfrm>
          <a:prstGeom prst="rect">
            <a:avLst/>
          </a:prstGeom>
        </p:spPr>
      </p:pic>
    </p:spTree>
    <p:extLst>
      <p:ext uri="{BB962C8B-B14F-4D97-AF65-F5344CB8AC3E}">
        <p14:creationId xmlns:p14="http://schemas.microsoft.com/office/powerpoint/2010/main" val="2179214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Build for Multiple Devices</a:t>
            </a:r>
            <a:endParaRPr lang="en-US" dirty="0"/>
          </a:p>
        </p:txBody>
      </p:sp>
      <p:sp>
        <p:nvSpPr>
          <p:cNvPr id="4" name="Subtitle 3"/>
          <p:cNvSpPr>
            <a:spLocks noGrp="1"/>
          </p:cNvSpPr>
          <p:nvPr>
            <p:ph type="subTitle" idx="1"/>
          </p:nvPr>
        </p:nvSpPr>
        <p:spPr/>
        <p:txBody>
          <a:bodyPr/>
          <a:lstStyle/>
          <a:p>
            <a:r>
              <a:rPr lang="en-US" dirty="0"/>
              <a:t>Robert Green | Technical Evangelist </a:t>
            </a:r>
          </a:p>
        </p:txBody>
      </p:sp>
    </p:spTree>
    <p:extLst>
      <p:ext uri="{BB962C8B-B14F-4D97-AF65-F5344CB8AC3E}">
        <p14:creationId xmlns:p14="http://schemas.microsoft.com/office/powerpoint/2010/main" val="298715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GB" dirty="0" smtClean="0"/>
              <a:t>Shared Core means</a:t>
            </a:r>
          </a:p>
          <a:p>
            <a:pPr lvl="1"/>
            <a:r>
              <a:rPr lang="en-GB" dirty="0" smtClean="0"/>
              <a:t>OS components such as the kernel, networking, graphics support, file system and multimedia are the same on both Windows 8 and Windows Phone 8</a:t>
            </a:r>
          </a:p>
          <a:p>
            <a:pPr lvl="1"/>
            <a:r>
              <a:rPr lang="en-GB" dirty="0" smtClean="0"/>
              <a:t>Hardware manufacturers work with the same driver model on both platforms</a:t>
            </a:r>
          </a:p>
          <a:p>
            <a:pPr lvl="1"/>
            <a:r>
              <a:rPr lang="en-GB" dirty="0" smtClean="0"/>
              <a:t>Windows Phone gets the support for multi-core and other hardware features that Windows has had for years</a:t>
            </a:r>
          </a:p>
          <a:p>
            <a:pPr lvl="1"/>
            <a:r>
              <a:rPr lang="en-GB" dirty="0" smtClean="0"/>
              <a:t>These solid, common foundations makes it easier to extend the Windows Phone platform into the future</a:t>
            </a:r>
          </a:p>
        </p:txBody>
      </p:sp>
      <p:sp>
        <p:nvSpPr>
          <p:cNvPr id="8" name="Title 7"/>
          <p:cNvSpPr>
            <a:spLocks noGrp="1"/>
          </p:cNvSpPr>
          <p:nvPr>
            <p:ph type="title"/>
          </p:nvPr>
        </p:nvSpPr>
        <p:spPr/>
        <p:txBody>
          <a:bodyPr/>
          <a:lstStyle/>
          <a:p>
            <a:r>
              <a:rPr lang="en-US" smtClean="0"/>
              <a:t>Shared Windows Core</a:t>
            </a:r>
            <a:endParaRPr lang="en-GB" dirty="0"/>
          </a:p>
        </p:txBody>
      </p:sp>
    </p:spTree>
    <p:extLst>
      <p:ext uri="{BB962C8B-B14F-4D97-AF65-F5344CB8AC3E}">
        <p14:creationId xmlns:p14="http://schemas.microsoft.com/office/powerpoint/2010/main" val="319198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GB" dirty="0" smtClean="0"/>
              <a:t>It doesn’t mean</a:t>
            </a:r>
          </a:p>
          <a:p>
            <a:pPr lvl="1"/>
            <a:r>
              <a:rPr lang="en-GB" dirty="0" smtClean="0"/>
              <a:t>Windows 8 and Windows Phone 8 developers work to exactly the same APIs</a:t>
            </a:r>
          </a:p>
          <a:p>
            <a:pPr lvl="2"/>
            <a:r>
              <a:rPr lang="en-GB" dirty="0" smtClean="0"/>
              <a:t>(though you will see more commonality as new features are introduced to both platforms in the future)</a:t>
            </a:r>
            <a:endParaRPr lang="en-GB" dirty="0"/>
          </a:p>
        </p:txBody>
      </p:sp>
      <p:sp>
        <p:nvSpPr>
          <p:cNvPr id="8" name="Title 7"/>
          <p:cNvSpPr>
            <a:spLocks noGrp="1"/>
          </p:cNvSpPr>
          <p:nvPr>
            <p:ph type="title"/>
          </p:nvPr>
        </p:nvSpPr>
        <p:spPr/>
        <p:txBody>
          <a:bodyPr/>
          <a:lstStyle/>
          <a:p>
            <a:r>
              <a:rPr lang="en-US" smtClean="0"/>
              <a:t>Shared Windows Core</a:t>
            </a:r>
            <a:endParaRPr lang="en-GB" dirty="0"/>
          </a:p>
        </p:txBody>
      </p:sp>
    </p:spTree>
    <p:extLst>
      <p:ext uri="{BB962C8B-B14F-4D97-AF65-F5344CB8AC3E}">
        <p14:creationId xmlns:p14="http://schemas.microsoft.com/office/powerpoint/2010/main" val="77748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Windows Phone Platform</a:t>
            </a:r>
            <a:endParaRPr lang="en-US" dirty="0"/>
          </a:p>
        </p:txBody>
      </p:sp>
      <p:graphicFrame>
        <p:nvGraphicFramePr>
          <p:cNvPr id="45" name="Table 44"/>
          <p:cNvGraphicFramePr>
            <a:graphicFrameLocks noGrp="1"/>
          </p:cNvGraphicFramePr>
          <p:nvPr>
            <p:extLst/>
          </p:nvPr>
        </p:nvGraphicFramePr>
        <p:xfrm>
          <a:off x="1117600" y="1189176"/>
          <a:ext cx="9681329" cy="5376990"/>
        </p:xfrm>
        <a:graphic>
          <a:graphicData uri="http://schemas.openxmlformats.org/drawingml/2006/table">
            <a:tbl>
              <a:tblPr firstRow="1" bandRow="1"/>
              <a:tblGrid>
                <a:gridCol w="1613555"/>
                <a:gridCol w="1613555"/>
                <a:gridCol w="1613555"/>
                <a:gridCol w="806777"/>
                <a:gridCol w="806777"/>
                <a:gridCol w="1613555"/>
                <a:gridCol w="1613555"/>
              </a:tblGrid>
              <a:tr h="497869">
                <a:tc gridSpan="7">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600" dirty="0" smtClean="0">
                          <a:solidFill>
                            <a:schemeClr val="bg1"/>
                          </a:solidFill>
                          <a:latin typeface="+mn-lt"/>
                        </a:rPr>
                        <a:t>Windows Phone 8 Developer</a:t>
                      </a:r>
                      <a:r>
                        <a:rPr lang="en-AU" sz="1600" baseline="0" dirty="0" smtClean="0">
                          <a:solidFill>
                            <a:schemeClr val="bg1"/>
                          </a:solidFill>
                          <a:latin typeface="+mn-lt"/>
                        </a:rPr>
                        <a:t> Platform</a:t>
                      </a:r>
                      <a:endParaRPr lang="en-AU" sz="1600" dirty="0" smtClean="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ctr"/>
                      <a:endParaRPr lang="en-AU" sz="1600" dirty="0">
                        <a:solidFill>
                          <a:schemeClr val="bg1"/>
                        </a:solidFill>
                      </a:endParaRPr>
                    </a:p>
                  </a:txBody>
                  <a:tcPr marL="45720" marR="45720" anchor="ctr">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AU" sz="160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a:endParaRPr lang="en-AU" sz="1600" dirty="0">
                        <a:solidFill>
                          <a:schemeClr val="bg1"/>
                        </a:solidFill>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AU"/>
                    </a:p>
                  </a:txBody>
                  <a:tcPr/>
                </a:tc>
                <a:tc hMerge="1">
                  <a:txBody>
                    <a:bodyPr/>
                    <a:lstStyle/>
                    <a:p>
                      <a:pPr algn="ctr"/>
                      <a:endParaRPr lang="en-AU" sz="1600" dirty="0">
                        <a:solidFill>
                          <a:schemeClr val="bg1"/>
                        </a:solidFill>
                      </a:endParaRPr>
                    </a:p>
                  </a:txBody>
                  <a:tcPr marL="45720" marR="45720" anchor="ctr">
                    <a:lnL w="63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a:endParaRPr lang="en-AU" sz="1600" dirty="0">
                        <a:solidFill>
                          <a:schemeClr val="bg1"/>
                        </a:solidFill>
                      </a:endParaRPr>
                    </a:p>
                  </a:txBody>
                  <a:tcPr marL="45720" marR="45720"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497869">
                <a:tc gridSpan="4">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600" dirty="0" smtClean="0">
                          <a:solidFill>
                            <a:schemeClr val="bg1"/>
                          </a:solidFill>
                          <a:latin typeface="+mn-lt"/>
                        </a:rPr>
                        <a:t>XAML Apps</a:t>
                      </a:r>
                    </a:p>
                  </a:txBody>
                  <a:tcPr marL="36108" marR="36108" marT="36108" marB="36108" anchor="ctr">
                    <a:lnL w="28575"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8064A2"/>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000" dirty="0" smtClean="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000" dirty="0" smtClean="0">
                        <a:solidFill>
                          <a:schemeClr val="bg1"/>
                        </a:solidFill>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000" dirty="0" smtClean="0">
                        <a:solidFill>
                          <a:schemeClr val="bg1"/>
                        </a:solidFill>
                      </a:endParaRPr>
                    </a:p>
                  </a:txBody>
                  <a:tcPr marL="45720" marR="45720"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3">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600" dirty="0" smtClean="0">
                          <a:solidFill>
                            <a:schemeClr val="bg1"/>
                          </a:solidFill>
                          <a:latin typeface="+mn-lt"/>
                        </a:rPr>
                        <a:t>Direct3D Apps</a:t>
                      </a:r>
                    </a:p>
                  </a:txBody>
                  <a:tcPr marL="36108" marR="36108" marT="36108" marB="36108" anchor="ctr">
                    <a:lnL w="28575"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9646"/>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000" dirty="0" smtClean="0">
                        <a:solidFill>
                          <a:schemeClr val="bg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2000" dirty="0" smtClean="0">
                        <a:solidFill>
                          <a:schemeClr val="bg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697019">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XAML</a:t>
                      </a:r>
                      <a:endParaRPr lang="en-AU" sz="13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Maps</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err="1" smtClean="0">
                          <a:solidFill>
                            <a:schemeClr val="bg1"/>
                          </a:solidFill>
                          <a:latin typeface="+mn-lt"/>
                        </a:rPr>
                        <a:t>Geolocation</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Sensors</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AU"/>
                    </a:p>
                  </a:txBody>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In-App Purchase</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Direct3D</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r>
              <a:tr h="497869">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HTML</a:t>
                      </a:r>
                      <a:endParaRPr lang="en-AU" sz="13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XML</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Threading</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Touch</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AU"/>
                    </a:p>
                  </a:txBody>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Speech</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XAudio2</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r>
              <a:tr h="697019">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Phone Features</a:t>
                      </a:r>
                    </a:p>
                  </a:txBody>
                  <a:tcPr marL="36108" marR="36108" marT="36108" marB="36108" anchor="ctr">
                    <a:lnL w="28575"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Push</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Camera</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Video</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AU"/>
                    </a:p>
                  </a:txBody>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Proximity</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Media Foundation</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r>
              <a:tr h="497869">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Calendar</a:t>
                      </a:r>
                      <a:endParaRPr lang="en-AU" sz="13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Wallet</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Contacts</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Core Types</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AU"/>
                    </a:p>
                  </a:txBody>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VoIP</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STL</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r>
              <a:tr h="497869">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300" dirty="0" smtClean="0">
                          <a:solidFill>
                            <a:schemeClr val="bg1"/>
                          </a:solidFill>
                          <a:latin typeface="+mn-lt"/>
                        </a:rPr>
                        <a:t>Multitasking</a:t>
                      </a:r>
                    </a:p>
                  </a:txBody>
                  <a:tcPr marL="36108" marR="36108" marT="36108" marB="36108" anchor="ctr">
                    <a:lnL w="28575"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Live</a:t>
                      </a:r>
                      <a:r>
                        <a:rPr lang="en-AU" sz="1300" baseline="0" dirty="0" smtClean="0">
                          <a:solidFill>
                            <a:schemeClr val="bg1"/>
                          </a:solidFill>
                          <a:latin typeface="+mn-lt"/>
                        </a:rPr>
                        <a:t> Tiles</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Memory</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err="1" smtClean="0">
                          <a:solidFill>
                            <a:schemeClr val="bg1"/>
                          </a:solidFill>
                          <a:latin typeface="+mn-lt"/>
                        </a:rPr>
                        <a:t>Async</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hMerge="1">
                  <a:txBody>
                    <a:bodyPr/>
                    <a:lstStyle/>
                    <a:p>
                      <a:endParaRPr lang="en-AU"/>
                    </a:p>
                  </a:txBody>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Enterprise</a:t>
                      </a:r>
                      <a:endParaRPr lang="en-AU" sz="1300" dirty="0">
                        <a:solidFill>
                          <a:schemeClr val="bg1"/>
                        </a:solidFill>
                        <a:latin typeface="+mn-lt"/>
                      </a:endParaRPr>
                    </a:p>
                  </a:txBody>
                  <a:tcPr marL="36108" marR="36108" marT="36108" marB="36108" anchor="ctr">
                    <a:lnL w="63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300" dirty="0" smtClean="0">
                          <a:solidFill>
                            <a:schemeClr val="bg1"/>
                          </a:solidFill>
                          <a:latin typeface="+mn-lt"/>
                        </a:rPr>
                        <a:t>CRT</a:t>
                      </a:r>
                      <a:endParaRPr lang="en-AU" sz="13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r>
              <a:tr h="497869">
                <a:tc gridSpan="2">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600" dirty="0" smtClean="0">
                          <a:solidFill>
                            <a:schemeClr val="bg1"/>
                          </a:solidFill>
                          <a:latin typeface="+mn-lt"/>
                        </a:rPr>
                        <a:t>C# and VB</a:t>
                      </a:r>
                      <a:endParaRPr lang="en-AU" sz="16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hMerge="1">
                  <a:txBody>
                    <a:bodyPr/>
                    <a:lstStyle/>
                    <a:p>
                      <a:pPr algn="ctr"/>
                      <a:endParaRPr lang="en-AU" sz="2000" dirty="0">
                        <a:solidFill>
                          <a:schemeClr val="tx1"/>
                        </a:solidFill>
                      </a:endParaRPr>
                    </a:p>
                  </a:txBody>
                  <a:tcPr marL="45720" marR="45720" anchor="ctr">
                    <a:lnL w="28575" cap="flat" cmpd="sng" algn="ctr">
                      <a:solidFill>
                        <a:schemeClr val="bg1"/>
                      </a:solidFill>
                      <a:prstDash val="sysDash"/>
                      <a:round/>
                      <a:headEnd type="none" w="med" len="med"/>
                      <a:tailEnd type="none" w="med" len="med"/>
                    </a:lnL>
                    <a:lnR w="28575" cap="flat" cmpd="sng" algn="ctr">
                      <a:solidFill>
                        <a:schemeClr val="bg1"/>
                      </a:solidFill>
                      <a:prstDash val="sysDash"/>
                      <a:round/>
                      <a:headEnd type="none" w="med" len="med"/>
                      <a:tailEnd type="none" w="med" len="med"/>
                    </a:lnR>
                    <a:lnB w="28575" cap="flat" cmpd="sng" algn="ctr">
                      <a:solidFill>
                        <a:schemeClr val="bg1"/>
                      </a:solidFill>
                      <a:prstDash val="solid"/>
                      <a:round/>
                      <a:headEnd type="none" w="med" len="med"/>
                      <a:tailEnd type="none" w="med" len="med"/>
                    </a:lnB>
                    <a:solidFill>
                      <a:schemeClr val="accent4">
                        <a:lumMod val="75000"/>
                      </a:schemeClr>
                    </a:solidFill>
                  </a:tcPr>
                </a:tc>
                <a:tc gridSpan="4">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600" dirty="0" smtClean="0">
                          <a:solidFill>
                            <a:schemeClr val="bg1"/>
                          </a:solidFill>
                          <a:latin typeface="+mn-lt"/>
                        </a:rPr>
                        <a:t>C#, VB, and C++</a:t>
                      </a:r>
                      <a:endParaRPr lang="en-AU" sz="1600" dirty="0">
                        <a:solidFill>
                          <a:schemeClr val="bg1"/>
                        </a:solidFill>
                        <a:latin typeface="+mn-lt"/>
                      </a:endParaRPr>
                    </a:p>
                  </a:txBody>
                  <a:tcPr marL="0" marR="0" marT="36108" marB="36108" anchor="ctr">
                    <a:lnL w="19050" cap="flat" cmpd="sng" algn="ctr">
                      <a:solidFill>
                        <a:sysClr val="window" lastClr="FFFFFF"/>
                      </a:solidFill>
                      <a:prstDash val="solid"/>
                      <a:round/>
                      <a:headEnd type="none" w="med" len="med"/>
                      <a:tailEnd type="none" w="med" len="med"/>
                    </a:lnL>
                    <a:lnR w="190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504D">
                        <a:lumMod val="75000"/>
                      </a:srgbClr>
                    </a:solidFill>
                  </a:tcPr>
                </a:tc>
                <a:tc hMerge="1">
                  <a:txBody>
                    <a:bodyPr/>
                    <a:lstStyle/>
                    <a:p>
                      <a:pPr algn="ctr"/>
                      <a:endParaRPr lang="en-AU" sz="2000" dirty="0">
                        <a:solidFill>
                          <a:schemeClr val="tx1"/>
                        </a:solidFill>
                      </a:endParaRPr>
                    </a:p>
                  </a:txBody>
                  <a:tcPr marL="45720" marR="45720" anchor="ctr">
                    <a:lnL w="28575" cap="flat" cmpd="sng" algn="ctr">
                      <a:solidFill>
                        <a:schemeClr val="bg1"/>
                      </a:solidFill>
                      <a:prstDash val="sysDash"/>
                      <a:round/>
                      <a:headEnd type="none" w="med" len="med"/>
                      <a:tailEnd type="none" w="med" len="med"/>
                    </a:lnL>
                    <a:lnR w="28575" cap="flat" cmpd="sng" algn="ctr">
                      <a:solidFill>
                        <a:schemeClr val="bg1"/>
                      </a:solidFill>
                      <a:prstDash val="sysDash"/>
                      <a:round/>
                      <a:headEnd type="none" w="med" len="med"/>
                      <a:tailEnd type="none" w="med" len="med"/>
                    </a:lnR>
                    <a:lnB w="28575"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endParaRPr lang="en-AU"/>
                    </a:p>
                  </a:txBody>
                  <a:tcPr/>
                </a:tc>
                <a:tc hMerge="1">
                  <a:txBody>
                    <a:bodyPr/>
                    <a:lstStyle/>
                    <a:p>
                      <a:pPr algn="ctr"/>
                      <a:endParaRPr lang="en-AU" sz="2000" dirty="0">
                        <a:solidFill>
                          <a:schemeClr val="tx1"/>
                        </a:solidFill>
                      </a:endParaRPr>
                    </a:p>
                  </a:txBody>
                  <a:tcPr marL="45720" marR="45720" anchor="ctr">
                    <a:lnL w="28575" cap="flat" cmpd="sng" algn="ctr">
                      <a:solidFill>
                        <a:schemeClr val="bg1"/>
                      </a:solidFill>
                      <a:prstDash val="sysDash"/>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75000"/>
                      </a:schemeClr>
                    </a:solidFill>
                  </a:tcPr>
                </a:tc>
                <a:tc>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600" dirty="0" smtClean="0">
                          <a:solidFill>
                            <a:schemeClr val="bg1"/>
                          </a:solidFill>
                          <a:latin typeface="+mn-lt"/>
                        </a:rPr>
                        <a:t>C++</a:t>
                      </a:r>
                      <a:endParaRPr lang="en-AU" sz="1600" dirty="0">
                        <a:solidFill>
                          <a:schemeClr val="bg1"/>
                        </a:solidFill>
                        <a:latin typeface="+mn-lt"/>
                      </a:endParaRPr>
                    </a:p>
                  </a:txBody>
                  <a:tcPr marL="36108" marR="36108" marT="36108" marB="36108" anchor="ctr">
                    <a:lnL w="19050"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75000"/>
                      </a:srgbClr>
                    </a:solidFill>
                  </a:tcPr>
                </a:tc>
              </a:tr>
              <a:tr h="497869">
                <a:tc gridSpan="7">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600" dirty="0" smtClean="0">
                          <a:solidFill>
                            <a:schemeClr val="bg1"/>
                          </a:solidFill>
                          <a:latin typeface="+mn-lt"/>
                        </a:rPr>
                        <a:t>File system, Networking, Graphics, Media</a:t>
                      </a:r>
                      <a:endParaRPr lang="en-AU" sz="16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497869">
                <a:tc gridSpan="7">
                  <a:txBody>
                    <a:bodyPr/>
                    <a:lstStyle>
                      <a:lvl1pPr marL="0" algn="l" defTabSz="914166" rtl="0" eaLnBrk="1" latinLnBrk="0" hangingPunct="1">
                        <a:defRPr sz="1800" kern="1200">
                          <a:solidFill>
                            <a:schemeClr val="tx1"/>
                          </a:solidFill>
                          <a:latin typeface="Segoe UI"/>
                        </a:defRPr>
                      </a:lvl1pPr>
                      <a:lvl2pPr marL="457082" algn="l" defTabSz="914166" rtl="0" eaLnBrk="1" latinLnBrk="0" hangingPunct="1">
                        <a:defRPr sz="1800" kern="1200">
                          <a:solidFill>
                            <a:schemeClr val="tx1"/>
                          </a:solidFill>
                          <a:latin typeface="Segoe UI"/>
                        </a:defRPr>
                      </a:lvl2pPr>
                      <a:lvl3pPr marL="914166" algn="l" defTabSz="914166" rtl="0" eaLnBrk="1" latinLnBrk="0" hangingPunct="1">
                        <a:defRPr sz="1800" kern="1200">
                          <a:solidFill>
                            <a:schemeClr val="tx1"/>
                          </a:solidFill>
                          <a:latin typeface="Segoe UI"/>
                        </a:defRPr>
                      </a:lvl3pPr>
                      <a:lvl4pPr marL="1371249" algn="l" defTabSz="914166" rtl="0" eaLnBrk="1" latinLnBrk="0" hangingPunct="1">
                        <a:defRPr sz="1800" kern="1200">
                          <a:solidFill>
                            <a:schemeClr val="tx1"/>
                          </a:solidFill>
                          <a:latin typeface="Segoe UI"/>
                        </a:defRPr>
                      </a:lvl4pPr>
                      <a:lvl5pPr marL="1828332" algn="l" defTabSz="914166" rtl="0" eaLnBrk="1" latinLnBrk="0" hangingPunct="1">
                        <a:defRPr sz="1800" kern="1200">
                          <a:solidFill>
                            <a:schemeClr val="tx1"/>
                          </a:solidFill>
                          <a:latin typeface="Segoe UI"/>
                        </a:defRPr>
                      </a:lvl5pPr>
                      <a:lvl6pPr marL="2285415" algn="l" defTabSz="914166" rtl="0" eaLnBrk="1" latinLnBrk="0" hangingPunct="1">
                        <a:defRPr sz="1800" kern="1200">
                          <a:solidFill>
                            <a:schemeClr val="tx1"/>
                          </a:solidFill>
                          <a:latin typeface="Segoe UI"/>
                        </a:defRPr>
                      </a:lvl6pPr>
                      <a:lvl7pPr marL="2742498" algn="l" defTabSz="914166" rtl="0" eaLnBrk="1" latinLnBrk="0" hangingPunct="1">
                        <a:defRPr sz="1800" kern="1200">
                          <a:solidFill>
                            <a:schemeClr val="tx1"/>
                          </a:solidFill>
                          <a:latin typeface="Segoe UI"/>
                        </a:defRPr>
                      </a:lvl7pPr>
                      <a:lvl8pPr marL="3199581" algn="l" defTabSz="914166" rtl="0" eaLnBrk="1" latinLnBrk="0" hangingPunct="1">
                        <a:defRPr sz="1800" kern="1200">
                          <a:solidFill>
                            <a:schemeClr val="tx1"/>
                          </a:solidFill>
                          <a:latin typeface="Segoe UI"/>
                        </a:defRPr>
                      </a:lvl8pPr>
                      <a:lvl9pPr marL="3656663" algn="l" defTabSz="914166" rtl="0" eaLnBrk="1" latinLnBrk="0" hangingPunct="1">
                        <a:defRPr sz="1800" kern="1200">
                          <a:solidFill>
                            <a:schemeClr val="tx1"/>
                          </a:solidFill>
                          <a:latin typeface="Segoe UI"/>
                        </a:defRPr>
                      </a:lvl9pPr>
                    </a:lstStyle>
                    <a:p>
                      <a:pPr algn="ctr"/>
                      <a:r>
                        <a:rPr lang="en-AU" sz="1600" dirty="0" smtClean="0">
                          <a:solidFill>
                            <a:schemeClr val="bg1"/>
                          </a:solidFill>
                          <a:latin typeface="+mn-lt"/>
                        </a:rPr>
                        <a:t>Core</a:t>
                      </a:r>
                      <a:r>
                        <a:rPr lang="en-AU" sz="1600" baseline="0" dirty="0" smtClean="0">
                          <a:solidFill>
                            <a:schemeClr val="bg1"/>
                          </a:solidFill>
                          <a:latin typeface="+mn-lt"/>
                        </a:rPr>
                        <a:t> Operating System</a:t>
                      </a:r>
                      <a:endParaRPr lang="en-AU" sz="1600" dirty="0">
                        <a:solidFill>
                          <a:schemeClr val="bg1"/>
                        </a:solidFill>
                        <a:latin typeface="+mn-lt"/>
                      </a:endParaRPr>
                    </a:p>
                  </a:txBody>
                  <a:tcPr marL="36108" marR="36108" marT="36108" marB="36108" anchor="ctr">
                    <a:lnL w="28575" cap="flat" cmpd="sng" algn="ctr">
                      <a:solidFill>
                        <a:sysClr val="window" lastClr="FFFFFF"/>
                      </a:solidFill>
                      <a:prstDash val="solid"/>
                      <a:round/>
                      <a:headEnd type="none" w="med" len="med"/>
                      <a:tailEnd type="none" w="med" len="med"/>
                    </a:lnL>
                    <a:lnR w="28575" cap="flat" cmpd="sng" algn="ctr">
                      <a:solidFill>
                        <a:sysClr val="window" lastClr="FFFFFF"/>
                      </a:solidFill>
                      <a:prstDash val="solid"/>
                      <a:round/>
                      <a:headEnd type="none" w="med" len="med"/>
                      <a:tailEnd type="none" w="med" len="med"/>
                    </a:lnR>
                    <a:lnT w="19050"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lumMod val="75000"/>
                      </a:srgbClr>
                    </a:solidFill>
                  </a:tcPr>
                </a:tc>
                <a:tc hMerge="1">
                  <a:txBody>
                    <a:bodyPr/>
                    <a:lstStyle/>
                    <a:p>
                      <a:endParaRPr lang="en-AU"/>
                    </a:p>
                  </a:txBody>
                  <a:tcPr/>
                </a:tc>
                <a:tc hMerge="1">
                  <a:txBody>
                    <a:bodyPr/>
                    <a:lstStyle/>
                    <a:p>
                      <a:pPr algn="ctr"/>
                      <a:endParaRPr lang="en-AU" sz="1600" dirty="0"/>
                    </a:p>
                  </a:txBody>
                  <a:tcPr anchor="ctr">
                    <a:solidFill>
                      <a:schemeClr val="accent3"/>
                    </a:solidFill>
                  </a:tcPr>
                </a:tc>
                <a:tc hMerge="1">
                  <a:txBody>
                    <a:bodyPr/>
                    <a:lstStyle/>
                    <a:p>
                      <a:endParaRPr lang="en-AU"/>
                    </a:p>
                  </a:txBody>
                  <a:tcPr/>
                </a:tc>
                <a:tc hMerge="1">
                  <a:txBody>
                    <a:bodyPr/>
                    <a:lstStyle/>
                    <a:p>
                      <a:endParaRPr lang="en-AU"/>
                    </a:p>
                  </a:txBody>
                  <a:tcPr/>
                </a:tc>
                <a:tc hMerge="1">
                  <a:txBody>
                    <a:bodyPr/>
                    <a:lstStyle/>
                    <a:p>
                      <a:pPr algn="ctr"/>
                      <a:endParaRPr lang="en-AU" sz="1600" dirty="0"/>
                    </a:p>
                  </a:txBody>
                  <a:tcPr anchor="ctr">
                    <a:solidFill>
                      <a:schemeClr val="accent3"/>
                    </a:solidFill>
                  </a:tcPr>
                </a:tc>
                <a:tc hMerge="1">
                  <a:txBody>
                    <a:bodyPr/>
                    <a:lstStyle/>
                    <a:p>
                      <a:endParaRPr lang="en-AU"/>
                    </a:p>
                  </a:txBody>
                  <a:tcPr/>
                </a:tc>
              </a:tr>
            </a:tbl>
          </a:graphicData>
        </a:graphic>
      </p:graphicFrame>
    </p:spTree>
    <p:extLst>
      <p:ext uri="{BB962C8B-B14F-4D97-AF65-F5344CB8AC3E}">
        <p14:creationId xmlns:p14="http://schemas.microsoft.com/office/powerpoint/2010/main" val="244230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p:cNvSpPr>
            <a:spLocks noGrp="1"/>
          </p:cNvSpPr>
          <p:nvPr>
            <p:ph type="body" sz="quarter" idx="10"/>
          </p:nvPr>
        </p:nvSpPr>
        <p:spPr>
          <a:xfrm>
            <a:off x="269239" y="1189176"/>
            <a:ext cx="4293927" cy="5287824"/>
          </a:xfrm>
        </p:spPr>
        <p:txBody>
          <a:bodyPr/>
          <a:lstStyle/>
          <a:p>
            <a:r>
              <a:rPr lang="en-US" sz="2800" dirty="0"/>
              <a:t>Managed app </a:t>
            </a:r>
            <a:r>
              <a:rPr lang="en-US" sz="2800" dirty="0" err="1"/>
              <a:t>dev</a:t>
            </a:r>
            <a:r>
              <a:rPr lang="en-US" sz="2800" dirty="0"/>
              <a:t> using the WP7.1, WP8.0 .NET and </a:t>
            </a:r>
            <a:r>
              <a:rPr lang="en-US" sz="2800" dirty="0" err="1"/>
              <a:t>WinPRT</a:t>
            </a:r>
            <a:r>
              <a:rPr lang="en-US" sz="2800" dirty="0"/>
              <a:t> APIs</a:t>
            </a:r>
          </a:p>
          <a:p>
            <a:r>
              <a:rPr lang="en-US" sz="2800" dirty="0"/>
              <a:t>Native app </a:t>
            </a:r>
            <a:r>
              <a:rPr lang="en-US" sz="2800" dirty="0" err="1"/>
              <a:t>dev</a:t>
            </a:r>
            <a:r>
              <a:rPr lang="en-US" sz="2800" dirty="0"/>
              <a:t> using </a:t>
            </a:r>
            <a:r>
              <a:rPr lang="en-US" sz="2800" dirty="0" err="1"/>
              <a:t>WinPRT</a:t>
            </a:r>
            <a:r>
              <a:rPr lang="en-US" sz="2800" dirty="0"/>
              <a:t> and Win32</a:t>
            </a:r>
          </a:p>
          <a:p>
            <a:r>
              <a:rPr lang="en-US" sz="2800" dirty="0"/>
              <a:t>Games </a:t>
            </a:r>
            <a:r>
              <a:rPr lang="en-US" sz="2800" dirty="0" err="1"/>
              <a:t>dev</a:t>
            </a:r>
            <a:r>
              <a:rPr lang="en-US" sz="2800" dirty="0"/>
              <a:t> using the WP7.1 XNA framework</a:t>
            </a:r>
          </a:p>
          <a:p>
            <a:r>
              <a:rPr lang="en-US" sz="2800" dirty="0"/>
              <a:t>Games </a:t>
            </a:r>
            <a:r>
              <a:rPr lang="en-US" sz="2800" dirty="0" err="1"/>
              <a:t>dev</a:t>
            </a:r>
            <a:r>
              <a:rPr lang="en-US" sz="2800" dirty="0"/>
              <a:t> using Direct3D or DirectX</a:t>
            </a:r>
          </a:p>
        </p:txBody>
      </p:sp>
      <p:sp>
        <p:nvSpPr>
          <p:cNvPr id="8" name="Title 7"/>
          <p:cNvSpPr>
            <a:spLocks noGrp="1"/>
          </p:cNvSpPr>
          <p:nvPr>
            <p:ph type="title"/>
          </p:nvPr>
        </p:nvSpPr>
        <p:spPr/>
        <p:txBody>
          <a:bodyPr/>
          <a:lstStyle/>
          <a:p>
            <a:r>
              <a:rPr lang="en-US" dirty="0" smtClean="0"/>
              <a:t>Windows Phone 8 Programming APIs</a:t>
            </a:r>
            <a:endParaRPr lang="en-US" dirty="0"/>
          </a:p>
        </p:txBody>
      </p:sp>
      <p:sp>
        <p:nvSpPr>
          <p:cNvPr id="6" name="Rectangle 5"/>
          <p:cNvSpPr/>
          <p:nvPr/>
        </p:nvSpPr>
        <p:spPr>
          <a:xfrm>
            <a:off x="4776000" y="4059483"/>
            <a:ext cx="2217600" cy="1494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2400" dirty="0">
                <a:solidFill>
                  <a:schemeClr val="bg1"/>
                </a:solidFill>
              </a:rPr>
              <a:t>.NET API for Windows Phone</a:t>
            </a:r>
          </a:p>
        </p:txBody>
      </p:sp>
      <p:sp>
        <p:nvSpPr>
          <p:cNvPr id="12" name="Rectangle 11"/>
          <p:cNvSpPr/>
          <p:nvPr/>
        </p:nvSpPr>
        <p:spPr>
          <a:xfrm>
            <a:off x="7206433" y="4059483"/>
            <a:ext cx="2217600" cy="1494133"/>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2400" dirty="0">
                <a:solidFill>
                  <a:schemeClr val="bg1"/>
                </a:solidFill>
              </a:rPr>
              <a:t>Windows Phone Runtime</a:t>
            </a:r>
          </a:p>
        </p:txBody>
      </p:sp>
      <p:sp>
        <p:nvSpPr>
          <p:cNvPr id="13" name="Rectangle 12"/>
          <p:cNvSpPr/>
          <p:nvPr/>
        </p:nvSpPr>
        <p:spPr>
          <a:xfrm>
            <a:off x="9636867" y="4059483"/>
            <a:ext cx="2217600" cy="1494133"/>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2400" dirty="0">
                <a:solidFill>
                  <a:schemeClr val="bg1"/>
                </a:solidFill>
              </a:rPr>
              <a:t>Win32 &amp; COM</a:t>
            </a:r>
          </a:p>
        </p:txBody>
      </p:sp>
      <p:sp>
        <p:nvSpPr>
          <p:cNvPr id="7" name="TextBox 6"/>
          <p:cNvSpPr txBox="1"/>
          <p:nvPr/>
        </p:nvSpPr>
        <p:spPr>
          <a:xfrm>
            <a:off x="5224800" y="5640016"/>
            <a:ext cx="1320000" cy="328231"/>
          </a:xfrm>
          <a:prstGeom prst="rect">
            <a:avLst/>
          </a:prstGeom>
          <a:noFill/>
        </p:spPr>
        <p:txBody>
          <a:bodyPr wrap="square" lIns="0" tIns="0" rIns="0" bIns="0" rtlCol="0">
            <a:spAutoFit/>
          </a:bodyPr>
          <a:lstStyle/>
          <a:p>
            <a:pPr algn="ctr"/>
            <a:r>
              <a:rPr lang="en-GB" sz="2133" dirty="0"/>
              <a:t>Managed</a:t>
            </a:r>
          </a:p>
        </p:txBody>
      </p:sp>
      <p:sp>
        <p:nvSpPr>
          <p:cNvPr id="15" name="TextBox 14"/>
          <p:cNvSpPr txBox="1"/>
          <p:nvPr/>
        </p:nvSpPr>
        <p:spPr>
          <a:xfrm>
            <a:off x="7447249" y="5640016"/>
            <a:ext cx="1747200" cy="656462"/>
          </a:xfrm>
          <a:prstGeom prst="rect">
            <a:avLst/>
          </a:prstGeom>
          <a:noFill/>
        </p:spPr>
        <p:txBody>
          <a:bodyPr wrap="square" lIns="0" tIns="0" rIns="0" bIns="0" rtlCol="0">
            <a:spAutoFit/>
          </a:bodyPr>
          <a:lstStyle/>
          <a:p>
            <a:pPr algn="ctr"/>
            <a:r>
              <a:rPr lang="en-GB" sz="2133" dirty="0"/>
              <a:t>Managed &amp; Native</a:t>
            </a:r>
          </a:p>
        </p:txBody>
      </p:sp>
      <p:sp>
        <p:nvSpPr>
          <p:cNvPr id="16" name="TextBox 15"/>
          <p:cNvSpPr txBox="1"/>
          <p:nvPr/>
        </p:nvSpPr>
        <p:spPr>
          <a:xfrm>
            <a:off x="10096900" y="5640017"/>
            <a:ext cx="1297533" cy="328231"/>
          </a:xfrm>
          <a:prstGeom prst="rect">
            <a:avLst/>
          </a:prstGeom>
          <a:noFill/>
        </p:spPr>
        <p:txBody>
          <a:bodyPr wrap="square" lIns="0" tIns="0" rIns="0" bIns="0" rtlCol="0">
            <a:spAutoFit/>
          </a:bodyPr>
          <a:lstStyle/>
          <a:p>
            <a:pPr algn="ctr"/>
            <a:r>
              <a:rPr lang="en-GB" sz="2133" dirty="0"/>
              <a:t>Native</a:t>
            </a:r>
          </a:p>
        </p:txBody>
      </p:sp>
      <p:sp>
        <p:nvSpPr>
          <p:cNvPr id="11" name="Rectangle 10"/>
          <p:cNvSpPr/>
          <p:nvPr/>
        </p:nvSpPr>
        <p:spPr>
          <a:xfrm>
            <a:off x="4776000" y="3516008"/>
            <a:ext cx="1992000" cy="412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WP7.1 XAML &amp; C#/VB</a:t>
            </a:r>
          </a:p>
        </p:txBody>
      </p:sp>
      <p:sp>
        <p:nvSpPr>
          <p:cNvPr id="18" name="Rectangle 17"/>
          <p:cNvSpPr/>
          <p:nvPr/>
        </p:nvSpPr>
        <p:spPr>
          <a:xfrm>
            <a:off x="4776001" y="2517608"/>
            <a:ext cx="4648033" cy="412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WP8.0 XAML &amp; C#/VB</a:t>
            </a:r>
          </a:p>
        </p:txBody>
      </p:sp>
      <p:sp>
        <p:nvSpPr>
          <p:cNvPr id="20" name="Rectangle 19"/>
          <p:cNvSpPr/>
          <p:nvPr/>
        </p:nvSpPr>
        <p:spPr>
          <a:xfrm>
            <a:off x="7206436" y="1483216"/>
            <a:ext cx="4648033" cy="412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WP8.0 Games DirectX/Direct 3D &amp; C++</a:t>
            </a:r>
          </a:p>
        </p:txBody>
      </p:sp>
      <p:sp>
        <p:nvSpPr>
          <p:cNvPr id="22" name="Rectangle 21"/>
          <p:cNvSpPr/>
          <p:nvPr/>
        </p:nvSpPr>
        <p:spPr>
          <a:xfrm>
            <a:off x="4784017" y="3016808"/>
            <a:ext cx="1992000" cy="412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WP7.1 XNA &amp; C#/VB</a:t>
            </a:r>
          </a:p>
        </p:txBody>
      </p:sp>
      <p:sp>
        <p:nvSpPr>
          <p:cNvPr id="24" name="Rectangle 23"/>
          <p:cNvSpPr/>
          <p:nvPr/>
        </p:nvSpPr>
        <p:spPr>
          <a:xfrm>
            <a:off x="4776000" y="2000412"/>
            <a:ext cx="4648033" cy="412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WP8.0 XAML &amp; C#/VB with Direct3D Graphics</a:t>
            </a:r>
          </a:p>
        </p:txBody>
      </p:sp>
      <p:sp>
        <p:nvSpPr>
          <p:cNvPr id="21" name="Rectangle 20"/>
          <p:cNvSpPr/>
          <p:nvPr/>
        </p:nvSpPr>
        <p:spPr>
          <a:xfrm>
            <a:off x="9424032" y="2508609"/>
            <a:ext cx="2430435" cy="4128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 C++</a:t>
            </a:r>
          </a:p>
        </p:txBody>
      </p:sp>
      <p:sp>
        <p:nvSpPr>
          <p:cNvPr id="23" name="Rectangle 22"/>
          <p:cNvSpPr/>
          <p:nvPr/>
        </p:nvSpPr>
        <p:spPr>
          <a:xfrm>
            <a:off x="9424032" y="2000412"/>
            <a:ext cx="2430435" cy="4128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tx2"/>
                </a:solidFill>
              </a:rPr>
              <a:t>+ C++</a:t>
            </a:r>
          </a:p>
        </p:txBody>
      </p:sp>
    </p:spTree>
    <p:extLst>
      <p:ext uri="{BB962C8B-B14F-4D97-AF65-F5344CB8AC3E}">
        <p14:creationId xmlns:p14="http://schemas.microsoft.com/office/powerpoint/2010/main" val="361334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0" grpId="0" animBg="1"/>
      <p:bldP spid="22" grpId="0" animBg="1"/>
      <p:bldP spid="24" grpId="0" animBg="1"/>
      <p:bldP spid="21"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69239" y="1421899"/>
            <a:ext cx="11653523" cy="5267500"/>
          </a:xfrm>
        </p:spPr>
        <p:txBody>
          <a:bodyPr/>
          <a:lstStyle/>
          <a:p>
            <a:r>
              <a:rPr lang="en-GB" sz="3600" dirty="0"/>
              <a:t>The .NET API for Windows Phone is the primary managed API</a:t>
            </a:r>
          </a:p>
          <a:p>
            <a:pPr lvl="1"/>
            <a:r>
              <a:rPr lang="en-GB" sz="2400" dirty="0" smtClean="0"/>
              <a:t>Includes *all* the types and APIs from Windows Phone OS 7.1</a:t>
            </a:r>
          </a:p>
          <a:p>
            <a:pPr lvl="1"/>
            <a:r>
              <a:rPr lang="en-GB" sz="2400" dirty="0" smtClean="0"/>
              <a:t>Contains classes and types from the System and </a:t>
            </a:r>
            <a:r>
              <a:rPr lang="en-GB" sz="2400" dirty="0" err="1" smtClean="0"/>
              <a:t>Microsoft.Phone</a:t>
            </a:r>
            <a:r>
              <a:rPr lang="en-GB" sz="2400" dirty="0" smtClean="0"/>
              <a:t> namespaces</a:t>
            </a:r>
          </a:p>
          <a:p>
            <a:r>
              <a:rPr lang="en-GB" sz="3600" dirty="0"/>
              <a:t>New classes added for Windows Phone 8.0</a:t>
            </a:r>
          </a:p>
          <a:p>
            <a:pPr lvl="1"/>
            <a:r>
              <a:rPr lang="en-GB" sz="2400" dirty="0" err="1" smtClean="0"/>
              <a:t>Microsoft.Phone.Wallet</a:t>
            </a:r>
            <a:endParaRPr lang="en-GB" sz="2400" dirty="0" smtClean="0"/>
          </a:p>
          <a:p>
            <a:pPr lvl="1"/>
            <a:r>
              <a:rPr lang="en-GB" sz="2400" dirty="0" err="1" smtClean="0"/>
              <a:t>Microsoft.Phone.Tasks.ShareMediaTask</a:t>
            </a:r>
            <a:endParaRPr lang="en-GB" sz="2400" dirty="0" smtClean="0"/>
          </a:p>
          <a:p>
            <a:pPr lvl="1"/>
            <a:r>
              <a:rPr lang="en-GB" sz="2400" dirty="0" err="1" smtClean="0"/>
              <a:t>Microsoft.Phone.Tasks.MapsTask</a:t>
            </a:r>
            <a:endParaRPr lang="en-GB" sz="2400" dirty="0" smtClean="0"/>
          </a:p>
          <a:p>
            <a:pPr lvl="1"/>
            <a:r>
              <a:rPr lang="en-GB" sz="2400" dirty="0" err="1" smtClean="0"/>
              <a:t>Microsoft.Phone.Storage.ExternalStorage</a:t>
            </a:r>
            <a:endParaRPr lang="en-GB" sz="2400" dirty="0" smtClean="0"/>
          </a:p>
          <a:p>
            <a:pPr lvl="1"/>
            <a:r>
              <a:rPr lang="en-GB" sz="2400" dirty="0" err="1" smtClean="0"/>
              <a:t>Microsoft.Phone.Networking.Voip</a:t>
            </a:r>
            <a:endParaRPr lang="en-GB" sz="2400" dirty="0" smtClean="0"/>
          </a:p>
          <a:p>
            <a:pPr lvl="1"/>
            <a:r>
              <a:rPr lang="en-GB" sz="2400" dirty="0" smtClean="0"/>
              <a:t>Many more…!</a:t>
            </a:r>
          </a:p>
        </p:txBody>
      </p:sp>
      <p:sp>
        <p:nvSpPr>
          <p:cNvPr id="9" name="Title 8"/>
          <p:cNvSpPr>
            <a:spLocks noGrp="1"/>
          </p:cNvSpPr>
          <p:nvPr>
            <p:ph type="title"/>
          </p:nvPr>
        </p:nvSpPr>
        <p:spPr/>
        <p:txBody>
          <a:bodyPr/>
          <a:lstStyle/>
          <a:p>
            <a:r>
              <a:rPr lang="en-GB" sz="4267" dirty="0"/>
              <a:t>.NET API for Windows Phone</a:t>
            </a:r>
          </a:p>
        </p:txBody>
      </p:sp>
      <p:grpSp>
        <p:nvGrpSpPr>
          <p:cNvPr id="18" name="Group 17"/>
          <p:cNvGrpSpPr/>
          <p:nvPr/>
        </p:nvGrpSpPr>
        <p:grpSpPr>
          <a:xfrm>
            <a:off x="7341968" y="210469"/>
            <a:ext cx="4687632" cy="1178536"/>
            <a:chOff x="3582000" y="3044612"/>
            <a:chExt cx="5308850" cy="1726432"/>
          </a:xfrm>
        </p:grpSpPr>
        <p:sp>
          <p:nvSpPr>
            <p:cNvPr id="12" name="Rectangle 11"/>
            <p:cNvSpPr/>
            <p:nvPr/>
          </p:nvSpPr>
          <p:spPr>
            <a:xfrm>
              <a:off x="3582000" y="3044612"/>
              <a:ext cx="1663200" cy="112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600" dirty="0">
                  <a:solidFill>
                    <a:schemeClr val="bg1"/>
                  </a:solidFill>
                </a:rPr>
                <a:t>.</a:t>
              </a:r>
              <a:r>
                <a:rPr lang="en-GB" sz="1200" dirty="0">
                  <a:solidFill>
                    <a:schemeClr val="bg1"/>
                  </a:solidFill>
                </a:rPr>
                <a:t>NET API for Windows Phone</a:t>
              </a:r>
            </a:p>
          </p:txBody>
        </p:sp>
        <p:sp>
          <p:nvSpPr>
            <p:cNvPr id="13" name="Rectangle 12"/>
            <p:cNvSpPr/>
            <p:nvPr/>
          </p:nvSpPr>
          <p:spPr>
            <a:xfrm>
              <a:off x="5404825" y="3044612"/>
              <a:ext cx="1663200" cy="1120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Windows Phone Runtime</a:t>
              </a:r>
            </a:p>
          </p:txBody>
        </p:sp>
        <p:sp>
          <p:nvSpPr>
            <p:cNvPr id="14" name="Rectangle 13"/>
            <p:cNvSpPr/>
            <p:nvPr/>
          </p:nvSpPr>
          <p:spPr>
            <a:xfrm>
              <a:off x="7227650" y="3044612"/>
              <a:ext cx="1663200" cy="1120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Win32 &amp; COM</a:t>
              </a:r>
            </a:p>
          </p:txBody>
        </p:sp>
        <p:sp>
          <p:nvSpPr>
            <p:cNvPr id="15" name="TextBox 14"/>
            <p:cNvSpPr txBox="1"/>
            <p:nvPr/>
          </p:nvSpPr>
          <p:spPr>
            <a:xfrm>
              <a:off x="3918599" y="4230011"/>
              <a:ext cx="989999" cy="270516"/>
            </a:xfrm>
            <a:prstGeom prst="rect">
              <a:avLst/>
            </a:prstGeom>
            <a:noFill/>
          </p:spPr>
          <p:txBody>
            <a:bodyPr wrap="square" lIns="0" tIns="0" rIns="0" bIns="0" rtlCol="0">
              <a:spAutoFit/>
            </a:bodyPr>
            <a:lstStyle/>
            <a:p>
              <a:pPr algn="ctr"/>
              <a:r>
                <a:rPr lang="en-GB" sz="1200" dirty="0"/>
                <a:t>Managed</a:t>
              </a:r>
              <a:endParaRPr lang="en-GB" sz="1467" dirty="0"/>
            </a:p>
          </p:txBody>
        </p:sp>
        <p:sp>
          <p:nvSpPr>
            <p:cNvPr id="16" name="TextBox 15"/>
            <p:cNvSpPr txBox="1"/>
            <p:nvPr/>
          </p:nvSpPr>
          <p:spPr>
            <a:xfrm>
              <a:off x="5585436" y="4230011"/>
              <a:ext cx="1310401" cy="541033"/>
            </a:xfrm>
            <a:prstGeom prst="rect">
              <a:avLst/>
            </a:prstGeom>
            <a:noFill/>
          </p:spPr>
          <p:txBody>
            <a:bodyPr wrap="square" lIns="0" tIns="0" rIns="0" bIns="0" rtlCol="0">
              <a:spAutoFit/>
            </a:bodyPr>
            <a:lstStyle/>
            <a:p>
              <a:pPr algn="ctr"/>
              <a:r>
                <a:rPr lang="en-GB" sz="1200" dirty="0"/>
                <a:t>Managed &amp; Native</a:t>
              </a:r>
            </a:p>
          </p:txBody>
        </p:sp>
        <p:sp>
          <p:nvSpPr>
            <p:cNvPr id="17" name="TextBox 16"/>
            <p:cNvSpPr txBox="1"/>
            <p:nvPr/>
          </p:nvSpPr>
          <p:spPr>
            <a:xfrm>
              <a:off x="7572675" y="4230013"/>
              <a:ext cx="973150" cy="270516"/>
            </a:xfrm>
            <a:prstGeom prst="rect">
              <a:avLst/>
            </a:prstGeom>
            <a:noFill/>
          </p:spPr>
          <p:txBody>
            <a:bodyPr wrap="square" lIns="0" tIns="0" rIns="0" bIns="0" rtlCol="0">
              <a:spAutoFit/>
            </a:bodyPr>
            <a:lstStyle/>
            <a:p>
              <a:pPr algn="ctr"/>
              <a:r>
                <a:rPr lang="en-GB" sz="1200" dirty="0"/>
                <a:t>Native</a:t>
              </a:r>
              <a:endParaRPr lang="en-GB" sz="1467" dirty="0"/>
            </a:p>
          </p:txBody>
        </p:sp>
      </p:grpSp>
      <p:sp>
        <p:nvSpPr>
          <p:cNvPr id="20" name="Rounded Rectangle 19"/>
          <p:cNvSpPr/>
          <p:nvPr/>
        </p:nvSpPr>
        <p:spPr>
          <a:xfrm>
            <a:off x="7213600" y="73360"/>
            <a:ext cx="1673205" cy="141002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endParaRPr lang="en-GB" sz="2400" dirty="0" err="1">
              <a:solidFill>
                <a:schemeClr val="tx2"/>
              </a:solidFill>
            </a:endParaRPr>
          </a:p>
        </p:txBody>
      </p:sp>
    </p:spTree>
    <p:extLst>
      <p:ext uri="{BB962C8B-B14F-4D97-AF65-F5344CB8AC3E}">
        <p14:creationId xmlns:p14="http://schemas.microsoft.com/office/powerpoint/2010/main" val="292508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69239" y="1483388"/>
            <a:ext cx="11653523" cy="4937153"/>
          </a:xfrm>
        </p:spPr>
        <p:txBody>
          <a:bodyPr/>
          <a:lstStyle/>
          <a:p>
            <a:r>
              <a:rPr lang="en-GB" sz="3600" dirty="0"/>
              <a:t>Windows Phone Runtime is a subset of the full </a:t>
            </a:r>
            <a:r>
              <a:rPr lang="en-GB" sz="3600" dirty="0" err="1"/>
              <a:t>WinRT</a:t>
            </a:r>
            <a:r>
              <a:rPr lang="en-GB" sz="3600" dirty="0"/>
              <a:t>, plus some phone-specific additions</a:t>
            </a:r>
          </a:p>
          <a:p>
            <a:pPr lvl="1"/>
            <a:r>
              <a:rPr lang="en-GB" sz="2000" dirty="0"/>
              <a:t>Windows (Phone) Runtime is implemented in C++ and projected into C#, VB.NET, and C++</a:t>
            </a:r>
          </a:p>
          <a:p>
            <a:pPr lvl="1"/>
            <a:r>
              <a:rPr lang="en-GB" sz="2000" dirty="0"/>
              <a:t>HTML5/JavaScript projection not available on Windows Phone 8</a:t>
            </a:r>
          </a:p>
          <a:p>
            <a:r>
              <a:rPr lang="en-GB" sz="3600" dirty="0"/>
              <a:t>Phone-specific additions to Windows Phone Runtime include</a:t>
            </a:r>
          </a:p>
          <a:p>
            <a:pPr lvl="1"/>
            <a:r>
              <a:rPr lang="en-GB" sz="2000" dirty="0"/>
              <a:t>Speech synthesis and recognition</a:t>
            </a:r>
          </a:p>
          <a:p>
            <a:pPr lvl="1"/>
            <a:r>
              <a:rPr lang="en-GB" sz="2000" dirty="0" err="1"/>
              <a:t>Windows.Phone.Networking.Voip</a:t>
            </a:r>
            <a:endParaRPr lang="en-GB" sz="2000" dirty="0"/>
          </a:p>
          <a:p>
            <a:pPr lvl="1"/>
            <a:r>
              <a:rPr lang="en-GB" sz="2000" dirty="0" err="1"/>
              <a:t>Windows.Phone.PersonalInformation</a:t>
            </a:r>
            <a:endParaRPr lang="en-GB" sz="2000" dirty="0"/>
          </a:p>
          <a:p>
            <a:pPr lvl="1"/>
            <a:r>
              <a:rPr lang="en-GB" sz="2000" dirty="0" err="1"/>
              <a:t>LockScreen</a:t>
            </a:r>
            <a:r>
              <a:rPr lang="en-GB" sz="2000" dirty="0"/>
              <a:t> and </a:t>
            </a:r>
            <a:r>
              <a:rPr lang="en-GB" sz="2000" dirty="0" err="1"/>
              <a:t>LockScreenManager</a:t>
            </a:r>
            <a:endParaRPr lang="en-GB" sz="2000" dirty="0"/>
          </a:p>
          <a:p>
            <a:pPr lvl="1"/>
            <a:r>
              <a:rPr lang="en-GB" sz="2000" dirty="0"/>
              <a:t>More…</a:t>
            </a:r>
          </a:p>
        </p:txBody>
      </p:sp>
      <p:sp>
        <p:nvSpPr>
          <p:cNvPr id="9" name="Title 8"/>
          <p:cNvSpPr>
            <a:spLocks noGrp="1"/>
          </p:cNvSpPr>
          <p:nvPr>
            <p:ph type="title"/>
          </p:nvPr>
        </p:nvSpPr>
        <p:spPr/>
        <p:txBody>
          <a:bodyPr/>
          <a:lstStyle/>
          <a:p>
            <a:r>
              <a:rPr lang="en-GB" sz="4267" dirty="0"/>
              <a:t>Windows Phone Runtime API</a:t>
            </a:r>
            <a:endParaRPr lang="en-GB" dirty="0"/>
          </a:p>
        </p:txBody>
      </p:sp>
      <p:grpSp>
        <p:nvGrpSpPr>
          <p:cNvPr id="23" name="Group 22"/>
          <p:cNvGrpSpPr/>
          <p:nvPr/>
        </p:nvGrpSpPr>
        <p:grpSpPr>
          <a:xfrm>
            <a:off x="7341968" y="210469"/>
            <a:ext cx="4687632" cy="1178536"/>
            <a:chOff x="3582000" y="3044612"/>
            <a:chExt cx="5308850" cy="1726432"/>
          </a:xfrm>
        </p:grpSpPr>
        <p:sp>
          <p:nvSpPr>
            <p:cNvPr id="24" name="Rectangle 23"/>
            <p:cNvSpPr/>
            <p:nvPr/>
          </p:nvSpPr>
          <p:spPr>
            <a:xfrm>
              <a:off x="3582000" y="3044612"/>
              <a:ext cx="1663200" cy="112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600" dirty="0">
                  <a:solidFill>
                    <a:schemeClr val="bg1"/>
                  </a:solidFill>
                </a:rPr>
                <a:t>.</a:t>
              </a:r>
              <a:r>
                <a:rPr lang="en-GB" sz="1200" dirty="0">
                  <a:solidFill>
                    <a:schemeClr val="bg1"/>
                  </a:solidFill>
                </a:rPr>
                <a:t>NET API for Windows Phone</a:t>
              </a:r>
            </a:p>
          </p:txBody>
        </p:sp>
        <p:sp>
          <p:nvSpPr>
            <p:cNvPr id="25" name="Rectangle 24"/>
            <p:cNvSpPr/>
            <p:nvPr/>
          </p:nvSpPr>
          <p:spPr>
            <a:xfrm>
              <a:off x="5404825" y="3044612"/>
              <a:ext cx="1663200" cy="1120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Windows Phone Runtime</a:t>
              </a:r>
            </a:p>
          </p:txBody>
        </p:sp>
        <p:sp>
          <p:nvSpPr>
            <p:cNvPr id="26" name="Rectangle 25"/>
            <p:cNvSpPr/>
            <p:nvPr/>
          </p:nvSpPr>
          <p:spPr>
            <a:xfrm>
              <a:off x="7227650" y="3044612"/>
              <a:ext cx="1663200" cy="1120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Win32 &amp; COM</a:t>
              </a:r>
            </a:p>
          </p:txBody>
        </p:sp>
        <p:sp>
          <p:nvSpPr>
            <p:cNvPr id="27" name="TextBox 26"/>
            <p:cNvSpPr txBox="1"/>
            <p:nvPr/>
          </p:nvSpPr>
          <p:spPr>
            <a:xfrm>
              <a:off x="3918599" y="4230011"/>
              <a:ext cx="989999" cy="270516"/>
            </a:xfrm>
            <a:prstGeom prst="rect">
              <a:avLst/>
            </a:prstGeom>
            <a:noFill/>
          </p:spPr>
          <p:txBody>
            <a:bodyPr wrap="square" lIns="0" tIns="0" rIns="0" bIns="0" rtlCol="0">
              <a:spAutoFit/>
            </a:bodyPr>
            <a:lstStyle/>
            <a:p>
              <a:pPr algn="ctr"/>
              <a:r>
                <a:rPr lang="en-GB" sz="1200" dirty="0"/>
                <a:t>Managed</a:t>
              </a:r>
              <a:endParaRPr lang="en-GB" sz="1467" dirty="0"/>
            </a:p>
          </p:txBody>
        </p:sp>
        <p:sp>
          <p:nvSpPr>
            <p:cNvPr id="28" name="TextBox 27"/>
            <p:cNvSpPr txBox="1"/>
            <p:nvPr/>
          </p:nvSpPr>
          <p:spPr>
            <a:xfrm>
              <a:off x="5585436" y="4230011"/>
              <a:ext cx="1310401" cy="541033"/>
            </a:xfrm>
            <a:prstGeom prst="rect">
              <a:avLst/>
            </a:prstGeom>
            <a:noFill/>
          </p:spPr>
          <p:txBody>
            <a:bodyPr wrap="square" lIns="0" tIns="0" rIns="0" bIns="0" rtlCol="0">
              <a:spAutoFit/>
            </a:bodyPr>
            <a:lstStyle/>
            <a:p>
              <a:pPr algn="ctr"/>
              <a:r>
                <a:rPr lang="en-GB" sz="1200" dirty="0"/>
                <a:t>Managed &amp; Native</a:t>
              </a:r>
            </a:p>
          </p:txBody>
        </p:sp>
        <p:sp>
          <p:nvSpPr>
            <p:cNvPr id="29" name="TextBox 28"/>
            <p:cNvSpPr txBox="1"/>
            <p:nvPr/>
          </p:nvSpPr>
          <p:spPr>
            <a:xfrm>
              <a:off x="7572675" y="4230013"/>
              <a:ext cx="973150" cy="270516"/>
            </a:xfrm>
            <a:prstGeom prst="rect">
              <a:avLst/>
            </a:prstGeom>
            <a:noFill/>
          </p:spPr>
          <p:txBody>
            <a:bodyPr wrap="square" lIns="0" tIns="0" rIns="0" bIns="0" rtlCol="0">
              <a:spAutoFit/>
            </a:bodyPr>
            <a:lstStyle/>
            <a:p>
              <a:pPr algn="ctr"/>
              <a:r>
                <a:rPr lang="en-GB" sz="1200" dirty="0"/>
                <a:t>Native</a:t>
              </a:r>
              <a:endParaRPr lang="en-GB" sz="1467" dirty="0"/>
            </a:p>
          </p:txBody>
        </p:sp>
      </p:grpSp>
      <p:sp>
        <p:nvSpPr>
          <p:cNvPr id="31" name="Rounded Rectangle 30"/>
          <p:cNvSpPr/>
          <p:nvPr/>
        </p:nvSpPr>
        <p:spPr>
          <a:xfrm>
            <a:off x="6807200" y="4038600"/>
            <a:ext cx="3248853" cy="2743200"/>
          </a:xfrm>
          <a:prstGeom prst="roundRect">
            <a:avLst/>
          </a:prstGeom>
          <a:solidFill>
            <a:srgbClr val="00D8C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2400" dirty="0">
                <a:solidFill>
                  <a:schemeClr val="tx2"/>
                </a:solidFill>
              </a:rPr>
              <a:t>Full </a:t>
            </a:r>
            <a:r>
              <a:rPr lang="en-GB" sz="2400" dirty="0" err="1">
                <a:solidFill>
                  <a:schemeClr val="tx2"/>
                </a:solidFill>
              </a:rPr>
              <a:t>WinRT</a:t>
            </a:r>
            <a:r>
              <a:rPr lang="en-GB" sz="2400" dirty="0">
                <a:solidFill>
                  <a:schemeClr val="tx2"/>
                </a:solidFill>
              </a:rPr>
              <a:t> (around 11,000 members)</a:t>
            </a:r>
          </a:p>
        </p:txBody>
      </p:sp>
      <p:sp>
        <p:nvSpPr>
          <p:cNvPr id="32" name="Rounded Rectangle 31"/>
          <p:cNvSpPr/>
          <p:nvPr/>
        </p:nvSpPr>
        <p:spPr>
          <a:xfrm>
            <a:off x="8102599" y="5154477"/>
            <a:ext cx="1910400" cy="15257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400" dirty="0">
                <a:solidFill>
                  <a:schemeClr val="bg1"/>
                </a:solidFill>
              </a:rPr>
              <a:t>Subset adopted for Windows Phone Runtime (around 2,800 members)</a:t>
            </a:r>
          </a:p>
        </p:txBody>
      </p:sp>
      <p:sp>
        <p:nvSpPr>
          <p:cNvPr id="33" name="Rounded Rectangle 32"/>
          <p:cNvSpPr/>
          <p:nvPr/>
        </p:nvSpPr>
        <p:spPr>
          <a:xfrm>
            <a:off x="10166599" y="5122600"/>
            <a:ext cx="1511855" cy="15257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400" dirty="0">
                <a:solidFill>
                  <a:schemeClr val="bg1"/>
                </a:solidFill>
              </a:rPr>
              <a:t>New for Windows Phone Runtime (around 600 members)</a:t>
            </a:r>
          </a:p>
        </p:txBody>
      </p:sp>
      <p:sp>
        <p:nvSpPr>
          <p:cNvPr id="34" name="Plus 33"/>
          <p:cNvSpPr/>
          <p:nvPr/>
        </p:nvSpPr>
        <p:spPr>
          <a:xfrm>
            <a:off x="9916999" y="5688661"/>
            <a:ext cx="379055" cy="393600"/>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endParaRPr lang="en-GB" sz="2400" dirty="0" err="1">
              <a:solidFill>
                <a:schemeClr val="tx2"/>
              </a:solidFill>
            </a:endParaRPr>
          </a:p>
        </p:txBody>
      </p:sp>
      <p:sp>
        <p:nvSpPr>
          <p:cNvPr id="35" name="Rounded Rectangle 34"/>
          <p:cNvSpPr/>
          <p:nvPr/>
        </p:nvSpPr>
        <p:spPr>
          <a:xfrm>
            <a:off x="8849182" y="73360"/>
            <a:ext cx="1673205" cy="141002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endParaRPr lang="en-GB" sz="2400" dirty="0" err="1">
              <a:solidFill>
                <a:schemeClr val="tx2"/>
              </a:solidFill>
            </a:endParaRPr>
          </a:p>
        </p:txBody>
      </p:sp>
    </p:spTree>
    <p:extLst>
      <p:ext uri="{BB962C8B-B14F-4D97-AF65-F5344CB8AC3E}">
        <p14:creationId xmlns:p14="http://schemas.microsoft.com/office/powerpoint/2010/main" val="216464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69239" y="1189177"/>
            <a:ext cx="11653523" cy="5089033"/>
          </a:xfrm>
        </p:spPr>
        <p:txBody>
          <a:bodyPr/>
          <a:lstStyle/>
          <a:p>
            <a:r>
              <a:rPr lang="en-GB" sz="2667" dirty="0"/>
              <a:t>Many of the APIs in Windows Phone Runtime exist to provide new functionality to Windows Phone</a:t>
            </a:r>
          </a:p>
          <a:p>
            <a:r>
              <a:rPr lang="en-GB" sz="2667" dirty="0"/>
              <a:t>Other APIs exist to expose Windows Phone capabilities to both native and managed code developers and provide equivalent functionality to the  .NET APIs</a:t>
            </a:r>
          </a:p>
          <a:p>
            <a:endParaRPr lang="en-GB" sz="2667" dirty="0"/>
          </a:p>
          <a:p>
            <a:endParaRPr lang="en-GB" sz="2667" dirty="0"/>
          </a:p>
          <a:p>
            <a:endParaRPr lang="en-GB" dirty="0"/>
          </a:p>
          <a:p>
            <a:r>
              <a:rPr lang="en-GB" sz="2667" dirty="0" smtClean="0"/>
              <a:t>Managed </a:t>
            </a:r>
            <a:r>
              <a:rPr lang="en-GB" sz="2667" dirty="0"/>
              <a:t>code developers can use whichever API they like</a:t>
            </a:r>
          </a:p>
          <a:p>
            <a:pPr lvl="1"/>
            <a:r>
              <a:rPr lang="en-GB" sz="1600" dirty="0"/>
              <a:t>Developers targeting WP7.1 and WP8 devices will prefer the .NET API</a:t>
            </a:r>
          </a:p>
          <a:p>
            <a:pPr lvl="1"/>
            <a:r>
              <a:rPr lang="en-GB" sz="1600" dirty="0"/>
              <a:t>Developers sharing code between WP8 and W8 targets will tend to use the Windows Phone Runtime API</a:t>
            </a:r>
          </a:p>
        </p:txBody>
      </p:sp>
      <p:sp>
        <p:nvSpPr>
          <p:cNvPr id="14" name="Title 13"/>
          <p:cNvSpPr>
            <a:spLocks noGrp="1"/>
          </p:cNvSpPr>
          <p:nvPr>
            <p:ph type="title"/>
          </p:nvPr>
        </p:nvSpPr>
        <p:spPr/>
        <p:txBody>
          <a:bodyPr/>
          <a:lstStyle/>
          <a:p>
            <a:r>
              <a:rPr lang="en-GB" sz="4800" dirty="0"/>
              <a:t>API Choices for Managed Code Developers</a:t>
            </a:r>
          </a:p>
        </p:txBody>
      </p:sp>
      <p:graphicFrame>
        <p:nvGraphicFramePr>
          <p:cNvPr id="17" name="Table 16"/>
          <p:cNvGraphicFramePr>
            <a:graphicFrameLocks noGrp="1"/>
          </p:cNvGraphicFramePr>
          <p:nvPr>
            <p:extLst>
              <p:ext uri="{D42A27DB-BD31-4B8C-83A1-F6EECF244321}">
                <p14:modId xmlns:p14="http://schemas.microsoft.com/office/powerpoint/2010/main" val="3974036595"/>
              </p:ext>
            </p:extLst>
          </p:nvPr>
        </p:nvGraphicFramePr>
        <p:xfrm>
          <a:off x="1828800" y="3102154"/>
          <a:ext cx="8128000" cy="2253632"/>
        </p:xfrm>
        <a:graphic>
          <a:graphicData uri="http://schemas.openxmlformats.org/drawingml/2006/table">
            <a:tbl>
              <a:tblPr firstRow="1" bandRow="1">
                <a:tableStyleId>{8799B23B-EC83-4686-B30A-512413B5E67A}</a:tableStyleId>
              </a:tblPr>
              <a:tblGrid>
                <a:gridCol w="4064000"/>
                <a:gridCol w="4064000"/>
              </a:tblGrid>
              <a:tr h="381632">
                <a:tc>
                  <a:txBody>
                    <a:bodyPr/>
                    <a:lstStyle/>
                    <a:p>
                      <a:r>
                        <a:rPr lang="en-GB" sz="1500" dirty="0" smtClean="0">
                          <a:solidFill>
                            <a:schemeClr val="tx2"/>
                          </a:solidFill>
                        </a:rPr>
                        <a:t>.NET API</a:t>
                      </a:r>
                      <a:endParaRPr lang="en-GB" sz="1500" dirty="0">
                        <a:solidFill>
                          <a:schemeClr val="tx2"/>
                        </a:solidFill>
                      </a:endParaRPr>
                    </a:p>
                  </a:txBody>
                  <a:tcPr marL="121920" marR="121920" marT="60960" marB="60960"/>
                </a:tc>
                <a:tc>
                  <a:txBody>
                    <a:bodyPr/>
                    <a:lstStyle/>
                    <a:p>
                      <a:r>
                        <a:rPr lang="en-GB" sz="1500" dirty="0" smtClean="0">
                          <a:solidFill>
                            <a:schemeClr val="tx2"/>
                          </a:solidFill>
                        </a:rPr>
                        <a:t>Windows Phone Runtime API</a:t>
                      </a:r>
                      <a:endParaRPr lang="en-GB" sz="1500" dirty="0">
                        <a:solidFill>
                          <a:schemeClr val="tx2"/>
                        </a:solidFill>
                      </a:endParaRPr>
                    </a:p>
                  </a:txBody>
                  <a:tcPr marL="121920" marR="121920" marT="60960" marB="60960"/>
                </a:tc>
              </a:tr>
              <a:tr h="3936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System.IO.IsolatedStorage</a:t>
                      </a:r>
                      <a:endParaRPr lang="en-GB" sz="1400" kern="1200" dirty="0">
                        <a:solidFill>
                          <a:schemeClr val="tx2"/>
                        </a:solidFill>
                        <a:latin typeface="+mn-lt"/>
                        <a:ea typeface="+mn-ea"/>
                        <a:cs typeface="+mn-cs"/>
                      </a:endParaRPr>
                    </a:p>
                  </a:txBody>
                  <a:tcPr marL="121920" marR="121920"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Windows.Storage</a:t>
                      </a:r>
                      <a:endParaRPr lang="en-GB" sz="1400" kern="1200" dirty="0" smtClean="0">
                        <a:solidFill>
                          <a:schemeClr val="tx2"/>
                        </a:solidFill>
                        <a:latin typeface="+mn-lt"/>
                        <a:ea typeface="+mn-ea"/>
                        <a:cs typeface="+mn-cs"/>
                      </a:endParaRPr>
                    </a:p>
                  </a:txBody>
                  <a:tcPr marL="121920" marR="121920" marT="60960" marB="60960"/>
                </a:tc>
              </a:tr>
              <a:tr h="37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System.NET.Sockets</a:t>
                      </a:r>
                      <a:endParaRPr lang="en-GB" sz="1400" kern="1200" dirty="0">
                        <a:solidFill>
                          <a:schemeClr val="tx2"/>
                        </a:solidFill>
                        <a:latin typeface="+mn-lt"/>
                        <a:ea typeface="+mn-ea"/>
                        <a:cs typeface="+mn-cs"/>
                      </a:endParaRPr>
                    </a:p>
                  </a:txBody>
                  <a:tcPr marL="121920" marR="121920"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Windows.Networking.Sockets</a:t>
                      </a:r>
                      <a:endParaRPr lang="en-GB" sz="1400" kern="1200" dirty="0">
                        <a:solidFill>
                          <a:schemeClr val="tx2"/>
                        </a:solidFill>
                        <a:latin typeface="+mn-lt"/>
                        <a:ea typeface="+mn-ea"/>
                        <a:cs typeface="+mn-cs"/>
                      </a:endParaRPr>
                    </a:p>
                  </a:txBody>
                  <a:tcPr marL="121920" marR="121920" marT="60960" marB="60960"/>
                </a:tc>
              </a:tr>
              <a:tr h="3936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System.Threading.ThreadPool</a:t>
                      </a:r>
                      <a:endParaRPr lang="en-GB" sz="1400" kern="1200" dirty="0">
                        <a:solidFill>
                          <a:schemeClr val="tx2"/>
                        </a:solidFill>
                        <a:latin typeface="+mn-lt"/>
                        <a:ea typeface="+mn-ea"/>
                        <a:cs typeface="+mn-cs"/>
                      </a:endParaRPr>
                    </a:p>
                  </a:txBody>
                  <a:tcPr marL="121920" marR="121920"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2"/>
                          </a:solidFill>
                          <a:latin typeface="+mn-lt"/>
                          <a:ea typeface="+mn-ea"/>
                          <a:cs typeface="+mn-cs"/>
                        </a:rPr>
                        <a:t>Windows.System.Threading.ThreadPool</a:t>
                      </a:r>
                      <a:endParaRPr lang="en-GB" sz="1400" kern="1200" dirty="0">
                        <a:solidFill>
                          <a:schemeClr val="tx2"/>
                        </a:solidFill>
                        <a:latin typeface="+mn-lt"/>
                        <a:ea typeface="+mn-ea"/>
                        <a:cs typeface="+mn-cs"/>
                      </a:endParaRPr>
                    </a:p>
                  </a:txBody>
                  <a:tcPr marL="121920" marR="121920" marT="60960" marB="60960"/>
                </a:tc>
              </a:tr>
              <a:tr h="3552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2"/>
                          </a:solidFill>
                        </a:rPr>
                        <a:t>Microsoft.Devices.Sensors</a:t>
                      </a:r>
                      <a:endParaRPr lang="en-GB" sz="1400" dirty="0">
                        <a:solidFill>
                          <a:schemeClr val="tx2"/>
                        </a:solidFill>
                      </a:endParaRPr>
                    </a:p>
                  </a:txBody>
                  <a:tcPr marL="121920" marR="121920"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2"/>
                          </a:solidFill>
                        </a:rPr>
                        <a:t>Windows.Devices.Sensors</a:t>
                      </a:r>
                      <a:endParaRPr lang="en-GB" sz="1400" dirty="0">
                        <a:solidFill>
                          <a:schemeClr val="tx2"/>
                        </a:solidFill>
                      </a:endParaRPr>
                    </a:p>
                  </a:txBody>
                  <a:tcPr marL="121920" marR="121920" marT="60960" marB="60960"/>
                </a:tc>
              </a:tr>
              <a:tr h="3552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2"/>
                          </a:solidFill>
                        </a:rPr>
                        <a:t>System.Device.Location</a:t>
                      </a:r>
                      <a:endParaRPr lang="en-GB" sz="1400" dirty="0">
                        <a:solidFill>
                          <a:schemeClr val="tx2"/>
                        </a:solidFill>
                      </a:endParaRPr>
                    </a:p>
                  </a:txBody>
                  <a:tcPr marL="121920" marR="121920" marT="60960" marB="6096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2"/>
                          </a:solidFill>
                        </a:rPr>
                        <a:t>Windows.Devices.GeoLocation</a:t>
                      </a:r>
                      <a:endParaRPr lang="en-GB" sz="1400" dirty="0">
                        <a:solidFill>
                          <a:schemeClr val="tx2"/>
                        </a:solidFill>
                      </a:endParaRPr>
                    </a:p>
                  </a:txBody>
                  <a:tcPr marL="121920" marR="121920" marT="60960" marB="60960"/>
                </a:tc>
              </a:tr>
            </a:tbl>
          </a:graphicData>
        </a:graphic>
      </p:graphicFrame>
    </p:spTree>
    <p:extLst>
      <p:ext uri="{BB962C8B-B14F-4D97-AF65-F5344CB8AC3E}">
        <p14:creationId xmlns:p14="http://schemas.microsoft.com/office/powerpoint/2010/main" val="278050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69239" y="1604514"/>
            <a:ext cx="11653523" cy="4974087"/>
          </a:xfrm>
        </p:spPr>
        <p:txBody>
          <a:bodyPr/>
          <a:lstStyle/>
          <a:p>
            <a:r>
              <a:rPr lang="en-GB" sz="3600" dirty="0"/>
              <a:t>In addition to .NET and Windows Phone Runtime, you have access to some Win32 APIs</a:t>
            </a:r>
          </a:p>
          <a:p>
            <a:pPr lvl="1"/>
            <a:r>
              <a:rPr lang="en-GB" sz="2000" dirty="0"/>
              <a:t>Winsock for low-level networking</a:t>
            </a:r>
          </a:p>
          <a:p>
            <a:pPr lvl="1"/>
            <a:r>
              <a:rPr lang="en-GB" sz="2000" dirty="0"/>
              <a:t>Camera APIs for native code apps</a:t>
            </a:r>
          </a:p>
          <a:p>
            <a:pPr lvl="1"/>
            <a:r>
              <a:rPr lang="en-GB" sz="2000" dirty="0"/>
              <a:t>COM APIs such as </a:t>
            </a:r>
            <a:r>
              <a:rPr lang="en-GB" sz="2000" dirty="0" err="1"/>
              <a:t>CoInitializeEx</a:t>
            </a:r>
            <a:r>
              <a:rPr lang="en-GB" sz="2000" dirty="0"/>
              <a:t>, </a:t>
            </a:r>
            <a:r>
              <a:rPr lang="en-GB" sz="2000" dirty="0" err="1"/>
              <a:t>CoTaskMemAlloc</a:t>
            </a:r>
            <a:r>
              <a:rPr lang="en-GB" sz="2000" dirty="0"/>
              <a:t>, </a:t>
            </a:r>
            <a:r>
              <a:rPr lang="en-GB" sz="2000" dirty="0" err="1"/>
              <a:t>CoTaskMemFree</a:t>
            </a:r>
            <a:r>
              <a:rPr lang="en-GB" sz="2000" dirty="0"/>
              <a:t>, CreateFile2, </a:t>
            </a:r>
            <a:r>
              <a:rPr lang="en-GB" sz="2000" dirty="0" err="1"/>
              <a:t>ReadFile</a:t>
            </a:r>
            <a:r>
              <a:rPr lang="en-GB" sz="2000" dirty="0"/>
              <a:t>, </a:t>
            </a:r>
            <a:r>
              <a:rPr lang="en-GB" sz="2000" dirty="0" err="1"/>
              <a:t>WriteFile</a:t>
            </a:r>
            <a:r>
              <a:rPr lang="en-GB" sz="2000" dirty="0"/>
              <a:t>, </a:t>
            </a:r>
            <a:r>
              <a:rPr lang="en-GB" sz="2000" dirty="0" err="1"/>
              <a:t>HeapAlloc</a:t>
            </a:r>
            <a:r>
              <a:rPr lang="en-GB" sz="2000" dirty="0"/>
              <a:t>, </a:t>
            </a:r>
            <a:r>
              <a:rPr lang="en-GB" sz="2000" dirty="0" err="1"/>
              <a:t>CreateMutexExW</a:t>
            </a:r>
            <a:r>
              <a:rPr lang="en-GB" sz="2000" dirty="0"/>
              <a:t>, </a:t>
            </a:r>
            <a:r>
              <a:rPr lang="en-GB" sz="2000" dirty="0" err="1"/>
              <a:t>WaitForSingleObjectW</a:t>
            </a:r>
            <a:r>
              <a:rPr lang="en-GB" sz="2000" dirty="0"/>
              <a:t>,…many others…</a:t>
            </a:r>
          </a:p>
          <a:p>
            <a:r>
              <a:rPr lang="en-GB" sz="3600" dirty="0"/>
              <a:t>Mainly of interest to native code developers</a:t>
            </a:r>
          </a:p>
          <a:p>
            <a:r>
              <a:rPr lang="en-GB" sz="3600" dirty="0"/>
              <a:t>Managed applications could call these by adding a native project to the solution, but there are few situations where this will be used</a:t>
            </a:r>
          </a:p>
        </p:txBody>
      </p:sp>
      <p:sp>
        <p:nvSpPr>
          <p:cNvPr id="9" name="Title 8"/>
          <p:cNvSpPr>
            <a:spLocks noGrp="1"/>
          </p:cNvSpPr>
          <p:nvPr>
            <p:ph type="title"/>
          </p:nvPr>
        </p:nvSpPr>
        <p:spPr/>
        <p:txBody>
          <a:bodyPr/>
          <a:lstStyle/>
          <a:p>
            <a:r>
              <a:rPr lang="en-GB" dirty="0" smtClean="0"/>
              <a:t>Win32 and COM API</a:t>
            </a:r>
            <a:endParaRPr lang="en-GB" dirty="0"/>
          </a:p>
        </p:txBody>
      </p:sp>
      <p:grpSp>
        <p:nvGrpSpPr>
          <p:cNvPr id="20" name="Group 19"/>
          <p:cNvGrpSpPr/>
          <p:nvPr/>
        </p:nvGrpSpPr>
        <p:grpSpPr>
          <a:xfrm>
            <a:off x="7341968" y="210469"/>
            <a:ext cx="4687632" cy="1178536"/>
            <a:chOff x="3582000" y="3044612"/>
            <a:chExt cx="5308850" cy="1726432"/>
          </a:xfrm>
        </p:grpSpPr>
        <p:sp>
          <p:nvSpPr>
            <p:cNvPr id="21" name="Rectangle 20"/>
            <p:cNvSpPr/>
            <p:nvPr/>
          </p:nvSpPr>
          <p:spPr>
            <a:xfrm>
              <a:off x="3582000" y="3044612"/>
              <a:ext cx="1663200" cy="112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600" dirty="0">
                  <a:solidFill>
                    <a:schemeClr val="bg1"/>
                  </a:solidFill>
                </a:rPr>
                <a:t>.</a:t>
              </a:r>
              <a:r>
                <a:rPr lang="en-GB" sz="1200" dirty="0">
                  <a:solidFill>
                    <a:schemeClr val="bg1"/>
                  </a:solidFill>
                </a:rPr>
                <a:t>NET API for Windows Phone</a:t>
              </a:r>
            </a:p>
          </p:txBody>
        </p:sp>
        <p:sp>
          <p:nvSpPr>
            <p:cNvPr id="22" name="Rectangle 21"/>
            <p:cNvSpPr/>
            <p:nvPr/>
          </p:nvSpPr>
          <p:spPr>
            <a:xfrm>
              <a:off x="5404825" y="3044612"/>
              <a:ext cx="1663200" cy="1120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Windows Phone Runtime</a:t>
              </a:r>
            </a:p>
          </p:txBody>
        </p:sp>
        <p:sp>
          <p:nvSpPr>
            <p:cNvPr id="23" name="Rectangle 22"/>
            <p:cNvSpPr/>
            <p:nvPr/>
          </p:nvSpPr>
          <p:spPr>
            <a:xfrm>
              <a:off x="7227650" y="3044612"/>
              <a:ext cx="1663200" cy="1120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Win32 &amp; COM</a:t>
              </a:r>
            </a:p>
          </p:txBody>
        </p:sp>
        <p:sp>
          <p:nvSpPr>
            <p:cNvPr id="24" name="TextBox 23"/>
            <p:cNvSpPr txBox="1"/>
            <p:nvPr/>
          </p:nvSpPr>
          <p:spPr>
            <a:xfrm>
              <a:off x="3918599" y="4230011"/>
              <a:ext cx="989999" cy="270516"/>
            </a:xfrm>
            <a:prstGeom prst="rect">
              <a:avLst/>
            </a:prstGeom>
            <a:noFill/>
          </p:spPr>
          <p:txBody>
            <a:bodyPr wrap="square" lIns="0" tIns="0" rIns="0" bIns="0" rtlCol="0">
              <a:spAutoFit/>
            </a:bodyPr>
            <a:lstStyle/>
            <a:p>
              <a:pPr algn="ctr"/>
              <a:r>
                <a:rPr lang="en-GB" sz="1200" dirty="0"/>
                <a:t>Managed</a:t>
              </a:r>
              <a:endParaRPr lang="en-GB" sz="1467" dirty="0"/>
            </a:p>
          </p:txBody>
        </p:sp>
        <p:sp>
          <p:nvSpPr>
            <p:cNvPr id="25" name="TextBox 24"/>
            <p:cNvSpPr txBox="1"/>
            <p:nvPr/>
          </p:nvSpPr>
          <p:spPr>
            <a:xfrm>
              <a:off x="5585436" y="4230011"/>
              <a:ext cx="1310401" cy="541033"/>
            </a:xfrm>
            <a:prstGeom prst="rect">
              <a:avLst/>
            </a:prstGeom>
            <a:noFill/>
          </p:spPr>
          <p:txBody>
            <a:bodyPr wrap="square" lIns="0" tIns="0" rIns="0" bIns="0" rtlCol="0">
              <a:spAutoFit/>
            </a:bodyPr>
            <a:lstStyle/>
            <a:p>
              <a:pPr algn="ctr"/>
              <a:r>
                <a:rPr lang="en-GB" sz="1200" dirty="0"/>
                <a:t>Managed &amp; Native</a:t>
              </a:r>
            </a:p>
          </p:txBody>
        </p:sp>
        <p:sp>
          <p:nvSpPr>
            <p:cNvPr id="26" name="TextBox 25"/>
            <p:cNvSpPr txBox="1"/>
            <p:nvPr/>
          </p:nvSpPr>
          <p:spPr>
            <a:xfrm>
              <a:off x="7572675" y="4230013"/>
              <a:ext cx="973150" cy="270516"/>
            </a:xfrm>
            <a:prstGeom prst="rect">
              <a:avLst/>
            </a:prstGeom>
            <a:noFill/>
          </p:spPr>
          <p:txBody>
            <a:bodyPr wrap="square" lIns="0" tIns="0" rIns="0" bIns="0" rtlCol="0">
              <a:spAutoFit/>
            </a:bodyPr>
            <a:lstStyle/>
            <a:p>
              <a:pPr algn="ctr"/>
              <a:r>
                <a:rPr lang="en-GB" sz="1200" dirty="0"/>
                <a:t>Native</a:t>
              </a:r>
              <a:endParaRPr lang="en-GB" sz="1467" dirty="0"/>
            </a:p>
          </p:txBody>
        </p:sp>
      </p:grpSp>
      <p:sp>
        <p:nvSpPr>
          <p:cNvPr id="27" name="Rounded Rectangle 26"/>
          <p:cNvSpPr/>
          <p:nvPr/>
        </p:nvSpPr>
        <p:spPr>
          <a:xfrm>
            <a:off x="10468855" y="73360"/>
            <a:ext cx="1673205" cy="141002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endParaRPr lang="en-GB" sz="2400" dirty="0" err="1">
              <a:solidFill>
                <a:schemeClr val="tx2"/>
              </a:solidFill>
            </a:endParaRPr>
          </a:p>
        </p:txBody>
      </p:sp>
    </p:spTree>
    <p:extLst>
      <p:ext uri="{BB962C8B-B14F-4D97-AF65-F5344CB8AC3E}">
        <p14:creationId xmlns:p14="http://schemas.microsoft.com/office/powerpoint/2010/main" val="396584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69239" y="1189176"/>
            <a:ext cx="7007493" cy="3763824"/>
          </a:xfrm>
        </p:spPr>
        <p:txBody>
          <a:bodyPr/>
          <a:lstStyle/>
          <a:p>
            <a:r>
              <a:rPr lang="en-GB" dirty="0" smtClean="0"/>
              <a:t>The most common way to build apps for Windows Phone</a:t>
            </a:r>
          </a:p>
          <a:p>
            <a:r>
              <a:rPr lang="en-GB" dirty="0" smtClean="0"/>
              <a:t>UI defined using XAML</a:t>
            </a:r>
          </a:p>
          <a:p>
            <a:r>
              <a:rPr lang="en-GB" dirty="0" smtClean="0"/>
              <a:t>Logic written using C# or Visual Basic .NET</a:t>
            </a:r>
          </a:p>
          <a:p>
            <a:r>
              <a:rPr lang="en-GB" dirty="0" smtClean="0"/>
              <a:t>Access .NET APIs and Windows Phone Runtime APIs</a:t>
            </a:r>
          </a:p>
          <a:p>
            <a:endParaRPr lang="en-GB" dirty="0"/>
          </a:p>
        </p:txBody>
      </p:sp>
      <p:sp>
        <p:nvSpPr>
          <p:cNvPr id="8" name="Title 7"/>
          <p:cNvSpPr>
            <a:spLocks noGrp="1"/>
          </p:cNvSpPr>
          <p:nvPr>
            <p:ph type="title"/>
          </p:nvPr>
        </p:nvSpPr>
        <p:spPr/>
        <p:txBody>
          <a:bodyPr/>
          <a:lstStyle/>
          <a:p>
            <a:r>
              <a:rPr lang="en-GB" smtClean="0"/>
              <a:t>XAML UI with Managed Code</a:t>
            </a:r>
            <a:endParaRPr lang="en-GB" dirty="0"/>
          </a:p>
        </p:txBody>
      </p:sp>
      <p:grpSp>
        <p:nvGrpSpPr>
          <p:cNvPr id="2" name="Group 1"/>
          <p:cNvGrpSpPr/>
          <p:nvPr/>
        </p:nvGrpSpPr>
        <p:grpSpPr>
          <a:xfrm>
            <a:off x="7924801" y="1397000"/>
            <a:ext cx="3337855" cy="1615656"/>
            <a:chOff x="522897" y="3288869"/>
            <a:chExt cx="2503391" cy="1211742"/>
          </a:xfrm>
        </p:grpSpPr>
        <p:sp>
          <p:nvSpPr>
            <p:cNvPr id="12" name="Rectangle 11"/>
            <p:cNvSpPr/>
            <p:nvPr/>
          </p:nvSpPr>
          <p:spPr>
            <a:xfrm>
              <a:off x="522897" y="3650179"/>
              <a:ext cx="1194380" cy="6438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600" dirty="0">
                  <a:solidFill>
                    <a:schemeClr val="bg1"/>
                  </a:solidFill>
                </a:rPr>
                <a:t>.NET API for Windows Phone</a:t>
              </a:r>
            </a:p>
          </p:txBody>
        </p:sp>
        <p:sp>
          <p:nvSpPr>
            <p:cNvPr id="13" name="Rectangle 12"/>
            <p:cNvSpPr/>
            <p:nvPr/>
          </p:nvSpPr>
          <p:spPr>
            <a:xfrm>
              <a:off x="1831907" y="3650179"/>
              <a:ext cx="1194380" cy="643874"/>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600" dirty="0">
                  <a:solidFill>
                    <a:schemeClr val="bg1"/>
                  </a:solidFill>
                </a:rPr>
                <a:t>Windows Phone Runtime</a:t>
              </a:r>
            </a:p>
          </p:txBody>
        </p:sp>
        <p:sp>
          <p:nvSpPr>
            <p:cNvPr id="15" name="TextBox 14"/>
            <p:cNvSpPr txBox="1"/>
            <p:nvPr/>
          </p:nvSpPr>
          <p:spPr>
            <a:xfrm>
              <a:off x="764617" y="4331286"/>
              <a:ext cx="710940" cy="169325"/>
            </a:xfrm>
            <a:prstGeom prst="rect">
              <a:avLst/>
            </a:prstGeom>
            <a:noFill/>
          </p:spPr>
          <p:txBody>
            <a:bodyPr wrap="square" lIns="0" tIns="0" rIns="0" bIns="0" rtlCol="0">
              <a:spAutoFit/>
            </a:bodyPr>
            <a:lstStyle/>
            <a:p>
              <a:pPr algn="ctr"/>
              <a:r>
                <a:rPr lang="en-GB" sz="1467" dirty="0"/>
                <a:t>Managed</a:t>
              </a:r>
            </a:p>
          </p:txBody>
        </p:sp>
        <p:sp>
          <p:nvSpPr>
            <p:cNvPr id="16" name="TextBox 15"/>
            <p:cNvSpPr txBox="1"/>
            <p:nvPr/>
          </p:nvSpPr>
          <p:spPr>
            <a:xfrm>
              <a:off x="1961608" y="4331286"/>
              <a:ext cx="941027" cy="169325"/>
            </a:xfrm>
            <a:prstGeom prst="rect">
              <a:avLst/>
            </a:prstGeom>
            <a:noFill/>
          </p:spPr>
          <p:txBody>
            <a:bodyPr wrap="square" lIns="0" tIns="0" rIns="0" bIns="0" rtlCol="0">
              <a:spAutoFit/>
            </a:bodyPr>
            <a:lstStyle/>
            <a:p>
              <a:pPr algn="ctr"/>
              <a:r>
                <a:rPr lang="en-GB" sz="1467" dirty="0"/>
                <a:t>Managed</a:t>
              </a:r>
            </a:p>
          </p:txBody>
        </p:sp>
        <p:sp>
          <p:nvSpPr>
            <p:cNvPr id="19" name="Rectangle 18"/>
            <p:cNvSpPr/>
            <p:nvPr/>
          </p:nvSpPr>
          <p:spPr>
            <a:xfrm>
              <a:off x="522897" y="3288869"/>
              <a:ext cx="2503391" cy="309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21920" rIns="182880" bIns="121920" rtlCol="0" anchor="t" anchorCtr="0"/>
            <a:lstStyle/>
            <a:p>
              <a:pPr algn="ctr"/>
              <a:r>
                <a:rPr lang="en-GB" sz="1200" dirty="0">
                  <a:solidFill>
                    <a:schemeClr val="bg1"/>
                  </a:solidFill>
                </a:rPr>
                <a:t>XAML &amp; C#/VB</a:t>
              </a:r>
            </a:p>
          </p:txBody>
        </p:sp>
      </p:grpSp>
      <p:pic>
        <p:nvPicPr>
          <p:cNvPr id="20" name="Picture 19"/>
          <p:cNvPicPr>
            <a:picLocks noChangeAspect="1"/>
          </p:cNvPicPr>
          <p:nvPr/>
        </p:nvPicPr>
        <p:blipFill>
          <a:blip r:embed="rId3"/>
          <a:stretch>
            <a:fillRect/>
          </a:stretch>
        </p:blipFill>
        <p:spPr>
          <a:xfrm>
            <a:off x="7573855" y="3327401"/>
            <a:ext cx="4192584" cy="2880305"/>
          </a:xfrm>
          <a:prstGeom prst="rect">
            <a:avLst/>
          </a:prstGeom>
        </p:spPr>
      </p:pic>
    </p:spTree>
    <p:extLst>
      <p:ext uri="{BB962C8B-B14F-4D97-AF65-F5344CB8AC3E}">
        <p14:creationId xmlns:p14="http://schemas.microsoft.com/office/powerpoint/2010/main" val="3112067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 a Windows Phone App</a:t>
            </a:r>
            <a:endParaRPr lang="en-US" b="1" dirty="0"/>
          </a:p>
        </p:txBody>
      </p:sp>
    </p:spTree>
    <p:extLst>
      <p:ext uri="{BB962C8B-B14F-4D97-AF65-F5344CB8AC3E}">
        <p14:creationId xmlns:p14="http://schemas.microsoft.com/office/powerpoint/2010/main" val="117564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Windows </a:t>
            </a:r>
            <a:r>
              <a:rPr lang="en-US" dirty="0" smtClean="0"/>
              <a:t>Store </a:t>
            </a:r>
            <a:r>
              <a:rPr lang="en-US" dirty="0"/>
              <a:t>apps</a:t>
            </a:r>
          </a:p>
          <a:p>
            <a:r>
              <a:rPr lang="en-US" dirty="0"/>
              <a:t>Windows Phone apps</a:t>
            </a:r>
          </a:p>
          <a:p>
            <a:r>
              <a:rPr lang="en-US" dirty="0"/>
              <a:t>Building for both</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91821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Building for Both</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0546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Shared Platform</a:t>
            </a:r>
            <a:endParaRPr lang="en-US" dirty="0"/>
          </a:p>
        </p:txBody>
      </p:sp>
      <p:grpSp>
        <p:nvGrpSpPr>
          <p:cNvPr id="4" name="Group 3"/>
          <p:cNvGrpSpPr/>
          <p:nvPr/>
        </p:nvGrpSpPr>
        <p:grpSpPr>
          <a:xfrm>
            <a:off x="1813752" y="1328654"/>
            <a:ext cx="4572797" cy="5739327"/>
            <a:chOff x="4160836" y="915016"/>
            <a:chExt cx="4546289" cy="570605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0836" y="915016"/>
              <a:ext cx="4546289" cy="5706056"/>
            </a:xfrm>
            <a:prstGeom prst="rect">
              <a:avLst/>
            </a:prstGeom>
          </p:spPr>
        </p:pic>
        <p:sp>
          <p:nvSpPr>
            <p:cNvPr id="6" name="Rectangle 5"/>
            <p:cNvSpPr/>
            <p:nvPr/>
          </p:nvSpPr>
          <p:spPr bwMode="auto">
            <a:xfrm>
              <a:off x="4770437" y="3954462"/>
              <a:ext cx="609600" cy="685800"/>
            </a:xfrm>
            <a:prstGeom prst="rect">
              <a:avLst/>
            </a:prstGeom>
            <a:solidFill>
              <a:srgbClr val="DD4B4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5911" tIns="65911" rIns="24719" bIns="24719" rtlCol="0" anchor="t" anchorCtr="0"/>
            <a:lstStyle/>
            <a:p>
              <a:pPr algn="ctr" defTabSz="672143"/>
              <a:endParaRPr lang="en-US" sz="1153" spc="-7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751637" y="4095749"/>
              <a:ext cx="533400" cy="544513"/>
            </a:xfrm>
            <a:prstGeom prst="rect">
              <a:avLst/>
            </a:prstGeom>
            <a:solidFill>
              <a:srgbClr val="3732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5911" tIns="65911" rIns="24719" bIns="24719" rtlCol="0" anchor="t" anchorCtr="0"/>
            <a:lstStyle/>
            <a:p>
              <a:pPr algn="ctr" defTabSz="672143"/>
              <a:endParaRPr lang="en-US" sz="1153" spc="-7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047037" y="4095749"/>
              <a:ext cx="533400" cy="468313"/>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5911" tIns="65911" rIns="24719" bIns="24719" rtlCol="0" anchor="t" anchorCtr="0"/>
            <a:lstStyle/>
            <a:p>
              <a:pPr algn="ctr" defTabSz="672143"/>
              <a:endParaRPr lang="en-US" sz="1153" spc="-7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876800" y="2209801"/>
            <a:ext cx="6307429" cy="4429012"/>
            <a:chOff x="5531607" y="1259553"/>
            <a:chExt cx="8750559" cy="6144553"/>
          </a:xfrm>
        </p:grpSpPr>
        <p:cxnSp>
          <p:nvCxnSpPr>
            <p:cNvPr id="10" name="Straight Connector 9"/>
            <p:cNvCxnSpPr>
              <a:stCxn id="12" idx="0"/>
            </p:cNvCxnSpPr>
            <p:nvPr/>
          </p:nvCxnSpPr>
          <p:spPr>
            <a:xfrm flipH="1">
              <a:off x="5531607" y="1259553"/>
              <a:ext cx="6379536" cy="156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4"/>
            </p:cNvCxnSpPr>
            <p:nvPr/>
          </p:nvCxnSpPr>
          <p:spPr>
            <a:xfrm flipH="1" flipV="1">
              <a:off x="5641721" y="6877121"/>
              <a:ext cx="6269423" cy="52698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540119" y="1259553"/>
              <a:ext cx="4742047" cy="6144553"/>
            </a:xfrm>
            <a:prstGeom prst="ellipse">
              <a:avLst/>
            </a:prstGeom>
            <a:solidFill>
              <a:srgbClr val="37325E"/>
            </a:solidFill>
            <a:ln>
              <a:solidFill>
                <a:srgbClr val="37325E"/>
              </a:solidFill>
            </a:ln>
          </p:spPr>
          <p:style>
            <a:lnRef idx="1">
              <a:schemeClr val="accent1"/>
            </a:lnRef>
            <a:fillRef idx="3">
              <a:schemeClr val="accent1"/>
            </a:fillRef>
            <a:effectRef idx="2">
              <a:schemeClr val="accent1"/>
            </a:effectRef>
            <a:fontRef idx="minor">
              <a:schemeClr val="lt1"/>
            </a:fontRef>
          </p:style>
          <p:txBody>
            <a:bodyPr rtlCol="0" anchor="ctr"/>
            <a:lstStyle/>
            <a:p>
              <a:pPr fontAlgn="ctr"/>
              <a:endParaRPr lang="en-US" sz="2019" dirty="0">
                <a:solidFill>
                  <a:srgbClr val="FFFFFF"/>
                </a:solidFill>
                <a:cs typeface="Segoe UI" pitchFamily="34" charset="0"/>
              </a:endParaRPr>
            </a:p>
            <a:p>
              <a:pPr fontAlgn="ctr"/>
              <a:r>
                <a:rPr lang="en-US" sz="2353" dirty="0">
                  <a:solidFill>
                    <a:srgbClr val="FFFFFF"/>
                  </a:solidFill>
                  <a:cs typeface="Segoe UI" pitchFamily="34" charset="0"/>
                </a:rPr>
                <a:t>Networking</a:t>
              </a:r>
            </a:p>
            <a:p>
              <a:pPr fontAlgn="ctr"/>
              <a:r>
                <a:rPr lang="en-US" sz="2353" dirty="0">
                  <a:solidFill>
                    <a:srgbClr val="FFFFFF"/>
                  </a:solidFill>
                  <a:cs typeface="Segoe UI" pitchFamily="34" charset="0"/>
                </a:rPr>
                <a:t>Proximity</a:t>
              </a:r>
            </a:p>
            <a:p>
              <a:pPr fontAlgn="ctr"/>
              <a:r>
                <a:rPr lang="en-US" sz="2353" dirty="0">
                  <a:solidFill>
                    <a:srgbClr val="FFFFFF"/>
                  </a:solidFill>
                  <a:cs typeface="Segoe UI" pitchFamily="34" charset="0"/>
                </a:rPr>
                <a:t>In-App Purchase</a:t>
              </a:r>
            </a:p>
            <a:p>
              <a:pPr fontAlgn="ctr"/>
              <a:r>
                <a:rPr lang="en-US" sz="2353" dirty="0">
                  <a:solidFill>
                    <a:srgbClr val="FFFFFF"/>
                  </a:solidFill>
                  <a:cs typeface="Segoe UI" pitchFamily="34" charset="0"/>
                </a:rPr>
                <a:t>Sensors</a:t>
              </a:r>
            </a:p>
            <a:p>
              <a:pPr fontAlgn="ctr"/>
              <a:r>
                <a:rPr lang="en-US" sz="2353" dirty="0">
                  <a:solidFill>
                    <a:srgbClr val="FFFFFF"/>
                  </a:solidFill>
                  <a:cs typeface="Segoe UI" pitchFamily="34" charset="0"/>
                </a:rPr>
                <a:t>Location</a:t>
              </a:r>
            </a:p>
            <a:p>
              <a:pPr fontAlgn="ctr"/>
              <a:r>
                <a:rPr lang="en-US" sz="2353" dirty="0">
                  <a:solidFill>
                    <a:srgbClr val="FFFFFF"/>
                  </a:solidFill>
                  <a:cs typeface="Segoe UI" pitchFamily="34" charset="0"/>
                </a:rPr>
                <a:t>File System</a:t>
              </a:r>
            </a:p>
            <a:p>
              <a:pPr fontAlgn="ctr"/>
              <a:r>
                <a:rPr lang="en-US" sz="2353" dirty="0">
                  <a:solidFill>
                    <a:srgbClr val="FFFFFF"/>
                  </a:solidFill>
                  <a:cs typeface="Segoe UI" pitchFamily="34" charset="0"/>
                </a:rPr>
                <a:t>Core app model</a:t>
              </a:r>
            </a:p>
            <a:p>
              <a:pPr fontAlgn="ctr"/>
              <a:r>
                <a:rPr lang="en-US" sz="2353" dirty="0">
                  <a:solidFill>
                    <a:srgbClr val="FFFFFF"/>
                  </a:solidFill>
                  <a:cs typeface="Segoe UI" pitchFamily="34" charset="0"/>
                </a:rPr>
                <a:t>Threading</a:t>
              </a:r>
            </a:p>
            <a:p>
              <a:pPr algn="ctr"/>
              <a:endParaRPr lang="en-US" sz="1443" dirty="0">
                <a:solidFill>
                  <a:srgbClr val="FFFFFF"/>
                </a:solidFill>
                <a:cs typeface="Segoe UI" pitchFamily="34" charset="0"/>
              </a:endParaRPr>
            </a:p>
          </p:txBody>
        </p:sp>
      </p:grpSp>
      <p:sp>
        <p:nvSpPr>
          <p:cNvPr id="2" name="Rectangle 1"/>
          <p:cNvSpPr/>
          <p:nvPr/>
        </p:nvSpPr>
        <p:spPr bwMode="auto">
          <a:xfrm>
            <a:off x="2359137" y="1364468"/>
            <a:ext cx="2060523" cy="49517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198600" y="1656118"/>
            <a:ext cx="2060523" cy="49517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2703015" y="1104424"/>
            <a:ext cx="1792831" cy="941374"/>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Windows Runtime</a:t>
            </a:r>
          </a:p>
        </p:txBody>
      </p:sp>
      <p:sp>
        <p:nvSpPr>
          <p:cNvPr id="16" name="TextBox 15"/>
          <p:cNvSpPr txBox="1"/>
          <p:nvPr/>
        </p:nvSpPr>
        <p:spPr>
          <a:xfrm>
            <a:off x="4333010" y="1388948"/>
            <a:ext cx="2531825" cy="941374"/>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Windows Phone Runtime</a:t>
            </a:r>
          </a:p>
        </p:txBody>
      </p:sp>
    </p:spTree>
    <p:extLst>
      <p:ext uri="{BB962C8B-B14F-4D97-AF65-F5344CB8AC3E}">
        <p14:creationId xmlns:p14="http://schemas.microsoft.com/office/powerpoint/2010/main" val="235135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8</a:t>
            </a:r>
          </a:p>
          <a:p>
            <a:pPr lvl="1"/>
            <a:r>
              <a:rPr lang="en-US" dirty="0" smtClean="0"/>
              <a:t>1024x768+</a:t>
            </a:r>
            <a:endParaRPr lang="en-US" dirty="0" smtClean="0">
              <a:sym typeface="Wingdings" panose="05000000000000000000" pitchFamily="2" charset="2"/>
            </a:endParaRPr>
          </a:p>
          <a:p>
            <a:pPr lvl="1"/>
            <a:r>
              <a:rPr lang="en-US" dirty="0" smtClean="0"/>
              <a:t>Landscape, Portrait, Snapped, Filled</a:t>
            </a:r>
          </a:p>
          <a:p>
            <a:pPr lvl="1"/>
            <a:r>
              <a:rPr lang="en-US" dirty="0" smtClean="0"/>
              <a:t>10 inch screens+</a:t>
            </a:r>
          </a:p>
          <a:p>
            <a:r>
              <a:rPr lang="en-US" dirty="0" smtClean="0"/>
              <a:t>Windows Phone 8</a:t>
            </a:r>
          </a:p>
          <a:p>
            <a:pPr lvl="1"/>
            <a:r>
              <a:rPr lang="en-US" dirty="0" smtClean="0"/>
              <a:t>800x480, 1280x720, 1280x768</a:t>
            </a:r>
          </a:p>
          <a:p>
            <a:pPr lvl="1"/>
            <a:r>
              <a:rPr lang="en-US" dirty="0" smtClean="0"/>
              <a:t>Portrait, Landscape</a:t>
            </a:r>
          </a:p>
          <a:p>
            <a:pPr lvl="1"/>
            <a:r>
              <a:rPr lang="en-US" dirty="0" smtClean="0"/>
              <a:t>&lt;5 inch screen most common</a:t>
            </a:r>
          </a:p>
          <a:p>
            <a:endParaRPr lang="en-US" dirty="0" smtClean="0"/>
          </a:p>
          <a:p>
            <a:endParaRPr lang="en-US" dirty="0"/>
          </a:p>
        </p:txBody>
      </p:sp>
      <p:sp>
        <p:nvSpPr>
          <p:cNvPr id="3" name="Title 2"/>
          <p:cNvSpPr>
            <a:spLocks noGrp="1"/>
          </p:cNvSpPr>
          <p:nvPr>
            <p:ph type="title"/>
          </p:nvPr>
        </p:nvSpPr>
        <p:spPr/>
        <p:txBody>
          <a:bodyPr/>
          <a:lstStyle/>
          <a:p>
            <a:r>
              <a:rPr lang="en-US" smtClean="0"/>
              <a:t>Form Factors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3530600"/>
            <a:ext cx="1438509" cy="231462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1600" y="950735"/>
            <a:ext cx="3406968" cy="2314624"/>
          </a:xfrm>
          <a:prstGeom prst="rect">
            <a:avLst/>
          </a:prstGeom>
        </p:spPr>
      </p:pic>
    </p:spTree>
    <p:extLst>
      <p:ext uri="{BB962C8B-B14F-4D97-AF65-F5344CB8AC3E}">
        <p14:creationId xmlns:p14="http://schemas.microsoft.com/office/powerpoint/2010/main" val="4023190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User experience considerations</a:t>
            </a:r>
            <a:br>
              <a:rPr lang="en-US" dirty="0" smtClean="0"/>
            </a:br>
            <a:r>
              <a:rPr lang="en-US" sz="4267" dirty="0"/>
              <a:t>Design a native UX for each platform!</a:t>
            </a:r>
          </a:p>
        </p:txBody>
      </p:sp>
      <p:sp>
        <p:nvSpPr>
          <p:cNvPr id="23" name="Text Placeholder 22"/>
          <p:cNvSpPr>
            <a:spLocks noGrp="1"/>
          </p:cNvSpPr>
          <p:nvPr>
            <p:ph type="body" sz="quarter" idx="10"/>
          </p:nvPr>
        </p:nvSpPr>
        <p:spPr>
          <a:xfrm>
            <a:off x="269241" y="1873195"/>
            <a:ext cx="5378548" cy="4502205"/>
          </a:xfrm>
        </p:spPr>
        <p:txBody>
          <a:bodyPr/>
          <a:lstStyle/>
          <a:p>
            <a:r>
              <a:rPr lang="en-US" dirty="0"/>
              <a:t>Windows 8</a:t>
            </a:r>
          </a:p>
          <a:p>
            <a:pPr lvl="1"/>
            <a:r>
              <a:rPr lang="en-US" dirty="0"/>
              <a:t>One or two-handed touch, mouse</a:t>
            </a:r>
          </a:p>
          <a:p>
            <a:pPr lvl="1"/>
            <a:r>
              <a:rPr lang="en-US" dirty="0"/>
              <a:t>No guarantee of any specific hardware, must check at runtime</a:t>
            </a:r>
          </a:p>
          <a:p>
            <a:pPr lvl="1"/>
            <a:r>
              <a:rPr lang="en-US" dirty="0"/>
              <a:t>Rows and columns of content can work well</a:t>
            </a:r>
          </a:p>
          <a:p>
            <a:pPr lvl="1"/>
            <a:r>
              <a:rPr lang="en-US" dirty="0"/>
              <a:t>Scroll horizontally for more content</a:t>
            </a:r>
          </a:p>
          <a:p>
            <a:pPr lvl="1"/>
            <a:r>
              <a:rPr lang="en-US" dirty="0"/>
              <a:t>Significant room on the app bar</a:t>
            </a:r>
          </a:p>
          <a:p>
            <a:pPr lvl="1"/>
            <a:r>
              <a:rPr lang="en-US" dirty="0"/>
              <a:t>On-screen back button</a:t>
            </a:r>
          </a:p>
          <a:p>
            <a:pPr lvl="1"/>
            <a:r>
              <a:rPr lang="en-US" dirty="0"/>
              <a:t>Semantic </a:t>
            </a:r>
            <a:r>
              <a:rPr lang="en-US" dirty="0" smtClean="0"/>
              <a:t>zoom</a:t>
            </a:r>
            <a:endParaRPr lang="en-US" dirty="0"/>
          </a:p>
        </p:txBody>
      </p:sp>
      <p:sp>
        <p:nvSpPr>
          <p:cNvPr id="21" name="Text Placeholder 20"/>
          <p:cNvSpPr>
            <a:spLocks noGrp="1"/>
          </p:cNvSpPr>
          <p:nvPr>
            <p:ph type="body" sz="quarter" idx="11"/>
          </p:nvPr>
        </p:nvSpPr>
        <p:spPr>
          <a:xfrm>
            <a:off x="6544215" y="1873195"/>
            <a:ext cx="5378548" cy="4080669"/>
          </a:xfrm>
        </p:spPr>
        <p:txBody>
          <a:bodyPr/>
          <a:lstStyle/>
          <a:p>
            <a:r>
              <a:rPr lang="en-US" dirty="0"/>
              <a:t>Windows Phone 8</a:t>
            </a:r>
          </a:p>
          <a:p>
            <a:pPr lvl="1"/>
            <a:r>
              <a:rPr lang="en-US" dirty="0"/>
              <a:t>One-handed touch most common</a:t>
            </a:r>
          </a:p>
          <a:p>
            <a:pPr lvl="1"/>
            <a:r>
              <a:rPr lang="en-US" dirty="0"/>
              <a:t>Guaranteed hardware, such as camera and accelerometer</a:t>
            </a:r>
          </a:p>
          <a:p>
            <a:pPr lvl="1"/>
            <a:r>
              <a:rPr lang="en-US" dirty="0"/>
              <a:t>Avoid multiple columns of content</a:t>
            </a:r>
          </a:p>
          <a:p>
            <a:pPr lvl="1"/>
            <a:r>
              <a:rPr lang="en-US" dirty="0"/>
              <a:t>Scroll vertically for more content</a:t>
            </a:r>
          </a:p>
          <a:p>
            <a:pPr lvl="1"/>
            <a:r>
              <a:rPr lang="en-US" dirty="0"/>
              <a:t>Very limited room on the app bar</a:t>
            </a:r>
          </a:p>
          <a:p>
            <a:pPr lvl="1"/>
            <a:r>
              <a:rPr lang="en-US" dirty="0"/>
              <a:t>Hardware back button</a:t>
            </a:r>
          </a:p>
          <a:p>
            <a:pPr lvl="1"/>
            <a:r>
              <a:rPr lang="en-US" dirty="0"/>
              <a:t>No semantic </a:t>
            </a:r>
            <a:r>
              <a:rPr lang="en-US" dirty="0" smtClean="0"/>
              <a:t>zoom</a:t>
            </a:r>
            <a:endParaRPr lang="en-US" dirty="0"/>
          </a:p>
        </p:txBody>
      </p:sp>
    </p:spTree>
    <p:extLst>
      <p:ext uri="{BB962C8B-B14F-4D97-AF65-F5344CB8AC3E}">
        <p14:creationId xmlns:p14="http://schemas.microsoft.com/office/powerpoint/2010/main" val="181020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6"/>
            <a:ext cx="11653523" cy="4473480"/>
          </a:xfrm>
        </p:spPr>
        <p:txBody>
          <a:bodyPr/>
          <a:lstStyle/>
          <a:p>
            <a:r>
              <a:rPr lang="en-US" dirty="0" smtClean="0"/>
              <a:t>Avoid reusing XAML across Windows Store and Windows Phone apps</a:t>
            </a:r>
          </a:p>
          <a:p>
            <a:r>
              <a:rPr lang="en-US" dirty="0" smtClean="0"/>
              <a:t>Major differences in the platforms make this difficult anyway:</a:t>
            </a:r>
          </a:p>
          <a:p>
            <a:pPr lvl="1"/>
            <a:r>
              <a:rPr lang="en-US" dirty="0" smtClean="0"/>
              <a:t>User experience</a:t>
            </a:r>
          </a:p>
          <a:p>
            <a:pPr lvl="1"/>
            <a:r>
              <a:rPr lang="en-US" dirty="0" smtClean="0"/>
              <a:t>Screen space</a:t>
            </a:r>
          </a:p>
          <a:p>
            <a:pPr lvl="1"/>
            <a:r>
              <a:rPr lang="en-US" dirty="0" smtClean="0"/>
              <a:t>Page layout / orientation</a:t>
            </a:r>
          </a:p>
          <a:p>
            <a:pPr lvl="1"/>
            <a:r>
              <a:rPr lang="en-US" dirty="0" smtClean="0"/>
              <a:t>XAML namespaces</a:t>
            </a:r>
          </a:p>
          <a:p>
            <a:pPr lvl="1"/>
            <a:r>
              <a:rPr lang="en-US" dirty="0" smtClean="0"/>
              <a:t>XAML controls</a:t>
            </a:r>
            <a:endParaRPr lang="en-US" dirty="0"/>
          </a:p>
        </p:txBody>
      </p:sp>
      <p:sp>
        <p:nvSpPr>
          <p:cNvPr id="3" name="Title 2"/>
          <p:cNvSpPr>
            <a:spLocks noGrp="1"/>
          </p:cNvSpPr>
          <p:nvPr>
            <p:ph type="title"/>
          </p:nvPr>
        </p:nvSpPr>
        <p:spPr/>
        <p:txBody>
          <a:bodyPr/>
          <a:lstStyle/>
          <a:p>
            <a:r>
              <a:rPr lang="en-US" smtClean="0"/>
              <a:t>XAML</a:t>
            </a:r>
            <a:endParaRPr lang="en-US" dirty="0"/>
          </a:p>
        </p:txBody>
      </p:sp>
    </p:spTree>
    <p:extLst>
      <p:ext uri="{BB962C8B-B14F-4D97-AF65-F5344CB8AC3E}">
        <p14:creationId xmlns:p14="http://schemas.microsoft.com/office/powerpoint/2010/main" val="296872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Portable Class Libraries</a:t>
            </a:r>
            <a:endParaRPr lang="en-US" b="1" dirty="0"/>
          </a:p>
        </p:txBody>
      </p:sp>
    </p:spTree>
    <p:extLst>
      <p:ext uri="{BB962C8B-B14F-4D97-AF65-F5344CB8AC3E}">
        <p14:creationId xmlns:p14="http://schemas.microsoft.com/office/powerpoint/2010/main" val="24293526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Store and </a:t>
            </a:r>
            <a:r>
              <a:rPr lang="en-US" smtClean="0"/>
              <a:t>Windows Phone Expenses Apps</a:t>
            </a:r>
            <a:endParaRPr lang="en-US" b="1" dirty="0"/>
          </a:p>
        </p:txBody>
      </p:sp>
    </p:spTree>
    <p:extLst>
      <p:ext uri="{BB962C8B-B14F-4D97-AF65-F5344CB8AC3E}">
        <p14:creationId xmlns:p14="http://schemas.microsoft.com/office/powerpoint/2010/main" val="77942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9755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type="body" sz="quarter" idx="10"/>
          </p:nvPr>
        </p:nvSpPr>
        <p:spPr/>
        <p:txBody>
          <a:bodyPr/>
          <a:lstStyle/>
          <a:p>
            <a:r>
              <a:rPr lang="en-US" dirty="0"/>
              <a:t>Windows 8 and Windows Store apps</a:t>
            </a:r>
          </a:p>
          <a:p>
            <a:r>
              <a:rPr lang="en-US" dirty="0"/>
              <a:t>Windows Phone apps</a:t>
            </a:r>
          </a:p>
          <a:p>
            <a:r>
              <a:rPr lang="en-US" dirty="0"/>
              <a:t>Building for both</a:t>
            </a:r>
          </a:p>
        </p:txBody>
      </p:sp>
    </p:spTree>
    <p:extLst>
      <p:ext uri="{BB962C8B-B14F-4D97-AF65-F5344CB8AC3E}">
        <p14:creationId xmlns:p14="http://schemas.microsoft.com/office/powerpoint/2010/main" val="85548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8 Camp Training Kit</a:t>
            </a:r>
          </a:p>
          <a:p>
            <a:pPr lvl="1"/>
            <a:r>
              <a:rPr lang="en-US" sz="2400" dirty="0" smtClean="0"/>
              <a:t>http://www.microsoft.com/en-us/download/details.aspx?id=29854</a:t>
            </a:r>
          </a:p>
          <a:p>
            <a:r>
              <a:rPr lang="en-US" dirty="0" smtClean="0"/>
              <a:t>Build your first Windows Store app</a:t>
            </a:r>
          </a:p>
          <a:p>
            <a:pPr lvl="1"/>
            <a:r>
              <a:rPr lang="en-US" sz="2400" dirty="0" smtClean="0"/>
              <a:t>http://channel9.msdn.com/Series/Build-your-first-Windows-Store-app</a:t>
            </a:r>
          </a:p>
          <a:p>
            <a:r>
              <a:rPr lang="en-US" dirty="0" smtClean="0"/>
              <a:t>Windows Store apps for Absolute Beginners with C#</a:t>
            </a:r>
          </a:p>
          <a:p>
            <a:pPr lvl="1"/>
            <a:r>
              <a:rPr lang="en-US" sz="2400" dirty="0" smtClean="0"/>
              <a:t>http://channel9.msdn.com/Series/Windows-Store-apps-for-Absolute-Beginners-with-C-</a:t>
            </a:r>
          </a:p>
          <a:p>
            <a:r>
              <a:rPr lang="en-US" dirty="0" smtClean="0"/>
              <a:t>Windows Store apps for Absolute Beginners with JavaScript</a:t>
            </a:r>
          </a:p>
          <a:p>
            <a:pPr lvl="1"/>
            <a:r>
              <a:rPr lang="en-US" sz="2400" dirty="0" smtClean="0"/>
              <a:t>http://channel9.msdn.com/Series/Windows-Store-apps-for-Absolute-Beginners-with-JavaScript</a:t>
            </a:r>
            <a:endParaRPr lang="en-US" sz="2400" dirty="0"/>
          </a:p>
        </p:txBody>
      </p:sp>
      <p:sp>
        <p:nvSpPr>
          <p:cNvPr id="4" name="Title 3"/>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4290734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305185"/>
          </a:xfrm>
        </p:spPr>
        <p:txBody>
          <a:bodyPr/>
          <a:lstStyle/>
          <a:p>
            <a:r>
              <a:rPr lang="en-US" strike="sngStrike" dirty="0"/>
              <a:t>Improve architecture, maintainability, and quality</a:t>
            </a:r>
          </a:p>
          <a:p>
            <a:pPr lvl="1"/>
            <a:r>
              <a:rPr lang="en-US" strike="sngStrike" dirty="0"/>
              <a:t>Adopt a services architecture</a:t>
            </a:r>
          </a:p>
          <a:p>
            <a:r>
              <a:rPr lang="en-US" strike="sngStrike" dirty="0"/>
              <a:t>Improve accessibility, scalability, and operations</a:t>
            </a:r>
          </a:p>
          <a:p>
            <a:pPr lvl="1"/>
            <a:r>
              <a:rPr lang="en-US" strike="sngStrike" dirty="0"/>
              <a:t>Move to the cloud</a:t>
            </a:r>
          </a:p>
          <a:p>
            <a:r>
              <a:rPr lang="en-US" strike="sngStrike" dirty="0"/>
              <a:t>Update the user experience</a:t>
            </a:r>
          </a:p>
          <a:p>
            <a:pPr lvl="1"/>
            <a:r>
              <a:rPr lang="en-US" strike="sngStrike" dirty="0"/>
              <a:t>Build a more modern-looking user experience</a:t>
            </a:r>
          </a:p>
          <a:p>
            <a:r>
              <a:rPr lang="en-US" dirty="0"/>
              <a:t>Expand device support</a:t>
            </a:r>
          </a:p>
          <a:p>
            <a:pPr lvl="1"/>
            <a:r>
              <a:rPr lang="en-US" dirty="0"/>
              <a:t>Companion apps for Windows Store and Windows Phone</a:t>
            </a:r>
          </a:p>
        </p:txBody>
      </p:sp>
      <p:sp>
        <p:nvSpPr>
          <p:cNvPr id="2" name="Title 1"/>
          <p:cNvSpPr>
            <a:spLocks noGrp="1"/>
          </p:cNvSpPr>
          <p:nvPr>
            <p:ph type="title"/>
          </p:nvPr>
        </p:nvSpPr>
        <p:spPr/>
        <p:txBody>
          <a:bodyPr/>
          <a:lstStyle/>
          <a:p>
            <a:r>
              <a:rPr lang="en-US" dirty="0" smtClean="0"/>
              <a:t>Expense reporting backlog</a:t>
            </a:r>
            <a:endParaRPr lang="en-US" dirty="0"/>
          </a:p>
        </p:txBody>
      </p:sp>
    </p:spTree>
    <p:extLst>
      <p:ext uri="{BB962C8B-B14F-4D97-AF65-F5344CB8AC3E}">
        <p14:creationId xmlns:p14="http://schemas.microsoft.com/office/powerpoint/2010/main" val="150592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Phone 8 Training Kit</a:t>
            </a:r>
          </a:p>
          <a:p>
            <a:pPr lvl="1"/>
            <a:r>
              <a:rPr lang="en-US" sz="2400" dirty="0" smtClean="0"/>
              <a:t>http://www.microsoft.com/en-us/download/details.aspx?id=38782</a:t>
            </a:r>
          </a:p>
          <a:p>
            <a:r>
              <a:rPr lang="en-US" dirty="0" smtClean="0"/>
              <a:t>Windows Phone 8 Development for Absolute Beginners </a:t>
            </a:r>
          </a:p>
          <a:p>
            <a:pPr lvl="1"/>
            <a:r>
              <a:rPr lang="en-US" sz="2400" dirty="0" smtClean="0"/>
              <a:t>http://channel9.msdn.com/Series/Windows-Phone-8-Development-for-Absolute-Beginners</a:t>
            </a:r>
          </a:p>
          <a:p>
            <a:r>
              <a:rPr lang="en-US" dirty="0" smtClean="0"/>
              <a:t>Building Apps for Windows Phone 8 Jump Start </a:t>
            </a:r>
          </a:p>
          <a:p>
            <a:pPr lvl="1"/>
            <a:r>
              <a:rPr lang="en-US" sz="2400" dirty="0" smtClean="0"/>
              <a:t>http://channel9.msdn.com/Series/Building-Apps-for-Windows-Phone-8-Jump-Start</a:t>
            </a:r>
          </a:p>
        </p:txBody>
      </p:sp>
      <p:sp>
        <p:nvSpPr>
          <p:cNvPr id="4" name="Title 3"/>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91970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Building Apps for Both Windows 8 and Windows Phone 8 Jump Start</a:t>
            </a:r>
          </a:p>
          <a:p>
            <a:pPr lvl="1"/>
            <a:r>
              <a:rPr lang="en-US" sz="2400" dirty="0" smtClean="0"/>
              <a:t>http://channel9.msdn.com/Series/Building-Apps-for-Both-Windows-8-and-Windows-Phone-8-Jump-Start</a:t>
            </a:r>
          </a:p>
        </p:txBody>
      </p:sp>
      <p:sp>
        <p:nvSpPr>
          <p:cNvPr id="4" name="Title 3"/>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76785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Store Apps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863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reimagined</a:t>
            </a:r>
            <a:endParaRPr lang="en-US" dirty="0"/>
          </a:p>
        </p:txBody>
      </p:sp>
      <p:pic>
        <p:nvPicPr>
          <p:cNvPr id="1026" name="Picture 2" descr="C:\Users\margeaul\Documents\Windows 8 Comms &amp; Events Toolkit\Keynote Deck\IMAGES\01_Start_Screen_Be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815" y="1768484"/>
            <a:ext cx="6848584" cy="38500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79745"/>
          <a:stretch/>
        </p:blipFill>
        <p:spPr bwMode="auto">
          <a:xfrm>
            <a:off x="10920595" y="4409653"/>
            <a:ext cx="923559" cy="7863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8123805" y="1768478"/>
            <a:ext cx="1876425" cy="188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New fast and fluid Start screen</a:t>
            </a:r>
          </a:p>
          <a:p>
            <a:pPr marL="45710" defTabSz="913886" fontAlgn="base">
              <a:spcBef>
                <a:spcPct val="0"/>
              </a:spcBef>
              <a:spcAft>
                <a:spcPct val="0"/>
              </a:spcAft>
            </a:pPr>
            <a:endParaRPr lang="en-US" sz="2400" spc="-1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3805" y="3770315"/>
            <a:ext cx="3850513"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Everything great about Windows 7 we made even better</a:t>
            </a:r>
          </a:p>
        </p:txBody>
      </p:sp>
      <p:sp>
        <p:nvSpPr>
          <p:cNvPr id="9" name="Rectangle 8"/>
          <p:cNvSpPr/>
          <p:nvPr/>
        </p:nvSpPr>
        <p:spPr bwMode="auto">
          <a:xfrm>
            <a:off x="10120315" y="1768478"/>
            <a:ext cx="1853996" cy="188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Touch, </a:t>
            </a:r>
          </a:p>
          <a:p>
            <a:pPr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mouse, keyboard</a:t>
            </a:r>
          </a:p>
        </p:txBody>
      </p:sp>
    </p:spTree>
    <p:extLst>
      <p:ext uri="{BB962C8B-B14F-4D97-AF65-F5344CB8AC3E}">
        <p14:creationId xmlns:p14="http://schemas.microsoft.com/office/powerpoint/2010/main" val="391469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541687"/>
          </a:xfrm>
        </p:spPr>
        <p:txBody>
          <a:bodyPr vert="horz" wrap="square" lIns="0" tIns="0" rIns="0" bIns="0" rtlCol="0" anchor="t" anchorCtr="0">
            <a:spAutoFit/>
          </a:bodyPr>
          <a:lstStyle/>
          <a:p>
            <a:r>
              <a:rPr lang="en-US" dirty="0"/>
              <a:t>G</a:t>
            </a:r>
            <a:r>
              <a:rPr lang="en-US" dirty="0" smtClean="0"/>
              <a:t>reat </a:t>
            </a:r>
            <a:r>
              <a:rPr lang="en-US" dirty="0"/>
              <a:t>experience across </a:t>
            </a:r>
            <a:r>
              <a:rPr lang="en-US" dirty="0" smtClean="0"/>
              <a:t>all hardware</a:t>
            </a:r>
            <a:endParaRPr lang="en-US" dirty="0"/>
          </a:p>
        </p:txBody>
      </p:sp>
      <p:sp>
        <p:nvSpPr>
          <p:cNvPr id="11" name="Rectangle 10"/>
          <p:cNvSpPr/>
          <p:nvPr/>
        </p:nvSpPr>
        <p:spPr bwMode="auto">
          <a:xfrm>
            <a:off x="1136660" y="1768478"/>
            <a:ext cx="1876425" cy="188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Tablets to laptops to all-in-ones</a:t>
            </a:r>
          </a:p>
        </p:txBody>
      </p:sp>
      <p:sp>
        <p:nvSpPr>
          <p:cNvPr id="12" name="Rectangle 11"/>
          <p:cNvSpPr/>
          <p:nvPr/>
        </p:nvSpPr>
        <p:spPr bwMode="auto">
          <a:xfrm>
            <a:off x="3121292" y="3770315"/>
            <a:ext cx="1877747"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Highest power to the most efficient chipset</a:t>
            </a:r>
          </a:p>
        </p:txBody>
      </p:sp>
      <p:sp>
        <p:nvSpPr>
          <p:cNvPr id="17" name="Rectangle 16"/>
          <p:cNvSpPr/>
          <p:nvPr/>
        </p:nvSpPr>
        <p:spPr bwMode="auto">
          <a:xfrm>
            <a:off x="3121292" y="1791263"/>
            <a:ext cx="1877747"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b" anchorCtr="0" forceAA="0" compatLnSpc="1">
            <a:prstTxWarp prst="textNoShape">
              <a:avLst/>
            </a:prstTxWarp>
            <a:noAutofit/>
          </a:bodyPr>
          <a:lstStyle/>
          <a:p>
            <a:pPr defTabSz="913886" fontAlgn="base">
              <a:spcBef>
                <a:spcPct val="0"/>
              </a:spcBef>
              <a:spcAft>
                <a:spcPct val="0"/>
              </a:spcAft>
            </a:pPr>
            <a:endParaRPr lang="en-US" sz="2400" spc="-1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150277" y="3770315"/>
            <a:ext cx="1877747" cy="1866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1" tIns="45711" rIns="45711" bIns="45711" numCol="1" spcCol="0" rtlCol="0" fromWordArt="0" anchor="t" anchorCtr="0" forceAA="0" compatLnSpc="1">
            <a:prstTxWarp prst="textNoShape">
              <a:avLst/>
            </a:prstTxWarp>
            <a:noAutofit/>
          </a:bodyPr>
          <a:lstStyle/>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Touch, </a:t>
            </a:r>
          </a:p>
          <a:p>
            <a:pPr marL="45710" defTabSz="913886" fontAlgn="base">
              <a:spcBef>
                <a:spcPct val="0"/>
              </a:spcBef>
              <a:spcAft>
                <a:spcPct val="0"/>
              </a:spcAft>
            </a:pPr>
            <a:r>
              <a:rPr lang="en-US" sz="2400" spc="-100" dirty="0">
                <a:gradFill>
                  <a:gsLst>
                    <a:gs pos="0">
                      <a:srgbClr val="FFFFFF"/>
                    </a:gs>
                    <a:gs pos="100000">
                      <a:srgbClr val="FFFFFF"/>
                    </a:gs>
                  </a:gsLst>
                  <a:lin ang="5400000" scaled="0"/>
                </a:gradFill>
                <a:ea typeface="Segoe UI" pitchFamily="34" charset="0"/>
                <a:cs typeface="Segoe UI" pitchFamily="34" charset="0"/>
              </a:rPr>
              <a:t>mouse, keyboard</a:t>
            </a:r>
          </a:p>
        </p:txBody>
      </p:sp>
      <p:pic>
        <p:nvPicPr>
          <p:cNvPr id="24"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79339"/>
          <a:stretch/>
        </p:blipFill>
        <p:spPr bwMode="auto">
          <a:xfrm>
            <a:off x="3577492" y="2310166"/>
            <a:ext cx="965349" cy="80575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argeaul\Documents\Windows 8 Comms &amp; Events Toolkit\Keynote Deck\IMAGES\15_Hardwa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953" y="1879926"/>
            <a:ext cx="5890923" cy="360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84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6"/>
            <a:ext cx="11653523" cy="5365989"/>
          </a:xfrm>
        </p:spPr>
        <p:txBody>
          <a:bodyPr/>
          <a:lstStyle/>
          <a:p>
            <a:r>
              <a:rPr lang="en-US" dirty="0" smtClean="0"/>
              <a:t>Fast and fluid user experience</a:t>
            </a:r>
          </a:p>
          <a:p>
            <a:pPr lvl="1"/>
            <a:r>
              <a:rPr lang="en-US" sz="2400" dirty="0" smtClean="0"/>
              <a:t>Responsive, alive, beautiful</a:t>
            </a:r>
          </a:p>
          <a:p>
            <a:r>
              <a:rPr lang="en-US" dirty="0" smtClean="0"/>
              <a:t>Immersive and full-screen </a:t>
            </a:r>
          </a:p>
          <a:p>
            <a:pPr lvl="1"/>
            <a:r>
              <a:rPr lang="en-US" sz="2400" dirty="0" smtClean="0"/>
              <a:t>Focuses attention on your apps</a:t>
            </a:r>
          </a:p>
          <a:p>
            <a:r>
              <a:rPr lang="en-US" dirty="0" smtClean="0"/>
              <a:t>Touch-first with full keyboard and mouse</a:t>
            </a:r>
          </a:p>
          <a:p>
            <a:pPr lvl="1"/>
            <a:r>
              <a:rPr lang="en-US" sz="2400" dirty="0" smtClean="0"/>
              <a:t>Enables your choice of interaction</a:t>
            </a:r>
          </a:p>
          <a:p>
            <a:r>
              <a:rPr lang="en-US" dirty="0" smtClean="0"/>
              <a:t>Web of apps working together </a:t>
            </a:r>
          </a:p>
          <a:p>
            <a:pPr lvl="1"/>
            <a:r>
              <a:rPr lang="en-US" sz="2400" dirty="0" smtClean="0"/>
              <a:t>Apps are connected to each other and the cloud</a:t>
            </a:r>
          </a:p>
          <a:p>
            <a:r>
              <a:rPr lang="en-US" dirty="0" smtClean="0"/>
              <a:t>Experience for all PC devices and architectures</a:t>
            </a:r>
          </a:p>
          <a:p>
            <a:pPr lvl="1"/>
            <a:r>
              <a:rPr lang="en-US" sz="2400" dirty="0" smtClean="0"/>
              <a:t>No compromise across new form factors, desktops and laptops</a:t>
            </a:r>
            <a:endParaRPr lang="en-US" sz="2400" dirty="0"/>
          </a:p>
        </p:txBody>
      </p:sp>
      <p:sp>
        <p:nvSpPr>
          <p:cNvPr id="2" name="Title 1"/>
          <p:cNvSpPr>
            <a:spLocks noGrp="1"/>
          </p:cNvSpPr>
          <p:nvPr>
            <p:ph type="title"/>
          </p:nvPr>
        </p:nvSpPr>
        <p:spPr/>
        <p:txBody>
          <a:bodyPr/>
          <a:lstStyle/>
          <a:p>
            <a:r>
              <a:rPr lang="en-US" smtClean="0"/>
              <a:t>Windows 8 Experience</a:t>
            </a:r>
            <a:endParaRPr lang="en-US" dirty="0"/>
          </a:p>
        </p:txBody>
      </p:sp>
    </p:spTree>
    <p:extLst>
      <p:ext uri="{BB962C8B-B14F-4D97-AF65-F5344CB8AC3E}">
        <p14:creationId xmlns:p14="http://schemas.microsoft.com/office/powerpoint/2010/main" val="328311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8 Platform</a:t>
            </a:r>
          </a:p>
        </p:txBody>
      </p:sp>
      <p:sp>
        <p:nvSpPr>
          <p:cNvPr id="26" name="Rectangle 25"/>
          <p:cNvSpPr/>
          <p:nvPr/>
        </p:nvSpPr>
        <p:spPr>
          <a:xfrm>
            <a:off x="1829941" y="1456317"/>
            <a:ext cx="6352283" cy="631772"/>
          </a:xfrm>
          <a:prstGeom prst="rect">
            <a:avLst/>
          </a:prstGeom>
          <a:solidFill>
            <a:schemeClr val="accent1">
              <a:lumMod val="50000"/>
            </a:schemeClr>
          </a:solidFill>
          <a:ln>
            <a:noFill/>
          </a:ln>
        </p:spPr>
        <p:style>
          <a:lnRef idx="2">
            <a:schemeClr val="accent1"/>
          </a:lnRef>
          <a:fillRef idx="1">
            <a:schemeClr val="lt1"/>
          </a:fillRef>
          <a:effectRef idx="0">
            <a:schemeClr val="accent1"/>
          </a:effectRef>
          <a:fontRef idx="minor">
            <a:schemeClr val="dk1"/>
          </a:fontRef>
        </p:style>
        <p:txBody>
          <a:bodyPr lIns="162300" tIns="81149" rIns="162300" bIns="81149" rtlCol="0" anchor="ctr"/>
          <a:lstStyle/>
          <a:p>
            <a:pPr algn="ctr" defTabSz="1219170"/>
            <a:r>
              <a:rPr lang="en-US" sz="2667" dirty="0">
                <a:solidFill>
                  <a:schemeClr val="bg1">
                    <a:alpha val="99000"/>
                  </a:schemeClr>
                </a:solidFill>
              </a:rPr>
              <a:t>Windows Store Apps</a:t>
            </a:r>
          </a:p>
        </p:txBody>
      </p:sp>
      <p:grpSp>
        <p:nvGrpSpPr>
          <p:cNvPr id="11" name="Group 10"/>
          <p:cNvGrpSpPr/>
          <p:nvPr/>
        </p:nvGrpSpPr>
        <p:grpSpPr>
          <a:xfrm>
            <a:off x="8254362" y="1456316"/>
            <a:ext cx="2921359" cy="4232717"/>
            <a:chOff x="6190771" y="1092237"/>
            <a:chExt cx="2191019" cy="3174538"/>
          </a:xfrm>
        </p:grpSpPr>
        <p:sp>
          <p:nvSpPr>
            <p:cNvPr id="40" name="Rectangle 39"/>
            <p:cNvSpPr/>
            <p:nvPr/>
          </p:nvSpPr>
          <p:spPr>
            <a:xfrm>
              <a:off x="6190771" y="1628424"/>
              <a:ext cx="799743" cy="211052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000" dirty="0">
                  <a:solidFill>
                    <a:schemeClr val="bg1">
                      <a:alpha val="99000"/>
                    </a:schemeClr>
                  </a:solidFill>
                </a:rPr>
                <a:t>HTML</a:t>
              </a:r>
              <a:endParaRPr lang="en-US" dirty="0">
                <a:solidFill>
                  <a:schemeClr val="bg1">
                    <a:alpha val="99000"/>
                  </a:schemeClr>
                </a:solidFill>
              </a:endParaRPr>
            </a:p>
            <a:p>
              <a:pPr algn="ctr"/>
              <a:r>
                <a:rPr lang="en-US" sz="1400" dirty="0">
                  <a:solidFill>
                    <a:schemeClr val="bg1">
                      <a:alpha val="99000"/>
                    </a:schemeClr>
                  </a:solidFill>
                </a:rPr>
                <a:t>JavaScript</a:t>
              </a:r>
              <a:endParaRPr lang="en-US" sz="1200" dirty="0">
                <a:solidFill>
                  <a:schemeClr val="bg1">
                    <a:alpha val="99000"/>
                  </a:schemeClr>
                </a:solidFill>
              </a:endParaRPr>
            </a:p>
          </p:txBody>
        </p:sp>
        <p:sp>
          <p:nvSpPr>
            <p:cNvPr id="53" name="Rectangle 52"/>
            <p:cNvSpPr/>
            <p:nvPr/>
          </p:nvSpPr>
          <p:spPr>
            <a:xfrm>
              <a:off x="7847288" y="1628424"/>
              <a:ext cx="530494" cy="2110521"/>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endParaRPr lang="en-US" sz="2400" dirty="0">
                <a:solidFill>
                  <a:schemeClr val="tx1">
                    <a:alpha val="99000"/>
                  </a:schemeClr>
                </a:solidFill>
              </a:endParaRPr>
            </a:p>
          </p:txBody>
        </p:sp>
        <p:sp>
          <p:nvSpPr>
            <p:cNvPr id="54" name="Rectangle 53"/>
            <p:cNvSpPr/>
            <p:nvPr/>
          </p:nvSpPr>
          <p:spPr>
            <a:xfrm>
              <a:off x="7049000" y="1631833"/>
              <a:ext cx="747135" cy="21071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endParaRPr lang="en-US" sz="2400" dirty="0">
                <a:solidFill>
                  <a:schemeClr val="tx1">
                    <a:alpha val="99000"/>
                  </a:schemeClr>
                </a:solidFill>
              </a:endParaRPr>
            </a:p>
          </p:txBody>
        </p:sp>
        <p:sp>
          <p:nvSpPr>
            <p:cNvPr id="55" name="TextBox 54"/>
            <p:cNvSpPr txBox="1"/>
            <p:nvPr/>
          </p:nvSpPr>
          <p:spPr>
            <a:xfrm>
              <a:off x="7126101" y="2454557"/>
              <a:ext cx="592932" cy="461665"/>
            </a:xfrm>
            <a:prstGeom prst="rect">
              <a:avLst/>
            </a:prstGeom>
            <a:noFill/>
          </p:spPr>
          <p:txBody>
            <a:bodyPr wrap="square" lIns="0" tIns="0" rIns="0" bIns="0" rtlCol="0">
              <a:spAutoFit/>
            </a:bodyPr>
            <a:lstStyle/>
            <a:p>
              <a:pPr algn="ctr"/>
              <a:r>
                <a:rPr lang="en-US" sz="2000" dirty="0">
                  <a:solidFill>
                    <a:schemeClr val="bg1">
                      <a:alpha val="99000"/>
                    </a:schemeClr>
                  </a:solidFill>
                </a:rPr>
                <a:t>C</a:t>
              </a:r>
            </a:p>
            <a:p>
              <a:pPr algn="ctr"/>
              <a:r>
                <a:rPr lang="en-US" sz="2000" dirty="0">
                  <a:solidFill>
                    <a:schemeClr val="bg1">
                      <a:alpha val="99000"/>
                    </a:schemeClr>
                  </a:solidFill>
                </a:rPr>
                <a:t>C++</a:t>
              </a:r>
            </a:p>
          </p:txBody>
        </p:sp>
        <p:sp>
          <p:nvSpPr>
            <p:cNvPr id="57" name="TextBox 56"/>
            <p:cNvSpPr txBox="1"/>
            <p:nvPr/>
          </p:nvSpPr>
          <p:spPr>
            <a:xfrm>
              <a:off x="7876505" y="2452853"/>
              <a:ext cx="472062" cy="461665"/>
            </a:xfrm>
            <a:prstGeom prst="rect">
              <a:avLst/>
            </a:prstGeom>
            <a:noFill/>
          </p:spPr>
          <p:txBody>
            <a:bodyPr wrap="square" lIns="0" tIns="0" rIns="0" bIns="0" rtlCol="0">
              <a:spAutoFit/>
            </a:bodyPr>
            <a:lstStyle/>
            <a:p>
              <a:pPr algn="ctr"/>
              <a:r>
                <a:rPr lang="en-US" sz="2000" dirty="0">
                  <a:solidFill>
                    <a:schemeClr val="bg1">
                      <a:alpha val="99000"/>
                    </a:schemeClr>
                  </a:solidFill>
                </a:rPr>
                <a:t>C#</a:t>
              </a:r>
            </a:p>
            <a:p>
              <a:pPr algn="ctr"/>
              <a:r>
                <a:rPr lang="en-US" sz="2000" dirty="0">
                  <a:solidFill>
                    <a:schemeClr val="bg1">
                      <a:alpha val="99000"/>
                    </a:schemeClr>
                  </a:solidFill>
                </a:rPr>
                <a:t>VB</a:t>
              </a:r>
            </a:p>
          </p:txBody>
        </p:sp>
        <p:sp>
          <p:nvSpPr>
            <p:cNvPr id="58" name="Rectangle 57"/>
            <p:cNvSpPr/>
            <p:nvPr/>
          </p:nvSpPr>
          <p:spPr>
            <a:xfrm>
              <a:off x="6190771" y="1092237"/>
              <a:ext cx="2191019" cy="473829"/>
            </a:xfrm>
            <a:prstGeom prst="rect">
              <a:avLst/>
            </a:prstGeom>
            <a:solidFill>
              <a:schemeClr val="accent1">
                <a:lumMod val="50000"/>
              </a:schemeClr>
            </a:solidFill>
            <a:ln>
              <a:noFill/>
            </a:ln>
          </p:spPr>
          <p:style>
            <a:lnRef idx="2">
              <a:schemeClr val="accent1"/>
            </a:lnRef>
            <a:fillRef idx="1">
              <a:schemeClr val="lt1"/>
            </a:fillRef>
            <a:effectRef idx="0">
              <a:schemeClr val="accent1"/>
            </a:effectRef>
            <a:fontRef idx="minor">
              <a:schemeClr val="dk1"/>
            </a:fontRef>
          </p:style>
          <p:txBody>
            <a:bodyPr lIns="121725" tIns="60863" rIns="121725" bIns="60863" rtlCol="0" anchor="ctr"/>
            <a:lstStyle/>
            <a:p>
              <a:pPr algn="ctr"/>
              <a:r>
                <a:rPr lang="en-US" sz="2667" dirty="0">
                  <a:solidFill>
                    <a:schemeClr val="bg1">
                      <a:alpha val="99000"/>
                    </a:schemeClr>
                  </a:solidFill>
                </a:rPr>
                <a:t>Desktop Apps</a:t>
              </a:r>
            </a:p>
          </p:txBody>
        </p:sp>
        <p:sp>
          <p:nvSpPr>
            <p:cNvPr id="33" name="Rectangle 32"/>
            <p:cNvSpPr/>
            <p:nvPr/>
          </p:nvSpPr>
          <p:spPr>
            <a:xfrm>
              <a:off x="7049000" y="3790241"/>
              <a:ext cx="747134" cy="476534"/>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000" dirty="0">
                  <a:solidFill>
                    <a:schemeClr val="bg1">
                      <a:alpha val="99000"/>
                    </a:schemeClr>
                  </a:solidFill>
                </a:rPr>
                <a:t>Win32</a:t>
              </a:r>
            </a:p>
          </p:txBody>
        </p:sp>
        <p:sp>
          <p:nvSpPr>
            <p:cNvPr id="34" name="Rectangle 33"/>
            <p:cNvSpPr/>
            <p:nvPr/>
          </p:nvSpPr>
          <p:spPr>
            <a:xfrm>
              <a:off x="7847288" y="3790238"/>
              <a:ext cx="530494" cy="476534"/>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1600" dirty="0">
                  <a:solidFill>
                    <a:schemeClr val="tx1">
                      <a:alpha val="99000"/>
                    </a:schemeClr>
                  </a:solidFill>
                </a:rPr>
                <a:t>.</a:t>
              </a:r>
              <a:r>
                <a:rPr lang="en-US" sz="1600" dirty="0">
                  <a:solidFill>
                    <a:schemeClr val="bg1">
                      <a:alpha val="99000"/>
                    </a:schemeClr>
                  </a:solidFill>
                </a:rPr>
                <a:t>NET / SL</a:t>
              </a:r>
            </a:p>
          </p:txBody>
        </p:sp>
        <p:sp>
          <p:nvSpPr>
            <p:cNvPr id="35" name="Rectangle 34"/>
            <p:cNvSpPr/>
            <p:nvPr/>
          </p:nvSpPr>
          <p:spPr>
            <a:xfrm>
              <a:off x="6190771" y="3790241"/>
              <a:ext cx="799743" cy="476534"/>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1600" dirty="0">
                  <a:solidFill>
                    <a:schemeClr val="bg1">
                      <a:alpha val="99000"/>
                    </a:schemeClr>
                  </a:solidFill>
                </a:rPr>
                <a:t>Internet Explorer</a:t>
              </a:r>
            </a:p>
          </p:txBody>
        </p:sp>
      </p:grpSp>
      <p:grpSp>
        <p:nvGrpSpPr>
          <p:cNvPr id="10" name="Group 9"/>
          <p:cNvGrpSpPr/>
          <p:nvPr/>
        </p:nvGrpSpPr>
        <p:grpSpPr>
          <a:xfrm>
            <a:off x="1016285" y="3839232"/>
            <a:ext cx="7165939" cy="1849800"/>
            <a:chOff x="762214" y="2879424"/>
            <a:chExt cx="5374454" cy="1387350"/>
          </a:xfrm>
        </p:grpSpPr>
        <p:sp>
          <p:nvSpPr>
            <p:cNvPr id="24" name="Rectangle 23"/>
            <p:cNvSpPr/>
            <p:nvPr/>
          </p:nvSpPr>
          <p:spPr>
            <a:xfrm>
              <a:off x="1372360" y="2879424"/>
              <a:ext cx="4764308" cy="1387349"/>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endParaRPr lang="en-US" sz="2400" dirty="0">
                <a:solidFill>
                  <a:schemeClr val="tx1">
                    <a:alpha val="99000"/>
                  </a:schemeClr>
                </a:solidFill>
              </a:endParaRPr>
            </a:p>
          </p:txBody>
        </p:sp>
        <p:sp>
          <p:nvSpPr>
            <p:cNvPr id="16" name="Rectangle 15"/>
            <p:cNvSpPr/>
            <p:nvPr/>
          </p:nvSpPr>
          <p:spPr>
            <a:xfrm>
              <a:off x="1458839" y="3271299"/>
              <a:ext cx="1527164" cy="467648"/>
            </a:xfrm>
            <a:prstGeom prst="rect">
              <a:avLst/>
            </a:prstGeom>
            <a:solidFill>
              <a:schemeClr val="accent1">
                <a:lumMod val="75000"/>
              </a:schemeClr>
            </a:solidFill>
            <a:ln w="28575">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dirty="0">
                  <a:solidFill>
                    <a:schemeClr val="bg1">
                      <a:alpha val="99000"/>
                    </a:schemeClr>
                  </a:solidFill>
                </a:rPr>
                <a:t>Communication</a:t>
              </a:r>
            </a:p>
            <a:p>
              <a:pPr algn="ctr"/>
              <a:r>
                <a:rPr lang="en-US" dirty="0">
                  <a:solidFill>
                    <a:schemeClr val="bg1">
                      <a:alpha val="99000"/>
                    </a:schemeClr>
                  </a:solidFill>
                </a:rPr>
                <a:t> &amp; Data</a:t>
              </a:r>
            </a:p>
          </p:txBody>
        </p:sp>
        <p:sp>
          <p:nvSpPr>
            <p:cNvPr id="17" name="Rectangle 16"/>
            <p:cNvSpPr/>
            <p:nvPr/>
          </p:nvSpPr>
          <p:spPr>
            <a:xfrm>
              <a:off x="1458839" y="3825867"/>
              <a:ext cx="4591665" cy="357026"/>
            </a:xfrm>
            <a:prstGeom prst="rect">
              <a:avLst/>
            </a:prstGeom>
            <a:solidFill>
              <a:schemeClr val="accent1">
                <a:lumMod val="75000"/>
              </a:schemeClr>
            </a:solidFill>
            <a:ln w="28575">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dirty="0">
                  <a:solidFill>
                    <a:schemeClr val="bg1">
                      <a:alpha val="99000"/>
                    </a:schemeClr>
                  </a:solidFill>
                </a:rPr>
                <a:t>Application Model</a:t>
              </a:r>
            </a:p>
          </p:txBody>
        </p:sp>
        <p:sp>
          <p:nvSpPr>
            <p:cNvPr id="18" name="Rectangle 17"/>
            <p:cNvSpPr/>
            <p:nvPr/>
          </p:nvSpPr>
          <p:spPr>
            <a:xfrm>
              <a:off x="4610323" y="3271298"/>
              <a:ext cx="1440180" cy="467649"/>
            </a:xfrm>
            <a:prstGeom prst="rect">
              <a:avLst/>
            </a:prstGeom>
            <a:solidFill>
              <a:schemeClr val="accent1">
                <a:lumMod val="75000"/>
              </a:schemeClr>
            </a:solidFill>
            <a:ln w="28575">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dirty="0">
                  <a:solidFill>
                    <a:schemeClr val="bg1">
                      <a:alpha val="99000"/>
                    </a:schemeClr>
                  </a:solidFill>
                </a:rPr>
                <a:t>Devices &amp; Printing</a:t>
              </a:r>
            </a:p>
          </p:txBody>
        </p:sp>
        <p:sp>
          <p:nvSpPr>
            <p:cNvPr id="4" name="Rectangle 3"/>
            <p:cNvSpPr/>
            <p:nvPr/>
          </p:nvSpPr>
          <p:spPr>
            <a:xfrm>
              <a:off x="2206652" y="2881187"/>
              <a:ext cx="2958719" cy="346249"/>
            </a:xfrm>
            <a:prstGeom prst="rect">
              <a:avLst/>
            </a:prstGeom>
          </p:spPr>
          <p:txBody>
            <a:bodyPr wrap="square">
              <a:spAutoFit/>
            </a:bodyPr>
            <a:lstStyle/>
            <a:p>
              <a:pPr algn="ctr"/>
              <a:r>
                <a:rPr lang="en-US" sz="2400" dirty="0" err="1">
                  <a:solidFill>
                    <a:schemeClr val="bg1">
                      <a:alpha val="99000"/>
                    </a:schemeClr>
                  </a:solidFill>
                </a:rPr>
                <a:t>WinRT</a:t>
              </a:r>
              <a:r>
                <a:rPr lang="en-US" sz="2400" dirty="0">
                  <a:solidFill>
                    <a:schemeClr val="bg1">
                      <a:alpha val="99000"/>
                    </a:schemeClr>
                  </a:solidFill>
                </a:rPr>
                <a:t> APIs</a:t>
              </a:r>
            </a:p>
          </p:txBody>
        </p:sp>
        <p:sp>
          <p:nvSpPr>
            <p:cNvPr id="23" name="Rectangle 22"/>
            <p:cNvSpPr/>
            <p:nvPr/>
          </p:nvSpPr>
          <p:spPr>
            <a:xfrm>
              <a:off x="3074752" y="3271299"/>
              <a:ext cx="1441967" cy="467648"/>
            </a:xfrm>
            <a:prstGeom prst="rect">
              <a:avLst/>
            </a:prstGeom>
            <a:solidFill>
              <a:schemeClr val="accent1">
                <a:lumMod val="75000"/>
              </a:schemeClr>
            </a:solidFill>
            <a:ln w="28575">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dirty="0">
                  <a:solidFill>
                    <a:schemeClr val="bg1">
                      <a:alpha val="99000"/>
                    </a:schemeClr>
                  </a:solidFill>
                </a:rPr>
                <a:t>Graphics &amp; Media </a:t>
              </a:r>
            </a:p>
          </p:txBody>
        </p:sp>
        <p:sp>
          <p:nvSpPr>
            <p:cNvPr id="38" name="Rectangle 37"/>
            <p:cNvSpPr/>
            <p:nvPr/>
          </p:nvSpPr>
          <p:spPr>
            <a:xfrm rot="16200000">
              <a:off x="303243" y="3340156"/>
              <a:ext cx="1385589" cy="467648"/>
            </a:xfrm>
            <a:prstGeom prst="rect">
              <a:avLst/>
            </a:prstGeom>
            <a:solidFill>
              <a:schemeClr val="bg2">
                <a:lumMod val="20000"/>
                <a:lumOff val="80000"/>
              </a:schemeClr>
            </a:solidFill>
            <a:ln w="28575">
              <a:solidFill>
                <a:schemeClr val="tx1"/>
              </a:solid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solidFill>
                    <a:schemeClr val="tx1">
                      <a:alpha val="99000"/>
                    </a:schemeClr>
                  </a:solidFill>
                </a:rPr>
                <a:t>System Services</a:t>
              </a:r>
            </a:p>
          </p:txBody>
        </p:sp>
      </p:grpSp>
      <p:grpSp>
        <p:nvGrpSpPr>
          <p:cNvPr id="9" name="Group 8"/>
          <p:cNvGrpSpPr/>
          <p:nvPr/>
        </p:nvGrpSpPr>
        <p:grpSpPr>
          <a:xfrm>
            <a:off x="1016288" y="2175779"/>
            <a:ext cx="7170765" cy="1585251"/>
            <a:chOff x="762216" y="1631834"/>
            <a:chExt cx="5378074" cy="1188938"/>
          </a:xfrm>
        </p:grpSpPr>
        <p:sp>
          <p:nvSpPr>
            <p:cNvPr id="41" name="Rectangle 40"/>
            <p:cNvSpPr/>
            <p:nvPr/>
          </p:nvSpPr>
          <p:spPr>
            <a:xfrm>
              <a:off x="4427205" y="2231280"/>
              <a:ext cx="1713085" cy="588545"/>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400" dirty="0">
                  <a:solidFill>
                    <a:schemeClr val="bg1">
                      <a:alpha val="99000"/>
                    </a:schemeClr>
                  </a:solidFill>
                </a:rPr>
                <a:t>JavaScript</a:t>
              </a:r>
            </a:p>
            <a:p>
              <a:pPr algn="ctr"/>
              <a:r>
                <a:rPr lang="en-US" sz="2400" dirty="0">
                  <a:solidFill>
                    <a:schemeClr val="bg1">
                      <a:alpha val="99000"/>
                    </a:schemeClr>
                  </a:solidFill>
                </a:rPr>
                <a:t>(Chakra)</a:t>
              </a:r>
            </a:p>
          </p:txBody>
        </p:sp>
        <p:sp>
          <p:nvSpPr>
            <p:cNvPr id="46" name="Rectangle 45"/>
            <p:cNvSpPr/>
            <p:nvPr/>
          </p:nvSpPr>
          <p:spPr>
            <a:xfrm>
              <a:off x="1372361" y="2231360"/>
              <a:ext cx="1536446" cy="5894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400" dirty="0">
                  <a:solidFill>
                    <a:schemeClr val="bg1">
                      <a:alpha val="99000"/>
                    </a:schemeClr>
                  </a:solidFill>
                </a:rPr>
                <a:t>C</a:t>
              </a:r>
            </a:p>
            <a:p>
              <a:pPr algn="ctr"/>
              <a:r>
                <a:rPr lang="en-US" sz="2400" dirty="0">
                  <a:solidFill>
                    <a:schemeClr val="bg1">
                      <a:alpha val="99000"/>
                    </a:schemeClr>
                  </a:solidFill>
                </a:rPr>
                <a:t>C++</a:t>
              </a:r>
            </a:p>
          </p:txBody>
        </p:sp>
        <p:sp>
          <p:nvSpPr>
            <p:cNvPr id="47" name="Rectangle 46"/>
            <p:cNvSpPr/>
            <p:nvPr/>
          </p:nvSpPr>
          <p:spPr>
            <a:xfrm>
              <a:off x="2965528" y="2231360"/>
              <a:ext cx="1407704" cy="5894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400" dirty="0">
                  <a:solidFill>
                    <a:schemeClr val="bg1">
                      <a:alpha val="99000"/>
                    </a:schemeClr>
                  </a:solidFill>
                </a:rPr>
                <a:t>C#</a:t>
              </a:r>
            </a:p>
            <a:p>
              <a:pPr algn="ctr"/>
              <a:r>
                <a:rPr lang="en-US" sz="2400" dirty="0">
                  <a:solidFill>
                    <a:schemeClr val="bg1">
                      <a:alpha val="99000"/>
                    </a:schemeClr>
                  </a:solidFill>
                </a:rPr>
                <a:t>VB</a:t>
              </a:r>
            </a:p>
          </p:txBody>
        </p:sp>
        <p:sp>
          <p:nvSpPr>
            <p:cNvPr id="30" name="Rectangle 29"/>
            <p:cNvSpPr/>
            <p:nvPr/>
          </p:nvSpPr>
          <p:spPr>
            <a:xfrm>
              <a:off x="1801440" y="1631835"/>
              <a:ext cx="2214735" cy="53939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400" dirty="0">
                  <a:solidFill>
                    <a:schemeClr val="bg1">
                      <a:alpha val="99000"/>
                    </a:schemeClr>
                  </a:solidFill>
                </a:rPr>
                <a:t>XAML</a:t>
              </a:r>
            </a:p>
          </p:txBody>
        </p:sp>
        <p:sp>
          <p:nvSpPr>
            <p:cNvPr id="32" name="Rectangle 31"/>
            <p:cNvSpPr/>
            <p:nvPr/>
          </p:nvSpPr>
          <p:spPr>
            <a:xfrm>
              <a:off x="4427301" y="1631834"/>
              <a:ext cx="1711201" cy="53939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r>
                <a:rPr lang="en-US" sz="2400" dirty="0">
                  <a:solidFill>
                    <a:schemeClr val="bg1">
                      <a:alpha val="99000"/>
                    </a:schemeClr>
                  </a:solidFill>
                </a:rPr>
                <a:t>HTML / CSS</a:t>
              </a:r>
            </a:p>
          </p:txBody>
        </p:sp>
        <p:sp>
          <p:nvSpPr>
            <p:cNvPr id="36" name="Rectangle 35"/>
            <p:cNvSpPr/>
            <p:nvPr/>
          </p:nvSpPr>
          <p:spPr>
            <a:xfrm>
              <a:off x="1372361" y="1631835"/>
              <a:ext cx="365215" cy="601451"/>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endParaRPr lang="en-US" sz="2400" dirty="0">
                <a:solidFill>
                  <a:schemeClr val="tx1">
                    <a:alpha val="99000"/>
                  </a:schemeClr>
                </a:solidFill>
              </a:endParaRPr>
            </a:p>
          </p:txBody>
        </p:sp>
        <p:sp>
          <p:nvSpPr>
            <p:cNvPr id="37" name="Rectangle 36"/>
            <p:cNvSpPr/>
            <p:nvPr/>
          </p:nvSpPr>
          <p:spPr>
            <a:xfrm>
              <a:off x="4078686" y="1631835"/>
              <a:ext cx="294547" cy="610831"/>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3" rIns="121725" bIns="60863" rtlCol="0" anchor="ctr"/>
            <a:lstStyle/>
            <a:p>
              <a:pPr algn="ctr"/>
              <a:endParaRPr lang="en-US" sz="2400" dirty="0">
                <a:solidFill>
                  <a:schemeClr val="tx1">
                    <a:alpha val="99000"/>
                  </a:schemeClr>
                </a:solidFill>
              </a:endParaRPr>
            </a:p>
          </p:txBody>
        </p:sp>
        <p:sp>
          <p:nvSpPr>
            <p:cNvPr id="45" name="Rectangle 44"/>
            <p:cNvSpPr/>
            <p:nvPr/>
          </p:nvSpPr>
          <p:spPr>
            <a:xfrm rot="16200000">
              <a:off x="760298" y="1644983"/>
              <a:ext cx="471488" cy="467648"/>
            </a:xfrm>
            <a:prstGeom prst="rect">
              <a:avLst/>
            </a:prstGeom>
            <a:solidFill>
              <a:schemeClr val="bg2">
                <a:lumMod val="20000"/>
                <a:lumOff val="80000"/>
              </a:schemeClr>
            </a:solidFill>
            <a:ln w="28575">
              <a:solidFill>
                <a:schemeClr val="tx1"/>
              </a:solid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solidFill>
                    <a:schemeClr val="tx1">
                      <a:alpha val="99000"/>
                    </a:schemeClr>
                  </a:solidFill>
                </a:rPr>
                <a:t>View</a:t>
              </a:r>
            </a:p>
          </p:txBody>
        </p:sp>
        <p:sp>
          <p:nvSpPr>
            <p:cNvPr id="59" name="Rectangle 58"/>
            <p:cNvSpPr/>
            <p:nvPr/>
          </p:nvSpPr>
          <p:spPr>
            <a:xfrm rot="16200000">
              <a:off x="671742" y="2261701"/>
              <a:ext cx="648595" cy="467648"/>
            </a:xfrm>
            <a:prstGeom prst="rect">
              <a:avLst/>
            </a:prstGeom>
            <a:solidFill>
              <a:schemeClr val="bg2">
                <a:lumMod val="20000"/>
                <a:lumOff val="80000"/>
              </a:schemeClr>
            </a:solidFill>
            <a:ln w="28575">
              <a:solidFill>
                <a:schemeClr val="tx1"/>
              </a:solid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solidFill>
                    <a:schemeClr val="tx1">
                      <a:alpha val="99000"/>
                    </a:schemeClr>
                  </a:solidFill>
                </a:rPr>
                <a:t>Model Controller</a:t>
              </a:r>
            </a:p>
          </p:txBody>
        </p:sp>
      </p:grpSp>
      <p:sp>
        <p:nvSpPr>
          <p:cNvPr id="28" name="Rectangle 27"/>
          <p:cNvSpPr/>
          <p:nvPr/>
        </p:nvSpPr>
        <p:spPr>
          <a:xfrm>
            <a:off x="1829941" y="5772692"/>
            <a:ext cx="9340435" cy="645459"/>
          </a:xfrm>
          <a:prstGeom prst="rect">
            <a:avLst/>
          </a:prstGeom>
          <a:solidFill>
            <a:srgbClr val="7FBA00"/>
          </a:solidFill>
          <a:ln>
            <a:noFill/>
          </a:ln>
          <a:effectLst/>
        </p:spPr>
        <p:style>
          <a:lnRef idx="1">
            <a:schemeClr val="accent3"/>
          </a:lnRef>
          <a:fillRef idx="2">
            <a:schemeClr val="accent3"/>
          </a:fillRef>
          <a:effectRef idx="1">
            <a:schemeClr val="accent3"/>
          </a:effectRef>
          <a:fontRef idx="minor">
            <a:schemeClr val="dk1"/>
          </a:fontRef>
        </p:style>
        <p:txBody>
          <a:bodyPr lIns="121725" tIns="60863" rIns="121725" bIns="60863" rtlCol="0" anchor="ctr"/>
          <a:lstStyle/>
          <a:p>
            <a:pPr algn="ctr"/>
            <a:r>
              <a:rPr lang="en-US" sz="2800" dirty="0">
                <a:solidFill>
                  <a:schemeClr val="bg1">
                    <a:alpha val="99000"/>
                  </a:schemeClr>
                </a:solidFill>
              </a:rPr>
              <a:t>Windows Core OS Services</a:t>
            </a:r>
          </a:p>
        </p:txBody>
      </p:sp>
      <p:sp>
        <p:nvSpPr>
          <p:cNvPr id="60" name="Rectangle 59"/>
          <p:cNvSpPr/>
          <p:nvPr/>
        </p:nvSpPr>
        <p:spPr>
          <a:xfrm rot="16200000">
            <a:off x="1005318" y="5795531"/>
            <a:ext cx="645460" cy="623531"/>
          </a:xfrm>
          <a:prstGeom prst="rect">
            <a:avLst/>
          </a:prstGeom>
          <a:solidFill>
            <a:srgbClr val="EAFFBE"/>
          </a:solidFill>
          <a:ln w="28575">
            <a:solidFill>
              <a:schemeClr val="tx1"/>
            </a:solidFill>
          </a:ln>
          <a:effectLst/>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400" dirty="0">
                <a:solidFill>
                  <a:schemeClr val="tx1">
                    <a:alpha val="99000"/>
                  </a:schemeClr>
                </a:solidFill>
              </a:rPr>
              <a:t>Core</a:t>
            </a:r>
          </a:p>
        </p:txBody>
      </p:sp>
    </p:spTree>
    <p:extLst>
      <p:ext uri="{BB962C8B-B14F-4D97-AF65-F5344CB8AC3E}">
        <p14:creationId xmlns:p14="http://schemas.microsoft.com/office/powerpoint/2010/main" val="85941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5</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AA4BE6-C2B3-4705-91C8-9D119D601581}"/>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MVA-CourseTemplate-1</Template>
  <TotalTime>606</TotalTime>
  <Words>2077</Words>
  <Application>Microsoft Office PowerPoint</Application>
  <PresentationFormat>Widescreen</PresentationFormat>
  <Paragraphs>431</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Segoe</vt:lpstr>
      <vt:lpstr>Segoe UI</vt:lpstr>
      <vt:lpstr>Segoe UI Light</vt:lpstr>
      <vt:lpstr>Wingdings</vt:lpstr>
      <vt:lpstr>1_Office Theme</vt:lpstr>
      <vt:lpstr>Enterprise Developer Camp Jumpstart</vt:lpstr>
      <vt:lpstr>PowerPoint Presentation</vt:lpstr>
      <vt:lpstr>Module Overview</vt:lpstr>
      <vt:lpstr>Expense reporting backlog</vt:lpstr>
      <vt:lpstr>PowerPoint Presentation</vt:lpstr>
      <vt:lpstr>Windows reimagined</vt:lpstr>
      <vt:lpstr>Great experience across all hardware</vt:lpstr>
      <vt:lpstr>Windows 8 Experience</vt:lpstr>
      <vt:lpstr>Windows 8 Platform</vt:lpstr>
      <vt:lpstr>Windows Runtime APIs</vt:lpstr>
      <vt:lpstr>Language projections</vt:lpstr>
      <vt:lpstr>The C# code you have to write today…</vt:lpstr>
      <vt:lpstr>The C# code you get to write on Windows 8</vt:lpstr>
      <vt:lpstr>Flexibility of the Windows experience</vt:lpstr>
      <vt:lpstr>Build a Windows Store App</vt:lpstr>
      <vt:lpstr>PowerPoint Presentation</vt:lpstr>
      <vt:lpstr>Windows Phone 8 Hardware</vt:lpstr>
      <vt:lpstr>Modern Smartphone Platform</vt:lpstr>
      <vt:lpstr>Shared Windows Core</vt:lpstr>
      <vt:lpstr>Shared Windows Core</vt:lpstr>
      <vt:lpstr>Shared Windows Core</vt:lpstr>
      <vt:lpstr>Windows Phone Platform</vt:lpstr>
      <vt:lpstr>Windows Phone 8 Programming APIs</vt:lpstr>
      <vt:lpstr>.NET API for Windows Phone</vt:lpstr>
      <vt:lpstr>Windows Phone Runtime API</vt:lpstr>
      <vt:lpstr>API Choices for Managed Code Developers</vt:lpstr>
      <vt:lpstr>Win32 and COM API</vt:lpstr>
      <vt:lpstr>XAML UI with Managed Code</vt:lpstr>
      <vt:lpstr>Build a Windows Phone App</vt:lpstr>
      <vt:lpstr>PowerPoint Presentation</vt:lpstr>
      <vt:lpstr>Shared Platform</vt:lpstr>
      <vt:lpstr>Form Factors</vt:lpstr>
      <vt:lpstr>User experience considerations Design a native UX for each platform!</vt:lpstr>
      <vt:lpstr>XAML</vt:lpstr>
      <vt:lpstr>Using Portable Class Libraries</vt:lpstr>
      <vt:lpstr>Windows Store and Windows Phone Expenses Apps</vt:lpstr>
      <vt:lpstr>PowerPoint Presentation</vt:lpstr>
      <vt:lpstr>Summary</vt:lpstr>
      <vt:lpstr>Resources</vt:lpstr>
      <vt:lpstr>Resources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Jonathan Sanito</cp:lastModifiedBy>
  <cp:revision>123</cp:revision>
  <dcterms:created xsi:type="dcterms:W3CDTF">2013-10-14T21:08:33Z</dcterms:created>
  <dcterms:modified xsi:type="dcterms:W3CDTF">2014-02-03T13:52:14Z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