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65" r:id="rId4"/>
    <p:sldId id="274" r:id="rId5"/>
    <p:sldId id="278" r:id="rId6"/>
    <p:sldId id="272" r:id="rId7"/>
    <p:sldId id="276" r:id="rId8"/>
    <p:sldId id="266" r:id="rId9"/>
    <p:sldId id="264" r:id="rId10"/>
    <p:sldId id="277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61C75"/>
    <a:srgbClr val="C6CB05"/>
    <a:srgbClr val="E89924"/>
    <a:srgbClr val="E41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95677" autoAdjust="0"/>
  </p:normalViewPr>
  <p:slideViewPr>
    <p:cSldViewPr>
      <p:cViewPr>
        <p:scale>
          <a:sx n="103" d="100"/>
          <a:sy n="103" d="100"/>
        </p:scale>
        <p:origin x="-708" y="1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9607F-C824-0240-B884-8E9B1DC6AFF2}" type="datetimeFigureOut">
              <a:rPr lang="en-US" smtClean="0"/>
              <a:t>5/19/2011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5E788-E6D4-B54D-90B5-C0CE32AB9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31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F3D08-CE50-4981-AEA3-EED77C150B33}" type="datetimeFigureOut">
              <a:rPr lang="pt-PT" smtClean="0"/>
              <a:pPr/>
              <a:t>19-05-2011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37EEC-2785-4589-AA17-142C92722A35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2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645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010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867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645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15F362E-CF33-4903-AA66-A144A4BB7F98}" type="datetime1">
              <a:rPr lang="pt-PT" smtClean="0"/>
              <a:pPr/>
              <a:t>19-05-2011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A980-BC86-40AC-B02E-1750DA5BD3F7}" type="datetime1">
              <a:rPr lang="pt-PT" smtClean="0"/>
              <a:pPr/>
              <a:t>19-05-2011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AFDAEB4-FA94-4CB3-A0C0-2CBB23534D7F}" type="datetime1">
              <a:rPr lang="pt-PT" smtClean="0"/>
              <a:pPr/>
              <a:t>19-05-2011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53A4-AB51-4C71-B303-6049C3299435}" type="datetime1">
              <a:rPr lang="pt-PT" smtClean="0"/>
              <a:pPr/>
              <a:t>19-05-2011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Rec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F05-5C59-4DE5-B574-223BA9D0EF39}" type="datetime1">
              <a:rPr lang="pt-PT" smtClean="0"/>
              <a:pPr/>
              <a:t>19-05-2011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9D470CE-474D-4372-B390-C812E8FD0F92}" type="datetime1">
              <a:rPr lang="pt-PT" smtClean="0"/>
              <a:pPr/>
              <a:t>19-05-2011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9165F5-161F-44C4-BAF1-F92ABB77E4AB}" type="datetime1">
              <a:rPr lang="pt-PT" smtClean="0"/>
              <a:pPr/>
              <a:t>19-05-2011</a:t>
            </a:fld>
            <a:endParaRPr lang="pt-PT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16" name="Marcador de Posição do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5" name="Marcador de Posição do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E070-5C47-4F2D-A370-4BF1F8BA3194}" type="datetime1">
              <a:rPr lang="pt-PT" smtClean="0"/>
              <a:pPr/>
              <a:t>19-05-2011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8429-DA9E-4469-8449-7A37B8BBB2D4}" type="datetime1">
              <a:rPr lang="pt-PT" smtClean="0"/>
              <a:pPr/>
              <a:t>19-05-2011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8567-700E-48F2-AA3C-8DD27593C1FA}" type="datetime1">
              <a:rPr lang="pt-PT" smtClean="0"/>
              <a:pPr/>
              <a:t>19-05-2011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Rec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Rec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054EC65-AA9B-4AD6-B1E9-547B374C874B}" type="datetime1">
              <a:rPr lang="pt-PT" smtClean="0"/>
              <a:pPr/>
              <a:t>19-05-2011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1F2905-7685-4115-81A8-88FAA2E123BB}" type="datetime1">
              <a:rPr lang="pt-PT" smtClean="0"/>
              <a:pPr/>
              <a:t>19-05-2011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1.doc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000" dirty="0" smtClean="0">
                <a:latin typeface="Arial" pitchFamily="34" charset="0"/>
                <a:cs typeface="Arial" pitchFamily="34" charset="0"/>
              </a:rPr>
              <a:t>Laboratórios de Informática IV</a:t>
            </a:r>
            <a:r>
              <a:rPr lang="pt-PT" dirty="0">
                <a:latin typeface="Arial" pitchFamily="34" charset="0"/>
                <a:cs typeface="Arial" pitchFamily="34" charset="0"/>
              </a:rPr>
              <a:t/>
            </a:r>
            <a:br>
              <a:rPr lang="pt-PT" dirty="0">
                <a:latin typeface="Arial" pitchFamily="34" charset="0"/>
                <a:cs typeface="Arial" pitchFamily="34" charset="0"/>
              </a:rPr>
            </a:br>
            <a:r>
              <a:rPr lang="pt-PT" sz="1800" b="1" dirty="0" smtClean="0">
                <a:latin typeface="Arial" pitchFamily="34" charset="0"/>
                <a:cs typeface="Arial" pitchFamily="34" charset="0"/>
              </a:rPr>
              <a:t>Projecto 6 : </a:t>
            </a:r>
            <a:r>
              <a:rPr lang="pt-PT" sz="1800" dirty="0" smtClean="0">
                <a:latin typeface="Arial" pitchFamily="34" charset="0"/>
                <a:cs typeface="Arial" pitchFamily="34" charset="0"/>
              </a:rPr>
              <a:t>Apresentação da </a:t>
            </a:r>
            <a:r>
              <a:rPr lang="pt-PT" sz="1800" dirty="0">
                <a:latin typeface="Arial" pitchFamily="34" charset="0"/>
                <a:cs typeface="Arial" pitchFamily="34" charset="0"/>
              </a:rPr>
              <a:t>2</a:t>
            </a:r>
            <a:r>
              <a:rPr lang="pt-PT" sz="1800" dirty="0" smtClean="0">
                <a:latin typeface="Arial" pitchFamily="34" charset="0"/>
                <a:cs typeface="Arial" pitchFamily="34" charset="0"/>
              </a:rPr>
              <a:t>ª Fase</a:t>
            </a:r>
            <a:endParaRPr lang="pt-PT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733800" y="6052360"/>
            <a:ext cx="1219200" cy="685800"/>
          </a:xfrm>
        </p:spPr>
        <p:txBody>
          <a:bodyPr>
            <a:normAutofit/>
          </a:bodyPr>
          <a:lstStyle/>
          <a:p>
            <a:pPr algn="r"/>
            <a:r>
              <a:rPr lang="pt-PT" sz="1800" b="1" cap="all" dirty="0">
                <a:solidFill>
                  <a:schemeClr val="bg1"/>
                </a:solidFill>
                <a:latin typeface="Tw Cen MT"/>
                <a:cs typeface="Tw Cen MT"/>
              </a:rPr>
              <a:t>Grupo</a:t>
            </a:r>
            <a:r>
              <a:rPr lang="pt-PT" sz="1800" b="1" dirty="0">
                <a:latin typeface="Tw Cen MT"/>
                <a:cs typeface="Tw Cen MT"/>
              </a:rPr>
              <a:t> </a:t>
            </a:r>
            <a:r>
              <a:rPr lang="pt-PT" sz="1800" b="1" cap="all" dirty="0" smtClean="0">
                <a:latin typeface="Tw Cen MT"/>
                <a:cs typeface="Tw Cen MT"/>
              </a:rPr>
              <a:t>13</a:t>
            </a:r>
            <a:endParaRPr lang="pt-PT" sz="1800" b="1" cap="all" dirty="0">
              <a:latin typeface="Tw Cen MT"/>
              <a:cs typeface="Tw Cen M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34001" y="6144840"/>
            <a:ext cx="3809999" cy="524520"/>
            <a:chOff x="4800601" y="6144840"/>
            <a:chExt cx="3886199" cy="524520"/>
          </a:xfrm>
        </p:grpSpPr>
        <p:sp>
          <p:nvSpPr>
            <p:cNvPr id="7" name="TextBox 6"/>
            <p:cNvSpPr txBox="1"/>
            <p:nvPr/>
          </p:nvSpPr>
          <p:spPr>
            <a:xfrm>
              <a:off x="4800601" y="6144840"/>
              <a:ext cx="381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Ana Sampaio	   Hugo Frade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Miguel Costa	   </a:t>
              </a:r>
              <a:r>
                <a:rPr lang="pt-PT" sz="1400" u="sng" dirty="0" smtClean="0">
                  <a:solidFill>
                    <a:schemeClr val="bg1"/>
                  </a:solidFill>
                  <a:latin typeface="Tw Cen MT"/>
                  <a:cs typeface="Tw Cen MT"/>
                </a:rPr>
                <a:t>Tiago Abreu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8643" y="6146140"/>
              <a:ext cx="2618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54740	   	54750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54746	   	</a:t>
              </a:r>
              <a:r>
                <a:rPr lang="pt-PT" sz="1400" u="sng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54772</a:t>
              </a:r>
              <a:endParaRPr lang="pt-PT" sz="1400" u="sng" dirty="0" smtClean="0">
                <a:solidFill>
                  <a:schemeClr val="bg1"/>
                </a:solidFill>
                <a:latin typeface="Tw Cen MT"/>
                <a:cs typeface="Tw Cen MT"/>
              </a:endParaRPr>
            </a:p>
          </p:txBody>
        </p:sp>
      </p:grpSp>
      <p:pic>
        <p:nvPicPr>
          <p:cNvPr id="1026" name="Picture 2" descr="G:\EE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1692" y="6049216"/>
            <a:ext cx="740148" cy="7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G:\u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5656" y="6015597"/>
            <a:ext cx="786954" cy="79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000" dirty="0" smtClean="0">
                <a:latin typeface="Arial" pitchFamily="34" charset="0"/>
                <a:cs typeface="Arial" pitchFamily="34" charset="0"/>
              </a:rPr>
              <a:t>Laboratórios de Informática IV</a:t>
            </a:r>
            <a:r>
              <a:rPr lang="pt-PT" dirty="0">
                <a:latin typeface="Arial" pitchFamily="34" charset="0"/>
                <a:cs typeface="Arial" pitchFamily="34" charset="0"/>
              </a:rPr>
              <a:t/>
            </a:r>
            <a:br>
              <a:rPr lang="pt-PT" dirty="0">
                <a:latin typeface="Arial" pitchFamily="34" charset="0"/>
                <a:cs typeface="Arial" pitchFamily="34" charset="0"/>
              </a:rPr>
            </a:br>
            <a:r>
              <a:rPr lang="pt-PT" sz="1800" b="1" dirty="0" smtClean="0">
                <a:latin typeface="Arial" pitchFamily="34" charset="0"/>
                <a:cs typeface="Arial" pitchFamily="34" charset="0"/>
              </a:rPr>
              <a:t>Projecto 6 : </a:t>
            </a:r>
            <a:r>
              <a:rPr lang="pt-PT" sz="1800" dirty="0" smtClean="0">
                <a:latin typeface="Arial" pitchFamily="34" charset="0"/>
                <a:cs typeface="Arial" pitchFamily="34" charset="0"/>
              </a:rPr>
              <a:t>Apresentação da 2ª Fase</a:t>
            </a:r>
            <a:endParaRPr lang="pt-PT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733800" y="6052360"/>
            <a:ext cx="1219200" cy="685800"/>
          </a:xfrm>
        </p:spPr>
        <p:txBody>
          <a:bodyPr>
            <a:normAutofit/>
          </a:bodyPr>
          <a:lstStyle/>
          <a:p>
            <a:pPr algn="r"/>
            <a:r>
              <a:rPr lang="pt-PT" sz="1800" b="1" cap="all" dirty="0">
                <a:solidFill>
                  <a:schemeClr val="bg1"/>
                </a:solidFill>
                <a:latin typeface="Tw Cen MT"/>
                <a:cs typeface="Tw Cen MT"/>
              </a:rPr>
              <a:t>Grupo</a:t>
            </a:r>
            <a:r>
              <a:rPr lang="pt-PT" sz="1800" b="1" dirty="0">
                <a:latin typeface="Tw Cen MT"/>
                <a:cs typeface="Tw Cen MT"/>
              </a:rPr>
              <a:t> </a:t>
            </a:r>
            <a:r>
              <a:rPr lang="pt-PT" sz="1800" b="1" cap="all" dirty="0" smtClean="0">
                <a:latin typeface="Tw Cen MT"/>
                <a:cs typeface="Tw Cen MT"/>
              </a:rPr>
              <a:t>13</a:t>
            </a:r>
            <a:endParaRPr lang="pt-PT" sz="1800" b="1" cap="all" dirty="0">
              <a:latin typeface="Tw Cen MT"/>
              <a:cs typeface="Tw Cen M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34001" y="6144840"/>
            <a:ext cx="3809999" cy="524520"/>
            <a:chOff x="4800601" y="6144840"/>
            <a:chExt cx="3886199" cy="524520"/>
          </a:xfrm>
        </p:grpSpPr>
        <p:sp>
          <p:nvSpPr>
            <p:cNvPr id="7" name="TextBox 6"/>
            <p:cNvSpPr txBox="1"/>
            <p:nvPr/>
          </p:nvSpPr>
          <p:spPr>
            <a:xfrm>
              <a:off x="4800601" y="6144840"/>
              <a:ext cx="381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Ana Sampaio	   Hugo Frade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Miguel Costa	   </a:t>
              </a:r>
              <a:r>
                <a:rPr lang="pt-PT" sz="1400" u="sng" dirty="0" smtClean="0">
                  <a:solidFill>
                    <a:schemeClr val="bg1"/>
                  </a:solidFill>
                  <a:latin typeface="Tw Cen MT"/>
                  <a:cs typeface="Tw Cen MT"/>
                </a:rPr>
                <a:t>Tiago Abreu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8643" y="6146140"/>
              <a:ext cx="2618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54740	   	54750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54746	   	</a:t>
              </a:r>
              <a:r>
                <a:rPr lang="pt-PT" sz="1400" u="sng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54772</a:t>
              </a:r>
            </a:p>
          </p:txBody>
        </p:sp>
      </p:grpSp>
      <p:pic>
        <p:nvPicPr>
          <p:cNvPr id="1026" name="Picture 2" descr="G:\EE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1692" y="6049216"/>
            <a:ext cx="740148" cy="7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G:\u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5656" y="6015597"/>
            <a:ext cx="786954" cy="79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0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2</a:t>
            </a:fld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Especificação UML</a:t>
            </a:r>
          </a:p>
          <a:p>
            <a:pPr lvl="1">
              <a:lnSpc>
                <a:spcPct val="130000"/>
              </a:lnSpc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Diagramas de Casos de Uso</a:t>
            </a:r>
          </a:p>
          <a:p>
            <a:pPr lvl="1">
              <a:lnSpc>
                <a:spcPct val="130000"/>
              </a:lnSpc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Diagramas de Sequência</a:t>
            </a:r>
          </a:p>
          <a:p>
            <a:pPr lvl="1">
              <a:lnSpc>
                <a:spcPct val="130000"/>
              </a:lnSpc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Diagrama de Classes</a:t>
            </a:r>
            <a:endParaRPr lang="pt-PT" dirty="0">
              <a:solidFill>
                <a:schemeClr val="tx2"/>
              </a:solidFill>
            </a:endParaRPr>
          </a:p>
          <a:p>
            <a:pPr marL="320040" lvl="1" indent="-320040">
              <a:lnSpc>
                <a:spcPct val="130000"/>
              </a:lnSpc>
              <a:spcBef>
                <a:spcPts val="700"/>
              </a:spcBef>
              <a:buClr>
                <a:schemeClr val="accent2"/>
              </a:buClr>
              <a:buSzPct val="58000"/>
              <a:buFont typeface="Wingdings 2" pitchFamily="18" charset="2"/>
              <a:buChar char=""/>
            </a:pPr>
            <a:r>
              <a:rPr lang="pt-PT" sz="2900" dirty="0">
                <a:solidFill>
                  <a:schemeClr val="tx2"/>
                </a:solidFill>
              </a:rPr>
              <a:t>Modelo Relacional da Base de Dados </a:t>
            </a:r>
          </a:p>
          <a:p>
            <a:pPr>
              <a:lnSpc>
                <a:spcPct val="130000"/>
              </a:lnSpc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Conclusões</a:t>
            </a:r>
          </a:p>
          <a:p>
            <a:pPr>
              <a:lnSpc>
                <a:spcPct val="130000"/>
              </a:lnSpc>
              <a:buSzPct val="58000"/>
              <a:buFont typeface="Wingdings 2" pitchFamily="18" charset="2"/>
              <a:buChar char=""/>
            </a:pPr>
            <a:endParaRPr lang="pt-PT" dirty="0" smtClean="0">
              <a:solidFill>
                <a:schemeClr val="tx2"/>
              </a:solidFill>
            </a:endParaRP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Especificação UML</a:t>
            </a:r>
            <a:endParaRPr lang="pt-PT" sz="2200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3</a:t>
            </a:fld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8226496" cy="4565104"/>
          </a:xfrm>
        </p:spPr>
        <p:txBody>
          <a:bodyPr>
            <a:normAutofit/>
          </a:bodyPr>
          <a:lstStyle/>
          <a:p>
            <a:pPr marL="45720" indent="0" algn="just" fontAlgn="base">
              <a:buSzPct val="48000"/>
              <a:buNone/>
            </a:pPr>
            <a:r>
              <a:rPr lang="pt-PT" sz="2400" dirty="0" smtClean="0"/>
              <a:t>A especificação UML de um </a:t>
            </a:r>
            <a:r>
              <a:rPr lang="pt-PT" sz="2400" dirty="0" err="1" smtClean="0"/>
              <a:t>projecto</a:t>
            </a:r>
            <a:r>
              <a:rPr lang="pt-PT" sz="2400" dirty="0" smtClean="0"/>
              <a:t> é a fase que se segue depois da análise de requisitos.</a:t>
            </a:r>
          </a:p>
          <a:p>
            <a:pPr marL="45720" indent="0" fontAlgn="base">
              <a:buSzPct val="48000"/>
              <a:buNone/>
            </a:pPr>
            <a:endParaRPr lang="pt-PT" sz="400" dirty="0" smtClean="0"/>
          </a:p>
          <a:p>
            <a:pPr marL="45720" indent="0" algn="just" fontAlgn="base">
              <a:buSzPct val="48000"/>
              <a:buNone/>
            </a:pPr>
            <a:r>
              <a:rPr lang="pt-PT" sz="2400" dirty="0" smtClean="0"/>
              <a:t>O nosso grupo concebeu os seguintes diagramas que especificam o nosso problema:</a:t>
            </a:r>
            <a:endParaRPr lang="pt-PT" sz="2800" dirty="0"/>
          </a:p>
          <a:p>
            <a:pPr marL="982980" lvl="2" indent="-342900" fontAlgn="base">
              <a:buSzPct val="48000"/>
              <a:buFont typeface="Wingdings 2" pitchFamily="18" charset="2"/>
              <a:buChar char=""/>
            </a:pPr>
            <a:r>
              <a:rPr lang="pt-PT" sz="2000" dirty="0" smtClean="0"/>
              <a:t>Diagramas de Casos de Uso</a:t>
            </a:r>
          </a:p>
          <a:p>
            <a:pPr marL="640080" lvl="2" indent="0" fontAlgn="base">
              <a:buSzPct val="48000"/>
              <a:buNone/>
            </a:pPr>
            <a:r>
              <a:rPr lang="pt-PT" sz="1800" dirty="0"/>
              <a:t>	</a:t>
            </a:r>
            <a:r>
              <a:rPr lang="pt-PT" sz="1800" dirty="0" smtClean="0"/>
              <a:t> (acompanhados da respectiva descrição textual + refinamento)</a:t>
            </a:r>
          </a:p>
          <a:p>
            <a:pPr marL="640080" lvl="2" indent="0" fontAlgn="base">
              <a:buSzPct val="48000"/>
              <a:buNone/>
            </a:pPr>
            <a:endParaRPr lang="pt-PT" sz="1800" dirty="0" smtClean="0"/>
          </a:p>
          <a:p>
            <a:pPr marL="982980" lvl="2" indent="-342900" fontAlgn="base">
              <a:buSzPct val="48000"/>
              <a:buFont typeface="Wingdings 2" pitchFamily="18" charset="2"/>
              <a:buChar char=""/>
            </a:pPr>
            <a:r>
              <a:rPr lang="pt-PT" sz="2000" dirty="0" smtClean="0"/>
              <a:t>Diagramas de Sequência</a:t>
            </a:r>
          </a:p>
          <a:p>
            <a:pPr marL="982980" lvl="2" indent="-342900" fontAlgn="base">
              <a:buSzPct val="48000"/>
              <a:buFont typeface="Wingdings 2" pitchFamily="18" charset="2"/>
              <a:buChar char=""/>
            </a:pPr>
            <a:endParaRPr lang="pt-PT" sz="2000" dirty="0"/>
          </a:p>
          <a:p>
            <a:pPr marL="982980" lvl="2" indent="-342900" fontAlgn="base">
              <a:buSzPct val="48000"/>
              <a:buFont typeface="Wingdings 2" pitchFamily="18" charset="2"/>
              <a:buChar char=""/>
            </a:pPr>
            <a:r>
              <a:rPr lang="pt-PT" sz="2000" dirty="0" smtClean="0"/>
              <a:t>Diagrama de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Especificação </a:t>
            </a:r>
            <a:r>
              <a:rPr lang="pt-PT" dirty="0" smtClean="0"/>
              <a:t>UML</a:t>
            </a:r>
            <a:br>
              <a:rPr lang="pt-PT" dirty="0" smtClean="0"/>
            </a:br>
            <a:r>
              <a:rPr lang="pt-PT" sz="2200" dirty="0" smtClean="0"/>
              <a:t>Diagramas de Casos de Uso</a:t>
            </a:r>
            <a:endParaRPr lang="pt-PT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2018184" cy="4343400"/>
          </a:xfrm>
        </p:spPr>
        <p:txBody>
          <a:bodyPr/>
          <a:lstStyle/>
          <a:p>
            <a:pPr algn="ctr"/>
            <a:endParaRPr lang="en-US" sz="400" dirty="0" smtClean="0"/>
          </a:p>
          <a:p>
            <a:pPr algn="ctr"/>
            <a:endParaRPr lang="en-US" sz="400" dirty="0" smtClean="0"/>
          </a:p>
          <a:p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funcionalidades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agrupar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4 </a:t>
            </a:r>
            <a:r>
              <a:rPr lang="en-US" dirty="0" err="1"/>
              <a:t>grupos</a:t>
            </a:r>
            <a:r>
              <a:rPr lang="en-US" dirty="0"/>
              <a:t> </a:t>
            </a:r>
            <a:r>
              <a:rPr lang="en-US" dirty="0" err="1" smtClean="0"/>
              <a:t>distintos</a:t>
            </a:r>
            <a:r>
              <a:rPr lang="en-US" dirty="0" smtClean="0"/>
              <a:t>: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4000"/>
              <a:buFont typeface="Arial"/>
              <a:buChar char="•"/>
            </a:pPr>
            <a:r>
              <a:rPr lang="en-US" i="1" dirty="0" smtClean="0"/>
              <a:t>Data </a:t>
            </a:r>
            <a:r>
              <a:rPr lang="en-US" i="1" dirty="0"/>
              <a:t>Base, </a:t>
            </a:r>
            <a:endParaRPr lang="en-US" i="1" dirty="0" smtClean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4000"/>
              <a:buFont typeface="Arial"/>
              <a:buChar char="•"/>
            </a:pPr>
            <a:r>
              <a:rPr lang="en-US" i="1" dirty="0" smtClean="0"/>
              <a:t>Registers,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4000"/>
              <a:buFont typeface="Arial"/>
              <a:buChar char="•"/>
            </a:pPr>
            <a:r>
              <a:rPr lang="en-US" i="1" dirty="0" smtClean="0"/>
              <a:t>Consulting,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4000"/>
              <a:buFont typeface="Arial"/>
              <a:buChar char="•"/>
            </a:pPr>
            <a:r>
              <a:rPr lang="en-US" i="1" dirty="0" err="1" smtClean="0"/>
              <a:t>Comparation</a:t>
            </a:r>
            <a:r>
              <a:rPr lang="en-US" dirty="0"/>
              <a:t>.</a:t>
            </a:r>
          </a:p>
        </p:txBody>
      </p:sp>
      <p:pic>
        <p:nvPicPr>
          <p:cNvPr id="8" name="Content Placeholder 7" descr="Usecases.jpg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4" r="-314"/>
          <a:stretch>
            <a:fillRect/>
          </a:stretch>
        </p:blipFill>
        <p:spPr>
          <a:xfrm>
            <a:off x="3131840" y="1752600"/>
            <a:ext cx="5559152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4000" dirty="0">
                <a:solidFill>
                  <a:srgbClr val="696464"/>
                </a:solidFill>
              </a:rPr>
              <a:t>Especificação UML</a:t>
            </a:r>
            <a:br>
              <a:rPr lang="pt-PT" sz="4000" dirty="0">
                <a:solidFill>
                  <a:srgbClr val="696464"/>
                </a:solidFill>
              </a:rPr>
            </a:br>
            <a:r>
              <a:rPr lang="pt-PT" sz="2000" dirty="0">
                <a:solidFill>
                  <a:srgbClr val="696464"/>
                </a:solidFill>
              </a:rPr>
              <a:t>Diagramas de Casos de Uso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5</a:t>
            </a:fld>
            <a:endParaRPr lang="pt-PT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760936"/>
              </p:ext>
            </p:extLst>
          </p:nvPr>
        </p:nvGraphicFramePr>
        <p:xfrm>
          <a:off x="467544" y="1772816"/>
          <a:ext cx="4805362" cy="4304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4" imgW="6146800" imgH="5346700" progId="Word.Document.12">
                  <p:embed/>
                </p:oleObj>
              </mc:Choice>
              <mc:Fallback>
                <p:oleObj name="Document" r:id="rId4" imgW="6146800" imgH="5346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1772816"/>
                        <a:ext cx="4805362" cy="4304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36096" y="2564904"/>
            <a:ext cx="331236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/>
              <a:t>A tabela ao lado é um exemplo do modo de como estruturamos as nossas descrições textuais.</a:t>
            </a:r>
          </a:p>
          <a:p>
            <a:pPr algn="just"/>
            <a:endParaRPr lang="pt-PT" dirty="0" smtClean="0"/>
          </a:p>
          <a:p>
            <a:pPr algn="just"/>
            <a:r>
              <a:rPr lang="pt-PT" dirty="0" smtClean="0"/>
              <a:t>Primeiramente definimos o </a:t>
            </a:r>
            <a:r>
              <a:rPr lang="pt-PT" dirty="0" err="1" smtClean="0"/>
              <a:t>Super</a:t>
            </a:r>
            <a:r>
              <a:rPr lang="pt-PT" dirty="0" smtClean="0"/>
              <a:t> Use case (caso este exista), depois definimos as pré e pós condições. De seguida definimos a sequências de eventos e/ou as suas alternativas/</a:t>
            </a:r>
            <a:r>
              <a:rPr lang="pt-PT" dirty="0" err="1" smtClean="0"/>
              <a:t>excepções</a:t>
            </a:r>
            <a:r>
              <a:rPr lang="pt-PT" dirty="0" smtClean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3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4000" dirty="0">
                <a:solidFill>
                  <a:srgbClr val="696464"/>
                </a:solidFill>
              </a:rPr>
              <a:t>Especificação UML</a:t>
            </a:r>
            <a:br>
              <a:rPr lang="pt-PT" sz="4000" dirty="0">
                <a:solidFill>
                  <a:srgbClr val="696464"/>
                </a:solidFill>
              </a:rPr>
            </a:br>
            <a:r>
              <a:rPr lang="pt-PT" sz="2000" dirty="0">
                <a:solidFill>
                  <a:srgbClr val="696464"/>
                </a:solidFill>
              </a:rPr>
              <a:t>Diagramas de </a:t>
            </a:r>
            <a:r>
              <a:rPr lang="pt-PT" sz="2000" dirty="0" smtClean="0">
                <a:solidFill>
                  <a:srgbClr val="696464"/>
                </a:solidFill>
              </a:rPr>
              <a:t>Sequência</a:t>
            </a:r>
            <a:endParaRPr lang="pt-PT" sz="2000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12" name="Text Placeholder 11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2522240" cy="4343400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Cada diagrama de sequência é único e corresponde à descrição textual do seu Use Case.</a:t>
            </a:r>
          </a:p>
          <a:p>
            <a:r>
              <a:rPr lang="pt-PT" dirty="0" smtClean="0"/>
              <a:t>Este diagrama de sequência corresponde à descrição textual que podemos ver no slide anterior.</a:t>
            </a:r>
          </a:p>
          <a:p>
            <a:r>
              <a:rPr lang="pt-PT" dirty="0" smtClean="0"/>
              <a:t>Os nossos diagramas estão já refinados de modo a que sejam ilustrados os subsistemas envolvidos, e as </a:t>
            </a:r>
            <a:r>
              <a:rPr lang="pt-PT" dirty="0" err="1" smtClean="0"/>
              <a:t>acções</a:t>
            </a:r>
            <a:r>
              <a:rPr lang="pt-PT" dirty="0" smtClean="0"/>
              <a:t> são representadas com os métodos correspondentes que serão programados.</a:t>
            </a:r>
          </a:p>
        </p:txBody>
      </p:sp>
      <p:pic>
        <p:nvPicPr>
          <p:cNvPr id="7" name="Picture Placeholder 6" descr="Classify Software  Char SMART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157" r="-3166"/>
          <a:stretch/>
        </p:blipFill>
        <p:spPr>
          <a:xfrm>
            <a:off x="3807024" y="1628800"/>
            <a:ext cx="4752528" cy="4752528"/>
          </a:xfrm>
        </p:spPr>
      </p:pic>
    </p:spTree>
    <p:extLst>
      <p:ext uri="{BB962C8B-B14F-4D97-AF65-F5344CB8AC3E}">
        <p14:creationId xmlns:p14="http://schemas.microsoft.com/office/powerpoint/2010/main" val="37986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pic>
        <p:nvPicPr>
          <p:cNvPr id="8" name="Content Placeholder 7" descr="diagrama_classes.jpg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7" t="-488" r="23604" b="488"/>
          <a:stretch/>
        </p:blipFill>
        <p:spPr>
          <a:xfrm>
            <a:off x="2627784" y="548680"/>
            <a:ext cx="6321777" cy="5786438"/>
          </a:xfrm>
        </p:spPr>
      </p:pic>
      <p:sp>
        <p:nvSpPr>
          <p:cNvPr id="4" name="Title 3"/>
          <p:cNvSpPr>
            <a:spLocks noGrp="1"/>
          </p:cNvSpPr>
          <p:nvPr>
            <p:ph type="title" orient="vert" idx="4294967295"/>
          </p:nvPr>
        </p:nvSpPr>
        <p:spPr>
          <a:xfrm>
            <a:off x="107504" y="476672"/>
            <a:ext cx="2699792" cy="1584176"/>
          </a:xfrm>
        </p:spPr>
        <p:txBody>
          <a:bodyPr>
            <a:noAutofit/>
          </a:bodyPr>
          <a:lstStyle/>
          <a:p>
            <a:r>
              <a:rPr lang="pt-PT" sz="3600" dirty="0">
                <a:solidFill>
                  <a:srgbClr val="696464"/>
                </a:solidFill>
              </a:rPr>
              <a:t>Especificação UML</a:t>
            </a:r>
            <a:br>
              <a:rPr lang="pt-PT" sz="3600" dirty="0">
                <a:solidFill>
                  <a:srgbClr val="696464"/>
                </a:solidFill>
              </a:rPr>
            </a:br>
            <a:r>
              <a:rPr lang="pt-PT" sz="2000" dirty="0">
                <a:solidFill>
                  <a:srgbClr val="696464"/>
                </a:solidFill>
              </a:rPr>
              <a:t>Diagramas de </a:t>
            </a:r>
            <a:r>
              <a:rPr lang="pt-PT" sz="2000" dirty="0" smtClean="0">
                <a:solidFill>
                  <a:srgbClr val="696464"/>
                </a:solidFill>
              </a:rPr>
              <a:t>Classes</a:t>
            </a:r>
            <a:endParaRPr lang="pt-PT" sz="11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orient="vert" idx="4294967295"/>
          </p:nvPr>
        </p:nvSpPr>
        <p:spPr>
          <a:xfrm>
            <a:off x="0" y="2420888"/>
            <a:ext cx="2592288" cy="3672408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Diagrama</a:t>
            </a:r>
            <a:r>
              <a:rPr lang="en-US" sz="1800" dirty="0" smtClean="0"/>
              <a:t> </a:t>
            </a:r>
            <a:r>
              <a:rPr lang="en-US" sz="1800" dirty="0"/>
              <a:t>de Classes </a:t>
            </a:r>
            <a:r>
              <a:rPr lang="en-US" sz="1800" dirty="0" err="1"/>
              <a:t>permitiu-nos</a:t>
            </a:r>
            <a:r>
              <a:rPr lang="en-US" sz="1800" dirty="0"/>
              <a:t> </a:t>
            </a:r>
            <a:r>
              <a:rPr lang="en-US" sz="1800" dirty="0" err="1"/>
              <a:t>estruturar</a:t>
            </a:r>
            <a:r>
              <a:rPr lang="en-US" sz="1800" dirty="0"/>
              <a:t> a </a:t>
            </a:r>
            <a:r>
              <a:rPr lang="en-US" sz="1800" dirty="0" err="1"/>
              <a:t>nossa</a:t>
            </a:r>
            <a:r>
              <a:rPr lang="en-US" sz="1800" dirty="0"/>
              <a:t> </a:t>
            </a:r>
            <a:r>
              <a:rPr lang="en-US" sz="1800" dirty="0" err="1"/>
              <a:t>aplicação</a:t>
            </a:r>
            <a:r>
              <a:rPr lang="en-US" sz="1800" dirty="0"/>
              <a:t>. </a:t>
            </a:r>
            <a:r>
              <a:rPr lang="en-US" sz="1800" dirty="0" err="1"/>
              <a:t>Assim</a:t>
            </a:r>
            <a:r>
              <a:rPr lang="en-US" sz="1800" dirty="0"/>
              <a:t>, </a:t>
            </a:r>
            <a:r>
              <a:rPr lang="en-US" sz="1800" dirty="0" err="1"/>
              <a:t>neste</a:t>
            </a:r>
            <a:r>
              <a:rPr lang="en-US" sz="1800" dirty="0"/>
              <a:t> </a:t>
            </a:r>
            <a:r>
              <a:rPr lang="en-US" sz="1800" dirty="0" err="1"/>
              <a:t>diagrama</a:t>
            </a:r>
            <a:r>
              <a:rPr lang="en-US" sz="1800" dirty="0"/>
              <a:t> </a:t>
            </a:r>
            <a:r>
              <a:rPr lang="en-US" sz="1800" dirty="0" err="1"/>
              <a:t>foram</a:t>
            </a:r>
            <a:r>
              <a:rPr lang="en-US" sz="1800" dirty="0"/>
              <a:t> </a:t>
            </a:r>
            <a:r>
              <a:rPr lang="en-US" sz="1800" dirty="0" err="1"/>
              <a:t>designadas</a:t>
            </a:r>
            <a:r>
              <a:rPr lang="en-US" sz="1800" dirty="0"/>
              <a:t> as classes, com as </a:t>
            </a:r>
            <a:r>
              <a:rPr lang="en-US" sz="1800" dirty="0" err="1"/>
              <a:t>respectivas</a:t>
            </a:r>
            <a:r>
              <a:rPr lang="en-US" sz="1800" dirty="0"/>
              <a:t> </a:t>
            </a:r>
            <a:r>
              <a:rPr lang="en-US" sz="1800" dirty="0" err="1"/>
              <a:t>variáveis</a:t>
            </a:r>
            <a:r>
              <a:rPr lang="en-US" sz="1800" dirty="0"/>
              <a:t> de </a:t>
            </a:r>
            <a:r>
              <a:rPr lang="en-US" sz="1800" dirty="0" err="1"/>
              <a:t>instância</a:t>
            </a:r>
            <a:r>
              <a:rPr lang="en-US" sz="1800" dirty="0"/>
              <a:t> e </a:t>
            </a:r>
            <a:r>
              <a:rPr lang="en-US" sz="1800" dirty="0" err="1"/>
              <a:t>métodos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São </a:t>
            </a:r>
            <a:r>
              <a:rPr lang="en-US" sz="1800" dirty="0" err="1"/>
              <a:t>também</a:t>
            </a:r>
            <a:r>
              <a:rPr lang="en-US" sz="1800" dirty="0"/>
              <a:t> </a:t>
            </a:r>
            <a:r>
              <a:rPr lang="en-US" sz="1800" dirty="0" err="1"/>
              <a:t>ilustradas</a:t>
            </a:r>
            <a:r>
              <a:rPr lang="en-US" sz="1800" dirty="0"/>
              <a:t> as </a:t>
            </a:r>
            <a:r>
              <a:rPr lang="en-US" sz="1800" dirty="0" err="1"/>
              <a:t>relações</a:t>
            </a:r>
            <a:r>
              <a:rPr lang="en-US" sz="1800" dirty="0"/>
              <a:t> entre as classes.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2132856"/>
            <a:ext cx="2520280" cy="21602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dirty="0">
                <a:solidFill>
                  <a:srgbClr val="696464"/>
                </a:solidFill>
              </a:rPr>
              <a:t>Especificação UML</a:t>
            </a:r>
            <a:br>
              <a:rPr lang="pt-PT" dirty="0">
                <a:solidFill>
                  <a:srgbClr val="696464"/>
                </a:solidFill>
              </a:rPr>
            </a:br>
            <a:r>
              <a:rPr lang="pt-PT" sz="2400" dirty="0" smtClean="0">
                <a:solidFill>
                  <a:srgbClr val="696464"/>
                </a:solidFill>
              </a:rPr>
              <a:t>Modelo Relacional da Base de Dados</a:t>
            </a:r>
            <a:endParaRPr lang="pt-PT" sz="1200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8</a:t>
            </a:fld>
            <a:endParaRPr lang="pt-P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2234208" cy="4556720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Tabelas</a:t>
            </a:r>
            <a:r>
              <a:rPr lang="en-US" sz="1600" dirty="0" smtClean="0"/>
              <a:t> da Base de dados:</a:t>
            </a:r>
          </a:p>
          <a:p>
            <a:r>
              <a:rPr lang="en-US" sz="1600" dirty="0" smtClean="0"/>
              <a:t>User: </a:t>
            </a:r>
            <a:r>
              <a:rPr lang="en-US" sz="1600" dirty="0" err="1" smtClean="0"/>
              <a:t>guarda</a:t>
            </a:r>
            <a:r>
              <a:rPr lang="en-US" sz="1600" dirty="0" smtClean="0"/>
              <a:t> a </a:t>
            </a:r>
            <a:r>
              <a:rPr lang="en-US" sz="1600" dirty="0" err="1" smtClean="0"/>
              <a:t>informação</a:t>
            </a:r>
            <a:r>
              <a:rPr lang="en-US" sz="1600" dirty="0" smtClean="0"/>
              <a:t> dos </a:t>
            </a:r>
            <a:r>
              <a:rPr lang="en-US" sz="1600" dirty="0" err="1" smtClean="0"/>
              <a:t>utilizadores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Software: </a:t>
            </a:r>
            <a:r>
              <a:rPr lang="en-US" sz="1600" dirty="0" err="1" smtClean="0"/>
              <a:t>possui</a:t>
            </a:r>
            <a:r>
              <a:rPr lang="en-US" sz="1600" dirty="0" smtClean="0"/>
              <a:t> o </a:t>
            </a:r>
            <a:r>
              <a:rPr lang="en-US" sz="1600" dirty="0" err="1" smtClean="0"/>
              <a:t>registo</a:t>
            </a:r>
            <a:r>
              <a:rPr lang="en-US" sz="1600" dirty="0" smtClean="0"/>
              <a:t> dos </a:t>
            </a:r>
            <a:r>
              <a:rPr lang="en-US" sz="1600" dirty="0" err="1" smtClean="0"/>
              <a:t>softwares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Software_list</a:t>
            </a:r>
            <a:r>
              <a:rPr lang="en-US" sz="1600" dirty="0"/>
              <a:t>:</a:t>
            </a:r>
            <a:r>
              <a:rPr lang="en-US" sz="1600" dirty="0" smtClean="0"/>
              <a:t> </a:t>
            </a:r>
            <a:r>
              <a:rPr lang="en-US" sz="1600" dirty="0" err="1" smtClean="0"/>
              <a:t>tabela</a:t>
            </a:r>
            <a:r>
              <a:rPr lang="en-US" sz="1600" dirty="0" smtClean="0"/>
              <a:t> </a:t>
            </a:r>
            <a:r>
              <a:rPr lang="en-US" sz="1600" dirty="0" err="1" smtClean="0"/>
              <a:t>auxiliar</a:t>
            </a:r>
            <a:r>
              <a:rPr lang="en-US" sz="1600" dirty="0" smtClean="0"/>
              <a:t> da </a:t>
            </a:r>
            <a:r>
              <a:rPr lang="en-US" sz="1600" dirty="0" err="1" smtClean="0"/>
              <a:t>tabela</a:t>
            </a:r>
            <a:r>
              <a:rPr lang="en-US" sz="1600" dirty="0" smtClean="0"/>
              <a:t> Software. </a:t>
            </a:r>
          </a:p>
          <a:p>
            <a:r>
              <a:rPr lang="en-US" sz="1600" dirty="0" err="1" smtClean="0"/>
              <a:t>Caracteristics</a:t>
            </a:r>
            <a:r>
              <a:rPr lang="en-US" sz="1600" dirty="0"/>
              <a:t>:</a:t>
            </a:r>
            <a:r>
              <a:rPr lang="en-US" sz="1600" dirty="0" smtClean="0"/>
              <a:t> </a:t>
            </a:r>
            <a:r>
              <a:rPr lang="en-US" sz="1600" dirty="0" err="1" smtClean="0"/>
              <a:t>relaciona</a:t>
            </a:r>
            <a:r>
              <a:rPr lang="en-US" sz="1600" dirty="0" smtClean="0"/>
              <a:t> as </a:t>
            </a:r>
            <a:r>
              <a:rPr lang="en-US" sz="1600" dirty="0" err="1" smtClean="0"/>
              <a:t>caracteristicas</a:t>
            </a:r>
            <a:r>
              <a:rPr lang="en-US" sz="1600" dirty="0" smtClean="0"/>
              <a:t> dos </a:t>
            </a:r>
            <a:r>
              <a:rPr lang="en-US" sz="1600" dirty="0" err="1" smtClean="0"/>
              <a:t>softwares</a:t>
            </a:r>
            <a:r>
              <a:rPr lang="en-US" sz="1600" dirty="0" smtClean="0"/>
              <a:t> com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seus</a:t>
            </a:r>
            <a:r>
              <a:rPr lang="en-US" sz="1600" dirty="0" smtClean="0"/>
              <a:t> </a:t>
            </a:r>
            <a:r>
              <a:rPr lang="en-US" sz="1600" dirty="0" err="1" smtClean="0"/>
              <a:t>valores</a:t>
            </a:r>
            <a:r>
              <a:rPr lang="en-US" sz="1600" dirty="0" smtClean="0"/>
              <a:t> </a:t>
            </a:r>
            <a:r>
              <a:rPr lang="en-US" sz="1600" dirty="0" err="1" smtClean="0"/>
              <a:t>possíveis</a:t>
            </a:r>
            <a:r>
              <a:rPr lang="en-US" sz="1600" dirty="0" smtClean="0"/>
              <a:t>.</a:t>
            </a:r>
          </a:p>
        </p:txBody>
      </p:sp>
      <p:pic>
        <p:nvPicPr>
          <p:cNvPr id="9" name="Content Placeholder 8" descr="Esquema Relacional Base Dados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5" r="-1908"/>
          <a:stretch/>
        </p:blipFill>
        <p:spPr>
          <a:xfrm>
            <a:off x="3131840" y="1826844"/>
            <a:ext cx="5785386" cy="43384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8" name="Marcador de Posição de Conteúdo 4"/>
          <p:cNvSpPr>
            <a:spLocks noGrp="1"/>
          </p:cNvSpPr>
          <p:nvPr>
            <p:ph sz="quarter" idx="1"/>
          </p:nvPr>
        </p:nvSpPr>
        <p:spPr>
          <a:xfrm>
            <a:off x="179512" y="1844824"/>
            <a:ext cx="8496944" cy="4179168"/>
          </a:xfrm>
        </p:spPr>
        <p:txBody>
          <a:bodyPr>
            <a:normAutofit/>
          </a:bodyPr>
          <a:lstStyle/>
          <a:p>
            <a:pPr marL="742950" lvl="1" indent="-285750" algn="just" fontAlgn="base">
              <a:buSzPct val="48000"/>
              <a:buFont typeface="Wingdings 2" pitchFamily="18" charset="2"/>
              <a:buChar char=""/>
              <a:defRPr/>
            </a:pPr>
            <a:r>
              <a:rPr lang="pt-PT" sz="2400" dirty="0" smtClean="0"/>
              <a:t>Nesta fase lidamos com a especificação em UML do </a:t>
            </a:r>
            <a:r>
              <a:rPr lang="pt-PT" sz="2400" dirty="0" err="1" smtClean="0"/>
              <a:t>projecto</a:t>
            </a:r>
            <a:r>
              <a:rPr lang="pt-PT" sz="2400" dirty="0" smtClean="0"/>
              <a:t>.</a:t>
            </a:r>
          </a:p>
          <a:p>
            <a:pPr marL="457200" lvl="1" indent="0" algn="just" fontAlgn="base">
              <a:buSzPct val="48000"/>
              <a:buNone/>
              <a:defRPr/>
            </a:pPr>
            <a:endParaRPr lang="pt-PT" sz="2400" dirty="0" smtClean="0"/>
          </a:p>
          <a:p>
            <a:pPr marL="742950" lvl="1" indent="-285750" algn="just" fontAlgn="base">
              <a:buSzPct val="48000"/>
              <a:buFont typeface="Wingdings 2" pitchFamily="18" charset="2"/>
              <a:buChar char=""/>
              <a:defRPr/>
            </a:pPr>
            <a:r>
              <a:rPr lang="pt-PT" sz="2400" dirty="0" smtClean="0"/>
              <a:t>O seu objectivo corresponde a especificar o </a:t>
            </a:r>
            <a:r>
              <a:rPr lang="pt-PT" sz="2400" dirty="0" err="1" smtClean="0"/>
              <a:t>projecto</a:t>
            </a:r>
            <a:r>
              <a:rPr lang="pt-PT" sz="2400" dirty="0" smtClean="0"/>
              <a:t> de forma suficientemente precisa para nos auxiliar na 3ª fase.</a:t>
            </a:r>
          </a:p>
          <a:p>
            <a:pPr marL="457200" lvl="1" indent="0" algn="just" fontAlgn="base">
              <a:buSzPct val="48000"/>
              <a:buNone/>
              <a:defRPr/>
            </a:pPr>
            <a:endParaRPr lang="pt-PT" sz="2400" dirty="0" smtClean="0"/>
          </a:p>
          <a:p>
            <a:pPr marL="742950" lvl="1" indent="-285750" algn="just" fontAlgn="base">
              <a:buSzPct val="48000"/>
              <a:buFont typeface="Wingdings 2" pitchFamily="18" charset="2"/>
              <a:buChar char=""/>
              <a:defRPr/>
            </a:pPr>
            <a:r>
              <a:rPr lang="pt-PT" sz="2400" dirty="0" smtClean="0"/>
              <a:t>Após esta etapa, todos os elementos estão reunidos para iniciarmos a fase final do </a:t>
            </a:r>
            <a:r>
              <a:rPr lang="pt-PT" sz="2400" dirty="0" err="1" smtClean="0"/>
              <a:t>projecto</a:t>
            </a:r>
            <a:r>
              <a:rPr lang="pt-PT" sz="2400" dirty="0" smtClean="0"/>
              <a:t>, que retracta a implementação da aplicação.</a:t>
            </a:r>
            <a:endParaRPr lang="pt-P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Equidad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</TotalTime>
  <Words>394</Words>
  <Application>Microsoft Office PowerPoint</Application>
  <PresentationFormat>On-screen Show (4:3)</PresentationFormat>
  <Paragraphs>82</Paragraphs>
  <Slides>10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Mediano</vt:lpstr>
      <vt:lpstr>Document</vt:lpstr>
      <vt:lpstr>Laboratórios de Informática IV Projecto 6 : Apresentação da 2ª Fase</vt:lpstr>
      <vt:lpstr>Conteúdos</vt:lpstr>
      <vt:lpstr>Especificação UML</vt:lpstr>
      <vt:lpstr>Especificação UML Diagramas de Casos de Uso</vt:lpstr>
      <vt:lpstr>Especificação UML Diagramas de Casos de Uso</vt:lpstr>
      <vt:lpstr>Especificação UML Diagramas de Sequência</vt:lpstr>
      <vt:lpstr>Especificação UML Diagramas de Classes</vt:lpstr>
      <vt:lpstr>Especificação UML Modelo Relacional da Base de Dados</vt:lpstr>
      <vt:lpstr>Conclusões</vt:lpstr>
      <vt:lpstr>Laboratórios de Informática IV Projecto 6 : Apresentação da 2ª Fase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 Prof. Orlando Belo</dc:title>
  <dc:creator>Hugo</dc:creator>
  <cp:lastModifiedBy>Tiago</cp:lastModifiedBy>
  <cp:revision>102</cp:revision>
  <dcterms:created xsi:type="dcterms:W3CDTF">2011-03-28T21:10:11Z</dcterms:created>
  <dcterms:modified xsi:type="dcterms:W3CDTF">2011-05-18T23:10:56Z</dcterms:modified>
</cp:coreProperties>
</file>