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57" r:id="rId4"/>
    <p:sldId id="260" r:id="rId5"/>
    <p:sldId id="261" r:id="rId6"/>
    <p:sldId id="265" r:id="rId7"/>
    <p:sldId id="267" r:id="rId8"/>
    <p:sldId id="264" r:id="rId9"/>
    <p:sldId id="263" r:id="rId1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5700"/>
    <a:srgbClr val="E89924"/>
    <a:srgbClr val="9B2D1F"/>
    <a:srgbClr val="FF5050"/>
    <a:srgbClr val="C61C75"/>
    <a:srgbClr val="C6CB05"/>
    <a:srgbClr val="E41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 autoAdjust="0"/>
    <p:restoredTop sz="83459" autoAdjust="0"/>
  </p:normalViewPr>
  <p:slideViewPr>
    <p:cSldViewPr>
      <p:cViewPr>
        <p:scale>
          <a:sx n="70" d="100"/>
          <a:sy n="70" d="100"/>
        </p:scale>
        <p:origin x="-1542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90" d="100"/>
          <a:sy n="90" d="100"/>
        </p:scale>
        <p:origin x="-2310" y="57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6C9C20-D4D8-4EF8-AA90-029C71E920D7}" type="doc">
      <dgm:prSet loTypeId="urn:microsoft.com/office/officeart/2005/8/layout/cycle5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PT"/>
        </a:p>
      </dgm:t>
    </dgm:pt>
    <dgm:pt modelId="{32D7CEF8-1214-44DB-88FB-A0E889F8950C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FFC000"/>
          </a:solidFill>
        </a:ln>
      </dgm:spPr>
      <dgm:t>
        <a:bodyPr/>
        <a:lstStyle/>
        <a:p>
          <a:r>
            <a:rPr lang="pt-PT" sz="1400" u="none" dirty="0" smtClean="0"/>
            <a:t>1</a:t>
          </a:r>
        </a:p>
        <a:p>
          <a:r>
            <a:rPr lang="pt-PT" sz="1400" u="none" dirty="0" smtClean="0"/>
            <a:t>Análise</a:t>
          </a:r>
          <a:endParaRPr lang="pt-PT" sz="1400" u="none" dirty="0"/>
        </a:p>
      </dgm:t>
    </dgm:pt>
    <dgm:pt modelId="{50DA9B78-E367-41F1-9370-14D0F8A717BE}" type="parTrans" cxnId="{36B85EF9-B2FA-48AA-A507-234F956CC0FE}">
      <dgm:prSet/>
      <dgm:spPr/>
      <dgm:t>
        <a:bodyPr/>
        <a:lstStyle/>
        <a:p>
          <a:endParaRPr lang="pt-PT" sz="1400" u="none"/>
        </a:p>
      </dgm:t>
    </dgm:pt>
    <dgm:pt modelId="{E8964B9E-C0A2-45B3-B994-8929CE917B6C}" type="sibTrans" cxnId="{36B85EF9-B2FA-48AA-A507-234F956CC0FE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PT" sz="1400" u="none"/>
        </a:p>
      </dgm:t>
    </dgm:pt>
    <dgm:pt modelId="{3901DC62-7A6B-43C9-9665-A8CB93C1994B}">
      <dgm:prSet phldrT="[Texto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400" u="none" dirty="0" smtClean="0"/>
            <a:t>2 </a:t>
          </a:r>
        </a:p>
        <a:p>
          <a:r>
            <a:rPr lang="pt-PT" sz="1400" u="none" dirty="0" smtClean="0"/>
            <a:t>Orçamento e Aprovação</a:t>
          </a:r>
          <a:endParaRPr lang="pt-PT" sz="1400" u="none" dirty="0"/>
        </a:p>
      </dgm:t>
    </dgm:pt>
    <dgm:pt modelId="{F106F01C-77BE-4E38-B66C-71A328A734FD}" type="parTrans" cxnId="{FF00F98A-5A5C-4918-91A9-218A6DE4EBF2}">
      <dgm:prSet/>
      <dgm:spPr/>
      <dgm:t>
        <a:bodyPr/>
        <a:lstStyle/>
        <a:p>
          <a:endParaRPr lang="pt-PT" sz="1400" u="none"/>
        </a:p>
      </dgm:t>
    </dgm:pt>
    <dgm:pt modelId="{0354BC5D-B6F7-4E28-BA2D-4A1D3FA7DDC4}" type="sibTrans" cxnId="{FF00F98A-5A5C-4918-91A9-218A6DE4EBF2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PT" sz="1400" u="none"/>
        </a:p>
      </dgm:t>
    </dgm:pt>
    <dgm:pt modelId="{71FF2D2F-EBDC-416D-8304-09601E7C7DAC}">
      <dgm:prSet phldrT="[Tex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>
          <a:solidFill>
            <a:srgbClr val="FFFF00"/>
          </a:solidFill>
        </a:ln>
      </dgm:spPr>
      <dgm:t>
        <a:bodyPr/>
        <a:lstStyle/>
        <a:p>
          <a:r>
            <a:rPr lang="pt-PT" sz="1400" u="none" dirty="0" smtClean="0"/>
            <a:t>3</a:t>
          </a:r>
        </a:p>
        <a:p>
          <a:r>
            <a:rPr lang="pt-PT" sz="1400" u="none" dirty="0" smtClean="0"/>
            <a:t>Fazer a Maquete</a:t>
          </a:r>
          <a:endParaRPr lang="pt-PT" sz="1400" u="none" dirty="0"/>
        </a:p>
      </dgm:t>
    </dgm:pt>
    <dgm:pt modelId="{9D40481E-6423-4428-AD3E-4A2ED95CFB09}" type="parTrans" cxnId="{52BD81F9-1E34-4B0C-A2D1-519368D1F211}">
      <dgm:prSet/>
      <dgm:spPr/>
      <dgm:t>
        <a:bodyPr/>
        <a:lstStyle/>
        <a:p>
          <a:endParaRPr lang="pt-PT" sz="1400" u="none"/>
        </a:p>
      </dgm:t>
    </dgm:pt>
    <dgm:pt modelId="{CA0CE7C4-1E7F-4FA8-AD44-704927714C1E}" type="sibTrans" cxnId="{52BD81F9-1E34-4B0C-A2D1-519368D1F211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PT" sz="1400" u="none"/>
        </a:p>
      </dgm:t>
    </dgm:pt>
    <dgm:pt modelId="{C00C7AE1-99BD-45BD-824F-D4A84F1451CD}">
      <dgm:prSet phldrT="[Texto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>
          <a:solidFill>
            <a:srgbClr val="FF0000"/>
          </a:solidFill>
        </a:ln>
      </dgm:spPr>
      <dgm:t>
        <a:bodyPr/>
        <a:lstStyle/>
        <a:p>
          <a:r>
            <a:rPr lang="pt-PT" sz="1400" u="none" dirty="0" smtClean="0"/>
            <a:t>4</a:t>
          </a:r>
        </a:p>
        <a:p>
          <a:r>
            <a:rPr lang="pt-PT" sz="1400" u="none" dirty="0" smtClean="0"/>
            <a:t>Criar</a:t>
          </a:r>
          <a:endParaRPr lang="pt-PT" sz="1400" u="none" dirty="0"/>
        </a:p>
      </dgm:t>
    </dgm:pt>
    <dgm:pt modelId="{A0F58F23-DFDC-4439-B2FF-B5FE6E454044}" type="parTrans" cxnId="{5A17D0F8-2BBE-48CE-8A52-89EBBD342A0E}">
      <dgm:prSet/>
      <dgm:spPr/>
      <dgm:t>
        <a:bodyPr/>
        <a:lstStyle/>
        <a:p>
          <a:endParaRPr lang="pt-PT" sz="1400" u="none"/>
        </a:p>
      </dgm:t>
    </dgm:pt>
    <dgm:pt modelId="{18822EBE-9B02-4CEB-82DD-AC6155CA3E54}" type="sibTrans" cxnId="{5A17D0F8-2BBE-48CE-8A52-89EBBD342A0E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PT" sz="1400" u="none"/>
        </a:p>
      </dgm:t>
    </dgm:pt>
    <dgm:pt modelId="{B540A565-18D1-41E9-B2F2-6E2E89E9B015}">
      <dgm:prSet phldrT="[Texto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>
          <a:solidFill>
            <a:srgbClr val="C61C75"/>
          </a:solidFill>
        </a:ln>
      </dgm:spPr>
      <dgm:t>
        <a:bodyPr/>
        <a:lstStyle/>
        <a:p>
          <a:r>
            <a:rPr lang="pt-PT" sz="1400" u="none" dirty="0" smtClean="0"/>
            <a:t>5</a:t>
          </a:r>
        </a:p>
        <a:p>
          <a:r>
            <a:rPr lang="pt-PT" sz="1400" u="none" dirty="0" smtClean="0"/>
            <a:t>Etapas e Testes</a:t>
          </a:r>
          <a:endParaRPr lang="pt-PT" sz="1400" u="none" dirty="0"/>
        </a:p>
      </dgm:t>
    </dgm:pt>
    <dgm:pt modelId="{8FDEED4D-A4F9-43FC-9B55-CE214AAEB35E}" type="parTrans" cxnId="{C5FC53D7-748D-45C2-8E5B-958B6AF78671}">
      <dgm:prSet/>
      <dgm:spPr/>
      <dgm:t>
        <a:bodyPr/>
        <a:lstStyle/>
        <a:p>
          <a:endParaRPr lang="pt-PT" sz="1400" u="none"/>
        </a:p>
      </dgm:t>
    </dgm:pt>
    <dgm:pt modelId="{C780520F-5289-4DBF-A8B1-B1D23BDC5FCC}" type="sibTrans" cxnId="{C5FC53D7-748D-45C2-8E5B-958B6AF78671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PT" sz="1400" u="none"/>
        </a:p>
      </dgm:t>
    </dgm:pt>
    <dgm:pt modelId="{871D3697-5516-4380-A848-9F5D02001E14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FF5050"/>
          </a:solidFill>
        </a:ln>
      </dgm:spPr>
      <dgm:t>
        <a:bodyPr/>
        <a:lstStyle/>
        <a:p>
          <a:r>
            <a:rPr lang="pt-PT" sz="1400" u="none" dirty="0" smtClean="0"/>
            <a:t>6</a:t>
          </a:r>
        </a:p>
        <a:p>
          <a:r>
            <a:rPr lang="pt-PT" sz="1400" u="none" dirty="0" smtClean="0"/>
            <a:t>Publicação</a:t>
          </a:r>
          <a:endParaRPr lang="pt-PT" sz="1400" u="none" dirty="0"/>
        </a:p>
      </dgm:t>
    </dgm:pt>
    <dgm:pt modelId="{017DCC9E-E601-4299-84C2-A57BEE0C55B1}" type="parTrans" cxnId="{2937D8A2-85A2-47B8-86C0-6CFB52AC22C0}">
      <dgm:prSet/>
      <dgm:spPr/>
      <dgm:t>
        <a:bodyPr/>
        <a:lstStyle/>
        <a:p>
          <a:endParaRPr lang="pt-PT" sz="1400" u="none"/>
        </a:p>
      </dgm:t>
    </dgm:pt>
    <dgm:pt modelId="{5F03F3AF-5812-4E81-A861-D6C1EF059D54}" type="sibTrans" cxnId="{2937D8A2-85A2-47B8-86C0-6CFB52AC22C0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PT" sz="1400" u="none"/>
        </a:p>
      </dgm:t>
    </dgm:pt>
    <dgm:pt modelId="{2B235197-107D-449A-8D21-2F11FD021611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92D050"/>
          </a:solidFill>
        </a:ln>
      </dgm:spPr>
      <dgm:t>
        <a:bodyPr/>
        <a:lstStyle/>
        <a:p>
          <a:r>
            <a:rPr lang="pt-PT" sz="1400" u="none" dirty="0" smtClean="0"/>
            <a:t>Opinião do Cliente e Revisão</a:t>
          </a:r>
          <a:endParaRPr lang="pt-PT" sz="1400" u="none" dirty="0"/>
        </a:p>
      </dgm:t>
    </dgm:pt>
    <dgm:pt modelId="{E12A982F-541A-4F74-9765-791C0EB9EE8F}" type="parTrans" cxnId="{90BB07F8-409C-4164-9D97-9FDF30F3EF64}">
      <dgm:prSet/>
      <dgm:spPr/>
      <dgm:t>
        <a:bodyPr/>
        <a:lstStyle/>
        <a:p>
          <a:endParaRPr lang="pt-PT" sz="1400" u="none"/>
        </a:p>
      </dgm:t>
    </dgm:pt>
    <dgm:pt modelId="{496F7FA4-E272-4014-B768-632B9384CD3B}" type="sibTrans" cxnId="{90BB07F8-409C-4164-9D97-9FDF30F3EF64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PT" sz="1400" u="none"/>
        </a:p>
      </dgm:t>
    </dgm:pt>
    <dgm:pt modelId="{7CBF992E-DECC-468E-B19B-B6772099932C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92D050"/>
          </a:solidFill>
        </a:ln>
      </dgm:spPr>
      <dgm:t>
        <a:bodyPr/>
        <a:lstStyle/>
        <a:p>
          <a:r>
            <a:rPr lang="pt-PT" sz="1400" u="none" dirty="0" smtClean="0"/>
            <a:t>Opinião do Cliente e Revisão</a:t>
          </a:r>
          <a:endParaRPr lang="pt-PT" sz="1400" u="none" dirty="0"/>
        </a:p>
      </dgm:t>
    </dgm:pt>
    <dgm:pt modelId="{FF0C683E-FFE7-431F-AC30-3A07824E2E61}" type="parTrans" cxnId="{25501E55-3527-4F59-BBAF-621523D9B85A}">
      <dgm:prSet/>
      <dgm:spPr/>
      <dgm:t>
        <a:bodyPr/>
        <a:lstStyle/>
        <a:p>
          <a:endParaRPr lang="pt-PT" sz="1400" u="none"/>
        </a:p>
      </dgm:t>
    </dgm:pt>
    <dgm:pt modelId="{5AB123FA-3F19-4557-8FCB-6ABDFB7D8DCD}" type="sibTrans" cxnId="{25501E55-3527-4F59-BBAF-621523D9B85A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PT" sz="1400" u="none"/>
        </a:p>
      </dgm:t>
    </dgm:pt>
    <dgm:pt modelId="{89F622DF-3394-48CD-9269-1B3E8A78AA39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92D050"/>
          </a:solidFill>
        </a:ln>
      </dgm:spPr>
      <dgm:t>
        <a:bodyPr/>
        <a:lstStyle/>
        <a:p>
          <a:r>
            <a:rPr lang="pt-PT" sz="1400" u="none" dirty="0" smtClean="0"/>
            <a:t>Opinião do Cliente e Revisão</a:t>
          </a:r>
          <a:endParaRPr lang="pt-PT" sz="1400" u="none" dirty="0"/>
        </a:p>
      </dgm:t>
    </dgm:pt>
    <dgm:pt modelId="{D379D0FC-61DF-4AF2-A0D9-3DB1664CDD94}" type="parTrans" cxnId="{51074FF5-E804-413A-A03E-2E6F1C6A3FC0}">
      <dgm:prSet/>
      <dgm:spPr/>
      <dgm:t>
        <a:bodyPr/>
        <a:lstStyle/>
        <a:p>
          <a:endParaRPr lang="pt-PT" sz="1400" u="none"/>
        </a:p>
      </dgm:t>
    </dgm:pt>
    <dgm:pt modelId="{9E713AAF-E48C-4E89-AF44-D273ECBE993B}" type="sibTrans" cxnId="{51074FF5-E804-413A-A03E-2E6F1C6A3FC0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PT" sz="1400" u="none"/>
        </a:p>
      </dgm:t>
    </dgm:pt>
    <dgm:pt modelId="{0900972F-F99D-4F9F-B78A-CE527971A60D}" type="pres">
      <dgm:prSet presAssocID="{596C9C20-D4D8-4EF8-AA90-029C71E920D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0B2D6BF1-7745-40D1-9F33-811AE2ECB21B}" type="pres">
      <dgm:prSet presAssocID="{32D7CEF8-1214-44DB-88FB-A0E889F8950C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BEA10D8-AFB5-40F7-A6B5-B579AE619E56}" type="pres">
      <dgm:prSet presAssocID="{32D7CEF8-1214-44DB-88FB-A0E889F8950C}" presName="spNode" presStyleCnt="0"/>
      <dgm:spPr/>
    </dgm:pt>
    <dgm:pt modelId="{DBA34825-F75F-4E6F-A2DF-EAAFFF23CEB3}" type="pres">
      <dgm:prSet presAssocID="{E8964B9E-C0A2-45B3-B994-8929CE917B6C}" presName="sibTrans" presStyleLbl="sibTrans1D1" presStyleIdx="0" presStyleCnt="9"/>
      <dgm:spPr/>
      <dgm:t>
        <a:bodyPr/>
        <a:lstStyle/>
        <a:p>
          <a:endParaRPr lang="pt-PT"/>
        </a:p>
      </dgm:t>
    </dgm:pt>
    <dgm:pt modelId="{63FC97BC-A5C6-48B3-B7BA-DAAB8DA98D34}" type="pres">
      <dgm:prSet presAssocID="{2B235197-107D-449A-8D21-2F11FD021611}" presName="node" presStyleLbl="node1" presStyleIdx="1" presStyleCnt="9" custScaleX="14914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BD08BCB-834E-433F-B8F2-85EA8ED6B3D3}" type="pres">
      <dgm:prSet presAssocID="{2B235197-107D-449A-8D21-2F11FD021611}" presName="spNode" presStyleCnt="0"/>
      <dgm:spPr/>
    </dgm:pt>
    <dgm:pt modelId="{9347E381-0B51-4369-8C72-60FF9EC6C9B0}" type="pres">
      <dgm:prSet presAssocID="{496F7FA4-E272-4014-B768-632B9384CD3B}" presName="sibTrans" presStyleLbl="sibTrans1D1" presStyleIdx="1" presStyleCnt="9"/>
      <dgm:spPr/>
      <dgm:t>
        <a:bodyPr/>
        <a:lstStyle/>
        <a:p>
          <a:endParaRPr lang="pt-PT"/>
        </a:p>
      </dgm:t>
    </dgm:pt>
    <dgm:pt modelId="{232FC352-CFB0-4431-B99A-1F0E49B40FBA}" type="pres">
      <dgm:prSet presAssocID="{3901DC62-7A6B-43C9-9665-A8CB93C1994B}" presName="node" presStyleLbl="node1" presStyleIdx="2" presStyleCnt="9" custScaleX="21449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DFB8D9E-51F3-4E2D-B200-5E9E2C90015E}" type="pres">
      <dgm:prSet presAssocID="{3901DC62-7A6B-43C9-9665-A8CB93C1994B}" presName="spNode" presStyleCnt="0"/>
      <dgm:spPr/>
    </dgm:pt>
    <dgm:pt modelId="{B37E3E84-FD5D-4632-9EC6-DA7820DFDAF5}" type="pres">
      <dgm:prSet presAssocID="{0354BC5D-B6F7-4E28-BA2D-4A1D3FA7DDC4}" presName="sibTrans" presStyleLbl="sibTrans1D1" presStyleIdx="2" presStyleCnt="9"/>
      <dgm:spPr/>
      <dgm:t>
        <a:bodyPr/>
        <a:lstStyle/>
        <a:p>
          <a:endParaRPr lang="pt-PT"/>
        </a:p>
      </dgm:t>
    </dgm:pt>
    <dgm:pt modelId="{16ED874D-8EED-40B8-B8E2-1CBE1C7F927D}" type="pres">
      <dgm:prSet presAssocID="{71FF2D2F-EBDC-416D-8304-09601E7C7DAC}" presName="node" presStyleLbl="node1" presStyleIdx="3" presStyleCnt="9" custScaleX="161759" custRadScaleRad="99538" custRadScaleInc="-6623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9ED9E93-2C90-4915-B46C-936ADFDB0F99}" type="pres">
      <dgm:prSet presAssocID="{71FF2D2F-EBDC-416D-8304-09601E7C7DAC}" presName="spNode" presStyleCnt="0"/>
      <dgm:spPr/>
    </dgm:pt>
    <dgm:pt modelId="{2E793CFB-18B6-4CCA-93A1-6A201ED8A80D}" type="pres">
      <dgm:prSet presAssocID="{CA0CE7C4-1E7F-4FA8-AD44-704927714C1E}" presName="sibTrans" presStyleLbl="sibTrans1D1" presStyleIdx="3" presStyleCnt="9"/>
      <dgm:spPr/>
      <dgm:t>
        <a:bodyPr/>
        <a:lstStyle/>
        <a:p>
          <a:endParaRPr lang="pt-PT"/>
        </a:p>
      </dgm:t>
    </dgm:pt>
    <dgm:pt modelId="{7BDB04E1-AFCF-45D4-9ACD-BD1678F49A92}" type="pres">
      <dgm:prSet presAssocID="{7CBF992E-DECC-468E-B19B-B6772099932C}" presName="node" presStyleLbl="node1" presStyleIdx="4" presStyleCnt="9" custScaleX="166162" custRadScaleRad="98433" custRadScaleInc="-6574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83CDD75-326F-4559-94E9-CFB0230FEA01}" type="pres">
      <dgm:prSet presAssocID="{7CBF992E-DECC-468E-B19B-B6772099932C}" presName="spNode" presStyleCnt="0"/>
      <dgm:spPr/>
    </dgm:pt>
    <dgm:pt modelId="{A2BC5390-8D43-4F07-A75C-EAD321325830}" type="pres">
      <dgm:prSet presAssocID="{5AB123FA-3F19-4557-8FCB-6ABDFB7D8DCD}" presName="sibTrans" presStyleLbl="sibTrans1D1" presStyleIdx="4" presStyleCnt="9"/>
      <dgm:spPr/>
      <dgm:t>
        <a:bodyPr/>
        <a:lstStyle/>
        <a:p>
          <a:endParaRPr lang="pt-PT"/>
        </a:p>
      </dgm:t>
    </dgm:pt>
    <dgm:pt modelId="{3468D657-BCE3-451A-9906-8DF29490DB28}" type="pres">
      <dgm:prSet presAssocID="{C00C7AE1-99BD-45BD-824F-D4A84F1451CD}" presName="node" presStyleLbl="node1" presStyleIdx="5" presStyleCnt="9" custScaleX="86066" custRadScaleRad="99456" custRadScaleInc="7366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17C5B85-4B20-4036-A7D0-BF0BB2F73FEB}" type="pres">
      <dgm:prSet presAssocID="{C00C7AE1-99BD-45BD-824F-D4A84F1451CD}" presName="spNode" presStyleCnt="0"/>
      <dgm:spPr/>
    </dgm:pt>
    <dgm:pt modelId="{E7311BFC-DDEB-417A-BFD1-CAB55FDDD5A8}" type="pres">
      <dgm:prSet presAssocID="{18822EBE-9B02-4CEB-82DD-AC6155CA3E54}" presName="sibTrans" presStyleLbl="sibTrans1D1" presStyleIdx="5" presStyleCnt="9"/>
      <dgm:spPr/>
      <dgm:t>
        <a:bodyPr/>
        <a:lstStyle/>
        <a:p>
          <a:endParaRPr lang="pt-PT"/>
        </a:p>
      </dgm:t>
    </dgm:pt>
    <dgm:pt modelId="{0BDEA79A-45E4-44AF-B78F-5D6B496C107E}" type="pres">
      <dgm:prSet presAssocID="{B540A565-18D1-41E9-B2F2-6E2E89E9B015}" presName="node" presStyleLbl="node1" presStyleIdx="6" presStyleCnt="9" custScaleX="176817" custRadScaleRad="94562" custRadScaleInc="5434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DA4ECDD-1068-4C78-BB1C-C42FBA15ACEB}" type="pres">
      <dgm:prSet presAssocID="{B540A565-18D1-41E9-B2F2-6E2E89E9B015}" presName="spNode" presStyleCnt="0"/>
      <dgm:spPr/>
    </dgm:pt>
    <dgm:pt modelId="{F4D1ED45-A560-4330-B842-EB548121E144}" type="pres">
      <dgm:prSet presAssocID="{C780520F-5289-4DBF-A8B1-B1D23BDC5FCC}" presName="sibTrans" presStyleLbl="sibTrans1D1" presStyleIdx="6" presStyleCnt="9"/>
      <dgm:spPr/>
      <dgm:t>
        <a:bodyPr/>
        <a:lstStyle/>
        <a:p>
          <a:endParaRPr lang="pt-PT"/>
        </a:p>
      </dgm:t>
    </dgm:pt>
    <dgm:pt modelId="{7D4404AE-F313-460D-81DD-CE6C8B6EB490}" type="pres">
      <dgm:prSet presAssocID="{89F622DF-3394-48CD-9269-1B3E8A78AA39}" presName="node" presStyleLbl="node1" presStyleIdx="7" presStyleCnt="9" custScaleX="15511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66D7336-64DD-4819-A36C-E5ED78FE9CD7}" type="pres">
      <dgm:prSet presAssocID="{89F622DF-3394-48CD-9269-1B3E8A78AA39}" presName="spNode" presStyleCnt="0"/>
      <dgm:spPr/>
    </dgm:pt>
    <dgm:pt modelId="{77D7F98B-FEE5-4CAC-9DC2-0635DFC9196E}" type="pres">
      <dgm:prSet presAssocID="{9E713AAF-E48C-4E89-AF44-D273ECBE993B}" presName="sibTrans" presStyleLbl="sibTrans1D1" presStyleIdx="7" presStyleCnt="9"/>
      <dgm:spPr/>
      <dgm:t>
        <a:bodyPr/>
        <a:lstStyle/>
        <a:p>
          <a:endParaRPr lang="pt-PT"/>
        </a:p>
      </dgm:t>
    </dgm:pt>
    <dgm:pt modelId="{59429612-4278-4302-B532-2C5BF5E871FA}" type="pres">
      <dgm:prSet presAssocID="{871D3697-5516-4380-A848-9F5D02001E14}" presName="node" presStyleLbl="node1" presStyleIdx="8" presStyleCnt="9" custScaleX="138413" custRadScaleRad="101634" custRadScaleInc="-1027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5BB03CF-F11B-4270-833A-5D87D8F9ECAF}" type="pres">
      <dgm:prSet presAssocID="{871D3697-5516-4380-A848-9F5D02001E14}" presName="spNode" presStyleCnt="0"/>
      <dgm:spPr/>
    </dgm:pt>
    <dgm:pt modelId="{F31B36C1-1187-4C77-9887-EBDE1D97296A}" type="pres">
      <dgm:prSet presAssocID="{5F03F3AF-5812-4E81-A861-D6C1EF059D54}" presName="sibTrans" presStyleLbl="sibTrans1D1" presStyleIdx="8" presStyleCnt="9"/>
      <dgm:spPr/>
      <dgm:t>
        <a:bodyPr/>
        <a:lstStyle/>
        <a:p>
          <a:endParaRPr lang="pt-PT"/>
        </a:p>
      </dgm:t>
    </dgm:pt>
  </dgm:ptLst>
  <dgm:cxnLst>
    <dgm:cxn modelId="{FF00F98A-5A5C-4918-91A9-218A6DE4EBF2}" srcId="{596C9C20-D4D8-4EF8-AA90-029C71E920D7}" destId="{3901DC62-7A6B-43C9-9665-A8CB93C1994B}" srcOrd="2" destOrd="0" parTransId="{F106F01C-77BE-4E38-B66C-71A328A734FD}" sibTransId="{0354BC5D-B6F7-4E28-BA2D-4A1D3FA7DDC4}"/>
    <dgm:cxn modelId="{6A386733-636A-47A6-95F1-3D01BA415BAB}" type="presOf" srcId="{CA0CE7C4-1E7F-4FA8-AD44-704927714C1E}" destId="{2E793CFB-18B6-4CCA-93A1-6A201ED8A80D}" srcOrd="0" destOrd="0" presId="urn:microsoft.com/office/officeart/2005/8/layout/cycle5"/>
    <dgm:cxn modelId="{304404B7-0479-4C1E-87EF-402E9E2ED412}" type="presOf" srcId="{89F622DF-3394-48CD-9269-1B3E8A78AA39}" destId="{7D4404AE-F313-460D-81DD-CE6C8B6EB490}" srcOrd="0" destOrd="0" presId="urn:microsoft.com/office/officeart/2005/8/layout/cycle5"/>
    <dgm:cxn modelId="{72900891-73F4-41F9-9B05-360481DED1D8}" type="presOf" srcId="{71FF2D2F-EBDC-416D-8304-09601E7C7DAC}" destId="{16ED874D-8EED-40B8-B8E2-1CBE1C7F927D}" srcOrd="0" destOrd="0" presId="urn:microsoft.com/office/officeart/2005/8/layout/cycle5"/>
    <dgm:cxn modelId="{1308BEA0-9EE6-4B79-9A63-C9CBFA66EAEF}" type="presOf" srcId="{5AB123FA-3F19-4557-8FCB-6ABDFB7D8DCD}" destId="{A2BC5390-8D43-4F07-A75C-EAD321325830}" srcOrd="0" destOrd="0" presId="urn:microsoft.com/office/officeart/2005/8/layout/cycle5"/>
    <dgm:cxn modelId="{20B7DBBF-560F-4145-A052-7231A0BF8281}" type="presOf" srcId="{18822EBE-9B02-4CEB-82DD-AC6155CA3E54}" destId="{E7311BFC-DDEB-417A-BFD1-CAB55FDDD5A8}" srcOrd="0" destOrd="0" presId="urn:microsoft.com/office/officeart/2005/8/layout/cycle5"/>
    <dgm:cxn modelId="{BB3CA58F-97B3-4D66-9DBE-0B759E2FB30C}" type="presOf" srcId="{7CBF992E-DECC-468E-B19B-B6772099932C}" destId="{7BDB04E1-AFCF-45D4-9ACD-BD1678F49A92}" srcOrd="0" destOrd="0" presId="urn:microsoft.com/office/officeart/2005/8/layout/cycle5"/>
    <dgm:cxn modelId="{D0740372-F19B-4342-849C-13E3074808DC}" type="presOf" srcId="{596C9C20-D4D8-4EF8-AA90-029C71E920D7}" destId="{0900972F-F99D-4F9F-B78A-CE527971A60D}" srcOrd="0" destOrd="0" presId="urn:microsoft.com/office/officeart/2005/8/layout/cycle5"/>
    <dgm:cxn modelId="{5055FA87-7BD8-454D-8C8C-5DBDAD2E9A4F}" type="presOf" srcId="{0354BC5D-B6F7-4E28-BA2D-4A1D3FA7DDC4}" destId="{B37E3E84-FD5D-4632-9EC6-DA7820DFDAF5}" srcOrd="0" destOrd="0" presId="urn:microsoft.com/office/officeart/2005/8/layout/cycle5"/>
    <dgm:cxn modelId="{90BB07F8-409C-4164-9D97-9FDF30F3EF64}" srcId="{596C9C20-D4D8-4EF8-AA90-029C71E920D7}" destId="{2B235197-107D-449A-8D21-2F11FD021611}" srcOrd="1" destOrd="0" parTransId="{E12A982F-541A-4F74-9765-791C0EB9EE8F}" sibTransId="{496F7FA4-E272-4014-B768-632B9384CD3B}"/>
    <dgm:cxn modelId="{9BB461A6-692D-4DEE-8862-6A6D68FA77FE}" type="presOf" srcId="{5F03F3AF-5812-4E81-A861-D6C1EF059D54}" destId="{F31B36C1-1187-4C77-9887-EBDE1D97296A}" srcOrd="0" destOrd="0" presId="urn:microsoft.com/office/officeart/2005/8/layout/cycle5"/>
    <dgm:cxn modelId="{36B85EF9-B2FA-48AA-A507-234F956CC0FE}" srcId="{596C9C20-D4D8-4EF8-AA90-029C71E920D7}" destId="{32D7CEF8-1214-44DB-88FB-A0E889F8950C}" srcOrd="0" destOrd="0" parTransId="{50DA9B78-E367-41F1-9370-14D0F8A717BE}" sibTransId="{E8964B9E-C0A2-45B3-B994-8929CE917B6C}"/>
    <dgm:cxn modelId="{B0B51989-E8D5-48DD-A19E-9B5DA878308A}" type="presOf" srcId="{B540A565-18D1-41E9-B2F2-6E2E89E9B015}" destId="{0BDEA79A-45E4-44AF-B78F-5D6B496C107E}" srcOrd="0" destOrd="0" presId="urn:microsoft.com/office/officeart/2005/8/layout/cycle5"/>
    <dgm:cxn modelId="{4086AE59-3F39-4481-96FD-535432175880}" type="presOf" srcId="{E8964B9E-C0A2-45B3-B994-8929CE917B6C}" destId="{DBA34825-F75F-4E6F-A2DF-EAAFFF23CEB3}" srcOrd="0" destOrd="0" presId="urn:microsoft.com/office/officeart/2005/8/layout/cycle5"/>
    <dgm:cxn modelId="{41B601E3-E29D-49F4-8A48-7045AECEE3FC}" type="presOf" srcId="{9E713AAF-E48C-4E89-AF44-D273ECBE993B}" destId="{77D7F98B-FEE5-4CAC-9DC2-0635DFC9196E}" srcOrd="0" destOrd="0" presId="urn:microsoft.com/office/officeart/2005/8/layout/cycle5"/>
    <dgm:cxn modelId="{52BD81F9-1E34-4B0C-A2D1-519368D1F211}" srcId="{596C9C20-D4D8-4EF8-AA90-029C71E920D7}" destId="{71FF2D2F-EBDC-416D-8304-09601E7C7DAC}" srcOrd="3" destOrd="0" parTransId="{9D40481E-6423-4428-AD3E-4A2ED95CFB09}" sibTransId="{CA0CE7C4-1E7F-4FA8-AD44-704927714C1E}"/>
    <dgm:cxn modelId="{A76FF16D-EC5F-4FD4-A5B0-D0DA4ABE550E}" type="presOf" srcId="{C00C7AE1-99BD-45BD-824F-D4A84F1451CD}" destId="{3468D657-BCE3-451A-9906-8DF29490DB28}" srcOrd="0" destOrd="0" presId="urn:microsoft.com/office/officeart/2005/8/layout/cycle5"/>
    <dgm:cxn modelId="{51074FF5-E804-413A-A03E-2E6F1C6A3FC0}" srcId="{596C9C20-D4D8-4EF8-AA90-029C71E920D7}" destId="{89F622DF-3394-48CD-9269-1B3E8A78AA39}" srcOrd="7" destOrd="0" parTransId="{D379D0FC-61DF-4AF2-A0D9-3DB1664CDD94}" sibTransId="{9E713AAF-E48C-4E89-AF44-D273ECBE993B}"/>
    <dgm:cxn modelId="{389D1722-620E-4DCA-AB08-F5D5BF7D8F5F}" type="presOf" srcId="{3901DC62-7A6B-43C9-9665-A8CB93C1994B}" destId="{232FC352-CFB0-4431-B99A-1F0E49B40FBA}" srcOrd="0" destOrd="0" presId="urn:microsoft.com/office/officeart/2005/8/layout/cycle5"/>
    <dgm:cxn modelId="{4EBD18B7-A4EE-448D-8F4D-E384E52B48FE}" type="presOf" srcId="{32D7CEF8-1214-44DB-88FB-A0E889F8950C}" destId="{0B2D6BF1-7745-40D1-9F33-811AE2ECB21B}" srcOrd="0" destOrd="0" presId="urn:microsoft.com/office/officeart/2005/8/layout/cycle5"/>
    <dgm:cxn modelId="{8B4B486D-8CAA-4D88-8092-EBEF57774FAA}" type="presOf" srcId="{2B235197-107D-449A-8D21-2F11FD021611}" destId="{63FC97BC-A5C6-48B3-B7BA-DAAB8DA98D34}" srcOrd="0" destOrd="0" presId="urn:microsoft.com/office/officeart/2005/8/layout/cycle5"/>
    <dgm:cxn modelId="{174AEF55-20A9-4F36-B93B-D344A0E8BF31}" type="presOf" srcId="{C780520F-5289-4DBF-A8B1-B1D23BDC5FCC}" destId="{F4D1ED45-A560-4330-B842-EB548121E144}" srcOrd="0" destOrd="0" presId="urn:microsoft.com/office/officeart/2005/8/layout/cycle5"/>
    <dgm:cxn modelId="{9630A255-6735-4CD1-A318-F7640C0A51EA}" type="presOf" srcId="{496F7FA4-E272-4014-B768-632B9384CD3B}" destId="{9347E381-0B51-4369-8C72-60FF9EC6C9B0}" srcOrd="0" destOrd="0" presId="urn:microsoft.com/office/officeart/2005/8/layout/cycle5"/>
    <dgm:cxn modelId="{C5FC53D7-748D-45C2-8E5B-958B6AF78671}" srcId="{596C9C20-D4D8-4EF8-AA90-029C71E920D7}" destId="{B540A565-18D1-41E9-B2F2-6E2E89E9B015}" srcOrd="6" destOrd="0" parTransId="{8FDEED4D-A4F9-43FC-9B55-CE214AAEB35E}" sibTransId="{C780520F-5289-4DBF-A8B1-B1D23BDC5FCC}"/>
    <dgm:cxn modelId="{2937D8A2-85A2-47B8-86C0-6CFB52AC22C0}" srcId="{596C9C20-D4D8-4EF8-AA90-029C71E920D7}" destId="{871D3697-5516-4380-A848-9F5D02001E14}" srcOrd="8" destOrd="0" parTransId="{017DCC9E-E601-4299-84C2-A57BEE0C55B1}" sibTransId="{5F03F3AF-5812-4E81-A861-D6C1EF059D54}"/>
    <dgm:cxn modelId="{844A3730-DF88-4999-B336-21C2AC719277}" type="presOf" srcId="{871D3697-5516-4380-A848-9F5D02001E14}" destId="{59429612-4278-4302-B532-2C5BF5E871FA}" srcOrd="0" destOrd="0" presId="urn:microsoft.com/office/officeart/2005/8/layout/cycle5"/>
    <dgm:cxn modelId="{5A17D0F8-2BBE-48CE-8A52-89EBBD342A0E}" srcId="{596C9C20-D4D8-4EF8-AA90-029C71E920D7}" destId="{C00C7AE1-99BD-45BD-824F-D4A84F1451CD}" srcOrd="5" destOrd="0" parTransId="{A0F58F23-DFDC-4439-B2FF-B5FE6E454044}" sibTransId="{18822EBE-9B02-4CEB-82DD-AC6155CA3E54}"/>
    <dgm:cxn modelId="{25501E55-3527-4F59-BBAF-621523D9B85A}" srcId="{596C9C20-D4D8-4EF8-AA90-029C71E920D7}" destId="{7CBF992E-DECC-468E-B19B-B6772099932C}" srcOrd="4" destOrd="0" parTransId="{FF0C683E-FFE7-431F-AC30-3A07824E2E61}" sibTransId="{5AB123FA-3F19-4557-8FCB-6ABDFB7D8DCD}"/>
    <dgm:cxn modelId="{8FDB8672-9E55-4985-8CD9-7ACDAF1B69C1}" type="presParOf" srcId="{0900972F-F99D-4F9F-B78A-CE527971A60D}" destId="{0B2D6BF1-7745-40D1-9F33-811AE2ECB21B}" srcOrd="0" destOrd="0" presId="urn:microsoft.com/office/officeart/2005/8/layout/cycle5"/>
    <dgm:cxn modelId="{C77291BF-CB28-4D64-B13B-FC608FE90B8C}" type="presParOf" srcId="{0900972F-F99D-4F9F-B78A-CE527971A60D}" destId="{4BEA10D8-AFB5-40F7-A6B5-B579AE619E56}" srcOrd="1" destOrd="0" presId="urn:microsoft.com/office/officeart/2005/8/layout/cycle5"/>
    <dgm:cxn modelId="{5E7DDCAD-8C66-4703-9651-BC676874F940}" type="presParOf" srcId="{0900972F-F99D-4F9F-B78A-CE527971A60D}" destId="{DBA34825-F75F-4E6F-A2DF-EAAFFF23CEB3}" srcOrd="2" destOrd="0" presId="urn:microsoft.com/office/officeart/2005/8/layout/cycle5"/>
    <dgm:cxn modelId="{68BF0BA4-A492-47CA-A5AC-ECB4D034D420}" type="presParOf" srcId="{0900972F-F99D-4F9F-B78A-CE527971A60D}" destId="{63FC97BC-A5C6-48B3-B7BA-DAAB8DA98D34}" srcOrd="3" destOrd="0" presId="urn:microsoft.com/office/officeart/2005/8/layout/cycle5"/>
    <dgm:cxn modelId="{DEA5D706-7130-446F-BF63-94840A343289}" type="presParOf" srcId="{0900972F-F99D-4F9F-B78A-CE527971A60D}" destId="{EBD08BCB-834E-433F-B8F2-85EA8ED6B3D3}" srcOrd="4" destOrd="0" presId="urn:microsoft.com/office/officeart/2005/8/layout/cycle5"/>
    <dgm:cxn modelId="{109BDF82-8499-4658-BD0D-8D360C2BEB8A}" type="presParOf" srcId="{0900972F-F99D-4F9F-B78A-CE527971A60D}" destId="{9347E381-0B51-4369-8C72-60FF9EC6C9B0}" srcOrd="5" destOrd="0" presId="urn:microsoft.com/office/officeart/2005/8/layout/cycle5"/>
    <dgm:cxn modelId="{8A64A89A-7F8A-40C8-A804-3A6528136805}" type="presParOf" srcId="{0900972F-F99D-4F9F-B78A-CE527971A60D}" destId="{232FC352-CFB0-4431-B99A-1F0E49B40FBA}" srcOrd="6" destOrd="0" presId="urn:microsoft.com/office/officeart/2005/8/layout/cycle5"/>
    <dgm:cxn modelId="{73CC6892-2D2E-4C2F-91A1-77B710ECF388}" type="presParOf" srcId="{0900972F-F99D-4F9F-B78A-CE527971A60D}" destId="{2DFB8D9E-51F3-4E2D-B200-5E9E2C90015E}" srcOrd="7" destOrd="0" presId="urn:microsoft.com/office/officeart/2005/8/layout/cycle5"/>
    <dgm:cxn modelId="{CA555E2F-FABF-429B-83CB-A39C0CE14289}" type="presParOf" srcId="{0900972F-F99D-4F9F-B78A-CE527971A60D}" destId="{B37E3E84-FD5D-4632-9EC6-DA7820DFDAF5}" srcOrd="8" destOrd="0" presId="urn:microsoft.com/office/officeart/2005/8/layout/cycle5"/>
    <dgm:cxn modelId="{0532B81C-2223-4638-BC26-F6F6CA772A23}" type="presParOf" srcId="{0900972F-F99D-4F9F-B78A-CE527971A60D}" destId="{16ED874D-8EED-40B8-B8E2-1CBE1C7F927D}" srcOrd="9" destOrd="0" presId="urn:microsoft.com/office/officeart/2005/8/layout/cycle5"/>
    <dgm:cxn modelId="{E7C433CF-051B-43B6-B284-95EC71806475}" type="presParOf" srcId="{0900972F-F99D-4F9F-B78A-CE527971A60D}" destId="{09ED9E93-2C90-4915-B46C-936ADFDB0F99}" srcOrd="10" destOrd="0" presId="urn:microsoft.com/office/officeart/2005/8/layout/cycle5"/>
    <dgm:cxn modelId="{06537B66-D6CB-4CDD-B342-E72B095D99E8}" type="presParOf" srcId="{0900972F-F99D-4F9F-B78A-CE527971A60D}" destId="{2E793CFB-18B6-4CCA-93A1-6A201ED8A80D}" srcOrd="11" destOrd="0" presId="urn:microsoft.com/office/officeart/2005/8/layout/cycle5"/>
    <dgm:cxn modelId="{6E324CD8-4B4E-43D1-894A-49AFBEB9D66E}" type="presParOf" srcId="{0900972F-F99D-4F9F-B78A-CE527971A60D}" destId="{7BDB04E1-AFCF-45D4-9ACD-BD1678F49A92}" srcOrd="12" destOrd="0" presId="urn:microsoft.com/office/officeart/2005/8/layout/cycle5"/>
    <dgm:cxn modelId="{F4CE51ED-3E9D-456F-BC23-1D69239D2159}" type="presParOf" srcId="{0900972F-F99D-4F9F-B78A-CE527971A60D}" destId="{E83CDD75-326F-4559-94E9-CFB0230FEA01}" srcOrd="13" destOrd="0" presId="urn:microsoft.com/office/officeart/2005/8/layout/cycle5"/>
    <dgm:cxn modelId="{96F7C7F2-8ADD-41C5-BF8D-E430B582AFCB}" type="presParOf" srcId="{0900972F-F99D-4F9F-B78A-CE527971A60D}" destId="{A2BC5390-8D43-4F07-A75C-EAD321325830}" srcOrd="14" destOrd="0" presId="urn:microsoft.com/office/officeart/2005/8/layout/cycle5"/>
    <dgm:cxn modelId="{CAE422F0-D285-4EF2-8D53-B43C9B3E6B42}" type="presParOf" srcId="{0900972F-F99D-4F9F-B78A-CE527971A60D}" destId="{3468D657-BCE3-451A-9906-8DF29490DB28}" srcOrd="15" destOrd="0" presId="urn:microsoft.com/office/officeart/2005/8/layout/cycle5"/>
    <dgm:cxn modelId="{8661389C-14B6-40F7-91F4-1CA876826D6E}" type="presParOf" srcId="{0900972F-F99D-4F9F-B78A-CE527971A60D}" destId="{F17C5B85-4B20-4036-A7D0-BF0BB2F73FEB}" srcOrd="16" destOrd="0" presId="urn:microsoft.com/office/officeart/2005/8/layout/cycle5"/>
    <dgm:cxn modelId="{E8B46AAF-3D70-4317-985B-C932B6FBE3A3}" type="presParOf" srcId="{0900972F-F99D-4F9F-B78A-CE527971A60D}" destId="{E7311BFC-DDEB-417A-BFD1-CAB55FDDD5A8}" srcOrd="17" destOrd="0" presId="urn:microsoft.com/office/officeart/2005/8/layout/cycle5"/>
    <dgm:cxn modelId="{E92ADDD8-3819-47AA-8BEA-3A158F30E688}" type="presParOf" srcId="{0900972F-F99D-4F9F-B78A-CE527971A60D}" destId="{0BDEA79A-45E4-44AF-B78F-5D6B496C107E}" srcOrd="18" destOrd="0" presId="urn:microsoft.com/office/officeart/2005/8/layout/cycle5"/>
    <dgm:cxn modelId="{DC2DF9A9-F32C-430C-8407-BD10FFE8D263}" type="presParOf" srcId="{0900972F-F99D-4F9F-B78A-CE527971A60D}" destId="{6DA4ECDD-1068-4C78-BB1C-C42FBA15ACEB}" srcOrd="19" destOrd="0" presId="urn:microsoft.com/office/officeart/2005/8/layout/cycle5"/>
    <dgm:cxn modelId="{39150585-5660-4477-BFB4-58055D522ACE}" type="presParOf" srcId="{0900972F-F99D-4F9F-B78A-CE527971A60D}" destId="{F4D1ED45-A560-4330-B842-EB548121E144}" srcOrd="20" destOrd="0" presId="urn:microsoft.com/office/officeart/2005/8/layout/cycle5"/>
    <dgm:cxn modelId="{1CA06517-BD28-4BD2-8831-E0EC88DFF929}" type="presParOf" srcId="{0900972F-F99D-4F9F-B78A-CE527971A60D}" destId="{7D4404AE-F313-460D-81DD-CE6C8B6EB490}" srcOrd="21" destOrd="0" presId="urn:microsoft.com/office/officeart/2005/8/layout/cycle5"/>
    <dgm:cxn modelId="{9B675B15-C015-40CE-A2A8-074E124FA20D}" type="presParOf" srcId="{0900972F-F99D-4F9F-B78A-CE527971A60D}" destId="{966D7336-64DD-4819-A36C-E5ED78FE9CD7}" srcOrd="22" destOrd="0" presId="urn:microsoft.com/office/officeart/2005/8/layout/cycle5"/>
    <dgm:cxn modelId="{A66B04EF-BDD9-4511-8140-23D0F1659B34}" type="presParOf" srcId="{0900972F-F99D-4F9F-B78A-CE527971A60D}" destId="{77D7F98B-FEE5-4CAC-9DC2-0635DFC9196E}" srcOrd="23" destOrd="0" presId="urn:microsoft.com/office/officeart/2005/8/layout/cycle5"/>
    <dgm:cxn modelId="{7AD3FCAE-B356-4398-99C6-9CBB7154092F}" type="presParOf" srcId="{0900972F-F99D-4F9F-B78A-CE527971A60D}" destId="{59429612-4278-4302-B532-2C5BF5E871FA}" srcOrd="24" destOrd="0" presId="urn:microsoft.com/office/officeart/2005/8/layout/cycle5"/>
    <dgm:cxn modelId="{5A729A00-BECB-42A8-B08A-121FDA225414}" type="presParOf" srcId="{0900972F-F99D-4F9F-B78A-CE527971A60D}" destId="{65BB03CF-F11B-4270-833A-5D87D8F9ECAF}" srcOrd="25" destOrd="0" presId="urn:microsoft.com/office/officeart/2005/8/layout/cycle5"/>
    <dgm:cxn modelId="{D2C619F0-7334-4720-9383-C119D0D19B02}" type="presParOf" srcId="{0900972F-F99D-4F9F-B78A-CE527971A60D}" destId="{F31B36C1-1187-4C77-9887-EBDE1D97296A}" srcOrd="26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D6BF1-7745-40D1-9F33-811AE2ECB21B}">
      <dsp:nvSpPr>
        <dsp:cNvPr id="0" name=""/>
        <dsp:cNvSpPr/>
      </dsp:nvSpPr>
      <dsp:spPr>
        <a:xfrm>
          <a:off x="2933367" y="3114"/>
          <a:ext cx="928801" cy="603720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rgbClr val="FFC000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u="none" kern="1200" dirty="0" smtClean="0"/>
            <a:t>1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u="none" kern="1200" dirty="0" smtClean="0"/>
            <a:t>Análise</a:t>
          </a:r>
          <a:endParaRPr lang="pt-PT" sz="1400" u="none" kern="1200" dirty="0"/>
        </a:p>
      </dsp:txBody>
      <dsp:txXfrm>
        <a:off x="2962838" y="32585"/>
        <a:ext cx="869859" cy="544778"/>
      </dsp:txXfrm>
    </dsp:sp>
    <dsp:sp modelId="{DBA34825-F75F-4E6F-A2DF-EAAFFF23CEB3}">
      <dsp:nvSpPr>
        <dsp:cNvPr id="0" name=""/>
        <dsp:cNvSpPr/>
      </dsp:nvSpPr>
      <dsp:spPr>
        <a:xfrm>
          <a:off x="1080158" y="304975"/>
          <a:ext cx="4635218" cy="4635218"/>
        </a:xfrm>
        <a:custGeom>
          <a:avLst/>
          <a:gdLst/>
          <a:ahLst/>
          <a:cxnLst/>
          <a:rect l="0" t="0" r="0" b="0"/>
          <a:pathLst>
            <a:path>
              <a:moveTo>
                <a:pt x="2898056" y="73863"/>
              </a:moveTo>
              <a:arcTo wR="2317609" hR="2317609" stAng="17070252" swAng="532561"/>
            </a:path>
          </a:pathLst>
        </a:custGeom>
        <a:noFill/>
        <a:ln w="47625" cap="flat" cmpd="dbl" algn="ctr">
          <a:solidFill>
            <a:schemeClr val="accent1"/>
          </a:solidFill>
          <a:prstDash val="solid"/>
          <a:tailEnd type="arrow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63FC97BC-A5C6-48B3-B7BA-DAAB8DA98D34}">
      <dsp:nvSpPr>
        <dsp:cNvPr id="0" name=""/>
        <dsp:cNvSpPr/>
      </dsp:nvSpPr>
      <dsp:spPr>
        <a:xfrm>
          <a:off x="4194863" y="545332"/>
          <a:ext cx="1385269" cy="603720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rgbClr val="92D050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u="none" kern="1200" dirty="0" smtClean="0"/>
            <a:t>Opinião do Cliente e Revisão</a:t>
          </a:r>
          <a:endParaRPr lang="pt-PT" sz="1400" u="none" kern="1200" dirty="0"/>
        </a:p>
      </dsp:txBody>
      <dsp:txXfrm>
        <a:off x="4224334" y="574803"/>
        <a:ext cx="1326327" cy="544778"/>
      </dsp:txXfrm>
    </dsp:sp>
    <dsp:sp modelId="{9347E381-0B51-4369-8C72-60FF9EC6C9B0}">
      <dsp:nvSpPr>
        <dsp:cNvPr id="0" name=""/>
        <dsp:cNvSpPr/>
      </dsp:nvSpPr>
      <dsp:spPr>
        <a:xfrm>
          <a:off x="1080158" y="304975"/>
          <a:ext cx="4635218" cy="4635218"/>
        </a:xfrm>
        <a:custGeom>
          <a:avLst/>
          <a:gdLst/>
          <a:ahLst/>
          <a:cxnLst/>
          <a:rect l="0" t="0" r="0" b="0"/>
          <a:pathLst>
            <a:path>
              <a:moveTo>
                <a:pt x="4212646" y="983387"/>
              </a:moveTo>
              <a:arcTo wR="2317609" hR="2317609" stAng="19491126" swAng="787496"/>
            </a:path>
          </a:pathLst>
        </a:custGeom>
        <a:noFill/>
        <a:ln w="47625" cap="flat" cmpd="dbl" algn="ctr">
          <a:solidFill>
            <a:schemeClr val="accent1"/>
          </a:solidFill>
          <a:prstDash val="solid"/>
          <a:tailEnd type="arrow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232FC352-CFB0-4431-B99A-1F0E49B40FBA}">
      <dsp:nvSpPr>
        <dsp:cNvPr id="0" name=""/>
        <dsp:cNvSpPr/>
      </dsp:nvSpPr>
      <dsp:spPr>
        <a:xfrm>
          <a:off x="4684037" y="1918275"/>
          <a:ext cx="1992260" cy="603720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u="none" kern="1200" dirty="0" smtClean="0"/>
            <a:t>2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u="none" kern="1200" dirty="0" smtClean="0"/>
            <a:t>Orçamento e Aprovação</a:t>
          </a:r>
          <a:endParaRPr lang="pt-PT" sz="1400" u="none" kern="1200" dirty="0"/>
        </a:p>
      </dsp:txBody>
      <dsp:txXfrm>
        <a:off x="4713508" y="1947746"/>
        <a:ext cx="1933318" cy="544778"/>
      </dsp:txXfrm>
    </dsp:sp>
    <dsp:sp modelId="{B37E3E84-FD5D-4632-9EC6-DA7820DFDAF5}">
      <dsp:nvSpPr>
        <dsp:cNvPr id="0" name=""/>
        <dsp:cNvSpPr/>
      </dsp:nvSpPr>
      <dsp:spPr>
        <a:xfrm>
          <a:off x="1078783" y="265634"/>
          <a:ext cx="4635218" cy="4635218"/>
        </a:xfrm>
        <a:custGeom>
          <a:avLst/>
          <a:gdLst/>
          <a:ahLst/>
          <a:cxnLst/>
          <a:rect l="0" t="0" r="0" b="0"/>
          <a:pathLst>
            <a:path>
              <a:moveTo>
                <a:pt x="4634282" y="2383488"/>
              </a:moveTo>
              <a:arcTo wR="2317609" hR="2317609" stAng="21697732" swAng="568758"/>
            </a:path>
          </a:pathLst>
        </a:custGeom>
        <a:noFill/>
        <a:ln w="47625" cap="flat" cmpd="dbl" algn="ctr">
          <a:solidFill>
            <a:schemeClr val="accent1"/>
          </a:solidFill>
          <a:prstDash val="solid"/>
          <a:tailEnd type="arrow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16ED874D-8EED-40B8-B8E2-1CBE1C7F927D}">
      <dsp:nvSpPr>
        <dsp:cNvPr id="0" name=""/>
        <dsp:cNvSpPr/>
      </dsp:nvSpPr>
      <dsp:spPr>
        <a:xfrm>
          <a:off x="4797791" y="3153785"/>
          <a:ext cx="1502419" cy="603720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rgbClr val="FFFF00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u="none" kern="1200" dirty="0" smtClean="0"/>
            <a:t>3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u="none" kern="1200" dirty="0" smtClean="0"/>
            <a:t>Fazer a Maquete</a:t>
          </a:r>
          <a:endParaRPr lang="pt-PT" sz="1400" u="none" kern="1200" dirty="0"/>
        </a:p>
      </dsp:txBody>
      <dsp:txXfrm>
        <a:off x="4827262" y="3183256"/>
        <a:ext cx="1443477" cy="544778"/>
      </dsp:txXfrm>
    </dsp:sp>
    <dsp:sp modelId="{2E793CFB-18B6-4CCA-93A1-6A201ED8A80D}">
      <dsp:nvSpPr>
        <dsp:cNvPr id="0" name=""/>
        <dsp:cNvSpPr/>
      </dsp:nvSpPr>
      <dsp:spPr>
        <a:xfrm>
          <a:off x="1112687" y="228628"/>
          <a:ext cx="4635218" cy="4635218"/>
        </a:xfrm>
        <a:custGeom>
          <a:avLst/>
          <a:gdLst/>
          <a:ahLst/>
          <a:cxnLst/>
          <a:rect l="0" t="0" r="0" b="0"/>
          <a:pathLst>
            <a:path>
              <a:moveTo>
                <a:pt x="4211836" y="3652981"/>
              </a:moveTo>
              <a:arcTo wR="2317609" hR="2317609" stAng="2110960" swAng="665980"/>
            </a:path>
          </a:pathLst>
        </a:custGeom>
        <a:noFill/>
        <a:ln w="47625" cap="flat" cmpd="dbl" algn="ctr">
          <a:solidFill>
            <a:schemeClr val="accent1"/>
          </a:solidFill>
          <a:prstDash val="solid"/>
          <a:tailEnd type="arrow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7BDB04E1-AFCF-45D4-9ACD-BD1678F49A92}">
      <dsp:nvSpPr>
        <dsp:cNvPr id="0" name=""/>
        <dsp:cNvSpPr/>
      </dsp:nvSpPr>
      <dsp:spPr>
        <a:xfrm>
          <a:off x="3723963" y="4320477"/>
          <a:ext cx="1543314" cy="603720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rgbClr val="92D050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u="none" kern="1200" dirty="0" smtClean="0"/>
            <a:t>Opinião do Cliente e Revisão</a:t>
          </a:r>
          <a:endParaRPr lang="pt-PT" sz="1400" u="none" kern="1200" dirty="0"/>
        </a:p>
      </dsp:txBody>
      <dsp:txXfrm>
        <a:off x="3753434" y="4349948"/>
        <a:ext cx="1484372" cy="544778"/>
      </dsp:txXfrm>
    </dsp:sp>
    <dsp:sp modelId="{A2BC5390-8D43-4F07-A75C-EAD321325830}">
      <dsp:nvSpPr>
        <dsp:cNvPr id="0" name=""/>
        <dsp:cNvSpPr/>
      </dsp:nvSpPr>
      <dsp:spPr>
        <a:xfrm>
          <a:off x="1031583" y="275718"/>
          <a:ext cx="4635218" cy="4635218"/>
        </a:xfrm>
        <a:custGeom>
          <a:avLst/>
          <a:gdLst/>
          <a:ahLst/>
          <a:cxnLst/>
          <a:rect l="0" t="0" r="0" b="0"/>
          <a:pathLst>
            <a:path>
              <a:moveTo>
                <a:pt x="2478785" y="4629607"/>
              </a:moveTo>
              <a:arcTo wR="2317609" hR="2317609" stAng="5160731" swAng="971936"/>
            </a:path>
          </a:pathLst>
        </a:custGeom>
        <a:noFill/>
        <a:ln w="47625" cap="flat" cmpd="dbl" algn="ctr">
          <a:solidFill>
            <a:schemeClr val="accent1"/>
          </a:solidFill>
          <a:prstDash val="solid"/>
          <a:tailEnd type="arrow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3468D657-BCE3-451A-9906-8DF29490DB28}">
      <dsp:nvSpPr>
        <dsp:cNvPr id="0" name=""/>
        <dsp:cNvSpPr/>
      </dsp:nvSpPr>
      <dsp:spPr>
        <a:xfrm>
          <a:off x="1851764" y="4320474"/>
          <a:ext cx="799382" cy="603720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rgbClr val="FF0000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u="none" kern="1200" dirty="0" smtClean="0"/>
            <a:t>4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u="none" kern="1200" dirty="0" smtClean="0"/>
            <a:t>Criar</a:t>
          </a:r>
          <a:endParaRPr lang="pt-PT" sz="1400" u="none" kern="1200" dirty="0"/>
        </a:p>
      </dsp:txBody>
      <dsp:txXfrm>
        <a:off x="1881235" y="4349945"/>
        <a:ext cx="740440" cy="544778"/>
      </dsp:txXfrm>
    </dsp:sp>
    <dsp:sp modelId="{E7311BFC-DDEB-417A-BFD1-CAB55FDDD5A8}">
      <dsp:nvSpPr>
        <dsp:cNvPr id="0" name=""/>
        <dsp:cNvSpPr/>
      </dsp:nvSpPr>
      <dsp:spPr>
        <a:xfrm>
          <a:off x="1367118" y="596331"/>
          <a:ext cx="4635218" cy="4635218"/>
        </a:xfrm>
        <a:custGeom>
          <a:avLst/>
          <a:gdLst/>
          <a:ahLst/>
          <a:cxnLst/>
          <a:rect l="0" t="0" r="0" b="0"/>
          <a:pathLst>
            <a:path>
              <a:moveTo>
                <a:pt x="408573" y="3631723"/>
              </a:moveTo>
              <a:arcTo wR="2317609" hR="2317609" stAng="8727470" swAng="577228"/>
            </a:path>
          </a:pathLst>
        </a:custGeom>
        <a:noFill/>
        <a:ln w="47625" cap="flat" cmpd="dbl" algn="ctr">
          <a:solidFill>
            <a:schemeClr val="accent1"/>
          </a:solidFill>
          <a:prstDash val="solid"/>
          <a:tailEnd type="arrow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0BDEA79A-45E4-44AF-B78F-5D6B496C107E}">
      <dsp:nvSpPr>
        <dsp:cNvPr id="0" name=""/>
        <dsp:cNvSpPr/>
      </dsp:nvSpPr>
      <dsp:spPr>
        <a:xfrm>
          <a:off x="555606" y="3168358"/>
          <a:ext cx="1642278" cy="603720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rgbClr val="C61C75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u="none" kern="1200" dirty="0" smtClean="0"/>
            <a:t>5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u="none" kern="1200" dirty="0" smtClean="0"/>
            <a:t>Etapas e Testes</a:t>
          </a:r>
          <a:endParaRPr lang="pt-PT" sz="1400" u="none" kern="1200" dirty="0"/>
        </a:p>
      </dsp:txBody>
      <dsp:txXfrm>
        <a:off x="585077" y="3197829"/>
        <a:ext cx="1583336" cy="544778"/>
      </dsp:txXfrm>
    </dsp:sp>
    <dsp:sp modelId="{F4D1ED45-A560-4330-B842-EB548121E144}">
      <dsp:nvSpPr>
        <dsp:cNvPr id="0" name=""/>
        <dsp:cNvSpPr/>
      </dsp:nvSpPr>
      <dsp:spPr>
        <a:xfrm>
          <a:off x="1058363" y="-128135"/>
          <a:ext cx="4635218" cy="4635218"/>
        </a:xfrm>
        <a:custGeom>
          <a:avLst/>
          <a:gdLst/>
          <a:ahLst/>
          <a:cxnLst/>
          <a:rect l="0" t="0" r="0" b="0"/>
          <a:pathLst>
            <a:path>
              <a:moveTo>
                <a:pt x="163481" y="3172622"/>
              </a:moveTo>
              <a:arcTo wR="2317609" hR="2317609" stAng="9501058" swAng="603891"/>
            </a:path>
          </a:pathLst>
        </a:custGeom>
        <a:noFill/>
        <a:ln w="47625" cap="flat" cmpd="dbl" algn="ctr">
          <a:solidFill>
            <a:schemeClr val="accent1"/>
          </a:solidFill>
          <a:prstDash val="solid"/>
          <a:tailEnd type="arrow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7D4404AE-F313-460D-81DD-CE6C8B6EB490}">
      <dsp:nvSpPr>
        <dsp:cNvPr id="0" name=""/>
        <dsp:cNvSpPr/>
      </dsp:nvSpPr>
      <dsp:spPr>
        <a:xfrm>
          <a:off x="395022" y="1918275"/>
          <a:ext cx="1440691" cy="603720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rgbClr val="92D05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u="none" kern="1200" dirty="0" smtClean="0"/>
            <a:t>Opinião do Cliente e Revisão</a:t>
          </a:r>
          <a:endParaRPr lang="pt-PT" sz="1400" u="none" kern="1200" dirty="0"/>
        </a:p>
      </dsp:txBody>
      <dsp:txXfrm>
        <a:off x="424493" y="1947746"/>
        <a:ext cx="1381749" cy="544778"/>
      </dsp:txXfrm>
    </dsp:sp>
    <dsp:sp modelId="{77D7F98B-FEE5-4CAC-9DC2-0635DFC9196E}">
      <dsp:nvSpPr>
        <dsp:cNvPr id="0" name=""/>
        <dsp:cNvSpPr/>
      </dsp:nvSpPr>
      <dsp:spPr>
        <a:xfrm>
          <a:off x="1110100" y="203101"/>
          <a:ext cx="4635218" cy="4635218"/>
        </a:xfrm>
        <a:custGeom>
          <a:avLst/>
          <a:gdLst/>
          <a:ahLst/>
          <a:cxnLst/>
          <a:rect l="0" t="0" r="0" b="0"/>
          <a:pathLst>
            <a:path>
              <a:moveTo>
                <a:pt x="129447" y="1553893"/>
              </a:moveTo>
              <a:arcTo wR="2317609" hR="2317609" stAng="11954406" swAng="758294"/>
            </a:path>
          </a:pathLst>
        </a:custGeom>
        <a:noFill/>
        <a:ln w="47625" cap="flat" cmpd="dbl" algn="ctr">
          <a:solidFill>
            <a:schemeClr val="accent1"/>
          </a:solidFill>
          <a:prstDash val="solid"/>
          <a:tailEnd type="arrow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59429612-4278-4302-B532-2C5BF5E871FA}">
      <dsp:nvSpPr>
        <dsp:cNvPr id="0" name=""/>
        <dsp:cNvSpPr/>
      </dsp:nvSpPr>
      <dsp:spPr>
        <a:xfrm>
          <a:off x="1198204" y="553030"/>
          <a:ext cx="1285581" cy="603720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rgbClr val="FF5050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u="none" kern="1200" dirty="0" smtClean="0"/>
            <a:t>6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u="none" kern="1200" dirty="0" smtClean="0"/>
            <a:t>Publicação</a:t>
          </a:r>
          <a:endParaRPr lang="pt-PT" sz="1400" u="none" kern="1200" dirty="0"/>
        </a:p>
      </dsp:txBody>
      <dsp:txXfrm>
        <a:off x="1227675" y="582501"/>
        <a:ext cx="1226639" cy="544778"/>
      </dsp:txXfrm>
    </dsp:sp>
    <dsp:sp modelId="{F31B36C1-1187-4C77-9887-EBDE1D97296A}">
      <dsp:nvSpPr>
        <dsp:cNvPr id="0" name=""/>
        <dsp:cNvSpPr/>
      </dsp:nvSpPr>
      <dsp:spPr>
        <a:xfrm>
          <a:off x="952978" y="327315"/>
          <a:ext cx="4635218" cy="4635218"/>
        </a:xfrm>
        <a:custGeom>
          <a:avLst/>
          <a:gdLst/>
          <a:ahLst/>
          <a:cxnLst/>
          <a:rect l="0" t="0" r="0" b="0"/>
          <a:pathLst>
            <a:path>
              <a:moveTo>
                <a:pt x="1446285" y="170027"/>
              </a:moveTo>
              <a:arcTo wR="2317609" hR="2317609" stAng="14874987" swAng="618226"/>
            </a:path>
          </a:pathLst>
        </a:custGeom>
        <a:noFill/>
        <a:ln w="47625" cap="flat" cmpd="dbl" algn="ctr">
          <a:solidFill>
            <a:schemeClr val="accent1"/>
          </a:solidFill>
          <a:prstDash val="solid"/>
          <a:tailEnd type="arrow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8CB68-DD63-46DC-B0CA-F161F04B67D2}" type="datetimeFigureOut">
              <a:rPr lang="pt-PT" smtClean="0"/>
              <a:t>22-03-2011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1715C-21C2-41B8-AE84-2512A5933B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8201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F3D08-CE50-4981-AEA3-EED77C150B33}" type="datetimeFigureOut">
              <a:rPr lang="pt-PT" smtClean="0"/>
              <a:t>22-03-2011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37EEC-2785-4589-AA17-142C92722A3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02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7EEC-2785-4589-AA17-142C92722A35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927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7EEC-2785-4589-AA17-142C92722A3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319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7EEC-2785-4589-AA17-142C92722A35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5882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pt-P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modelo espiral é prover um </a:t>
            </a:r>
            <a:r>
              <a:rPr lang="pt-PT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metamodelo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que pode acomodar diversos processos específicos. Isto significa que podemos encaixar nele as principais características dos modelos vistos anteriormente, adaptando-os a necessidades específicas de desenvolvedores ou às particularidades do software a ser desenvolvido. Este modelo prevê </a:t>
            </a:r>
            <a:r>
              <a:rPr lang="pt-P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prototipação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desenvolvimento evolutivo e cíclico, e as principais </a:t>
            </a:r>
            <a:r>
              <a:rPr lang="pt-P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atividades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modelo cascata.</a:t>
            </a:r>
          </a:p>
          <a:p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 principal inovação é guiar o processo de desenvolvimento gerado a partir deste </a:t>
            </a:r>
            <a:r>
              <a:rPr lang="pt-P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metamodelo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base em </a:t>
            </a:r>
            <a:r>
              <a:rPr lang="pt-PT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análise de </a:t>
            </a:r>
            <a:r>
              <a:rPr lang="pt-PT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riscos</a:t>
            </a:r>
            <a:r>
              <a:rPr lang="pt-P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PT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planejamento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que é realizado durante toda a evolução do desenvolvimento. </a:t>
            </a:r>
            <a:r>
              <a:rPr lang="pt-PT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Riscos 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circunstâncias adversas que podem surgir durante o desenvolvimento de software impedindo o processo ou diminuindo a qualidade do produto. São exemplos de riscos: pessoas que abandonam a equipe de desenvolvimento, ferramentas que não podem ser utilizadas, falha em equipamentos usados no desenvolvimento ou que serão utilizados no produto final, etc. A identificação e o gerenciamento de riscos é hoje uma </a:t>
            </a:r>
            <a:r>
              <a:rPr lang="pt-P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atividade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importantíssima no desenvolvimento de software devido à imaturidade da área e à falta de conhecimento, técnicas e ferramentas adequadas.</a:t>
            </a:r>
          </a:p>
          <a:p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modelo espiral descreve um fluxo de </a:t>
            </a:r>
            <a:r>
              <a:rPr lang="pt-P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atividades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cíclico e evolutivo constituído de quatro estágios.</a:t>
            </a:r>
          </a:p>
          <a:p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estágio 1 devem ser determinados </a:t>
            </a:r>
            <a:r>
              <a:rPr lang="pt-P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objetivos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soluções alternativas e restrições.</a:t>
            </a:r>
          </a:p>
          <a:p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estágio 2, devem ser analisados os riscos das decisões do estágio anterior. Durante este estágio podem ser construídos protótipos ou realizar-se simulações do software.</a:t>
            </a:r>
          </a:p>
          <a:p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estágio 3 consiste nas </a:t>
            </a:r>
            <a:r>
              <a:rPr lang="pt-P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atividades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fase de desenvolvimento, incluindo design, especificação, codificação e verificação. A principal característica é que a cada especificação que vai surgindo a cada ciclo - especificação de requisitos, do software, da </a:t>
            </a:r>
            <a:r>
              <a:rPr lang="pt-P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arquitetura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 interface de usuário e dos algoritmos e dados - deve ser feita a verificação apropriadamente.</a:t>
            </a:r>
          </a:p>
          <a:p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estágio 4 compreende a revisão das etapas anteriores e o </a:t>
            </a:r>
            <a:r>
              <a:rPr lang="pt-P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planejamento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próxima fase. Neste </a:t>
            </a:r>
            <a:r>
              <a:rPr lang="pt-P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planejamento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dependendo dos resultados obtidos nos estágios anteriores - decisões, análise de riscos e verificação, pode-se optar por seguir o desenvolvimento num modelo Cascata (linear), Evolutivo ou Transformação. Por exemplo, se já no primeiro ciclo, os requisitos forem completamente especificados e validados pode-se optar por seguir o modelo Cascata. Caso contrário, pode-se optar pela construção de novos protótipos, incrementando-o, avaliando novos riscos e </a:t>
            </a:r>
            <a:r>
              <a:rPr lang="pt-P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replanejando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processo.</a:t>
            </a:r>
            <a:endParaRPr lang="pt-P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7EEC-2785-4589-AA17-142C92722A35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88941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7EEC-2785-4589-AA17-142C92722A3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6538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objectivo do modelo espiral é prover um </a:t>
            </a:r>
            <a:r>
              <a:rPr lang="pt-PT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metamodelo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que pode acomodar diversos processos específicos. Isto significa que podemos encaixar nele as principais características dos modelos vistos anteriormente(</a:t>
            </a:r>
            <a:r>
              <a:rPr lang="pt-P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Evolutivo</a:t>
            </a:r>
            <a:r>
              <a:rPr lang="pt-PT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,Cascata,Transformação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adaptando-os a necessidades específicas de desenvolvedores ou às particularidades do software a ser desenvolvido. Este modelo prevê </a:t>
            </a:r>
            <a:r>
              <a:rPr lang="pt-P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prototipação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desenvolvimento evolutivo e cíclico, e as principais actividades do modelo cascata.</a:t>
            </a:r>
          </a:p>
          <a:p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 principal inovação é guiar o processo de desenvolvimento gerado a partir deste </a:t>
            </a:r>
            <a:r>
              <a:rPr lang="pt-P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metamodelo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base em </a:t>
            </a:r>
            <a:r>
              <a:rPr lang="pt-PT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análise de </a:t>
            </a:r>
            <a:r>
              <a:rPr lang="pt-PT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riscos</a:t>
            </a:r>
            <a:r>
              <a:rPr lang="pt-P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PT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planejamento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que é realizado durante toda a evolução do desenvolvimento. </a:t>
            </a:r>
            <a:r>
              <a:rPr lang="pt-PT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Riscos 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circunstâncias adversas que podem surgir durante o desenvolvimento de software impedindo o processo ou diminuindo a qualidade do produto. São exemplos de riscos: pessoas que abandonam a equipe de desenvolvimento, ferramentas que não podem ser utilizadas, falha em equipamentos usados no desenvolvimento ou que serão utilizados no produto final, etc. A identificação e o gerenciamento de riscos é hoje uma </a:t>
            </a:r>
            <a:r>
              <a:rPr lang="pt-P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atividade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importantíssima no desenvolvimento de software devido à imaturidade da área e à falta de conhecimento, técnicas e ferramentas adequadas.</a:t>
            </a:r>
          </a:p>
          <a:p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modelo espiral descreve um fluxo de </a:t>
            </a:r>
            <a:r>
              <a:rPr lang="pt-P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atividades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cíclico e evolutivo constituído de quatro estágios.</a:t>
            </a:r>
          </a:p>
          <a:p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estágio 1 devem ser determinados </a:t>
            </a:r>
            <a:r>
              <a:rPr lang="pt-P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objetivos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soluções alternativas e restrições.</a:t>
            </a:r>
          </a:p>
          <a:p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estágio 2, devem ser analisados os riscos das decisões do estágio anterior. Durante este estágio podem ser construídos protótipos ou realizar-se simulações do software.</a:t>
            </a:r>
          </a:p>
          <a:p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estágio 3 consiste nas </a:t>
            </a:r>
            <a:r>
              <a:rPr lang="pt-P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atividades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fase de desenvolvimento, incluindo design, especificação, codificação e verificação. A principal característica é que a cada especificação que vai surgindo a cada ciclo - especificação de requisitos, do software, da </a:t>
            </a:r>
            <a:r>
              <a:rPr lang="pt-P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arquitetura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 interface de usuário e dos algoritmos e dados - deve ser feita a verificação apropriadamente.</a:t>
            </a:r>
          </a:p>
          <a:p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estágio 4 compreende a revisão das etapas anteriores e o </a:t>
            </a:r>
            <a:r>
              <a:rPr lang="pt-P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planejamento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próxima fase. Neste </a:t>
            </a:r>
            <a:r>
              <a:rPr lang="pt-P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planejamento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dependendo dos resultados obtidos nos estágios anteriores - decisões, análise de riscos e verificação, pode-se optar por seguir o desenvolvimento num modelo Cascata (linear), Evolutivo ou Transformação. Por exemplo, se já no primeiro ciclo, os requisitos forem completamente especificados e validados pode-se optar por seguir o modelo Cascata. Caso contrário, pode-se optar pela construção de novos protótipos, incrementando-o, avaliando novos riscos e </a:t>
            </a:r>
            <a:r>
              <a:rPr lang="pt-P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replanejando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processo.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7EEC-2785-4589-AA17-142C92722A3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417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7EEC-2785-4589-AA17-142C92722A35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2947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7EEC-2785-4589-AA17-142C92722A35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9655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7EEC-2785-4589-AA17-142C92722A35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3286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78D4D9B-66FC-41AB-9A3A-D7BDE7440CD1}" type="datetimeFigureOut">
              <a:rPr lang="pt-PT" smtClean="0"/>
              <a:t>22-03-2011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9AC88B-7117-4D94-8C17-A9BF101C53A4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D9B-66FC-41AB-9A3A-D7BDE7440CD1}" type="datetimeFigureOut">
              <a:rPr lang="pt-PT" smtClean="0"/>
              <a:t>22-03-2011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C88B-7117-4D94-8C17-A9BF101C53A4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78D4D9B-66FC-41AB-9A3A-D7BDE7440CD1}" type="datetimeFigureOut">
              <a:rPr lang="pt-PT" smtClean="0"/>
              <a:t>22-03-2011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Rec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49AC88B-7117-4D94-8C17-A9BF101C53A4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D9B-66FC-41AB-9A3A-D7BDE7440CD1}" type="datetimeFigureOut">
              <a:rPr lang="pt-PT" smtClean="0"/>
              <a:t>22-03-2011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7" name="Rec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2" name="Marcador de Posição d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D9B-66FC-41AB-9A3A-D7BDE7440CD1}" type="datetimeFigureOut">
              <a:rPr lang="pt-PT" smtClean="0"/>
              <a:t>22-03-2011</a:t>
            </a:fld>
            <a:endParaRPr lang="pt-PT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78D4D9B-66FC-41AB-9A3A-D7BDE7440CD1}" type="datetimeFigureOut">
              <a:rPr lang="pt-PT" smtClean="0"/>
              <a:t>22-03-2011</a:t>
            </a:fld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49AC88B-7117-4D94-8C17-A9BF101C53A4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78D4D9B-66FC-41AB-9A3A-D7BDE7440CD1}" type="datetimeFigureOut">
              <a:rPr lang="pt-PT" smtClean="0"/>
              <a:t>22-03-2011</a:t>
            </a:fld>
            <a:endParaRPr lang="pt-PT"/>
          </a:p>
        </p:txBody>
      </p:sp>
      <p:sp>
        <p:nvSpPr>
          <p:cNvPr id="12" name="Marcador de Posição do Número do Diapositivo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49AC88B-7117-4D94-8C17-A9BF101C53A4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PT"/>
          </a:p>
        </p:txBody>
      </p:sp>
      <p:sp>
        <p:nvSpPr>
          <p:cNvPr id="16" name="Marcador de Posição do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5" name="Marcador de Posição do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D9B-66FC-41AB-9A3A-D7BDE7440CD1}" type="datetimeFigureOut">
              <a:rPr lang="pt-PT" smtClean="0"/>
              <a:t>22-03-2011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D9B-66FC-41AB-9A3A-D7BDE7440CD1}" type="datetimeFigureOut">
              <a:rPr lang="pt-PT" smtClean="0"/>
              <a:t>22-03-2011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9AC88B-7117-4D94-8C17-A9BF101C53A4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D9B-66FC-41AB-9A3A-D7BDE7440CD1}" type="datetimeFigureOut">
              <a:rPr lang="pt-PT" smtClean="0"/>
              <a:t>22-03-2011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t>‹nº›</a:t>
            </a:fld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8" name="Rec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1" name="Rec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Marcador de Posição d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78D4D9B-66FC-41AB-9A3A-D7BDE7440CD1}" type="datetimeFigureOut">
              <a:rPr lang="pt-PT" smtClean="0"/>
              <a:t>22-03-2011</a:t>
            </a:fld>
            <a:endParaRPr lang="pt-PT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49AC88B-7117-4D94-8C17-A9BF101C53A4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8D4D9B-66FC-41AB-9A3A-D7BDE7440CD1}" type="datetimeFigureOut">
              <a:rPr lang="pt-PT" smtClean="0"/>
              <a:t>22-03-2011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Rec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latin typeface="Arial" pitchFamily="34" charset="0"/>
                <a:cs typeface="Arial" pitchFamily="34" charset="0"/>
              </a:rPr>
              <a:t>Laboratórios de Informática IV</a:t>
            </a:r>
            <a:br>
              <a:rPr lang="pt-PT" dirty="0" smtClean="0">
                <a:latin typeface="Arial" pitchFamily="34" charset="0"/>
                <a:cs typeface="Arial" pitchFamily="34" charset="0"/>
              </a:rPr>
            </a:br>
            <a:r>
              <a:rPr lang="pt-PT" sz="2100" b="1" dirty="0" smtClean="0">
                <a:latin typeface="Arial" pitchFamily="34" charset="0"/>
                <a:cs typeface="Arial" pitchFamily="34" charset="0"/>
              </a:rPr>
              <a:t>Engenharia de software: </a:t>
            </a:r>
            <a:r>
              <a:rPr lang="pt-PT" sz="2100" dirty="0" smtClean="0">
                <a:latin typeface="Arial" pitchFamily="34" charset="0"/>
                <a:cs typeface="Arial" pitchFamily="34" charset="0"/>
              </a:rPr>
              <a:t>da Teoria à Prática</a:t>
            </a:r>
            <a:endParaRPr lang="pt-PT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7524328" y="6050037"/>
            <a:ext cx="1543472" cy="685800"/>
          </a:xfrm>
        </p:spPr>
        <p:txBody>
          <a:bodyPr>
            <a:normAutofit/>
          </a:bodyPr>
          <a:lstStyle/>
          <a:p>
            <a:pPr algn="r"/>
            <a:r>
              <a:rPr lang="pt-PT" sz="1800" b="1" cap="all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Grupo</a:t>
            </a:r>
            <a:r>
              <a:rPr lang="pt-PT" sz="18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sz="1800" b="1" cap="all" dirty="0" smtClean="0">
                <a:latin typeface="Calibri" pitchFamily="34" charset="0"/>
                <a:cs typeface="Calibri" pitchFamily="34" charset="0"/>
              </a:rPr>
              <a:t>13</a:t>
            </a:r>
            <a:endParaRPr lang="pt-PT" sz="1800" b="1" cap="all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2" descr="D:\Documentos\Universidade\1º Ano\Geral\logos\EENG\EENG_Logo.g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F5000"/>
              </a:clrFrom>
              <a:clrTo>
                <a:srgbClr val="CF5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6041866"/>
            <a:ext cx="714465" cy="71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ocumentos\Universidade\1º Ano\Geral\logos\EENG\UM_Logo.gif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960513"/>
              </a:clrFrom>
              <a:clrTo>
                <a:srgbClr val="960513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7" t="8764" r="57025" b="8762"/>
          <a:stretch/>
        </p:blipFill>
        <p:spPr bwMode="auto">
          <a:xfrm>
            <a:off x="1427632" y="6041865"/>
            <a:ext cx="703201" cy="71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9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3632447" cy="3854152"/>
          </a:xfrm>
        </p:spPr>
        <p:txBody>
          <a:bodyPr>
            <a:normAutofit/>
          </a:bodyPr>
          <a:lstStyle/>
          <a:p>
            <a:r>
              <a:rPr lang="pt-PT" dirty="0" smtClean="0"/>
              <a:t>Software é um conjunto de:</a:t>
            </a:r>
            <a:endParaRPr lang="pt-PT" sz="2400" dirty="0" smtClean="0"/>
          </a:p>
          <a:p>
            <a:pPr marL="1097280" lvl="1" indent="-457200">
              <a:buFont typeface="Arial" pitchFamily="34" charset="0"/>
              <a:buChar char="•"/>
            </a:pPr>
            <a:r>
              <a:rPr lang="pt-PT" sz="2400" dirty="0"/>
              <a:t>Programas</a:t>
            </a:r>
          </a:p>
          <a:p>
            <a:pPr marL="1097280" lvl="1" indent="-457200">
              <a:buFont typeface="Arial" pitchFamily="34" charset="0"/>
              <a:buChar char="•"/>
            </a:pPr>
            <a:r>
              <a:rPr lang="pt-PT" sz="2400" dirty="0"/>
              <a:t>Procedimentos</a:t>
            </a:r>
          </a:p>
          <a:p>
            <a:pPr marL="1097280" lvl="1" indent="-457200">
              <a:buFont typeface="Arial" pitchFamily="34" charset="0"/>
              <a:buChar char="•"/>
            </a:pPr>
            <a:r>
              <a:rPr lang="pt-PT" sz="2400" dirty="0"/>
              <a:t>Algoritmos</a:t>
            </a:r>
          </a:p>
          <a:p>
            <a:pPr marL="1097280" lvl="1" indent="-457200">
              <a:buFont typeface="Arial" pitchFamily="34" charset="0"/>
              <a:buChar char="•"/>
            </a:pPr>
            <a:r>
              <a:rPr lang="pt-PT" sz="2400" dirty="0" smtClean="0"/>
              <a:t>Documentação</a:t>
            </a:r>
            <a:endParaRPr lang="pt-PT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800" dirty="0" smtClean="0"/>
              <a:t>Software | O que é? Para que serve?</a:t>
            </a:r>
            <a:endParaRPr lang="pt-PT" sz="3800" dirty="0"/>
          </a:p>
        </p:txBody>
      </p:sp>
      <p:sp>
        <p:nvSpPr>
          <p:cNvPr id="6" name="Marcador de Posição do Texto 1"/>
          <p:cNvSpPr txBox="1">
            <a:spLocks/>
          </p:cNvSpPr>
          <p:nvPr/>
        </p:nvSpPr>
        <p:spPr>
          <a:xfrm>
            <a:off x="5436096" y="2711216"/>
            <a:ext cx="3312368" cy="3854152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Geralmente usado para:</a:t>
            </a:r>
          </a:p>
          <a:p>
            <a:pPr marL="1097280" lvl="1" indent="-457200">
              <a:buFont typeface="Arial" pitchFamily="34" charset="0"/>
              <a:buChar char="•"/>
            </a:pPr>
            <a:r>
              <a:rPr lang="pt-PT" sz="2400" dirty="0"/>
              <a:t>Comunicações</a:t>
            </a:r>
          </a:p>
          <a:p>
            <a:pPr marL="1097280" lvl="1" indent="-457200">
              <a:buFont typeface="Arial" pitchFamily="34" charset="0"/>
              <a:buChar char="•"/>
            </a:pPr>
            <a:r>
              <a:rPr lang="pt-PT" sz="2400" dirty="0"/>
              <a:t>Rotinas</a:t>
            </a:r>
          </a:p>
          <a:p>
            <a:pPr marL="1097280" lvl="1" indent="-457200">
              <a:buFont typeface="Arial" pitchFamily="34" charset="0"/>
              <a:buChar char="•"/>
            </a:pPr>
            <a:r>
              <a:rPr lang="pt-PT" sz="2400" dirty="0"/>
              <a:t>Gestão</a:t>
            </a:r>
          </a:p>
          <a:p>
            <a:pPr marL="1097280" lvl="1" indent="-457200">
              <a:buFont typeface="Arial" pitchFamily="34" charset="0"/>
              <a:buChar char="•"/>
            </a:pPr>
            <a:r>
              <a:rPr lang="pt-PT" sz="2400" dirty="0"/>
              <a:t>Multimédia</a:t>
            </a:r>
          </a:p>
          <a:p>
            <a:pPr marL="1097280" lvl="1" indent="-457200">
              <a:buFont typeface="Arial" pitchFamily="34" charset="0"/>
              <a:buChar char="•"/>
            </a:pPr>
            <a:r>
              <a:rPr lang="pt-PT" sz="2400" dirty="0" smtClean="0"/>
              <a:t>Facturação</a:t>
            </a:r>
          </a:p>
          <a:p>
            <a:pPr marL="1097280" lvl="1" indent="-457200">
              <a:buFont typeface="Arial" pitchFamily="34" charset="0"/>
              <a:buChar char="•"/>
            </a:pPr>
            <a:r>
              <a:rPr lang="pt-PT" sz="2400" dirty="0" smtClean="0"/>
              <a:t>…</a:t>
            </a:r>
            <a:endParaRPr lang="pt-PT" sz="2400" dirty="0"/>
          </a:p>
        </p:txBody>
      </p:sp>
      <p:cxnSp>
        <p:nvCxnSpPr>
          <p:cNvPr id="8" name="Conexão recta 7"/>
          <p:cNvCxnSpPr/>
          <p:nvPr/>
        </p:nvCxnSpPr>
        <p:spPr>
          <a:xfrm>
            <a:off x="5148064" y="2852936"/>
            <a:ext cx="0" cy="338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6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13407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pt-PT" sz="18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pt-PT" sz="1800" b="1" dirty="0" smtClean="0">
                <a:latin typeface="Arial" pitchFamily="34" charset="0"/>
                <a:cs typeface="Arial" pitchFamily="34" charset="0"/>
              </a:rPr>
              <a:t> Engenharia </a:t>
            </a:r>
            <a:r>
              <a:rPr lang="pt-PT" sz="1800" b="1" dirty="0">
                <a:latin typeface="Arial" pitchFamily="34" charset="0"/>
                <a:cs typeface="Arial" pitchFamily="34" charset="0"/>
              </a:rPr>
              <a:t>de software</a:t>
            </a:r>
            <a:r>
              <a:rPr lang="pt-PT" sz="1800" dirty="0">
                <a:latin typeface="Arial" pitchFamily="34" charset="0"/>
                <a:cs typeface="Arial" pitchFamily="34" charset="0"/>
              </a:rPr>
              <a:t> é uma área </a:t>
            </a:r>
            <a:r>
              <a:rPr lang="pt-PT" sz="1800" dirty="0" smtClean="0">
                <a:latin typeface="Arial" pitchFamily="34" charset="0"/>
                <a:cs typeface="Arial" pitchFamily="34" charset="0"/>
              </a:rPr>
              <a:t>computacional </a:t>
            </a:r>
            <a:r>
              <a:rPr lang="pt-PT" sz="1800" dirty="0">
                <a:latin typeface="Arial" pitchFamily="34" charset="0"/>
                <a:cs typeface="Arial" pitchFamily="34" charset="0"/>
              </a:rPr>
              <a:t>voltada para a </a:t>
            </a:r>
            <a:r>
              <a:rPr lang="pt-PT" sz="1800" i="1" dirty="0">
                <a:latin typeface="Arial" pitchFamily="34" charset="0"/>
                <a:cs typeface="Arial" pitchFamily="34" charset="0"/>
              </a:rPr>
              <a:t>especificação</a:t>
            </a:r>
            <a:r>
              <a:rPr lang="pt-PT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pt-PT" sz="1800" i="1" dirty="0">
                <a:latin typeface="Arial" pitchFamily="34" charset="0"/>
                <a:cs typeface="Arial" pitchFamily="34" charset="0"/>
              </a:rPr>
              <a:t>desenvolvimento</a:t>
            </a:r>
            <a:r>
              <a:rPr lang="pt-PT" sz="1800" dirty="0">
                <a:latin typeface="Arial" pitchFamily="34" charset="0"/>
                <a:cs typeface="Arial" pitchFamily="34" charset="0"/>
              </a:rPr>
              <a:t> e </a:t>
            </a:r>
            <a:r>
              <a:rPr lang="pt-PT" sz="1800" i="1" dirty="0">
                <a:latin typeface="Arial" pitchFamily="34" charset="0"/>
                <a:cs typeface="Arial" pitchFamily="34" charset="0"/>
              </a:rPr>
              <a:t>manutenção</a:t>
            </a:r>
            <a:r>
              <a:rPr lang="pt-PT" sz="1800" dirty="0">
                <a:latin typeface="Arial" pitchFamily="34" charset="0"/>
                <a:cs typeface="Arial" pitchFamily="34" charset="0"/>
              </a:rPr>
              <a:t> de sistemas de </a:t>
            </a:r>
            <a:r>
              <a:rPr lang="pt-PT" sz="1800" dirty="0" smtClean="0">
                <a:latin typeface="Arial" pitchFamily="34" charset="0"/>
                <a:cs typeface="Arial" pitchFamily="34" charset="0"/>
              </a:rPr>
              <a:t>software.</a:t>
            </a:r>
          </a:p>
          <a:p>
            <a:pPr algn="just">
              <a:lnSpc>
                <a:spcPct val="170000"/>
              </a:lnSpc>
            </a:pPr>
            <a:r>
              <a:rPr lang="pt-PT" sz="1800" dirty="0" smtClean="0">
                <a:latin typeface="Arial" pitchFamily="34" charset="0"/>
                <a:cs typeface="Arial" pitchFamily="34" charset="0"/>
              </a:rPr>
              <a:t>Esta visa a aplicação de práticas de gerência de projectos, tornando assim mais fácil a organização, a produtividade e qualidade do projecto.</a:t>
            </a:r>
            <a:endParaRPr lang="pt-PT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800" dirty="0" smtClean="0"/>
              <a:t>Engenharia de Software | O que é?</a:t>
            </a:r>
            <a:endParaRPr lang="pt-PT" sz="3800" dirty="0"/>
          </a:p>
        </p:txBody>
      </p:sp>
    </p:spTree>
    <p:extLst>
      <p:ext uri="{BB962C8B-B14F-4D97-AF65-F5344CB8AC3E}">
        <p14:creationId xmlns:p14="http://schemas.microsoft.com/office/powerpoint/2010/main" val="246971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Ciclo de Desenvolvimento de Software</a:t>
            </a:r>
            <a:endParaRPr lang="pt-PT" dirty="0"/>
          </a:p>
        </p:txBody>
      </p:sp>
      <p:graphicFrame>
        <p:nvGraphicFramePr>
          <p:cNvPr id="8" name="Marcador de Posição de Conteúdo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4048416"/>
              </p:ext>
            </p:extLst>
          </p:nvPr>
        </p:nvGraphicFramePr>
        <p:xfrm>
          <a:off x="2072680" y="1628800"/>
          <a:ext cx="707132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Marcador de Posição do Texto 6"/>
          <p:cNvSpPr>
            <a:spLocks noGrp="1"/>
          </p:cNvSpPr>
          <p:nvPr>
            <p:ph type="body" idx="2"/>
          </p:nvPr>
        </p:nvSpPr>
        <p:spPr>
          <a:xfrm>
            <a:off x="323528" y="2348880"/>
            <a:ext cx="1800200" cy="3312368"/>
          </a:xfrm>
        </p:spPr>
        <p:txBody>
          <a:bodyPr/>
          <a:lstStyle/>
          <a:p>
            <a:pPr algn="ctr"/>
            <a:r>
              <a:rPr lang="pt-PT" dirty="0" smtClean="0"/>
              <a:t>O ciclo de desenvolvimento de software é constituído por 6 fases com intervenções intermédias do utilizador seguidas de respectivas revisões</a:t>
            </a:r>
          </a:p>
        </p:txBody>
      </p:sp>
    </p:spTree>
    <p:extLst>
      <p:ext uri="{BB962C8B-B14F-4D97-AF65-F5344CB8AC3E}">
        <p14:creationId xmlns:p14="http://schemas.microsoft.com/office/powerpoint/2010/main" val="87442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4000" dirty="0"/>
              <a:t>Ideias </a:t>
            </a:r>
            <a:r>
              <a:rPr lang="pt-PT" sz="4000" dirty="0" smtClean="0"/>
              <a:t>fundamentais de um Software</a:t>
            </a:r>
            <a:endParaRPr lang="pt-PT" sz="20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À medida do </a:t>
            </a:r>
            <a:r>
              <a:rPr lang="pt-PT" sz="2400" dirty="0" smtClean="0"/>
              <a:t>cliente</a:t>
            </a:r>
          </a:p>
          <a:p>
            <a:r>
              <a:rPr lang="pt-PT" sz="2400" dirty="0" smtClean="0"/>
              <a:t>Funcional</a:t>
            </a:r>
          </a:p>
          <a:p>
            <a:r>
              <a:rPr lang="pt-PT" sz="2400" dirty="0" smtClean="0"/>
              <a:t>Útil</a:t>
            </a:r>
          </a:p>
          <a:p>
            <a:r>
              <a:rPr lang="pt-PT" sz="2400" dirty="0" smtClean="0"/>
              <a:t>Intuitivo</a:t>
            </a:r>
          </a:p>
          <a:p>
            <a:r>
              <a:rPr lang="pt-PT" sz="2400" dirty="0" smtClean="0"/>
              <a:t>Simples</a:t>
            </a:r>
          </a:p>
          <a:p>
            <a:r>
              <a:rPr lang="pt-PT" sz="2400" dirty="0" smtClean="0"/>
              <a:t>Deve ter</a:t>
            </a:r>
            <a:r>
              <a:rPr lang="pt-PT" sz="2400" b="1" dirty="0" smtClean="0"/>
              <a:t> </a:t>
            </a:r>
            <a:r>
              <a:rPr lang="pt-PT" sz="2400" dirty="0" smtClean="0"/>
              <a:t>um</a:t>
            </a:r>
            <a:r>
              <a:rPr lang="pt-PT" sz="2400" b="1" dirty="0" smtClean="0"/>
              <a:t> </a:t>
            </a:r>
            <a:r>
              <a:rPr lang="pt-PT" sz="2400" dirty="0" smtClean="0"/>
              <a:t>desempenho </a:t>
            </a:r>
            <a:r>
              <a:rPr lang="pt-PT" sz="2400" dirty="0"/>
              <a:t>sem falhas por um longo período</a:t>
            </a:r>
          </a:p>
          <a:p>
            <a:endParaRPr lang="pt-PT" b="1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03848" cy="3581400"/>
          </a:xfrm>
        </p:spPr>
        <p:txBody>
          <a:bodyPr/>
          <a:lstStyle/>
          <a:p>
            <a:r>
              <a:rPr lang="pt-PT" sz="2400" dirty="0"/>
              <a:t>De fácil </a:t>
            </a:r>
            <a:r>
              <a:rPr lang="pt-PT" sz="2400" dirty="0" smtClean="0"/>
              <a:t>gestão e manutenção</a:t>
            </a:r>
            <a:endParaRPr lang="pt-PT" sz="2400" dirty="0"/>
          </a:p>
          <a:p>
            <a:r>
              <a:rPr lang="pt-PT" sz="2400" dirty="0"/>
              <a:t>Suporte de Documentação</a:t>
            </a:r>
          </a:p>
          <a:p>
            <a:r>
              <a:rPr lang="pt-PT" sz="2400" dirty="0"/>
              <a:t>Fácil de ler</a:t>
            </a:r>
          </a:p>
          <a:p>
            <a:r>
              <a:rPr lang="pt-PT" sz="2400" dirty="0"/>
              <a:t>Programação </a:t>
            </a:r>
            <a:r>
              <a:rPr lang="pt-PT" sz="2400" dirty="0" smtClean="0"/>
              <a:t>Genérica e Modular</a:t>
            </a:r>
            <a:endParaRPr lang="pt-PT" sz="2400" dirty="0"/>
          </a:p>
          <a:p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pt-PT" dirty="0" smtClean="0"/>
              <a:t>Em relação ao CLIENTE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PT" dirty="0"/>
              <a:t>Em relação </a:t>
            </a:r>
            <a:r>
              <a:rPr lang="pt-PT" dirty="0" smtClean="0"/>
              <a:t>à PROGRAMAÇÃO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6304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 smtClean="0"/>
              <a:t>Processo de Software</a:t>
            </a:r>
            <a:endParaRPr lang="pt-PT" sz="4000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Modelo em Cascata</a:t>
            </a:r>
            <a:endParaRPr lang="pt-PT" dirty="0"/>
          </a:p>
        </p:txBody>
      </p:sp>
      <p:sp>
        <p:nvSpPr>
          <p:cNvPr id="7" name="Marcador de Posição de Conteúdo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pt-PT" dirty="0" smtClean="0"/>
              <a:t>Modelo em Espiral</a:t>
            </a:r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6" r="16693" b="5419"/>
          <a:stretch/>
        </p:blipFill>
        <p:spPr>
          <a:xfrm>
            <a:off x="5148064" y="2188505"/>
            <a:ext cx="3160368" cy="324036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95536" y="5661248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Para além destes dois modelos existem outros que podem ser utilizados dependendo das características do projecto que se pretende.</a:t>
            </a:r>
            <a:endParaRPr lang="pt-PT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t="8213" r="5480" b="13653"/>
          <a:stretch/>
        </p:blipFill>
        <p:spPr>
          <a:xfrm>
            <a:off x="250166" y="2348880"/>
            <a:ext cx="4675517" cy="260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Texto 5"/>
          <p:cNvSpPr>
            <a:spLocks noGrp="1"/>
          </p:cNvSpPr>
          <p:nvPr>
            <p:ph type="body" idx="1"/>
          </p:nvPr>
        </p:nvSpPr>
        <p:spPr>
          <a:xfrm>
            <a:off x="1371600" y="2887216"/>
            <a:ext cx="7123113" cy="2558008"/>
          </a:xfrm>
        </p:spPr>
        <p:txBody>
          <a:bodyPr>
            <a:normAutofit fontScale="85000" lnSpcReduction="10000"/>
          </a:bodyPr>
          <a:lstStyle/>
          <a:p>
            <a:pPr marL="342900" indent="-342900" algn="just">
              <a:buSzPct val="100000"/>
              <a:buFont typeface="Arial" pitchFamily="34" charset="0"/>
              <a:buChar char="•"/>
            </a:pPr>
            <a:r>
              <a:rPr lang="pt-PT" sz="2400" dirty="0" smtClean="0"/>
              <a:t>Em </a:t>
            </a:r>
            <a:r>
              <a:rPr lang="pt-PT" sz="2400" dirty="0"/>
              <a:t>geral, os custos associados à </a:t>
            </a:r>
            <a:r>
              <a:rPr lang="pt-PT" sz="2400" dirty="0" smtClean="0"/>
              <a:t>manutenção </a:t>
            </a:r>
            <a:r>
              <a:rPr lang="pt-PT" sz="2400" dirty="0"/>
              <a:t>de software tornam-se mais elevados do que os custos de </a:t>
            </a:r>
            <a:r>
              <a:rPr lang="pt-PT" sz="2400" dirty="0" smtClean="0"/>
              <a:t>desenvolvimento.</a:t>
            </a:r>
            <a:endParaRPr lang="pt-PT" sz="2400" dirty="0"/>
          </a:p>
          <a:p>
            <a:pPr marL="342900" indent="-342900" algn="just">
              <a:buSzPct val="100000"/>
              <a:buFont typeface="Arial" pitchFamily="34" charset="0"/>
              <a:buChar char="•"/>
            </a:pPr>
            <a:r>
              <a:rPr lang="pt-PT" sz="2400" dirty="0" smtClean="0"/>
              <a:t>A </a:t>
            </a:r>
            <a:r>
              <a:rPr lang="pt-PT" sz="2400" dirty="0"/>
              <a:t>engenharia de software tem </a:t>
            </a:r>
            <a:r>
              <a:rPr lang="pt-PT" sz="2400" dirty="0" smtClean="0"/>
              <a:t>influência </a:t>
            </a:r>
            <a:r>
              <a:rPr lang="pt-PT" sz="2400" dirty="0"/>
              <a:t>no custo efectivo do desenvolvimento de sistemas</a:t>
            </a:r>
            <a:r>
              <a:rPr lang="pt-PT" sz="2400" dirty="0" smtClean="0"/>
              <a:t>. </a:t>
            </a:r>
            <a:endParaRPr lang="pt-PT" sz="2400" dirty="0"/>
          </a:p>
          <a:p>
            <a:pPr marL="342900" indent="-342900" algn="just">
              <a:buSzPct val="100000"/>
              <a:buFont typeface="Arial" pitchFamily="34" charset="0"/>
              <a:buChar char="•"/>
            </a:pPr>
            <a:r>
              <a:rPr lang="pt-PT" sz="2400" dirty="0" smtClean="0"/>
              <a:t>A construção </a:t>
            </a:r>
            <a:r>
              <a:rPr lang="pt-PT" sz="2400" dirty="0"/>
              <a:t>de software </a:t>
            </a:r>
            <a:r>
              <a:rPr lang="pt-PT" sz="2400" dirty="0" smtClean="0"/>
              <a:t>bem-sucedido</a:t>
            </a:r>
            <a:r>
              <a:rPr lang="pt-PT" sz="2400" dirty="0"/>
              <a:t> </a:t>
            </a:r>
            <a:r>
              <a:rPr lang="pt-PT" sz="2400" dirty="0" smtClean="0"/>
              <a:t>e </a:t>
            </a:r>
            <a:r>
              <a:rPr lang="pt-PT" sz="2400" dirty="0"/>
              <a:t>capaz de evitar custo </a:t>
            </a:r>
            <a:r>
              <a:rPr lang="pt-PT" sz="2400" dirty="0" smtClean="0"/>
              <a:t>alargados </a:t>
            </a:r>
            <a:r>
              <a:rPr lang="pt-PT" sz="2400" dirty="0"/>
              <a:t>necessita de disciplina e método quando o software é projectado e construído. Por este motivo é fundamental uma abordagem de engenharia.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600" dirty="0" smtClean="0"/>
              <a:t>Custos de Desenvolvimento de Software</a:t>
            </a:r>
            <a:endParaRPr lang="pt-PT" sz="3600" i="1" dirty="0"/>
          </a:p>
        </p:txBody>
      </p:sp>
    </p:spTree>
    <p:extLst>
      <p:ext uri="{BB962C8B-B14F-4D97-AF65-F5344CB8AC3E}">
        <p14:creationId xmlns:p14="http://schemas.microsoft.com/office/powerpoint/2010/main" val="27275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Texto 7"/>
          <p:cNvSpPr>
            <a:spLocks noGrp="1"/>
          </p:cNvSpPr>
          <p:nvPr>
            <p:ph type="body" idx="1"/>
          </p:nvPr>
        </p:nvSpPr>
        <p:spPr>
          <a:xfrm>
            <a:off x="1371600" y="2815208"/>
            <a:ext cx="7123113" cy="2630016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pt-PT" sz="2000" dirty="0" smtClean="0"/>
              <a:t>Um dos aspectos, com que estamos familiarizados, quando falamos de Engenharia se Software é a utilização da linguagem </a:t>
            </a:r>
            <a:r>
              <a:rPr lang="pt-PT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UML</a:t>
            </a:r>
            <a:r>
              <a:rPr lang="pt-P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2000" i="1" dirty="0" smtClean="0"/>
              <a:t>(</a:t>
            </a:r>
            <a:r>
              <a:rPr lang="pt-PT" sz="2000" i="1" dirty="0" err="1" smtClean="0"/>
              <a:t>Unified</a:t>
            </a:r>
            <a:r>
              <a:rPr lang="pt-PT" sz="2000" i="1" dirty="0" smtClean="0"/>
              <a:t> </a:t>
            </a:r>
            <a:r>
              <a:rPr lang="pt-PT" sz="2000" i="1" dirty="0" err="1" smtClean="0"/>
              <a:t>Modeling</a:t>
            </a:r>
            <a:r>
              <a:rPr lang="pt-PT" sz="2000" i="1" dirty="0" smtClean="0"/>
              <a:t> </a:t>
            </a:r>
            <a:r>
              <a:rPr lang="pt-PT" sz="2000" i="1" dirty="0" err="1" smtClean="0"/>
              <a:t>Language</a:t>
            </a:r>
            <a:r>
              <a:rPr lang="pt-PT" sz="2000" i="1" dirty="0" smtClean="0"/>
              <a:t>). </a:t>
            </a:r>
            <a:r>
              <a:rPr lang="pt-PT" sz="2000" dirty="0" smtClean="0"/>
              <a:t>Esta permite-nos ter uma ideia visual de como o projecto está organizado, </a:t>
            </a:r>
            <a:r>
              <a:rPr lang="pt-PT" sz="2000" smtClean="0"/>
              <a:t>sendo </a:t>
            </a:r>
            <a:r>
              <a:rPr lang="pt-PT" sz="2000" smtClean="0"/>
              <a:t>aplicada </a:t>
            </a:r>
            <a:r>
              <a:rPr lang="pt-PT" sz="2000" dirty="0" smtClean="0"/>
              <a:t>a metodologia orientada aos objectos.</a:t>
            </a:r>
            <a:endParaRPr lang="pt-PT" sz="2000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800" dirty="0" smtClean="0"/>
              <a:t>Uma das utilizações práticas</a:t>
            </a:r>
            <a:endParaRPr lang="pt-PT" sz="3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2" t="-8476" b="1"/>
          <a:stretch/>
        </p:blipFill>
        <p:spPr>
          <a:xfrm>
            <a:off x="6960357" y="4869160"/>
            <a:ext cx="1264413" cy="148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9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 smtClean="0"/>
              <a:t>Passos Metodológicos de UML</a:t>
            </a:r>
            <a:endParaRPr lang="pt-PT" sz="4000" dirty="0"/>
          </a:p>
        </p:txBody>
      </p:sp>
      <p:sp>
        <p:nvSpPr>
          <p:cNvPr id="9" name="Marcador de Posição do Texto 8"/>
          <p:cNvSpPr>
            <a:spLocks noGrp="1"/>
          </p:cNvSpPr>
          <p:nvPr>
            <p:ph type="body" idx="2"/>
          </p:nvPr>
        </p:nvSpPr>
        <p:spPr>
          <a:xfrm>
            <a:off x="611560" y="1772816"/>
            <a:ext cx="1874168" cy="43434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pt-PT" sz="1600" dirty="0" smtClean="0"/>
              <a:t>Em UML são </a:t>
            </a:r>
            <a:r>
              <a:rPr lang="pt-PT" sz="1600" dirty="0"/>
              <a:t>utilizados </a:t>
            </a:r>
            <a:r>
              <a:rPr lang="pt-PT" sz="1600" dirty="0" err="1" smtClean="0"/>
              <a:t>principal-mente</a:t>
            </a:r>
            <a:r>
              <a:rPr lang="pt-PT" sz="1600" dirty="0" smtClean="0"/>
              <a:t> os seguintes diagramas:</a:t>
            </a:r>
          </a:p>
          <a:p>
            <a:pPr algn="ctr"/>
            <a:r>
              <a:rPr lang="pt-PT" sz="1500" dirty="0" smtClean="0">
                <a:solidFill>
                  <a:schemeClr val="bg1"/>
                </a:solidFill>
              </a:rPr>
              <a:t>-Use Cases e descrição textual</a:t>
            </a:r>
          </a:p>
          <a:p>
            <a:pPr algn="ctr"/>
            <a:r>
              <a:rPr lang="pt-PT" sz="1500" dirty="0" smtClean="0">
                <a:solidFill>
                  <a:schemeClr val="bg1"/>
                </a:solidFill>
              </a:rPr>
              <a:t>-Modelos de Domínio</a:t>
            </a:r>
          </a:p>
          <a:p>
            <a:pPr algn="ctr"/>
            <a:r>
              <a:rPr lang="pt-PT" sz="1500" dirty="0" smtClean="0">
                <a:solidFill>
                  <a:schemeClr val="bg1"/>
                </a:solidFill>
              </a:rPr>
              <a:t>-Diagramas de Sequência</a:t>
            </a:r>
          </a:p>
          <a:p>
            <a:pPr algn="ctr"/>
            <a:r>
              <a:rPr lang="pt-PT" sz="1500" dirty="0" smtClean="0">
                <a:solidFill>
                  <a:schemeClr val="bg1"/>
                </a:solidFill>
              </a:rPr>
              <a:t>-Diagramas de Actividades</a:t>
            </a:r>
          </a:p>
          <a:p>
            <a:pPr algn="ctr"/>
            <a:r>
              <a:rPr lang="pt-PT" sz="1500" dirty="0" smtClean="0">
                <a:solidFill>
                  <a:schemeClr val="bg1"/>
                </a:solidFill>
              </a:rPr>
              <a:t>-Diagramas de Classes</a:t>
            </a:r>
          </a:p>
          <a:p>
            <a:pPr algn="ctr"/>
            <a:r>
              <a:rPr lang="pt-PT" sz="1500" dirty="0" smtClean="0">
                <a:solidFill>
                  <a:schemeClr val="bg1"/>
                </a:solidFill>
              </a:rPr>
              <a:t>-Diagramas de Estado</a:t>
            </a:r>
          </a:p>
          <a:p>
            <a:pPr algn="ctr"/>
            <a:endParaRPr lang="pt-PT" sz="1400" dirty="0" smtClean="0">
              <a:solidFill>
                <a:schemeClr val="bg1"/>
              </a:solidFill>
            </a:endParaRPr>
          </a:p>
        </p:txBody>
      </p:sp>
      <p:pic>
        <p:nvPicPr>
          <p:cNvPr id="11" name="Marcador de Posição de Conteúdo 10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1" t="28522" r="33476" b="14355"/>
          <a:stretch/>
        </p:blipFill>
        <p:spPr>
          <a:xfrm>
            <a:off x="2843808" y="1700808"/>
            <a:ext cx="5673194" cy="4392489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605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Equidad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463</TotalTime>
  <Words>369</Words>
  <Application>Microsoft Office PowerPoint</Application>
  <PresentationFormat>Apresentação no Ecrã (4:3)</PresentationFormat>
  <Paragraphs>89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0" baseType="lpstr">
      <vt:lpstr>Mediano</vt:lpstr>
      <vt:lpstr>Laboratórios de Informática IV Engenharia de software: da Teoria à Prática</vt:lpstr>
      <vt:lpstr>Software | O que é? Para que serve?</vt:lpstr>
      <vt:lpstr>Engenharia de Software | O que é?</vt:lpstr>
      <vt:lpstr>Ciclo de Desenvolvimento de Software</vt:lpstr>
      <vt:lpstr>Ideias fundamentais de um Software</vt:lpstr>
      <vt:lpstr>Processo de Software</vt:lpstr>
      <vt:lpstr>Custos de Desenvolvimento de Software</vt:lpstr>
      <vt:lpstr>Uma das utilizações práticas</vt:lpstr>
      <vt:lpstr>Passos Metodológicos de UML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Laboratórios de Informática IV Prof. Orlando Belo</dc:title>
  <dc:creator>Hugo</dc:creator>
  <cp:lastModifiedBy>Miguel Costa</cp:lastModifiedBy>
  <cp:revision>43</cp:revision>
  <dcterms:created xsi:type="dcterms:W3CDTF">2011-03-18T17:43:34Z</dcterms:created>
  <dcterms:modified xsi:type="dcterms:W3CDTF">2011-03-22T14:20:02Z</dcterms:modified>
</cp:coreProperties>
</file>