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5" r:id="rId4"/>
    <p:sldId id="279" r:id="rId5"/>
    <p:sldId id="280" r:id="rId6"/>
    <p:sldId id="281" r:id="rId7"/>
    <p:sldId id="272" r:id="rId8"/>
    <p:sldId id="266" r:id="rId9"/>
    <p:sldId id="277" r:id="rId10"/>
    <p:sldId id="269" r:id="rId11"/>
    <p:sldId id="264" r:id="rId12"/>
    <p:sldId id="267" r:id="rId1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C61C75"/>
    <a:srgbClr val="C6CB05"/>
    <a:srgbClr val="E89924"/>
    <a:srgbClr val="E41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 autoAdjust="0"/>
    <p:restoredTop sz="86842" autoAdjust="0"/>
  </p:normalViewPr>
  <p:slideViewPr>
    <p:cSldViewPr>
      <p:cViewPr>
        <p:scale>
          <a:sx n="100" d="100"/>
          <a:sy n="100" d="100"/>
        </p:scale>
        <p:origin x="-1680" y="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F3D08-CE50-4981-AEA3-EED77C150B33}" type="datetimeFigureOut">
              <a:rPr lang="pt-PT" smtClean="0"/>
              <a:pPr/>
              <a:t>11/05/02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37EEC-2785-4589-AA17-142C92722A35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02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7EEC-2785-4589-AA17-142C92722A35}" type="slidenum">
              <a:rPr lang="pt-PT" smtClean="0"/>
              <a:pPr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645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Rectangulos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Lado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esquerdo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funcionalidades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relevantes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concepção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exemplo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elaboração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diversos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diagramas</a:t>
            </a:r>
            <a:r>
              <a:rPr lang="en-US" sz="12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Rectangulos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Lado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direito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direccionadas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fase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implementação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exemplo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desenvolvimento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visual,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geração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código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apoio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à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realização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testes).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Ferramentas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CASE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agrupadas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seguinte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forma: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basicamente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escrito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rectangulos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negócio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análise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desenho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sistema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Desenho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base de dados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aplicações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alterações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software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Testes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Orientadas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7EEC-2785-4589-AA17-142C92722A35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9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15F362E-CF33-4903-AA66-A144A4BB7F98}" type="datetime1">
              <a:rPr lang="pt-PT" smtClean="0"/>
              <a:pPr/>
              <a:t>11/05/02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A980-BC86-40AC-B02E-1750DA5BD3F7}" type="datetime1">
              <a:rPr lang="pt-PT" smtClean="0"/>
              <a:pPr/>
              <a:t>11/05/02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AFDAEB4-FA94-4CB3-A0C0-2CBB23534D7F}" type="datetime1">
              <a:rPr lang="pt-PT" smtClean="0"/>
              <a:pPr/>
              <a:t>11/05/02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7" name="Rec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53A4-AB51-4C71-B303-6049C3299435}" type="datetime1">
              <a:rPr lang="pt-PT" smtClean="0"/>
              <a:pPr/>
              <a:t>11/05/02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7" name="Rec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2" name="Marcador de Posição d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9F05-5C59-4DE5-B574-223BA9D0EF39}" type="datetime1">
              <a:rPr lang="pt-PT" smtClean="0"/>
              <a:pPr/>
              <a:t>11/05/02</a:t>
            </a:fld>
            <a:endParaRPr lang="pt-PT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9D470CE-474D-4372-B390-C812E8FD0F92}" type="datetime1">
              <a:rPr lang="pt-PT" smtClean="0"/>
              <a:pPr/>
              <a:t>11/05/02</a:t>
            </a:fld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F9165F5-161F-44C4-BAF1-F92ABB77E4AB}" type="datetime1">
              <a:rPr lang="pt-PT" smtClean="0"/>
              <a:pPr/>
              <a:t>11/05/02</a:t>
            </a:fld>
            <a:endParaRPr lang="pt-PT"/>
          </a:p>
        </p:txBody>
      </p:sp>
      <p:sp>
        <p:nvSpPr>
          <p:cNvPr id="12" name="Marcador de Posição do Número do Diapositivo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16" name="Marcador de Posição do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5" name="Marcador de Posição do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E070-5C47-4F2D-A370-4BF1F8BA3194}" type="datetime1">
              <a:rPr lang="pt-PT" smtClean="0"/>
              <a:pPr/>
              <a:t>11/05/02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8429-DA9E-4469-8449-7A37B8BBB2D4}" type="datetime1">
              <a:rPr lang="pt-PT" smtClean="0"/>
              <a:pPr/>
              <a:t>11/05/02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8567-700E-48F2-AA3C-8DD27593C1FA}" type="datetime1">
              <a:rPr lang="pt-PT" smtClean="0"/>
              <a:pPr/>
              <a:t>11/05/02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8" name="Rec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1" name="Rec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Marcador de Posição d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054EC65-AA9B-4AD6-B1E9-547B374C874B}" type="datetime1">
              <a:rPr lang="pt-PT" smtClean="0"/>
              <a:pPr/>
              <a:t>11/05/02</a:t>
            </a:fld>
            <a:endParaRPr lang="pt-PT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1F2905-7685-4115-81A8-88FAA2E123BB}" type="datetime1">
              <a:rPr lang="pt-PT" smtClean="0"/>
              <a:pPr/>
              <a:t>11/05/02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7" name="Rec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t.wikipedia.org/wiki/Postgr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latin typeface="Arial" pitchFamily="34" charset="0"/>
                <a:cs typeface="Arial" pitchFamily="34" charset="0"/>
              </a:rPr>
              <a:t>Laboratórios de Informática IV</a:t>
            </a:r>
            <a:br>
              <a:rPr lang="pt-PT" dirty="0" smtClean="0">
                <a:latin typeface="Arial" pitchFamily="34" charset="0"/>
                <a:cs typeface="Arial" pitchFamily="34" charset="0"/>
              </a:rPr>
            </a:br>
            <a:r>
              <a:rPr lang="pt-PT" sz="2000" b="1" dirty="0" smtClean="0">
                <a:latin typeface="Arial" pitchFamily="34" charset="0"/>
                <a:cs typeface="Arial" pitchFamily="34" charset="0"/>
              </a:rPr>
              <a:t>Ferramentas CASE</a:t>
            </a: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3733800" y="6052360"/>
            <a:ext cx="1219200" cy="685800"/>
          </a:xfrm>
        </p:spPr>
        <p:txBody>
          <a:bodyPr>
            <a:normAutofit/>
          </a:bodyPr>
          <a:lstStyle/>
          <a:p>
            <a:pPr algn="r"/>
            <a:r>
              <a:rPr lang="pt-PT" sz="1800" b="1" cap="all" dirty="0">
                <a:solidFill>
                  <a:schemeClr val="bg1"/>
                </a:solidFill>
                <a:latin typeface="Tw Cen MT"/>
                <a:cs typeface="Tw Cen MT"/>
              </a:rPr>
              <a:t>Grupo</a:t>
            </a:r>
            <a:r>
              <a:rPr lang="pt-PT" sz="1800" b="1" dirty="0">
                <a:latin typeface="Tw Cen MT"/>
                <a:cs typeface="Tw Cen MT"/>
              </a:rPr>
              <a:t> </a:t>
            </a:r>
            <a:r>
              <a:rPr lang="pt-PT" sz="1800" b="1" cap="all" dirty="0" smtClean="0">
                <a:latin typeface="Tw Cen MT"/>
                <a:cs typeface="Tw Cen MT"/>
              </a:rPr>
              <a:t>13</a:t>
            </a:r>
            <a:endParaRPr lang="pt-PT" sz="1800" b="1" cap="all" dirty="0">
              <a:latin typeface="Tw Cen MT"/>
              <a:cs typeface="Tw Cen M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34001" y="6144840"/>
            <a:ext cx="3809999" cy="524520"/>
            <a:chOff x="4800601" y="6144840"/>
            <a:chExt cx="3886199" cy="524520"/>
          </a:xfrm>
        </p:grpSpPr>
        <p:sp>
          <p:nvSpPr>
            <p:cNvPr id="7" name="TextBox 6"/>
            <p:cNvSpPr txBox="1"/>
            <p:nvPr/>
          </p:nvSpPr>
          <p:spPr>
            <a:xfrm>
              <a:off x="4800601" y="6144840"/>
              <a:ext cx="381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Ana Sampaio	   Hugo Frade</a:t>
              </a:r>
            </a:p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Miguel Costa	   Tiago Abreu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8643" y="6146140"/>
              <a:ext cx="26181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54740	   	54750</a:t>
              </a:r>
            </a:p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54746	   	54772</a:t>
              </a:r>
            </a:p>
          </p:txBody>
        </p:sp>
      </p:grpSp>
      <p:pic>
        <p:nvPicPr>
          <p:cNvPr id="1026" name="Picture 2" descr="G:\EE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692" y="6049216"/>
            <a:ext cx="740148" cy="71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G:\u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015597"/>
            <a:ext cx="786954" cy="79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955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Ferramentas</a:t>
            </a:r>
            <a:r>
              <a:rPr lang="en-US" dirty="0"/>
              <a:t> CASE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 smtClean="0"/>
              <a:t>empresas</a:t>
            </a:r>
            <a:endParaRPr lang="pt-PT" dirty="0">
              <a:solidFill>
                <a:srgbClr val="C61C75"/>
              </a:solidFill>
            </a:endParaRPr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10</a:t>
            </a:fld>
            <a:endParaRPr lang="pt-PT"/>
          </a:p>
        </p:txBody>
      </p:sp>
      <p:sp>
        <p:nvSpPr>
          <p:cNvPr id="2" name="Marcador de Posição de Conteúdo 1"/>
          <p:cNvSpPr>
            <a:spLocks noGrp="1"/>
          </p:cNvSpPr>
          <p:nvPr>
            <p:ph sz="quarter" idx="1"/>
          </p:nvPr>
        </p:nvSpPr>
        <p:spPr>
          <a:xfrm>
            <a:off x="755576" y="1673696"/>
            <a:ext cx="7992888" cy="44196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O </a:t>
            </a:r>
            <a:r>
              <a:rPr lang="en-US" dirty="0" err="1"/>
              <a:t>mercado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i="1" dirty="0"/>
              <a:t>software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a </a:t>
            </a:r>
            <a:r>
              <a:rPr lang="en-US" dirty="0" err="1"/>
              <a:t>crescer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, </a:t>
            </a:r>
            <a:r>
              <a:rPr lang="en-US" dirty="0" err="1"/>
              <a:t>levando</a:t>
            </a:r>
            <a:r>
              <a:rPr lang="en-US" dirty="0"/>
              <a:t> as </a:t>
            </a:r>
            <a:r>
              <a:rPr lang="en-US" dirty="0" err="1"/>
              <a:t>empresas</a:t>
            </a:r>
            <a:r>
              <a:rPr lang="en-US" dirty="0"/>
              <a:t> do sector a </a:t>
            </a:r>
            <a:r>
              <a:rPr lang="en-US" dirty="0" err="1"/>
              <a:t>procurarem</a:t>
            </a:r>
            <a:r>
              <a:rPr lang="en-US" dirty="0"/>
              <a:t> </a:t>
            </a:r>
            <a:r>
              <a:rPr lang="en-US" dirty="0" err="1"/>
              <a:t>alternativas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sirvam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diferencial</a:t>
            </a:r>
            <a:r>
              <a:rPr lang="en-US" dirty="0"/>
              <a:t> </a:t>
            </a:r>
            <a:r>
              <a:rPr lang="en-US" dirty="0" err="1"/>
              <a:t>competitivo</a:t>
            </a:r>
            <a:r>
              <a:rPr lang="en-US" dirty="0"/>
              <a:t>:</a:t>
            </a:r>
          </a:p>
          <a:p>
            <a:pPr lvl="1">
              <a:buSzPct val="100000"/>
              <a:buFont typeface="Arial"/>
              <a:buChar char="•"/>
            </a:pPr>
            <a:r>
              <a:rPr lang="en-US" b="1" dirty="0" err="1"/>
              <a:t>utilização</a:t>
            </a:r>
            <a:r>
              <a:rPr lang="en-US" b="1" dirty="0"/>
              <a:t> de </a:t>
            </a:r>
            <a:r>
              <a:rPr lang="en-US" b="1" dirty="0" err="1"/>
              <a:t>Ferramentas</a:t>
            </a:r>
            <a:r>
              <a:rPr lang="en-US" b="1" dirty="0"/>
              <a:t> </a:t>
            </a:r>
            <a:r>
              <a:rPr lang="en-US" b="1" i="1" dirty="0" smtClean="0"/>
              <a:t>CASE</a:t>
            </a:r>
            <a:endParaRPr lang="en-US" b="1" dirty="0"/>
          </a:p>
          <a:p>
            <a:pPr lvl="2">
              <a:buSzPct val="100000"/>
              <a:buFont typeface="Arial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recursos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podem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minimizar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 tempo de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desenvolvimento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um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mantendo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 alto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nível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qualidade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A </a:t>
            </a:r>
            <a:r>
              <a:rPr lang="en-US" dirty="0" err="1"/>
              <a:t>utilização</a:t>
            </a:r>
            <a:r>
              <a:rPr lang="en-US" dirty="0"/>
              <a:t> de </a:t>
            </a:r>
            <a:r>
              <a:rPr lang="en-US" dirty="0" err="1"/>
              <a:t>Ferramentas</a:t>
            </a:r>
            <a:r>
              <a:rPr lang="en-US" dirty="0"/>
              <a:t> </a:t>
            </a:r>
            <a:r>
              <a:rPr lang="en-US" i="1" dirty="0" smtClean="0"/>
              <a:t>CASE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empresas</a:t>
            </a:r>
            <a:r>
              <a:rPr lang="en-US" dirty="0"/>
              <a:t> </a:t>
            </a:r>
            <a:r>
              <a:rPr lang="en-US" dirty="0" err="1"/>
              <a:t>baseia</a:t>
            </a:r>
            <a:r>
              <a:rPr lang="en-US" dirty="0"/>
              <a:t>-se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razões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SzPct val="100000"/>
              <a:buFont typeface="Arial"/>
              <a:buChar char="•"/>
            </a:pPr>
            <a:r>
              <a:rPr lang="en-US" dirty="0" err="1"/>
              <a:t>aumento</a:t>
            </a:r>
            <a:r>
              <a:rPr lang="en-US" dirty="0"/>
              <a:t> da </a:t>
            </a:r>
            <a:r>
              <a:rPr lang="en-US" dirty="0" err="1"/>
              <a:t>produtividade</a:t>
            </a:r>
            <a:r>
              <a:rPr lang="en-US" dirty="0"/>
              <a:t>;</a:t>
            </a:r>
          </a:p>
          <a:p>
            <a:pPr lvl="1">
              <a:buSzPct val="100000"/>
              <a:buFont typeface="Arial"/>
              <a:buChar char="•"/>
            </a:pP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qualidade</a:t>
            </a:r>
            <a:r>
              <a:rPr lang="en-US" dirty="0" smtClean="0"/>
              <a:t>;</a:t>
            </a:r>
            <a:endParaRPr lang="en-US" dirty="0"/>
          </a:p>
          <a:p>
            <a:pPr lvl="1">
              <a:buSzPct val="100000"/>
              <a:buFont typeface="Arial"/>
              <a:buChar char="•"/>
            </a:pP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capacidade</a:t>
            </a:r>
            <a:r>
              <a:rPr lang="en-US" dirty="0"/>
              <a:t> de </a:t>
            </a:r>
            <a:r>
              <a:rPr lang="en-US" dirty="0" err="1"/>
              <a:t>gestão</a:t>
            </a:r>
            <a:r>
              <a:rPr lang="en-US" dirty="0"/>
              <a:t>; </a:t>
            </a:r>
            <a:endParaRPr lang="en-US" dirty="0" smtClean="0"/>
          </a:p>
          <a:p>
            <a:pPr lvl="1">
              <a:buSzPct val="100000"/>
              <a:buFont typeface="Arial"/>
              <a:buChar char="•"/>
            </a:pP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/>
              <a:t>facilidade</a:t>
            </a:r>
            <a:r>
              <a:rPr lang="en-US" dirty="0"/>
              <a:t> de </a:t>
            </a:r>
            <a:r>
              <a:rPr lang="en-US" dirty="0" err="1"/>
              <a:t>manutenção</a:t>
            </a:r>
            <a:r>
              <a:rPr lang="en-US" dirty="0"/>
              <a:t>; </a:t>
            </a:r>
            <a:endParaRPr lang="en-US" dirty="0" smtClean="0"/>
          </a:p>
          <a:p>
            <a:pPr lvl="1">
              <a:buSzPct val="100000"/>
              <a:buFont typeface="Arial"/>
              <a:buChar char="•"/>
            </a:pPr>
            <a:r>
              <a:rPr lang="en-US" dirty="0" err="1" smtClean="0"/>
              <a:t>diminuição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custos</a:t>
            </a:r>
            <a:r>
              <a:rPr lang="en-US" dirty="0"/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1689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Conclusões</a:t>
            </a:r>
            <a:endParaRPr lang="pt-PT" dirty="0"/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11</a:t>
            </a:fld>
            <a:endParaRPr lang="pt-PT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1669504"/>
            <a:ext cx="8153400" cy="44958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buFont typeface="Wingdings" charset="2"/>
              <a:buChar char="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Ferramentas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constituem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uma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boa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solução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desenvolvimento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20000"/>
              </a:lnSpc>
              <a:buFont typeface="Wingdings" charset="2"/>
              <a:buChar char="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 dos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grandes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desafios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tecnologia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superar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é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integração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outras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ferramentas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possa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estabelecer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um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ambiente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CASE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integrado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20000"/>
              </a:lnSpc>
              <a:buFont typeface="Wingdings" charset="2"/>
              <a:buChar char="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ferramenta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CASE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trás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vários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benefícios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desenvolvimento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software,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aceleração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ciclo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desenvolvimento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sistemas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maior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qualidade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levando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um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maior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satisfação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pt-P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latin typeface="Arial" pitchFamily="34" charset="0"/>
                <a:cs typeface="Arial" pitchFamily="34" charset="0"/>
              </a:rPr>
              <a:t>Laboratórios de Informática IV</a:t>
            </a:r>
            <a:br>
              <a:rPr lang="pt-PT" dirty="0" smtClean="0">
                <a:latin typeface="Arial" pitchFamily="34" charset="0"/>
                <a:cs typeface="Arial" pitchFamily="34" charset="0"/>
              </a:rPr>
            </a:br>
            <a:r>
              <a:rPr lang="pt-PT" sz="2000" b="1" dirty="0" smtClean="0">
                <a:latin typeface="Arial" pitchFamily="34" charset="0"/>
                <a:cs typeface="Arial" pitchFamily="34" charset="0"/>
              </a:rPr>
              <a:t>Ferramentas </a:t>
            </a:r>
            <a:r>
              <a:rPr lang="pt-PT" sz="2000" b="1" dirty="0" err="1" smtClean="0">
                <a:latin typeface="Arial" pitchFamily="34" charset="0"/>
                <a:cs typeface="Arial" pitchFamily="34" charset="0"/>
              </a:rPr>
              <a:t>CAse</a:t>
            </a: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3733800" y="6052360"/>
            <a:ext cx="1219200" cy="685800"/>
          </a:xfrm>
        </p:spPr>
        <p:txBody>
          <a:bodyPr>
            <a:normAutofit/>
          </a:bodyPr>
          <a:lstStyle/>
          <a:p>
            <a:pPr algn="r"/>
            <a:r>
              <a:rPr lang="pt-PT" sz="1800" b="1" cap="all" dirty="0">
                <a:solidFill>
                  <a:schemeClr val="bg1"/>
                </a:solidFill>
                <a:latin typeface="Tw Cen MT"/>
                <a:cs typeface="Tw Cen MT"/>
              </a:rPr>
              <a:t>Grupo</a:t>
            </a:r>
            <a:r>
              <a:rPr lang="pt-PT" sz="1800" b="1" dirty="0">
                <a:latin typeface="Tw Cen MT"/>
                <a:cs typeface="Tw Cen MT"/>
              </a:rPr>
              <a:t> </a:t>
            </a:r>
            <a:r>
              <a:rPr lang="pt-PT" sz="1800" b="1" cap="all" dirty="0" smtClean="0">
                <a:latin typeface="Tw Cen MT"/>
                <a:cs typeface="Tw Cen MT"/>
              </a:rPr>
              <a:t>13</a:t>
            </a:r>
            <a:endParaRPr lang="pt-PT" sz="1800" b="1" cap="all" dirty="0">
              <a:latin typeface="Tw Cen MT"/>
              <a:cs typeface="Tw Cen M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34000" y="6144840"/>
            <a:ext cx="3810000" cy="539500"/>
            <a:chOff x="4800600" y="6144840"/>
            <a:chExt cx="3886200" cy="539500"/>
          </a:xfrm>
        </p:grpSpPr>
        <p:sp>
          <p:nvSpPr>
            <p:cNvPr id="7" name="TextBox 6"/>
            <p:cNvSpPr txBox="1"/>
            <p:nvPr/>
          </p:nvSpPr>
          <p:spPr>
            <a:xfrm>
              <a:off x="4800600" y="6144840"/>
              <a:ext cx="381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Ana Sampaio	   Hugo Frade</a:t>
              </a:r>
            </a:p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Miguel Costa	   Tiago Abreu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8643" y="6161120"/>
              <a:ext cx="26181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54740	   	54750</a:t>
              </a:r>
            </a:p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54746	   	54772</a:t>
              </a:r>
            </a:p>
          </p:txBody>
        </p:sp>
      </p:grpSp>
      <p:pic>
        <p:nvPicPr>
          <p:cNvPr id="1026" name="Picture 2" descr="G:\EE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692" y="6049216"/>
            <a:ext cx="740148" cy="71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G:\u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015597"/>
            <a:ext cx="786954" cy="79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943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Conteúdos</a:t>
            </a:r>
            <a:endParaRPr lang="pt-PT" dirty="0"/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2</a:t>
            </a:fld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69504"/>
            <a:ext cx="8153400" cy="4495800"/>
          </a:xfrm>
        </p:spPr>
        <p:txBody>
          <a:bodyPr>
            <a:normAutofit fontScale="92500" lnSpcReduction="20000"/>
          </a:bodyPr>
          <a:lstStyle/>
          <a:p>
            <a:pPr>
              <a:buSzPct val="58000"/>
              <a:buFont typeface="Wingdings 2" pitchFamily="18" charset="2"/>
              <a:buChar char=""/>
            </a:pPr>
            <a:r>
              <a:rPr lang="pt-PT" dirty="0">
                <a:solidFill>
                  <a:schemeClr val="tx2"/>
                </a:solidFill>
              </a:rPr>
              <a:t>O que é uma Ferramenta CASE</a:t>
            </a:r>
            <a:r>
              <a:rPr lang="pt-PT" dirty="0" smtClean="0">
                <a:solidFill>
                  <a:schemeClr val="tx2"/>
                </a:solidFill>
              </a:rPr>
              <a:t>?</a:t>
            </a:r>
          </a:p>
          <a:p>
            <a:pPr>
              <a:buSzPct val="58000"/>
              <a:buFont typeface="Wingdings 2" pitchFamily="18" charset="2"/>
              <a:buChar char=""/>
            </a:pPr>
            <a:r>
              <a:rPr lang="pt-PT" dirty="0">
                <a:solidFill>
                  <a:schemeClr val="tx2"/>
                </a:solidFill>
              </a:rPr>
              <a:t>Quais as </a:t>
            </a:r>
            <a:r>
              <a:rPr lang="pt-PT" dirty="0" smtClean="0">
                <a:solidFill>
                  <a:schemeClr val="tx2"/>
                </a:solidFill>
              </a:rPr>
              <a:t>vantagens e desvantagens </a:t>
            </a:r>
            <a:r>
              <a:rPr lang="pt-PT" dirty="0">
                <a:solidFill>
                  <a:schemeClr val="tx2"/>
                </a:solidFill>
              </a:rPr>
              <a:t>do uso de uma Ferramenta CASE</a:t>
            </a:r>
            <a:r>
              <a:rPr lang="pt-PT" dirty="0" smtClean="0">
                <a:solidFill>
                  <a:schemeClr val="tx2"/>
                </a:solidFill>
              </a:rPr>
              <a:t>?</a:t>
            </a:r>
          </a:p>
          <a:p>
            <a:pPr>
              <a:buSzPct val="58000"/>
              <a:buFont typeface="Wingdings 2" pitchFamily="18" charset="2"/>
              <a:buChar char=""/>
            </a:pPr>
            <a:r>
              <a:rPr lang="pt-PT" dirty="0" err="1" smtClean="0">
                <a:solidFill>
                  <a:schemeClr val="tx2"/>
                </a:solidFill>
              </a:rPr>
              <a:t>Arquitectura</a:t>
            </a:r>
            <a:r>
              <a:rPr lang="pt-PT" dirty="0" smtClean="0">
                <a:solidFill>
                  <a:schemeClr val="tx2"/>
                </a:solidFill>
              </a:rPr>
              <a:t> de Ferramentas CASE</a:t>
            </a:r>
          </a:p>
          <a:p>
            <a:pPr>
              <a:buSzPct val="58000"/>
              <a:buFont typeface="Wingdings 2" pitchFamily="18" charset="2"/>
              <a:buChar char=""/>
            </a:pPr>
            <a:r>
              <a:rPr lang="pt-PT" dirty="0" smtClean="0">
                <a:solidFill>
                  <a:schemeClr val="tx2"/>
                </a:solidFill>
              </a:rPr>
              <a:t>Categorias de </a:t>
            </a:r>
            <a:r>
              <a:rPr lang="pt-PT" dirty="0">
                <a:solidFill>
                  <a:schemeClr val="tx2"/>
                </a:solidFill>
              </a:rPr>
              <a:t>Ferramentas CASE</a:t>
            </a:r>
            <a:r>
              <a:rPr lang="pt-PT" dirty="0" smtClean="0">
                <a:solidFill>
                  <a:schemeClr val="tx2"/>
                </a:solidFill>
              </a:rPr>
              <a:t>:</a:t>
            </a:r>
          </a:p>
          <a:p>
            <a:pPr lvl="1">
              <a:buSzPct val="58000"/>
              <a:buFont typeface="Wingdings 2" pitchFamily="18" charset="2"/>
              <a:buChar char=""/>
            </a:pPr>
            <a:r>
              <a:rPr lang="pt-PT" dirty="0" err="1" smtClean="0">
                <a:solidFill>
                  <a:schemeClr val="tx2"/>
                </a:solidFill>
              </a:rPr>
              <a:t>Upper</a:t>
            </a:r>
            <a:r>
              <a:rPr lang="pt-PT" dirty="0" smtClean="0">
                <a:solidFill>
                  <a:schemeClr val="tx2"/>
                </a:solidFill>
              </a:rPr>
              <a:t>-CASE</a:t>
            </a:r>
          </a:p>
          <a:p>
            <a:pPr lvl="1">
              <a:buSzPct val="58000"/>
              <a:buFont typeface="Wingdings 2" pitchFamily="18" charset="2"/>
              <a:buChar char=""/>
            </a:pPr>
            <a:r>
              <a:rPr lang="pt-PT" dirty="0" err="1" smtClean="0">
                <a:solidFill>
                  <a:schemeClr val="tx2"/>
                </a:solidFill>
              </a:rPr>
              <a:t>Lower</a:t>
            </a:r>
            <a:r>
              <a:rPr lang="pt-PT" dirty="0" smtClean="0">
                <a:solidFill>
                  <a:schemeClr val="tx2"/>
                </a:solidFill>
              </a:rPr>
              <a:t>-CASE</a:t>
            </a:r>
          </a:p>
          <a:p>
            <a:pPr lvl="1">
              <a:buSzPct val="58000"/>
              <a:buFont typeface="Wingdings 2" pitchFamily="18" charset="2"/>
              <a:buChar char=""/>
            </a:pPr>
            <a:r>
              <a:rPr lang="pt-PT" dirty="0" smtClean="0">
                <a:solidFill>
                  <a:schemeClr val="tx2"/>
                </a:solidFill>
              </a:rPr>
              <a:t>I-CASE</a:t>
            </a:r>
          </a:p>
          <a:p>
            <a:pPr>
              <a:buSzPct val="58000"/>
              <a:buFont typeface="Wingdings 2" pitchFamily="18" charset="2"/>
              <a:buChar char=""/>
            </a:pPr>
            <a:r>
              <a:rPr lang="pt-PT" dirty="0">
                <a:solidFill>
                  <a:schemeClr val="tx2"/>
                </a:solidFill>
              </a:rPr>
              <a:t>Exemplos de Ferramentas </a:t>
            </a:r>
            <a:r>
              <a:rPr lang="pt-PT" dirty="0" smtClean="0">
                <a:solidFill>
                  <a:schemeClr val="tx2"/>
                </a:solidFill>
              </a:rPr>
              <a:t>CASE</a:t>
            </a:r>
          </a:p>
          <a:p>
            <a:pPr>
              <a:buSzPct val="58000"/>
              <a:buFont typeface="Wingdings 2" pitchFamily="18" charset="2"/>
              <a:buChar char=""/>
            </a:pPr>
            <a:r>
              <a:rPr lang="pt-PT" dirty="0" smtClean="0">
                <a:solidFill>
                  <a:schemeClr val="tx2"/>
                </a:solidFill>
              </a:rPr>
              <a:t>Ferramentas CASE nas empresas</a:t>
            </a:r>
          </a:p>
          <a:p>
            <a:pPr>
              <a:buSzPct val="58000"/>
              <a:buFont typeface="Wingdings 2" pitchFamily="18" charset="2"/>
              <a:buChar char=""/>
            </a:pPr>
            <a:r>
              <a:rPr lang="pt-PT" dirty="0" smtClean="0">
                <a:solidFill>
                  <a:schemeClr val="tx2"/>
                </a:solidFill>
              </a:rPr>
              <a:t>Conclusões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71600" y="2815208"/>
            <a:ext cx="7123113" cy="3062064"/>
          </a:xfrm>
        </p:spPr>
        <p:txBody>
          <a:bodyPr>
            <a:normAutofit fontScale="92500"/>
          </a:bodyPr>
          <a:lstStyle/>
          <a:p>
            <a:pPr marL="708660" lvl="1" indent="-342900" algn="just" fontAlgn="base">
              <a:buSzPct val="48000"/>
              <a:buFont typeface="Wingdings 2" pitchFamily="18" charset="2"/>
              <a:buChar char=""/>
            </a:pPr>
            <a:r>
              <a:rPr lang="en-US" sz="2000" dirty="0"/>
              <a:t>A </a:t>
            </a:r>
            <a:r>
              <a:rPr lang="en-US" sz="2000" dirty="0" err="1"/>
              <a:t>sigla</a:t>
            </a:r>
            <a:r>
              <a:rPr lang="en-US" sz="2000" dirty="0"/>
              <a:t> CASE </a:t>
            </a:r>
            <a:r>
              <a:rPr lang="en-US" sz="2000" dirty="0" err="1"/>
              <a:t>designa</a:t>
            </a:r>
            <a:r>
              <a:rPr lang="en-US" sz="2000" dirty="0"/>
              <a:t> “</a:t>
            </a:r>
            <a:r>
              <a:rPr lang="en-US" sz="2000" i="1" dirty="0"/>
              <a:t>Computer-Aided Software Engineering</a:t>
            </a:r>
            <a:r>
              <a:rPr lang="en-US" sz="2000" dirty="0" smtClean="0"/>
              <a:t>”.</a:t>
            </a:r>
          </a:p>
          <a:p>
            <a:pPr marL="365760" lvl="1" indent="0" algn="just" fontAlgn="base">
              <a:buSzPct val="48000"/>
            </a:pPr>
            <a:endParaRPr lang="en-US" sz="2000" dirty="0" smtClean="0"/>
          </a:p>
          <a:p>
            <a:pPr marL="708660" lvl="1" indent="-342900" algn="just" fontAlgn="base">
              <a:buSzPct val="48000"/>
              <a:buFont typeface="Wingdings 2" pitchFamily="18" charset="2"/>
              <a:buChar char=""/>
            </a:pPr>
            <a:r>
              <a:rPr lang="pt-PT" sz="2000" dirty="0" smtClean="0"/>
              <a:t>É </a:t>
            </a:r>
            <a:r>
              <a:rPr lang="pt-PT" sz="2000" dirty="0"/>
              <a:t>uma ferramenta automatizada, cujo objectivo é auxiliar um projecto de desenvolvimento de um Software, nas suas diversas etapas</a:t>
            </a:r>
            <a:r>
              <a:rPr lang="pt-PT" sz="2000" dirty="0" smtClean="0"/>
              <a:t>.</a:t>
            </a:r>
          </a:p>
          <a:p>
            <a:pPr marL="365760" lvl="1" indent="0" algn="just" fontAlgn="base">
              <a:buSzPct val="48000"/>
            </a:pPr>
            <a:endParaRPr lang="pt-PT" sz="2000" dirty="0" smtClean="0"/>
          </a:p>
          <a:p>
            <a:pPr marL="708660" lvl="1" indent="-342900" algn="just" fontAlgn="base">
              <a:buSzPct val="48000"/>
              <a:buFont typeface="Wingdings 2" pitchFamily="18" charset="2"/>
              <a:buChar char=""/>
            </a:pPr>
            <a:r>
              <a:rPr lang="pt-PT" sz="2000" dirty="0"/>
              <a:t>Abrange todas ferramentas que auxiliam </a:t>
            </a:r>
            <a:r>
              <a:rPr lang="pt-PT" sz="2000" dirty="0" err="1"/>
              <a:t>actividades</a:t>
            </a:r>
            <a:r>
              <a:rPr lang="pt-PT" sz="2000" dirty="0"/>
              <a:t> de engenharia de software, desde análise de requisitos e modelagem, até à fase de implementação e testes.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 Ferramenta CASE | O que é ?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9AC88B-7117-4D94-8C17-A9BF101C53A4}" type="slidenum">
              <a:rPr lang="pt-PT" smtClean="0"/>
              <a:pPr/>
              <a:t>3</a:t>
            </a:fld>
            <a:endParaRPr lang="pt-PT" dirty="0"/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PT" dirty="0" smtClean="0"/>
              <a:t>Laboratórios de Informática IV</a:t>
            </a:r>
            <a:endParaRPr lang="pt-PT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Ferramentas CASE</a:t>
            </a:r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4</a:t>
            </a:fld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47784" cy="47091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ferramentas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CASE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automatizam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uma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grande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variedade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tarefas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Geração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documentação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Testes</a:t>
            </a:r>
          </a:p>
          <a:p>
            <a:pPr lvl="1"/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Engenharia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Reversa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Geração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código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Geração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Relatórios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pPr marL="0" indent="0">
              <a:buNone/>
            </a:pPr>
            <a:endParaRPr lang="pt-P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Um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indispensáveis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uma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ferramenta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CASE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é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modelagem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visual,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seja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possibilidade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representar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através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modelos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gráficos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o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definido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2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No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nosso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caso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essa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representação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será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através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da UML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96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Ferramentas</a:t>
            </a:r>
            <a:r>
              <a:rPr lang="en-US" dirty="0" smtClean="0"/>
              <a:t> CASE: </a:t>
            </a:r>
            <a:r>
              <a:rPr lang="en-US" dirty="0" err="1" smtClean="0"/>
              <a:t>Vantagens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811088" y="1600200"/>
            <a:ext cx="7721352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Vantagens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uso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ferramentas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CASE:</a:t>
            </a:r>
          </a:p>
          <a:p>
            <a:pPr marL="0" indent="0">
              <a:buNone/>
            </a:pPr>
            <a:endParaRPr lang="en-US" sz="1000" dirty="0"/>
          </a:p>
          <a:p>
            <a:pPr marL="914400" lvl="1" indent="-457200" fontAlgn="base">
              <a:lnSpc>
                <a:spcPct val="130000"/>
              </a:lnSpc>
              <a:buSzPct val="85000"/>
              <a:buFont typeface="Arial"/>
              <a:buChar char="•"/>
              <a:defRPr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Qualidade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produto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final.</a:t>
            </a:r>
          </a:p>
          <a:p>
            <a:pPr marL="914400" lvl="1" indent="-457200" fontAlgn="base">
              <a:lnSpc>
                <a:spcPct val="130000"/>
              </a:lnSpc>
              <a:buSzPct val="85000"/>
              <a:buFont typeface="Arial"/>
              <a:buChar char="•"/>
              <a:defRPr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Productividade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914400" lvl="1" indent="-457200" fontAlgn="base">
              <a:lnSpc>
                <a:spcPct val="130000"/>
              </a:lnSpc>
              <a:buSzPct val="85000"/>
              <a:buFont typeface="Arial"/>
              <a:buChar char="•"/>
              <a:defRPr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Ajudar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gerir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tempo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tomar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decisões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914400" lvl="1" indent="-457200" fontAlgn="base">
              <a:lnSpc>
                <a:spcPct val="130000"/>
              </a:lnSpc>
              <a:buSzPct val="85000"/>
              <a:buFont typeface="Arial"/>
              <a:buChar char="•"/>
              <a:defRPr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Menor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quantidade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códigos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programação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914400" lvl="1" indent="-457200" fontAlgn="base">
              <a:lnSpc>
                <a:spcPct val="130000"/>
              </a:lnSpc>
              <a:buSzPct val="85000"/>
              <a:buFont typeface="Arial"/>
              <a:buChar char="•"/>
              <a:defRPr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Facilidade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rever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alterar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melhorar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componentes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software.</a:t>
            </a:r>
            <a:endParaRPr lang="pt-PT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88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Ferramentas</a:t>
            </a:r>
            <a:r>
              <a:rPr lang="en-US" dirty="0"/>
              <a:t> CASE: </a:t>
            </a:r>
            <a:r>
              <a:rPr lang="en-US" dirty="0" err="1" smtClean="0"/>
              <a:t>Desvantagens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6</a:t>
            </a:fld>
            <a:endParaRPr lang="pt-PT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39080" y="1669504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Desvantagens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uso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ferramentas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CASE:</a:t>
            </a:r>
          </a:p>
          <a:p>
            <a:pPr marL="0" indent="0">
              <a:buNone/>
            </a:pPr>
            <a:endParaRPr lang="en-US" sz="1000" dirty="0"/>
          </a:p>
          <a:p>
            <a:pPr marL="822960" lvl="1" indent="-457200">
              <a:buFont typeface="Arial"/>
              <a:buChar char="•"/>
            </a:pPr>
            <a:r>
              <a:rPr lang="pt-P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Incompatibilidade </a:t>
            </a:r>
            <a:r>
              <a:rPr lang="pt-P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ferramentas.</a:t>
            </a:r>
          </a:p>
          <a:p>
            <a:pPr marL="822960" lvl="1" indent="-457200">
              <a:buFont typeface="Arial"/>
              <a:buChar char="•"/>
            </a:pPr>
            <a:r>
              <a:rPr lang="pt-P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Preparação prévia para utilização</a:t>
            </a:r>
            <a:r>
              <a:rPr lang="pt-P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6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6064" y="260648"/>
            <a:ext cx="8964488" cy="990600"/>
          </a:xfrm>
        </p:spPr>
        <p:txBody>
          <a:bodyPr>
            <a:normAutofit/>
          </a:bodyPr>
          <a:lstStyle/>
          <a:p>
            <a:r>
              <a:rPr lang="en-US" dirty="0" err="1"/>
              <a:t>Arquitectura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/>
              <a:t>Ferramentas</a:t>
            </a:r>
            <a:r>
              <a:rPr lang="en-US" dirty="0"/>
              <a:t> CASE</a:t>
            </a:r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7</a:t>
            </a:fld>
            <a:endParaRPr lang="pt-PT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1"/>
          </p:nvPr>
        </p:nvSpPr>
        <p:spPr>
          <a:xfrm>
            <a:off x="612648" y="1741512"/>
            <a:ext cx="7847784" cy="10394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A </a:t>
            </a:r>
            <a:r>
              <a:rPr lang="en-US" sz="1800" dirty="0" err="1"/>
              <a:t>arquitectura</a:t>
            </a:r>
            <a:r>
              <a:rPr lang="en-US" sz="1800" dirty="0"/>
              <a:t> </a:t>
            </a:r>
            <a:r>
              <a:rPr lang="en-US" sz="1800" dirty="0" err="1"/>
              <a:t>típica</a:t>
            </a:r>
            <a:r>
              <a:rPr lang="en-US" sz="1800" dirty="0"/>
              <a:t> das </a:t>
            </a:r>
            <a:r>
              <a:rPr lang="en-US" sz="1800" dirty="0" err="1"/>
              <a:t>ferramentas</a:t>
            </a:r>
            <a:r>
              <a:rPr lang="en-US" sz="1800" dirty="0"/>
              <a:t> CASE </a:t>
            </a:r>
            <a:r>
              <a:rPr lang="en-US" sz="1800" dirty="0" err="1"/>
              <a:t>é</a:t>
            </a:r>
            <a:r>
              <a:rPr lang="en-US" sz="1800" dirty="0"/>
              <a:t> </a:t>
            </a:r>
            <a:r>
              <a:rPr lang="en-US" sz="1800" dirty="0" err="1"/>
              <a:t>constituída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um </a:t>
            </a:r>
            <a:r>
              <a:rPr lang="en-US" sz="1800" dirty="0" err="1"/>
              <a:t>conjunto</a:t>
            </a:r>
            <a:r>
              <a:rPr lang="en-US" sz="1800" dirty="0"/>
              <a:t> de </a:t>
            </a:r>
            <a:r>
              <a:rPr lang="en-US" sz="1800" dirty="0" err="1"/>
              <a:t>aplicações</a:t>
            </a:r>
            <a:r>
              <a:rPr lang="en-US" sz="1800" dirty="0"/>
              <a:t>/</a:t>
            </a:r>
            <a:r>
              <a:rPr lang="en-US" sz="1800" dirty="0" err="1"/>
              <a:t>componentes</a:t>
            </a:r>
            <a:r>
              <a:rPr lang="en-US" sz="1800" dirty="0"/>
              <a:t>, </a:t>
            </a:r>
            <a:r>
              <a:rPr lang="en-US" sz="1800" dirty="0" err="1"/>
              <a:t>suportados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um </a:t>
            </a:r>
            <a:r>
              <a:rPr lang="en-US" sz="1800" dirty="0" err="1"/>
              <a:t>repositório</a:t>
            </a:r>
            <a:r>
              <a:rPr lang="en-US" sz="1800" dirty="0"/>
              <a:t> </a:t>
            </a:r>
            <a:r>
              <a:rPr lang="en-US" sz="1800" dirty="0" err="1"/>
              <a:t>integrado</a:t>
            </a:r>
            <a:r>
              <a:rPr lang="en-US" sz="1800" dirty="0" smtClean="0"/>
              <a:t>, </a:t>
            </a:r>
            <a:r>
              <a:rPr lang="en-US" sz="1800" dirty="0" err="1" smtClean="0"/>
              <a:t>como</a:t>
            </a:r>
            <a:r>
              <a:rPr lang="en-US" sz="1800" dirty="0" smtClean="0"/>
              <a:t> </a:t>
            </a:r>
            <a:r>
              <a:rPr lang="en-US" sz="1800" dirty="0"/>
              <a:t>se </a:t>
            </a:r>
            <a:r>
              <a:rPr lang="en-US" sz="1800" dirty="0" err="1"/>
              <a:t>representa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seguinte</a:t>
            </a:r>
            <a:r>
              <a:rPr lang="en-US" sz="1800" dirty="0"/>
              <a:t> </a:t>
            </a:r>
            <a:r>
              <a:rPr lang="en-US" sz="1800" dirty="0" err="1"/>
              <a:t>figura</a:t>
            </a:r>
            <a:r>
              <a:rPr lang="en-US" sz="1800" dirty="0" smtClean="0"/>
              <a:t>: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1042988" y="2852936"/>
            <a:ext cx="7056437" cy="2952046"/>
            <a:chOff x="204" y="398"/>
            <a:chExt cx="5380" cy="2842"/>
          </a:xfrm>
          <a:solidFill>
            <a:schemeClr val="bg1">
              <a:lumMod val="75000"/>
            </a:schemeClr>
          </a:solidFill>
        </p:grpSpPr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2308" y="2551"/>
              <a:ext cx="1191" cy="689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pt-PT" sz="1400" b="1" dirty="0">
                  <a:solidFill>
                    <a:schemeClr val="bg2"/>
                  </a:solidFill>
                  <a:latin typeface="Arial" charset="0"/>
                </a:rPr>
                <a:t>Repositório</a:t>
              </a:r>
            </a:p>
            <a:p>
              <a:pPr algn="ctr"/>
              <a:r>
                <a:rPr lang="pt-PT" sz="1400" b="1" dirty="0">
                  <a:solidFill>
                    <a:schemeClr val="bg2"/>
                  </a:solidFill>
                  <a:latin typeface="Arial" charset="0"/>
                </a:rPr>
                <a:t>Centralizado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362" y="1553"/>
              <a:ext cx="1089" cy="545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pt-PT" sz="1400" b="1" dirty="0">
                  <a:solidFill>
                    <a:schemeClr val="bg2"/>
                  </a:solidFill>
                  <a:latin typeface="Arial" charset="0"/>
                </a:rPr>
                <a:t>Gestão do</a:t>
              </a:r>
            </a:p>
            <a:p>
              <a:pPr algn="ctr"/>
              <a:r>
                <a:rPr lang="pt-PT" sz="1400" b="1" dirty="0">
                  <a:solidFill>
                    <a:schemeClr val="bg2"/>
                  </a:solidFill>
                  <a:latin typeface="Arial" charset="0"/>
                </a:rPr>
                <a:t>Repositório</a:t>
              </a:r>
            </a:p>
          </p:txBody>
        </p:sp>
        <p:cxnSp>
          <p:nvCxnSpPr>
            <p:cNvPr id="9" name="AutoShape 10"/>
            <p:cNvCxnSpPr>
              <a:cxnSpLocks noChangeShapeType="1"/>
            </p:cNvCxnSpPr>
            <p:nvPr/>
          </p:nvCxnSpPr>
          <p:spPr bwMode="auto">
            <a:xfrm flipV="1">
              <a:off x="2898" y="2098"/>
              <a:ext cx="4" cy="45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04" y="2160"/>
              <a:ext cx="1723" cy="454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pt-PT" sz="1400" b="1">
                  <a:solidFill>
                    <a:schemeClr val="bg2"/>
                  </a:solidFill>
                  <a:latin typeface="Arial" charset="0"/>
                </a:rPr>
                <a:t>Gestão de Projectos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04" y="1389"/>
              <a:ext cx="1723" cy="454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pt-PT" sz="1400" b="1" dirty="0">
                  <a:solidFill>
                    <a:schemeClr val="bg2"/>
                  </a:solidFill>
                  <a:latin typeface="Arial" charset="0"/>
                </a:rPr>
                <a:t>Modelização de</a:t>
              </a:r>
            </a:p>
            <a:p>
              <a:pPr algn="ctr"/>
              <a:r>
                <a:rPr lang="pt-PT" sz="1400" b="1" dirty="0">
                  <a:solidFill>
                    <a:schemeClr val="bg2"/>
                  </a:solidFill>
                  <a:latin typeface="Arial" charset="0"/>
                </a:rPr>
                <a:t>Processos do Negócio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04" y="708"/>
              <a:ext cx="1723" cy="454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pt-PT" sz="1400" b="1" dirty="0">
                  <a:solidFill>
                    <a:schemeClr val="bg2"/>
                  </a:solidFill>
                  <a:latin typeface="Arial" charset="0"/>
                </a:rPr>
                <a:t>Modelização de</a:t>
              </a:r>
            </a:p>
            <a:p>
              <a:pPr algn="ctr"/>
              <a:r>
                <a:rPr lang="pt-PT" sz="1400" b="1" dirty="0">
                  <a:solidFill>
                    <a:schemeClr val="bg2"/>
                  </a:solidFill>
                  <a:latin typeface="Arial" charset="0"/>
                </a:rPr>
                <a:t>Software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2071" y="398"/>
              <a:ext cx="1678" cy="454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pt-PT" sz="1400" b="1" dirty="0">
                  <a:latin typeface="Arial" charset="0"/>
                </a:rPr>
                <a:t>Modelização da</a:t>
              </a:r>
            </a:p>
            <a:p>
              <a:pPr algn="ctr"/>
              <a:r>
                <a:rPr lang="pt-PT" sz="1400" b="1" dirty="0">
                  <a:latin typeface="Arial" charset="0"/>
                </a:rPr>
                <a:t>Base de Dados</a:t>
              </a: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3860" y="708"/>
              <a:ext cx="1723" cy="454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pt-PT" sz="1400" b="1" dirty="0">
                  <a:solidFill>
                    <a:schemeClr val="bg2"/>
                  </a:solidFill>
                  <a:latin typeface="Arial" charset="0"/>
                </a:rPr>
                <a:t>Desenvolvimento </a:t>
              </a:r>
            </a:p>
            <a:p>
              <a:pPr algn="ctr"/>
              <a:r>
                <a:rPr lang="pt-PT" sz="1400" b="1" dirty="0">
                  <a:solidFill>
                    <a:schemeClr val="bg2"/>
                  </a:solidFill>
                  <a:latin typeface="Arial" charset="0"/>
                </a:rPr>
                <a:t>de Aplicações</a:t>
              </a: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3860" y="1525"/>
              <a:ext cx="1723" cy="454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pt-PT" sz="1400" b="1" dirty="0">
                  <a:solidFill>
                    <a:schemeClr val="bg2"/>
                  </a:solidFill>
                  <a:latin typeface="Arial" charset="0"/>
                </a:rPr>
                <a:t>Testes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3860" y="2251"/>
              <a:ext cx="1724" cy="454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pt-PT" sz="1400" b="1" dirty="0">
                  <a:solidFill>
                    <a:schemeClr val="bg2"/>
                  </a:solidFill>
                  <a:latin typeface="Arial" charset="0"/>
                </a:rPr>
                <a:t>Gestão de Configuração</a:t>
              </a:r>
            </a:p>
            <a:p>
              <a:pPr algn="ctr"/>
              <a:r>
                <a:rPr lang="pt-PT" sz="1400" b="1" dirty="0">
                  <a:solidFill>
                    <a:schemeClr val="bg2"/>
                  </a:solidFill>
                  <a:latin typeface="Arial" charset="0"/>
                </a:rPr>
                <a:t>e Alterações</a:t>
              </a:r>
            </a:p>
          </p:txBody>
        </p:sp>
        <p:cxnSp>
          <p:nvCxnSpPr>
            <p:cNvPr id="17" name="AutoShape 18"/>
            <p:cNvCxnSpPr>
              <a:cxnSpLocks noChangeShapeType="1"/>
              <a:stCxn id="10" idx="3"/>
            </p:cNvCxnSpPr>
            <p:nvPr/>
          </p:nvCxnSpPr>
          <p:spPr bwMode="auto">
            <a:xfrm flipV="1">
              <a:off x="1927" y="1784"/>
              <a:ext cx="419" cy="60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AutoShape 19"/>
            <p:cNvCxnSpPr>
              <a:cxnSpLocks noChangeShapeType="1"/>
              <a:stCxn id="11" idx="3"/>
            </p:cNvCxnSpPr>
            <p:nvPr/>
          </p:nvCxnSpPr>
          <p:spPr bwMode="auto">
            <a:xfrm>
              <a:off x="1927" y="1616"/>
              <a:ext cx="419" cy="99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AutoShape 20"/>
            <p:cNvCxnSpPr>
              <a:cxnSpLocks noChangeShapeType="1"/>
              <a:stCxn id="12" idx="3"/>
            </p:cNvCxnSpPr>
            <p:nvPr/>
          </p:nvCxnSpPr>
          <p:spPr bwMode="auto">
            <a:xfrm>
              <a:off x="1927" y="935"/>
              <a:ext cx="419" cy="71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AutoShape 21"/>
            <p:cNvCxnSpPr>
              <a:cxnSpLocks noChangeShapeType="1"/>
              <a:stCxn id="13" idx="2"/>
              <a:endCxn id="8" idx="0"/>
            </p:cNvCxnSpPr>
            <p:nvPr/>
          </p:nvCxnSpPr>
          <p:spPr bwMode="auto">
            <a:xfrm flipH="1">
              <a:off x="2906" y="852"/>
              <a:ext cx="4" cy="70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AutoShape 22"/>
            <p:cNvCxnSpPr>
              <a:cxnSpLocks noChangeShapeType="1"/>
              <a:stCxn id="14" idx="1"/>
            </p:cNvCxnSpPr>
            <p:nvPr/>
          </p:nvCxnSpPr>
          <p:spPr bwMode="auto">
            <a:xfrm flipH="1">
              <a:off x="3499" y="935"/>
              <a:ext cx="361" cy="78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AutoShape 23"/>
            <p:cNvCxnSpPr>
              <a:cxnSpLocks noChangeShapeType="1"/>
              <a:stCxn id="15" idx="1"/>
            </p:cNvCxnSpPr>
            <p:nvPr/>
          </p:nvCxnSpPr>
          <p:spPr bwMode="auto">
            <a:xfrm flipH="1">
              <a:off x="3499" y="1752"/>
              <a:ext cx="361" cy="3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AutoShape 24"/>
            <p:cNvCxnSpPr>
              <a:cxnSpLocks noChangeShapeType="1"/>
              <a:stCxn id="16" idx="1"/>
            </p:cNvCxnSpPr>
            <p:nvPr/>
          </p:nvCxnSpPr>
          <p:spPr bwMode="auto">
            <a:xfrm flipH="1" flipV="1">
              <a:off x="3499" y="1854"/>
              <a:ext cx="361" cy="62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260648" y="5949280"/>
            <a:ext cx="6983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PT" sz="1200" dirty="0" err="1"/>
              <a:t>Arquitectura</a:t>
            </a:r>
            <a:r>
              <a:rPr lang="pt-PT" sz="1200" dirty="0"/>
              <a:t> genérica das ferramentas CASE (retirado do livro </a:t>
            </a:r>
            <a:r>
              <a:rPr lang="ja-JP" altLang="pt-PT" sz="1200" dirty="0"/>
              <a:t>“</a:t>
            </a:r>
            <a:r>
              <a:rPr lang="pt-PT" sz="1200" dirty="0" smtClean="0"/>
              <a:t>UML - </a:t>
            </a:r>
            <a:r>
              <a:rPr lang="pt-PT" sz="1200" dirty="0"/>
              <a:t>Metodologias e Ferramentas CASE</a:t>
            </a:r>
            <a:r>
              <a:rPr lang="ja-JP" altLang="pt-PT" sz="1200" dirty="0"/>
              <a:t>”</a:t>
            </a:r>
            <a:r>
              <a:rPr lang="pt-PT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860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Categorias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Ferramentas</a:t>
            </a:r>
            <a:r>
              <a:rPr lang="en-US" dirty="0"/>
              <a:t> </a:t>
            </a:r>
            <a:r>
              <a:rPr lang="en-US" dirty="0" smtClean="0"/>
              <a:t>CASE</a:t>
            </a:r>
            <a:endParaRPr lang="pt-PT" dirty="0"/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8</a:t>
            </a:fld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700808"/>
            <a:ext cx="8153400" cy="4392488"/>
          </a:xfrm>
        </p:spPr>
        <p:txBody>
          <a:bodyPr vert="horz">
            <a:noAutofit/>
          </a:bodyPr>
          <a:lstStyle/>
          <a:p>
            <a:pPr marL="0" indent="0" algn="just">
              <a:buNone/>
            </a:pP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/>
              <a:t>ferramenta</a:t>
            </a:r>
            <a:r>
              <a:rPr lang="en-US" sz="2000" dirty="0"/>
              <a:t> </a:t>
            </a:r>
            <a:r>
              <a:rPr lang="en-US" sz="2000" dirty="0" err="1"/>
              <a:t>é</a:t>
            </a:r>
            <a:r>
              <a:rPr lang="en-US" sz="2000" dirty="0"/>
              <a:t> </a:t>
            </a:r>
            <a:r>
              <a:rPr lang="en-US" sz="2000" dirty="0" err="1"/>
              <a:t>classificada</a:t>
            </a:r>
            <a:r>
              <a:rPr lang="en-US" sz="2000" dirty="0"/>
              <a:t> de </a:t>
            </a:r>
            <a:r>
              <a:rPr lang="en-US" sz="2000" dirty="0" err="1"/>
              <a:t>acordo</a:t>
            </a:r>
            <a:r>
              <a:rPr lang="en-US" sz="2000" dirty="0"/>
              <a:t> com a </a:t>
            </a:r>
            <a:r>
              <a:rPr lang="en-US" sz="2000" dirty="0" err="1"/>
              <a:t>função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desempenha</a:t>
            </a:r>
            <a:r>
              <a:rPr lang="en-US" sz="2000" dirty="0" smtClean="0"/>
              <a:t>: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>
              <a:buSzPct val="118000"/>
              <a:buFont typeface="Arial"/>
              <a:buChar char="•"/>
            </a:pPr>
            <a:r>
              <a:rPr lang="en-US" sz="2000" b="1" dirty="0" smtClean="0"/>
              <a:t> </a:t>
            </a:r>
            <a:r>
              <a:rPr lang="en-US" sz="2000" b="1" i="1" dirty="0" smtClean="0"/>
              <a:t>Front </a:t>
            </a:r>
            <a:r>
              <a:rPr lang="en-US" sz="2000" b="1" i="1" dirty="0"/>
              <a:t>End </a:t>
            </a:r>
            <a:r>
              <a:rPr lang="en-US" sz="2000" b="1" i="1" dirty="0" err="1"/>
              <a:t>ou</a:t>
            </a:r>
            <a:r>
              <a:rPr lang="en-US" sz="2000" b="1" i="1" dirty="0"/>
              <a:t> Upper CASE:</a:t>
            </a:r>
            <a:r>
              <a:rPr lang="en-US" sz="2000" i="1" dirty="0"/>
              <a:t> </a:t>
            </a:r>
            <a:r>
              <a:rPr lang="en-US" sz="2000" dirty="0" err="1"/>
              <a:t>ferramentas</a:t>
            </a:r>
            <a:r>
              <a:rPr lang="en-US" sz="2000" dirty="0"/>
              <a:t> </a:t>
            </a:r>
            <a:r>
              <a:rPr lang="en-US" sz="2000" dirty="0" err="1"/>
              <a:t>centradas</a:t>
            </a:r>
            <a:r>
              <a:rPr lang="en-US" sz="2000" dirty="0"/>
              <a:t> </a:t>
            </a:r>
            <a:r>
              <a:rPr lang="en-US" sz="2000" dirty="0" err="1"/>
              <a:t>nas</a:t>
            </a:r>
            <a:r>
              <a:rPr lang="en-US" sz="2000" dirty="0"/>
              <a:t> </a:t>
            </a:r>
            <a:r>
              <a:rPr lang="en-US" sz="2000" dirty="0" err="1"/>
              <a:t>etapas</a:t>
            </a:r>
            <a:r>
              <a:rPr lang="en-US" sz="2000" dirty="0"/>
              <a:t> </a:t>
            </a:r>
            <a:r>
              <a:rPr lang="en-US" sz="2000" dirty="0" err="1"/>
              <a:t>iniciais</a:t>
            </a:r>
            <a:r>
              <a:rPr lang="en-US" sz="2000" dirty="0"/>
              <a:t> de </a:t>
            </a:r>
            <a:r>
              <a:rPr lang="en-US" sz="2000" dirty="0" err="1"/>
              <a:t>criação</a:t>
            </a:r>
            <a:r>
              <a:rPr lang="en-US" sz="2000" dirty="0"/>
              <a:t> dos </a:t>
            </a:r>
            <a:r>
              <a:rPr lang="en-US" sz="2000" dirty="0" err="1"/>
              <a:t>sistemas</a:t>
            </a:r>
            <a:r>
              <a:rPr lang="en-US" sz="2000" dirty="0"/>
              <a:t>: as </a:t>
            </a:r>
            <a:r>
              <a:rPr lang="en-US" sz="2000" dirty="0" err="1"/>
              <a:t>fases</a:t>
            </a:r>
            <a:r>
              <a:rPr lang="en-US" sz="2000" dirty="0"/>
              <a:t> de </a:t>
            </a:r>
            <a:r>
              <a:rPr lang="en-US" sz="2000" dirty="0" err="1"/>
              <a:t>planeamento</a:t>
            </a:r>
            <a:r>
              <a:rPr lang="en-US" sz="2000" dirty="0"/>
              <a:t>, </a:t>
            </a:r>
            <a:r>
              <a:rPr lang="en-US" sz="2000" dirty="0" err="1"/>
              <a:t>análise</a:t>
            </a:r>
            <a:r>
              <a:rPr lang="en-US" sz="2000" dirty="0"/>
              <a:t> e </a:t>
            </a:r>
            <a:r>
              <a:rPr lang="en-US" sz="2000" dirty="0" err="1"/>
              <a:t>projecção</a:t>
            </a:r>
            <a:r>
              <a:rPr lang="en-US" sz="2000" dirty="0"/>
              <a:t> do </a:t>
            </a:r>
            <a:r>
              <a:rPr lang="en-US" sz="2000" dirty="0" err="1"/>
              <a:t>programa</a:t>
            </a:r>
            <a:r>
              <a:rPr lang="en-US" sz="2000" dirty="0"/>
              <a:t>/</a:t>
            </a:r>
            <a:r>
              <a:rPr lang="en-US" sz="2000" dirty="0" err="1" smtClean="0"/>
              <a:t>aplicação</a:t>
            </a:r>
            <a:r>
              <a:rPr lang="en-US" sz="2000" dirty="0" smtClean="0"/>
              <a:t>.</a:t>
            </a:r>
          </a:p>
          <a:p>
            <a:pPr marL="0" indent="0" algn="just">
              <a:buSzPct val="118000"/>
              <a:buNone/>
            </a:pPr>
            <a:endParaRPr lang="en-US" sz="2000" dirty="0" smtClean="0"/>
          </a:p>
          <a:p>
            <a:pPr algn="just">
              <a:buSzPct val="118000"/>
              <a:buFont typeface="Arial"/>
              <a:buChar char="•"/>
            </a:pPr>
            <a:r>
              <a:rPr lang="en-US" sz="2000" dirty="0" smtClean="0"/>
              <a:t> </a:t>
            </a:r>
            <a:r>
              <a:rPr lang="en-US" sz="2000" b="1" i="1" dirty="0" smtClean="0"/>
              <a:t>Back </a:t>
            </a:r>
            <a:r>
              <a:rPr lang="en-US" sz="2000" b="1" i="1" dirty="0"/>
              <a:t>End </a:t>
            </a:r>
            <a:r>
              <a:rPr lang="en-US" sz="2000" b="1" i="1" dirty="0" err="1"/>
              <a:t>ou</a:t>
            </a:r>
            <a:r>
              <a:rPr lang="en-US" sz="2000" b="1" i="1" dirty="0"/>
              <a:t> Lower CASE:</a:t>
            </a:r>
            <a:r>
              <a:rPr lang="en-US" sz="2000" dirty="0"/>
              <a:t> </a:t>
            </a:r>
            <a:r>
              <a:rPr lang="en-US" sz="2000" dirty="0" err="1"/>
              <a:t>ferramentas</a:t>
            </a:r>
            <a:r>
              <a:rPr lang="en-US" sz="2000" dirty="0"/>
              <a:t> </a:t>
            </a:r>
            <a:r>
              <a:rPr lang="en-US" sz="2000" dirty="0" err="1"/>
              <a:t>centradas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codificação</a:t>
            </a:r>
            <a:r>
              <a:rPr lang="en-US" sz="2000" dirty="0"/>
              <a:t>, testes, e </a:t>
            </a:r>
            <a:r>
              <a:rPr lang="en-US" sz="2000" dirty="0" err="1"/>
              <a:t>manutenção</a:t>
            </a:r>
            <a:r>
              <a:rPr lang="en-US" sz="2000" dirty="0"/>
              <a:t> da </a:t>
            </a:r>
            <a:r>
              <a:rPr lang="en-US" sz="2000" dirty="0" err="1" smtClean="0"/>
              <a:t>aplicação</a:t>
            </a:r>
            <a:r>
              <a:rPr lang="en-US" sz="2000" dirty="0" smtClean="0"/>
              <a:t>.</a:t>
            </a:r>
          </a:p>
          <a:p>
            <a:pPr marL="0" indent="0" algn="just">
              <a:buSzPct val="118000"/>
              <a:buNone/>
            </a:pPr>
            <a:endParaRPr lang="en-US" sz="2000" dirty="0" smtClean="0"/>
          </a:p>
          <a:p>
            <a:pPr algn="just">
              <a:buSzPct val="118000"/>
              <a:buFont typeface="Arial"/>
              <a:buChar char="•"/>
            </a:pPr>
            <a:r>
              <a:rPr lang="en-US" sz="2000" dirty="0" smtClean="0"/>
              <a:t> </a:t>
            </a:r>
            <a:r>
              <a:rPr lang="en-US" sz="2000" b="1" i="1" dirty="0" smtClean="0"/>
              <a:t>I</a:t>
            </a:r>
            <a:r>
              <a:rPr lang="en-US" sz="2000" b="1" i="1" dirty="0"/>
              <a:t>-CASE </a:t>
            </a:r>
            <a:r>
              <a:rPr lang="en-US" sz="2000" b="1" i="1" dirty="0" err="1"/>
              <a:t>ou</a:t>
            </a:r>
            <a:r>
              <a:rPr lang="en-US" sz="2000" b="1" i="1" dirty="0"/>
              <a:t> Integrated CASE:</a:t>
            </a:r>
            <a:r>
              <a:rPr lang="en-US" sz="2000" dirty="0"/>
              <a:t> </a:t>
            </a:r>
            <a:r>
              <a:rPr lang="en-US" sz="2000" dirty="0" err="1"/>
              <a:t>ferramentas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abrangem</a:t>
            </a:r>
            <a:r>
              <a:rPr lang="en-US" sz="2000" dirty="0"/>
              <a:t> </a:t>
            </a:r>
            <a:r>
              <a:rPr lang="en-US" sz="2000" dirty="0" err="1"/>
              <a:t>todo</a:t>
            </a:r>
            <a:r>
              <a:rPr lang="en-US" sz="2000" dirty="0"/>
              <a:t> o </a:t>
            </a:r>
            <a:r>
              <a:rPr lang="en-US" sz="2000" dirty="0" err="1"/>
              <a:t>ciclo</a:t>
            </a:r>
            <a:r>
              <a:rPr lang="en-US" sz="2000" dirty="0"/>
              <a:t> de </a:t>
            </a:r>
            <a:r>
              <a:rPr lang="en-US" sz="2000" dirty="0" err="1"/>
              <a:t>vida</a:t>
            </a:r>
            <a:r>
              <a:rPr lang="en-US" sz="2000" dirty="0"/>
              <a:t> do software, </a:t>
            </a:r>
            <a:r>
              <a:rPr lang="en-US" sz="2000" dirty="0" err="1"/>
              <a:t>desde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requisitos</a:t>
            </a:r>
            <a:r>
              <a:rPr lang="en-US" sz="2000" dirty="0"/>
              <a:t> do </a:t>
            </a:r>
            <a:r>
              <a:rPr lang="en-US" sz="2000" dirty="0" err="1"/>
              <a:t>sistema</a:t>
            </a:r>
            <a:r>
              <a:rPr lang="en-US" sz="2000" dirty="0"/>
              <a:t> </a:t>
            </a:r>
            <a:r>
              <a:rPr lang="en-US" sz="2000" dirty="0" err="1"/>
              <a:t>até</a:t>
            </a:r>
            <a:r>
              <a:rPr lang="en-US" sz="2000" dirty="0"/>
              <a:t> o </a:t>
            </a:r>
            <a:r>
              <a:rPr lang="en-US" sz="2000" dirty="0" err="1"/>
              <a:t>controle</a:t>
            </a:r>
            <a:r>
              <a:rPr lang="en-US" sz="2000" dirty="0"/>
              <a:t> final da </a:t>
            </a:r>
            <a:r>
              <a:rPr lang="en-US" sz="2000" dirty="0" err="1"/>
              <a:t>qualidade</a:t>
            </a:r>
            <a:r>
              <a:rPr lang="en-US" sz="2000" dirty="0"/>
              <a:t> (</a:t>
            </a:r>
            <a:r>
              <a:rPr lang="en-US" sz="2000" dirty="0" err="1"/>
              <a:t>união</a:t>
            </a:r>
            <a:r>
              <a:rPr lang="en-US" sz="2000" dirty="0"/>
              <a:t> de </a:t>
            </a:r>
            <a:r>
              <a:rPr lang="en-US" sz="2000" i="1" dirty="0"/>
              <a:t>Upper</a:t>
            </a:r>
            <a:r>
              <a:rPr lang="en-US" sz="2000" dirty="0"/>
              <a:t> e </a:t>
            </a:r>
            <a:r>
              <a:rPr lang="en-US" sz="2000" i="1" dirty="0"/>
              <a:t>Lower CASE</a:t>
            </a:r>
            <a:r>
              <a:rPr lang="en-US" sz="2000" dirty="0"/>
              <a:t>).</a:t>
            </a:r>
            <a:endParaRPr lang="pt-PT" sz="2000" dirty="0" smtClean="0">
              <a:solidFill>
                <a:schemeClr val="tx1">
                  <a:lumMod val="65000"/>
                  <a:lumOff val="35000"/>
                </a:schemeClr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Exemplos</a:t>
            </a:r>
            <a:r>
              <a:rPr lang="en-US" dirty="0" smtClean="0"/>
              <a:t> de </a:t>
            </a:r>
            <a:r>
              <a:rPr lang="en-US" dirty="0" err="1" smtClean="0"/>
              <a:t>Ferramentas</a:t>
            </a:r>
            <a:r>
              <a:rPr lang="en-US" dirty="0" smtClean="0"/>
              <a:t> CASE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9</a:t>
            </a:fld>
            <a:endParaRPr lang="pt-PT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96330142"/>
              </p:ext>
            </p:extLst>
          </p:nvPr>
        </p:nvGraphicFramePr>
        <p:xfrm>
          <a:off x="612775" y="1844824"/>
          <a:ext cx="8153400" cy="3779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089"/>
                <a:gridCol w="54183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Funcionalidade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Ferramentas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Controlo</a:t>
                      </a:r>
                      <a:r>
                        <a:rPr kumimoji="0" lang="en-US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US" sz="1800" b="1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Vers</a:t>
                      </a:r>
                      <a:r>
                        <a:rPr kumimoji="0" lang="en-US" sz="1800" b="1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ão</a:t>
                      </a:r>
                      <a:endParaRPr lang="en-US" b="1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CVS, Subversion,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Gest</a:t>
                      </a:r>
                      <a:r>
                        <a:rPr lang="en-US" b="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ão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 de </a:t>
                      </a:r>
                      <a:r>
                        <a:rPr lang="en-US" b="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Projectos</a:t>
                      </a:r>
                      <a:endParaRPr lang="en-US" b="1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Microsoft Project,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dotProject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Xplanner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Ediç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ão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Notepad++,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Jbuilder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Eclipe</a:t>
                      </a:r>
                      <a:r>
                        <a:rPr kumimoji="0"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NetBeans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Prototipagem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PageMaker,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NetBeans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JBuilder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Delphi, Visual Basic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Suporte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à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Programaç</a:t>
                      </a:r>
                      <a:r>
                        <a:rPr lang="en-US" b="1" dirty="0" err="1" smtClean="0"/>
                        <a:t>ão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Compiladores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JDK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Bases de Dados –  MySQL, SQL Server,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Oracle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hlinkClick r:id="rId2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Testes –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Junit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Geraç</a:t>
                      </a:r>
                      <a:r>
                        <a:rPr lang="en-US" b="1" dirty="0" err="1" smtClean="0"/>
                        <a:t>ão</a:t>
                      </a:r>
                      <a:r>
                        <a:rPr lang="en-US" b="1" dirty="0" smtClean="0"/>
                        <a:t> de </a:t>
                      </a:r>
                      <a:r>
                        <a:rPr lang="en-US" b="1" dirty="0" err="1" smtClean="0"/>
                        <a:t>Código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Velocity,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Transformica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Unitech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CodeFSW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JEE Spider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Documentaç</a:t>
                      </a:r>
                      <a:r>
                        <a:rPr lang="en-US" b="1" dirty="0" err="1" smtClean="0"/>
                        <a:t>ão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Editores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texto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Microsoft Word,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OpenOffice</a:t>
                      </a:r>
                      <a:endParaRPr kumimoji="0"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Geradores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documentos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Javadoc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53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o">
  <a:themeElements>
    <a:clrScheme name="Equidad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1992</TotalTime>
  <Words>864</Words>
  <Application>Microsoft Macintosh PowerPoint</Application>
  <PresentationFormat>On-screen Show (4:3)</PresentationFormat>
  <Paragraphs>158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Mediano</vt:lpstr>
      <vt:lpstr>Laboratórios de Informática IV Ferramentas CASE</vt:lpstr>
      <vt:lpstr>Conteúdos</vt:lpstr>
      <vt:lpstr> Ferramenta CASE | O que é ?</vt:lpstr>
      <vt:lpstr>Ferramentas CASE</vt:lpstr>
      <vt:lpstr>Ferramentas CASE: Vantagens</vt:lpstr>
      <vt:lpstr>Ferramentas CASE: Desvantagens</vt:lpstr>
      <vt:lpstr>Arquitectura de Ferramentas CASE</vt:lpstr>
      <vt:lpstr>Categorias de Ferramentas CASE</vt:lpstr>
      <vt:lpstr>Exemplos de Ferramentas CASE</vt:lpstr>
      <vt:lpstr>Ferramentas CASE nas empresas</vt:lpstr>
      <vt:lpstr>Conclusões</vt:lpstr>
      <vt:lpstr>Laboratórios de Informática IV Ferramentas CAse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Laboratórios de Informática IV Prof. Orlando Belo</dc:title>
  <dc:creator>Hugo</dc:creator>
  <cp:lastModifiedBy>Ana Isabel Sampaio</cp:lastModifiedBy>
  <cp:revision>78</cp:revision>
  <dcterms:created xsi:type="dcterms:W3CDTF">2011-03-28T21:10:11Z</dcterms:created>
  <dcterms:modified xsi:type="dcterms:W3CDTF">2011-05-02T22:23:19Z</dcterms:modified>
</cp:coreProperties>
</file>