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Default Extension="gif" ContentType="image/gi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>
  <p:sldMasterIdLst>
    <p:sldMasterId r:id="rId1"/>
  </p:sldMasterIdLst>
  <p:notesMasterIdLst>
    <p:notesMasterId r:id="rId14"/>
  </p:notesMasterIdLst>
  <p:sldIdLst>
    <p:sldId id="256" r:id="rId2"/>
    <p:sldId id="262" r:id="rId3"/>
    <p:sldId id="265" r:id="rId4"/>
    <p:sldId id="274" r:id="rId5"/>
    <p:sldId id="272" r:id="rId6"/>
    <p:sldId id="266" r:id="rId7"/>
    <p:sldId id="268" r:id="rId8"/>
    <p:sldId id="269" r:id="rId9"/>
    <p:sldId id="271" r:id="rId10"/>
    <p:sldId id="270" r:id="rId11"/>
    <p:sldId id="264" r:id="rId12"/>
    <p:sldId id="267" r:id="rId13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>
          <a:srgbClr val="FF0000"/>
        </p14:laserClr>
      </p:ext>
      <p:ext uri="{2FDB2607-1784-4EEB-B798-7EB5836EED8A}">
        <p14:showMediaCtrls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"/>
      </p:ext>
    </p:extLst>
  </p:showPr>
  <p:clrMru>
    <a:srgbClr val="FF5050"/>
    <a:srgbClr val="C61C75"/>
    <a:srgbClr val="C6CB05"/>
    <a:srgbClr val="E89924"/>
    <a:srgbClr val="E41490"/>
  </p:clrMru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8634" autoAdjust="0"/>
    <p:restoredTop sz="92637" autoAdjust="0"/>
  </p:normalViewPr>
  <p:slideViewPr>
    <p:cSldViewPr>
      <p:cViewPr>
        <p:scale>
          <a:sx n="100" d="100"/>
          <a:sy n="100" d="100"/>
        </p:scale>
        <p:origin x="-880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3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F3D08-CE50-4981-AEA3-EED77C150B33}" type="datetimeFigureOut">
              <a:rPr lang="pt-PT" smtClean="0"/>
              <a:pPr/>
              <a:t>3/28/11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37EEC-2785-4589-AA17-142C92722A35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680276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37EEC-2785-4589-AA17-142C92722A35}" type="slidenum">
              <a:rPr lang="pt-PT" smtClean="0"/>
              <a:pPr/>
              <a:t>1</a:t>
            </a:fld>
            <a:endParaRPr lang="pt-PT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76454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pt-PT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Requisitos de Utilizador</a:t>
            </a:r>
            <a:r>
              <a:rPr lang="pt-PT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pt-PT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Devem descrever os requisitos de uma forma que sejam facilmente entendidos por utilizadores do sistema que não possuam um conhecimento detalhado sobre este.</a:t>
            </a:r>
          </a:p>
          <a:p>
            <a:pPr fontAlgn="base"/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Definidos com linguagem natural (que comporta problemas), tabelas e diagramas.</a:t>
            </a:r>
          </a:p>
          <a:p>
            <a:pPr fontAlgn="base"/>
            <a:r>
              <a:rPr lang="pt-PT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pt-PT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PT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Requisitos de Sistema</a:t>
            </a:r>
          </a:p>
          <a:p>
            <a:pPr fontAlgn="base"/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 especificações mais detalhadas dos requisitos de utilizador.</a:t>
            </a:r>
            <a:r>
              <a:rPr lang="pt-PT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Servem de base à concepção do sistema. Podem ser usados como parte do contrato do sistema.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37EEC-2785-4589-AA17-142C92722A35}" type="slidenum">
              <a:rPr lang="pt-PT" smtClean="0"/>
              <a:pPr/>
              <a:t>4</a:t>
            </a:fld>
            <a:endParaRPr lang="pt-P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37EEC-2785-4589-AA17-142C92722A35}" type="slidenum">
              <a:rPr lang="pt-PT" smtClean="0"/>
              <a:pPr/>
              <a:t>10</a:t>
            </a:fld>
            <a:endParaRPr lang="pt-PT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34841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ângulo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ângulo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ângulo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PT" smtClean="0"/>
              <a:t>Faça clique para editar o estilo</a:t>
            </a:r>
            <a:endParaRPr kumimoji="0" lang="en-US"/>
          </a:p>
        </p:txBody>
      </p:sp>
      <p:sp>
        <p:nvSpPr>
          <p:cNvPr id="28" name="Marcador de Posição da Data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15F362E-CF33-4903-AA66-A144A4BB7F98}" type="datetime1">
              <a:rPr lang="pt-PT" smtClean="0"/>
              <a:pPr/>
              <a:t>3/28/11</a:t>
            </a:fld>
            <a:endParaRPr lang="pt-PT"/>
          </a:p>
        </p:txBody>
      </p:sp>
      <p:sp>
        <p:nvSpPr>
          <p:cNvPr id="17" name="Marcador de Posição do Rodapé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pt-PT" smtClean="0"/>
              <a:t>Laboratórios de Informática IV</a:t>
            </a:r>
            <a:endParaRPr lang="pt-PT"/>
          </a:p>
        </p:txBody>
      </p:sp>
      <p:sp>
        <p:nvSpPr>
          <p:cNvPr id="29" name="Marcador de Posição do Número do Diapositivo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9AC88B-7117-4D94-8C17-A9BF101C53A4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A980-BC86-40AC-B02E-1750DA5BD3F7}" type="datetime1">
              <a:rPr lang="pt-PT" smtClean="0"/>
              <a:pPr/>
              <a:t>3/28/11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AC88B-7117-4D94-8C17-A9BF101C53A4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AFDAEB4-FA94-4CB3-A0C0-2CBB23534D7F}" type="datetime1">
              <a:rPr lang="pt-PT" smtClean="0"/>
              <a:pPr/>
              <a:t>3/28/11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pt-PT" smtClean="0"/>
              <a:t>Laboratórios de Informática IV</a:t>
            </a:r>
            <a:endParaRPr lang="pt-PT"/>
          </a:p>
        </p:txBody>
      </p:sp>
      <p:sp>
        <p:nvSpPr>
          <p:cNvPr id="7" name="Rectângulo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ângulo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ângulo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549AC88B-7117-4D94-8C17-A9BF101C53A4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753A4-AB51-4C71-B303-6049C3299435}" type="datetime1">
              <a:rPr lang="pt-PT" smtClean="0"/>
              <a:pPr/>
              <a:t>3/28/11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49AC88B-7117-4D94-8C17-A9BF101C53A4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8" name="Marcador de Posição de Conteúd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7" name="Rectângulo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ângulo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ângulo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2" name="Marcador de Posição d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9F05-5C59-4DE5-B574-223BA9D0EF39}" type="datetime1">
              <a:rPr lang="pt-PT" smtClean="0"/>
              <a:pPr/>
              <a:t>3/28/11</a:t>
            </a:fld>
            <a:endParaRPr lang="pt-PT"/>
          </a:p>
        </p:txBody>
      </p:sp>
      <p:sp>
        <p:nvSpPr>
          <p:cNvPr id="13" name="Marcador de Posição do Número do Diapositivo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49AC88B-7117-4D94-8C17-A9BF101C53A4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14" name="Marcador de Posição do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PT" smtClean="0"/>
              <a:t>Laboratórios de Informática IV</a:t>
            </a:r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9" name="Marcador de Posição de Conteúd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11" name="Marcador de Posição de Conteúd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8" name="Marcador de Posição da Data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9D470CE-474D-4372-B390-C812E8FD0F92}" type="datetime1">
              <a:rPr lang="pt-PT" smtClean="0"/>
              <a:pPr/>
              <a:t>3/28/11</a:t>
            </a:fld>
            <a:endParaRPr lang="pt-PT"/>
          </a:p>
        </p:txBody>
      </p:sp>
      <p:sp>
        <p:nvSpPr>
          <p:cNvPr id="10" name="Marcador de Posição do Número do Diapositivo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49AC88B-7117-4D94-8C17-A9BF101C53A4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12" name="Marcador de Posição do Rodapé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pt-PT" smtClean="0"/>
              <a:t>Laboratórios de Informática IV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1" name="Marcador de Posição de Conteúd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13" name="Marcador de Posição de Conteúd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10" name="Marcador de Posição da Data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F9165F5-161F-44C4-BAF1-F92ABB77E4AB}" type="datetime1">
              <a:rPr lang="pt-PT" smtClean="0"/>
              <a:pPr/>
              <a:t>3/28/11</a:t>
            </a:fld>
            <a:endParaRPr lang="pt-PT"/>
          </a:p>
        </p:txBody>
      </p:sp>
      <p:sp>
        <p:nvSpPr>
          <p:cNvPr id="12" name="Marcador de Posição do Número do Diapositivo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49AC88B-7117-4D94-8C17-A9BF101C53A4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14" name="Marcador de Posição do Rodapé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pt-PT" smtClean="0"/>
              <a:t>Laboratórios de Informática IV</a:t>
            </a:r>
            <a:endParaRPr lang="pt-PT"/>
          </a:p>
        </p:txBody>
      </p:sp>
      <p:sp>
        <p:nvSpPr>
          <p:cNvPr id="16" name="Marcador de Posição do Tex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15" name="Marcador de Posição do Tex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E070-5C47-4F2D-A370-4BF1F8BA3194}" type="datetime1">
              <a:rPr lang="pt-PT" smtClean="0"/>
              <a:pPr/>
              <a:t>3/28/11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49AC88B-7117-4D94-8C17-A9BF101C53A4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8429-DA9E-4469-8449-7A37B8BBB2D4}" type="datetime1">
              <a:rPr lang="pt-PT" smtClean="0"/>
              <a:pPr/>
              <a:t>3/28/11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</a:t>
            </a:r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9AC88B-7117-4D94-8C17-A9BF101C53A4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98567-700E-48F2-AA3C-8DD27593C1FA}" type="datetime1">
              <a:rPr lang="pt-PT" smtClean="0"/>
              <a:pPr/>
              <a:t>3/28/11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49AC88B-7117-4D94-8C17-A9BF101C53A4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9" name="Marcador de Posição de Conteúd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8" name="Rectângulo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ângulo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ângulo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1" name="Rectângulo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Marcador de Posição da Data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054EC65-AA9B-4AD6-B1E9-547B374C874B}" type="datetime1">
              <a:rPr lang="pt-PT" smtClean="0"/>
              <a:pPr/>
              <a:t>3/28/11</a:t>
            </a:fld>
            <a:endParaRPr lang="pt-PT"/>
          </a:p>
        </p:txBody>
      </p:sp>
      <p:sp>
        <p:nvSpPr>
          <p:cNvPr id="13" name="Marcador de Posição do Número do Diapositivo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549AC88B-7117-4D94-8C17-A9BF101C53A4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14" name="Marcador de Posição do Rodapé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pt-PT" smtClean="0"/>
              <a:t>Laboratórios de Informática IV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PT" smtClean="0"/>
              <a:t>Clique no ícone para adicionar uma imagem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ção do Título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3" name="Marcador de Posição do Texto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PT" smtClean="0"/>
              <a:t>Clique para editar os estilos</a:t>
            </a:r>
          </a:p>
          <a:p>
            <a:pPr lvl="1" eaLnBrk="1" latinLnBrk="0" hangingPunct="1"/>
            <a:r>
              <a:rPr kumimoji="0" lang="pt-PT" smtClean="0"/>
              <a:t>Segundo nível</a:t>
            </a:r>
          </a:p>
          <a:p>
            <a:pPr lvl="2" eaLnBrk="1" latinLnBrk="0" hangingPunct="1"/>
            <a:r>
              <a:rPr kumimoji="0" lang="pt-PT" smtClean="0"/>
              <a:t>Terceiro nível</a:t>
            </a:r>
          </a:p>
          <a:p>
            <a:pPr lvl="3" eaLnBrk="1" latinLnBrk="0" hangingPunct="1"/>
            <a:r>
              <a:rPr kumimoji="0" lang="pt-PT" smtClean="0"/>
              <a:t>Quarto nível</a:t>
            </a:r>
          </a:p>
          <a:p>
            <a:pPr lvl="4" eaLnBrk="1" latinLnBrk="0" hangingPunct="1"/>
            <a:r>
              <a:rPr kumimoji="0" lang="pt-PT" smtClean="0"/>
              <a:t>Quinto nível</a:t>
            </a:r>
            <a:endParaRPr kumimoji="0" lang="en-US"/>
          </a:p>
        </p:txBody>
      </p:sp>
      <p:sp>
        <p:nvSpPr>
          <p:cNvPr id="14" name="Marcador de Posição da Data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01F2905-7685-4115-81A8-88FAA2E123BB}" type="datetime1">
              <a:rPr lang="pt-PT" smtClean="0"/>
              <a:pPr/>
              <a:t>3/28/11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pt-PT" smtClean="0"/>
              <a:t>Laboratórios de Informática IV</a:t>
            </a:r>
            <a:endParaRPr lang="pt-PT"/>
          </a:p>
        </p:txBody>
      </p:sp>
      <p:sp>
        <p:nvSpPr>
          <p:cNvPr id="7" name="Rectângulo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ângulo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ângulo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Marcador de Posição do Número do Diapositivo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49AC88B-7117-4D94-8C17-A9BF101C53A4}" type="slidenum">
              <a:rPr lang="pt-PT" smtClean="0"/>
              <a:pPr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>
                <a:latin typeface="Arial" pitchFamily="34" charset="0"/>
                <a:cs typeface="Arial" pitchFamily="34" charset="0"/>
              </a:rPr>
              <a:t>Laboratórios de Informática IV</a:t>
            </a:r>
            <a:br>
              <a:rPr lang="pt-PT" dirty="0" smtClean="0">
                <a:latin typeface="Arial" pitchFamily="34" charset="0"/>
                <a:cs typeface="Arial" pitchFamily="34" charset="0"/>
              </a:rPr>
            </a:br>
            <a:r>
              <a:rPr lang="pt-PT" sz="2000" b="1" dirty="0" smtClean="0">
                <a:latin typeface="Arial" pitchFamily="34" charset="0"/>
                <a:cs typeface="Arial" pitchFamily="34" charset="0"/>
              </a:rPr>
              <a:t>Engenharia de software: </a:t>
            </a:r>
            <a:r>
              <a:rPr lang="pt-PT" sz="2000" dirty="0" smtClean="0">
                <a:latin typeface="Arial" pitchFamily="34" charset="0"/>
                <a:cs typeface="Arial" pitchFamily="34" charset="0"/>
              </a:rPr>
              <a:t>Análise de Requisitos</a:t>
            </a:r>
            <a:endParaRPr lang="pt-PT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3733800" y="6052360"/>
            <a:ext cx="1219200" cy="685800"/>
          </a:xfrm>
        </p:spPr>
        <p:txBody>
          <a:bodyPr>
            <a:normAutofit/>
          </a:bodyPr>
          <a:lstStyle/>
          <a:p>
            <a:pPr algn="r"/>
            <a:r>
              <a:rPr lang="pt-PT" sz="1800" b="1" cap="all" dirty="0">
                <a:solidFill>
                  <a:schemeClr val="bg1"/>
                </a:solidFill>
                <a:latin typeface="Tw Cen MT"/>
                <a:cs typeface="Tw Cen MT"/>
              </a:rPr>
              <a:t>Grupo</a:t>
            </a:r>
            <a:r>
              <a:rPr lang="pt-PT" sz="1800" b="1" dirty="0">
                <a:latin typeface="Tw Cen MT"/>
                <a:cs typeface="Tw Cen MT"/>
              </a:rPr>
              <a:t> </a:t>
            </a:r>
            <a:r>
              <a:rPr lang="pt-PT" sz="1800" b="1" cap="all" dirty="0" smtClean="0">
                <a:latin typeface="Tw Cen MT"/>
                <a:cs typeface="Tw Cen MT"/>
              </a:rPr>
              <a:t>13</a:t>
            </a:r>
            <a:endParaRPr lang="pt-PT" sz="1800" b="1" cap="all" dirty="0">
              <a:latin typeface="Tw Cen MT"/>
              <a:cs typeface="Tw Cen M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334001" y="6144840"/>
            <a:ext cx="3809999" cy="524520"/>
            <a:chOff x="4800601" y="6144840"/>
            <a:chExt cx="3886199" cy="524520"/>
          </a:xfrm>
        </p:grpSpPr>
        <p:sp>
          <p:nvSpPr>
            <p:cNvPr id="7" name="TextBox 6"/>
            <p:cNvSpPr txBox="1"/>
            <p:nvPr/>
          </p:nvSpPr>
          <p:spPr>
            <a:xfrm>
              <a:off x="4800601" y="6144840"/>
              <a:ext cx="381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400" dirty="0" smtClean="0">
                  <a:solidFill>
                    <a:schemeClr val="bg1"/>
                  </a:solidFill>
                  <a:latin typeface="Tw Cen MT"/>
                  <a:cs typeface="Tw Cen MT"/>
                </a:rPr>
                <a:t>Ana Sampaio	   Hugo Frade</a:t>
              </a:r>
            </a:p>
            <a:p>
              <a:r>
                <a:rPr lang="pt-PT" sz="1400" dirty="0" smtClean="0">
                  <a:solidFill>
                    <a:schemeClr val="bg1"/>
                  </a:solidFill>
                  <a:latin typeface="Tw Cen MT"/>
                  <a:cs typeface="Tw Cen MT"/>
                </a:rPr>
                <a:t>Miguel Costa	   Tiago Abreu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68643" y="6146140"/>
              <a:ext cx="26181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400" dirty="0" smtClean="0">
                  <a:solidFill>
                    <a:schemeClr val="bg1"/>
                  </a:solidFill>
                  <a:latin typeface="Tw Cen MT"/>
                  <a:cs typeface="Tw Cen MT"/>
                </a:rPr>
                <a:t>54740	   	54750</a:t>
              </a:r>
            </a:p>
            <a:p>
              <a:r>
                <a:rPr lang="pt-PT" sz="1400" dirty="0" smtClean="0">
                  <a:solidFill>
                    <a:schemeClr val="bg1"/>
                  </a:solidFill>
                  <a:latin typeface="Tw Cen MT"/>
                  <a:cs typeface="Tw Cen MT"/>
                </a:rPr>
                <a:t>54746	   	54772</a:t>
              </a:r>
            </a:p>
          </p:txBody>
        </p:sp>
      </p:grpSp>
      <p:pic>
        <p:nvPicPr>
          <p:cNvPr id="1026" name="Picture 2" descr="G:\EE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2391692" y="6049216"/>
            <a:ext cx="740148" cy="719647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G:\u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1475656" y="6015597"/>
            <a:ext cx="786954" cy="798611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42095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PT" dirty="0" smtClean="0"/>
              <a:t>Requisitos: </a:t>
            </a:r>
            <a:r>
              <a:rPr lang="pt-PT" sz="4000" dirty="0" smtClean="0"/>
              <a:t>características desejáveis</a:t>
            </a:r>
            <a:endParaRPr lang="pt-PT" sz="4000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</a:t>
            </a:r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49AC88B-7117-4D94-8C17-A9BF101C53A4}" type="slidenum">
              <a:rPr lang="pt-PT" smtClean="0"/>
              <a:pPr/>
              <a:t>10</a:t>
            </a:fld>
            <a:endParaRPr lang="pt-PT"/>
          </a:p>
        </p:txBody>
      </p:sp>
      <p:sp>
        <p:nvSpPr>
          <p:cNvPr id="8" name="Marcador de Posição de Conteúd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845552" cy="4495800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pt-PT" sz="2400" b="1" dirty="0"/>
              <a:t>Abrangência e </a:t>
            </a:r>
            <a:r>
              <a:rPr lang="pt-PT" sz="2400" b="1" dirty="0" smtClean="0"/>
              <a:t>consistência</a:t>
            </a:r>
            <a:r>
              <a:rPr lang="pt-PT" sz="2000" dirty="0" smtClean="0"/>
              <a:t/>
            </a:r>
            <a:br>
              <a:rPr lang="pt-PT" sz="2000" dirty="0" smtClean="0"/>
            </a:br>
            <a:r>
              <a:rPr lang="pt-PT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 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teoria, os requisitos devem ser completamente abrangentes e consistentes, isto é:</a:t>
            </a:r>
          </a:p>
          <a:p>
            <a:pPr lvl="1" fontAlgn="base">
              <a:buSzPct val="48000"/>
              <a:buFont typeface="Wingdings 2" pitchFamily="18" charset="2"/>
              <a:buChar char=""/>
            </a:pPr>
            <a:r>
              <a:rPr lang="pt-PT" sz="2200" dirty="0">
                <a:solidFill>
                  <a:schemeClr val="tx2"/>
                </a:solidFill>
              </a:rPr>
              <a:t>Devem incluir </a:t>
            </a:r>
            <a:r>
              <a:rPr lang="pt-PT" sz="2200" dirty="0" smtClean="0">
                <a:solidFill>
                  <a:schemeClr val="tx2"/>
                </a:solidFill>
              </a:rPr>
              <a:t>descrições </a:t>
            </a:r>
            <a:r>
              <a:rPr lang="pt-PT" sz="2200" dirty="0">
                <a:solidFill>
                  <a:schemeClr val="tx2"/>
                </a:solidFill>
              </a:rPr>
              <a:t>completas de todas as funcionalidades;</a:t>
            </a:r>
          </a:p>
          <a:p>
            <a:pPr lvl="1" fontAlgn="base">
              <a:buSzPct val="48000"/>
              <a:buFont typeface="Wingdings 2" pitchFamily="18" charset="2"/>
              <a:buChar char=""/>
            </a:pPr>
            <a:r>
              <a:rPr lang="pt-PT" sz="2200" dirty="0">
                <a:solidFill>
                  <a:schemeClr val="tx2"/>
                </a:solidFill>
              </a:rPr>
              <a:t>Não devem existir contradições entre elas.</a:t>
            </a:r>
            <a:endParaRPr lang="pt-PT" sz="2200" dirty="0" smtClean="0">
              <a:solidFill>
                <a:schemeClr val="tx2"/>
              </a:solidFill>
            </a:endParaRPr>
          </a:p>
          <a:p>
            <a:pPr marL="0" indent="0" fontAlgn="base">
              <a:buNone/>
            </a:pPr>
            <a:endParaRPr lang="pt-PT" sz="2200" dirty="0" smtClean="0"/>
          </a:p>
          <a:p>
            <a:pPr marL="0" indent="0" fontAlgn="base">
              <a:buNone/>
            </a:pPr>
            <a:r>
              <a:rPr lang="pt-PT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 prática 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produzir requisitos com estas duas características é</a:t>
            </a:r>
            <a:r>
              <a:rPr lang="pt-PT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muito difícil.</a:t>
            </a:r>
            <a:endParaRPr lang="pt-PT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base">
              <a:buNone/>
            </a:pPr>
            <a:endParaRPr lang="pt-PT" sz="2000" b="1" dirty="0" smtClean="0"/>
          </a:p>
          <a:p>
            <a:pPr marL="0" indent="0" fontAlgn="base">
              <a:buNone/>
            </a:pPr>
            <a:r>
              <a:rPr lang="pt-PT" sz="1400" dirty="0" smtClean="0"/>
              <a:t/>
            </a:r>
            <a:br>
              <a:rPr lang="pt-PT" sz="1400" dirty="0" smtClean="0"/>
            </a:br>
            <a:endParaRPr lang="pt-PT" sz="1400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16355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Conclusões</a:t>
            </a:r>
            <a:endParaRPr lang="pt-PT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SzPct val="85000"/>
              <a:buFont typeface="Wingdings" charset="2"/>
              <a:buChar char=""/>
            </a:pPr>
            <a:r>
              <a:rPr lang="pt-PT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Os requisitos de um </a:t>
            </a:r>
            <a:r>
              <a:rPr lang="pt-PT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sistema destinam-se a</a:t>
            </a:r>
            <a:r>
              <a:rPr lang="pt-PT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enunciar as </a:t>
            </a:r>
            <a:r>
              <a:rPr lang="pt-PT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funções que o</a:t>
            </a:r>
            <a:r>
              <a:rPr lang="pt-PT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este deve </a:t>
            </a:r>
            <a:r>
              <a:rPr lang="pt-PT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oferecer.</a:t>
            </a:r>
            <a:r>
              <a:rPr lang="pt-PT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marL="0" indent="0">
              <a:buSzPct val="85000"/>
              <a:buNone/>
            </a:pPr>
            <a:endParaRPr lang="pt-PT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SzPct val="85000"/>
              <a:buFont typeface="Wingdings" charset="2"/>
              <a:buChar char=""/>
            </a:pPr>
            <a:r>
              <a:rPr lang="pt-PT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 </a:t>
            </a:r>
            <a:r>
              <a:rPr lang="pt-PT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processo de engenharia de requisitos inclui um estudo de </a:t>
            </a:r>
            <a:r>
              <a:rPr lang="pt-PT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viabilidade do projecto, o levantamento </a:t>
            </a:r>
            <a:r>
              <a:rPr lang="pt-PT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 análise de requisitos, e a sua especificação</a:t>
            </a:r>
            <a:r>
              <a:rPr lang="pt-PT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0" indent="0">
              <a:buSzPct val="85000"/>
              <a:buNone/>
            </a:pPr>
            <a:endParaRPr lang="pt-PT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SzPct val="85000"/>
              <a:buFont typeface="Wingdings" charset="2"/>
              <a:buChar char=""/>
            </a:pPr>
            <a:r>
              <a:rPr lang="pt-PT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 captura de requisitos é a fase onde ocorrem mais erros, originando imprecisões nos requisitos. </a:t>
            </a:r>
            <a:endParaRPr lang="pt-PT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2" name="Marcador de Posição do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</a:t>
            </a:r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49AC88B-7117-4D94-8C17-A9BF101C53A4}" type="slidenum">
              <a:rPr lang="pt-PT" smtClean="0"/>
              <a:pPr/>
              <a:t>11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PT" smtClean="0">
                <a:latin typeface="Arial" pitchFamily="34" charset="0"/>
                <a:cs typeface="Arial" pitchFamily="34" charset="0"/>
              </a:rPr>
              <a:t>Laboratórios de Informática IV</a:t>
            </a:r>
            <a:br>
              <a:rPr lang="pt-PT" smtClean="0">
                <a:latin typeface="Arial" pitchFamily="34" charset="0"/>
                <a:cs typeface="Arial" pitchFamily="34" charset="0"/>
              </a:rPr>
            </a:br>
            <a:r>
              <a:rPr lang="pt-PT" sz="2000" b="1" smtClean="0">
                <a:latin typeface="Arial" pitchFamily="34" charset="0"/>
                <a:cs typeface="Arial" pitchFamily="34" charset="0"/>
              </a:rPr>
              <a:t>Engenharia de software: </a:t>
            </a:r>
            <a:r>
              <a:rPr lang="pt-PT" sz="2000" smtClean="0">
                <a:latin typeface="Arial" pitchFamily="34" charset="0"/>
                <a:cs typeface="Arial" pitchFamily="34" charset="0"/>
              </a:rPr>
              <a:t>Análise de Requisitos</a:t>
            </a:r>
            <a:endParaRPr lang="pt-PT"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3733800" y="6052360"/>
            <a:ext cx="1219200" cy="685800"/>
          </a:xfrm>
        </p:spPr>
        <p:txBody>
          <a:bodyPr>
            <a:normAutofit/>
          </a:bodyPr>
          <a:lstStyle/>
          <a:p>
            <a:pPr algn="r"/>
            <a:r>
              <a:rPr lang="pt-PT" sz="1800" b="1" cap="all" dirty="0">
                <a:solidFill>
                  <a:schemeClr val="bg1"/>
                </a:solidFill>
                <a:latin typeface="Tw Cen MT"/>
                <a:cs typeface="Tw Cen MT"/>
              </a:rPr>
              <a:t>Grupo</a:t>
            </a:r>
            <a:r>
              <a:rPr lang="pt-PT" sz="1800" b="1" dirty="0">
                <a:latin typeface="Tw Cen MT"/>
                <a:cs typeface="Tw Cen MT"/>
              </a:rPr>
              <a:t> </a:t>
            </a:r>
            <a:r>
              <a:rPr lang="pt-PT" sz="1800" b="1" cap="all" dirty="0" smtClean="0">
                <a:latin typeface="Tw Cen MT"/>
                <a:cs typeface="Tw Cen MT"/>
              </a:rPr>
              <a:t>13</a:t>
            </a:r>
            <a:endParaRPr lang="pt-PT" sz="1800" b="1" cap="all" dirty="0">
              <a:latin typeface="Tw Cen MT"/>
              <a:cs typeface="Tw Cen M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334000" y="6144840"/>
            <a:ext cx="3810000" cy="539500"/>
            <a:chOff x="4800600" y="6144840"/>
            <a:chExt cx="3886200" cy="539500"/>
          </a:xfrm>
        </p:grpSpPr>
        <p:sp>
          <p:nvSpPr>
            <p:cNvPr id="7" name="TextBox 6"/>
            <p:cNvSpPr txBox="1"/>
            <p:nvPr/>
          </p:nvSpPr>
          <p:spPr>
            <a:xfrm>
              <a:off x="4800600" y="6144840"/>
              <a:ext cx="381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400" dirty="0" smtClean="0">
                  <a:solidFill>
                    <a:schemeClr val="bg1"/>
                  </a:solidFill>
                  <a:latin typeface="Tw Cen MT"/>
                  <a:cs typeface="Tw Cen MT"/>
                </a:rPr>
                <a:t>Ana Sampaio	   Hugo Frade</a:t>
              </a:r>
            </a:p>
            <a:p>
              <a:r>
                <a:rPr lang="pt-PT" sz="1400" dirty="0" smtClean="0">
                  <a:solidFill>
                    <a:schemeClr val="bg1"/>
                  </a:solidFill>
                  <a:latin typeface="Tw Cen MT"/>
                  <a:cs typeface="Tw Cen MT"/>
                </a:rPr>
                <a:t>Miguel Costa	   Tiago Abreu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68643" y="6161120"/>
              <a:ext cx="26181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400" dirty="0" smtClean="0">
                  <a:solidFill>
                    <a:schemeClr val="bg1"/>
                  </a:solidFill>
                  <a:latin typeface="Tw Cen MT"/>
                  <a:cs typeface="Tw Cen MT"/>
                </a:rPr>
                <a:t>54740	   	54750</a:t>
              </a:r>
            </a:p>
            <a:p>
              <a:r>
                <a:rPr lang="pt-PT" sz="1400" dirty="0" smtClean="0">
                  <a:solidFill>
                    <a:schemeClr val="bg1"/>
                  </a:solidFill>
                  <a:latin typeface="Tw Cen MT"/>
                  <a:cs typeface="Tw Cen MT"/>
                </a:rPr>
                <a:t>54746	   	54772</a:t>
              </a:r>
            </a:p>
          </p:txBody>
        </p:sp>
      </p:grpSp>
      <p:pic>
        <p:nvPicPr>
          <p:cNvPr id="1026" name="Picture 2" descr="G:\EE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2391692" y="6049216"/>
            <a:ext cx="740148" cy="719647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G:\u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1475656" y="6015597"/>
            <a:ext cx="786954" cy="798611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54994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Conteúdos</a:t>
            </a:r>
            <a:endParaRPr lang="pt-PT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SzPct val="58000"/>
              <a:buFont typeface="Wingdings 2" pitchFamily="18" charset="2"/>
              <a:buChar char=""/>
            </a:pPr>
            <a:r>
              <a:rPr lang="pt-PT" dirty="0" smtClean="0">
                <a:solidFill>
                  <a:schemeClr val="tx2"/>
                </a:solidFill>
              </a:rPr>
              <a:t>Requisito | O que é</a:t>
            </a:r>
            <a:r>
              <a:rPr lang="pt-PT" dirty="0" smtClean="0">
                <a:solidFill>
                  <a:schemeClr val="tx2"/>
                </a:solidFill>
              </a:rPr>
              <a:t>?</a:t>
            </a:r>
          </a:p>
          <a:p>
            <a:pPr>
              <a:buSzPct val="58000"/>
              <a:buFont typeface="Wingdings 2" pitchFamily="18" charset="2"/>
              <a:buChar char=""/>
            </a:pPr>
            <a:r>
              <a:rPr lang="pt-PT" dirty="0" smtClean="0">
                <a:solidFill>
                  <a:schemeClr val="tx2"/>
                </a:solidFill>
              </a:rPr>
              <a:t>Tipos de Requisitos</a:t>
            </a:r>
            <a:endParaRPr lang="pt-PT" dirty="0" smtClean="0">
              <a:solidFill>
                <a:schemeClr val="tx2"/>
              </a:solidFill>
            </a:endParaRPr>
          </a:p>
          <a:p>
            <a:pPr>
              <a:buSzPct val="58000"/>
              <a:buFont typeface="Wingdings 2" pitchFamily="18" charset="2"/>
              <a:buChar char=""/>
            </a:pPr>
            <a:r>
              <a:rPr lang="pt-PT" dirty="0" smtClean="0">
                <a:solidFill>
                  <a:schemeClr val="tx2"/>
                </a:solidFill>
              </a:rPr>
              <a:t>Requisitos: Actividades comuns a todos os processos</a:t>
            </a:r>
          </a:p>
          <a:p>
            <a:pPr>
              <a:buSzPct val="58000"/>
              <a:buFont typeface="Wingdings 2" pitchFamily="18" charset="2"/>
              <a:buChar char=""/>
            </a:pPr>
            <a:r>
              <a:rPr lang="pt-PT" dirty="0" smtClean="0">
                <a:solidFill>
                  <a:schemeClr val="tx2"/>
                </a:solidFill>
              </a:rPr>
              <a:t>Análise de Requisitos | O que é?</a:t>
            </a:r>
          </a:p>
          <a:p>
            <a:pPr>
              <a:buSzPct val="58000"/>
              <a:buFont typeface="Wingdings 2" pitchFamily="18" charset="2"/>
              <a:buChar char=""/>
            </a:pPr>
            <a:r>
              <a:rPr lang="pt-PT" dirty="0" smtClean="0">
                <a:solidFill>
                  <a:schemeClr val="tx2"/>
                </a:solidFill>
              </a:rPr>
              <a:t>Captura de Requisitos</a:t>
            </a:r>
          </a:p>
          <a:p>
            <a:pPr>
              <a:buSzPct val="58000"/>
              <a:buFont typeface="Wingdings 2" pitchFamily="18" charset="2"/>
              <a:buChar char=""/>
            </a:pPr>
            <a:r>
              <a:rPr lang="pt-PT" dirty="0" smtClean="0">
                <a:solidFill>
                  <a:schemeClr val="tx2"/>
                </a:solidFill>
              </a:rPr>
              <a:t>Imprecisão nos requisitos</a:t>
            </a:r>
          </a:p>
          <a:p>
            <a:pPr>
              <a:buSzPct val="58000"/>
              <a:buFont typeface="Wingdings 2" pitchFamily="18" charset="2"/>
              <a:buChar char=""/>
            </a:pPr>
            <a:r>
              <a:rPr lang="pt-PT" dirty="0" smtClean="0">
                <a:solidFill>
                  <a:schemeClr val="tx2"/>
                </a:solidFill>
              </a:rPr>
              <a:t>Requisitos: Características Desejáveis</a:t>
            </a:r>
          </a:p>
          <a:p>
            <a:pPr>
              <a:buSzPct val="58000"/>
              <a:buFont typeface="Wingdings 2" pitchFamily="18" charset="2"/>
              <a:buChar char=""/>
            </a:pPr>
            <a:r>
              <a:rPr lang="pt-PT" dirty="0" smtClean="0">
                <a:solidFill>
                  <a:schemeClr val="tx2"/>
                </a:solidFill>
              </a:rPr>
              <a:t>Processo de levantamento e análise de requisitos</a:t>
            </a:r>
          </a:p>
          <a:p>
            <a:pPr>
              <a:buSzPct val="58000"/>
              <a:buFont typeface="Wingdings 2" pitchFamily="18" charset="2"/>
              <a:buChar char=""/>
            </a:pPr>
            <a:r>
              <a:rPr lang="pt-PT" dirty="0" smtClean="0">
                <a:solidFill>
                  <a:schemeClr val="tx2"/>
                </a:solidFill>
              </a:rPr>
              <a:t>Conclusões</a:t>
            </a:r>
          </a:p>
          <a:p>
            <a:endParaRPr lang="pt-PT" dirty="0" smtClean="0"/>
          </a:p>
          <a:p>
            <a:endParaRPr lang="pt-PT" dirty="0" smtClean="0"/>
          </a:p>
          <a:p>
            <a:endParaRPr lang="pt-PT" dirty="0"/>
          </a:p>
        </p:txBody>
      </p:sp>
      <p:sp>
        <p:nvSpPr>
          <p:cNvPr id="2" name="Marcador de Posição do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Laboratórios de Informática IV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49AC88B-7117-4D94-8C17-A9BF101C53A4}" type="slidenum">
              <a:rPr lang="pt-PT" smtClean="0"/>
              <a:pPr/>
              <a:t>2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774032"/>
          </a:xfrm>
        </p:spPr>
        <p:txBody>
          <a:bodyPr>
            <a:normAutofit/>
          </a:bodyPr>
          <a:lstStyle/>
          <a:p>
            <a:pPr fontAlgn="base"/>
            <a:r>
              <a:rPr lang="pt-PT" sz="2200" dirty="0"/>
              <a:t>Tanto pode ser uma </a:t>
            </a:r>
            <a:r>
              <a:rPr lang="pt-PT" sz="2200" b="1" dirty="0"/>
              <a:t>declaração abstracta </a:t>
            </a:r>
            <a:r>
              <a:rPr lang="pt-PT" sz="2200" dirty="0"/>
              <a:t>de um serviço ou de uma </a:t>
            </a:r>
            <a:r>
              <a:rPr lang="pt-PT" sz="2200" b="1" dirty="0"/>
              <a:t>restrição </a:t>
            </a:r>
            <a:r>
              <a:rPr lang="pt-PT" sz="2200" dirty="0"/>
              <a:t>como uma especificação </a:t>
            </a:r>
            <a:r>
              <a:rPr lang="pt-PT" sz="2200" dirty="0" smtClean="0"/>
              <a:t>matemática.</a:t>
            </a:r>
          </a:p>
          <a:p>
            <a:pPr fontAlgn="base"/>
            <a:endParaRPr lang="pt-PT" sz="2200" dirty="0"/>
          </a:p>
          <a:p>
            <a:pPr fontAlgn="base"/>
            <a:r>
              <a:rPr lang="pt-PT" sz="2200" dirty="0"/>
              <a:t>Um requisito tem uma dupla função:</a:t>
            </a:r>
          </a:p>
          <a:p>
            <a:pPr marL="708660" lvl="1" indent="-342900" fontAlgn="base">
              <a:buSzPct val="48000"/>
              <a:buFont typeface="Wingdings 2" pitchFamily="18" charset="2"/>
              <a:buChar char=""/>
            </a:pPr>
            <a:r>
              <a:rPr lang="pt-PT" sz="2000" dirty="0"/>
              <a:t>s</a:t>
            </a:r>
            <a:r>
              <a:rPr lang="pt-PT" sz="2000" dirty="0" smtClean="0"/>
              <a:t>er </a:t>
            </a:r>
            <a:r>
              <a:rPr lang="pt-PT" sz="2000" dirty="0"/>
              <a:t>subjectivo, para ser discutido e ser base para uma proposta de contrato;</a:t>
            </a:r>
          </a:p>
          <a:p>
            <a:pPr marL="708660" lvl="1" indent="-342900" fontAlgn="base">
              <a:buSzPct val="48000"/>
              <a:buFont typeface="Wingdings 2" pitchFamily="18" charset="2"/>
              <a:buChar char=""/>
            </a:pPr>
            <a:r>
              <a:rPr lang="pt-PT" sz="2000" dirty="0"/>
              <a:t>a</a:t>
            </a:r>
            <a:r>
              <a:rPr lang="pt-PT" sz="2000" dirty="0" smtClean="0"/>
              <a:t>o </a:t>
            </a:r>
            <a:r>
              <a:rPr lang="pt-PT" sz="2000" dirty="0"/>
              <a:t>ser definido em detalhe, servirá como base para o contrato.</a:t>
            </a:r>
          </a:p>
          <a:p>
            <a:endParaRPr lang="pt-PT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 Requisito | O que é ?</a:t>
            </a:r>
            <a:endParaRPr lang="pt-PT" dirty="0"/>
          </a:p>
        </p:txBody>
      </p:sp>
      <p:sp>
        <p:nvSpPr>
          <p:cNvPr id="2" name="Marcador de Posição do Rodapé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PT" dirty="0" smtClean="0"/>
              <a:t>Laboratórios de Informática IV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9AC88B-7117-4D94-8C17-A9BF101C53A4}" type="slidenum">
              <a:rPr lang="pt-PT" smtClean="0"/>
              <a:pPr/>
              <a:t>3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Tipos de Requisito</a:t>
            </a:r>
            <a:br>
              <a:rPr lang="pt-PT" dirty="0" smtClean="0"/>
            </a:br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49AC88B-7117-4D94-8C17-A9BF101C53A4}" type="slidenum">
              <a:rPr lang="pt-PT" smtClean="0"/>
              <a:pPr/>
              <a:t>4</a:t>
            </a:fld>
            <a:endParaRPr lang="pt-PT"/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304800" y="1676400"/>
            <a:ext cx="8229600" cy="3962400"/>
          </a:xfrm>
          <a:prstGeom prst="rect">
            <a:avLst/>
          </a:prstGeom>
        </p:spPr>
        <p:txBody>
          <a:bodyPr vert="horz" anchor="t">
            <a:normAutofit fontScale="77500" lnSpcReduction="20000"/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48000"/>
              <a:buFont typeface="Wingdings 2" pitchFamily="18" charset="2"/>
              <a:buChar char=""/>
              <a:tabLst/>
              <a:defRPr/>
            </a:pPr>
            <a:r>
              <a:rPr kumimoji="0" lang="pt-PT" sz="3429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Requisitos de Utilizador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48000"/>
              <a:buFont typeface="Wingdings 2"/>
              <a:buNone/>
              <a:tabLst/>
              <a:defRPr/>
            </a:pPr>
            <a:r>
              <a:rPr kumimoji="0" lang="pt-PT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Escritos em linguagem natural e com uso de diagramas, para os clientes.</a:t>
            </a:r>
            <a:endParaRPr kumimoji="0" lang="pt-PT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48000"/>
              <a:buFont typeface="Wingdings 2"/>
              <a:buNone/>
              <a:tabLst/>
              <a:defRPr/>
            </a:pPr>
            <a:endParaRPr kumimoji="0" lang="pt-PT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48000"/>
              <a:buFont typeface="Wingdings 2" pitchFamily="18" charset="2"/>
              <a:buChar char=""/>
              <a:tabLst/>
              <a:defRPr/>
            </a:pPr>
            <a:r>
              <a:rPr kumimoji="0" lang="pt-PT" sz="3429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Requisitos do Sistema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48000"/>
              <a:buFont typeface="Wingdings 2"/>
              <a:buNone/>
              <a:tabLst/>
              <a:defRPr/>
            </a:pPr>
            <a:r>
              <a:rPr kumimoji="0" lang="pt-PT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Documento estruturado com descrição detalhada do sistema. Serve como contrato</a:t>
            </a:r>
            <a:endParaRPr kumimoji="0" lang="pt-PT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48000"/>
              <a:buFont typeface="Wingdings 2"/>
              <a:buNone/>
              <a:tabLst/>
              <a:defRPr/>
            </a:pPr>
            <a:endParaRPr kumimoji="0" lang="pt-PT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48000"/>
              <a:buFont typeface="Wingdings 2" pitchFamily="18" charset="2"/>
              <a:buChar char=""/>
              <a:tabLst/>
              <a:defRPr/>
            </a:pPr>
            <a:r>
              <a:rPr kumimoji="0" lang="pt-PT" sz="3429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Especificações de Software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48000"/>
              <a:buFont typeface="Wingdings 2"/>
              <a:buNone/>
              <a:tabLst/>
              <a:defRPr/>
            </a:pPr>
            <a:r>
              <a:rPr kumimoji="0" lang="pt-PT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Descrição detalhada do software, escrita para os programadores.</a:t>
            </a:r>
            <a:endParaRPr kumimoji="0" lang="pt-PT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48000"/>
              <a:buFont typeface="Wingdings 2"/>
              <a:buNone/>
              <a:tabLst/>
              <a:defRPr/>
            </a:pPr>
            <a:endParaRPr kumimoji="0" lang="pt-PT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pt-PT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Requisitos</a:t>
            </a:r>
            <a:endParaRPr lang="pt-PT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</a:t>
            </a:r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49AC88B-7117-4D94-8C17-A9BF101C53A4}" type="slidenum">
              <a:rPr lang="pt-PT" smtClean="0"/>
              <a:pPr/>
              <a:t>5</a:t>
            </a:fld>
            <a:endParaRPr lang="pt-PT"/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0352" cy="4495800"/>
          </a:xfrm>
        </p:spPr>
        <p:txBody>
          <a:bodyPr/>
          <a:lstStyle/>
          <a:p>
            <a:pPr marL="0" indent="0" fontAlgn="base">
              <a:buNone/>
            </a:pPr>
            <a:r>
              <a:rPr lang="pt-PT" dirty="0"/>
              <a:t>Actividades genéricas comuns a todos os processos:</a:t>
            </a:r>
            <a:br>
              <a:rPr lang="pt-PT" dirty="0"/>
            </a:br>
            <a:endParaRPr lang="pt-PT" dirty="0" smtClean="0"/>
          </a:p>
          <a:p>
            <a:pPr lvl="1" fontAlgn="base">
              <a:buSzPct val="48000"/>
              <a:buFont typeface="Wingdings 2" pitchFamily="18" charset="2"/>
              <a:buChar char=""/>
            </a:pPr>
            <a:r>
              <a:rPr lang="pt-PT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Obtenção 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 requisitos</a:t>
            </a:r>
          </a:p>
          <a:p>
            <a:pPr lvl="1" fontAlgn="base">
              <a:buSzPct val="48000"/>
              <a:buFont typeface="Wingdings 2" pitchFamily="18" charset="2"/>
              <a:buChar char=""/>
            </a:pPr>
            <a:r>
              <a:rPr lang="pt-PT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Análise de requisitos</a:t>
            </a:r>
          </a:p>
          <a:p>
            <a:pPr lvl="1" fontAlgn="base">
              <a:buSzPct val="48000"/>
              <a:buFont typeface="Wingdings 2" pitchFamily="18" charset="2"/>
              <a:buChar char=""/>
            </a:pP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Validação de requisitos</a:t>
            </a:r>
          </a:p>
          <a:p>
            <a:pPr lvl="1" fontAlgn="base">
              <a:buSzPct val="48000"/>
              <a:buFont typeface="Wingdings 2" pitchFamily="18" charset="2"/>
              <a:buChar char=""/>
            </a:pP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Gestão de requisitos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9860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Análise de Requisitos | O que é?</a:t>
            </a:r>
            <a:endParaRPr lang="pt-PT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988840"/>
            <a:ext cx="8153400" cy="3412976"/>
          </a:xfrm>
        </p:spPr>
        <p:txBody>
          <a:bodyPr vert="horz">
            <a:noAutofit/>
          </a:bodyPr>
          <a:lstStyle/>
          <a:p>
            <a:pPr>
              <a:spcBef>
                <a:spcPts val="1200"/>
              </a:spcBef>
              <a:buSzPct val="80000"/>
              <a:buFont typeface="Wingdings" pitchFamily="2" charset="2"/>
              <a:buChar char=""/>
            </a:pPr>
            <a:r>
              <a:rPr lang="pt-PT" sz="2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Primeira fase de desenvolvimento de software.</a:t>
            </a:r>
          </a:p>
          <a:p>
            <a:pPr marL="0" indent="0">
              <a:spcBef>
                <a:spcPts val="1200"/>
              </a:spcBef>
              <a:buSzPct val="80000"/>
              <a:buNone/>
            </a:pPr>
            <a:endParaRPr lang="pt-PT" sz="2400" dirty="0" smtClean="0">
              <a:solidFill>
                <a:schemeClr val="tx1">
                  <a:lumMod val="65000"/>
                  <a:lumOff val="35000"/>
                </a:schemeClr>
              </a:solidFill>
              <a:cs typeface="Arial"/>
            </a:endParaRPr>
          </a:p>
          <a:p>
            <a:pPr>
              <a:spcBef>
                <a:spcPts val="1200"/>
              </a:spcBef>
              <a:buSzPct val="80000"/>
              <a:buFont typeface="Wingdings" pitchFamily="2" charset="2"/>
              <a:buChar char=""/>
            </a:pPr>
            <a:r>
              <a:rPr lang="pt-PT" sz="2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Estudo das características que o sistema deverá ter para atender às necessidades e expectativas do cliente.</a:t>
            </a:r>
          </a:p>
          <a:p>
            <a:pPr marL="0" indent="0">
              <a:spcBef>
                <a:spcPts val="1200"/>
              </a:spcBef>
              <a:buSzPct val="80000"/>
              <a:buNone/>
            </a:pPr>
            <a:endParaRPr lang="pt-PT" sz="2400" dirty="0" smtClean="0">
              <a:solidFill>
                <a:schemeClr val="tx1">
                  <a:lumMod val="65000"/>
                  <a:lumOff val="35000"/>
                </a:schemeClr>
              </a:solidFill>
              <a:cs typeface="Arial"/>
            </a:endParaRPr>
          </a:p>
          <a:p>
            <a:pPr>
              <a:spcBef>
                <a:spcPts val="1200"/>
              </a:spcBef>
              <a:buSzPct val="80000"/>
              <a:buFont typeface="Wingdings" pitchFamily="2" charset="2"/>
              <a:buChar char=""/>
            </a:pPr>
            <a:r>
              <a:rPr lang="pt-PT" sz="2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Processo em que são estabelecidas as funcionalidades que o cliente pretende que o sistema tenha e os serviços que presta.</a:t>
            </a:r>
          </a:p>
        </p:txBody>
      </p:sp>
      <p:sp>
        <p:nvSpPr>
          <p:cNvPr id="2" name="Marcador de Posição do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Laboratórios de Informática IV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49AC88B-7117-4D94-8C17-A9BF101C53A4}" type="slidenum">
              <a:rPr lang="pt-PT" smtClean="0"/>
              <a:pPr/>
              <a:t>6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Captura de Requisitos</a:t>
            </a:r>
            <a:endParaRPr lang="pt-PT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Laboratórios de Informática IV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49AC88B-7117-4D94-8C17-A9BF101C53A4}" type="slidenum">
              <a:rPr lang="pt-PT" smtClean="0"/>
              <a:pPr/>
              <a:t>7</a:t>
            </a:fld>
            <a:endParaRPr lang="pt-PT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spcBef>
                <a:spcPts val="1200"/>
              </a:spcBef>
              <a:buSzPct val="80000"/>
              <a:buFont typeface="Wingdings" pitchFamily="2" charset="2"/>
              <a:buChar char="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São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feitas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reuniões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com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clientes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e/ou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usuários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do software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para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conhecer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as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funcionalidades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do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sistema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que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será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desenvolvido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.</a:t>
            </a:r>
          </a:p>
          <a:p>
            <a:pPr algn="just">
              <a:spcBef>
                <a:spcPts val="1200"/>
              </a:spcBef>
              <a:buSzPct val="80000"/>
              <a:buNone/>
            </a:pPr>
            <a:endParaRPr lang="en-US" sz="2800" dirty="0" smtClean="0">
              <a:cs typeface="Arial"/>
            </a:endParaRPr>
          </a:p>
          <a:p>
            <a:pPr algn="just">
              <a:spcBef>
                <a:spcPts val="1200"/>
              </a:spcBef>
              <a:buSzPct val="80000"/>
              <a:buFont typeface="Wingdings" pitchFamily="2" charset="2"/>
              <a:buChar char=""/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Nesta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fase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ocorrem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a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maior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parte dos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erros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: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552150" lvl="1" indent="-285750" algn="just">
              <a:spcBef>
                <a:spcPts val="1200"/>
              </a:spcBef>
              <a:buSzPct val="55000"/>
              <a:buFont typeface="Wingdings 2" pitchFamily="18" charset="2"/>
              <a:buChar char=""/>
            </a:pPr>
            <a:r>
              <a:rPr lang="en-US" sz="2000" dirty="0" smtClean="0">
                <a:cs typeface="Arial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cs typeface="Arial"/>
              </a:rPr>
              <a:t>A </a:t>
            </a:r>
            <a:r>
              <a:rPr lang="en-US" sz="2000" dirty="0" err="1">
                <a:solidFill>
                  <a:schemeClr val="tx2"/>
                </a:solidFill>
                <a:cs typeface="Arial"/>
              </a:rPr>
              <a:t>exposição</a:t>
            </a:r>
            <a:r>
              <a:rPr lang="en-US" sz="2000" dirty="0">
                <a:solidFill>
                  <a:schemeClr val="tx2"/>
                </a:solidFill>
                <a:cs typeface="Arial"/>
              </a:rPr>
              <a:t> das </a:t>
            </a:r>
            <a:r>
              <a:rPr lang="en-US" sz="2000" dirty="0" err="1">
                <a:solidFill>
                  <a:schemeClr val="tx2"/>
                </a:solidFill>
                <a:cs typeface="Arial"/>
              </a:rPr>
              <a:t>funcionalidades</a:t>
            </a:r>
            <a:r>
              <a:rPr lang="en-US" sz="2000" dirty="0">
                <a:solidFill>
                  <a:schemeClr val="tx2"/>
                </a:solidFill>
                <a:cs typeface="Arial"/>
              </a:rPr>
              <a:t> do software </a:t>
            </a:r>
            <a:r>
              <a:rPr lang="en-US" sz="2000" dirty="0" err="1">
                <a:solidFill>
                  <a:schemeClr val="tx2"/>
                </a:solidFill>
                <a:cs typeface="Arial"/>
              </a:rPr>
              <a:t>pode</a:t>
            </a:r>
            <a:r>
              <a:rPr lang="en-US" sz="2000" dirty="0">
                <a:solidFill>
                  <a:schemeClr val="tx2"/>
                </a:solidFill>
                <a:cs typeface="Arial"/>
              </a:rPr>
              <a:t> </a:t>
            </a:r>
            <a:r>
              <a:rPr lang="en-US" sz="2000" dirty="0" err="1">
                <a:solidFill>
                  <a:schemeClr val="tx2"/>
                </a:solidFill>
                <a:cs typeface="Arial"/>
              </a:rPr>
              <a:t>não</a:t>
            </a:r>
            <a:r>
              <a:rPr lang="en-US" sz="2000" dirty="0">
                <a:solidFill>
                  <a:schemeClr val="tx2"/>
                </a:solidFill>
                <a:cs typeface="Arial"/>
              </a:rPr>
              <a:t> ser </a:t>
            </a:r>
            <a:r>
              <a:rPr lang="en-US" sz="2000" dirty="0" err="1">
                <a:solidFill>
                  <a:schemeClr val="tx2"/>
                </a:solidFill>
                <a:cs typeface="Arial"/>
              </a:rPr>
              <a:t>feita</a:t>
            </a:r>
            <a:r>
              <a:rPr lang="en-US" sz="2000" dirty="0">
                <a:solidFill>
                  <a:schemeClr val="tx2"/>
                </a:solidFill>
                <a:cs typeface="Arial"/>
              </a:rPr>
              <a:t> de forma </a:t>
            </a:r>
            <a:r>
              <a:rPr lang="en-US" sz="2000" dirty="0" err="1">
                <a:solidFill>
                  <a:schemeClr val="tx2"/>
                </a:solidFill>
                <a:cs typeface="Arial"/>
              </a:rPr>
              <a:t>clara</a:t>
            </a:r>
            <a:r>
              <a:rPr lang="en-US" sz="2000" dirty="0">
                <a:solidFill>
                  <a:schemeClr val="tx2"/>
                </a:solidFill>
                <a:cs typeface="Arial"/>
              </a:rPr>
              <a:t> e </a:t>
            </a:r>
            <a:r>
              <a:rPr lang="en-US" sz="2000" dirty="0" err="1">
                <a:solidFill>
                  <a:schemeClr val="tx2"/>
                </a:solidFill>
                <a:cs typeface="Arial"/>
              </a:rPr>
              <a:t>precisa</a:t>
            </a:r>
            <a:r>
              <a:rPr lang="en-US" sz="2000" dirty="0">
                <a:solidFill>
                  <a:schemeClr val="tx2"/>
                </a:solidFill>
                <a:cs typeface="Arial"/>
              </a:rPr>
              <a:t>.</a:t>
            </a:r>
            <a:endParaRPr lang="en-US" sz="2000" dirty="0" smtClean="0">
              <a:solidFill>
                <a:schemeClr val="tx2"/>
              </a:solidFill>
              <a:cs typeface="Arial"/>
            </a:endParaRPr>
          </a:p>
          <a:p>
            <a:pPr marL="552150" lvl="1" indent="-285750" algn="just">
              <a:spcBef>
                <a:spcPts val="1200"/>
              </a:spcBef>
              <a:buSzPct val="55000"/>
              <a:buFont typeface="Wingdings 2" pitchFamily="18" charset="2"/>
              <a:buChar char=""/>
            </a:pPr>
            <a:r>
              <a:rPr lang="en-US" sz="2000" dirty="0" smtClean="0">
                <a:solidFill>
                  <a:schemeClr val="tx2"/>
                </a:solidFill>
                <a:cs typeface="Arial"/>
              </a:rPr>
              <a:t>  Mau </a:t>
            </a:r>
            <a:r>
              <a:rPr lang="en-US" sz="2000" dirty="0" err="1">
                <a:solidFill>
                  <a:schemeClr val="tx2"/>
                </a:solidFill>
                <a:cs typeface="Arial"/>
              </a:rPr>
              <a:t>levantamento</a:t>
            </a:r>
            <a:r>
              <a:rPr lang="en-US" sz="2000" dirty="0">
                <a:solidFill>
                  <a:schemeClr val="tx2"/>
                </a:solidFill>
                <a:cs typeface="Arial"/>
              </a:rPr>
              <a:t> dos </a:t>
            </a:r>
            <a:r>
              <a:rPr lang="en-US" sz="2000" dirty="0" err="1">
                <a:solidFill>
                  <a:schemeClr val="tx2"/>
                </a:solidFill>
                <a:cs typeface="Arial"/>
              </a:rPr>
              <a:t>requisitos</a:t>
            </a:r>
            <a:r>
              <a:rPr lang="en-US" sz="2000" dirty="0">
                <a:solidFill>
                  <a:schemeClr val="tx2"/>
                </a:solidFill>
                <a:cs typeface="Arial"/>
              </a:rPr>
              <a:t> </a:t>
            </a:r>
            <a:r>
              <a:rPr lang="en-US" sz="2000" dirty="0" err="1">
                <a:solidFill>
                  <a:schemeClr val="tx2"/>
                </a:solidFill>
                <a:cs typeface="Arial"/>
              </a:rPr>
              <a:t>por</a:t>
            </a:r>
            <a:r>
              <a:rPr lang="en-US" sz="2000" dirty="0">
                <a:solidFill>
                  <a:schemeClr val="tx2"/>
                </a:solidFill>
                <a:cs typeface="Arial"/>
              </a:rPr>
              <a:t> parte dos </a:t>
            </a:r>
            <a:r>
              <a:rPr lang="en-US" sz="2000" dirty="0" err="1">
                <a:solidFill>
                  <a:schemeClr val="tx2"/>
                </a:solidFill>
                <a:cs typeface="Arial"/>
              </a:rPr>
              <a:t>analistas</a:t>
            </a:r>
            <a:r>
              <a:rPr lang="en-US" sz="2000" dirty="0">
                <a:solidFill>
                  <a:schemeClr val="tx2"/>
                </a:solidFill>
                <a:cs typeface="Arial"/>
              </a:rPr>
              <a:t>.</a:t>
            </a:r>
            <a:endParaRPr lang="pt-PT" sz="2000" dirty="0">
              <a:solidFill>
                <a:schemeClr val="tx2"/>
              </a:solidFill>
              <a:cs typeface="Arial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07555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Imprecisão nos requisitos</a:t>
            </a:r>
            <a:endParaRPr lang="pt-PT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</a:t>
            </a:r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49AC88B-7117-4D94-8C17-A9BF101C53A4}" type="slidenum">
              <a:rPr lang="pt-PT" smtClean="0"/>
              <a:pPr/>
              <a:t>8</a:t>
            </a:fld>
            <a:endParaRPr lang="pt-PT"/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idx="2"/>
          </p:nvPr>
        </p:nvSpPr>
        <p:spPr>
          <a:xfrm>
            <a:off x="609600" y="4869160"/>
            <a:ext cx="8077200" cy="1296144"/>
          </a:xfrm>
          <a:solidFill>
            <a:schemeClr val="accent2"/>
          </a:solidFill>
        </p:spPr>
        <p:txBody>
          <a:bodyPr>
            <a:normAutofit fontScale="85000" lnSpcReduction="20000"/>
          </a:bodyPr>
          <a:lstStyle/>
          <a:p>
            <a:pPr fontAlgn="base"/>
            <a:r>
              <a:rPr lang="pt-PT" b="1" dirty="0"/>
              <a:t>Imprecisão nos requisitos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dirty="0" smtClean="0"/>
              <a:t>Surgem </a:t>
            </a:r>
            <a:r>
              <a:rPr lang="pt-PT" dirty="0"/>
              <a:t>problemas quando os requisitos não são estabelecidos com precisão.</a:t>
            </a:r>
          </a:p>
          <a:p>
            <a:pPr fontAlgn="base"/>
            <a:r>
              <a:rPr lang="pt-PT" dirty="0"/>
              <a:t>Requisitos ambíguos podem ser interpretados de forma diferente por quem desenvolve e por quem pretende comprar o produto</a:t>
            </a:r>
            <a:r>
              <a:rPr lang="pt-PT" dirty="0" smtClean="0"/>
              <a:t>.</a:t>
            </a:r>
            <a:endParaRPr lang="pt-PT" dirty="0"/>
          </a:p>
        </p:txBody>
      </p:sp>
      <p:pic>
        <p:nvPicPr>
          <p:cNvPr id="11" name="Marcador de Posição de Conteúdo 10"/>
          <p:cNvPicPr>
            <a:picLocks noGrp="1" noChangeAspect="1"/>
          </p:cNvPicPr>
          <p:nvPr>
            <p:ph sz="quarter"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683568" y="1628800"/>
            <a:ext cx="6480720" cy="3143149"/>
          </a:xfrm>
        </p:spPr>
      </p:pic>
      <p:sp>
        <p:nvSpPr>
          <p:cNvPr id="13" name="CaixaDeTexto 12"/>
          <p:cNvSpPr txBox="1"/>
          <p:nvPr/>
        </p:nvSpPr>
        <p:spPr>
          <a:xfrm>
            <a:off x="7277122" y="3501008"/>
            <a:ext cx="154334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900" dirty="0" smtClean="0"/>
              <a:t>Fonte: </a:t>
            </a:r>
          </a:p>
          <a:p>
            <a:pPr algn="just"/>
            <a:r>
              <a:rPr lang="pt-PT" sz="900" dirty="0" smtClean="0"/>
              <a:t>http</a:t>
            </a:r>
            <a:r>
              <a:rPr lang="pt-PT" sz="900" dirty="0"/>
              <a:t>://</a:t>
            </a:r>
            <a:r>
              <a:rPr lang="pt-PT" sz="900" dirty="0" smtClean="0"/>
              <a:t>www.usabiliza.com/noticias/2010/3/14/humor-dilbert-sobre-interfaces-e-ambiguidade.html</a:t>
            </a:r>
          </a:p>
          <a:p>
            <a:endParaRPr lang="pt-PT" sz="900" dirty="0"/>
          </a:p>
          <a:p>
            <a:r>
              <a:rPr lang="pt-PT" sz="900" dirty="0" smtClean="0"/>
              <a:t>Consultada em: 27.03.2011</a:t>
            </a:r>
            <a:endParaRPr lang="pt-PT" sz="900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1689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Levantamento e análise de requisitos</a:t>
            </a:r>
            <a:endParaRPr lang="pt-PT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</a:t>
            </a:r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49AC88B-7117-4D94-8C17-A9BF101C53A4}" type="slidenum">
              <a:rPr lang="pt-PT" smtClean="0"/>
              <a:pPr/>
              <a:t>9</a:t>
            </a:fld>
            <a:endParaRPr lang="pt-PT"/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PT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Processo </a:t>
            </a:r>
            <a:r>
              <a:rPr lang="pt-PT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iterativo, com uma contínua validação de uma actividade para outra, conforme</a:t>
            </a:r>
            <a:r>
              <a:rPr lang="pt-PT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ilustrado na </a:t>
            </a:r>
            <a:r>
              <a:rPr lang="pt-PT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Figura.</a:t>
            </a:r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1026" name="Picture 2" descr="https://lh5.googleusercontent.com/t7WT-XXkX2jJBxuYe-OqDOGXz2v2ZQinHlkkZmCfb5-VZKba4h2Gop9SqFtD0QjZcTH34uPqdhMBHkoJQFoq1N-9YM9ISCPiR4MaZCXfAKv0ZEGOlC8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5000" contrast="9000"/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33016"/>
            <a:ext cx="6887168" cy="3891584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ângulo 5"/>
          <p:cNvSpPr/>
          <p:nvPr/>
        </p:nvSpPr>
        <p:spPr>
          <a:xfrm>
            <a:off x="6781800" y="5445224"/>
            <a:ext cx="19754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900" dirty="0" smtClean="0"/>
              <a:t>Fonte</a:t>
            </a:r>
            <a:r>
              <a:rPr lang="pt-PT" sz="900" dirty="0"/>
              <a:t>:</a:t>
            </a:r>
            <a:r>
              <a:rPr lang="pt-PT" sz="900" dirty="0" smtClean="0"/>
              <a:t> </a:t>
            </a:r>
          </a:p>
          <a:p>
            <a:r>
              <a:rPr lang="pt-PT" sz="900" dirty="0" smtClean="0"/>
              <a:t>http</a:t>
            </a:r>
            <a:r>
              <a:rPr lang="pt-PT" sz="900" dirty="0"/>
              <a:t>://</a:t>
            </a:r>
            <a:r>
              <a:rPr lang="pt-PT" sz="900" dirty="0" smtClean="0"/>
              <a:t>www.devmedia.com.br/articles/viewcomp.asp?comp=9151</a:t>
            </a:r>
          </a:p>
          <a:p>
            <a:r>
              <a:rPr lang="pt-PT" sz="900" dirty="0" smtClean="0"/>
              <a:t>Consultada em 27.03.2011</a:t>
            </a:r>
            <a:endParaRPr lang="pt-PT" sz="900" dirty="0"/>
          </a:p>
        </p:txBody>
      </p:sp>
      <p:sp>
        <p:nvSpPr>
          <p:cNvPr id="11" name="Rounded Rectangle 10"/>
          <p:cNvSpPr/>
          <p:nvPr/>
        </p:nvSpPr>
        <p:spPr>
          <a:xfrm>
            <a:off x="4940300" y="4787900"/>
            <a:ext cx="12446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Resolução de</a:t>
            </a:r>
            <a:endParaRPr lang="pt-PT" sz="12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778000" y="4737100"/>
            <a:ext cx="1219200" cy="304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Recolha de</a:t>
            </a:r>
            <a:endParaRPr lang="pt-PT" sz="13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24152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o">
  <a:themeElements>
    <a:clrScheme name="Equidad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1762</TotalTime>
  <Words>716</Words>
  <Application>Microsoft Office PowerPoint</Application>
  <PresentationFormat>On-screen Show (4:3)</PresentationFormat>
  <Paragraphs>111</Paragraphs>
  <Slides>12</Slides>
  <Notes>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Mediano</vt:lpstr>
      <vt:lpstr>Laboratórios de Informática IV Engenharia de software: Análise de Requisitos</vt:lpstr>
      <vt:lpstr>Conteúdos</vt:lpstr>
      <vt:lpstr> Requisito | O que é ?</vt:lpstr>
      <vt:lpstr>Tipos de Requisito </vt:lpstr>
      <vt:lpstr>Requisitos</vt:lpstr>
      <vt:lpstr>Análise de Requisitos | O que é?</vt:lpstr>
      <vt:lpstr>Captura de Requisitos</vt:lpstr>
      <vt:lpstr>Imprecisão nos requisitos</vt:lpstr>
      <vt:lpstr>Levantamento e análise de requisitos</vt:lpstr>
      <vt:lpstr>Requisitos: características desejáveis</vt:lpstr>
      <vt:lpstr>Conclusões</vt:lpstr>
      <vt:lpstr>Laboratórios de Informática IV Engenharia de software: Análise de Requisitos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Laboratórios de Informática IV Prof. Orlando Belo</dc:title>
  <dc:creator>Hugo</dc:creator>
  <cp:lastModifiedBy>Ana Isabel Sampaio</cp:lastModifiedBy>
  <cp:revision>53</cp:revision>
  <dcterms:created xsi:type="dcterms:W3CDTF">2011-03-28T21:10:11Z</dcterms:created>
  <dcterms:modified xsi:type="dcterms:W3CDTF">2011-03-28T21:35:34Z</dcterms:modified>
</cp:coreProperties>
</file>