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5" r:id="rId4"/>
    <p:sldId id="274" r:id="rId5"/>
    <p:sldId id="272" r:id="rId6"/>
    <p:sldId id="276" r:id="rId7"/>
    <p:sldId id="266" r:id="rId8"/>
    <p:sldId id="275" r:id="rId9"/>
    <p:sldId id="264" r:id="rId10"/>
    <p:sldId id="278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C61C75"/>
    <a:srgbClr val="C6CB05"/>
    <a:srgbClr val="E89924"/>
    <a:srgbClr val="E41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 autoAdjust="0"/>
    <p:restoredTop sz="78149" autoAdjust="0"/>
  </p:normalViewPr>
  <p:slideViewPr>
    <p:cSldViewPr>
      <p:cViewPr varScale="1">
        <p:scale>
          <a:sx n="72" d="100"/>
          <a:sy n="72" d="100"/>
        </p:scale>
        <p:origin x="-18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F3D08-CE50-4981-AEA3-EED77C150B33}" type="datetimeFigureOut">
              <a:rPr lang="pt-PT" smtClean="0"/>
              <a:pPr/>
              <a:t>07-04-2011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37EEC-2785-4589-AA17-142C92722A35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02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7EEC-2785-4589-AA17-142C92722A35}" type="slidenum">
              <a:rPr lang="pt-PT" smtClean="0"/>
              <a:pPr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645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apoio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decisão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podemos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Apoio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à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Decisão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auxilie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seu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utilizador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tomada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decisão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baseados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conhecimento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usando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série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definidas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desenvolve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simulam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conhecimento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humano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relação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determinada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área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Utilizadores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software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auxiliar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operações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planeamento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organização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Utilizadores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Produtos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tipo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utilizados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intensivamente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mundo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empresarial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Estes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permitem-nos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rápida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tomada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decisão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identificação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tendências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negativas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melhor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alocação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dos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recursos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organização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Importancia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software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mundo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empresarial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necessário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rápidas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acertadas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obter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vantagem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sobre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concorrência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meio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competição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aumenta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7EEC-2785-4589-AA17-142C92722A35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0108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7EEC-2785-4589-AA17-142C92722A35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SMART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menemónica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Specific,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Mesurable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Attainable, Relevant, Time-bound </a:t>
            </a:r>
          </a:p>
          <a:p>
            <a:r>
              <a:rPr lang="pt-PT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AHP 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pt-P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Analytic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Hierarchy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pt-PT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ValueFn</a:t>
            </a:r>
            <a:r>
              <a:rPr lang="pt-PT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pt-P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P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7EEC-2785-4589-AA17-142C92722A35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92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7EEC-2785-4589-AA17-142C92722A35}" type="slidenum">
              <a:rPr lang="pt-PT" smtClean="0"/>
              <a:pPr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6454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15F362E-CF33-4903-AA66-A144A4BB7F98}" type="datetime1">
              <a:rPr lang="pt-PT" smtClean="0"/>
              <a:pPr/>
              <a:t>07-04-2011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A980-BC86-40AC-B02E-1750DA5BD3F7}" type="datetime1">
              <a:rPr lang="pt-PT" smtClean="0"/>
              <a:pPr/>
              <a:t>07-04-2011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AFDAEB4-FA94-4CB3-A0C0-2CBB23534D7F}" type="datetime1">
              <a:rPr lang="pt-PT" smtClean="0"/>
              <a:pPr/>
              <a:t>07-04-2011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7" name="Rec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53A4-AB51-4C71-B303-6049C3299435}" type="datetime1">
              <a:rPr lang="pt-PT" smtClean="0"/>
              <a:pPr/>
              <a:t>07-04-2011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7" name="Rec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2" name="Marcador de Posição d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9F05-5C59-4DE5-B574-223BA9D0EF39}" type="datetime1">
              <a:rPr lang="pt-PT" smtClean="0"/>
              <a:pPr/>
              <a:t>07-04-2011</a:t>
            </a:fld>
            <a:endParaRPr lang="pt-PT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9D470CE-474D-4372-B390-C812E8FD0F92}" type="datetime1">
              <a:rPr lang="pt-PT" smtClean="0"/>
              <a:pPr/>
              <a:t>07-04-2011</a:t>
            </a:fld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F9165F5-161F-44C4-BAF1-F92ABB77E4AB}" type="datetime1">
              <a:rPr lang="pt-PT" smtClean="0"/>
              <a:pPr/>
              <a:t>07-04-2011</a:t>
            </a:fld>
            <a:endParaRPr lang="pt-PT"/>
          </a:p>
        </p:txBody>
      </p:sp>
      <p:sp>
        <p:nvSpPr>
          <p:cNvPr id="12" name="Marcador de Posição do Número do Diapositivo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16" name="Marcador de Posição do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5" name="Marcador de Posição do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E070-5C47-4F2D-A370-4BF1F8BA3194}" type="datetime1">
              <a:rPr lang="pt-PT" smtClean="0"/>
              <a:pPr/>
              <a:t>07-04-2011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8429-DA9E-4469-8449-7A37B8BBB2D4}" type="datetime1">
              <a:rPr lang="pt-PT" smtClean="0"/>
              <a:pPr/>
              <a:t>07-04-2011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8567-700E-48F2-AA3C-8DD27593C1FA}" type="datetime1">
              <a:rPr lang="pt-PT" smtClean="0"/>
              <a:pPr/>
              <a:t>07-04-2011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8" name="Rec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1" name="Rec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Marcador de Posição d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054EC65-AA9B-4AD6-B1E9-547B374C874B}" type="datetime1">
              <a:rPr lang="pt-PT" smtClean="0"/>
              <a:pPr/>
              <a:t>07-04-2011</a:t>
            </a:fld>
            <a:endParaRPr lang="pt-PT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1F2905-7685-4115-81A8-88FAA2E123BB}" type="datetime1">
              <a:rPr lang="pt-PT" smtClean="0"/>
              <a:pPr/>
              <a:t>07-04-2011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7" name="Rec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3573016"/>
            <a:ext cx="6477000" cy="2294384"/>
          </a:xfrm>
        </p:spPr>
        <p:txBody>
          <a:bodyPr>
            <a:normAutofit/>
          </a:bodyPr>
          <a:lstStyle/>
          <a:p>
            <a:r>
              <a:rPr lang="pt-PT" sz="4000" dirty="0" smtClean="0">
                <a:latin typeface="Arial" pitchFamily="34" charset="0"/>
                <a:cs typeface="Arial" pitchFamily="34" charset="0"/>
              </a:rPr>
              <a:t>Laboratórios de Informática IV</a:t>
            </a:r>
            <a:r>
              <a:rPr lang="pt-PT" dirty="0">
                <a:latin typeface="Arial" pitchFamily="34" charset="0"/>
                <a:cs typeface="Arial" pitchFamily="34" charset="0"/>
              </a:rPr>
              <a:t/>
            </a:r>
            <a:br>
              <a:rPr lang="pt-PT" dirty="0">
                <a:latin typeface="Arial" pitchFamily="34" charset="0"/>
                <a:cs typeface="Arial" pitchFamily="34" charset="0"/>
              </a:rPr>
            </a:br>
            <a:r>
              <a:rPr lang="pt-PT" sz="1800" b="1" dirty="0" smtClean="0">
                <a:latin typeface="Arial" pitchFamily="34" charset="0"/>
                <a:cs typeface="Arial" pitchFamily="34" charset="0"/>
              </a:rPr>
              <a:t>Projecto 6 : </a:t>
            </a:r>
            <a:r>
              <a:rPr lang="pt-PT" sz="1800" dirty="0" smtClean="0">
                <a:latin typeface="Arial" pitchFamily="34" charset="0"/>
                <a:cs typeface="Arial" pitchFamily="34" charset="0"/>
              </a:rPr>
              <a:t>Apresentação da 1ª Fase</a:t>
            </a:r>
            <a:br>
              <a:rPr lang="pt-PT" sz="1800" dirty="0" smtClean="0">
                <a:latin typeface="Arial" pitchFamily="34" charset="0"/>
                <a:cs typeface="Arial" pitchFamily="34" charset="0"/>
              </a:rPr>
            </a:br>
            <a:r>
              <a:rPr lang="pt-PT" sz="1400" i="1" dirty="0"/>
              <a:t>Desenvolvimento de uma aplicação para apoiar a selecção </a:t>
            </a:r>
            <a:r>
              <a:rPr lang="pt-PT" sz="1400" i="1" dirty="0" smtClean="0"/>
              <a:t/>
            </a:r>
            <a:br>
              <a:rPr lang="pt-PT" sz="1400" i="1" dirty="0" smtClean="0"/>
            </a:br>
            <a:r>
              <a:rPr lang="pt-PT" sz="1400" i="1" dirty="0" smtClean="0"/>
              <a:t>de </a:t>
            </a:r>
            <a:r>
              <a:rPr lang="pt-PT" sz="1400" i="1" dirty="0"/>
              <a:t>Software de Apoio à Decisão.</a:t>
            </a:r>
            <a:endParaRPr lang="pt-PT" sz="16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3733800" y="6052360"/>
            <a:ext cx="1219200" cy="685800"/>
          </a:xfrm>
        </p:spPr>
        <p:txBody>
          <a:bodyPr>
            <a:normAutofit/>
          </a:bodyPr>
          <a:lstStyle/>
          <a:p>
            <a:pPr algn="r"/>
            <a:r>
              <a:rPr lang="pt-PT" sz="1800" b="1" cap="all" dirty="0">
                <a:solidFill>
                  <a:schemeClr val="bg1"/>
                </a:solidFill>
                <a:latin typeface="Tw Cen MT"/>
                <a:cs typeface="Tw Cen MT"/>
              </a:rPr>
              <a:t>Grupo</a:t>
            </a:r>
            <a:r>
              <a:rPr lang="pt-PT" sz="1800" b="1" dirty="0">
                <a:latin typeface="Tw Cen MT"/>
                <a:cs typeface="Tw Cen MT"/>
              </a:rPr>
              <a:t> </a:t>
            </a:r>
            <a:r>
              <a:rPr lang="pt-PT" sz="1800" b="1" cap="all" dirty="0" smtClean="0">
                <a:latin typeface="Tw Cen MT"/>
                <a:cs typeface="Tw Cen MT"/>
              </a:rPr>
              <a:t>13</a:t>
            </a:r>
            <a:endParaRPr lang="pt-PT" sz="1800" b="1" cap="all" dirty="0">
              <a:latin typeface="Tw Cen MT"/>
              <a:cs typeface="Tw Cen M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34001" y="6144840"/>
            <a:ext cx="3809999" cy="524520"/>
            <a:chOff x="4800601" y="6144840"/>
            <a:chExt cx="3886199" cy="524520"/>
          </a:xfrm>
        </p:grpSpPr>
        <p:sp>
          <p:nvSpPr>
            <p:cNvPr id="7" name="TextBox 6"/>
            <p:cNvSpPr txBox="1"/>
            <p:nvPr/>
          </p:nvSpPr>
          <p:spPr>
            <a:xfrm>
              <a:off x="4800601" y="6144840"/>
              <a:ext cx="381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Ana Sampaio	   </a:t>
              </a:r>
              <a:r>
                <a:rPr lang="pt-PT" sz="1400" u="sng" dirty="0" smtClean="0">
                  <a:solidFill>
                    <a:schemeClr val="bg1"/>
                  </a:solidFill>
                  <a:latin typeface="Tw Cen MT"/>
                  <a:cs typeface="Tw Cen MT"/>
                </a:rPr>
                <a:t>Hugo Frade</a:t>
              </a:r>
            </a:p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Miguel Costa	   Tiago Abreu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8643" y="6146140"/>
              <a:ext cx="26181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54740	   	54750</a:t>
              </a:r>
            </a:p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54746	   	54772</a:t>
              </a:r>
            </a:p>
          </p:txBody>
        </p:sp>
      </p:grpSp>
      <p:pic>
        <p:nvPicPr>
          <p:cNvPr id="1026" name="Picture 2" descr="G:\EE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692" y="6049216"/>
            <a:ext cx="740148" cy="71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G:\u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015597"/>
            <a:ext cx="786954" cy="79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9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3573016"/>
            <a:ext cx="6477000" cy="2294384"/>
          </a:xfrm>
        </p:spPr>
        <p:txBody>
          <a:bodyPr>
            <a:normAutofit/>
          </a:bodyPr>
          <a:lstStyle/>
          <a:p>
            <a:r>
              <a:rPr lang="pt-PT" sz="4000" dirty="0" smtClean="0">
                <a:latin typeface="Arial" pitchFamily="34" charset="0"/>
                <a:cs typeface="Arial" pitchFamily="34" charset="0"/>
              </a:rPr>
              <a:t>Laboratórios de Informática IV</a:t>
            </a:r>
            <a:r>
              <a:rPr lang="pt-PT" dirty="0">
                <a:latin typeface="Arial" pitchFamily="34" charset="0"/>
                <a:cs typeface="Arial" pitchFamily="34" charset="0"/>
              </a:rPr>
              <a:t/>
            </a:r>
            <a:br>
              <a:rPr lang="pt-PT" dirty="0">
                <a:latin typeface="Arial" pitchFamily="34" charset="0"/>
                <a:cs typeface="Arial" pitchFamily="34" charset="0"/>
              </a:rPr>
            </a:br>
            <a:r>
              <a:rPr lang="pt-PT" sz="1800" b="1" dirty="0" smtClean="0">
                <a:latin typeface="Arial" pitchFamily="34" charset="0"/>
                <a:cs typeface="Arial" pitchFamily="34" charset="0"/>
              </a:rPr>
              <a:t>Projecto 6 : </a:t>
            </a:r>
            <a:r>
              <a:rPr lang="pt-PT" sz="1800" dirty="0" smtClean="0">
                <a:latin typeface="Arial" pitchFamily="34" charset="0"/>
                <a:cs typeface="Arial" pitchFamily="34" charset="0"/>
              </a:rPr>
              <a:t>Apresentação da 1ª Fase</a:t>
            </a:r>
            <a:br>
              <a:rPr lang="pt-PT" sz="1800" dirty="0" smtClean="0">
                <a:latin typeface="Arial" pitchFamily="34" charset="0"/>
                <a:cs typeface="Arial" pitchFamily="34" charset="0"/>
              </a:rPr>
            </a:br>
            <a:r>
              <a:rPr lang="pt-PT" sz="1400" i="1" dirty="0"/>
              <a:t>Desenvolvimento de uma aplicação para apoiar a selecção </a:t>
            </a:r>
            <a:r>
              <a:rPr lang="pt-PT" sz="1400" i="1" dirty="0" smtClean="0"/>
              <a:t/>
            </a:r>
            <a:br>
              <a:rPr lang="pt-PT" sz="1400" i="1" dirty="0" smtClean="0"/>
            </a:br>
            <a:r>
              <a:rPr lang="pt-PT" sz="1400" i="1" dirty="0" smtClean="0"/>
              <a:t>de </a:t>
            </a:r>
            <a:r>
              <a:rPr lang="pt-PT" sz="1400" i="1" dirty="0"/>
              <a:t>Software de Apoio à Decisão.</a:t>
            </a:r>
            <a:endParaRPr lang="pt-PT" sz="16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3733800" y="6052360"/>
            <a:ext cx="1219200" cy="685800"/>
          </a:xfrm>
        </p:spPr>
        <p:txBody>
          <a:bodyPr>
            <a:normAutofit/>
          </a:bodyPr>
          <a:lstStyle/>
          <a:p>
            <a:pPr algn="r"/>
            <a:r>
              <a:rPr lang="pt-PT" sz="1800" b="1" cap="all" dirty="0">
                <a:solidFill>
                  <a:schemeClr val="bg1"/>
                </a:solidFill>
                <a:latin typeface="Tw Cen MT"/>
                <a:cs typeface="Tw Cen MT"/>
              </a:rPr>
              <a:t>Grupo</a:t>
            </a:r>
            <a:r>
              <a:rPr lang="pt-PT" sz="1800" b="1" dirty="0">
                <a:latin typeface="Tw Cen MT"/>
                <a:cs typeface="Tw Cen MT"/>
              </a:rPr>
              <a:t> </a:t>
            </a:r>
            <a:r>
              <a:rPr lang="pt-PT" sz="1800" b="1" cap="all" dirty="0" smtClean="0">
                <a:latin typeface="Tw Cen MT"/>
                <a:cs typeface="Tw Cen MT"/>
              </a:rPr>
              <a:t>13</a:t>
            </a:r>
            <a:endParaRPr lang="pt-PT" sz="1800" b="1" cap="all" dirty="0">
              <a:latin typeface="Tw Cen MT"/>
              <a:cs typeface="Tw Cen M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34001" y="6144840"/>
            <a:ext cx="3809999" cy="524520"/>
            <a:chOff x="4800601" y="6144840"/>
            <a:chExt cx="3886199" cy="524520"/>
          </a:xfrm>
        </p:grpSpPr>
        <p:sp>
          <p:nvSpPr>
            <p:cNvPr id="7" name="TextBox 6"/>
            <p:cNvSpPr txBox="1"/>
            <p:nvPr/>
          </p:nvSpPr>
          <p:spPr>
            <a:xfrm>
              <a:off x="4800601" y="6144840"/>
              <a:ext cx="381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Ana Sampaio	   </a:t>
              </a:r>
              <a:r>
                <a:rPr lang="pt-PT" sz="1400" u="sng" dirty="0" smtClean="0">
                  <a:solidFill>
                    <a:schemeClr val="bg1"/>
                  </a:solidFill>
                  <a:latin typeface="Tw Cen MT"/>
                  <a:cs typeface="Tw Cen MT"/>
                </a:rPr>
                <a:t>Hugo Frade</a:t>
              </a:r>
            </a:p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Miguel Costa	   Tiago Abreu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8643" y="6146140"/>
              <a:ext cx="26181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54740	   	54750</a:t>
              </a:r>
            </a:p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54746	   	54772</a:t>
              </a:r>
            </a:p>
          </p:txBody>
        </p:sp>
      </p:grpSp>
      <p:pic>
        <p:nvPicPr>
          <p:cNvPr id="1026" name="Picture 2" descr="G:\EE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692" y="6049216"/>
            <a:ext cx="740148" cy="71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G:\u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015597"/>
            <a:ext cx="786954" cy="79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Conteúdos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buSzPct val="58000"/>
              <a:buFont typeface="Wingdings 2" pitchFamily="18" charset="2"/>
              <a:buChar char=""/>
            </a:pPr>
            <a:r>
              <a:rPr lang="pt-PT" dirty="0" smtClean="0">
                <a:solidFill>
                  <a:schemeClr val="tx2"/>
                </a:solidFill>
              </a:rPr>
              <a:t>Estudo do Problema</a:t>
            </a:r>
          </a:p>
          <a:p>
            <a:pPr lvl="1">
              <a:lnSpc>
                <a:spcPct val="130000"/>
              </a:lnSpc>
              <a:buSzPct val="58000"/>
              <a:buFont typeface="Wingdings 2" pitchFamily="18" charset="2"/>
              <a:buChar char=""/>
            </a:pPr>
            <a:r>
              <a:rPr lang="pt-PT" dirty="0" smtClean="0">
                <a:solidFill>
                  <a:schemeClr val="tx2"/>
                </a:solidFill>
              </a:rPr>
              <a:t>Conceitos Importantes</a:t>
            </a:r>
          </a:p>
          <a:p>
            <a:pPr lvl="1">
              <a:lnSpc>
                <a:spcPct val="130000"/>
              </a:lnSpc>
              <a:buSzPct val="58000"/>
              <a:buFont typeface="Wingdings 2" pitchFamily="18" charset="2"/>
              <a:buChar char=""/>
            </a:pPr>
            <a:r>
              <a:rPr lang="pt-PT" dirty="0" smtClean="0">
                <a:solidFill>
                  <a:schemeClr val="tx2"/>
                </a:solidFill>
              </a:rPr>
              <a:t>Contextualização do problema</a:t>
            </a:r>
          </a:p>
          <a:p>
            <a:pPr>
              <a:lnSpc>
                <a:spcPct val="130000"/>
              </a:lnSpc>
              <a:buSzPct val="58000"/>
              <a:buFont typeface="Wingdings 2" pitchFamily="18" charset="2"/>
              <a:buChar char=""/>
            </a:pPr>
            <a:r>
              <a:rPr lang="pt-PT" dirty="0" smtClean="0">
                <a:solidFill>
                  <a:schemeClr val="tx2"/>
                </a:solidFill>
              </a:rPr>
              <a:t>Objectivos do Projecto</a:t>
            </a:r>
          </a:p>
          <a:p>
            <a:pPr>
              <a:lnSpc>
                <a:spcPct val="130000"/>
              </a:lnSpc>
              <a:buSzPct val="58000"/>
              <a:buFont typeface="Wingdings 2" pitchFamily="18" charset="2"/>
              <a:buChar char=""/>
            </a:pPr>
            <a:r>
              <a:rPr lang="pt-PT" dirty="0" smtClean="0">
                <a:solidFill>
                  <a:schemeClr val="tx2"/>
                </a:solidFill>
              </a:rPr>
              <a:t>Análise de Requisitos</a:t>
            </a:r>
          </a:p>
          <a:p>
            <a:pPr>
              <a:lnSpc>
                <a:spcPct val="130000"/>
              </a:lnSpc>
              <a:buSzPct val="58000"/>
              <a:buFont typeface="Wingdings 2" pitchFamily="18" charset="2"/>
              <a:buChar char=""/>
            </a:pPr>
            <a:r>
              <a:rPr lang="pt-PT" dirty="0" smtClean="0">
                <a:solidFill>
                  <a:schemeClr val="tx2"/>
                </a:solidFill>
              </a:rPr>
              <a:t>Planeamento de Actividades</a:t>
            </a:r>
          </a:p>
          <a:p>
            <a:pPr>
              <a:lnSpc>
                <a:spcPct val="130000"/>
              </a:lnSpc>
              <a:buSzPct val="58000"/>
              <a:buFont typeface="Wingdings 2" pitchFamily="18" charset="2"/>
              <a:buChar char=""/>
            </a:pPr>
            <a:r>
              <a:rPr lang="pt-PT" dirty="0" smtClean="0">
                <a:solidFill>
                  <a:schemeClr val="tx2"/>
                </a:solidFill>
              </a:rPr>
              <a:t>Conclusões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Estudo do Problema</a:t>
            </a:r>
            <a:br>
              <a:rPr lang="pt-PT" dirty="0" smtClean="0"/>
            </a:br>
            <a:r>
              <a:rPr lang="pt-PT" sz="2200" dirty="0" smtClean="0"/>
              <a:t>Conceitos Importantes</a:t>
            </a:r>
            <a:endParaRPr lang="pt-PT" sz="2200" dirty="0"/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3</a:t>
            </a:fld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708660" lvl="1" indent="-342900" fontAlgn="base">
              <a:buSzPct val="48000"/>
              <a:buFont typeface="Wingdings 2" pitchFamily="18" charset="2"/>
              <a:buChar char=""/>
            </a:pPr>
            <a:r>
              <a:rPr lang="pt-PT" sz="2800" dirty="0" smtClean="0"/>
              <a:t>Abordagem de conceitos importantes como:</a:t>
            </a:r>
          </a:p>
          <a:p>
            <a:pPr marL="365760" lvl="1" indent="0" fontAlgn="base">
              <a:buSzPct val="48000"/>
              <a:buNone/>
            </a:pPr>
            <a:endParaRPr lang="pt-PT" sz="2800" dirty="0"/>
          </a:p>
          <a:p>
            <a:pPr marL="982980" lvl="2" indent="-342900" fontAlgn="base">
              <a:buSzPct val="48000"/>
              <a:buFont typeface="Wingdings 2" pitchFamily="18" charset="2"/>
              <a:buChar char=""/>
            </a:pPr>
            <a:r>
              <a:rPr lang="pt-PT" sz="2400" i="1" dirty="0" smtClean="0"/>
              <a:t>Software</a:t>
            </a:r>
            <a:r>
              <a:rPr lang="pt-PT" sz="2400" dirty="0" smtClean="0"/>
              <a:t> de Apoio à Decisão</a:t>
            </a:r>
          </a:p>
          <a:p>
            <a:pPr marL="982980" lvl="2" indent="-342900" fontAlgn="base">
              <a:buSzPct val="48000"/>
              <a:buFont typeface="Wingdings 2" pitchFamily="18" charset="2"/>
              <a:buChar char=""/>
            </a:pPr>
            <a:endParaRPr lang="pt-PT" sz="2400" dirty="0" smtClean="0"/>
          </a:p>
          <a:p>
            <a:pPr marL="982980" lvl="2" indent="-342900" fontAlgn="base">
              <a:buSzPct val="48000"/>
              <a:buFont typeface="Wingdings 2" pitchFamily="18" charset="2"/>
              <a:buChar char=""/>
            </a:pPr>
            <a:r>
              <a:rPr lang="pt-PT" sz="2400" dirty="0" smtClean="0"/>
              <a:t>Utilizadores deste tipo de </a:t>
            </a:r>
            <a:r>
              <a:rPr lang="pt-PT" sz="2400" i="1" dirty="0" smtClean="0"/>
              <a:t>software</a:t>
            </a:r>
          </a:p>
          <a:p>
            <a:pPr marL="982980" lvl="2" indent="-342900" fontAlgn="base">
              <a:buSzPct val="48000"/>
              <a:buFont typeface="Wingdings 2" pitchFamily="18" charset="2"/>
              <a:buChar char=""/>
            </a:pPr>
            <a:endParaRPr lang="pt-PT" sz="2400" i="1" dirty="0" smtClean="0"/>
          </a:p>
          <a:p>
            <a:pPr marL="982980" lvl="2" indent="-342900" fontAlgn="base">
              <a:buSzPct val="48000"/>
              <a:buFont typeface="Wingdings 2" pitchFamily="18" charset="2"/>
              <a:buChar char=""/>
            </a:pPr>
            <a:r>
              <a:rPr lang="pt-PT" sz="2400" dirty="0" smtClean="0"/>
              <a:t>Importância deste tipo de </a:t>
            </a:r>
            <a:r>
              <a:rPr lang="pt-PT" sz="2400" i="1" dirty="0" smtClean="0"/>
              <a:t>software</a:t>
            </a:r>
          </a:p>
          <a:p>
            <a:pPr marL="0" indent="0">
              <a:buNone/>
            </a:pP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Estudo </a:t>
            </a:r>
            <a:r>
              <a:rPr lang="pt-PT" dirty="0"/>
              <a:t>do Problema</a:t>
            </a:r>
            <a:br>
              <a:rPr lang="pt-PT" dirty="0"/>
            </a:br>
            <a:r>
              <a:rPr lang="pt-PT" sz="2200" dirty="0" smtClean="0"/>
              <a:t>Contextualização do problema</a:t>
            </a:r>
            <a:endParaRPr lang="pt-PT" sz="2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4</a:t>
            </a:fld>
            <a:endParaRPr lang="pt-PT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304800" y="1676400"/>
            <a:ext cx="8229600" cy="4560912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742950" lvl="1" indent="-285750" fontAlgn="base">
              <a:spcBef>
                <a:spcPts val="550"/>
              </a:spcBef>
              <a:buClr>
                <a:schemeClr val="accent1"/>
              </a:buClr>
              <a:buSzPct val="48000"/>
              <a:buFont typeface="Wingdings 2" pitchFamily="18" charset="2"/>
              <a:buChar char=""/>
              <a:defRPr/>
            </a:pPr>
            <a:r>
              <a:rPr lang="pt-PT" sz="2200" dirty="0" smtClean="0"/>
              <a:t>Em </a:t>
            </a:r>
            <a:r>
              <a:rPr lang="pt-PT" sz="2200" dirty="0"/>
              <a:t>que se baseia o problema em questão</a:t>
            </a:r>
            <a:r>
              <a:rPr lang="pt-PT" sz="2200" dirty="0" smtClean="0"/>
              <a:t>?</a:t>
            </a:r>
          </a:p>
          <a:p>
            <a:pPr marL="1200150" lvl="2" indent="-285750" algn="just" fontAlgn="base">
              <a:lnSpc>
                <a:spcPct val="120000"/>
              </a:lnSpc>
              <a:spcBef>
                <a:spcPts val="550"/>
              </a:spcBef>
              <a:buClr>
                <a:schemeClr val="accent1"/>
              </a:buClr>
              <a:buSzPct val="48000"/>
              <a:buFont typeface="Wingdings 2" pitchFamily="18" charset="2"/>
              <a:buChar char=""/>
              <a:defRPr/>
            </a:pPr>
            <a:r>
              <a:rPr lang="pt-PT" sz="1600" dirty="0" smtClean="0"/>
              <a:t>O problema </a:t>
            </a:r>
            <a:r>
              <a:rPr lang="pt-PT" sz="1600" dirty="0"/>
              <a:t>em questão é criar uma ferramenta que classifique os </a:t>
            </a:r>
            <a:r>
              <a:rPr lang="pt-PT" sz="1600" i="1" dirty="0"/>
              <a:t>softwares</a:t>
            </a:r>
            <a:r>
              <a:rPr lang="pt-PT" sz="1600" dirty="0"/>
              <a:t> conforme os atributos pretendidos</a:t>
            </a:r>
            <a:r>
              <a:rPr lang="pt-PT" sz="1600" dirty="0" smtClean="0"/>
              <a:t>.</a:t>
            </a:r>
          </a:p>
          <a:p>
            <a:pPr marL="1200150" lvl="2" indent="-285750" algn="just" fontAlgn="base">
              <a:spcBef>
                <a:spcPts val="550"/>
              </a:spcBef>
              <a:buClr>
                <a:schemeClr val="accent1"/>
              </a:buClr>
              <a:buSzPct val="48000"/>
              <a:buFont typeface="Wingdings 2" pitchFamily="18" charset="2"/>
              <a:buChar char=""/>
              <a:defRPr/>
            </a:pPr>
            <a:endParaRPr lang="pt-PT" sz="2200" dirty="0" smtClean="0"/>
          </a:p>
          <a:p>
            <a:pPr marL="742950" lvl="1" indent="-285750" algn="just" fontAlgn="base">
              <a:spcBef>
                <a:spcPts val="550"/>
              </a:spcBef>
              <a:buClr>
                <a:schemeClr val="accent1"/>
              </a:buClr>
              <a:buSzPct val="48000"/>
              <a:buFont typeface="Wingdings 2" pitchFamily="18" charset="2"/>
              <a:buChar char=""/>
              <a:defRPr/>
            </a:pPr>
            <a:r>
              <a:rPr lang="pt-PT" sz="2200" dirty="0" smtClean="0"/>
              <a:t>Porquê </a:t>
            </a:r>
            <a:r>
              <a:rPr lang="pt-PT" sz="2200" dirty="0"/>
              <a:t>a realização deste problema</a:t>
            </a:r>
            <a:r>
              <a:rPr lang="pt-PT" sz="2200" dirty="0" smtClean="0"/>
              <a:t>?</a:t>
            </a:r>
          </a:p>
          <a:p>
            <a:pPr marL="1200150" lvl="2" indent="-285750" algn="just" fontAlgn="base">
              <a:lnSpc>
                <a:spcPct val="120000"/>
              </a:lnSpc>
              <a:spcBef>
                <a:spcPts val="550"/>
              </a:spcBef>
              <a:buClr>
                <a:schemeClr val="accent1"/>
              </a:buClr>
              <a:buSzPct val="48000"/>
              <a:buFont typeface="Wingdings 2" pitchFamily="18" charset="2"/>
              <a:buChar char=""/>
              <a:defRPr/>
            </a:pPr>
            <a:r>
              <a:rPr lang="pt-PT" sz="1600" dirty="0" smtClean="0"/>
              <a:t>Tomar </a:t>
            </a:r>
            <a:r>
              <a:rPr lang="pt-PT" sz="1600" dirty="0"/>
              <a:t>decisões no mundo empresarial e não só requer muita responsabilidade, em que todas as escolhas têm de ser bem pensadas. </a:t>
            </a:r>
          </a:p>
          <a:p>
            <a:pPr marL="1200150" lvl="2" indent="-285750" algn="just" fontAlgn="base">
              <a:lnSpc>
                <a:spcPct val="120000"/>
              </a:lnSpc>
              <a:spcBef>
                <a:spcPts val="550"/>
              </a:spcBef>
              <a:buClr>
                <a:schemeClr val="accent1"/>
              </a:buClr>
              <a:buSzPct val="48000"/>
              <a:buFont typeface="Wingdings 2" pitchFamily="18" charset="2"/>
              <a:buChar char=""/>
              <a:defRPr/>
            </a:pPr>
            <a:r>
              <a:rPr lang="pt-PT" sz="1600" dirty="0"/>
              <a:t>T</a:t>
            </a:r>
            <a:r>
              <a:rPr lang="pt-PT" sz="1600" dirty="0" smtClean="0"/>
              <a:t>orna</a:t>
            </a:r>
            <a:r>
              <a:rPr lang="pt-PT" sz="1600" dirty="0"/>
              <a:t>-se cada vez mais necessário ter em conta todas as alternativas existentes no mercado, de forma a escolher a melhor de todas as disponíveis</a:t>
            </a:r>
            <a:r>
              <a:rPr lang="pt-PT" sz="1600" dirty="0" smtClean="0"/>
              <a:t>.</a:t>
            </a:r>
            <a:endParaRPr lang="pt-PT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Objectivos</a:t>
            </a:r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583488" cy="4495800"/>
          </a:xfrm>
        </p:spPr>
        <p:txBody>
          <a:bodyPr>
            <a:normAutofit/>
          </a:bodyPr>
          <a:lstStyle/>
          <a:p>
            <a:pPr marL="742950" lvl="1" indent="-285750" algn="just" fontAlgn="base">
              <a:lnSpc>
                <a:spcPct val="120000"/>
              </a:lnSpc>
              <a:buSzPct val="48000"/>
              <a:buFont typeface="Wingdings 2" pitchFamily="18" charset="2"/>
              <a:buChar char=""/>
              <a:defRPr/>
            </a:pPr>
            <a:r>
              <a:rPr lang="pt-PT" sz="2000" dirty="0"/>
              <a:t>Alargar a experiência de utilização do ambiente Windows e no uso de ferramentas da Microsoft;</a:t>
            </a:r>
          </a:p>
          <a:p>
            <a:pPr marL="742950" lvl="1" indent="-285750" algn="just" fontAlgn="base">
              <a:lnSpc>
                <a:spcPct val="120000"/>
              </a:lnSpc>
              <a:buSzPct val="48000"/>
              <a:buFont typeface="Wingdings 2" pitchFamily="18" charset="2"/>
              <a:buChar char=""/>
              <a:defRPr/>
            </a:pPr>
            <a:r>
              <a:rPr lang="pt-PT" sz="2000" dirty="0"/>
              <a:t>Desenvolver um sistema de </a:t>
            </a:r>
            <a:r>
              <a:rPr lang="pt-PT" sz="2000" i="1" dirty="0"/>
              <a:t>software</a:t>
            </a:r>
            <a:r>
              <a:rPr lang="pt-PT" sz="2000" dirty="0"/>
              <a:t> passando por todas as fases da engenharia de </a:t>
            </a:r>
            <a:r>
              <a:rPr lang="pt-PT" sz="2000" i="1" dirty="0"/>
              <a:t>software</a:t>
            </a:r>
            <a:r>
              <a:rPr lang="pt-PT" sz="2000" dirty="0" smtClean="0"/>
              <a:t>;</a:t>
            </a:r>
          </a:p>
          <a:p>
            <a:pPr marL="742950" lvl="1" indent="-285750" fontAlgn="base">
              <a:lnSpc>
                <a:spcPct val="120000"/>
              </a:lnSpc>
              <a:buSzPct val="48000"/>
              <a:buFont typeface="Wingdings 2" pitchFamily="18" charset="2"/>
              <a:buChar char=""/>
              <a:defRPr/>
            </a:pPr>
            <a:r>
              <a:rPr lang="pt-PT" sz="2000" dirty="0" smtClean="0"/>
              <a:t>Aprender </a:t>
            </a:r>
            <a:r>
              <a:rPr lang="pt-PT" sz="2000" dirty="0"/>
              <a:t>a criar e a gerir uma base de dados dinâmica;</a:t>
            </a:r>
          </a:p>
          <a:p>
            <a:pPr marL="742950" lvl="1" indent="-285750" fontAlgn="base">
              <a:lnSpc>
                <a:spcPct val="120000"/>
              </a:lnSpc>
              <a:buSzPct val="48000"/>
              <a:buFont typeface="Wingdings 2" pitchFamily="18" charset="2"/>
              <a:buChar char=""/>
              <a:defRPr/>
            </a:pPr>
            <a:r>
              <a:rPr lang="pt-PT" sz="2000" dirty="0"/>
              <a:t>Utilizar algoritmos multicritério para escolher a melhor solução de um leque de </a:t>
            </a:r>
            <a:r>
              <a:rPr lang="pt-PT" sz="2000" dirty="0" smtClean="0"/>
              <a:t>opções:</a:t>
            </a:r>
          </a:p>
          <a:p>
            <a:pPr marL="1474470" lvl="3" indent="-285750" fontAlgn="base">
              <a:buSzPct val="48000"/>
              <a:buFont typeface="Wingdings 2" pitchFamily="18" charset="2"/>
              <a:buChar char=""/>
              <a:defRPr/>
            </a:pPr>
            <a:r>
              <a:rPr lang="pt-PT" sz="1600" dirty="0" smtClean="0"/>
              <a:t>SMART;</a:t>
            </a:r>
          </a:p>
          <a:p>
            <a:pPr marL="1474470" lvl="3" indent="-285750" fontAlgn="base">
              <a:buSzPct val="48000"/>
              <a:buFont typeface="Wingdings 2" pitchFamily="18" charset="2"/>
              <a:buChar char=""/>
              <a:defRPr/>
            </a:pPr>
            <a:r>
              <a:rPr lang="pt-PT" sz="1600" dirty="0" smtClean="0"/>
              <a:t>AHP;</a:t>
            </a:r>
          </a:p>
          <a:p>
            <a:pPr marL="1474470" lvl="3" indent="-285750" fontAlgn="base">
              <a:buSzPct val="48000"/>
              <a:buFont typeface="Wingdings 2" pitchFamily="18" charset="2"/>
              <a:buChar char=""/>
              <a:defRPr/>
            </a:pPr>
            <a:r>
              <a:rPr lang="pt-PT" sz="1600" dirty="0" err="1" smtClean="0"/>
              <a:t>ValueFn</a:t>
            </a:r>
            <a:r>
              <a:rPr lang="pt-PT" sz="1600" dirty="0" smtClean="0"/>
              <a:t>.</a:t>
            </a:r>
            <a:endParaRPr lang="pt-PT" sz="1600" dirty="0"/>
          </a:p>
          <a:p>
            <a:pPr marL="742950" lvl="1" indent="-285750" fontAlgn="base">
              <a:lnSpc>
                <a:spcPct val="120000"/>
              </a:lnSpc>
              <a:buSzPct val="48000"/>
              <a:buFont typeface="Wingdings 2" pitchFamily="18" charset="2"/>
              <a:buChar char=""/>
              <a:defRPr/>
            </a:pPr>
            <a:r>
              <a:rPr lang="pt-PT" sz="2000" dirty="0" smtClean="0"/>
              <a:t>Desenvolver </a:t>
            </a:r>
            <a:r>
              <a:rPr lang="pt-PT" sz="2000" dirty="0"/>
              <a:t>competências na gestão de projectos</a:t>
            </a:r>
            <a:r>
              <a:rPr lang="pt-PT" sz="20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9860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Análise de Requisitos</a:t>
            </a:r>
            <a:r>
              <a:rPr lang="pt-PT" dirty="0"/>
              <a:t/>
            </a:r>
            <a:br>
              <a:rPr lang="pt-PT" dirty="0"/>
            </a:br>
            <a:r>
              <a:rPr lang="pt-PT" sz="2200" dirty="0" smtClean="0"/>
              <a:t>Requisitos da Interface</a:t>
            </a:r>
            <a:endParaRPr lang="pt-PT" sz="2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153400" cy="4536504"/>
          </a:xfrm>
        </p:spPr>
        <p:txBody>
          <a:bodyPr vert="horz">
            <a:noAutofit/>
          </a:bodyPr>
          <a:lstStyle/>
          <a:p>
            <a:pPr lvl="0"/>
            <a:r>
              <a:rPr lang="pt-PT" sz="1600" dirty="0"/>
              <a:t>Linguagem do Interface: </a:t>
            </a:r>
            <a:r>
              <a:rPr lang="pt-PT" sz="1600" dirty="0" smtClean="0"/>
              <a:t>Inglês</a:t>
            </a:r>
          </a:p>
          <a:p>
            <a:pPr lvl="0"/>
            <a:endParaRPr lang="pt-PT" sz="300" dirty="0"/>
          </a:p>
          <a:p>
            <a:pPr lvl="0"/>
            <a:r>
              <a:rPr lang="pt-PT" sz="1600" dirty="0"/>
              <a:t>Menus:</a:t>
            </a:r>
          </a:p>
          <a:p>
            <a:pPr lvl="1"/>
            <a:r>
              <a:rPr lang="pt-PT" sz="1600" dirty="0"/>
              <a:t>Devem constar obrigatoriamente as seguintes opções em relação à base de </a:t>
            </a:r>
            <a:r>
              <a:rPr lang="pt-PT" sz="1600" dirty="0" smtClean="0"/>
              <a:t>dados: </a:t>
            </a:r>
          </a:p>
          <a:p>
            <a:pPr lvl="2"/>
            <a:r>
              <a:rPr lang="pt-PT" sz="1400" b="1" i="1" dirty="0" smtClean="0"/>
              <a:t>New,</a:t>
            </a:r>
            <a:r>
              <a:rPr lang="pt-PT" sz="1400" b="1" i="1" dirty="0"/>
              <a:t> </a:t>
            </a:r>
            <a:r>
              <a:rPr lang="pt-PT" sz="1400" b="1" i="1" dirty="0" smtClean="0"/>
              <a:t>Open</a:t>
            </a:r>
            <a:r>
              <a:rPr lang="pt-PT" sz="1400" dirty="0" smtClean="0"/>
              <a:t>, </a:t>
            </a:r>
            <a:r>
              <a:rPr lang="pt-PT" sz="1400" b="1" i="1" dirty="0" err="1" smtClean="0"/>
              <a:t>Save</a:t>
            </a:r>
            <a:r>
              <a:rPr lang="pt-PT" sz="1400" b="1" i="1" dirty="0" smtClean="0"/>
              <a:t>, </a:t>
            </a:r>
            <a:r>
              <a:rPr lang="pt-PT" sz="1400" b="1" i="1" dirty="0" err="1" smtClean="0"/>
              <a:t>Save</a:t>
            </a:r>
            <a:r>
              <a:rPr lang="pt-PT" sz="1400" b="1" i="1" dirty="0" smtClean="0"/>
              <a:t> As, </a:t>
            </a:r>
            <a:r>
              <a:rPr lang="pt-PT" sz="1400" b="1" i="1" dirty="0" err="1" smtClean="0"/>
              <a:t>Exit</a:t>
            </a:r>
            <a:endParaRPr lang="pt-PT" sz="1400" b="1" i="1" dirty="0"/>
          </a:p>
          <a:p>
            <a:pPr lvl="1"/>
            <a:r>
              <a:rPr lang="pt-PT" sz="1600" dirty="0" smtClean="0"/>
              <a:t>Devem </a:t>
            </a:r>
            <a:r>
              <a:rPr lang="pt-PT" sz="1600" dirty="0"/>
              <a:t>constar obrigatoriamente as seguintes opções em relação aos </a:t>
            </a:r>
            <a:r>
              <a:rPr lang="pt-PT" sz="1600" i="1" dirty="0" smtClean="0"/>
              <a:t>softwares</a:t>
            </a:r>
            <a:r>
              <a:rPr lang="pt-PT" sz="1600" dirty="0" smtClean="0"/>
              <a:t>:</a:t>
            </a:r>
          </a:p>
          <a:p>
            <a:pPr lvl="2"/>
            <a:r>
              <a:rPr lang="pt-PT" sz="1400" b="1" i="1" dirty="0" err="1" smtClean="0"/>
              <a:t>Edit</a:t>
            </a:r>
            <a:r>
              <a:rPr lang="pt-PT" sz="1400" b="1" i="1" dirty="0" smtClean="0"/>
              <a:t> </a:t>
            </a:r>
            <a:r>
              <a:rPr lang="pt-PT" sz="1400" b="1" i="1" dirty="0"/>
              <a:t>software </a:t>
            </a:r>
            <a:r>
              <a:rPr lang="pt-PT" sz="1400" b="1" i="1" dirty="0" err="1" smtClean="0"/>
              <a:t>list</a:t>
            </a:r>
            <a:r>
              <a:rPr lang="pt-PT" sz="1400" b="1" i="1" dirty="0" smtClean="0"/>
              <a:t>, </a:t>
            </a:r>
            <a:r>
              <a:rPr lang="pt-PT" sz="1400" b="1" i="1" dirty="0" err="1" smtClean="0"/>
              <a:t>View</a:t>
            </a:r>
            <a:r>
              <a:rPr lang="pt-PT" sz="1400" b="1" i="1" dirty="0" smtClean="0"/>
              <a:t> </a:t>
            </a:r>
            <a:r>
              <a:rPr lang="pt-PT" sz="1400" b="1" i="1" dirty="0"/>
              <a:t>Software Web </a:t>
            </a:r>
            <a:r>
              <a:rPr lang="pt-PT" sz="1400" b="1" i="1" dirty="0" err="1" smtClean="0"/>
              <a:t>Page</a:t>
            </a:r>
            <a:endParaRPr lang="pt-PT" sz="1400" b="1" i="1" dirty="0" smtClean="0"/>
          </a:p>
          <a:p>
            <a:pPr lvl="1"/>
            <a:r>
              <a:rPr lang="pt-PT" sz="1600" dirty="0" smtClean="0"/>
              <a:t>Opção </a:t>
            </a:r>
            <a:r>
              <a:rPr lang="pt-PT" sz="1600" dirty="0"/>
              <a:t>de escolha entre </a:t>
            </a:r>
            <a:r>
              <a:rPr lang="pt-PT" sz="1600" i="1" dirty="0" err="1"/>
              <a:t>Basic</a:t>
            </a:r>
            <a:r>
              <a:rPr lang="pt-PT" sz="1600" dirty="0"/>
              <a:t> </a:t>
            </a:r>
            <a:r>
              <a:rPr lang="pt-PT" sz="1600" i="1" dirty="0"/>
              <a:t>DB</a:t>
            </a:r>
            <a:r>
              <a:rPr lang="pt-PT" sz="1600" dirty="0"/>
              <a:t> e </a:t>
            </a:r>
            <a:r>
              <a:rPr lang="pt-PT" sz="1600" i="1" dirty="0" err="1"/>
              <a:t>Extended</a:t>
            </a:r>
            <a:r>
              <a:rPr lang="pt-PT" sz="1600" i="1" dirty="0"/>
              <a:t> DB</a:t>
            </a:r>
            <a:r>
              <a:rPr lang="pt-PT" sz="1600" i="1" dirty="0" smtClean="0"/>
              <a:t>.</a:t>
            </a:r>
          </a:p>
          <a:p>
            <a:pPr lvl="1"/>
            <a:endParaRPr lang="pt-PT" sz="400" dirty="0"/>
          </a:p>
          <a:p>
            <a:pPr lvl="0"/>
            <a:r>
              <a:rPr lang="pt-PT" sz="1600" dirty="0"/>
              <a:t>Após a abertura da base de dados deve existir um menu que permita a gestão dos </a:t>
            </a:r>
            <a:r>
              <a:rPr lang="pt-PT" sz="1600" i="1" dirty="0"/>
              <a:t>softwares</a:t>
            </a:r>
            <a:r>
              <a:rPr lang="pt-PT" sz="1600" dirty="0" smtClean="0"/>
              <a:t>.</a:t>
            </a:r>
          </a:p>
          <a:p>
            <a:pPr lvl="0"/>
            <a:endParaRPr lang="pt-PT" sz="200" dirty="0"/>
          </a:p>
          <a:p>
            <a:pPr lvl="0"/>
            <a:r>
              <a:rPr lang="pt-PT" sz="1600" dirty="0"/>
              <a:t>Na comparação de </a:t>
            </a:r>
            <a:r>
              <a:rPr lang="pt-PT" sz="1600" i="1" dirty="0"/>
              <a:t>software</a:t>
            </a:r>
            <a:r>
              <a:rPr lang="pt-PT" sz="1600" dirty="0"/>
              <a:t> o utilizador pode </a:t>
            </a:r>
            <a:r>
              <a:rPr lang="pt-PT" sz="1600" dirty="0" smtClean="0"/>
              <a:t>selecionar:</a:t>
            </a:r>
            <a:endParaRPr lang="pt-PT" sz="1600" dirty="0"/>
          </a:p>
          <a:p>
            <a:pPr lvl="1"/>
            <a:r>
              <a:rPr lang="pt-PT" sz="1400" dirty="0" smtClean="0"/>
              <a:t>as </a:t>
            </a:r>
            <a:r>
              <a:rPr lang="pt-PT" sz="1400" dirty="0"/>
              <a:t>características que pretende comparar.</a:t>
            </a:r>
          </a:p>
          <a:p>
            <a:pPr lvl="1"/>
            <a:r>
              <a:rPr lang="pt-PT" sz="1400" dirty="0"/>
              <a:t>os softwares que pretende comparar.</a:t>
            </a:r>
          </a:p>
          <a:p>
            <a:pPr lvl="1"/>
            <a:r>
              <a:rPr lang="pt-PT" sz="1400" dirty="0"/>
              <a:t>os métodos que pretende usar para essa comparação</a:t>
            </a:r>
            <a:r>
              <a:rPr lang="pt-PT" sz="1400" dirty="0" smtClean="0"/>
              <a:t>.</a:t>
            </a:r>
            <a:endParaRPr lang="pt-PT" sz="1400" dirty="0"/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4028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Análise de Requisitos</a:t>
            </a:r>
            <a:r>
              <a:rPr lang="pt-PT" dirty="0"/>
              <a:t/>
            </a:r>
            <a:br>
              <a:rPr lang="pt-PT" dirty="0"/>
            </a:br>
            <a:r>
              <a:rPr lang="pt-PT" sz="2200" dirty="0" smtClean="0"/>
              <a:t>Requisitos da Base de Dados</a:t>
            </a:r>
            <a:endParaRPr lang="pt-PT" sz="2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153400" cy="4536504"/>
          </a:xfrm>
        </p:spPr>
        <p:txBody>
          <a:bodyPr vert="horz">
            <a:noAutofit/>
          </a:bodyPr>
          <a:lstStyle/>
          <a:p>
            <a:pPr lvl="0">
              <a:lnSpc>
                <a:spcPct val="120000"/>
              </a:lnSpc>
            </a:pPr>
            <a:r>
              <a:rPr lang="pt-PT" sz="1800" dirty="0"/>
              <a:t>A base de dados deve ser </a:t>
            </a:r>
            <a:r>
              <a:rPr lang="pt-PT" sz="1800" dirty="0" smtClean="0"/>
              <a:t>dinâmica.</a:t>
            </a:r>
          </a:p>
          <a:p>
            <a:pPr lvl="0">
              <a:lnSpc>
                <a:spcPct val="120000"/>
              </a:lnSpc>
            </a:pPr>
            <a:r>
              <a:rPr lang="pt-PT" sz="1800" dirty="0" smtClean="0"/>
              <a:t>Possibilidade </a:t>
            </a:r>
            <a:r>
              <a:rPr lang="pt-PT" sz="1800" dirty="0"/>
              <a:t>de um utilizador criar a sua própria base de </a:t>
            </a:r>
            <a:r>
              <a:rPr lang="pt-PT" sz="1800" dirty="0" smtClean="0"/>
              <a:t>dados.</a:t>
            </a:r>
          </a:p>
          <a:p>
            <a:pPr lvl="0">
              <a:lnSpc>
                <a:spcPct val="120000"/>
              </a:lnSpc>
            </a:pPr>
            <a:r>
              <a:rPr lang="pt-PT" sz="1800" dirty="0" smtClean="0"/>
              <a:t>Existem duas bases de dados diferentes: </a:t>
            </a:r>
            <a:r>
              <a:rPr lang="pt-PT" sz="1800" i="1" dirty="0" err="1" smtClean="0"/>
              <a:t>Basic</a:t>
            </a:r>
            <a:r>
              <a:rPr lang="pt-PT" sz="1800" i="1" dirty="0" smtClean="0"/>
              <a:t> DB </a:t>
            </a:r>
            <a:r>
              <a:rPr lang="pt-PT" sz="1800" dirty="0" smtClean="0"/>
              <a:t>e </a:t>
            </a:r>
            <a:r>
              <a:rPr lang="pt-PT" sz="1800" i="1" dirty="0" err="1" smtClean="0"/>
              <a:t>Extended</a:t>
            </a:r>
            <a:r>
              <a:rPr lang="pt-PT" sz="1800" i="1" dirty="0" smtClean="0"/>
              <a:t> DB</a:t>
            </a:r>
          </a:p>
          <a:p>
            <a:pPr lvl="0">
              <a:lnSpc>
                <a:spcPct val="120000"/>
              </a:lnSpc>
            </a:pPr>
            <a:r>
              <a:rPr lang="pt-PT" sz="1800" dirty="0" smtClean="0"/>
              <a:t>As bases de dados têm que conter os seguintes campos:</a:t>
            </a:r>
            <a:endParaRPr lang="pt-PT" sz="1700" dirty="0" smtClean="0"/>
          </a:p>
          <a:p>
            <a:pPr lvl="1">
              <a:lnSpc>
                <a:spcPct val="120000"/>
              </a:lnSpc>
            </a:pPr>
            <a:r>
              <a:rPr lang="pt-PT" sz="1600" i="1" dirty="0" err="1" smtClean="0"/>
              <a:t>Basic</a:t>
            </a:r>
            <a:r>
              <a:rPr lang="pt-PT" sz="1600" i="1" dirty="0" smtClean="0"/>
              <a:t> Data Base</a:t>
            </a:r>
            <a:endParaRPr lang="pt-PT" sz="1600" dirty="0" smtClean="0"/>
          </a:p>
          <a:p>
            <a:pPr lvl="2">
              <a:lnSpc>
                <a:spcPct val="120000"/>
              </a:lnSpc>
            </a:pPr>
            <a:r>
              <a:rPr lang="en-US" sz="1400" dirty="0" smtClean="0"/>
              <a:t>Software name (</a:t>
            </a:r>
            <a:r>
              <a:rPr lang="en-US" sz="1400" dirty="0" err="1" smtClean="0"/>
              <a:t>limite</a:t>
            </a:r>
            <a:r>
              <a:rPr lang="en-US" sz="1400" dirty="0" smtClean="0"/>
              <a:t> de 60 </a:t>
            </a:r>
            <a:r>
              <a:rPr lang="en-US" sz="1400" dirty="0" err="1" smtClean="0"/>
              <a:t>caracteres</a:t>
            </a:r>
            <a:r>
              <a:rPr lang="en-US" sz="1400" dirty="0" smtClean="0"/>
              <a:t>)</a:t>
            </a:r>
            <a:endParaRPr lang="pt-PT" sz="1400" dirty="0" smtClean="0"/>
          </a:p>
          <a:p>
            <a:pPr lvl="2">
              <a:lnSpc>
                <a:spcPct val="120000"/>
              </a:lnSpc>
            </a:pPr>
            <a:r>
              <a:rPr lang="pt-PT" sz="1400" dirty="0" err="1" smtClean="0"/>
              <a:t>WebPage</a:t>
            </a:r>
            <a:r>
              <a:rPr lang="pt-PT" sz="1400" dirty="0" smtClean="0"/>
              <a:t> Link (limite de 200 caracteres)</a:t>
            </a:r>
          </a:p>
          <a:p>
            <a:pPr lvl="1">
              <a:lnSpc>
                <a:spcPct val="120000"/>
              </a:lnSpc>
            </a:pPr>
            <a:r>
              <a:rPr lang="pt-PT" sz="1600" i="1" dirty="0" err="1" smtClean="0"/>
              <a:t>Extended</a:t>
            </a:r>
            <a:r>
              <a:rPr lang="pt-PT" sz="1600" i="1" dirty="0" smtClean="0"/>
              <a:t> Data Base</a:t>
            </a:r>
          </a:p>
          <a:p>
            <a:pPr lvl="2">
              <a:lnSpc>
                <a:spcPct val="120000"/>
              </a:lnSpc>
            </a:pPr>
            <a:r>
              <a:rPr lang="pt-PT" sz="1400" dirty="0" smtClean="0"/>
              <a:t>Inclui os campos da </a:t>
            </a:r>
            <a:r>
              <a:rPr lang="pt-PT" sz="1400" i="1" dirty="0" err="1" smtClean="0"/>
              <a:t>Basic</a:t>
            </a:r>
            <a:r>
              <a:rPr lang="pt-PT" sz="1400" i="1" dirty="0" smtClean="0"/>
              <a:t> DB</a:t>
            </a:r>
            <a:endParaRPr lang="pt-PT" sz="1400" dirty="0" smtClean="0"/>
          </a:p>
          <a:p>
            <a:pPr lvl="2">
              <a:lnSpc>
                <a:spcPct val="120000"/>
              </a:lnSpc>
            </a:pPr>
            <a:r>
              <a:rPr lang="en-US" sz="1400" dirty="0" smtClean="0"/>
              <a:t>Compatibility between Operating Systems (</a:t>
            </a:r>
            <a:r>
              <a:rPr lang="en-US" sz="1400" dirty="0" err="1" smtClean="0"/>
              <a:t>Conteúdo</a:t>
            </a:r>
            <a:r>
              <a:rPr lang="en-US" sz="1400" dirty="0" smtClean="0"/>
              <a:t>: Yes/No)</a:t>
            </a:r>
            <a:endParaRPr lang="pt-PT" sz="1400" dirty="0" smtClean="0"/>
          </a:p>
          <a:p>
            <a:pPr lvl="2">
              <a:lnSpc>
                <a:spcPct val="120000"/>
              </a:lnSpc>
            </a:pPr>
            <a:r>
              <a:rPr lang="pt-PT" sz="1400" dirty="0" err="1" smtClean="0"/>
              <a:t>Cost</a:t>
            </a:r>
            <a:r>
              <a:rPr lang="pt-PT" sz="1400" dirty="0" smtClean="0"/>
              <a:t> </a:t>
            </a:r>
            <a:r>
              <a:rPr lang="pt-PT" sz="1400" dirty="0" err="1" smtClean="0"/>
              <a:t>of</a:t>
            </a:r>
            <a:r>
              <a:rPr lang="pt-PT" sz="1400" dirty="0" smtClean="0"/>
              <a:t> a </a:t>
            </a:r>
            <a:r>
              <a:rPr lang="pt-PT" sz="1400" dirty="0" err="1" smtClean="0"/>
              <a:t>license</a:t>
            </a:r>
            <a:r>
              <a:rPr lang="pt-PT" sz="1400" dirty="0" smtClean="0"/>
              <a:t>: (Conteúdo: Valor real em Euros)</a:t>
            </a:r>
          </a:p>
          <a:p>
            <a:pPr lvl="2">
              <a:lnSpc>
                <a:spcPct val="120000"/>
              </a:lnSpc>
            </a:pPr>
            <a:r>
              <a:rPr lang="pt-PT" sz="1400" dirty="0" smtClean="0"/>
              <a:t>...</a:t>
            </a:r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7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Planeamento de Actividades</a:t>
            </a:r>
            <a:endParaRPr lang="pt-PT" dirty="0"/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8</a:t>
            </a:fld>
            <a:endParaRPr lang="pt-PT" dirty="0"/>
          </a:p>
        </p:txBody>
      </p:sp>
      <p:pic>
        <p:nvPicPr>
          <p:cNvPr id="9" name="Marcador de Posição de Conteúdo 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8153400" cy="3758252"/>
          </a:xfrm>
        </p:spPr>
      </p:pic>
    </p:spTree>
    <p:extLst>
      <p:ext uri="{BB962C8B-B14F-4D97-AF65-F5344CB8AC3E}">
        <p14:creationId xmlns:p14="http://schemas.microsoft.com/office/powerpoint/2010/main" val="274878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Conclusões</a:t>
            </a:r>
            <a:endParaRPr lang="pt-PT" dirty="0"/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8" name="Marcador de Posição de Conteúdo 4"/>
          <p:cNvSpPr>
            <a:spLocks noGrp="1"/>
          </p:cNvSpPr>
          <p:nvPr>
            <p:ph sz="quarter" idx="1"/>
          </p:nvPr>
        </p:nvSpPr>
        <p:spPr>
          <a:xfrm>
            <a:off x="179512" y="1844824"/>
            <a:ext cx="8640960" cy="4179168"/>
          </a:xfrm>
        </p:spPr>
        <p:txBody>
          <a:bodyPr>
            <a:normAutofit/>
          </a:bodyPr>
          <a:lstStyle/>
          <a:p>
            <a:pPr marL="742950" lvl="1" indent="-285750" algn="just" fontAlgn="base">
              <a:buSzPct val="48000"/>
              <a:buFont typeface="Wingdings 2" pitchFamily="18" charset="2"/>
              <a:buChar char=""/>
              <a:defRPr/>
            </a:pPr>
            <a:r>
              <a:rPr lang="pt-PT" sz="2400" dirty="0" smtClean="0"/>
              <a:t>Grande desafio na descoberta do projecto.</a:t>
            </a:r>
          </a:p>
          <a:p>
            <a:pPr marL="742950" lvl="1" indent="-285750" algn="just" fontAlgn="base">
              <a:buSzPct val="48000"/>
              <a:buFont typeface="Wingdings 2" pitchFamily="18" charset="2"/>
              <a:buChar char=""/>
              <a:defRPr/>
            </a:pPr>
            <a:endParaRPr lang="pt-PT" sz="2400" dirty="0" smtClean="0"/>
          </a:p>
          <a:p>
            <a:pPr marL="742950" lvl="1" indent="-285750" algn="just" fontAlgn="base">
              <a:buSzPct val="48000"/>
              <a:buFont typeface="Wingdings 2" pitchFamily="18" charset="2"/>
              <a:buChar char=""/>
              <a:defRPr/>
            </a:pPr>
            <a:r>
              <a:rPr lang="pt-PT" sz="2400" dirty="0" smtClean="0"/>
              <a:t>Para analisar os requisitos, uma reunião apenas não é suficiente para captar todos os pormenores.</a:t>
            </a:r>
          </a:p>
          <a:p>
            <a:pPr marL="742950" lvl="1" indent="-285750" algn="just" fontAlgn="base">
              <a:buSzPct val="48000"/>
              <a:buFont typeface="Wingdings 2" pitchFamily="18" charset="2"/>
              <a:buChar char=""/>
              <a:defRPr/>
            </a:pPr>
            <a:endParaRPr lang="pt-PT" sz="2400" dirty="0" smtClean="0"/>
          </a:p>
          <a:p>
            <a:pPr marL="742950" lvl="1" indent="-285750" fontAlgn="base">
              <a:buSzPct val="48000"/>
              <a:buFont typeface="Wingdings 2" pitchFamily="18" charset="2"/>
              <a:buChar char=""/>
              <a:defRPr/>
            </a:pPr>
            <a:r>
              <a:rPr lang="pt-PT" sz="2400" dirty="0" smtClean="0"/>
              <a:t>Importância do plano de actividades.</a:t>
            </a:r>
          </a:p>
          <a:p>
            <a:pPr marL="742950" lvl="1" indent="-285750" fontAlgn="base">
              <a:buSzPct val="48000"/>
              <a:buFont typeface="Wingdings 2" pitchFamily="18" charset="2"/>
              <a:buChar char=""/>
              <a:defRPr/>
            </a:pPr>
            <a:endParaRPr lang="pt-PT" sz="2400" dirty="0"/>
          </a:p>
          <a:p>
            <a:pPr marL="742950" lvl="1" indent="-285750" fontAlgn="base">
              <a:buSzPct val="48000"/>
              <a:buFont typeface="Wingdings 2" pitchFamily="18" charset="2"/>
              <a:buChar char=""/>
              <a:defRPr/>
            </a:pPr>
            <a:r>
              <a:rPr lang="pt-PT" sz="2400" dirty="0"/>
              <a:t>Software útil para grandes empresas nas tomadas de decisão</a:t>
            </a:r>
            <a:r>
              <a:rPr lang="pt-PT" sz="2400" dirty="0" smtClean="0"/>
              <a:t>.</a:t>
            </a:r>
            <a:endParaRPr lang="pt-P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Equidad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2041</TotalTime>
  <Words>686</Words>
  <Application>Microsoft Office PowerPoint</Application>
  <PresentationFormat>Apresentação no Ecrã (4:3)</PresentationFormat>
  <Paragraphs>122</Paragraphs>
  <Slides>10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1" baseType="lpstr">
      <vt:lpstr>Mediano</vt:lpstr>
      <vt:lpstr>Laboratórios de Informática IV Projecto 6 : Apresentação da 1ª Fase Desenvolvimento de uma aplicação para apoiar a selecção  de Software de Apoio à Decisão.</vt:lpstr>
      <vt:lpstr>Conteúdos</vt:lpstr>
      <vt:lpstr>Estudo do Problema Conceitos Importantes</vt:lpstr>
      <vt:lpstr>Estudo do Problema Contextualização do problema</vt:lpstr>
      <vt:lpstr>Objectivos</vt:lpstr>
      <vt:lpstr>Análise de Requisitos Requisitos da Interface</vt:lpstr>
      <vt:lpstr>Análise de Requisitos Requisitos da Base de Dados</vt:lpstr>
      <vt:lpstr>Planeamento de Actividades</vt:lpstr>
      <vt:lpstr>Conclusões</vt:lpstr>
      <vt:lpstr>Laboratórios de Informática IV Projecto 6 : Apresentação da 1ª Fase Desenvolvimento de uma aplicação para apoiar a selecção  de Software de Apoio à Decisão.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Laboratórios de Informática IV Prof. Orlando Belo</dc:title>
  <dc:creator>Hugo</dc:creator>
  <cp:lastModifiedBy>Hugo</cp:lastModifiedBy>
  <cp:revision>77</cp:revision>
  <dcterms:created xsi:type="dcterms:W3CDTF">2011-03-28T21:10:11Z</dcterms:created>
  <dcterms:modified xsi:type="dcterms:W3CDTF">2011-04-07T13:57:19Z</dcterms:modified>
</cp:coreProperties>
</file>