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A90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15" autoAdjust="0"/>
  </p:normalViewPr>
  <p:slideViewPr>
    <p:cSldViewPr snapToGrid="0">
      <p:cViewPr varScale="1">
        <p:scale>
          <a:sx n="74" d="100"/>
          <a:sy n="74" d="100"/>
        </p:scale>
        <p:origin x="17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6142E-19B9-4A85-A812-7E0C9C9C7ED8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2F3D-267D-428F-BD5F-7B6CD76700C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80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Contextualização: Porque é que é útil esta</a:t>
            </a:r>
            <a:r>
              <a:rPr lang="pt-PT" baseline="0" dirty="0" smtClean="0"/>
              <a:t> Tese?</a:t>
            </a:r>
          </a:p>
          <a:p>
            <a:r>
              <a:rPr lang="pt-PT" baseline="0" dirty="0" err="1" smtClean="0"/>
              <a:t>Enquandramento</a:t>
            </a:r>
            <a:r>
              <a:rPr lang="pt-PT" baseline="0" dirty="0" smtClean="0"/>
              <a:t> na </a:t>
            </a:r>
            <a:r>
              <a:rPr lang="pt-PT" baseline="0" dirty="0" err="1" smtClean="0"/>
              <a:t>Inelcis</a:t>
            </a:r>
            <a:r>
              <a:rPr lang="pt-PT" baseline="0" dirty="0" smtClean="0"/>
              <a:t>: Porque é importante a </a:t>
            </a:r>
            <a:r>
              <a:rPr lang="pt-PT" baseline="0" dirty="0" err="1" smtClean="0"/>
              <a:t>Inelcis</a:t>
            </a:r>
            <a:r>
              <a:rPr lang="pt-PT" baseline="0" dirty="0" smtClean="0"/>
              <a:t>?</a:t>
            </a:r>
          </a:p>
          <a:p>
            <a:r>
              <a:rPr lang="pt-PT" baseline="0" dirty="0" smtClean="0"/>
              <a:t>Objetivos: o que se pretende atingir com esta tese</a:t>
            </a:r>
          </a:p>
          <a:p>
            <a:r>
              <a:rPr lang="pt-PT" baseline="0" dirty="0" smtClean="0"/>
              <a:t>Estado de Arte: o que foi feito até ao momento</a:t>
            </a:r>
          </a:p>
          <a:p>
            <a:r>
              <a:rPr lang="pt-PT" baseline="0" dirty="0" smtClean="0"/>
              <a:t>Conclusão: o que se pode concluir do que já foi feito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2F3D-267D-428F-BD5F-7B6CD76700C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1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4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0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7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82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8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7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6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2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0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14D2-4DD5-477F-AA07-2F1260DDEBF2}" type="datetimeFigureOut">
              <a:rPr lang="pt-PT" smtClean="0"/>
              <a:t>13/03/2014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5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026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76056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61360" y="111680"/>
            <a:ext cx="397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 smtClean="0">
                <a:latin typeface="NewsGotT" pitchFamily="2" charset="0"/>
              </a:rPr>
              <a:t>Universidade do Minho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Escola de Engenharia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Mestrado em Engenharia Informática</a:t>
            </a:r>
            <a:endParaRPr lang="pt-PT" sz="1400" b="1" dirty="0">
              <a:latin typeface="NewsGotT" pitchFamily="2" charset="0"/>
            </a:endParaRP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" y="6087302"/>
            <a:ext cx="3010535" cy="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9E0000"/>
          </a:solidFill>
          <a:ln>
            <a:noFill/>
          </a:ln>
        </p:spPr>
        <p:txBody>
          <a:bodyPr/>
          <a:lstStyle/>
          <a:p>
            <a:pPr>
              <a:tabLst>
                <a:tab pos="628650" algn="l"/>
              </a:tabLst>
            </a:pPr>
            <a:r>
              <a:rPr lang="pt-PT" dirty="0" smtClean="0">
                <a:solidFill>
                  <a:schemeClr val="bg1"/>
                </a:solidFill>
                <a:latin typeface="NewsGotT" pitchFamily="2" charset="0"/>
              </a:rPr>
              <a:t>	Sumário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Contextualização e Motivação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Enquadramento na </a:t>
            </a:r>
            <a:r>
              <a:rPr lang="pt-PT" dirty="0" err="1" smtClean="0">
                <a:latin typeface="NewsGotT" pitchFamily="2" charset="0"/>
              </a:rPr>
              <a:t>Inelcis</a:t>
            </a:r>
            <a:endParaRPr lang="pt-PT" dirty="0" smtClean="0">
              <a:latin typeface="NewsGotT" pitchFamily="2" charset="0"/>
            </a:endParaRPr>
          </a:p>
          <a:p>
            <a:pPr marL="0" indent="0">
              <a:buNone/>
            </a:pPr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Objetivos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Estado de Arte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Conclusão</a:t>
            </a:r>
          </a:p>
        </p:txBody>
      </p:sp>
      <p:cxnSp>
        <p:nvCxnSpPr>
          <p:cNvPr id="5" name="Conexão reta 4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1</a:t>
            </a:r>
            <a:endParaRPr lang="pt-PT" sz="1400" dirty="0">
              <a:latin typeface="NewsGotT" pitchFamily="2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O nível de exigência em todos os processos que qualquer Entidade adota no decurso da sua atividade é cada vez maior.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Esta exigência obriga ao aumento do rigor desses processos e ao aumento </a:t>
            </a:r>
            <a:r>
              <a:rPr lang="pt-PT" dirty="0" smtClean="0">
                <a:latin typeface="NewsGotT" pitchFamily="2" charset="0"/>
              </a:rPr>
              <a:t>do nível </a:t>
            </a:r>
            <a:r>
              <a:rPr lang="pt-PT" dirty="0">
                <a:latin typeface="NewsGotT" pitchFamily="2" charset="0"/>
              </a:rPr>
              <a:t>de proteção aplicável a dados e demais informação criada</a:t>
            </a:r>
            <a:r>
              <a:rPr lang="pt-PT" dirty="0" smtClean="0">
                <a:latin typeface="NewsGotT" pitchFamily="2" charset="0"/>
              </a:rPr>
              <a:t>.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A necessidade de troca de informação entre entidades tem vindo a aumentar.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2</a:t>
            </a:r>
            <a:endParaRPr lang="pt-PT" sz="1400" dirty="0">
              <a:latin typeface="NewsGotT" pitchFamily="2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Contextualização e Motivação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NewsGotT" pitchFamily="2" charset="0"/>
              </a:rPr>
              <a:t>A </a:t>
            </a:r>
            <a:r>
              <a:rPr lang="pt-PT" dirty="0" err="1" smtClean="0">
                <a:latin typeface="NewsGotT" pitchFamily="2" charset="0"/>
              </a:rPr>
              <a:t>Inelcis</a:t>
            </a:r>
            <a:r>
              <a:rPr lang="pt-PT" dirty="0" smtClean="0">
                <a:latin typeface="NewsGotT" pitchFamily="2" charset="0"/>
              </a:rPr>
              <a:t> tem focado a sua atividade no desenvolvimento, implementação, configuração e manutenção de sistemas informáticos para gestão laboratorial (LIMS).</a:t>
            </a:r>
          </a:p>
          <a:p>
            <a:pPr marL="0" indent="0">
              <a:buNone/>
            </a:pPr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De todo o contacto que tem havido entre a </a:t>
            </a:r>
            <a:r>
              <a:rPr lang="pt-PT" dirty="0" err="1" smtClean="0">
                <a:latin typeface="NewsGotT" pitchFamily="2" charset="0"/>
              </a:rPr>
              <a:t>Inelcis</a:t>
            </a:r>
            <a:r>
              <a:rPr lang="pt-PT" dirty="0" smtClean="0">
                <a:latin typeface="NewsGotT" pitchFamily="2" charset="0"/>
              </a:rPr>
              <a:t> e os laboratórios com os quais trabalha, tem-se revelado importante encontrar soluções para facilitar a comunicação entre os vários laboratórios.</a:t>
            </a:r>
            <a:endParaRPr lang="pt-PT" dirty="0">
              <a:latin typeface="NewsGotT" pitchFamily="2" charset="0"/>
            </a:endParaRP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É muito comum um laboratório subcontratar outro para a realização de determinados parâmetros. 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>
                <a:latin typeface="NewsGotT" pitchFamily="2" charset="0"/>
              </a:rPr>
              <a:t>Miguel Costa	3</a:t>
            </a:r>
            <a:endParaRPr lang="pt-PT" sz="1400" dirty="0">
              <a:latin typeface="NewsGotT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Enquadramento na </a:t>
            </a:r>
            <a:r>
              <a:rPr lang="pt-PT" dirty="0" err="1">
                <a:solidFill>
                  <a:schemeClr val="bg1"/>
                </a:solidFill>
                <a:latin typeface="NewsGotT" pitchFamily="2" charset="0"/>
              </a:rPr>
              <a:t>Inelcis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NewsGotT" pitchFamily="2" charset="0"/>
              </a:rPr>
              <a:t>Discriminação e eliminação de erros na transmissão de informação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Facilitar a troca de informação entre entidades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Facilitar as rotinas das entidades</a:t>
            </a:r>
            <a:r>
              <a:rPr lang="pt-PT" dirty="0" smtClean="0">
                <a:latin typeface="NewsGotT" pitchFamily="2" charset="0"/>
              </a:rPr>
              <a:t>;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>
                <a:latin typeface="NewsGotT" pitchFamily="2" charset="0"/>
              </a:rPr>
              <a:t>Garantir a segurança e integridade da </a:t>
            </a:r>
            <a:r>
              <a:rPr lang="pt-PT" dirty="0" smtClean="0">
                <a:latin typeface="NewsGotT" pitchFamily="2" charset="0"/>
              </a:rPr>
              <a:t>informação</a:t>
            </a:r>
            <a:r>
              <a:rPr lang="pt-PT" dirty="0">
                <a:latin typeface="NewsGotT" pitchFamily="2" charset="0"/>
              </a:rPr>
              <a:t>;</a:t>
            </a:r>
            <a:endParaRPr lang="pt-PT" dirty="0" smtClean="0">
              <a:latin typeface="NewsGotT" pitchFamily="2" charset="0"/>
            </a:endParaRP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Reduzir custo e tempo de disponibilização de resultados.</a:t>
            </a:r>
          </a:p>
          <a:p>
            <a:pPr marL="0" indent="0">
              <a:buNone/>
            </a:pP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4</a:t>
            </a:r>
            <a:endParaRPr lang="pt-PT" sz="1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Objetivos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Identificar </a:t>
            </a:r>
            <a:r>
              <a:rPr lang="pt-PT" dirty="0">
                <a:latin typeface="NewsGotT" pitchFamily="2" charset="0"/>
              </a:rPr>
              <a:t>uma área de </a:t>
            </a:r>
            <a:r>
              <a:rPr lang="pt-PT" dirty="0" smtClean="0">
                <a:latin typeface="NewsGotT" pitchFamily="2" charset="0"/>
              </a:rPr>
              <a:t>atividade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Análise </a:t>
            </a:r>
            <a:r>
              <a:rPr lang="pt-PT" dirty="0">
                <a:latin typeface="NewsGotT" pitchFamily="2" charset="0"/>
              </a:rPr>
              <a:t>de diferentes protocolos e formatos passíveis de serem utilizados para troca de informação;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Normalização </a:t>
            </a:r>
            <a:r>
              <a:rPr lang="pt-PT" dirty="0">
                <a:latin typeface="NewsGotT" pitchFamily="2" charset="0"/>
              </a:rPr>
              <a:t>e definição de </a:t>
            </a:r>
            <a:r>
              <a:rPr lang="pt-PT" dirty="0" err="1">
                <a:latin typeface="NewsGotT" pitchFamily="2" charset="0"/>
              </a:rPr>
              <a:t>Schemas</a:t>
            </a:r>
            <a:r>
              <a:rPr lang="pt-PT" dirty="0">
                <a:latin typeface="NewsGotT" pitchFamily="2" charset="0"/>
              </a:rPr>
              <a:t> </a:t>
            </a:r>
            <a:r>
              <a:rPr lang="pt-PT" dirty="0" smtClean="0">
                <a:latin typeface="NewsGotT" pitchFamily="2" charset="0"/>
              </a:rPr>
              <a:t>enquadrado </a:t>
            </a:r>
            <a:r>
              <a:rPr lang="pt-PT" dirty="0">
                <a:latin typeface="NewsGotT" pitchFamily="2" charset="0"/>
              </a:rPr>
              <a:t>com </a:t>
            </a:r>
            <a:r>
              <a:rPr lang="pt-PT" dirty="0" smtClean="0">
                <a:latin typeface="NewsGotT" pitchFamily="2" charset="0"/>
              </a:rPr>
              <a:t>a área </a:t>
            </a:r>
            <a:r>
              <a:rPr lang="pt-PT" dirty="0">
                <a:latin typeface="NewsGotT" pitchFamily="2" charset="0"/>
              </a:rPr>
              <a:t>de atividade </a:t>
            </a:r>
            <a:r>
              <a:rPr lang="pt-PT" dirty="0" smtClean="0">
                <a:latin typeface="NewsGotT" pitchFamily="2" charset="0"/>
              </a:rPr>
              <a:t>identificada.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Identificação </a:t>
            </a:r>
            <a:r>
              <a:rPr lang="pt-PT" dirty="0">
                <a:latin typeface="NewsGotT" pitchFamily="2" charset="0"/>
              </a:rPr>
              <a:t>e aplicação de mecanismos de segurança para proteção de </a:t>
            </a:r>
            <a:r>
              <a:rPr lang="pt-PT" dirty="0" smtClean="0">
                <a:latin typeface="NewsGotT" pitchFamily="2" charset="0"/>
              </a:rPr>
              <a:t>dados.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Definição </a:t>
            </a:r>
            <a:r>
              <a:rPr lang="pt-PT" dirty="0">
                <a:latin typeface="NewsGotT" pitchFamily="2" charset="0"/>
              </a:rPr>
              <a:t>de Interface para </a:t>
            </a:r>
            <a:r>
              <a:rPr lang="pt-PT" dirty="0" smtClean="0">
                <a:latin typeface="NewsGotT" pitchFamily="2" charset="0"/>
              </a:rPr>
              <a:t>permitir que </a:t>
            </a:r>
            <a:r>
              <a:rPr lang="pt-PT" dirty="0">
                <a:latin typeface="NewsGotT" pitchFamily="2" charset="0"/>
              </a:rPr>
              <a:t>diferentes sistemas </a:t>
            </a:r>
            <a:r>
              <a:rPr lang="pt-PT" dirty="0" smtClean="0">
                <a:latin typeface="NewsGotT" pitchFamily="2" charset="0"/>
              </a:rPr>
              <a:t>comuniquem </a:t>
            </a:r>
            <a:r>
              <a:rPr lang="pt-PT" dirty="0">
                <a:latin typeface="NewsGotT" pitchFamily="2" charset="0"/>
              </a:rPr>
              <a:t>entre </a:t>
            </a:r>
            <a:r>
              <a:rPr lang="pt-PT" dirty="0" smtClean="0">
                <a:latin typeface="NewsGotT" pitchFamily="2" charset="0"/>
              </a:rPr>
              <a:t>si utilizando </a:t>
            </a:r>
            <a:r>
              <a:rPr lang="pt-PT" dirty="0">
                <a:latin typeface="NewsGotT" pitchFamily="2" charset="0"/>
              </a:rPr>
              <a:t>o mesmo formato.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NewsGotT" pitchFamily="2" charset="0"/>
              </a:rPr>
              <a:t>Dimensionamento </a:t>
            </a:r>
            <a:r>
              <a:rPr lang="pt-PT" dirty="0">
                <a:latin typeface="NewsGotT" pitchFamily="2" charset="0"/>
              </a:rPr>
              <a:t>de um repositório central para registo das trocas de informação entre </a:t>
            </a:r>
            <a:r>
              <a:rPr lang="pt-PT" dirty="0" smtClean="0">
                <a:latin typeface="NewsGotT" pitchFamily="2" charset="0"/>
              </a:rPr>
              <a:t>diferentes entidades.</a:t>
            </a: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5</a:t>
            </a:r>
            <a:endParaRPr lang="pt-PT" sz="1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Objetivos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Identificação do caso de aplicação: troca de requisições entre laboratórios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Identificação da informação necessária para transferir</a:t>
            </a:r>
          </a:p>
          <a:p>
            <a:endParaRPr lang="pt-PT" dirty="0" smtClean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Fluxo da comunicação entre os sistemas de cada entidade.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6</a:t>
            </a:r>
            <a:endParaRPr lang="pt-PT" sz="1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>
                <a:solidFill>
                  <a:schemeClr val="bg1"/>
                </a:solidFill>
                <a:latin typeface="NewsGotT" pitchFamily="2" charset="0"/>
              </a:rPr>
              <a:t>	Estado de arte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latin typeface="NewsGotT" pitchFamily="2" charset="0"/>
              </a:rPr>
              <a:t>Existe espaço no mundo laboratorial para todo uma panóplia de soluções que assentem sobre a interoperabilidade;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O processo de identificação da informação que é necessário transmitir é minucioso;</a:t>
            </a:r>
          </a:p>
          <a:p>
            <a:endParaRPr lang="pt-PT" dirty="0">
              <a:latin typeface="NewsGotT" pitchFamily="2" charset="0"/>
            </a:endParaRPr>
          </a:p>
          <a:p>
            <a:r>
              <a:rPr lang="pt-PT" dirty="0" smtClean="0">
                <a:latin typeface="NewsGotT" pitchFamily="2" charset="0"/>
              </a:rPr>
              <a:t>É muito importante garantir a proteção dos dados.</a:t>
            </a:r>
            <a:endParaRPr lang="pt-PT" dirty="0">
              <a:latin typeface="NewsGotT" pitchFamily="2" charset="0"/>
            </a:endParaRPr>
          </a:p>
        </p:txBody>
      </p:sp>
      <p:cxnSp>
        <p:nvCxnSpPr>
          <p:cNvPr id="4" name="Conexão reta 3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  <a:ln w="34925">
            <a:solidFill>
              <a:srgbClr val="A90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0" y="64579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9925" algn="ctr"/>
                <a:tab pos="8972550" algn="r"/>
              </a:tabLst>
            </a:pPr>
            <a:r>
              <a:rPr lang="pt-PT" sz="1400" dirty="0" smtClean="0"/>
              <a:t>Miguel Costa	7</a:t>
            </a:r>
            <a:endParaRPr lang="pt-PT" sz="1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28650" algn="l"/>
              </a:tabLst>
            </a:pPr>
            <a:r>
              <a:rPr lang="pt-PT" dirty="0" smtClean="0">
                <a:solidFill>
                  <a:schemeClr val="bg1"/>
                </a:solidFill>
                <a:latin typeface="NewsGotT" pitchFamily="2" charset="0"/>
              </a:rPr>
              <a:t>	Conclusão</a:t>
            </a:r>
            <a:endParaRPr lang="pt-PT" dirty="0">
              <a:solidFill>
                <a:schemeClr val="bg1"/>
              </a:solidFill>
              <a:latin typeface="NewsGotT" pitchFamily="2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050" y="6369048"/>
            <a:ext cx="488950" cy="48895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83" y="6369048"/>
            <a:ext cx="479267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3026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76056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61360" y="111680"/>
            <a:ext cx="397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 smtClean="0">
                <a:latin typeface="NewsGotT" pitchFamily="2" charset="0"/>
              </a:rPr>
              <a:t>Universidade do Minho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Escola de Engenharia</a:t>
            </a:r>
          </a:p>
          <a:p>
            <a:pPr algn="r"/>
            <a:r>
              <a:rPr lang="pt-PT" sz="1400" b="1" dirty="0" smtClean="0">
                <a:latin typeface="NewsGotT" pitchFamily="2" charset="0"/>
              </a:rPr>
              <a:t>Mestrado em Engenharia Informática</a:t>
            </a:r>
            <a:endParaRPr lang="pt-PT" sz="1400" b="1" dirty="0">
              <a:latin typeface="NewsGotT" pitchFamily="2" charset="0"/>
            </a:endParaRPr>
          </a:p>
        </p:txBody>
      </p:sp>
      <p:pic>
        <p:nvPicPr>
          <p:cNvPr id="1026" name="Picture 2" descr="http://www.inlab-lims.pt/Imagens/Inelcis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" y="6087302"/>
            <a:ext cx="3010535" cy="7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5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453</Words>
  <Application>Microsoft Office PowerPoint</Application>
  <PresentationFormat>Apresentação no Ecrã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NewsGotT</vt:lpstr>
      <vt:lpstr>Tema do Office</vt:lpstr>
      <vt:lpstr>Interoperabilidade entre sistemas na Web</vt:lpstr>
      <vt:lpstr> 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Interoperabilidade entre sistemas na Web</vt:lpstr>
    </vt:vector>
  </TitlesOfParts>
  <Company>Miguel Costa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 entre sistemas na Web</dc:title>
  <dc:creator>Miguel Costa</dc:creator>
  <cp:lastModifiedBy>Miguel Costa</cp:lastModifiedBy>
  <cp:revision>25</cp:revision>
  <dcterms:created xsi:type="dcterms:W3CDTF">2014-03-10T23:15:39Z</dcterms:created>
  <dcterms:modified xsi:type="dcterms:W3CDTF">2014-03-13T13:41:31Z</dcterms:modified>
</cp:coreProperties>
</file>