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49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04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72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43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825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281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17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463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23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40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34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14D2-4DD5-477F-AA07-2F1260DDEBF2}" type="datetimeFigureOut">
              <a:rPr lang="pt-PT" smtClean="0"/>
              <a:t>10/03/2014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9AA06-08B4-4E35-9AE3-770A69BE2E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55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Interoperabilidade entre sistemas na Web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7305" y="4417004"/>
            <a:ext cx="3074670" cy="1038542"/>
          </a:xfrm>
        </p:spPr>
        <p:txBody>
          <a:bodyPr/>
          <a:lstStyle/>
          <a:p>
            <a:pPr algn="l"/>
            <a:r>
              <a:rPr lang="pt-PT" dirty="0" smtClean="0"/>
              <a:t>Miguel Costa</a:t>
            </a:r>
          </a:p>
          <a:p>
            <a:pPr algn="l"/>
            <a:r>
              <a:rPr lang="pt-PT" dirty="0" smtClean="0"/>
              <a:t>Professor José Carlos Ramalho</a:t>
            </a:r>
          </a:p>
          <a:p>
            <a:pPr algn="l"/>
            <a:r>
              <a:rPr lang="pt-PT" dirty="0" smtClean="0"/>
              <a:t>Nuno Antunes</a:t>
            </a:r>
            <a:endParaRPr lang="pt-PT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671870" y="0"/>
            <a:ext cx="5567130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PT" sz="1400" b="1" dirty="0" smtClean="0"/>
              <a:t>Universidade do Minho</a:t>
            </a:r>
          </a:p>
          <a:p>
            <a:pPr algn="r">
              <a:lnSpc>
                <a:spcPct val="100000"/>
              </a:lnSpc>
            </a:pPr>
            <a:r>
              <a:rPr lang="pt-PT" sz="1400" b="1" dirty="0" smtClean="0"/>
              <a:t>Escola de Engenharia</a:t>
            </a:r>
            <a:endParaRPr lang="en-US" sz="1400" b="1" dirty="0"/>
          </a:p>
        </p:txBody>
      </p:sp>
      <p:sp>
        <p:nvSpPr>
          <p:cNvPr id="8" name="Retângulo 7"/>
          <p:cNvSpPr/>
          <p:nvPr/>
        </p:nvSpPr>
        <p:spPr>
          <a:xfrm>
            <a:off x="2937608" y="4410132"/>
            <a:ext cx="2169697" cy="1045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Aluno: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Orientador: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Supervisor na </a:t>
            </a:r>
            <a:r>
              <a:rPr lang="pt-PT" dirty="0" err="1"/>
              <a:t>Inelcis</a:t>
            </a:r>
            <a:r>
              <a:rPr lang="pt-PT" dirty="0" smtClean="0"/>
              <a:t>: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95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Sumário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Contextualização e Motivação</a:t>
            </a:r>
          </a:p>
          <a:p>
            <a:r>
              <a:rPr lang="pt-PT" dirty="0" smtClean="0"/>
              <a:t>Enquadramento na </a:t>
            </a:r>
            <a:r>
              <a:rPr lang="pt-PT" dirty="0" err="1" smtClean="0"/>
              <a:t>Inelcis</a:t>
            </a:r>
            <a:endParaRPr lang="pt-PT" dirty="0" smtClean="0"/>
          </a:p>
          <a:p>
            <a:r>
              <a:rPr lang="pt-PT" dirty="0" smtClean="0"/>
              <a:t>Objetivos</a:t>
            </a:r>
          </a:p>
          <a:p>
            <a:r>
              <a:rPr lang="pt-PT" dirty="0" smtClean="0"/>
              <a:t>Estado de Arte</a:t>
            </a:r>
          </a:p>
          <a:p>
            <a:r>
              <a:rPr lang="pt-PT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6395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Contextualização e Motivação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Na atualidade o nível de exigência em todos os processos que qualquer Entidade adota no decurso da sua atividade é cada vez maior.</a:t>
            </a:r>
          </a:p>
          <a:p>
            <a:endParaRPr lang="pt-PT" dirty="0" smtClean="0"/>
          </a:p>
          <a:p>
            <a:r>
              <a:rPr lang="pt-PT" dirty="0"/>
              <a:t>Esta exigência obriga ao aumento do rigor desses processos e ao aumento </a:t>
            </a:r>
            <a:r>
              <a:rPr lang="pt-PT" dirty="0" smtClean="0"/>
              <a:t>do nível </a:t>
            </a:r>
            <a:r>
              <a:rPr lang="pt-PT" dirty="0"/>
              <a:t>de proteção aplicável a dados e demais informação criada</a:t>
            </a:r>
            <a:r>
              <a:rPr lang="pt-PT" dirty="0" smtClean="0"/>
              <a:t>.</a:t>
            </a:r>
          </a:p>
          <a:p>
            <a:endParaRPr lang="pt-PT" dirty="0"/>
          </a:p>
          <a:p>
            <a:r>
              <a:rPr lang="pt-PT" dirty="0" smtClean="0"/>
              <a:t>A necessidade de troca de informação entre entidades tem vindo a aumentar.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25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Enquadramento na </a:t>
            </a:r>
            <a:r>
              <a:rPr lang="pt-PT" dirty="0" err="1" smtClean="0"/>
              <a:t>Inelcis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</a:t>
            </a:r>
            <a:r>
              <a:rPr lang="pt-PT" dirty="0" err="1" smtClean="0"/>
              <a:t>Inelcis</a:t>
            </a:r>
            <a:r>
              <a:rPr lang="pt-PT" dirty="0" smtClean="0"/>
              <a:t> tem focado a sua atividade no desenvolvimento, implementação, configuração e manutenção de sistemas informáticos para gestão laboratorial (LIMS).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 smtClean="0"/>
              <a:t>De todo o contacto que tem havido entre a </a:t>
            </a:r>
            <a:r>
              <a:rPr lang="pt-PT" dirty="0" err="1" smtClean="0"/>
              <a:t>Inelcis</a:t>
            </a:r>
            <a:r>
              <a:rPr lang="pt-PT" dirty="0" smtClean="0"/>
              <a:t> e os laboratórios com os quais trabalha, tem-se revelado importante encontrar soluções para facilitar a comunicação entre os vários laboratórios.</a:t>
            </a:r>
            <a:endParaRPr lang="pt-PT" dirty="0"/>
          </a:p>
          <a:p>
            <a:endParaRPr lang="pt-PT" dirty="0" smtClean="0"/>
          </a:p>
          <a:p>
            <a:r>
              <a:rPr lang="pt-PT" dirty="0" smtClean="0"/>
              <a:t>É muito comum um laboratório subcontratar outro para a realização de determinados parâmetros.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66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Discriminação e eliminação de erros na transmissão de informação</a:t>
            </a:r>
            <a:r>
              <a:rPr lang="pt-PT" dirty="0" smtClean="0"/>
              <a:t>;</a:t>
            </a:r>
          </a:p>
          <a:p>
            <a:r>
              <a:rPr lang="pt-PT" dirty="0"/>
              <a:t>Facilitar a troca de informação entre entidades</a:t>
            </a:r>
            <a:r>
              <a:rPr lang="pt-PT" dirty="0" smtClean="0"/>
              <a:t>;</a:t>
            </a:r>
          </a:p>
          <a:p>
            <a:r>
              <a:rPr lang="pt-PT" dirty="0"/>
              <a:t>Facilitar as rotinas das entidades</a:t>
            </a:r>
            <a:r>
              <a:rPr lang="pt-PT" dirty="0" smtClean="0"/>
              <a:t>;</a:t>
            </a:r>
          </a:p>
          <a:p>
            <a:r>
              <a:rPr lang="pt-PT" dirty="0"/>
              <a:t>Contribuir para a otimização da rotina inerente aos processos das entidades</a:t>
            </a:r>
            <a:r>
              <a:rPr lang="pt-PT" dirty="0" smtClean="0"/>
              <a:t>;</a:t>
            </a:r>
          </a:p>
          <a:p>
            <a:r>
              <a:rPr lang="pt-PT" dirty="0"/>
              <a:t>Garantir a segurança e integridade da informação</a:t>
            </a:r>
            <a:r>
              <a:rPr lang="pt-PT" dirty="0" smtClean="0"/>
              <a:t>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0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Identificar </a:t>
            </a:r>
            <a:r>
              <a:rPr lang="pt-PT" dirty="0"/>
              <a:t>uma área de </a:t>
            </a:r>
            <a:r>
              <a:rPr lang="pt-PT" dirty="0" smtClean="0"/>
              <a:t>atividade</a:t>
            </a:r>
          </a:p>
          <a:p>
            <a:r>
              <a:rPr lang="pt-PT" dirty="0" smtClean="0"/>
              <a:t>Análise </a:t>
            </a:r>
            <a:r>
              <a:rPr lang="pt-PT" dirty="0"/>
              <a:t>de diferentes protocolos e formatos passíveis de serem utilizados para troca de informação;</a:t>
            </a:r>
          </a:p>
          <a:p>
            <a:r>
              <a:rPr lang="pt-PT" dirty="0" smtClean="0"/>
              <a:t>Normalização </a:t>
            </a:r>
            <a:r>
              <a:rPr lang="pt-PT" dirty="0"/>
              <a:t>e definição de </a:t>
            </a:r>
            <a:r>
              <a:rPr lang="pt-PT" dirty="0" err="1"/>
              <a:t>Schemas</a:t>
            </a:r>
            <a:r>
              <a:rPr lang="pt-PT" dirty="0"/>
              <a:t> </a:t>
            </a:r>
            <a:r>
              <a:rPr lang="pt-PT" dirty="0" smtClean="0"/>
              <a:t>enquadrado </a:t>
            </a:r>
            <a:r>
              <a:rPr lang="pt-PT" dirty="0"/>
              <a:t>com </a:t>
            </a:r>
            <a:r>
              <a:rPr lang="pt-PT" dirty="0" smtClean="0"/>
              <a:t>a área </a:t>
            </a:r>
            <a:r>
              <a:rPr lang="pt-PT" dirty="0"/>
              <a:t>de atividade </a:t>
            </a:r>
            <a:r>
              <a:rPr lang="pt-PT" dirty="0" smtClean="0"/>
              <a:t>identificada.</a:t>
            </a:r>
          </a:p>
          <a:p>
            <a:r>
              <a:rPr lang="pt-PT" dirty="0" smtClean="0"/>
              <a:t>Identificação </a:t>
            </a:r>
            <a:r>
              <a:rPr lang="pt-PT" dirty="0"/>
              <a:t>e aplicação de mecanismos de segurança para proteção de </a:t>
            </a:r>
            <a:r>
              <a:rPr lang="pt-PT" dirty="0" smtClean="0"/>
              <a:t>dados.</a:t>
            </a:r>
          </a:p>
          <a:p>
            <a:r>
              <a:rPr lang="pt-PT" dirty="0" smtClean="0"/>
              <a:t>Definição </a:t>
            </a:r>
            <a:r>
              <a:rPr lang="pt-PT" dirty="0"/>
              <a:t>de Interface para garantir que diferentes sistemas </a:t>
            </a:r>
            <a:r>
              <a:rPr lang="pt-PT" dirty="0" smtClean="0"/>
              <a:t>comuniquem </a:t>
            </a:r>
            <a:r>
              <a:rPr lang="pt-PT" dirty="0"/>
              <a:t>entre </a:t>
            </a:r>
            <a:r>
              <a:rPr lang="pt-PT" dirty="0" smtClean="0"/>
              <a:t>si utilizando </a:t>
            </a:r>
            <a:r>
              <a:rPr lang="pt-PT" dirty="0"/>
              <a:t>o mesmo formato.</a:t>
            </a:r>
          </a:p>
          <a:p>
            <a:r>
              <a:rPr lang="pt-PT" dirty="0" smtClean="0"/>
              <a:t>Dimensionamento </a:t>
            </a:r>
            <a:r>
              <a:rPr lang="pt-PT" dirty="0"/>
              <a:t>de um repositório central para registo das trocas de informação entre </a:t>
            </a:r>
            <a:r>
              <a:rPr lang="pt-PT" dirty="0" smtClean="0"/>
              <a:t>diferentes entidades.</a:t>
            </a:r>
          </a:p>
        </p:txBody>
      </p:sp>
    </p:spTree>
    <p:extLst>
      <p:ext uri="{BB962C8B-B14F-4D97-AF65-F5344CB8AC3E}">
        <p14:creationId xmlns:p14="http://schemas.microsoft.com/office/powerpoint/2010/main" val="13057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Identificação do caso de aplicação: troca de requisições entre laboratórios;</a:t>
            </a:r>
          </a:p>
          <a:p>
            <a:endParaRPr lang="pt-PT" dirty="0" smtClean="0"/>
          </a:p>
          <a:p>
            <a:r>
              <a:rPr lang="pt-PT" dirty="0" smtClean="0"/>
              <a:t>Identificação da informação necessária para transferir;</a:t>
            </a:r>
          </a:p>
          <a:p>
            <a:endParaRPr lang="pt-PT" dirty="0" smtClean="0"/>
          </a:p>
          <a:p>
            <a:r>
              <a:rPr lang="pt-PT" dirty="0" smtClean="0"/>
              <a:t>Fluxo da comunicação entre os sistemas de cada entidade.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82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84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Interoperabilidade entre sistemas na Web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7305" y="4417004"/>
            <a:ext cx="3074670" cy="1038542"/>
          </a:xfrm>
        </p:spPr>
        <p:txBody>
          <a:bodyPr/>
          <a:lstStyle/>
          <a:p>
            <a:pPr algn="l"/>
            <a:r>
              <a:rPr lang="pt-PT" dirty="0" smtClean="0"/>
              <a:t>Miguel Costa</a:t>
            </a:r>
          </a:p>
          <a:p>
            <a:pPr algn="l"/>
            <a:r>
              <a:rPr lang="pt-PT" dirty="0" smtClean="0"/>
              <a:t>Professor José Carlos Ramalho</a:t>
            </a:r>
          </a:p>
          <a:p>
            <a:pPr algn="l"/>
            <a:r>
              <a:rPr lang="pt-PT" dirty="0" smtClean="0"/>
              <a:t>Nuno Antunes</a:t>
            </a:r>
            <a:endParaRPr lang="pt-PT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975" y="2100"/>
            <a:ext cx="962025" cy="962025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0"/>
            <a:ext cx="942975" cy="96202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671870" y="0"/>
            <a:ext cx="5567130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650" kern="1200" spc="8" baseline="0">
                <a:solidFill>
                  <a:schemeClr val="tx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65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None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pt-PT" sz="1400" b="1" dirty="0" smtClean="0"/>
              <a:t>Universidade do Minho</a:t>
            </a:r>
          </a:p>
          <a:p>
            <a:pPr algn="r">
              <a:lnSpc>
                <a:spcPct val="100000"/>
              </a:lnSpc>
            </a:pPr>
            <a:r>
              <a:rPr lang="pt-PT" sz="1400" b="1" dirty="0" smtClean="0"/>
              <a:t>Escola de Engenharia</a:t>
            </a:r>
            <a:endParaRPr lang="en-US" sz="1400" b="1" dirty="0"/>
          </a:p>
        </p:txBody>
      </p:sp>
      <p:sp>
        <p:nvSpPr>
          <p:cNvPr id="8" name="Retângulo 7"/>
          <p:cNvSpPr/>
          <p:nvPr/>
        </p:nvSpPr>
        <p:spPr>
          <a:xfrm>
            <a:off x="2937608" y="4410132"/>
            <a:ext cx="2169697" cy="1045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Aluno: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Orientador:</a:t>
            </a:r>
          </a:p>
          <a:p>
            <a:pPr algn="r" defTabSz="685800">
              <a:lnSpc>
                <a:spcPct val="90000"/>
              </a:lnSpc>
              <a:spcBef>
                <a:spcPts val="750"/>
              </a:spcBef>
            </a:pPr>
            <a:r>
              <a:rPr lang="pt-PT" dirty="0"/>
              <a:t>Supervisor na </a:t>
            </a:r>
            <a:r>
              <a:rPr lang="pt-PT" dirty="0" err="1"/>
              <a:t>Inelcis</a:t>
            </a:r>
            <a:r>
              <a:rPr lang="pt-PT" dirty="0" smtClean="0"/>
              <a:t>: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39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358</Words>
  <Application>Microsoft Office PowerPoint</Application>
  <PresentationFormat>Apresentação no Ecrã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Tema do Office</vt:lpstr>
      <vt:lpstr>Interoperabilidade entre sistemas na Web</vt:lpstr>
      <vt:lpstr>Sumário</vt:lpstr>
      <vt:lpstr>Contextualização e Motivação</vt:lpstr>
      <vt:lpstr>Enquadramento na Inelcis </vt:lpstr>
      <vt:lpstr>Objetivos</vt:lpstr>
      <vt:lpstr>Objetivos</vt:lpstr>
      <vt:lpstr>Estado de arte</vt:lpstr>
      <vt:lpstr>Conclusão</vt:lpstr>
      <vt:lpstr>Interoperabilidade entre sistemas na Web</vt:lpstr>
    </vt:vector>
  </TitlesOfParts>
  <Company>Miguel Costa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Interoperabilidade entre sistemas na Web</dc:title>
  <dc:creator>Miguel Costa</dc:creator>
  <cp:lastModifiedBy>Miguel Costa</cp:lastModifiedBy>
  <cp:revision>11</cp:revision>
  <dcterms:created xsi:type="dcterms:W3CDTF">2014-03-10T23:15:39Z</dcterms:created>
  <dcterms:modified xsi:type="dcterms:W3CDTF">2014-03-11T01:51:13Z</dcterms:modified>
</cp:coreProperties>
</file>