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0"/>
            <p14:sldId id="263"/>
            <p14:sldId id="261"/>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1" autoAdjust="0"/>
    <p:restoredTop sz="94660"/>
  </p:normalViewPr>
  <p:slideViewPr>
    <p:cSldViewPr snapToGrid="0" showGuides="1">
      <p:cViewPr>
        <p:scale>
          <a:sx n="90" d="100"/>
          <a:sy n="90" d="100"/>
        </p:scale>
        <p:origin x="-1542" y="-582"/>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04-10-2018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04-10-2018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04-10-2018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04-10-2018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04-10-2018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04-10-2018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04-10-2018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‹nº›</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smtClean="0">
                <a:latin typeface="Affogato Medium" pitchFamily="2" charset="0"/>
              </a:rPr>
              <a:t>WEEK 3</a:t>
            </a:r>
            <a:endParaRPr lang="pt-PT" sz="2400" dirty="0">
              <a:latin typeface="Affogato Medium" pitchFamily="2" charset="0"/>
            </a:endParaRP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5" y="2832985"/>
            <a:ext cx="2018581" cy="461665"/>
          </a:xfrm>
          <a:prstGeom prst="rect">
            <a:avLst/>
          </a:prstGeom>
          <a:noFill/>
        </p:spPr>
        <p:txBody>
          <a:bodyPr wrap="square" rtlCol="0">
            <a:spAutoFit/>
          </a:bodyPr>
          <a:lstStyle/>
          <a:p>
            <a:r>
              <a:rPr lang="pt-PT" sz="2400" dirty="0">
                <a:latin typeface="Affogato Medium" pitchFamily="2" charset="0"/>
              </a:rPr>
              <a:t>SPRINT</a:t>
            </a:r>
            <a:r>
              <a:rPr lang="pt-PT" sz="2400" dirty="0" smtClean="0">
                <a:latin typeface="Affogato"/>
              </a:rPr>
              <a:t> 1 </a:t>
            </a:r>
            <a:endParaRPr lang="pt-PT" sz="2400" dirty="0">
              <a:latin typeface="Affogato"/>
            </a:endParaRP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a:latin typeface="Affogato Medium" pitchFamily="2" charset="0"/>
              </a:rPr>
              <a:t>PL6</a:t>
            </a:r>
          </a:p>
        </p:txBody>
      </p:sp>
      <p:sp>
        <p:nvSpPr>
          <p:cNvPr id="19" name="TextBox 18"/>
          <p:cNvSpPr txBox="1"/>
          <p:nvPr/>
        </p:nvSpPr>
        <p:spPr>
          <a:xfrm>
            <a:off x="7645400" y="4766809"/>
            <a:ext cx="2542397" cy="1323439"/>
          </a:xfrm>
          <a:prstGeom prst="rect">
            <a:avLst/>
          </a:prstGeom>
          <a:noFill/>
        </p:spPr>
        <p:txBody>
          <a:bodyPr wrap="square" rtlCol="0">
            <a:spAutoFit/>
          </a:bodyPr>
          <a:lstStyle/>
          <a:p>
            <a:r>
              <a:rPr lang="pt-PT" sz="8000" dirty="0" smtClean="0">
                <a:latin typeface="Affogato Medium" pitchFamily="2" charset="0"/>
              </a:rPr>
              <a:t>QUA</a:t>
            </a:r>
            <a:endParaRPr lang="pt-PT" sz="8000" dirty="0">
              <a:latin typeface="Affogato Medium" pitchFamily="2" charset="0"/>
            </a:endParaRPr>
          </a:p>
        </p:txBody>
      </p:sp>
    </p:spTree>
    <p:extLst>
      <p:ext uri="{BB962C8B-B14F-4D97-AF65-F5344CB8AC3E}">
        <p14:creationId xmlns:p14="http://schemas.microsoft.com/office/powerpoint/2010/main" val="9379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itchFamily="2" charset="0"/>
              </a:rPr>
              <a:t>a</a:t>
            </a:r>
            <a:r>
              <a:rPr lang="pt-PT" spc="300" dirty="0" smtClean="0">
                <a:latin typeface="Affogato Medium" pitchFamily="2" charset="0"/>
              </a:rPr>
              <a:t>bout us.</a:t>
            </a:r>
            <a:endParaRPr lang="pt-PT" spc="300" dirty="0">
              <a:latin typeface="Affogato Medium" pitchFamily="2"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a:xfrm>
            <a:off x="838200" y="363592"/>
            <a:ext cx="10515600" cy="1325563"/>
          </a:xfrm>
        </p:spPr>
        <p:txBody>
          <a:bodyPr>
            <a:normAutofit/>
          </a:bodyPr>
          <a:lstStyle/>
          <a:p>
            <a:r>
              <a:rPr lang="pt-PT" sz="5400" smtClean="0">
                <a:latin typeface="Affogato Medium" panose="00000600000000000000" pitchFamily="50" charset="0"/>
              </a:rPr>
              <a:t>QUA</a:t>
            </a:r>
            <a:endParaRPr lang="pt-PT" sz="5400" dirty="0">
              <a:latin typeface="Affogato Medium" panose="00000600000000000000" pitchFamily="50" charset="0"/>
            </a:endParaRP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433530" y="1968920"/>
            <a:ext cx="2410336" cy="1995712"/>
            <a:chOff x="1045035" y="1914790"/>
            <a:chExt cx="4373047" cy="3629742"/>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 b="43065"/>
            <a:stretch/>
          </p:blipFill>
          <p:spPr>
            <a:xfrm>
              <a:off x="1045035" y="1914790"/>
              <a:ext cx="3052551" cy="3097421"/>
            </a:xfrm>
            <a:prstGeom prst="ellipse">
              <a:avLst/>
            </a:prstGeom>
          </p:spPr>
        </p:pic>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80557" y="4816824"/>
              <a:ext cx="3537525" cy="727708"/>
            </a:xfrm>
            <a:prstGeom prst="rect">
              <a:avLst/>
            </a:prstGeom>
            <a:noFill/>
          </p:spPr>
          <p:txBody>
            <a:bodyPr wrap="square" rtlCol="0">
              <a:spAutoFit/>
            </a:bodyPr>
            <a:lstStyle/>
            <a:p>
              <a:r>
                <a:rPr lang="pt-PT" sz="2000" dirty="0" smtClean="0">
                  <a:latin typeface="Affogato Medium" pitchFamily="2" charset="0"/>
                </a:rPr>
                <a:t>Hugo Marques</a:t>
              </a:r>
              <a:endParaRPr lang="pt-PT" sz="2000" dirty="0">
                <a:latin typeface="Affogato Medium" pitchFamily="2" charset="0"/>
              </a:endParaRPr>
            </a:p>
          </p:txBody>
        </p:sp>
      </p:grpSp>
      <p:grpSp>
        <p:nvGrpSpPr>
          <p:cNvPr id="35" name="Group 16"/>
          <p:cNvGrpSpPr/>
          <p:nvPr/>
        </p:nvGrpSpPr>
        <p:grpSpPr>
          <a:xfrm>
            <a:off x="1433530" y="4549602"/>
            <a:ext cx="2410335" cy="2036217"/>
            <a:chOff x="984729" y="1841121"/>
            <a:chExt cx="4373048" cy="3703411"/>
          </a:xfrm>
        </p:grpSpPr>
        <p:pic>
          <p:nvPicPr>
            <p:cNvPr id="3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729" y="1841121"/>
              <a:ext cx="3167934" cy="3175757"/>
            </a:xfrm>
            <a:prstGeom prst="ellipse">
              <a:avLst/>
            </a:prstGeom>
          </p:spPr>
        </p:pic>
        <p:sp>
          <p:nvSpPr>
            <p:cNvPr id="37"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12"/>
            <p:cNvSpPr txBox="1"/>
            <p:nvPr/>
          </p:nvSpPr>
          <p:spPr>
            <a:xfrm>
              <a:off x="1880557" y="4816824"/>
              <a:ext cx="3477220" cy="727708"/>
            </a:xfrm>
            <a:prstGeom prst="rect">
              <a:avLst/>
            </a:prstGeom>
            <a:noFill/>
          </p:spPr>
          <p:txBody>
            <a:bodyPr wrap="square" rtlCol="0">
              <a:spAutoFit/>
            </a:bodyPr>
            <a:lstStyle/>
            <a:p>
              <a:r>
                <a:rPr lang="pt-PT" sz="2000" dirty="0">
                  <a:latin typeface="Affogato Medium" pitchFamily="2" charset="0"/>
                </a:rPr>
                <a:t>Luís</a:t>
              </a:r>
              <a:r>
                <a:rPr lang="pt-PT" sz="2000" dirty="0" smtClean="0">
                  <a:latin typeface="Affogato" pitchFamily="2" charset="0"/>
                </a:rPr>
                <a:t> </a:t>
              </a:r>
              <a:r>
                <a:rPr lang="pt-PT" sz="2000" dirty="0">
                  <a:latin typeface="Affogato Medium" pitchFamily="2" charset="0"/>
                </a:rPr>
                <a:t>Gonçalves</a:t>
              </a:r>
            </a:p>
          </p:txBody>
        </p:sp>
      </p:grpSp>
      <p:grpSp>
        <p:nvGrpSpPr>
          <p:cNvPr id="39" name="Group 16"/>
          <p:cNvGrpSpPr/>
          <p:nvPr/>
        </p:nvGrpSpPr>
        <p:grpSpPr>
          <a:xfrm>
            <a:off x="4974703" y="4549602"/>
            <a:ext cx="2005759" cy="2036217"/>
            <a:chOff x="984729" y="1841121"/>
            <a:chExt cx="3639029" cy="3703411"/>
          </a:xfrm>
        </p:grpSpPr>
        <p:pic>
          <p:nvPicPr>
            <p:cNvPr id="40"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729" y="1841121"/>
              <a:ext cx="3167934" cy="3175757"/>
            </a:xfrm>
            <a:prstGeom prst="ellipse">
              <a:avLst/>
            </a:prstGeom>
          </p:spPr>
        </p:pic>
        <p:sp>
          <p:nvSpPr>
            <p:cNvPr id="41"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TextBox 12"/>
            <p:cNvSpPr txBox="1"/>
            <p:nvPr/>
          </p:nvSpPr>
          <p:spPr>
            <a:xfrm>
              <a:off x="1880558" y="4816824"/>
              <a:ext cx="2743200" cy="727708"/>
            </a:xfrm>
            <a:prstGeom prst="rect">
              <a:avLst/>
            </a:prstGeom>
            <a:noFill/>
          </p:spPr>
          <p:txBody>
            <a:bodyPr wrap="square" rtlCol="0">
              <a:spAutoFit/>
            </a:bodyPr>
            <a:lstStyle/>
            <a:p>
              <a:r>
                <a:rPr lang="pt-PT" sz="2000" dirty="0">
                  <a:latin typeface="Affogato Medium" pitchFamily="2" charset="0"/>
                </a:rPr>
                <a:t>Rui Reis</a:t>
              </a:r>
            </a:p>
          </p:txBody>
        </p:sp>
      </p:grpSp>
      <p:grpSp>
        <p:nvGrpSpPr>
          <p:cNvPr id="43" name="Group 16"/>
          <p:cNvGrpSpPr/>
          <p:nvPr/>
        </p:nvGrpSpPr>
        <p:grpSpPr>
          <a:xfrm>
            <a:off x="8761383" y="4549602"/>
            <a:ext cx="2202949" cy="2036217"/>
            <a:chOff x="1142353" y="1841121"/>
            <a:chExt cx="3996790" cy="3703411"/>
          </a:xfrm>
        </p:grpSpPr>
        <p:pic>
          <p:nvPicPr>
            <p:cNvPr id="44" name="Picture 10"/>
            <p:cNvPicPr>
              <a:picLocks noChangeAspect="1"/>
            </p:cNvPicPr>
            <p:nvPr/>
          </p:nvPicPr>
          <p:blipFill rotWithShape="1">
            <a:blip r:embed="rId5">
              <a:extLst>
                <a:ext uri="{28A0092B-C50C-407E-A947-70E740481C1C}">
                  <a14:useLocalDpi xmlns:a14="http://schemas.microsoft.com/office/drawing/2010/main" val="0"/>
                </a:ext>
              </a:extLst>
            </a:blip>
            <a:srcRect b="13678"/>
            <a:stretch/>
          </p:blipFill>
          <p:spPr>
            <a:xfrm>
              <a:off x="1142353" y="1841121"/>
              <a:ext cx="3298654" cy="3275784"/>
            </a:xfrm>
            <a:prstGeom prst="ellipse">
              <a:avLst/>
            </a:prstGeom>
          </p:spPr>
        </p:pic>
        <p:sp>
          <p:nvSpPr>
            <p:cNvPr id="45"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6" name="TextBox 12"/>
            <p:cNvSpPr txBox="1"/>
            <p:nvPr/>
          </p:nvSpPr>
          <p:spPr>
            <a:xfrm>
              <a:off x="1880555" y="4816824"/>
              <a:ext cx="3258588" cy="727708"/>
            </a:xfrm>
            <a:prstGeom prst="rect">
              <a:avLst/>
            </a:prstGeom>
            <a:noFill/>
          </p:spPr>
          <p:txBody>
            <a:bodyPr wrap="square" rtlCol="0">
              <a:spAutoFit/>
            </a:bodyPr>
            <a:lstStyle/>
            <a:p>
              <a:r>
                <a:rPr lang="pt-PT" sz="2000" dirty="0">
                  <a:latin typeface="Affogato Medium" pitchFamily="2" charset="0"/>
                </a:rPr>
                <a:t>Ana Almeida</a:t>
              </a:r>
            </a:p>
          </p:txBody>
        </p:sp>
      </p:grpSp>
      <p:grpSp>
        <p:nvGrpSpPr>
          <p:cNvPr id="47" name="Group 16"/>
          <p:cNvGrpSpPr/>
          <p:nvPr/>
        </p:nvGrpSpPr>
        <p:grpSpPr>
          <a:xfrm>
            <a:off x="4922401" y="2053587"/>
            <a:ext cx="2316599" cy="2035348"/>
            <a:chOff x="984728" y="1848043"/>
            <a:chExt cx="4202985" cy="3701831"/>
          </a:xfrm>
        </p:grpSpPr>
        <p:pic>
          <p:nvPicPr>
            <p:cNvPr id="48"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7874" t="5033" r="9415"/>
            <a:stretch/>
          </p:blipFill>
          <p:spPr>
            <a:xfrm>
              <a:off x="984728" y="1848043"/>
              <a:ext cx="3167935" cy="3185455"/>
            </a:xfrm>
            <a:prstGeom prst="ellipse">
              <a:avLst/>
            </a:prstGeom>
          </p:spPr>
        </p:pic>
        <p:sp>
          <p:nvSpPr>
            <p:cNvPr id="49"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0" name="TextBox 12"/>
            <p:cNvSpPr txBox="1"/>
            <p:nvPr/>
          </p:nvSpPr>
          <p:spPr>
            <a:xfrm>
              <a:off x="1880558" y="4822166"/>
              <a:ext cx="3307155" cy="727708"/>
            </a:xfrm>
            <a:prstGeom prst="rect">
              <a:avLst/>
            </a:prstGeom>
            <a:noFill/>
          </p:spPr>
          <p:txBody>
            <a:bodyPr wrap="square" rtlCol="0">
              <a:spAutoFit/>
            </a:bodyPr>
            <a:lstStyle/>
            <a:p>
              <a:r>
                <a:rPr lang="pt-PT" sz="2000" dirty="0">
                  <a:latin typeface="Affogato Medium" pitchFamily="2" charset="0"/>
                </a:rPr>
                <a:t>Viviana</a:t>
              </a:r>
              <a:r>
                <a:rPr lang="pt-PT" sz="2000" dirty="0" smtClean="0">
                  <a:latin typeface="Affogato" pitchFamily="2" charset="0"/>
                </a:rPr>
                <a:t> </a:t>
              </a:r>
              <a:r>
                <a:rPr lang="pt-PT" sz="2000" dirty="0">
                  <a:latin typeface="Affogato Medium" pitchFamily="2" charset="0"/>
                </a:rPr>
                <a:t>Abreu</a:t>
              </a:r>
            </a:p>
          </p:txBody>
        </p:sp>
      </p:grpSp>
      <p:grpSp>
        <p:nvGrpSpPr>
          <p:cNvPr id="51" name="Group 16"/>
          <p:cNvGrpSpPr/>
          <p:nvPr/>
        </p:nvGrpSpPr>
        <p:grpSpPr>
          <a:xfrm>
            <a:off x="8724648" y="1968920"/>
            <a:ext cx="2007915" cy="2021944"/>
            <a:chOff x="980817" y="1867080"/>
            <a:chExt cx="3642941" cy="3677452"/>
          </a:xfrm>
        </p:grpSpPr>
        <p:pic>
          <p:nvPicPr>
            <p:cNvPr id="52"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0817" y="1867080"/>
              <a:ext cx="3175757" cy="3123839"/>
            </a:xfrm>
            <a:prstGeom prst="ellipse">
              <a:avLst/>
            </a:prstGeom>
          </p:spPr>
        </p:pic>
        <p:sp>
          <p:nvSpPr>
            <p:cNvPr id="53"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TextBox 12"/>
            <p:cNvSpPr txBox="1"/>
            <p:nvPr/>
          </p:nvSpPr>
          <p:spPr>
            <a:xfrm>
              <a:off x="1880558" y="4816824"/>
              <a:ext cx="2743200" cy="727708"/>
            </a:xfrm>
            <a:prstGeom prst="rect">
              <a:avLst/>
            </a:prstGeom>
            <a:noFill/>
          </p:spPr>
          <p:txBody>
            <a:bodyPr wrap="square" rtlCol="0">
              <a:spAutoFit/>
            </a:bodyPr>
            <a:lstStyle/>
            <a:p>
              <a:r>
                <a:rPr lang="pt-PT" sz="2000" dirty="0">
                  <a:latin typeface="Affogato Medium" pitchFamily="2" charset="0"/>
                </a:rPr>
                <a:t>Maria Alves</a:t>
              </a:r>
            </a:p>
          </p:txBody>
        </p:sp>
      </p:grpSp>
    </p:spTree>
    <p:extLst>
      <p:ext uri="{BB962C8B-B14F-4D97-AF65-F5344CB8AC3E}">
        <p14:creationId xmlns:p14="http://schemas.microsoft.com/office/powerpoint/2010/main" val="355088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graphicFrame>
        <p:nvGraphicFramePr>
          <p:cNvPr id="9" name="Content Placeholder 6"/>
          <p:cNvGraphicFramePr>
            <a:graphicFrameLocks/>
          </p:cNvGraphicFramePr>
          <p:nvPr>
            <p:extLst>
              <p:ext uri="{D42A27DB-BD31-4B8C-83A1-F6EECF244321}">
                <p14:modId xmlns:p14="http://schemas.microsoft.com/office/powerpoint/2010/main" val="3702590162"/>
              </p:ext>
            </p:extLst>
          </p:nvPr>
        </p:nvGraphicFramePr>
        <p:xfrm>
          <a:off x="638177" y="1825625"/>
          <a:ext cx="11096623" cy="3726515"/>
        </p:xfrm>
        <a:graphic>
          <a:graphicData uri="http://schemas.openxmlformats.org/drawingml/2006/table">
            <a:tbl>
              <a:tblPr firstRow="1" bandRow="1">
                <a:tableStyleId>{93296810-A885-4BE3-A3E7-6D5BEEA58F35}</a:tableStyleId>
              </a:tblPr>
              <a:tblGrid>
                <a:gridCol w="1190658">
                  <a:extLst>
                    <a:ext uri="{9D8B030D-6E8A-4147-A177-3AD203B41FA5}">
                      <a16:colId xmlns:a16="http://schemas.microsoft.com/office/drawing/2014/main" xmlns="" val="3839103568"/>
                    </a:ext>
                  </a:extLst>
                </a:gridCol>
                <a:gridCol w="1611845">
                  <a:extLst>
                    <a:ext uri="{9D8B030D-6E8A-4147-A177-3AD203B41FA5}">
                      <a16:colId xmlns:a16="http://schemas.microsoft.com/office/drawing/2014/main" xmlns="" val="187051537"/>
                    </a:ext>
                  </a:extLst>
                </a:gridCol>
                <a:gridCol w="1765740">
                  <a:extLst>
                    <a:ext uri="{9D8B030D-6E8A-4147-A177-3AD203B41FA5}">
                      <a16:colId xmlns:a16="http://schemas.microsoft.com/office/drawing/2014/main" xmlns="" val="2025017854"/>
                    </a:ext>
                  </a:extLst>
                </a:gridCol>
                <a:gridCol w="1603746">
                  <a:extLst>
                    <a:ext uri="{9D8B030D-6E8A-4147-A177-3AD203B41FA5}">
                      <a16:colId xmlns:a16="http://schemas.microsoft.com/office/drawing/2014/main" xmlns="" val="20003"/>
                    </a:ext>
                  </a:extLst>
                </a:gridCol>
                <a:gridCol w="1603746">
                  <a:extLst>
                    <a:ext uri="{9D8B030D-6E8A-4147-A177-3AD203B41FA5}">
                      <a16:colId xmlns:a16="http://schemas.microsoft.com/office/drawing/2014/main" xmlns="" val="20004"/>
                    </a:ext>
                  </a:extLst>
                </a:gridCol>
                <a:gridCol w="1660444">
                  <a:extLst>
                    <a:ext uri="{9D8B030D-6E8A-4147-A177-3AD203B41FA5}">
                      <a16:colId xmlns:a16="http://schemas.microsoft.com/office/drawing/2014/main" xmlns="" val="20005"/>
                    </a:ext>
                  </a:extLst>
                </a:gridCol>
                <a:gridCol w="1660444">
                  <a:extLst>
                    <a:ext uri="{9D8B030D-6E8A-4147-A177-3AD203B41FA5}">
                      <a16:colId xmlns:a16="http://schemas.microsoft.com/office/drawing/2014/main" xmlns=""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#4</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 #5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#6</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xmlns=""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en-GB" sz="1600" noProof="0" dirty="0" smtClean="0">
                          <a:latin typeface="Affogato" pitchFamily="2" charset="0"/>
                        </a:rPr>
                        <a:t>Task</a:t>
                      </a:r>
                      <a:r>
                        <a:rPr lang="en-GB" sz="1600" baseline="0" noProof="0" dirty="0" smtClean="0">
                          <a:latin typeface="Affogato" pitchFamily="2" charset="0"/>
                        </a:rPr>
                        <a:t> delegation and group leadership</a:t>
                      </a:r>
                      <a:endParaRPr lang="en-GB" sz="1600" noProof="0" dirty="0">
                        <a:latin typeface="Affogato" pitchFamily="2" charset="0"/>
                      </a:endParaRPr>
                    </a:p>
                  </a:txBody>
                  <a:tcPr anchor="ctr">
                    <a:lnT w="381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noProof="0" dirty="0" smtClean="0">
                          <a:latin typeface="Affogato" pitchFamily="2" charset="0"/>
                        </a:rPr>
                        <a:t>Elaboration of the meeting minutes</a:t>
                      </a:r>
                    </a:p>
                  </a:txBody>
                  <a:tcPr anchor="ctr">
                    <a:lnT w="381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noProof="0" dirty="0" smtClean="0">
                          <a:latin typeface="Affogato" pitchFamily="2" charset="0"/>
                        </a:rPr>
                        <a:t>Status data gathering from the other units</a:t>
                      </a:r>
                    </a:p>
                  </a:txBody>
                  <a:tcPr anchor="ctr">
                    <a:lnT w="381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noProof="0" dirty="0" smtClean="0">
                          <a:latin typeface="Affogato" pitchFamily="2" charset="0"/>
                        </a:rPr>
                        <a:t>Weekly</a:t>
                      </a:r>
                      <a:r>
                        <a:rPr lang="en-GB" sz="1600" baseline="0" noProof="0" dirty="0" smtClean="0">
                          <a:latin typeface="Affogato" pitchFamily="2" charset="0"/>
                        </a:rPr>
                        <a:t> presentation</a:t>
                      </a:r>
                      <a:endParaRPr lang="en-GB" sz="1600" noProof="0" dirty="0" smtClean="0">
                        <a:latin typeface="Affogato" pitchFamily="2" charset="0"/>
                      </a:endParaRPr>
                    </a:p>
                    <a:p>
                      <a:pPr algn="ctr"/>
                      <a:endParaRPr lang="pt-PT" sz="1600" dirty="0">
                        <a:latin typeface="Affogato" pitchFamily="2" charset="0"/>
                      </a:endParaRPr>
                    </a:p>
                  </a:txBody>
                  <a:tcPr anchor="ctr">
                    <a:lnT w="38100" cmpd="sng">
                      <a:noFill/>
                    </a:lnT>
                  </a:tcPr>
                </a:tc>
                <a:tc>
                  <a:txBody>
                    <a:bodyPr/>
                    <a:lstStyle/>
                    <a:p>
                      <a:pPr algn="ctr"/>
                      <a:r>
                        <a:rPr lang="en-GB" sz="1600" noProof="0" dirty="0" smtClean="0">
                          <a:latin typeface="Affogato" pitchFamily="2" charset="0"/>
                        </a:rPr>
                        <a:t>Drafting of</a:t>
                      </a:r>
                      <a:r>
                        <a:rPr lang="en-GB" sz="1600" baseline="0" noProof="0" dirty="0" smtClean="0">
                          <a:latin typeface="Affogato" pitchFamily="2" charset="0"/>
                        </a:rPr>
                        <a:t> the Quality Manual</a:t>
                      </a:r>
                      <a:endParaRPr lang="en-GB" sz="1600" noProof="0" dirty="0">
                        <a:latin typeface="Affogato" pitchFamily="2" charset="0"/>
                      </a:endParaRPr>
                    </a:p>
                  </a:txBody>
                  <a:tcPr anchor="ctr">
                    <a:lnT w="38100" cmpd="sng">
                      <a:noFill/>
                    </a:lnT>
                  </a:tcPr>
                </a:tc>
                <a:tc>
                  <a:txBody>
                    <a:bodyPr/>
                    <a:lstStyle/>
                    <a:p>
                      <a:pPr algn="ctr"/>
                      <a:r>
                        <a:rPr lang="en-GB" sz="1600" noProof="0" dirty="0" smtClean="0">
                          <a:latin typeface="Affogato" pitchFamily="2" charset="0"/>
                        </a:rPr>
                        <a:t>Organization of the tasks and presentation</a:t>
                      </a:r>
                      <a:endParaRPr lang="en-GB" sz="1600" noProof="0" dirty="0">
                        <a:latin typeface="Affogato" pitchFamily="2" charset="0"/>
                      </a:endParaRPr>
                    </a:p>
                  </a:txBody>
                  <a:tcPr anchor="ctr">
                    <a:lnT w="38100" cmpd="sng">
                      <a:noFill/>
                    </a:lnT>
                  </a:tcPr>
                </a:tc>
                <a:extLst>
                  <a:ext uri="{0D108BD9-81ED-4DB2-BD59-A6C34878D82A}">
                    <a16:rowId xmlns:a16="http://schemas.microsoft.com/office/drawing/2014/main" xmlns=""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sz="1600" dirty="0" smtClean="0">
                          <a:latin typeface="Affogato" pitchFamily="2" charset="0"/>
                        </a:rPr>
                        <a:t>Hugo Marques</a:t>
                      </a:r>
                      <a:endParaRPr lang="pt-PT" sz="1600" dirty="0">
                        <a:latin typeface="Affogato" pitchFamily="2" charset="0"/>
                      </a:endParaRPr>
                    </a:p>
                  </a:txBody>
                  <a:tcPr anchor="ctr"/>
                </a:tc>
                <a:tc>
                  <a:txBody>
                    <a:bodyPr/>
                    <a:lstStyle/>
                    <a:p>
                      <a:pPr algn="ctr"/>
                      <a:r>
                        <a:rPr lang="pt-PT" sz="1600" dirty="0" smtClean="0">
                          <a:latin typeface="Affogato" pitchFamily="2" charset="0"/>
                        </a:rPr>
                        <a:t>Maria Alves</a:t>
                      </a:r>
                      <a:endParaRPr lang="pt-PT" sz="1600" dirty="0">
                        <a:latin typeface="Affogato" pitchFamily="2" charset="0"/>
                      </a:endParaRPr>
                    </a:p>
                  </a:txBody>
                  <a:tcPr anchor="ctr"/>
                </a:tc>
                <a:tc>
                  <a:txBody>
                    <a:bodyPr/>
                    <a:lstStyle/>
                    <a:p>
                      <a:pPr algn="ctr"/>
                      <a:r>
                        <a:rPr lang="pt-PT" sz="1600" dirty="0" smtClean="0">
                          <a:latin typeface="Affogato" pitchFamily="2" charset="0"/>
                        </a:rPr>
                        <a:t>Viviana Abreu</a:t>
                      </a:r>
                      <a:endParaRPr lang="pt-PT" sz="1600" dirty="0">
                        <a:latin typeface="Affogato" pitchFamily="2" charset="0"/>
                      </a:endParaRPr>
                    </a:p>
                  </a:txBody>
                  <a:tcPr anchor="ctr"/>
                </a:tc>
                <a:tc>
                  <a:txBody>
                    <a:bodyPr/>
                    <a:lstStyle/>
                    <a:p>
                      <a:pPr algn="ctr"/>
                      <a:r>
                        <a:rPr lang="pt-PT" sz="1600" dirty="0" smtClean="0">
                          <a:latin typeface="Affogato" pitchFamily="2" charset="0"/>
                        </a:rPr>
                        <a:t>Hugo</a:t>
                      </a:r>
                      <a:r>
                        <a:rPr lang="pt-PT" sz="1600" baseline="0" dirty="0" smtClean="0">
                          <a:latin typeface="Affogato" pitchFamily="2" charset="0"/>
                        </a:rPr>
                        <a:t> Marques</a:t>
                      </a:r>
                      <a:endParaRPr lang="pt-PT" sz="1600" dirty="0">
                        <a:latin typeface="Affogato" pitchFamily="2" charset="0"/>
                      </a:endParaRPr>
                    </a:p>
                  </a:txBody>
                  <a:tcPr anchor="ctr"/>
                </a:tc>
                <a:tc>
                  <a:txBody>
                    <a:bodyPr/>
                    <a:lstStyle/>
                    <a:p>
                      <a:pPr algn="ctr"/>
                      <a:r>
                        <a:rPr lang="pt-PT" sz="1600" baseline="0" dirty="0" err="1" smtClean="0">
                          <a:latin typeface="Affogato" pitchFamily="2" charset="0"/>
                        </a:rPr>
                        <a:t>Full</a:t>
                      </a:r>
                      <a:r>
                        <a:rPr lang="pt-PT" sz="1600" baseline="0" dirty="0" smtClean="0">
                          <a:latin typeface="Affogato" pitchFamily="2" charset="0"/>
                        </a:rPr>
                        <a:t> </a:t>
                      </a:r>
                      <a:r>
                        <a:rPr lang="pt-PT" sz="1600" baseline="0" dirty="0" err="1" smtClean="0">
                          <a:latin typeface="Affogato" pitchFamily="2" charset="0"/>
                        </a:rPr>
                        <a:t>Group</a:t>
                      </a:r>
                      <a:endParaRPr lang="pt-PT" sz="1600" baseline="0" dirty="0" smtClean="0">
                        <a:latin typeface="Affogato" pitchFamily="2" charset="0"/>
                      </a:endParaRPr>
                    </a:p>
                  </a:txBody>
                  <a:tcPr anchor="ctr"/>
                </a:tc>
                <a:tc>
                  <a:txBody>
                    <a:bodyPr/>
                    <a:lstStyle/>
                    <a:p>
                      <a:pPr algn="ctr"/>
                      <a:r>
                        <a:rPr lang="pt-PT" sz="1600" dirty="0" smtClean="0">
                          <a:latin typeface="Affogato" pitchFamily="2" charset="0"/>
                        </a:rPr>
                        <a:t>Ana Almeida</a:t>
                      </a:r>
                      <a:endParaRPr lang="pt-PT" sz="1600" dirty="0">
                        <a:latin typeface="Affogato" pitchFamily="2" charset="0"/>
                      </a:endParaRPr>
                    </a:p>
                  </a:txBody>
                  <a:tcPr anchor="ctr"/>
                </a:tc>
                <a:extLst>
                  <a:ext uri="{0D108BD9-81ED-4DB2-BD59-A6C34878D82A}">
                    <a16:rowId xmlns:a16="http://schemas.microsoft.com/office/drawing/2014/main" xmlns=""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sz="1600" dirty="0" smtClean="0">
                          <a:latin typeface="Affogato" pitchFamily="2" charset="0"/>
                        </a:rPr>
                        <a:t>2 HOURS</a:t>
                      </a:r>
                      <a:endParaRPr lang="pt-PT" sz="1600" dirty="0">
                        <a:latin typeface="Affogato" pitchFamily="2" charset="0"/>
                      </a:endParaRPr>
                    </a:p>
                  </a:txBody>
                  <a:tcPr anchor="ctr"/>
                </a:tc>
                <a:tc>
                  <a:txBody>
                    <a:bodyPr/>
                    <a:lstStyle/>
                    <a:p>
                      <a:pPr algn="ctr"/>
                      <a:r>
                        <a:rPr lang="pt-PT" sz="1600" dirty="0" smtClean="0">
                          <a:latin typeface="Affogato" pitchFamily="2" charset="0"/>
                        </a:rPr>
                        <a:t>2 HOURS</a:t>
                      </a:r>
                      <a:endParaRPr lang="pt-PT" sz="1600" dirty="0">
                        <a:latin typeface="Affogato" pitchFamily="2" charset="0"/>
                      </a:endParaRPr>
                    </a:p>
                  </a:txBody>
                  <a:tcPr anchor="ctr"/>
                </a:tc>
                <a:tc>
                  <a:txBody>
                    <a:bodyPr/>
                    <a:lstStyle/>
                    <a:p>
                      <a:pPr algn="ctr"/>
                      <a:r>
                        <a:rPr lang="pt-PT" sz="1600" dirty="0" smtClean="0">
                          <a:latin typeface="Affogato" pitchFamily="2" charset="0"/>
                        </a:rPr>
                        <a:t>2 HOURS</a:t>
                      </a:r>
                      <a:endParaRPr lang="pt-PT" sz="1600" dirty="0">
                        <a:latin typeface="Affogato" pitchFamily="2" charset="0"/>
                      </a:endParaRPr>
                    </a:p>
                  </a:txBody>
                  <a:tcPr anchor="ctr"/>
                </a:tc>
                <a:tc>
                  <a:txBody>
                    <a:bodyPr/>
                    <a:lstStyle/>
                    <a:p>
                      <a:pPr algn="ctr"/>
                      <a:r>
                        <a:rPr lang="en-GB" sz="1600" dirty="0" smtClean="0">
                          <a:latin typeface="Affogato" pitchFamily="2" charset="0"/>
                        </a:rPr>
                        <a:t>30 MINUTES</a:t>
                      </a:r>
                      <a:endParaRPr lang="en-GB" sz="1600" dirty="0">
                        <a:latin typeface="Affogato" pitchFamily="2" charset="0"/>
                      </a:endParaRPr>
                    </a:p>
                  </a:txBody>
                  <a:tcPr anchor="ctr"/>
                </a:tc>
                <a:tc>
                  <a:txBody>
                    <a:bodyPr/>
                    <a:lstStyle/>
                    <a:p>
                      <a:pPr algn="ctr"/>
                      <a:r>
                        <a:rPr lang="en-GB" sz="1600" dirty="0" smtClean="0">
                          <a:latin typeface="Affogato" pitchFamily="2" charset="0"/>
                        </a:rPr>
                        <a:t>4 HOURS</a:t>
                      </a:r>
                    </a:p>
                    <a:p>
                      <a:pPr algn="ctr"/>
                      <a:r>
                        <a:rPr lang="en-GB" sz="1600" dirty="0" smtClean="0">
                          <a:latin typeface="Affogato" pitchFamily="2" charset="0"/>
                        </a:rPr>
                        <a:t>(each)</a:t>
                      </a:r>
                      <a:endParaRPr lang="en-GB" sz="1600" dirty="0">
                        <a:latin typeface="Affogato" pitchFamily="2" charset="0"/>
                      </a:endParaRPr>
                    </a:p>
                  </a:txBody>
                  <a:tcPr anchor="ctr"/>
                </a:tc>
                <a:tc>
                  <a:txBody>
                    <a:bodyPr/>
                    <a:lstStyle/>
                    <a:p>
                      <a:pPr algn="ctr"/>
                      <a:r>
                        <a:rPr lang="en-GB" sz="1600" dirty="0" smtClean="0">
                          <a:latin typeface="Affogato" pitchFamily="2" charset="0"/>
                        </a:rPr>
                        <a:t>2 HOURS</a:t>
                      </a:r>
                      <a:endParaRPr lang="en-GB" sz="1600" dirty="0">
                        <a:latin typeface="Affogato" pitchFamily="2" charset="0"/>
                      </a:endParaRPr>
                    </a:p>
                  </a:txBody>
                  <a:tcPr anchor="ctr"/>
                </a:tc>
                <a:extLst>
                  <a:ext uri="{0D108BD9-81ED-4DB2-BD59-A6C34878D82A}">
                    <a16:rowId xmlns:a16="http://schemas.microsoft.com/office/drawing/2014/main" xmlns=""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sz="1600" dirty="0" smtClean="0">
                          <a:latin typeface="Affogato" pitchFamily="2" charset="0"/>
                        </a:rPr>
                        <a:t>COMPLETED</a:t>
                      </a:r>
                      <a:endParaRPr lang="pt-PT" sz="1600" dirty="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COMPLETED</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a:t>
                      </a:r>
                      <a:r>
                        <a:rPr lang="pt-PT" sz="1600" baseline="0" dirty="0" smtClean="0">
                          <a:latin typeface="Affogato" pitchFamily="2" charset="0"/>
                        </a:rPr>
                        <a:t> PROGRESS</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ANNULED</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 PROGRESS</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COMPLETED</a:t>
                      </a:r>
                      <a:endParaRPr lang="pt-PT" sz="1600" dirty="0" smtClean="0">
                        <a:latin typeface="Affogato" pitchFamily="2" charset="0"/>
                      </a:endParaRPr>
                    </a:p>
                  </a:txBody>
                  <a:tcPr anchor="ctr"/>
                </a:tc>
                <a:extLst>
                  <a:ext uri="{0D108BD9-81ED-4DB2-BD59-A6C34878D82A}">
                    <a16:rowId xmlns:a16="http://schemas.microsoft.com/office/drawing/2014/main" xmlns="" val="2527419296"/>
                  </a:ext>
                </a:extLst>
              </a:tr>
            </a:tbl>
          </a:graphicData>
        </a:graphic>
      </p:graphicFrame>
    </p:spTree>
    <p:extLst>
      <p:ext uri="{BB962C8B-B14F-4D97-AF65-F5344CB8AC3E}">
        <p14:creationId xmlns:p14="http://schemas.microsoft.com/office/powerpoint/2010/main" val="13929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36529028"/>
              </p:ext>
            </p:extLst>
          </p:nvPr>
        </p:nvGraphicFramePr>
        <p:xfrm>
          <a:off x="638177" y="1825625"/>
          <a:ext cx="11096623" cy="3726515"/>
        </p:xfrm>
        <a:graphic>
          <a:graphicData uri="http://schemas.openxmlformats.org/drawingml/2006/table">
            <a:tbl>
              <a:tblPr firstRow="1" bandRow="1">
                <a:tableStyleId>{93296810-A885-4BE3-A3E7-6D5BEEA58F35}</a:tableStyleId>
              </a:tblPr>
              <a:tblGrid>
                <a:gridCol w="1190658">
                  <a:extLst>
                    <a:ext uri="{9D8B030D-6E8A-4147-A177-3AD203B41FA5}">
                      <a16:colId xmlns:a16="http://schemas.microsoft.com/office/drawing/2014/main" xmlns="" val="3839103568"/>
                    </a:ext>
                  </a:extLst>
                </a:gridCol>
                <a:gridCol w="1611845">
                  <a:extLst>
                    <a:ext uri="{9D8B030D-6E8A-4147-A177-3AD203B41FA5}">
                      <a16:colId xmlns:a16="http://schemas.microsoft.com/office/drawing/2014/main" xmlns="" val="187051537"/>
                    </a:ext>
                  </a:extLst>
                </a:gridCol>
                <a:gridCol w="1765740">
                  <a:extLst>
                    <a:ext uri="{9D8B030D-6E8A-4147-A177-3AD203B41FA5}">
                      <a16:colId xmlns:a16="http://schemas.microsoft.com/office/drawing/2014/main" xmlns="" val="2025017854"/>
                    </a:ext>
                  </a:extLst>
                </a:gridCol>
                <a:gridCol w="1603746">
                  <a:extLst>
                    <a:ext uri="{9D8B030D-6E8A-4147-A177-3AD203B41FA5}">
                      <a16:colId xmlns:a16="http://schemas.microsoft.com/office/drawing/2014/main" xmlns="" val="20003"/>
                    </a:ext>
                  </a:extLst>
                </a:gridCol>
                <a:gridCol w="1603746">
                  <a:extLst>
                    <a:ext uri="{9D8B030D-6E8A-4147-A177-3AD203B41FA5}">
                      <a16:colId xmlns:a16="http://schemas.microsoft.com/office/drawing/2014/main" xmlns="" val="20004"/>
                    </a:ext>
                  </a:extLst>
                </a:gridCol>
                <a:gridCol w="1660444">
                  <a:extLst>
                    <a:ext uri="{9D8B030D-6E8A-4147-A177-3AD203B41FA5}">
                      <a16:colId xmlns:a16="http://schemas.microsoft.com/office/drawing/2014/main" xmlns="" val="20005"/>
                    </a:ext>
                  </a:extLst>
                </a:gridCol>
                <a:gridCol w="1660444">
                  <a:extLst>
                    <a:ext uri="{9D8B030D-6E8A-4147-A177-3AD203B41FA5}">
                      <a16:colId xmlns:a16="http://schemas.microsoft.com/office/drawing/2014/main" xmlns=""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#4</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 #5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#6</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xmlns=""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en-GB" sz="1600" noProof="0" dirty="0" smtClean="0">
                          <a:latin typeface="Affogato" pitchFamily="2" charset="0"/>
                        </a:rPr>
                        <a:t>Task</a:t>
                      </a:r>
                      <a:r>
                        <a:rPr lang="en-GB" sz="1600" baseline="0" noProof="0" dirty="0" smtClean="0">
                          <a:latin typeface="Affogato" pitchFamily="2" charset="0"/>
                        </a:rPr>
                        <a:t> delegation and group leadership</a:t>
                      </a:r>
                      <a:endParaRPr lang="en-GB" sz="1600" noProof="0" dirty="0">
                        <a:latin typeface="Affogato" pitchFamily="2" charset="0"/>
                      </a:endParaRPr>
                    </a:p>
                  </a:txBody>
                  <a:tcPr anchor="ctr">
                    <a:lnT w="381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noProof="0" dirty="0" smtClean="0">
                          <a:latin typeface="Affogato" pitchFamily="2" charset="0"/>
                        </a:rPr>
                        <a:t>Elaboration of the meeting minutes</a:t>
                      </a:r>
                    </a:p>
                  </a:txBody>
                  <a:tcPr anchor="ctr">
                    <a:lnT w="381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noProof="0" dirty="0" smtClean="0">
                          <a:latin typeface="Affogato" pitchFamily="2" charset="0"/>
                        </a:rPr>
                        <a:t>Status data gathering from the other units</a:t>
                      </a:r>
                    </a:p>
                  </a:txBody>
                  <a:tcPr anchor="ctr">
                    <a:lnT w="381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noProof="0" dirty="0" smtClean="0">
                          <a:latin typeface="Affogato" pitchFamily="2" charset="0"/>
                        </a:rPr>
                        <a:t>Weekly</a:t>
                      </a:r>
                      <a:r>
                        <a:rPr lang="en-GB" sz="1600" baseline="0" noProof="0" dirty="0" smtClean="0">
                          <a:latin typeface="Affogato" pitchFamily="2" charset="0"/>
                        </a:rPr>
                        <a:t> presentation</a:t>
                      </a:r>
                      <a:endParaRPr lang="en-GB" sz="1600" noProof="0" dirty="0" smtClean="0">
                        <a:latin typeface="Affogato" pitchFamily="2" charset="0"/>
                      </a:endParaRPr>
                    </a:p>
                    <a:p>
                      <a:pPr algn="ctr"/>
                      <a:endParaRPr lang="pt-PT" sz="1600" dirty="0">
                        <a:latin typeface="Affogato" pitchFamily="2" charset="0"/>
                      </a:endParaRPr>
                    </a:p>
                  </a:txBody>
                  <a:tcPr anchor="ctr">
                    <a:lnT w="38100" cmpd="sng">
                      <a:noFill/>
                    </a:lnT>
                  </a:tcPr>
                </a:tc>
                <a:tc>
                  <a:txBody>
                    <a:bodyPr/>
                    <a:lstStyle/>
                    <a:p>
                      <a:pPr algn="ctr"/>
                      <a:r>
                        <a:rPr lang="en-GB" sz="1600" noProof="0" dirty="0" smtClean="0">
                          <a:latin typeface="Affogato" pitchFamily="2" charset="0"/>
                        </a:rPr>
                        <a:t>Improvement </a:t>
                      </a:r>
                      <a:r>
                        <a:rPr lang="en-GB" sz="1600" noProof="0" dirty="0" smtClean="0">
                          <a:latin typeface="Affogato" pitchFamily="2" charset="0"/>
                        </a:rPr>
                        <a:t>of</a:t>
                      </a:r>
                      <a:r>
                        <a:rPr lang="en-GB" sz="1600" baseline="0" noProof="0" dirty="0" smtClean="0">
                          <a:latin typeface="Affogato" pitchFamily="2" charset="0"/>
                        </a:rPr>
                        <a:t> the Quality Manual</a:t>
                      </a:r>
                      <a:endParaRPr lang="en-GB" sz="1600" noProof="0" dirty="0">
                        <a:latin typeface="Affogato" pitchFamily="2" charset="0"/>
                      </a:endParaRPr>
                    </a:p>
                  </a:txBody>
                  <a:tcPr anchor="ctr">
                    <a:lnT w="38100" cmpd="sng">
                      <a:noFill/>
                    </a:lnT>
                  </a:tcPr>
                </a:tc>
                <a:tc>
                  <a:txBody>
                    <a:bodyPr/>
                    <a:lstStyle/>
                    <a:p>
                      <a:pPr algn="ctr"/>
                      <a:r>
                        <a:rPr lang="en-GB" sz="1600" noProof="0" dirty="0" smtClean="0">
                          <a:latin typeface="Affogato" pitchFamily="2" charset="0"/>
                        </a:rPr>
                        <a:t>Organization of the tasks and presentation</a:t>
                      </a:r>
                      <a:endParaRPr lang="en-GB" sz="1600" noProof="0" dirty="0">
                        <a:latin typeface="Affogato" pitchFamily="2" charset="0"/>
                      </a:endParaRPr>
                    </a:p>
                  </a:txBody>
                  <a:tcPr anchor="ctr">
                    <a:lnT w="38100" cmpd="sng">
                      <a:noFill/>
                    </a:lnT>
                  </a:tcPr>
                </a:tc>
                <a:extLst>
                  <a:ext uri="{0D108BD9-81ED-4DB2-BD59-A6C34878D82A}">
                    <a16:rowId xmlns:a16="http://schemas.microsoft.com/office/drawing/2014/main" xmlns=""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sz="1600" dirty="0" smtClean="0">
                          <a:latin typeface="Affogato" pitchFamily="2" charset="0"/>
                        </a:rPr>
                        <a:t>Hugo Marques</a:t>
                      </a:r>
                      <a:endParaRPr lang="pt-PT" sz="1600" dirty="0">
                        <a:latin typeface="Affogato" pitchFamily="2" charset="0"/>
                      </a:endParaRPr>
                    </a:p>
                  </a:txBody>
                  <a:tcPr anchor="ctr"/>
                </a:tc>
                <a:tc>
                  <a:txBody>
                    <a:bodyPr/>
                    <a:lstStyle/>
                    <a:p>
                      <a:pPr algn="ctr"/>
                      <a:r>
                        <a:rPr lang="pt-PT" sz="1600" dirty="0" smtClean="0">
                          <a:latin typeface="Affogato" pitchFamily="2" charset="0"/>
                        </a:rPr>
                        <a:t>Maria Alves</a:t>
                      </a:r>
                      <a:endParaRPr lang="pt-PT" sz="1600" dirty="0">
                        <a:latin typeface="Affogato" pitchFamily="2" charset="0"/>
                      </a:endParaRPr>
                    </a:p>
                  </a:txBody>
                  <a:tcPr anchor="ctr"/>
                </a:tc>
                <a:tc>
                  <a:txBody>
                    <a:bodyPr/>
                    <a:lstStyle/>
                    <a:p>
                      <a:pPr algn="ctr"/>
                      <a:r>
                        <a:rPr lang="pt-PT" sz="1600" dirty="0" smtClean="0">
                          <a:latin typeface="Affogato" pitchFamily="2" charset="0"/>
                        </a:rPr>
                        <a:t>Viviana Abreu</a:t>
                      </a:r>
                      <a:endParaRPr lang="pt-PT" sz="1600" dirty="0">
                        <a:latin typeface="Affogato" pitchFamily="2" charset="0"/>
                      </a:endParaRPr>
                    </a:p>
                  </a:txBody>
                  <a:tcPr anchor="ctr"/>
                </a:tc>
                <a:tc>
                  <a:txBody>
                    <a:bodyPr/>
                    <a:lstStyle/>
                    <a:p>
                      <a:pPr algn="ctr"/>
                      <a:r>
                        <a:rPr lang="pt-PT" sz="1600" dirty="0" smtClean="0">
                          <a:latin typeface="Affogato" pitchFamily="2" charset="0"/>
                        </a:rPr>
                        <a:t>Hugo</a:t>
                      </a:r>
                      <a:r>
                        <a:rPr lang="pt-PT" sz="1600" baseline="0" dirty="0" smtClean="0">
                          <a:latin typeface="Affogato" pitchFamily="2" charset="0"/>
                        </a:rPr>
                        <a:t> Marques</a:t>
                      </a:r>
                      <a:endParaRPr lang="pt-PT" sz="1600" dirty="0">
                        <a:latin typeface="Affogato" pitchFamily="2" charset="0"/>
                      </a:endParaRPr>
                    </a:p>
                  </a:txBody>
                  <a:tcPr anchor="ctr"/>
                </a:tc>
                <a:tc>
                  <a:txBody>
                    <a:bodyPr/>
                    <a:lstStyle/>
                    <a:p>
                      <a:pPr algn="ctr"/>
                      <a:r>
                        <a:rPr lang="pt-PT" sz="1600" dirty="0" err="1" smtClean="0">
                          <a:latin typeface="Affogato" pitchFamily="2" charset="0"/>
                        </a:rPr>
                        <a:t>Full</a:t>
                      </a:r>
                      <a:r>
                        <a:rPr lang="pt-PT" sz="1600" baseline="0" dirty="0" smtClean="0">
                          <a:latin typeface="Affogato" pitchFamily="2" charset="0"/>
                        </a:rPr>
                        <a:t> </a:t>
                      </a:r>
                      <a:r>
                        <a:rPr lang="pt-PT" sz="1600" baseline="0" dirty="0" err="1" smtClean="0">
                          <a:latin typeface="Affogato" pitchFamily="2" charset="0"/>
                        </a:rPr>
                        <a:t>Group</a:t>
                      </a:r>
                      <a:endParaRPr lang="pt-PT" sz="1600" baseline="0" dirty="0" smtClean="0">
                        <a:latin typeface="Affogato" pitchFamily="2" charset="0"/>
                      </a:endParaRPr>
                    </a:p>
                  </a:txBody>
                  <a:tcPr anchor="ctr"/>
                </a:tc>
                <a:tc>
                  <a:txBody>
                    <a:bodyPr/>
                    <a:lstStyle/>
                    <a:p>
                      <a:pPr algn="ctr"/>
                      <a:r>
                        <a:rPr lang="pt-PT" sz="1600" dirty="0" smtClean="0">
                          <a:latin typeface="Affogato" pitchFamily="2" charset="0"/>
                        </a:rPr>
                        <a:t>Ana Almeida</a:t>
                      </a:r>
                      <a:endParaRPr lang="pt-PT" sz="1600" dirty="0">
                        <a:latin typeface="Affogato" pitchFamily="2" charset="0"/>
                      </a:endParaRPr>
                    </a:p>
                  </a:txBody>
                  <a:tcPr anchor="ctr"/>
                </a:tc>
                <a:extLst>
                  <a:ext uri="{0D108BD9-81ED-4DB2-BD59-A6C34878D82A}">
                    <a16:rowId xmlns:a16="http://schemas.microsoft.com/office/drawing/2014/main" xmlns=""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sz="1600" dirty="0" smtClean="0">
                          <a:latin typeface="Affogato" pitchFamily="2" charset="0"/>
                        </a:rPr>
                        <a:t>2 HOURS</a:t>
                      </a:r>
                      <a:endParaRPr lang="pt-PT" sz="1600" dirty="0">
                        <a:latin typeface="Affogato" pitchFamily="2" charset="0"/>
                      </a:endParaRPr>
                    </a:p>
                  </a:txBody>
                  <a:tcPr anchor="ctr"/>
                </a:tc>
                <a:tc>
                  <a:txBody>
                    <a:bodyPr/>
                    <a:lstStyle/>
                    <a:p>
                      <a:pPr algn="ctr"/>
                      <a:r>
                        <a:rPr lang="pt-PT" sz="1600" dirty="0" smtClean="0">
                          <a:latin typeface="Affogato" pitchFamily="2" charset="0"/>
                        </a:rPr>
                        <a:t>2 HOURS</a:t>
                      </a:r>
                      <a:endParaRPr lang="pt-PT" sz="1600" dirty="0">
                        <a:latin typeface="Affogato" pitchFamily="2" charset="0"/>
                      </a:endParaRPr>
                    </a:p>
                  </a:txBody>
                  <a:tcPr anchor="ctr"/>
                </a:tc>
                <a:tc>
                  <a:txBody>
                    <a:bodyPr/>
                    <a:lstStyle/>
                    <a:p>
                      <a:pPr algn="ctr"/>
                      <a:r>
                        <a:rPr lang="pt-PT" sz="1600" dirty="0" smtClean="0">
                          <a:latin typeface="Affogato" pitchFamily="2" charset="0"/>
                        </a:rPr>
                        <a:t>2 HOURS</a:t>
                      </a:r>
                      <a:endParaRPr lang="pt-PT" sz="1600" dirty="0">
                        <a:latin typeface="Affogato" pitchFamily="2" charset="0"/>
                      </a:endParaRPr>
                    </a:p>
                  </a:txBody>
                  <a:tcPr anchor="ctr"/>
                </a:tc>
                <a:tc>
                  <a:txBody>
                    <a:bodyPr/>
                    <a:lstStyle/>
                    <a:p>
                      <a:pPr algn="ctr"/>
                      <a:r>
                        <a:rPr lang="en-GB" sz="1600" dirty="0" smtClean="0">
                          <a:latin typeface="Affogato" pitchFamily="2" charset="0"/>
                        </a:rPr>
                        <a:t>30 MINUTES</a:t>
                      </a:r>
                      <a:endParaRPr lang="en-GB" sz="1600" dirty="0">
                        <a:latin typeface="Affogato" pitchFamily="2" charset="0"/>
                      </a:endParaRPr>
                    </a:p>
                  </a:txBody>
                  <a:tcPr anchor="ctr"/>
                </a:tc>
                <a:tc>
                  <a:txBody>
                    <a:bodyPr/>
                    <a:lstStyle/>
                    <a:p>
                      <a:pPr algn="ctr"/>
                      <a:r>
                        <a:rPr lang="en-GB" sz="1600" dirty="0" smtClean="0">
                          <a:latin typeface="Affogato" pitchFamily="2" charset="0"/>
                        </a:rPr>
                        <a:t>4 HOURS</a:t>
                      </a:r>
                    </a:p>
                    <a:p>
                      <a:pPr algn="ctr"/>
                      <a:r>
                        <a:rPr lang="en-GB" sz="1600" dirty="0" smtClean="0">
                          <a:latin typeface="Affogato" pitchFamily="2" charset="0"/>
                        </a:rPr>
                        <a:t>(each)</a:t>
                      </a:r>
                      <a:endParaRPr lang="en-GB" sz="1600" dirty="0">
                        <a:latin typeface="Affogato" pitchFamily="2" charset="0"/>
                      </a:endParaRPr>
                    </a:p>
                  </a:txBody>
                  <a:tcPr anchor="ctr"/>
                </a:tc>
                <a:tc>
                  <a:txBody>
                    <a:bodyPr/>
                    <a:lstStyle/>
                    <a:p>
                      <a:pPr algn="ctr"/>
                      <a:r>
                        <a:rPr lang="en-GB" sz="1600" dirty="0" smtClean="0">
                          <a:latin typeface="Affogato" pitchFamily="2" charset="0"/>
                        </a:rPr>
                        <a:t>2 HOURS</a:t>
                      </a:r>
                      <a:endParaRPr lang="en-GB" sz="1600" dirty="0">
                        <a:latin typeface="Affogato" pitchFamily="2" charset="0"/>
                      </a:endParaRPr>
                    </a:p>
                  </a:txBody>
                  <a:tcPr anchor="ctr"/>
                </a:tc>
                <a:extLst>
                  <a:ext uri="{0D108BD9-81ED-4DB2-BD59-A6C34878D82A}">
                    <a16:rowId xmlns:a16="http://schemas.microsoft.com/office/drawing/2014/main" xmlns=""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sz="1600" dirty="0" smtClean="0">
                          <a:latin typeface="Affogato" pitchFamily="2" charset="0"/>
                        </a:rPr>
                        <a:t>IN</a:t>
                      </a:r>
                      <a:r>
                        <a:rPr lang="pt-PT" sz="1600" baseline="0" dirty="0" smtClean="0">
                          <a:latin typeface="Affogato" pitchFamily="2" charset="0"/>
                        </a:rPr>
                        <a:t> PROGRESS</a:t>
                      </a:r>
                      <a:endParaRPr lang="pt-PT" sz="1600" dirty="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a:t>
                      </a:r>
                      <a:r>
                        <a:rPr lang="pt-PT" sz="1600" baseline="0" dirty="0" smtClean="0">
                          <a:latin typeface="Affogato" pitchFamily="2" charset="0"/>
                        </a:rPr>
                        <a:t> PROGRESS</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a:t>
                      </a:r>
                      <a:r>
                        <a:rPr lang="pt-PT" sz="1600" baseline="0" dirty="0" smtClean="0">
                          <a:latin typeface="Affogato" pitchFamily="2" charset="0"/>
                        </a:rPr>
                        <a:t> PROGRESS</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a:t>
                      </a:r>
                      <a:r>
                        <a:rPr lang="pt-PT" sz="1600" baseline="0" dirty="0" smtClean="0">
                          <a:latin typeface="Affogato" pitchFamily="2" charset="0"/>
                        </a:rPr>
                        <a:t> PROGRESS</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a:t>
                      </a:r>
                      <a:r>
                        <a:rPr lang="pt-PT" sz="1600" baseline="0" dirty="0" smtClean="0">
                          <a:latin typeface="Affogato" pitchFamily="2" charset="0"/>
                        </a:rPr>
                        <a:t> PROGRESS</a:t>
                      </a:r>
                      <a:endParaRPr lang="pt-PT" sz="1600" dirty="0" smtClean="0">
                        <a:latin typeface="Affogato"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600" dirty="0" smtClean="0">
                          <a:latin typeface="Affogato" pitchFamily="2" charset="0"/>
                        </a:rPr>
                        <a:t>IN</a:t>
                      </a:r>
                      <a:r>
                        <a:rPr lang="pt-PT" sz="1600" baseline="0" dirty="0" smtClean="0">
                          <a:latin typeface="Affogato" pitchFamily="2" charset="0"/>
                        </a:rPr>
                        <a:t> PROGRESS</a:t>
                      </a:r>
                      <a:endParaRPr lang="pt-PT" sz="1600" dirty="0" smtClean="0">
                        <a:latin typeface="Affogato" pitchFamily="2" charset="0"/>
                      </a:endParaRPr>
                    </a:p>
                  </a:txBody>
                  <a:tcPr anchor="ctr"/>
                </a:tc>
                <a:extLst>
                  <a:ext uri="{0D108BD9-81ED-4DB2-BD59-A6C34878D82A}">
                    <a16:rowId xmlns:a16="http://schemas.microsoft.com/office/drawing/2014/main" xmlns=""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5473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err="1" smtClean="0">
                <a:latin typeface="Affogato Medium" panose="00000600000000000000" pitchFamily="50" charset="0"/>
              </a:rPr>
              <a:t>Gantt</a:t>
            </a:r>
            <a:r>
              <a:rPr lang="pt-PT" sz="5400" dirty="0" smtClean="0">
                <a:latin typeface="Affogato Medium" panose="00000600000000000000" pitchFamily="50" charset="0"/>
              </a:rPr>
              <a:t> </a:t>
            </a:r>
            <a:r>
              <a:rPr lang="pt-PT" sz="5400" dirty="0" err="1" smtClean="0">
                <a:latin typeface="Affogato Medium" panose="00000600000000000000" pitchFamily="50" charset="0"/>
              </a:rPr>
              <a:t>diagram</a:t>
            </a:r>
            <a:r>
              <a:rPr lang="pt-PT" sz="5400" dirty="0" smtClean="0">
                <a:latin typeface="Affogato Medium" panose="00000600000000000000" pitchFamily="50" charset="0"/>
              </a:rPr>
              <a:t>.</a:t>
            </a:r>
            <a:endParaRPr lang="pt-PT" sz="5400" dirty="0">
              <a:latin typeface="Affogato Medium" panose="00000600000000000000" pitchFamily="50" charset="0"/>
            </a:endParaRPr>
          </a:p>
        </p:txBody>
      </p:sp>
      <p:pic>
        <p:nvPicPr>
          <p:cNvPr id="3" name="Marcador de Posição de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082" y="2052085"/>
            <a:ext cx="10289835" cy="3804923"/>
          </a:xfrm>
        </p:spPr>
      </p:pic>
    </p:spTree>
    <p:extLst>
      <p:ext uri="{BB962C8B-B14F-4D97-AF65-F5344CB8AC3E}">
        <p14:creationId xmlns:p14="http://schemas.microsoft.com/office/powerpoint/2010/main" val="612172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a:t>
            </a:r>
            <a:r>
              <a:rPr lang="pt-PT" dirty="0" smtClean="0">
                <a:latin typeface="Affogato Medium" panose="00000600000000000000" pitchFamily="50" charset="0"/>
              </a:rPr>
              <a:t>dditional notes.</a:t>
            </a:r>
            <a:endParaRPr lang="pt-PT" dirty="0">
              <a:latin typeface="Affogato Medium" panose="00000600000000000000" pitchFamily="50" charset="0"/>
            </a:endParaRP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477328"/>
          </a:xfrm>
          <a:prstGeom prst="rect">
            <a:avLst/>
          </a:prstGeom>
          <a:noFill/>
        </p:spPr>
        <p:txBody>
          <a:bodyPr wrap="square" rtlCol="0">
            <a:spAutoFit/>
          </a:bodyPr>
          <a:lstStyle/>
          <a:p>
            <a:r>
              <a:rPr lang="en-US" dirty="0">
                <a:latin typeface="Affogato" panose="00000500000000000000" pitchFamily="50" charset="0"/>
              </a:rPr>
              <a:t>Regarding the group work on the </a:t>
            </a:r>
            <a:r>
              <a:rPr lang="en-US" dirty="0" smtClean="0">
                <a:latin typeface="Affogato" panose="00000500000000000000" pitchFamily="50" charset="0"/>
              </a:rPr>
              <a:t>previous </a:t>
            </a:r>
            <a:r>
              <a:rPr lang="en-US" dirty="0">
                <a:latin typeface="Affogato" panose="00000500000000000000" pitchFamily="50" charset="0"/>
              </a:rPr>
              <a:t>week, we can say that we </a:t>
            </a:r>
            <a:r>
              <a:rPr lang="en-US" dirty="0" smtClean="0">
                <a:latin typeface="Affogato" panose="00000500000000000000" pitchFamily="50" charset="0"/>
              </a:rPr>
              <a:t>communicated well </a:t>
            </a:r>
            <a:r>
              <a:rPr lang="en-US" dirty="0">
                <a:latin typeface="Affogato" panose="00000500000000000000" pitchFamily="50" charset="0"/>
              </a:rPr>
              <a:t>within the unit and that we were readily available to work with the rest of team. When it came to weekly </a:t>
            </a:r>
            <a:r>
              <a:rPr lang="en-US" dirty="0">
                <a:latin typeface="Affogato" pitchFamily="2" charset="0"/>
              </a:rPr>
              <a:t>goals and tasks, we </a:t>
            </a:r>
            <a:r>
              <a:rPr lang="en-US" dirty="0" smtClean="0">
                <a:latin typeface="Affogato" pitchFamily="2" charset="0"/>
              </a:rPr>
              <a:t>didn’t reach our goals, but still worked hard trying to complete the tasks. Besides that, the communication with the rest of the units is still lacking, not because of our lack of effort.</a:t>
            </a:r>
            <a:endParaRPr lang="pt-PT" dirty="0">
              <a:latin typeface="Affogato" pitchFamily="2" charset="0"/>
            </a:endParaRPr>
          </a:p>
        </p:txBody>
      </p:sp>
    </p:spTree>
    <p:extLst>
      <p:ext uri="{BB962C8B-B14F-4D97-AF65-F5344CB8AC3E}">
        <p14:creationId xmlns:p14="http://schemas.microsoft.com/office/powerpoint/2010/main" val="99582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294</Words>
  <Application>Microsoft Office PowerPoint</Application>
  <PresentationFormat>Personalizados</PresentationFormat>
  <Paragraphs>89</Paragraphs>
  <Slides>7</Slides>
  <Notes>0</Notes>
  <HiddenSlides>0</HiddenSlides>
  <MMClips>0</MMClips>
  <ScaleCrop>false</ScaleCrop>
  <HeadingPairs>
    <vt:vector size="4" baseType="variant">
      <vt:variant>
        <vt:lpstr>Tema</vt:lpstr>
      </vt:variant>
      <vt:variant>
        <vt:i4>1</vt:i4>
      </vt:variant>
      <vt:variant>
        <vt:lpstr>Títulos dos diapositivos</vt:lpstr>
      </vt:variant>
      <vt:variant>
        <vt:i4>7</vt:i4>
      </vt:variant>
    </vt:vector>
  </HeadingPairs>
  <TitlesOfParts>
    <vt:vector size="8" baseType="lpstr">
      <vt:lpstr>Office Theme</vt:lpstr>
      <vt:lpstr>Apresentação do PowerPoint</vt:lpstr>
      <vt:lpstr>about us.</vt:lpstr>
      <vt:lpstr>QUA</vt:lpstr>
      <vt:lpstr>tasks.</vt:lpstr>
      <vt:lpstr>planned tasks.</vt:lpstr>
      <vt:lpstr>Gantt diagram.</vt:lpstr>
      <vt:lpstr>additional notes.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C</cp:lastModifiedBy>
  <cp:revision>29</cp:revision>
  <dcterms:created xsi:type="dcterms:W3CDTF">2018-09-25T13:13:30Z</dcterms:created>
  <dcterms:modified xsi:type="dcterms:W3CDTF">2018-10-04T08:49:17Z</dcterms:modified>
</cp:coreProperties>
</file>