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2F24D-7F20-4E34-B7C9-65FC574CBD38}">
          <p14:sldIdLst>
            <p14:sldId id="256"/>
          </p14:sldIdLst>
        </p14:section>
        <p14:section name="Untitled Section" id="{BCBEE1A8-8A29-4653-A0C3-1E296F5A5F0F}">
          <p14:sldIdLst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0" userDrawn="1">
          <p15:clr>
            <a:srgbClr val="A4A3A4"/>
          </p15:clr>
        </p15:guide>
        <p15:guide id="4" pos="5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5"/>
    <a:srgbClr val="4D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1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-1542" y="-582"/>
      </p:cViewPr>
      <p:guideLst>
        <p:guide orient="horz" pos="2160"/>
        <p:guide pos="3840"/>
        <p:guide pos="2570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27-09-2018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2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27-09-2018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38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27-09-2018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351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27-09-2018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986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27-09-2018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8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27-09-2018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11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27-09-2018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510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27-09-2018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87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27-09-2018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244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27-09-2018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7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27-09-2018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0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B63C-5265-4F78-9B57-D7104B5DE5E4}" type="datetimeFigureOut">
              <a:rPr lang="pt-PT" smtClean="0"/>
              <a:t>27-09-2018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89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562045" y="1530396"/>
            <a:ext cx="309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2898475" y="2313959"/>
            <a:ext cx="133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>
                <a:latin typeface="Affogato Medium" pitchFamily="2" charset="0"/>
              </a:rPr>
              <a:t>WEEK 2</a:t>
            </a:r>
            <a:endParaRPr lang="pt-PT" sz="2400" dirty="0">
              <a:latin typeface="Affogato Medium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2898475" y="2832985"/>
            <a:ext cx="201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itchFamily="2" charset="0"/>
              </a:rPr>
              <a:t>SPRINT</a:t>
            </a:r>
            <a:r>
              <a:rPr lang="pt-PT" sz="2400" dirty="0" smtClean="0">
                <a:latin typeface="Affogato"/>
              </a:rPr>
              <a:t> 1 </a:t>
            </a:r>
            <a:endParaRPr lang="pt-PT" sz="2400" dirty="0">
              <a:latin typeface="Affogat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itchFamily="2" charset="0"/>
              </a:rPr>
              <a:t>PL6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45400" y="4766809"/>
            <a:ext cx="2542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 smtClean="0">
                <a:latin typeface="Affogato Medium" pitchFamily="2" charset="0"/>
              </a:rPr>
              <a:t>QUA</a:t>
            </a:r>
            <a:endParaRPr lang="pt-PT" sz="8000" dirty="0">
              <a:latin typeface="Affoga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17289" y="636144"/>
            <a:ext cx="2957422" cy="783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4701965" y="1027906"/>
            <a:ext cx="3044556" cy="507596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pc="300" dirty="0">
                <a:latin typeface="Affogato Medium" pitchFamily="2" charset="0"/>
              </a:rPr>
              <a:t>a</a:t>
            </a:r>
            <a:r>
              <a:rPr lang="pt-PT" spc="300" dirty="0" smtClean="0">
                <a:latin typeface="Affogato Medium" pitchFamily="2" charset="0"/>
              </a:rPr>
              <a:t>bout us.</a:t>
            </a:r>
            <a:endParaRPr lang="pt-PT" spc="300" dirty="0">
              <a:latin typeface="Affogato Medium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/>
          <a:stretch/>
        </p:blipFill>
        <p:spPr>
          <a:xfrm>
            <a:off x="4648201" y="3166860"/>
            <a:ext cx="2878347" cy="524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9" y="3166860"/>
            <a:ext cx="2875095" cy="52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1" y="3165540"/>
            <a:ext cx="287509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38200" y="1026374"/>
            <a:ext cx="1508185" cy="422864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3592"/>
            <a:ext cx="10515600" cy="1325563"/>
          </a:xfrm>
        </p:spPr>
        <p:txBody>
          <a:bodyPr>
            <a:normAutofit/>
          </a:bodyPr>
          <a:lstStyle/>
          <a:p>
            <a:r>
              <a:rPr lang="pt-PT" sz="5400" smtClean="0">
                <a:latin typeface="Affogato Medium" panose="00000600000000000000" pitchFamily="50" charset="0"/>
              </a:rPr>
              <a:t>QUA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484408" y="1052423"/>
            <a:ext cx="9707592" cy="3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433530" y="1968920"/>
            <a:ext cx="2410336" cy="1995712"/>
            <a:chOff x="1045035" y="1914790"/>
            <a:chExt cx="4373047" cy="362974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43065"/>
            <a:stretch/>
          </p:blipFill>
          <p:spPr>
            <a:xfrm>
              <a:off x="1045035" y="1914790"/>
              <a:ext cx="3052551" cy="3097421"/>
            </a:xfrm>
            <a:prstGeom prst="ellipse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0557" y="4816824"/>
              <a:ext cx="3537525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 smtClean="0">
                  <a:latin typeface="Affogato Medium" pitchFamily="2" charset="0"/>
                </a:rPr>
                <a:t>Hugo Marques</a:t>
              </a:r>
              <a:endParaRPr lang="pt-PT" sz="2000" dirty="0">
                <a:latin typeface="Affogato Medium" pitchFamily="2" charset="0"/>
              </a:endParaRPr>
            </a:p>
          </p:txBody>
        </p:sp>
      </p:grpSp>
      <p:grpSp>
        <p:nvGrpSpPr>
          <p:cNvPr id="35" name="Group 16"/>
          <p:cNvGrpSpPr/>
          <p:nvPr/>
        </p:nvGrpSpPr>
        <p:grpSpPr>
          <a:xfrm>
            <a:off x="1433530" y="4549602"/>
            <a:ext cx="2410335" cy="2036217"/>
            <a:chOff x="984729" y="1841121"/>
            <a:chExt cx="4373048" cy="3703411"/>
          </a:xfrm>
        </p:grpSpPr>
        <p:pic>
          <p:nvPicPr>
            <p:cNvPr id="36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729" y="1841121"/>
              <a:ext cx="3167934" cy="3175757"/>
            </a:xfrm>
            <a:prstGeom prst="ellipse">
              <a:avLst/>
            </a:prstGeom>
          </p:spPr>
        </p:pic>
        <p:sp>
          <p:nvSpPr>
            <p:cNvPr id="37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TextBox 12"/>
            <p:cNvSpPr txBox="1"/>
            <p:nvPr/>
          </p:nvSpPr>
          <p:spPr>
            <a:xfrm>
              <a:off x="1880557" y="4816824"/>
              <a:ext cx="347722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Luís</a:t>
              </a:r>
              <a:r>
                <a:rPr lang="pt-PT" sz="2000" dirty="0" smtClean="0">
                  <a:latin typeface="Affogato" pitchFamily="2" charset="0"/>
                </a:rPr>
                <a:t> </a:t>
              </a:r>
              <a:r>
                <a:rPr lang="pt-PT" sz="2000" dirty="0">
                  <a:latin typeface="Affogato Medium" pitchFamily="2" charset="0"/>
                </a:rPr>
                <a:t>Gonçalves</a:t>
              </a:r>
            </a:p>
          </p:txBody>
        </p:sp>
      </p:grpSp>
      <p:grpSp>
        <p:nvGrpSpPr>
          <p:cNvPr id="39" name="Group 16"/>
          <p:cNvGrpSpPr/>
          <p:nvPr/>
        </p:nvGrpSpPr>
        <p:grpSpPr>
          <a:xfrm>
            <a:off x="4974703" y="4549602"/>
            <a:ext cx="2005759" cy="2036217"/>
            <a:chOff x="984729" y="1841121"/>
            <a:chExt cx="3639029" cy="3703411"/>
          </a:xfrm>
        </p:grpSpPr>
        <p:pic>
          <p:nvPicPr>
            <p:cNvPr id="40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729" y="1841121"/>
              <a:ext cx="3167934" cy="3175757"/>
            </a:xfrm>
            <a:prstGeom prst="ellipse">
              <a:avLst/>
            </a:prstGeom>
          </p:spPr>
        </p:pic>
        <p:sp>
          <p:nvSpPr>
            <p:cNvPr id="41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2" name="TextBox 12"/>
            <p:cNvSpPr txBox="1"/>
            <p:nvPr/>
          </p:nvSpPr>
          <p:spPr>
            <a:xfrm>
              <a:off x="1880558" y="4816824"/>
              <a:ext cx="274320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Rui Reis</a:t>
              </a:r>
            </a:p>
          </p:txBody>
        </p:sp>
      </p:grpSp>
      <p:grpSp>
        <p:nvGrpSpPr>
          <p:cNvPr id="43" name="Group 16"/>
          <p:cNvGrpSpPr/>
          <p:nvPr/>
        </p:nvGrpSpPr>
        <p:grpSpPr>
          <a:xfrm>
            <a:off x="8761383" y="4549602"/>
            <a:ext cx="2202949" cy="2036217"/>
            <a:chOff x="1142353" y="1841121"/>
            <a:chExt cx="3996790" cy="3703411"/>
          </a:xfrm>
        </p:grpSpPr>
        <p:pic>
          <p:nvPicPr>
            <p:cNvPr id="44" name="Pictur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78"/>
            <a:stretch/>
          </p:blipFill>
          <p:spPr>
            <a:xfrm>
              <a:off x="1142353" y="1841121"/>
              <a:ext cx="3298654" cy="3275784"/>
            </a:xfrm>
            <a:prstGeom prst="ellipse">
              <a:avLst/>
            </a:prstGeom>
          </p:spPr>
        </p:pic>
        <p:sp>
          <p:nvSpPr>
            <p:cNvPr id="45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6" name="TextBox 12"/>
            <p:cNvSpPr txBox="1"/>
            <p:nvPr/>
          </p:nvSpPr>
          <p:spPr>
            <a:xfrm>
              <a:off x="1880555" y="4816824"/>
              <a:ext cx="3258588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Ana Almeida</a:t>
              </a:r>
            </a:p>
          </p:txBody>
        </p:sp>
      </p:grpSp>
      <p:grpSp>
        <p:nvGrpSpPr>
          <p:cNvPr id="47" name="Group 16"/>
          <p:cNvGrpSpPr/>
          <p:nvPr/>
        </p:nvGrpSpPr>
        <p:grpSpPr>
          <a:xfrm>
            <a:off x="4922401" y="2053587"/>
            <a:ext cx="2316599" cy="2035348"/>
            <a:chOff x="984728" y="1848043"/>
            <a:chExt cx="4202985" cy="3701831"/>
          </a:xfrm>
        </p:grpSpPr>
        <p:pic>
          <p:nvPicPr>
            <p:cNvPr id="48" name="Picture 1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4" t="5033" r="9415"/>
            <a:stretch/>
          </p:blipFill>
          <p:spPr>
            <a:xfrm>
              <a:off x="984728" y="1848043"/>
              <a:ext cx="3167935" cy="3185455"/>
            </a:xfrm>
            <a:prstGeom prst="ellipse">
              <a:avLst/>
            </a:prstGeom>
          </p:spPr>
        </p:pic>
        <p:sp>
          <p:nvSpPr>
            <p:cNvPr id="49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TextBox 12"/>
            <p:cNvSpPr txBox="1"/>
            <p:nvPr/>
          </p:nvSpPr>
          <p:spPr>
            <a:xfrm>
              <a:off x="1880558" y="4822166"/>
              <a:ext cx="3307155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Viviana</a:t>
              </a:r>
              <a:r>
                <a:rPr lang="pt-PT" sz="2000" dirty="0" smtClean="0">
                  <a:latin typeface="Affogato" pitchFamily="2" charset="0"/>
                </a:rPr>
                <a:t> </a:t>
              </a:r>
              <a:r>
                <a:rPr lang="pt-PT" sz="2000" dirty="0">
                  <a:latin typeface="Affogato Medium" pitchFamily="2" charset="0"/>
                </a:rPr>
                <a:t>Abreu</a:t>
              </a:r>
            </a:p>
          </p:txBody>
        </p:sp>
      </p:grpSp>
      <p:grpSp>
        <p:nvGrpSpPr>
          <p:cNvPr id="51" name="Group 16"/>
          <p:cNvGrpSpPr/>
          <p:nvPr/>
        </p:nvGrpSpPr>
        <p:grpSpPr>
          <a:xfrm>
            <a:off x="8724648" y="1968920"/>
            <a:ext cx="2007915" cy="2021944"/>
            <a:chOff x="980817" y="1867080"/>
            <a:chExt cx="3642941" cy="3677452"/>
          </a:xfrm>
        </p:grpSpPr>
        <p:pic>
          <p:nvPicPr>
            <p:cNvPr id="52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817" y="1867080"/>
              <a:ext cx="3175757" cy="3123839"/>
            </a:xfrm>
            <a:prstGeom prst="ellipse">
              <a:avLst/>
            </a:prstGeom>
          </p:spPr>
        </p:pic>
        <p:sp>
          <p:nvSpPr>
            <p:cNvPr id="53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4" name="TextBox 12"/>
            <p:cNvSpPr txBox="1"/>
            <p:nvPr/>
          </p:nvSpPr>
          <p:spPr>
            <a:xfrm>
              <a:off x="1880558" y="4816824"/>
              <a:ext cx="274320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Maria Alves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8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617788" y="1027906"/>
            <a:ext cx="2173857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674765"/>
              </p:ext>
            </p:extLst>
          </p:nvPr>
        </p:nvGraphicFramePr>
        <p:xfrm>
          <a:off x="1284277" y="1835150"/>
          <a:ext cx="9529173" cy="45265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9062">
                  <a:extLst>
                    <a:ext uri="{9D8B030D-6E8A-4147-A177-3AD203B41FA5}">
                      <a16:colId xmlns:a16="http://schemas.microsoft.com/office/drawing/2014/main" xmlns="" val="3839103568"/>
                    </a:ext>
                  </a:extLst>
                </a:gridCol>
                <a:gridCol w="1802657">
                  <a:extLst>
                    <a:ext uri="{9D8B030D-6E8A-4147-A177-3AD203B41FA5}">
                      <a16:colId xmlns:a16="http://schemas.microsoft.com/office/drawing/2014/main" xmlns="" val="187051537"/>
                    </a:ext>
                  </a:extLst>
                </a:gridCol>
                <a:gridCol w="1694324">
                  <a:extLst>
                    <a:ext uri="{9D8B030D-6E8A-4147-A177-3AD203B41FA5}">
                      <a16:colId xmlns:a16="http://schemas.microsoft.com/office/drawing/2014/main" xmlns="" val="2025017854"/>
                    </a:ext>
                  </a:extLst>
                </a:gridCol>
                <a:gridCol w="16777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7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7771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pc="300" noProof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en-GB" sz="1400" spc="300" baseline="0" noProof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en-GB" sz="1400" spc="300" noProof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en-GB" sz="1400" spc="300" baseline="0" noProof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en-GB" sz="1400" spc="300" noProof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en-GB" sz="1400" spc="300" noProof="0" smtClean="0">
                          <a:latin typeface="Affogato Light" panose="00000400000000000000" pitchFamily="50" charset="0"/>
                        </a:rPr>
                        <a:t>TASK</a:t>
                      </a:r>
                      <a:endParaRPr lang="en-GB" sz="1400" spc="300" noProof="0"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Task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delegation and group leadership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Elaboration of the meeting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smtClean="0">
                          <a:latin typeface="Affogato" pitchFamily="2" charset="0"/>
                        </a:rPr>
                        <a:t>Status data gathering from the other units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Weekly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presentation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Organization of the tasks and presentation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smtClean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Hugo Marques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Maria </a:t>
                      </a:r>
                      <a:r>
                        <a:rPr lang="en-GB" sz="1400" noProof="0" dirty="0" err="1" smtClean="0">
                          <a:latin typeface="Affogato" pitchFamily="2" charset="0"/>
                        </a:rPr>
                        <a:t>Alves</a:t>
                      </a:r>
                      <a:endParaRPr lang="en-GB" sz="1400" noProof="0" dirty="0" smtClean="0">
                        <a:latin typeface="Affogato" pitchFamily="2" charset="0"/>
                      </a:endParaRPr>
                    </a:p>
                    <a:p>
                      <a:pPr algn="ctr"/>
                      <a:r>
                        <a:rPr lang="en-GB" sz="1400" noProof="0" dirty="0" err="1" smtClean="0">
                          <a:latin typeface="Affogato" pitchFamily="2" charset="0"/>
                        </a:rPr>
                        <a:t>Rui</a:t>
                      </a:r>
                      <a:r>
                        <a:rPr lang="en-GB" sz="1400" noProof="0" dirty="0" smtClean="0">
                          <a:latin typeface="Affogato" pitchFamily="2" charset="0"/>
                        </a:rPr>
                        <a:t> Reis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smtClean="0">
                          <a:latin typeface="Affogato" pitchFamily="2" charset="0"/>
                        </a:rPr>
                        <a:t>Viviana Abreu</a:t>
                      </a:r>
                    </a:p>
                    <a:p>
                      <a:pPr algn="ctr"/>
                      <a:r>
                        <a:rPr lang="en-GB" sz="1400" noProof="0" smtClean="0">
                          <a:latin typeface="Affogato" pitchFamily="2" charset="0"/>
                        </a:rPr>
                        <a:t>Luís Gonçalves</a:t>
                      </a:r>
                      <a:endParaRPr lang="en-GB" sz="1400" noProof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Hugo Marques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Ana Almeida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smtClean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smtClean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1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HOUR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2 </a:t>
                      </a:r>
                      <a:r>
                        <a:rPr lang="en-GB" sz="1400" noProof="0" dirty="0" smtClean="0">
                          <a:latin typeface="Affogato" pitchFamily="2" charset="0"/>
                        </a:rPr>
                        <a:t>HOUR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2 HOURS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30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2 HOURS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spc="300" noProof="0" smtClean="0">
                          <a:latin typeface="Affogato Light" panose="00000400000000000000" pitchFamily="50" charset="0"/>
                        </a:rPr>
                        <a:t>EFFECTIVE EFFORT</a:t>
                      </a:r>
                      <a:endParaRPr lang="en-GB" sz="1400" spc="300" noProof="0" smtClean="0">
                        <a:latin typeface="Affogato Light" panose="000004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1 HOUR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2 </a:t>
                      </a:r>
                      <a:r>
                        <a:rPr lang="en-GB" sz="1400" noProof="0" dirty="0" smtClean="0">
                          <a:latin typeface="Affogato" pitchFamily="2" charset="0"/>
                        </a:rPr>
                        <a:t>HOURS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1</a:t>
                      </a:r>
                      <a:r>
                        <a:rPr lang="en-GB" sz="1400" noProof="0" smtClean="0">
                          <a:latin typeface="Affogato" pitchFamily="2" charset="0"/>
                        </a:rPr>
                        <a:t> </a:t>
                      </a:r>
                      <a:r>
                        <a:rPr lang="en-GB" sz="1400" noProof="0" dirty="0" smtClean="0">
                          <a:latin typeface="Affogato" pitchFamily="2" charset="0"/>
                        </a:rPr>
                        <a:t>HOURS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30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2 HOURS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03234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smtClean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IN PROGRESS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0" y="1055943"/>
            <a:ext cx="836762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17788" y="365125"/>
            <a:ext cx="2736011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t</a:t>
            </a:r>
            <a:r>
              <a:rPr lang="pt-PT" sz="5400" dirty="0" smtClean="0">
                <a:latin typeface="Affogato Medium" panose="00000600000000000000" pitchFamily="50" charset="0"/>
              </a:rPr>
              <a:t>asks.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569192"/>
              </p:ext>
            </p:extLst>
          </p:nvPr>
        </p:nvGraphicFramePr>
        <p:xfrm>
          <a:off x="638177" y="1825625"/>
          <a:ext cx="11096623" cy="39817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0658">
                  <a:extLst>
                    <a:ext uri="{9D8B030D-6E8A-4147-A177-3AD203B41FA5}">
                      <a16:colId xmlns:a16="http://schemas.microsoft.com/office/drawing/2014/main" xmlns="" val="3839103568"/>
                    </a:ext>
                  </a:extLst>
                </a:gridCol>
                <a:gridCol w="1611845">
                  <a:extLst>
                    <a:ext uri="{9D8B030D-6E8A-4147-A177-3AD203B41FA5}">
                      <a16:colId xmlns:a16="http://schemas.microsoft.com/office/drawing/2014/main" xmlns="" val="187051537"/>
                    </a:ext>
                  </a:extLst>
                </a:gridCol>
                <a:gridCol w="1765740">
                  <a:extLst>
                    <a:ext uri="{9D8B030D-6E8A-4147-A177-3AD203B41FA5}">
                      <a16:colId xmlns:a16="http://schemas.microsoft.com/office/drawing/2014/main" xmlns="" val="2025017854"/>
                    </a:ext>
                  </a:extLst>
                </a:gridCol>
                <a:gridCol w="16037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037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604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60444">
                  <a:extLst>
                    <a:ext uri="{9D8B030D-6E8A-4147-A177-3AD203B41FA5}">
                      <a16:colId xmlns:a16="http://schemas.microsoft.com/office/drawing/2014/main" xmlns="" val="3695970854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#4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#6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latin typeface="Affogato Light" panose="00000400000000000000" pitchFamily="50" charset="0"/>
                        </a:rPr>
                        <a:t>TASK</a:t>
                      </a:r>
                      <a:endParaRPr lang="pt-PT" spc="300" dirty="0"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 smtClean="0">
                          <a:latin typeface="Affogato" pitchFamily="2" charset="0"/>
                        </a:rPr>
                        <a:t>Task</a:t>
                      </a:r>
                      <a:r>
                        <a:rPr lang="en-GB" sz="1600" baseline="0" noProof="0" dirty="0" smtClean="0">
                          <a:latin typeface="Affogato" pitchFamily="2" charset="0"/>
                        </a:rPr>
                        <a:t> delegation and group leadership</a:t>
                      </a:r>
                      <a:endParaRPr lang="en-GB" sz="16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 dirty="0" smtClean="0">
                          <a:latin typeface="Affogato" pitchFamily="2" charset="0"/>
                        </a:rPr>
                        <a:t>Elaboration of the meeting minutes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 dirty="0" smtClean="0">
                          <a:latin typeface="Affogato" pitchFamily="2" charset="0"/>
                        </a:rPr>
                        <a:t>Status data gathering from the other units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 dirty="0" smtClean="0">
                          <a:latin typeface="Affogato" pitchFamily="2" charset="0"/>
                        </a:rPr>
                        <a:t>Weekly</a:t>
                      </a:r>
                      <a:r>
                        <a:rPr lang="en-GB" sz="1600" baseline="0" noProof="0" dirty="0" smtClean="0">
                          <a:latin typeface="Affogato" pitchFamily="2" charset="0"/>
                        </a:rPr>
                        <a:t> presentation</a:t>
                      </a:r>
                      <a:endParaRPr lang="en-GB" sz="1600" noProof="0" dirty="0" smtClean="0">
                        <a:latin typeface="Affogato" pitchFamily="2" charset="0"/>
                      </a:endParaRPr>
                    </a:p>
                    <a:p>
                      <a:pPr algn="ctr"/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 smtClean="0">
                          <a:latin typeface="Affogato" pitchFamily="2" charset="0"/>
                        </a:rPr>
                        <a:t>Drafting of</a:t>
                      </a:r>
                      <a:r>
                        <a:rPr lang="en-GB" sz="1600" baseline="0" noProof="0" dirty="0" smtClean="0">
                          <a:latin typeface="Affogato" pitchFamily="2" charset="0"/>
                        </a:rPr>
                        <a:t> the Quality Manual</a:t>
                      </a:r>
                      <a:endParaRPr lang="en-GB" sz="16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 smtClean="0">
                          <a:latin typeface="Affogato" pitchFamily="2" charset="0"/>
                        </a:rPr>
                        <a:t>Organization of the tasks and presentation</a:t>
                      </a:r>
                      <a:endParaRPr lang="en-GB" sz="16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Hugo Marques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Maria Alves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Viviana Abreu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Hugo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Marques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Luís Gonçalves</a:t>
                      </a:r>
                    </a:p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Rui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Reis</a:t>
                      </a:r>
                    </a:p>
                    <a:p>
                      <a:pPr algn="ctr"/>
                      <a:r>
                        <a:rPr lang="pt-PT" sz="1600" baseline="0" dirty="0" smtClean="0">
                          <a:latin typeface="Affogato" pitchFamily="2" charset="0"/>
                        </a:rPr>
                        <a:t>Ana Almeida</a:t>
                      </a:r>
                    </a:p>
                    <a:p>
                      <a:pPr algn="ctr"/>
                      <a:r>
                        <a:rPr lang="pt-PT" sz="1600" baseline="0" dirty="0" smtClean="0">
                          <a:latin typeface="Affogato" pitchFamily="2" charset="0"/>
                        </a:rPr>
                        <a:t>Viviana Abreu</a:t>
                      </a:r>
                      <a:endParaRPr lang="pt-PT" sz="1600" baseline="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Ana Almeida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2 HOURS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2 HOURS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2 HOURS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30 MINUTES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4 HOURS</a:t>
                      </a:r>
                    </a:p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(each)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2 HOURS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0" y="1043796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p</a:t>
            </a:r>
            <a:r>
              <a:rPr lang="pt-PT" sz="5400" dirty="0" smtClean="0">
                <a:latin typeface="Affogato Medium" panose="00000600000000000000" pitchFamily="50" charset="0"/>
              </a:rPr>
              <a:t>lanned tasks.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0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8200" y="1027906"/>
            <a:ext cx="4492925" cy="343693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ffogato Medium" panose="00000600000000000000" pitchFamily="50" charset="0"/>
              </a:rPr>
              <a:t>a</a:t>
            </a:r>
            <a:r>
              <a:rPr lang="pt-PT" dirty="0" smtClean="0">
                <a:latin typeface="Affogato Medium" panose="00000600000000000000" pitchFamily="50" charset="0"/>
              </a:rPr>
              <a:t>dditional notes.</a:t>
            </a:r>
            <a:endParaRPr lang="pt-PT" dirty="0">
              <a:latin typeface="Affogato Medium" panose="00000600000000000000" pitchFamily="50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451894" y="1027906"/>
            <a:ext cx="6740106" cy="91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0" y="2018581"/>
            <a:ext cx="93251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ffogato" panose="00000500000000000000" pitchFamily="50" charset="0"/>
              </a:rPr>
              <a:t>Regarding the group work on the </a:t>
            </a:r>
            <a:r>
              <a:rPr lang="en-US" dirty="0" smtClean="0">
                <a:latin typeface="Affogato" panose="00000500000000000000" pitchFamily="50" charset="0"/>
              </a:rPr>
              <a:t>previous </a:t>
            </a:r>
            <a:r>
              <a:rPr lang="en-US" dirty="0">
                <a:latin typeface="Affogato" panose="00000500000000000000" pitchFamily="50" charset="0"/>
              </a:rPr>
              <a:t>week, we can say that we </a:t>
            </a:r>
            <a:r>
              <a:rPr lang="en-US" dirty="0" smtClean="0">
                <a:latin typeface="Affogato" panose="00000500000000000000" pitchFamily="50" charset="0"/>
              </a:rPr>
              <a:t>communicated well </a:t>
            </a:r>
            <a:r>
              <a:rPr lang="en-US" dirty="0">
                <a:latin typeface="Affogato" panose="00000500000000000000" pitchFamily="50" charset="0"/>
              </a:rPr>
              <a:t>within the unit and that we were readily available to work with the rest of team. When it came to weekly </a:t>
            </a:r>
            <a:r>
              <a:rPr lang="en-US" dirty="0">
                <a:latin typeface="Affogato" pitchFamily="2" charset="0"/>
              </a:rPr>
              <a:t>goals and tasks, we mostly </a:t>
            </a:r>
            <a:r>
              <a:rPr lang="en-US" dirty="0" smtClean="0">
                <a:latin typeface="Affogato" pitchFamily="2" charset="0"/>
              </a:rPr>
              <a:t>succeeded, </a:t>
            </a:r>
            <a:r>
              <a:rPr lang="en-US" dirty="0">
                <a:latin typeface="Affogato" pitchFamily="2" charset="0"/>
              </a:rPr>
              <a:t>completing almost everything that we had set out to do, with the deadlines and well distributed unit tasks</a:t>
            </a:r>
            <a:r>
              <a:rPr lang="en-US" dirty="0" smtClean="0">
                <a:latin typeface="Affogato" pitchFamily="2" charset="0"/>
              </a:rPr>
              <a:t>. </a:t>
            </a:r>
            <a:r>
              <a:rPr lang="en-US" dirty="0">
                <a:latin typeface="Affogato" pitchFamily="2" charset="0"/>
              </a:rPr>
              <a:t>On the </a:t>
            </a:r>
            <a:r>
              <a:rPr lang="en-US" dirty="0" smtClean="0">
                <a:latin typeface="Affogato" pitchFamily="2" charset="0"/>
              </a:rPr>
              <a:t>other side, </a:t>
            </a:r>
            <a:r>
              <a:rPr lang="en-US" dirty="0">
                <a:latin typeface="Affogato" pitchFamily="2" charset="0"/>
              </a:rPr>
              <a:t>when it came to hardships, we had trouble matching our different schedules and finding time to have </a:t>
            </a:r>
            <a:r>
              <a:rPr lang="en-US" dirty="0" smtClean="0">
                <a:latin typeface="Affogato" pitchFamily="2" charset="0"/>
              </a:rPr>
              <a:t>meetings.</a:t>
            </a:r>
            <a:endParaRPr lang="pt-PT" dirty="0">
              <a:latin typeface="Affoga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2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306</Words>
  <Application>Microsoft Office PowerPoint</Application>
  <PresentationFormat>Personalizados</PresentationFormat>
  <Paragraphs>93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7" baseType="lpstr">
      <vt:lpstr>Office Theme</vt:lpstr>
      <vt:lpstr>Apresentação do PowerPoint</vt:lpstr>
      <vt:lpstr>about us.</vt:lpstr>
      <vt:lpstr>QUA</vt:lpstr>
      <vt:lpstr>tasks.</vt:lpstr>
      <vt:lpstr>planned tasks.</vt:lpstr>
      <vt:lpstr>additional notes.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Adriana Mendes</dc:creator>
  <cp:lastModifiedBy>C</cp:lastModifiedBy>
  <cp:revision>26</cp:revision>
  <dcterms:created xsi:type="dcterms:W3CDTF">2018-09-25T13:13:30Z</dcterms:created>
  <dcterms:modified xsi:type="dcterms:W3CDTF">2018-09-27T15:42:42Z</dcterms:modified>
</cp:coreProperties>
</file>