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33"/>
  </p:notesMasterIdLst>
  <p:sldIdLst>
    <p:sldId id="258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78" r:id="rId25"/>
    <p:sldId id="283" r:id="rId26"/>
    <p:sldId id="284" r:id="rId27"/>
    <p:sldId id="285" r:id="rId28"/>
    <p:sldId id="286" r:id="rId29"/>
    <p:sldId id="259" r:id="rId30"/>
    <p:sldId id="287" r:id="rId31"/>
    <p:sldId id="25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883A-B271-4EB8-A739-646C0727521C}" type="datetimeFigureOut">
              <a:rPr lang="pt-PT" smtClean="0"/>
              <a:t>28-01-2021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B4A3-95BB-4F85-982C-401DB2E4671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2923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Balcão –&gt; Bruno</a:t>
            </a:r>
            <a:r>
              <a:rPr lang="pt-PT" baseline="0" dirty="0" smtClean="0"/>
              <a:t>;  Utente –&gt; David;  Médico -&gt; Miguel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B4A3-95BB-4F85-982C-401DB2E4671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0515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Miguel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B4A3-95BB-4F85-982C-401DB2E46716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674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B4A3-95BB-4F85-982C-401DB2E46716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5503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Bruno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B4A3-95BB-4F85-982C-401DB2E46716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6894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B4A3-95BB-4F85-982C-401DB2E46716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7700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B4A3-95BB-4F85-982C-401DB2E46716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8393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Bruno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B4A3-95BB-4F85-982C-401DB2E46716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5870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Bruno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B4A3-95BB-4F85-982C-401DB2E46716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3688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Miguel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B4A3-95BB-4F85-982C-401DB2E46716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0070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Miguel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B4A3-95BB-4F85-982C-401DB2E46716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801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Bruno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B4A3-95BB-4F85-982C-401DB2E4671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3677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Miguel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B4A3-95BB-4F85-982C-401DB2E4671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0670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B4A3-95BB-4F85-982C-401DB2E4671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063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B4A3-95BB-4F85-982C-401DB2E4671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7753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Bruno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B4A3-95BB-4F85-982C-401DB2E4671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8646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Bruno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B4A3-95BB-4F85-982C-401DB2E4671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810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Miguel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B4A3-95BB-4F85-982C-401DB2E46716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406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Miguel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B4A3-95BB-4F85-982C-401DB2E46716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619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8B35-F146-4746-A80C-A69CE14E257E}" type="datetimeFigureOut">
              <a:rPr lang="pt-PT" smtClean="0"/>
              <a:t>28-01-2021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2BC0-FE99-4C01-8404-84AC7D506E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133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8B35-F146-4746-A80C-A69CE14E257E}" type="datetimeFigureOut">
              <a:rPr lang="pt-PT" smtClean="0"/>
              <a:t>28-01-2021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2BC0-FE99-4C01-8404-84AC7D506E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369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8B35-F146-4746-A80C-A69CE14E257E}" type="datetimeFigureOut">
              <a:rPr lang="pt-PT" smtClean="0"/>
              <a:t>28-01-2021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2BC0-FE99-4C01-8404-84AC7D506E8A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9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8B35-F146-4746-A80C-A69CE14E257E}" type="datetimeFigureOut">
              <a:rPr lang="pt-PT" smtClean="0"/>
              <a:t>28-01-2021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2BC0-FE99-4C01-8404-84AC7D506E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8105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8B35-F146-4746-A80C-A69CE14E257E}" type="datetimeFigureOut">
              <a:rPr lang="pt-PT" smtClean="0"/>
              <a:t>28-01-2021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2BC0-FE99-4C01-8404-84AC7D506E8A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648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8B35-F146-4746-A80C-A69CE14E257E}" type="datetimeFigureOut">
              <a:rPr lang="pt-PT" smtClean="0"/>
              <a:t>28-01-2021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2BC0-FE99-4C01-8404-84AC7D506E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75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8B35-F146-4746-A80C-A69CE14E257E}" type="datetimeFigureOut">
              <a:rPr lang="pt-PT" smtClean="0"/>
              <a:t>28-01-2021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2BC0-FE99-4C01-8404-84AC7D506E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7728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8B35-F146-4746-A80C-A69CE14E257E}" type="datetimeFigureOut">
              <a:rPr lang="pt-PT" smtClean="0"/>
              <a:t>28-01-2021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2BC0-FE99-4C01-8404-84AC7D506E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163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8B35-F146-4746-A80C-A69CE14E257E}" type="datetimeFigureOut">
              <a:rPr lang="pt-PT" smtClean="0"/>
              <a:t>28-01-2021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2BC0-FE99-4C01-8404-84AC7D506E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968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8B35-F146-4746-A80C-A69CE14E257E}" type="datetimeFigureOut">
              <a:rPr lang="pt-PT" smtClean="0"/>
              <a:t>28-01-2021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2BC0-FE99-4C01-8404-84AC7D506E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00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8B35-F146-4746-A80C-A69CE14E257E}" type="datetimeFigureOut">
              <a:rPr lang="pt-PT" smtClean="0"/>
              <a:t>28-01-2021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2BC0-FE99-4C01-8404-84AC7D506E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77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8B35-F146-4746-A80C-A69CE14E257E}" type="datetimeFigureOut">
              <a:rPr lang="pt-PT" smtClean="0"/>
              <a:t>28-01-2021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2BC0-FE99-4C01-8404-84AC7D506E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110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8B35-F146-4746-A80C-A69CE14E257E}" type="datetimeFigureOut">
              <a:rPr lang="pt-PT" smtClean="0"/>
              <a:t>28-01-2021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2BC0-FE99-4C01-8404-84AC7D506E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70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8B35-F146-4746-A80C-A69CE14E257E}" type="datetimeFigureOut">
              <a:rPr lang="pt-PT" smtClean="0"/>
              <a:t>28-01-2021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2BC0-FE99-4C01-8404-84AC7D506E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389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8B35-F146-4746-A80C-A69CE14E257E}" type="datetimeFigureOut">
              <a:rPr lang="pt-PT" smtClean="0"/>
              <a:t>28-01-2021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2BC0-FE99-4C01-8404-84AC7D506E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823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2BC0-FE99-4C01-8404-84AC7D506E8A}" type="slidenum">
              <a:rPr lang="pt-PT" smtClean="0"/>
              <a:t>‹#›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8B35-F146-4746-A80C-A69CE14E257E}" type="datetimeFigureOut">
              <a:rPr lang="pt-PT" smtClean="0"/>
              <a:t>28-01-2021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16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8B35-F146-4746-A80C-A69CE14E257E}" type="datetimeFigureOut">
              <a:rPr lang="pt-PT" smtClean="0"/>
              <a:t>28-01-2021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3B2BC0-FE99-4C01-8404-84AC7D506E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23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15238"/>
            <a:ext cx="8961120" cy="1627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2" descr="O percurso da sua informação clínica quando vai ao Hospital - Pplware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2584"/>
            <a:ext cx="7101840" cy="40724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132320" y="1642586"/>
            <a:ext cx="4632960" cy="4103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pt-PT" sz="2800" b="1" kern="0" dirty="0" smtClean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Projeto Final – Centro Hospitalar Upskill Parte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Cliente: </a:t>
            </a:r>
            <a:r>
              <a:rPr lang="pt-P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Antão</a:t>
            </a:r>
            <a:r>
              <a:rPr lang="pt-P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Filhos.lda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Grupo 3 Turma C: </a:t>
            </a:r>
            <a:r>
              <a:rPr lang="pt-P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Bruno Bernardo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David 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Alvim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Miguel Pereira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Janeiro 2021</a:t>
            </a:r>
          </a:p>
        </p:txBody>
      </p:sp>
    </p:spTree>
    <p:extLst>
      <p:ext uri="{BB962C8B-B14F-4D97-AF65-F5344CB8AC3E}">
        <p14:creationId xmlns:p14="http://schemas.microsoft.com/office/powerpoint/2010/main" val="345019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902" y="0"/>
            <a:ext cx="2790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2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77" y="349569"/>
            <a:ext cx="8147320" cy="640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39" y="869730"/>
            <a:ext cx="9189738" cy="48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94" y="174675"/>
            <a:ext cx="6683325" cy="668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28" y="0"/>
            <a:ext cx="505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53" y="0"/>
            <a:ext cx="1955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accent2">
                    <a:lumMod val="75000"/>
                  </a:schemeClr>
                </a:solidFill>
              </a:rPr>
              <a:t>Diagrama de Classes Aplicacionais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 smtClean="0"/>
          </a:p>
          <a:p>
            <a:r>
              <a:rPr lang="pt-PT" sz="2000" dirty="0" smtClean="0"/>
              <a:t>Construímos um diagrama de classes aplicionais para estabelecermos relações entre os vários objetos criados. Estes diagramas servem também para serem definidos, </a:t>
            </a:r>
            <a:r>
              <a:rPr lang="pt-PT" sz="2000" i="1" dirty="0" smtClean="0"/>
              <a:t>à priori, </a:t>
            </a:r>
            <a:r>
              <a:rPr lang="pt-PT" sz="2000" dirty="0" smtClean="0"/>
              <a:t>atributos e métodos a serem mais tarde utilizados na elaboração do código.</a:t>
            </a:r>
          </a:p>
          <a:p>
            <a:endParaRPr lang="pt-PT" sz="2000" dirty="0"/>
          </a:p>
          <a:p>
            <a:r>
              <a:rPr lang="pt-PT" sz="2000" dirty="0" smtClean="0"/>
              <a:t>Verificamos aqui uma transição do modelo mais conceptual para um mais prático, em que encontramos elementos que irão figurar no código-fonte do sistema.</a:t>
            </a:r>
          </a:p>
        </p:txBody>
      </p:sp>
    </p:spTree>
    <p:extLst>
      <p:ext uri="{BB962C8B-B14F-4D97-AF65-F5344CB8AC3E}">
        <p14:creationId xmlns:p14="http://schemas.microsoft.com/office/powerpoint/2010/main" val="284893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4" y="-37742"/>
            <a:ext cx="7667719" cy="689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8" y="1187116"/>
            <a:ext cx="9624633" cy="33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2" y="465221"/>
            <a:ext cx="8871284" cy="4347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6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accent2">
                    <a:lumMod val="75000"/>
                  </a:schemeClr>
                </a:solidFill>
              </a:rPr>
              <a:t>Introdução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 smtClean="0"/>
              <a:t>Objectivo do projecto </a:t>
            </a:r>
          </a:p>
          <a:p>
            <a:pPr marL="0" indent="0">
              <a:buNone/>
            </a:pPr>
            <a:r>
              <a:rPr lang="pt-PT" dirty="0" smtClean="0"/>
              <a:t>Desenvolver </a:t>
            </a:r>
            <a:r>
              <a:rPr lang="pt-PT" dirty="0"/>
              <a:t>um sistema de informação para o suporte de um prestador de serviços de saúde, que detém vários hospitais e </a:t>
            </a:r>
            <a:r>
              <a:rPr lang="pt-PT" dirty="0" smtClean="0"/>
              <a:t>clínicas em Portugal.</a:t>
            </a:r>
          </a:p>
          <a:p>
            <a:endParaRPr lang="pt-PT" dirty="0" smtClean="0"/>
          </a:p>
          <a:p>
            <a:r>
              <a:rPr lang="pt-PT" sz="2400" dirty="0" smtClean="0"/>
              <a:t>O que foi feito…</a:t>
            </a:r>
          </a:p>
          <a:p>
            <a:pPr marL="0" indent="0">
              <a:buNone/>
            </a:pPr>
            <a:r>
              <a:rPr lang="pt-PT" dirty="0" smtClean="0"/>
              <a:t>Foram elaborados diversos diagramas comportamentais para </a:t>
            </a:r>
            <a:r>
              <a:rPr lang="pt-PT" dirty="0"/>
              <a:t>representar os requisitos necessários </a:t>
            </a:r>
            <a:r>
              <a:rPr lang="pt-PT" dirty="0" smtClean="0"/>
              <a:t>de forma a desenvolver </a:t>
            </a:r>
            <a:r>
              <a:rPr lang="pt-PT" dirty="0"/>
              <a:t>o sistema </a:t>
            </a:r>
            <a:r>
              <a:rPr lang="pt-PT" dirty="0" smtClean="0"/>
              <a:t>pretendido pelo cliente.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142011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accent2">
                    <a:lumMod val="75000"/>
                  </a:schemeClr>
                </a:solidFill>
              </a:rPr>
              <a:t>Diagramas de Sequência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 smtClean="0"/>
              <a:t>Por fim, temos os diagramas de sequência, que são demonstrativos das sequências de processos no sistema que criámos.</a:t>
            </a:r>
          </a:p>
          <a:p>
            <a:endParaRPr lang="pt-PT" sz="2000" dirty="0"/>
          </a:p>
          <a:p>
            <a:r>
              <a:rPr lang="pt-PT" sz="2000" dirty="0" smtClean="0"/>
              <a:t>Estes diagramas são uma representação aproximada da forma interna de como o sistema irá funcionar a nível de código.</a:t>
            </a:r>
          </a:p>
          <a:p>
            <a:endParaRPr lang="pt-PT" sz="2000" dirty="0"/>
          </a:p>
          <a:p>
            <a:endParaRPr lang="pt-PT" sz="20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77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511575"/>
            <a:ext cx="10101299" cy="489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372"/>
            <a:ext cx="10058400" cy="39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1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233"/>
            <a:ext cx="10058400" cy="452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501"/>
            <a:ext cx="10058400" cy="42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344"/>
            <a:ext cx="10058400" cy="417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3733"/>
            <a:ext cx="10058400" cy="44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accent2">
                    <a:lumMod val="75000"/>
                  </a:schemeClr>
                </a:solidFill>
              </a:rPr>
              <a:t>Proposta de Inovação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pt-PT" sz="2000" dirty="0" smtClean="0"/>
              <a:t>Considerámos uma </a:t>
            </a:r>
            <a:r>
              <a:rPr lang="pt-PT" sz="2000" dirty="0"/>
              <a:t>hipótese de inovação que poderá facilitar a realização de certos requisitos não </a:t>
            </a:r>
            <a:r>
              <a:rPr lang="pt-PT" sz="2000" dirty="0" smtClean="0"/>
              <a:t>explicitamente solicitados</a:t>
            </a:r>
            <a:r>
              <a:rPr lang="pt-PT" sz="2000" dirty="0" smtClean="0"/>
              <a:t>.</a:t>
            </a:r>
            <a:endParaRPr lang="pt-PT" sz="2000" dirty="0"/>
          </a:p>
          <a:p>
            <a:r>
              <a:rPr lang="pt-PT" sz="2000" dirty="0"/>
              <a:t>	O ponto em questão refere-se ao </a:t>
            </a:r>
            <a:r>
              <a:rPr lang="pt-PT" sz="2000" dirty="0" smtClean="0"/>
              <a:t>momento </a:t>
            </a:r>
            <a:r>
              <a:rPr lang="pt-PT" sz="2000" dirty="0"/>
              <a:t>em que o médico desmarca a consulta.</a:t>
            </a:r>
          </a:p>
          <a:p>
            <a:r>
              <a:rPr lang="pt-PT" sz="2000" dirty="0"/>
              <a:t>	Neste caso, considerámos que seria benéfico o envio de uma notificação ao utente a informar a desmarcação da consulta</a:t>
            </a:r>
            <a:r>
              <a:rPr lang="pt-PT" sz="2000" dirty="0" smtClean="0"/>
              <a:t>.</a:t>
            </a:r>
          </a:p>
          <a:p>
            <a:endParaRPr lang="pt-PT" sz="2000" dirty="0"/>
          </a:p>
          <a:p>
            <a:r>
              <a:rPr lang="pt-PT" sz="2000" dirty="0"/>
              <a:t>	Ponderámos também a possibilidade </a:t>
            </a:r>
            <a:r>
              <a:rPr lang="pt-PT" sz="2000" dirty="0" smtClean="0"/>
              <a:t>de manter </a:t>
            </a:r>
            <a:r>
              <a:rPr lang="pt-PT" sz="2000" dirty="0"/>
              <a:t>em histórico uma listagem de </a:t>
            </a:r>
            <a:r>
              <a:rPr lang="pt-PT" sz="2000" dirty="0" smtClean="0"/>
              <a:t>equipamentos/medicamentos </a:t>
            </a:r>
            <a:r>
              <a:rPr lang="pt-PT" sz="2000" dirty="0"/>
              <a:t>necessários ao funcionamento da clínica/hospital</a:t>
            </a:r>
            <a:r>
              <a:rPr lang="pt-PT" sz="2000" dirty="0" smtClean="0"/>
              <a:t>.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8528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235" y="1162865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pt-PT" sz="2000" dirty="0" smtClean="0"/>
              <a:t>Temos outras sugestões </a:t>
            </a:r>
            <a:r>
              <a:rPr lang="pt-PT" sz="2000" dirty="0" smtClean="0"/>
              <a:t>que consideramos bastante inovadoras</a:t>
            </a:r>
            <a:r>
              <a:rPr lang="pt-PT" sz="2000" dirty="0" smtClean="0"/>
              <a:t>, </a:t>
            </a:r>
          </a:p>
          <a:p>
            <a:pPr marL="0" indent="0">
              <a:buNone/>
            </a:pPr>
            <a:r>
              <a:rPr lang="pt-PT" sz="2000" dirty="0" smtClean="0"/>
              <a:t>como </a:t>
            </a:r>
            <a:r>
              <a:rPr lang="pt-PT" sz="2000" dirty="0" smtClean="0"/>
              <a:t>por exemplo:</a:t>
            </a:r>
          </a:p>
          <a:p>
            <a:endParaRPr lang="pt-PT" dirty="0"/>
          </a:p>
          <a:p>
            <a:r>
              <a:rPr lang="pt-PT" dirty="0" smtClean="0"/>
              <a:t>- Tinder de médicas</a:t>
            </a:r>
          </a:p>
          <a:p>
            <a:r>
              <a:rPr lang="pt-PT" dirty="0" smtClean="0"/>
              <a:t>- Tripadvisor hospitais</a:t>
            </a:r>
          </a:p>
          <a:p>
            <a:r>
              <a:rPr lang="pt-PT" dirty="0" smtClean="0"/>
              <a:t>- Countdown </a:t>
            </a:r>
            <a:r>
              <a:rPr lang="pt-PT" dirty="0"/>
              <a:t>to corona </a:t>
            </a:r>
            <a:r>
              <a:rPr lang="pt-PT" dirty="0" smtClean="0"/>
              <a:t>vaccine (quando o hospital já tiver vacina, faremos uma lotaria para atribuição de uma vacina por dia)</a:t>
            </a:r>
            <a:endParaRPr lang="pt-PT" dirty="0" smtClean="0"/>
          </a:p>
          <a:p>
            <a:endParaRPr lang="pt-PT" dirty="0"/>
          </a:p>
          <a:p>
            <a:pPr marL="0" indent="0">
              <a:buNone/>
            </a:pPr>
            <a:r>
              <a:rPr lang="pt-PT" dirty="0" smtClean="0"/>
              <a:t>E, mais importante de tudo</a:t>
            </a:r>
            <a:r>
              <a:rPr lang="pt-PT" dirty="0" smtClean="0"/>
              <a:t>…</a:t>
            </a:r>
            <a:endParaRPr lang="pt-PT" dirty="0" smtClean="0"/>
          </a:p>
          <a:p>
            <a:pPr marL="0" indent="0">
              <a:buNone/>
            </a:pPr>
            <a:r>
              <a:rPr lang="pt-PT" sz="2000" dirty="0" smtClean="0"/>
              <a:t>    - </a:t>
            </a:r>
            <a:r>
              <a:rPr lang="pt-PT" sz="2000" dirty="0"/>
              <a:t>Na sala de espera</a:t>
            </a:r>
            <a:r>
              <a:rPr lang="pt-PT" sz="2000" dirty="0" smtClean="0"/>
              <a:t>, </a:t>
            </a:r>
            <a:r>
              <a:rPr lang="pt-PT" sz="2000" dirty="0" smtClean="0"/>
              <a:t>haver </a:t>
            </a:r>
            <a:r>
              <a:rPr lang="pt-PT" sz="2000" dirty="0"/>
              <a:t>uma playstation com </a:t>
            </a:r>
            <a:r>
              <a:rPr lang="pt-PT" sz="2000" dirty="0" smtClean="0"/>
              <a:t>fifa!</a:t>
            </a:r>
          </a:p>
        </p:txBody>
      </p:sp>
    </p:spTree>
    <p:extLst>
      <p:ext uri="{BB962C8B-B14F-4D97-AF65-F5344CB8AC3E}">
        <p14:creationId xmlns:p14="http://schemas.microsoft.com/office/powerpoint/2010/main" val="31916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PT" sz="5600" dirty="0" smtClean="0"/>
          </a:p>
          <a:p>
            <a:pPr marL="0" indent="0">
              <a:buNone/>
            </a:pPr>
            <a:endParaRPr lang="pt-PT" sz="5600" dirty="0"/>
          </a:p>
          <a:p>
            <a:pPr marL="0" indent="0">
              <a:buNone/>
            </a:pPr>
            <a:endParaRPr lang="pt-PT" sz="5600" dirty="0"/>
          </a:p>
          <a:p>
            <a:pPr marL="0" indent="0">
              <a:buNone/>
            </a:pPr>
            <a:r>
              <a:rPr lang="pt-PT" sz="5600" dirty="0" smtClean="0"/>
              <a:t>CONTINUARÁ…</a:t>
            </a:r>
            <a:endParaRPr lang="pt-PT" sz="5600" dirty="0"/>
          </a:p>
        </p:txBody>
      </p:sp>
    </p:spTree>
    <p:extLst>
      <p:ext uri="{BB962C8B-B14F-4D97-AF65-F5344CB8AC3E}">
        <p14:creationId xmlns:p14="http://schemas.microsoft.com/office/powerpoint/2010/main" val="3635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accent2">
                    <a:lumMod val="75000"/>
                  </a:schemeClr>
                </a:solidFill>
              </a:rPr>
              <a:t>Tipos de diagramas utilizados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 smtClean="0"/>
              <a:t>Diagrama de Use Cases</a:t>
            </a:r>
          </a:p>
          <a:p>
            <a:r>
              <a:rPr lang="pt-PT" sz="2400" dirty="0" smtClean="0"/>
              <a:t>Diagrama de Actividades</a:t>
            </a:r>
          </a:p>
          <a:p>
            <a:r>
              <a:rPr lang="pt-PT" sz="2400" dirty="0" smtClean="0"/>
              <a:t>Diagrama de Estados</a:t>
            </a:r>
          </a:p>
          <a:p>
            <a:r>
              <a:rPr lang="pt-PT" sz="2400" dirty="0" smtClean="0"/>
              <a:t>Diagrama de Classes Aplicacionais</a:t>
            </a:r>
          </a:p>
          <a:p>
            <a:r>
              <a:rPr lang="pt-PT" sz="2400" dirty="0" smtClean="0"/>
              <a:t>Diagrama de Sequência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9630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PT" sz="5600" dirty="0" smtClean="0"/>
          </a:p>
          <a:p>
            <a:endParaRPr lang="pt-PT" sz="5600" dirty="0"/>
          </a:p>
          <a:p>
            <a:endParaRPr lang="pt-PT" sz="5600" dirty="0" smtClean="0"/>
          </a:p>
          <a:p>
            <a:pPr marL="0" indent="0">
              <a:buNone/>
            </a:pPr>
            <a:r>
              <a:rPr lang="pt-PT" sz="5600" dirty="0" smtClean="0"/>
              <a:t>                     …na parte 2</a:t>
            </a:r>
          </a:p>
        </p:txBody>
      </p:sp>
    </p:spTree>
    <p:extLst>
      <p:ext uri="{BB962C8B-B14F-4D97-AF65-F5344CB8AC3E}">
        <p14:creationId xmlns:p14="http://schemas.microsoft.com/office/powerpoint/2010/main" val="33865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A Void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522517" cy="4793916"/>
          </a:xfrm>
        </p:spPr>
      </p:pic>
    </p:spTree>
    <p:extLst>
      <p:ext uri="{BB962C8B-B14F-4D97-AF65-F5344CB8AC3E}">
        <p14:creationId xmlns:p14="http://schemas.microsoft.com/office/powerpoint/2010/main" val="42045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accent2">
                    <a:lumMod val="75000"/>
                  </a:schemeClr>
                </a:solidFill>
              </a:rPr>
              <a:t>Diagrama de Use Cases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 smtClean="0"/>
              <a:t>O diagrama de Use Cases representa o comportamento do sistema</a:t>
            </a:r>
            <a:endParaRPr lang="pt-PT" sz="2000" dirty="0"/>
          </a:p>
          <a:p>
            <a:endParaRPr lang="pt-PT" sz="2000" dirty="0" smtClean="0"/>
          </a:p>
          <a:p>
            <a:r>
              <a:rPr lang="pt-PT" sz="2000" dirty="0" smtClean="0"/>
              <a:t>Iremos observar na imagem seguinte que o diagrama de Use Cases desenhado para projecto irá conter 3 actores, ou intervenientes: O Balcão, o Médico e o Utente.</a:t>
            </a:r>
          </a:p>
          <a:p>
            <a:endParaRPr lang="pt-PT" sz="2000" dirty="0"/>
          </a:p>
          <a:p>
            <a:r>
              <a:rPr lang="pt-PT" sz="2000" dirty="0" smtClean="0"/>
              <a:t>Cada um destes terá associado a si várias acções e consequentes resultados e possibilidades.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7753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40880"/>
          </a:xfrm>
        </p:spPr>
      </p:pic>
    </p:spTree>
    <p:extLst>
      <p:ext uri="{BB962C8B-B14F-4D97-AF65-F5344CB8AC3E}">
        <p14:creationId xmlns:p14="http://schemas.microsoft.com/office/powerpoint/2010/main" val="35311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accent2">
                    <a:lumMod val="75000"/>
                  </a:schemeClr>
                </a:solidFill>
              </a:rPr>
              <a:t>Diagrama de Actividades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 smtClean="0"/>
              <a:t>Os diagramas </a:t>
            </a:r>
            <a:r>
              <a:rPr lang="pt-PT" sz="2000" dirty="0"/>
              <a:t>de </a:t>
            </a:r>
            <a:r>
              <a:rPr lang="pt-PT" sz="2000" dirty="0" smtClean="0"/>
              <a:t>atividades têm como objectivo modelar </a:t>
            </a:r>
            <a:r>
              <a:rPr lang="pt-PT" sz="2000" dirty="0"/>
              <a:t>uma atividade como uma sequência de ações, decisões e cenários alternativos.</a:t>
            </a:r>
          </a:p>
          <a:p>
            <a:pPr marL="0" indent="0">
              <a:buNone/>
            </a:pPr>
            <a:endParaRPr lang="pt-PT" sz="2000" dirty="0"/>
          </a:p>
          <a:p>
            <a:r>
              <a:rPr lang="pt-PT" sz="2000" dirty="0" smtClean="0"/>
              <a:t>Os diagramas que elaborámos representam todas as </a:t>
            </a:r>
            <a:r>
              <a:rPr lang="pt-PT" sz="2000" dirty="0"/>
              <a:t>atividades </a:t>
            </a:r>
            <a:r>
              <a:rPr lang="pt-PT" sz="2000" dirty="0" smtClean="0"/>
              <a:t>previstas no funcionamento do sistema, desde a marcação da consulta à posterior facturação da mesma.</a:t>
            </a:r>
          </a:p>
        </p:txBody>
      </p:sp>
    </p:spTree>
    <p:extLst>
      <p:ext uri="{BB962C8B-B14F-4D97-AF65-F5344CB8AC3E}">
        <p14:creationId xmlns:p14="http://schemas.microsoft.com/office/powerpoint/2010/main" val="2244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7813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31" y="0"/>
            <a:ext cx="7857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accent2">
                    <a:lumMod val="75000"/>
                  </a:schemeClr>
                </a:solidFill>
              </a:rPr>
              <a:t>Diagramas de Estados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A representação dos vários estados em que um objeto pode estar no decorrer da execução de um sistema, bem como as suas transições foi concebida com o auxílio de diagramas de </a:t>
            </a:r>
            <a:r>
              <a:rPr lang="pt-PT" sz="2000" dirty="0" smtClean="0"/>
              <a:t>estado.</a:t>
            </a:r>
          </a:p>
          <a:p>
            <a:endParaRPr lang="pt-PT" dirty="0" smtClean="0"/>
          </a:p>
          <a:p>
            <a:r>
              <a:rPr lang="pt-PT" sz="2000" dirty="0" smtClean="0"/>
              <a:t>Para o efeito, concebemos os </a:t>
            </a:r>
            <a:r>
              <a:rPr lang="pt-PT" sz="2000" dirty="0"/>
              <a:t>diagramas de estado dos objetos calendário, lista de </a:t>
            </a:r>
            <a:r>
              <a:rPr lang="pt-PT" sz="2000" dirty="0" smtClean="0"/>
              <a:t>espera, sistema </a:t>
            </a:r>
            <a:r>
              <a:rPr lang="pt-PT" sz="2000" dirty="0"/>
              <a:t>de impressão </a:t>
            </a:r>
            <a:r>
              <a:rPr lang="pt-PT" sz="2000" dirty="0" smtClean="0"/>
              <a:t>de senha, </a:t>
            </a:r>
            <a:r>
              <a:rPr lang="pt-PT" sz="2000" dirty="0"/>
              <a:t>consulta</a:t>
            </a:r>
            <a:r>
              <a:rPr lang="pt-PT" sz="2000" dirty="0" smtClean="0"/>
              <a:t>, </a:t>
            </a:r>
            <a:r>
              <a:rPr lang="pt-PT" sz="2000" dirty="0"/>
              <a:t>sistema de </a:t>
            </a:r>
            <a:r>
              <a:rPr lang="pt-PT" sz="2000" dirty="0" smtClean="0"/>
              <a:t>faturação e fatura, que poderemos verificar nas imagens seguintes.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08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459</TotalTime>
  <Words>596</Words>
  <Application>Microsoft Office PowerPoint</Application>
  <PresentationFormat>Widescreen</PresentationFormat>
  <Paragraphs>105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Trebuchet MS</vt:lpstr>
      <vt:lpstr>Wingdings 3</vt:lpstr>
      <vt:lpstr>Facet</vt:lpstr>
      <vt:lpstr>PowerPoint Presentation</vt:lpstr>
      <vt:lpstr>Introdução</vt:lpstr>
      <vt:lpstr>Tipos de diagramas utilizados</vt:lpstr>
      <vt:lpstr>Diagrama de Use Cases</vt:lpstr>
      <vt:lpstr>PowerPoint Presentation</vt:lpstr>
      <vt:lpstr>Diagrama de Actividades</vt:lpstr>
      <vt:lpstr>PowerPoint Presentation</vt:lpstr>
      <vt:lpstr>PowerPoint Presentation</vt:lpstr>
      <vt:lpstr>Diagramas de Estados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Diagrama de Classes Aplicacionais</vt:lpstr>
      <vt:lpstr>PowerPoint Presentation</vt:lpstr>
      <vt:lpstr>PowerPoint Presentation</vt:lpstr>
      <vt:lpstr>PowerPoint Presentation</vt:lpstr>
      <vt:lpstr>Diagramas de Sequência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Proposta de Inovação</vt:lpstr>
      <vt:lpstr>PowerPoint Presentation</vt:lpstr>
      <vt:lpstr>PowerPoint Presentation</vt:lpstr>
      <vt:lpstr>PowerPoint Presentation</vt:lpstr>
      <vt:lpstr>A Void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35</cp:revision>
  <dcterms:created xsi:type="dcterms:W3CDTF">2021-01-27T20:59:14Z</dcterms:created>
  <dcterms:modified xsi:type="dcterms:W3CDTF">2021-01-28T12:32:30Z</dcterms:modified>
</cp:coreProperties>
</file>