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6" r:id="rId2"/>
    <p:sldId id="257" r:id="rId3"/>
    <p:sldId id="258" r:id="rId4"/>
    <p:sldId id="259" r:id="rId5"/>
    <p:sldId id="260" r:id="rId6"/>
    <p:sldId id="261" r:id="rId7"/>
    <p:sldId id="262" r:id="rId8"/>
    <p:sldId id="263" r:id="rId9"/>
    <p:sldId id="266" r:id="rId10"/>
    <p:sldId id="267" r:id="rId11"/>
    <p:sldId id="268" r:id="rId12"/>
    <p:sldId id="269" r:id="rId13"/>
    <p:sldId id="270" r:id="rId14"/>
    <p:sldId id="271" r:id="rId15"/>
    <p:sldId id="272" r:id="rId16"/>
    <p:sldId id="273" r:id="rId17"/>
    <p:sldId id="274" r:id="rId18"/>
    <p:sldId id="275" r:id="rId19"/>
    <p:sldId id="276" r:id="rId20"/>
    <p:sldId id="264" r:id="rId21"/>
    <p:sldId id="278" r:id="rId22"/>
    <p:sldId id="279" r:id="rId23"/>
    <p:sldId id="280" r:id="rId24"/>
    <p:sldId id="281" r:id="rId25"/>
    <p:sldId id="283" r:id="rId26"/>
    <p:sldId id="265" r:id="rId27"/>
    <p:sldId id="282"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52E13-7A17-4E09-9B06-9BFEE20C23C6}" type="datetimeFigureOut">
              <a:rPr lang="pt-PT" smtClean="0"/>
              <a:t>04/01/2025</a:t>
            </a:fld>
            <a:endParaRPr lang="pt-P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3F84F8-869A-4682-9A1E-08970617BA0B}" type="slidenum">
              <a:rPr lang="pt-PT" smtClean="0"/>
              <a:t>‹#›</a:t>
            </a:fld>
            <a:endParaRPr lang="pt-PT"/>
          </a:p>
        </p:txBody>
      </p:sp>
    </p:spTree>
    <p:extLst>
      <p:ext uri="{BB962C8B-B14F-4D97-AF65-F5344CB8AC3E}">
        <p14:creationId xmlns:p14="http://schemas.microsoft.com/office/powerpoint/2010/main" val="3274864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ABAC43-5AE4-41A2-B862-5825B68C199C}" type="datetime1">
              <a:rPr lang="pt-PT" smtClean="0"/>
              <a:t>04/01/2025</a:t>
            </a:fld>
            <a:endParaRPr lang="pt-PT"/>
          </a:p>
        </p:txBody>
      </p:sp>
      <p:sp>
        <p:nvSpPr>
          <p:cNvPr id="5" name="Footer Placeholder 4"/>
          <p:cNvSpPr>
            <a:spLocks noGrp="1"/>
          </p:cNvSpPr>
          <p:nvPr>
            <p:ph type="ftr" sz="quarter" idx="11"/>
          </p:nvPr>
        </p:nvSpPr>
        <p:spPr/>
        <p:txBody>
          <a:bodyPr/>
          <a:lstStyle/>
          <a:p>
            <a:r>
              <a:rPr lang="pt-PT"/>
              <a:t>ISEP - PREPD</a:t>
            </a:r>
          </a:p>
        </p:txBody>
      </p:sp>
      <p:sp>
        <p:nvSpPr>
          <p:cNvPr id="6" name="Slide Number Placeholder 5"/>
          <p:cNvSpPr>
            <a:spLocks noGrp="1"/>
          </p:cNvSpPr>
          <p:nvPr>
            <p:ph type="sldNum" sz="quarter" idx="12"/>
          </p:nvPr>
        </p:nvSpPr>
        <p:spPr/>
        <p:txBody>
          <a:bodyPr/>
          <a:lstStyle/>
          <a:p>
            <a:fld id="{BE5A1DDE-8563-44B3-A20C-B9188BCE5F7A}" type="slidenum">
              <a:rPr lang="pt-PT" smtClean="0"/>
              <a:t>‹#›</a:t>
            </a:fld>
            <a:endParaRPr lang="pt-PT"/>
          </a:p>
        </p:txBody>
      </p:sp>
    </p:spTree>
    <p:extLst>
      <p:ext uri="{BB962C8B-B14F-4D97-AF65-F5344CB8AC3E}">
        <p14:creationId xmlns:p14="http://schemas.microsoft.com/office/powerpoint/2010/main" val="507006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7FF4F2-29FF-4D3E-9F8B-D6017279ABDC}" type="datetime1">
              <a:rPr lang="pt-PT" smtClean="0"/>
              <a:t>04/01/2025</a:t>
            </a:fld>
            <a:endParaRPr lang="pt-PT"/>
          </a:p>
        </p:txBody>
      </p:sp>
      <p:sp>
        <p:nvSpPr>
          <p:cNvPr id="5" name="Footer Placeholder 4"/>
          <p:cNvSpPr>
            <a:spLocks noGrp="1"/>
          </p:cNvSpPr>
          <p:nvPr>
            <p:ph type="ftr" sz="quarter" idx="11"/>
          </p:nvPr>
        </p:nvSpPr>
        <p:spPr/>
        <p:txBody>
          <a:bodyPr/>
          <a:lstStyle/>
          <a:p>
            <a:r>
              <a:rPr lang="pt-PT"/>
              <a:t>ISEP - PREPD</a:t>
            </a:r>
          </a:p>
        </p:txBody>
      </p:sp>
      <p:sp>
        <p:nvSpPr>
          <p:cNvPr id="6" name="Slide Number Placeholder 5"/>
          <p:cNvSpPr>
            <a:spLocks noGrp="1"/>
          </p:cNvSpPr>
          <p:nvPr>
            <p:ph type="sldNum" sz="quarter" idx="12"/>
          </p:nvPr>
        </p:nvSpPr>
        <p:spPr/>
        <p:txBody>
          <a:bodyPr/>
          <a:lstStyle/>
          <a:p>
            <a:fld id="{BE5A1DDE-8563-44B3-A20C-B9188BCE5F7A}" type="slidenum">
              <a:rPr lang="pt-PT" smtClean="0"/>
              <a:t>‹#›</a:t>
            </a:fld>
            <a:endParaRPr lang="pt-PT"/>
          </a:p>
        </p:txBody>
      </p:sp>
    </p:spTree>
    <p:extLst>
      <p:ext uri="{BB962C8B-B14F-4D97-AF65-F5344CB8AC3E}">
        <p14:creationId xmlns:p14="http://schemas.microsoft.com/office/powerpoint/2010/main" val="1813703646"/>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7FF4F2-29FF-4D3E-9F8B-D6017279ABDC}" type="datetime1">
              <a:rPr lang="pt-PT" smtClean="0"/>
              <a:t>04/01/2025</a:t>
            </a:fld>
            <a:endParaRPr lang="pt-PT"/>
          </a:p>
        </p:txBody>
      </p:sp>
      <p:sp>
        <p:nvSpPr>
          <p:cNvPr id="5" name="Footer Placeholder 4"/>
          <p:cNvSpPr>
            <a:spLocks noGrp="1"/>
          </p:cNvSpPr>
          <p:nvPr>
            <p:ph type="ftr" sz="quarter" idx="11"/>
          </p:nvPr>
        </p:nvSpPr>
        <p:spPr/>
        <p:txBody>
          <a:bodyPr/>
          <a:lstStyle/>
          <a:p>
            <a:r>
              <a:rPr lang="pt-PT"/>
              <a:t>ISEP - PREPD</a:t>
            </a:r>
          </a:p>
        </p:txBody>
      </p:sp>
      <p:sp>
        <p:nvSpPr>
          <p:cNvPr id="6" name="Slide Number Placeholder 5"/>
          <p:cNvSpPr>
            <a:spLocks noGrp="1"/>
          </p:cNvSpPr>
          <p:nvPr>
            <p:ph type="sldNum" sz="quarter" idx="12"/>
          </p:nvPr>
        </p:nvSpPr>
        <p:spPr/>
        <p:txBody>
          <a:bodyPr/>
          <a:lstStyle/>
          <a:p>
            <a:fld id="{BE5A1DDE-8563-44B3-A20C-B9188BCE5F7A}" type="slidenum">
              <a:rPr lang="pt-PT" smtClean="0"/>
              <a:t>‹#›</a:t>
            </a:fld>
            <a:endParaRPr lang="pt-P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01382082"/>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7FF4F2-29FF-4D3E-9F8B-D6017279ABDC}" type="datetime1">
              <a:rPr lang="pt-PT" smtClean="0"/>
              <a:t>04/01/2025</a:t>
            </a:fld>
            <a:endParaRPr lang="pt-PT"/>
          </a:p>
        </p:txBody>
      </p:sp>
      <p:sp>
        <p:nvSpPr>
          <p:cNvPr id="5" name="Footer Placeholder 4"/>
          <p:cNvSpPr>
            <a:spLocks noGrp="1"/>
          </p:cNvSpPr>
          <p:nvPr>
            <p:ph type="ftr" sz="quarter" idx="11"/>
          </p:nvPr>
        </p:nvSpPr>
        <p:spPr/>
        <p:txBody>
          <a:bodyPr/>
          <a:lstStyle/>
          <a:p>
            <a:r>
              <a:rPr lang="pt-PT"/>
              <a:t>ISEP - PREPD</a:t>
            </a:r>
          </a:p>
        </p:txBody>
      </p:sp>
      <p:sp>
        <p:nvSpPr>
          <p:cNvPr id="6" name="Slide Number Placeholder 5"/>
          <p:cNvSpPr>
            <a:spLocks noGrp="1"/>
          </p:cNvSpPr>
          <p:nvPr>
            <p:ph type="sldNum" sz="quarter" idx="12"/>
          </p:nvPr>
        </p:nvSpPr>
        <p:spPr/>
        <p:txBody>
          <a:bodyPr/>
          <a:lstStyle/>
          <a:p>
            <a:fld id="{BE5A1DDE-8563-44B3-A20C-B9188BCE5F7A}" type="slidenum">
              <a:rPr lang="pt-PT" smtClean="0"/>
              <a:t>‹#›</a:t>
            </a:fld>
            <a:endParaRPr lang="pt-PT"/>
          </a:p>
        </p:txBody>
      </p:sp>
    </p:spTree>
    <p:extLst>
      <p:ext uri="{BB962C8B-B14F-4D97-AF65-F5344CB8AC3E}">
        <p14:creationId xmlns:p14="http://schemas.microsoft.com/office/powerpoint/2010/main" val="97779283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7FF4F2-29FF-4D3E-9F8B-D6017279ABDC}" type="datetime1">
              <a:rPr lang="pt-PT" smtClean="0"/>
              <a:t>04/01/2025</a:t>
            </a:fld>
            <a:endParaRPr lang="pt-PT"/>
          </a:p>
        </p:txBody>
      </p:sp>
      <p:sp>
        <p:nvSpPr>
          <p:cNvPr id="5" name="Footer Placeholder 4"/>
          <p:cNvSpPr>
            <a:spLocks noGrp="1"/>
          </p:cNvSpPr>
          <p:nvPr>
            <p:ph type="ftr" sz="quarter" idx="11"/>
          </p:nvPr>
        </p:nvSpPr>
        <p:spPr/>
        <p:txBody>
          <a:bodyPr/>
          <a:lstStyle/>
          <a:p>
            <a:r>
              <a:rPr lang="pt-PT"/>
              <a:t>ISEP - PREPD</a:t>
            </a:r>
          </a:p>
        </p:txBody>
      </p:sp>
      <p:sp>
        <p:nvSpPr>
          <p:cNvPr id="6" name="Slide Number Placeholder 5"/>
          <p:cNvSpPr>
            <a:spLocks noGrp="1"/>
          </p:cNvSpPr>
          <p:nvPr>
            <p:ph type="sldNum" sz="quarter" idx="12"/>
          </p:nvPr>
        </p:nvSpPr>
        <p:spPr/>
        <p:txBody>
          <a:bodyPr/>
          <a:lstStyle/>
          <a:p>
            <a:fld id="{BE5A1DDE-8563-44B3-A20C-B9188BCE5F7A}" type="slidenum">
              <a:rPr lang="pt-PT" smtClean="0"/>
              <a:t>‹#›</a:t>
            </a:fld>
            <a:endParaRPr lang="pt-P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10671474"/>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7FF4F2-29FF-4D3E-9F8B-D6017279ABDC}" type="datetime1">
              <a:rPr lang="pt-PT" smtClean="0"/>
              <a:t>04/01/2025</a:t>
            </a:fld>
            <a:endParaRPr lang="pt-PT"/>
          </a:p>
        </p:txBody>
      </p:sp>
      <p:sp>
        <p:nvSpPr>
          <p:cNvPr id="5" name="Footer Placeholder 4"/>
          <p:cNvSpPr>
            <a:spLocks noGrp="1"/>
          </p:cNvSpPr>
          <p:nvPr>
            <p:ph type="ftr" sz="quarter" idx="11"/>
          </p:nvPr>
        </p:nvSpPr>
        <p:spPr/>
        <p:txBody>
          <a:bodyPr/>
          <a:lstStyle/>
          <a:p>
            <a:r>
              <a:rPr lang="pt-PT"/>
              <a:t>ISEP - PREPD</a:t>
            </a:r>
          </a:p>
        </p:txBody>
      </p:sp>
      <p:sp>
        <p:nvSpPr>
          <p:cNvPr id="6" name="Slide Number Placeholder 5"/>
          <p:cNvSpPr>
            <a:spLocks noGrp="1"/>
          </p:cNvSpPr>
          <p:nvPr>
            <p:ph type="sldNum" sz="quarter" idx="12"/>
          </p:nvPr>
        </p:nvSpPr>
        <p:spPr/>
        <p:txBody>
          <a:bodyPr/>
          <a:lstStyle/>
          <a:p>
            <a:fld id="{BE5A1DDE-8563-44B3-A20C-B9188BCE5F7A}" type="slidenum">
              <a:rPr lang="pt-PT" smtClean="0"/>
              <a:t>‹#›</a:t>
            </a:fld>
            <a:endParaRPr lang="pt-PT"/>
          </a:p>
        </p:txBody>
      </p:sp>
    </p:spTree>
    <p:extLst>
      <p:ext uri="{BB962C8B-B14F-4D97-AF65-F5344CB8AC3E}">
        <p14:creationId xmlns:p14="http://schemas.microsoft.com/office/powerpoint/2010/main" val="2190321533"/>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91A4A1-EB49-4A77-B3CE-1DFBCEA0F2B3}" type="datetime1">
              <a:rPr lang="pt-PT" smtClean="0"/>
              <a:t>04/01/2025</a:t>
            </a:fld>
            <a:endParaRPr lang="pt-PT"/>
          </a:p>
        </p:txBody>
      </p:sp>
      <p:sp>
        <p:nvSpPr>
          <p:cNvPr id="5" name="Footer Placeholder 4"/>
          <p:cNvSpPr>
            <a:spLocks noGrp="1"/>
          </p:cNvSpPr>
          <p:nvPr>
            <p:ph type="ftr" sz="quarter" idx="11"/>
          </p:nvPr>
        </p:nvSpPr>
        <p:spPr/>
        <p:txBody>
          <a:bodyPr/>
          <a:lstStyle/>
          <a:p>
            <a:r>
              <a:rPr lang="pt-PT"/>
              <a:t>ISEP - PREPD</a:t>
            </a:r>
          </a:p>
        </p:txBody>
      </p:sp>
      <p:sp>
        <p:nvSpPr>
          <p:cNvPr id="6" name="Slide Number Placeholder 5"/>
          <p:cNvSpPr>
            <a:spLocks noGrp="1"/>
          </p:cNvSpPr>
          <p:nvPr>
            <p:ph type="sldNum" sz="quarter" idx="12"/>
          </p:nvPr>
        </p:nvSpPr>
        <p:spPr/>
        <p:txBody>
          <a:bodyPr/>
          <a:lstStyle/>
          <a:p>
            <a:fld id="{BE5A1DDE-8563-44B3-A20C-B9188BCE5F7A}" type="slidenum">
              <a:rPr lang="pt-PT" smtClean="0"/>
              <a:t>‹#›</a:t>
            </a:fld>
            <a:endParaRPr lang="pt-PT"/>
          </a:p>
        </p:txBody>
      </p:sp>
    </p:spTree>
    <p:extLst>
      <p:ext uri="{BB962C8B-B14F-4D97-AF65-F5344CB8AC3E}">
        <p14:creationId xmlns:p14="http://schemas.microsoft.com/office/powerpoint/2010/main" val="2478013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50DD9E-B2B4-4613-AB25-1F24253413E4}" type="datetime1">
              <a:rPr lang="pt-PT" smtClean="0"/>
              <a:t>04/01/2025</a:t>
            </a:fld>
            <a:endParaRPr lang="pt-PT"/>
          </a:p>
        </p:txBody>
      </p:sp>
      <p:sp>
        <p:nvSpPr>
          <p:cNvPr id="5" name="Footer Placeholder 4"/>
          <p:cNvSpPr>
            <a:spLocks noGrp="1"/>
          </p:cNvSpPr>
          <p:nvPr>
            <p:ph type="ftr" sz="quarter" idx="11"/>
          </p:nvPr>
        </p:nvSpPr>
        <p:spPr/>
        <p:txBody>
          <a:bodyPr/>
          <a:lstStyle/>
          <a:p>
            <a:r>
              <a:rPr lang="pt-PT"/>
              <a:t>ISEP - PREPD</a:t>
            </a:r>
          </a:p>
        </p:txBody>
      </p:sp>
      <p:sp>
        <p:nvSpPr>
          <p:cNvPr id="6" name="Slide Number Placeholder 5"/>
          <p:cNvSpPr>
            <a:spLocks noGrp="1"/>
          </p:cNvSpPr>
          <p:nvPr>
            <p:ph type="sldNum" sz="quarter" idx="12"/>
          </p:nvPr>
        </p:nvSpPr>
        <p:spPr/>
        <p:txBody>
          <a:bodyPr/>
          <a:lstStyle/>
          <a:p>
            <a:fld id="{BE5A1DDE-8563-44B3-A20C-B9188BCE5F7A}" type="slidenum">
              <a:rPr lang="pt-PT" smtClean="0"/>
              <a:t>‹#›</a:t>
            </a:fld>
            <a:endParaRPr lang="pt-PT"/>
          </a:p>
        </p:txBody>
      </p:sp>
    </p:spTree>
    <p:extLst>
      <p:ext uri="{BB962C8B-B14F-4D97-AF65-F5344CB8AC3E}">
        <p14:creationId xmlns:p14="http://schemas.microsoft.com/office/powerpoint/2010/main" val="899898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8E012F-D985-47EB-867B-6FC93CD4087E}" type="datetime1">
              <a:rPr lang="pt-PT" smtClean="0"/>
              <a:t>04/01/2025</a:t>
            </a:fld>
            <a:endParaRPr lang="pt-PT"/>
          </a:p>
        </p:txBody>
      </p:sp>
      <p:sp>
        <p:nvSpPr>
          <p:cNvPr id="5" name="Footer Placeholder 4"/>
          <p:cNvSpPr>
            <a:spLocks noGrp="1"/>
          </p:cNvSpPr>
          <p:nvPr>
            <p:ph type="ftr" sz="quarter" idx="11"/>
          </p:nvPr>
        </p:nvSpPr>
        <p:spPr/>
        <p:txBody>
          <a:bodyPr/>
          <a:lstStyle/>
          <a:p>
            <a:r>
              <a:rPr lang="pt-PT"/>
              <a:t>ISEP - PREPD</a:t>
            </a:r>
          </a:p>
        </p:txBody>
      </p:sp>
      <p:sp>
        <p:nvSpPr>
          <p:cNvPr id="6" name="Slide Number Placeholder 5"/>
          <p:cNvSpPr>
            <a:spLocks noGrp="1"/>
          </p:cNvSpPr>
          <p:nvPr>
            <p:ph type="sldNum" sz="quarter" idx="12"/>
          </p:nvPr>
        </p:nvSpPr>
        <p:spPr/>
        <p:txBody>
          <a:bodyPr/>
          <a:lstStyle/>
          <a:p>
            <a:fld id="{BE5A1DDE-8563-44B3-A20C-B9188BCE5F7A}" type="slidenum">
              <a:rPr lang="pt-PT" smtClean="0"/>
              <a:t>‹#›</a:t>
            </a:fld>
            <a:endParaRPr lang="pt-PT"/>
          </a:p>
        </p:txBody>
      </p:sp>
    </p:spTree>
    <p:extLst>
      <p:ext uri="{BB962C8B-B14F-4D97-AF65-F5344CB8AC3E}">
        <p14:creationId xmlns:p14="http://schemas.microsoft.com/office/powerpoint/2010/main" val="194915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19DD9C-0EBE-4450-BC07-5948542705F3}" type="datetime1">
              <a:rPr lang="pt-PT" smtClean="0"/>
              <a:t>04/01/2025</a:t>
            </a:fld>
            <a:endParaRPr lang="pt-PT"/>
          </a:p>
        </p:txBody>
      </p:sp>
      <p:sp>
        <p:nvSpPr>
          <p:cNvPr id="5" name="Footer Placeholder 4"/>
          <p:cNvSpPr>
            <a:spLocks noGrp="1"/>
          </p:cNvSpPr>
          <p:nvPr>
            <p:ph type="ftr" sz="quarter" idx="11"/>
          </p:nvPr>
        </p:nvSpPr>
        <p:spPr/>
        <p:txBody>
          <a:bodyPr/>
          <a:lstStyle/>
          <a:p>
            <a:r>
              <a:rPr lang="pt-PT"/>
              <a:t>ISEP - PREPD</a:t>
            </a:r>
          </a:p>
        </p:txBody>
      </p:sp>
      <p:sp>
        <p:nvSpPr>
          <p:cNvPr id="6" name="Slide Number Placeholder 5"/>
          <p:cNvSpPr>
            <a:spLocks noGrp="1"/>
          </p:cNvSpPr>
          <p:nvPr>
            <p:ph type="sldNum" sz="quarter" idx="12"/>
          </p:nvPr>
        </p:nvSpPr>
        <p:spPr/>
        <p:txBody>
          <a:bodyPr/>
          <a:lstStyle/>
          <a:p>
            <a:fld id="{BE5A1DDE-8563-44B3-A20C-B9188BCE5F7A}" type="slidenum">
              <a:rPr lang="pt-PT" smtClean="0"/>
              <a:t>‹#›</a:t>
            </a:fld>
            <a:endParaRPr lang="pt-PT"/>
          </a:p>
        </p:txBody>
      </p:sp>
    </p:spTree>
    <p:extLst>
      <p:ext uri="{BB962C8B-B14F-4D97-AF65-F5344CB8AC3E}">
        <p14:creationId xmlns:p14="http://schemas.microsoft.com/office/powerpoint/2010/main" val="1378427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07133F-93E1-48F1-BDCA-C762C3C5B644}" type="datetime1">
              <a:rPr lang="pt-PT" smtClean="0"/>
              <a:t>04/01/2025</a:t>
            </a:fld>
            <a:endParaRPr lang="pt-PT"/>
          </a:p>
        </p:txBody>
      </p:sp>
      <p:sp>
        <p:nvSpPr>
          <p:cNvPr id="6" name="Footer Placeholder 5"/>
          <p:cNvSpPr>
            <a:spLocks noGrp="1"/>
          </p:cNvSpPr>
          <p:nvPr>
            <p:ph type="ftr" sz="quarter" idx="11"/>
          </p:nvPr>
        </p:nvSpPr>
        <p:spPr/>
        <p:txBody>
          <a:bodyPr/>
          <a:lstStyle/>
          <a:p>
            <a:r>
              <a:rPr lang="pt-PT"/>
              <a:t>ISEP - PREPD</a:t>
            </a:r>
          </a:p>
        </p:txBody>
      </p:sp>
      <p:sp>
        <p:nvSpPr>
          <p:cNvPr id="7" name="Slide Number Placeholder 6"/>
          <p:cNvSpPr>
            <a:spLocks noGrp="1"/>
          </p:cNvSpPr>
          <p:nvPr>
            <p:ph type="sldNum" sz="quarter" idx="12"/>
          </p:nvPr>
        </p:nvSpPr>
        <p:spPr/>
        <p:txBody>
          <a:bodyPr/>
          <a:lstStyle/>
          <a:p>
            <a:fld id="{BE5A1DDE-8563-44B3-A20C-B9188BCE5F7A}" type="slidenum">
              <a:rPr lang="pt-PT" smtClean="0"/>
              <a:t>‹#›</a:t>
            </a:fld>
            <a:endParaRPr lang="pt-PT"/>
          </a:p>
        </p:txBody>
      </p:sp>
    </p:spTree>
    <p:extLst>
      <p:ext uri="{BB962C8B-B14F-4D97-AF65-F5344CB8AC3E}">
        <p14:creationId xmlns:p14="http://schemas.microsoft.com/office/powerpoint/2010/main" val="1475491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442799-F9A0-45FE-A51C-2A4E02F8AD9C}" type="datetime1">
              <a:rPr lang="pt-PT" smtClean="0"/>
              <a:t>04/01/2025</a:t>
            </a:fld>
            <a:endParaRPr lang="pt-PT"/>
          </a:p>
        </p:txBody>
      </p:sp>
      <p:sp>
        <p:nvSpPr>
          <p:cNvPr id="8" name="Footer Placeholder 7"/>
          <p:cNvSpPr>
            <a:spLocks noGrp="1"/>
          </p:cNvSpPr>
          <p:nvPr>
            <p:ph type="ftr" sz="quarter" idx="11"/>
          </p:nvPr>
        </p:nvSpPr>
        <p:spPr/>
        <p:txBody>
          <a:bodyPr/>
          <a:lstStyle/>
          <a:p>
            <a:r>
              <a:rPr lang="pt-PT"/>
              <a:t>ISEP - PREPD</a:t>
            </a:r>
          </a:p>
        </p:txBody>
      </p:sp>
      <p:sp>
        <p:nvSpPr>
          <p:cNvPr id="9" name="Slide Number Placeholder 8"/>
          <p:cNvSpPr>
            <a:spLocks noGrp="1"/>
          </p:cNvSpPr>
          <p:nvPr>
            <p:ph type="sldNum" sz="quarter" idx="12"/>
          </p:nvPr>
        </p:nvSpPr>
        <p:spPr/>
        <p:txBody>
          <a:bodyPr/>
          <a:lstStyle/>
          <a:p>
            <a:fld id="{BE5A1DDE-8563-44B3-A20C-B9188BCE5F7A}" type="slidenum">
              <a:rPr lang="pt-PT" smtClean="0"/>
              <a:t>‹#›</a:t>
            </a:fld>
            <a:endParaRPr lang="pt-PT"/>
          </a:p>
        </p:txBody>
      </p:sp>
    </p:spTree>
    <p:extLst>
      <p:ext uri="{BB962C8B-B14F-4D97-AF65-F5344CB8AC3E}">
        <p14:creationId xmlns:p14="http://schemas.microsoft.com/office/powerpoint/2010/main" val="2412133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426863-0F7C-4F5D-A32F-C70A75C49C0A}" type="datetime1">
              <a:rPr lang="pt-PT" smtClean="0"/>
              <a:t>04/01/2025</a:t>
            </a:fld>
            <a:endParaRPr lang="pt-PT"/>
          </a:p>
        </p:txBody>
      </p:sp>
      <p:sp>
        <p:nvSpPr>
          <p:cNvPr id="4" name="Footer Placeholder 3"/>
          <p:cNvSpPr>
            <a:spLocks noGrp="1"/>
          </p:cNvSpPr>
          <p:nvPr>
            <p:ph type="ftr" sz="quarter" idx="11"/>
          </p:nvPr>
        </p:nvSpPr>
        <p:spPr/>
        <p:txBody>
          <a:bodyPr/>
          <a:lstStyle/>
          <a:p>
            <a:r>
              <a:rPr lang="pt-PT"/>
              <a:t>ISEP - PREPD</a:t>
            </a:r>
          </a:p>
        </p:txBody>
      </p:sp>
      <p:sp>
        <p:nvSpPr>
          <p:cNvPr id="5" name="Slide Number Placeholder 4"/>
          <p:cNvSpPr>
            <a:spLocks noGrp="1"/>
          </p:cNvSpPr>
          <p:nvPr>
            <p:ph type="sldNum" sz="quarter" idx="12"/>
          </p:nvPr>
        </p:nvSpPr>
        <p:spPr/>
        <p:txBody>
          <a:bodyPr/>
          <a:lstStyle/>
          <a:p>
            <a:fld id="{BE5A1DDE-8563-44B3-A20C-B9188BCE5F7A}" type="slidenum">
              <a:rPr lang="pt-PT" smtClean="0"/>
              <a:t>‹#›</a:t>
            </a:fld>
            <a:endParaRPr lang="pt-PT"/>
          </a:p>
        </p:txBody>
      </p:sp>
    </p:spTree>
    <p:extLst>
      <p:ext uri="{BB962C8B-B14F-4D97-AF65-F5344CB8AC3E}">
        <p14:creationId xmlns:p14="http://schemas.microsoft.com/office/powerpoint/2010/main" val="2766585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F7C0C0-1E6A-400C-8194-05D7354B2991}" type="datetime1">
              <a:rPr lang="pt-PT" smtClean="0"/>
              <a:t>04/01/2025</a:t>
            </a:fld>
            <a:endParaRPr lang="pt-PT"/>
          </a:p>
        </p:txBody>
      </p:sp>
      <p:sp>
        <p:nvSpPr>
          <p:cNvPr id="3" name="Footer Placeholder 2"/>
          <p:cNvSpPr>
            <a:spLocks noGrp="1"/>
          </p:cNvSpPr>
          <p:nvPr>
            <p:ph type="ftr" sz="quarter" idx="11"/>
          </p:nvPr>
        </p:nvSpPr>
        <p:spPr/>
        <p:txBody>
          <a:bodyPr/>
          <a:lstStyle/>
          <a:p>
            <a:r>
              <a:rPr lang="pt-PT"/>
              <a:t>ISEP - PREPD</a:t>
            </a:r>
          </a:p>
        </p:txBody>
      </p:sp>
      <p:sp>
        <p:nvSpPr>
          <p:cNvPr id="4" name="Slide Number Placeholder 3"/>
          <p:cNvSpPr>
            <a:spLocks noGrp="1"/>
          </p:cNvSpPr>
          <p:nvPr>
            <p:ph type="sldNum" sz="quarter" idx="12"/>
          </p:nvPr>
        </p:nvSpPr>
        <p:spPr/>
        <p:txBody>
          <a:bodyPr/>
          <a:lstStyle/>
          <a:p>
            <a:fld id="{BE5A1DDE-8563-44B3-A20C-B9188BCE5F7A}" type="slidenum">
              <a:rPr lang="pt-PT" smtClean="0"/>
              <a:t>‹#›</a:t>
            </a:fld>
            <a:endParaRPr lang="pt-PT"/>
          </a:p>
        </p:txBody>
      </p:sp>
    </p:spTree>
    <p:extLst>
      <p:ext uri="{BB962C8B-B14F-4D97-AF65-F5344CB8AC3E}">
        <p14:creationId xmlns:p14="http://schemas.microsoft.com/office/powerpoint/2010/main" val="2775374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622A71-7F47-413E-9D4A-25C70A3212A7}" type="datetime1">
              <a:rPr lang="pt-PT" smtClean="0"/>
              <a:t>04/01/2025</a:t>
            </a:fld>
            <a:endParaRPr lang="pt-PT"/>
          </a:p>
        </p:txBody>
      </p:sp>
      <p:sp>
        <p:nvSpPr>
          <p:cNvPr id="6" name="Footer Placeholder 5"/>
          <p:cNvSpPr>
            <a:spLocks noGrp="1"/>
          </p:cNvSpPr>
          <p:nvPr>
            <p:ph type="ftr" sz="quarter" idx="11"/>
          </p:nvPr>
        </p:nvSpPr>
        <p:spPr/>
        <p:txBody>
          <a:bodyPr/>
          <a:lstStyle/>
          <a:p>
            <a:r>
              <a:rPr lang="pt-PT"/>
              <a:t>ISEP - PREPD</a:t>
            </a:r>
          </a:p>
        </p:txBody>
      </p:sp>
      <p:sp>
        <p:nvSpPr>
          <p:cNvPr id="7" name="Slide Number Placeholder 6"/>
          <p:cNvSpPr>
            <a:spLocks noGrp="1"/>
          </p:cNvSpPr>
          <p:nvPr>
            <p:ph type="sldNum" sz="quarter" idx="12"/>
          </p:nvPr>
        </p:nvSpPr>
        <p:spPr/>
        <p:txBody>
          <a:bodyPr/>
          <a:lstStyle/>
          <a:p>
            <a:fld id="{BE5A1DDE-8563-44B3-A20C-B9188BCE5F7A}" type="slidenum">
              <a:rPr lang="pt-PT" smtClean="0"/>
              <a:t>‹#›</a:t>
            </a:fld>
            <a:endParaRPr lang="pt-PT"/>
          </a:p>
        </p:txBody>
      </p:sp>
    </p:spTree>
    <p:extLst>
      <p:ext uri="{BB962C8B-B14F-4D97-AF65-F5344CB8AC3E}">
        <p14:creationId xmlns:p14="http://schemas.microsoft.com/office/powerpoint/2010/main" val="647217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262749-7132-4E48-8F5B-531E1715EFDD}" type="datetime1">
              <a:rPr lang="pt-PT" smtClean="0"/>
              <a:t>04/01/2025</a:t>
            </a:fld>
            <a:endParaRPr lang="pt-PT"/>
          </a:p>
        </p:txBody>
      </p:sp>
      <p:sp>
        <p:nvSpPr>
          <p:cNvPr id="6" name="Footer Placeholder 5"/>
          <p:cNvSpPr>
            <a:spLocks noGrp="1"/>
          </p:cNvSpPr>
          <p:nvPr>
            <p:ph type="ftr" sz="quarter" idx="11"/>
          </p:nvPr>
        </p:nvSpPr>
        <p:spPr/>
        <p:txBody>
          <a:bodyPr/>
          <a:lstStyle/>
          <a:p>
            <a:r>
              <a:rPr lang="pt-PT"/>
              <a:t>ISEP - PREPD</a:t>
            </a:r>
          </a:p>
        </p:txBody>
      </p:sp>
      <p:sp>
        <p:nvSpPr>
          <p:cNvPr id="7" name="Slide Number Placeholder 6"/>
          <p:cNvSpPr>
            <a:spLocks noGrp="1"/>
          </p:cNvSpPr>
          <p:nvPr>
            <p:ph type="sldNum" sz="quarter" idx="12"/>
          </p:nvPr>
        </p:nvSpPr>
        <p:spPr/>
        <p:txBody>
          <a:bodyPr/>
          <a:lstStyle/>
          <a:p>
            <a:fld id="{BE5A1DDE-8563-44B3-A20C-B9188BCE5F7A}" type="slidenum">
              <a:rPr lang="pt-PT" smtClean="0"/>
              <a:t>‹#›</a:t>
            </a:fld>
            <a:endParaRPr lang="pt-PT"/>
          </a:p>
        </p:txBody>
      </p:sp>
    </p:spTree>
    <p:extLst>
      <p:ext uri="{BB962C8B-B14F-4D97-AF65-F5344CB8AC3E}">
        <p14:creationId xmlns:p14="http://schemas.microsoft.com/office/powerpoint/2010/main" val="1308019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7FF4F2-29FF-4D3E-9F8B-D6017279ABDC}" type="datetime1">
              <a:rPr lang="pt-PT" smtClean="0"/>
              <a:t>04/01/2025</a:t>
            </a:fld>
            <a:endParaRPr lang="pt-P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pt-PT"/>
              <a:t>ISEP - PREPD</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E5A1DDE-8563-44B3-A20C-B9188BCE5F7A}" type="slidenum">
              <a:rPr lang="pt-PT" smtClean="0"/>
              <a:t>‹#›</a:t>
            </a:fld>
            <a:endParaRPr lang="pt-PT"/>
          </a:p>
        </p:txBody>
      </p:sp>
    </p:spTree>
    <p:extLst>
      <p:ext uri="{BB962C8B-B14F-4D97-AF65-F5344CB8AC3E}">
        <p14:creationId xmlns:p14="http://schemas.microsoft.com/office/powerpoint/2010/main" val="38705355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l.acm.org/" TargetMode="External"/><Relationship Id="rId2" Type="http://schemas.openxmlformats.org/officeDocument/2006/relationships/hyperlink" Target="https://scholar.google.com/" TargetMode="External"/><Relationship Id="rId1" Type="http://schemas.openxmlformats.org/officeDocument/2006/relationships/slideLayout" Target="../slideLayouts/slideLayout2.xml"/><Relationship Id="rId5" Type="http://schemas.openxmlformats.org/officeDocument/2006/relationships/hyperlink" Target="https://ieeexplore.ieee.org/Xplore/home.jsp" TargetMode="External"/><Relationship Id="rId4" Type="http://schemas.openxmlformats.org/officeDocument/2006/relationships/hyperlink" Target="https://www.b-on.p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jmeter.apache.org/images/" TargetMode="External"/><Relationship Id="rId2" Type="http://schemas.openxmlformats.org/officeDocument/2006/relationships/hyperlink" Target="https://www.altexsoft.com/blog/rest-api-design/" TargetMode="External"/><Relationship Id="rId1" Type="http://schemas.openxmlformats.org/officeDocument/2006/relationships/slideLayout" Target="../slideLayouts/slideLayout2.xml"/><Relationship Id="rId5" Type="http://schemas.openxmlformats.org/officeDocument/2006/relationships/hyperlink" Target="https://www.prisma-statement.org/prisma-2020-flow-diagram" TargetMode="External"/><Relationship Id="rId4" Type="http://schemas.openxmlformats.org/officeDocument/2006/relationships/hyperlink" Target="https://sustainable-computing.io/installation/kepl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897E4-63EA-8E86-4BFA-2FE4A2712A42}"/>
              </a:ext>
            </a:extLst>
          </p:cNvPr>
          <p:cNvSpPr>
            <a:spLocks noGrp="1"/>
          </p:cNvSpPr>
          <p:nvPr>
            <p:ph type="ctrTitle"/>
          </p:nvPr>
        </p:nvSpPr>
        <p:spPr>
          <a:xfrm>
            <a:off x="1423415" y="1403770"/>
            <a:ext cx="9144000" cy="1128300"/>
          </a:xfrm>
        </p:spPr>
        <p:txBody>
          <a:bodyPr/>
          <a:lstStyle/>
          <a:p>
            <a:pPr algn="ctr"/>
            <a:r>
              <a:rPr lang="pt-PT" dirty="0"/>
              <a:t>Dissertation Preparation</a:t>
            </a:r>
          </a:p>
        </p:txBody>
      </p:sp>
      <p:sp>
        <p:nvSpPr>
          <p:cNvPr id="3" name="Subtitle 2">
            <a:extLst>
              <a:ext uri="{FF2B5EF4-FFF2-40B4-BE49-F238E27FC236}">
                <a16:creationId xmlns:a16="http://schemas.microsoft.com/office/drawing/2014/main" id="{B67D8BFC-89CC-C150-D62F-3B9119CAAA7A}"/>
              </a:ext>
            </a:extLst>
          </p:cNvPr>
          <p:cNvSpPr>
            <a:spLocks noGrp="1"/>
          </p:cNvSpPr>
          <p:nvPr>
            <p:ph type="subTitle" idx="1"/>
          </p:nvPr>
        </p:nvSpPr>
        <p:spPr>
          <a:xfrm>
            <a:off x="1523999" y="2601119"/>
            <a:ext cx="9144000" cy="681577"/>
          </a:xfrm>
        </p:spPr>
        <p:txBody>
          <a:bodyPr/>
          <a:lstStyle/>
          <a:p>
            <a:pPr algn="ctr"/>
            <a:r>
              <a:rPr lang="pt-PT" dirty="0"/>
              <a:t>Comparing JSON and ProtoBuf in HTTP based REST architectures</a:t>
            </a:r>
            <a:r>
              <a:rPr lang="en-US" dirty="0"/>
              <a:t>: performance and energy efficiency</a:t>
            </a:r>
            <a:endParaRPr lang="pt-PT" dirty="0"/>
          </a:p>
        </p:txBody>
      </p:sp>
      <p:sp>
        <p:nvSpPr>
          <p:cNvPr id="7" name="Date Placeholder 6">
            <a:extLst>
              <a:ext uri="{FF2B5EF4-FFF2-40B4-BE49-F238E27FC236}">
                <a16:creationId xmlns:a16="http://schemas.microsoft.com/office/drawing/2014/main" id="{5AB3AEEE-A6A6-D3E0-BCD5-C906C798AE8E}"/>
              </a:ext>
            </a:extLst>
          </p:cNvPr>
          <p:cNvSpPr>
            <a:spLocks noGrp="1"/>
          </p:cNvSpPr>
          <p:nvPr>
            <p:ph type="dt" sz="half" idx="10"/>
          </p:nvPr>
        </p:nvSpPr>
        <p:spPr/>
        <p:txBody>
          <a:bodyPr/>
          <a:lstStyle/>
          <a:p>
            <a:fld id="{DD864F7C-2A0F-4DD9-B8B6-091416231558}" type="datetime1">
              <a:rPr lang="pt-PT" smtClean="0"/>
              <a:t>04/01/2025</a:t>
            </a:fld>
            <a:endParaRPr lang="pt-PT"/>
          </a:p>
        </p:txBody>
      </p:sp>
      <p:sp>
        <p:nvSpPr>
          <p:cNvPr id="9" name="Footer Placeholder 8">
            <a:extLst>
              <a:ext uri="{FF2B5EF4-FFF2-40B4-BE49-F238E27FC236}">
                <a16:creationId xmlns:a16="http://schemas.microsoft.com/office/drawing/2014/main" id="{14B6D15D-113A-9AFA-A028-DEE28234ECE3}"/>
              </a:ext>
            </a:extLst>
          </p:cNvPr>
          <p:cNvSpPr>
            <a:spLocks noGrp="1"/>
          </p:cNvSpPr>
          <p:nvPr>
            <p:ph type="ftr" sz="quarter" idx="11"/>
          </p:nvPr>
        </p:nvSpPr>
        <p:spPr/>
        <p:txBody>
          <a:bodyPr/>
          <a:lstStyle/>
          <a:p>
            <a:r>
              <a:rPr lang="pt-PT"/>
              <a:t>ISEP - PREPD</a:t>
            </a:r>
          </a:p>
        </p:txBody>
      </p:sp>
      <p:sp>
        <p:nvSpPr>
          <p:cNvPr id="8" name="Slide Number Placeholder 7">
            <a:extLst>
              <a:ext uri="{FF2B5EF4-FFF2-40B4-BE49-F238E27FC236}">
                <a16:creationId xmlns:a16="http://schemas.microsoft.com/office/drawing/2014/main" id="{63E2754D-2356-69AB-4468-4D5D211D9CE3}"/>
              </a:ext>
            </a:extLst>
          </p:cNvPr>
          <p:cNvSpPr>
            <a:spLocks noGrp="1"/>
          </p:cNvSpPr>
          <p:nvPr>
            <p:ph type="sldNum" sz="quarter" idx="12"/>
          </p:nvPr>
        </p:nvSpPr>
        <p:spPr/>
        <p:txBody>
          <a:bodyPr/>
          <a:lstStyle/>
          <a:p>
            <a:fld id="{BE5A1DDE-8563-44B3-A20C-B9188BCE5F7A}" type="slidenum">
              <a:rPr lang="pt-PT" smtClean="0"/>
              <a:t>1</a:t>
            </a:fld>
            <a:endParaRPr lang="pt-PT"/>
          </a:p>
        </p:txBody>
      </p:sp>
      <p:sp>
        <p:nvSpPr>
          <p:cNvPr id="4" name="TextBox 3">
            <a:extLst>
              <a:ext uri="{FF2B5EF4-FFF2-40B4-BE49-F238E27FC236}">
                <a16:creationId xmlns:a16="http://schemas.microsoft.com/office/drawing/2014/main" id="{8E7BD44F-1129-E8DC-F119-A9E80943E527}"/>
              </a:ext>
            </a:extLst>
          </p:cNvPr>
          <p:cNvSpPr txBox="1"/>
          <p:nvPr/>
        </p:nvSpPr>
        <p:spPr>
          <a:xfrm>
            <a:off x="4095749" y="3865673"/>
            <a:ext cx="4000500" cy="369332"/>
          </a:xfrm>
          <a:prstGeom prst="rect">
            <a:avLst/>
          </a:prstGeom>
          <a:noFill/>
        </p:spPr>
        <p:txBody>
          <a:bodyPr wrap="square" rtlCol="0">
            <a:spAutoFit/>
          </a:bodyPr>
          <a:lstStyle/>
          <a:p>
            <a:pPr algn="ctr"/>
            <a:r>
              <a:rPr lang="en-US" dirty="0"/>
              <a:t>Miguel Alves Ferreira n</a:t>
            </a:r>
            <a:r>
              <a:rPr lang="pt-PT" dirty="0"/>
              <a:t>º</a:t>
            </a:r>
            <a:r>
              <a:rPr lang="en-US" dirty="0"/>
              <a:t> 1230199</a:t>
            </a:r>
          </a:p>
        </p:txBody>
      </p:sp>
      <p:sp>
        <p:nvSpPr>
          <p:cNvPr id="5" name="TextBox 4">
            <a:extLst>
              <a:ext uri="{FF2B5EF4-FFF2-40B4-BE49-F238E27FC236}">
                <a16:creationId xmlns:a16="http://schemas.microsoft.com/office/drawing/2014/main" id="{88A0A2FD-A473-A468-6C14-4D92072D3FEB}"/>
              </a:ext>
            </a:extLst>
          </p:cNvPr>
          <p:cNvSpPr txBox="1"/>
          <p:nvPr/>
        </p:nvSpPr>
        <p:spPr>
          <a:xfrm>
            <a:off x="2881502" y="4656984"/>
            <a:ext cx="6428994" cy="923330"/>
          </a:xfrm>
          <a:prstGeom prst="rect">
            <a:avLst/>
          </a:prstGeom>
          <a:noFill/>
        </p:spPr>
        <p:txBody>
          <a:bodyPr wrap="square" rtlCol="0">
            <a:spAutoFit/>
          </a:bodyPr>
          <a:lstStyle/>
          <a:p>
            <a:pPr algn="ctr"/>
            <a:r>
              <a:rPr lang="pt-PT" dirty="0"/>
              <a:t>Preparação para dissertação</a:t>
            </a:r>
          </a:p>
          <a:p>
            <a:pPr algn="ctr"/>
            <a:r>
              <a:rPr lang="pt-PT" dirty="0"/>
              <a:t>Engenharia Informática</a:t>
            </a:r>
          </a:p>
          <a:p>
            <a:pPr algn="ctr"/>
            <a:r>
              <a:rPr lang="pt-PT" dirty="0"/>
              <a:t>Área de Especialização em Engenharia de software</a:t>
            </a:r>
            <a:endParaRPr lang="en-US" dirty="0"/>
          </a:p>
        </p:txBody>
      </p:sp>
      <p:pic>
        <p:nvPicPr>
          <p:cNvPr id="6" name="Picture 5">
            <a:extLst>
              <a:ext uri="{FF2B5EF4-FFF2-40B4-BE49-F238E27FC236}">
                <a16:creationId xmlns:a16="http://schemas.microsoft.com/office/drawing/2014/main" id="{CB4F69BF-907F-D1C1-ED87-543C6F7DD6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12982" y="507738"/>
            <a:ext cx="2566035" cy="313055"/>
          </a:xfrm>
          <a:prstGeom prst="rect">
            <a:avLst/>
          </a:prstGeom>
        </p:spPr>
      </p:pic>
    </p:spTree>
    <p:extLst>
      <p:ext uri="{BB962C8B-B14F-4D97-AF65-F5344CB8AC3E}">
        <p14:creationId xmlns:p14="http://schemas.microsoft.com/office/powerpoint/2010/main" val="1523760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78583-4E46-98DA-FB86-9309B67BD7D1}"/>
              </a:ext>
            </a:extLst>
          </p:cNvPr>
          <p:cNvSpPr>
            <a:spLocks noGrp="1"/>
          </p:cNvSpPr>
          <p:nvPr>
            <p:ph type="title"/>
          </p:nvPr>
        </p:nvSpPr>
        <p:spPr/>
        <p:txBody>
          <a:bodyPr/>
          <a:lstStyle/>
          <a:p>
            <a:r>
              <a:rPr lang="en-US" dirty="0"/>
              <a:t>Planning - Scope</a:t>
            </a:r>
            <a:endParaRPr lang="pt-PT" dirty="0"/>
          </a:p>
        </p:txBody>
      </p:sp>
      <p:sp>
        <p:nvSpPr>
          <p:cNvPr id="3" name="Content Placeholder 2">
            <a:extLst>
              <a:ext uri="{FF2B5EF4-FFF2-40B4-BE49-F238E27FC236}">
                <a16:creationId xmlns:a16="http://schemas.microsoft.com/office/drawing/2014/main" id="{8DC0B2C0-9DD2-8D66-A99C-F01B3D78980F}"/>
              </a:ext>
            </a:extLst>
          </p:cNvPr>
          <p:cNvSpPr>
            <a:spLocks noGrp="1"/>
          </p:cNvSpPr>
          <p:nvPr>
            <p:ph idx="1"/>
          </p:nvPr>
        </p:nvSpPr>
        <p:spPr>
          <a:xfrm>
            <a:off x="838200" y="1825625"/>
            <a:ext cx="10515600" cy="1713103"/>
          </a:xfrm>
        </p:spPr>
        <p:txBody>
          <a:bodyPr/>
          <a:lstStyle/>
          <a:p>
            <a:r>
              <a:rPr lang="en-US" dirty="0"/>
              <a:t>Modern problems require modern solutions</a:t>
            </a:r>
          </a:p>
          <a:p>
            <a:r>
              <a:rPr lang="pt-PT" dirty="0"/>
              <a:t>Trade-offs between JSON and ProtoBuf</a:t>
            </a:r>
          </a:p>
          <a:p>
            <a:r>
              <a:rPr lang="pt-PT" dirty="0"/>
              <a:t>Give Insight to developers and architects</a:t>
            </a:r>
          </a:p>
        </p:txBody>
      </p:sp>
      <p:sp>
        <p:nvSpPr>
          <p:cNvPr id="4" name="Date Placeholder 3">
            <a:extLst>
              <a:ext uri="{FF2B5EF4-FFF2-40B4-BE49-F238E27FC236}">
                <a16:creationId xmlns:a16="http://schemas.microsoft.com/office/drawing/2014/main" id="{DF0B1049-BC53-5D8F-3F26-02EDB9B87BDA}"/>
              </a:ext>
            </a:extLst>
          </p:cNvPr>
          <p:cNvSpPr>
            <a:spLocks noGrp="1"/>
          </p:cNvSpPr>
          <p:nvPr>
            <p:ph type="dt" sz="half" idx="10"/>
          </p:nvPr>
        </p:nvSpPr>
        <p:spPr/>
        <p:txBody>
          <a:bodyPr/>
          <a:lstStyle/>
          <a:p>
            <a:fld id="{1E8CE3AA-A26C-4379-9E32-880F470CDB54}" type="datetime1">
              <a:rPr lang="pt-PT" smtClean="0"/>
              <a:t>04/01/2025</a:t>
            </a:fld>
            <a:endParaRPr lang="pt-PT" dirty="0"/>
          </a:p>
        </p:txBody>
      </p:sp>
      <p:sp>
        <p:nvSpPr>
          <p:cNvPr id="6" name="Footer Placeholder 5">
            <a:extLst>
              <a:ext uri="{FF2B5EF4-FFF2-40B4-BE49-F238E27FC236}">
                <a16:creationId xmlns:a16="http://schemas.microsoft.com/office/drawing/2014/main" id="{B0729E04-58A6-4890-3B2B-B7FF34756395}"/>
              </a:ext>
            </a:extLst>
          </p:cNvPr>
          <p:cNvSpPr>
            <a:spLocks noGrp="1"/>
          </p:cNvSpPr>
          <p:nvPr>
            <p:ph type="ftr" sz="quarter" idx="11"/>
          </p:nvPr>
        </p:nvSpPr>
        <p:spPr/>
        <p:txBody>
          <a:bodyPr/>
          <a:lstStyle/>
          <a:p>
            <a:r>
              <a:rPr lang="en-US"/>
              <a:t>ISEP - PREPD</a:t>
            </a:r>
            <a:endParaRPr lang="pt-PT" dirty="0"/>
          </a:p>
        </p:txBody>
      </p:sp>
      <p:sp>
        <p:nvSpPr>
          <p:cNvPr id="5" name="Slide Number Placeholder 4">
            <a:extLst>
              <a:ext uri="{FF2B5EF4-FFF2-40B4-BE49-F238E27FC236}">
                <a16:creationId xmlns:a16="http://schemas.microsoft.com/office/drawing/2014/main" id="{8B9A8DDB-A45C-0E8B-9812-CC81B2823181}"/>
              </a:ext>
            </a:extLst>
          </p:cNvPr>
          <p:cNvSpPr>
            <a:spLocks noGrp="1"/>
          </p:cNvSpPr>
          <p:nvPr>
            <p:ph type="sldNum" sz="quarter" idx="12"/>
          </p:nvPr>
        </p:nvSpPr>
        <p:spPr/>
        <p:txBody>
          <a:bodyPr/>
          <a:lstStyle/>
          <a:p>
            <a:fld id="{BE5A1DDE-8563-44B3-A20C-B9188BCE5F7A}" type="slidenum">
              <a:rPr lang="pt-PT" smtClean="0"/>
              <a:t>10</a:t>
            </a:fld>
            <a:endParaRPr lang="pt-PT"/>
          </a:p>
        </p:txBody>
      </p:sp>
    </p:spTree>
    <p:extLst>
      <p:ext uri="{BB962C8B-B14F-4D97-AF65-F5344CB8AC3E}">
        <p14:creationId xmlns:p14="http://schemas.microsoft.com/office/powerpoint/2010/main" val="3126451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1434C-CD24-BC01-DB86-82BC0F256118}"/>
              </a:ext>
            </a:extLst>
          </p:cNvPr>
          <p:cNvSpPr>
            <a:spLocks noGrp="1"/>
          </p:cNvSpPr>
          <p:nvPr>
            <p:ph type="title"/>
          </p:nvPr>
        </p:nvSpPr>
        <p:spPr/>
        <p:txBody>
          <a:bodyPr/>
          <a:lstStyle/>
          <a:p>
            <a:r>
              <a:rPr lang="en-US" dirty="0"/>
              <a:t>Planning - Objectives</a:t>
            </a:r>
            <a:endParaRPr lang="pt-PT" dirty="0"/>
          </a:p>
        </p:txBody>
      </p:sp>
      <p:sp>
        <p:nvSpPr>
          <p:cNvPr id="3" name="Content Placeholder 2">
            <a:extLst>
              <a:ext uri="{FF2B5EF4-FFF2-40B4-BE49-F238E27FC236}">
                <a16:creationId xmlns:a16="http://schemas.microsoft.com/office/drawing/2014/main" id="{61FE0ED4-A80D-06A8-E2D8-5E47B09A81F4}"/>
              </a:ext>
            </a:extLst>
          </p:cNvPr>
          <p:cNvSpPr>
            <a:spLocks noGrp="1"/>
          </p:cNvSpPr>
          <p:nvPr>
            <p:ph idx="1"/>
          </p:nvPr>
        </p:nvSpPr>
        <p:spPr>
          <a:xfrm>
            <a:off x="838200" y="1825625"/>
            <a:ext cx="10515600" cy="2225167"/>
          </a:xfrm>
        </p:spPr>
        <p:txBody>
          <a:bodyPr/>
          <a:lstStyle/>
          <a:p>
            <a:r>
              <a:rPr lang="en-US" dirty="0"/>
              <a:t>Analyze performance</a:t>
            </a:r>
          </a:p>
          <a:p>
            <a:r>
              <a:rPr lang="en-US" dirty="0"/>
              <a:t>Analyze Scalability</a:t>
            </a:r>
          </a:p>
          <a:p>
            <a:r>
              <a:rPr lang="en-US" dirty="0"/>
              <a:t>Energy consumption</a:t>
            </a:r>
          </a:p>
          <a:p>
            <a:r>
              <a:rPr lang="en-US" dirty="0"/>
              <a:t>Resource Efficiency</a:t>
            </a:r>
            <a:endParaRPr lang="pt-PT" dirty="0"/>
          </a:p>
        </p:txBody>
      </p:sp>
      <p:sp>
        <p:nvSpPr>
          <p:cNvPr id="4" name="Date Placeholder 3">
            <a:extLst>
              <a:ext uri="{FF2B5EF4-FFF2-40B4-BE49-F238E27FC236}">
                <a16:creationId xmlns:a16="http://schemas.microsoft.com/office/drawing/2014/main" id="{FD8C59A1-8CF9-4AD7-2D18-95041BF830FF}"/>
              </a:ext>
            </a:extLst>
          </p:cNvPr>
          <p:cNvSpPr>
            <a:spLocks noGrp="1"/>
          </p:cNvSpPr>
          <p:nvPr>
            <p:ph type="dt" sz="half" idx="10"/>
          </p:nvPr>
        </p:nvSpPr>
        <p:spPr/>
        <p:txBody>
          <a:bodyPr/>
          <a:lstStyle/>
          <a:p>
            <a:fld id="{FA46DE71-9B6C-4FDB-856B-133C091799D3}" type="datetime1">
              <a:rPr lang="pt-PT" smtClean="0"/>
              <a:t>04/01/2025</a:t>
            </a:fld>
            <a:endParaRPr lang="pt-PT"/>
          </a:p>
        </p:txBody>
      </p:sp>
      <p:sp>
        <p:nvSpPr>
          <p:cNvPr id="5" name="Footer Placeholder 4">
            <a:extLst>
              <a:ext uri="{FF2B5EF4-FFF2-40B4-BE49-F238E27FC236}">
                <a16:creationId xmlns:a16="http://schemas.microsoft.com/office/drawing/2014/main" id="{9B016DA3-949F-2414-FC2D-B530D994B3BB}"/>
              </a:ext>
            </a:extLst>
          </p:cNvPr>
          <p:cNvSpPr>
            <a:spLocks noGrp="1"/>
          </p:cNvSpPr>
          <p:nvPr>
            <p:ph type="ftr" sz="quarter" idx="11"/>
          </p:nvPr>
        </p:nvSpPr>
        <p:spPr/>
        <p:txBody>
          <a:bodyPr/>
          <a:lstStyle/>
          <a:p>
            <a:r>
              <a:rPr lang="pt-PT"/>
              <a:t>ISEP - PREPD</a:t>
            </a:r>
          </a:p>
        </p:txBody>
      </p:sp>
      <p:sp>
        <p:nvSpPr>
          <p:cNvPr id="6" name="Slide Number Placeholder 5">
            <a:extLst>
              <a:ext uri="{FF2B5EF4-FFF2-40B4-BE49-F238E27FC236}">
                <a16:creationId xmlns:a16="http://schemas.microsoft.com/office/drawing/2014/main" id="{CA860A7C-FFEB-EC10-0BF1-C8E502CD53B3}"/>
              </a:ext>
            </a:extLst>
          </p:cNvPr>
          <p:cNvSpPr>
            <a:spLocks noGrp="1"/>
          </p:cNvSpPr>
          <p:nvPr>
            <p:ph type="sldNum" sz="quarter" idx="12"/>
          </p:nvPr>
        </p:nvSpPr>
        <p:spPr/>
        <p:txBody>
          <a:bodyPr/>
          <a:lstStyle/>
          <a:p>
            <a:fld id="{BE5A1DDE-8563-44B3-A20C-B9188BCE5F7A}" type="slidenum">
              <a:rPr lang="pt-PT" smtClean="0"/>
              <a:t>11</a:t>
            </a:fld>
            <a:endParaRPr lang="pt-PT"/>
          </a:p>
        </p:txBody>
      </p:sp>
    </p:spTree>
    <p:extLst>
      <p:ext uri="{BB962C8B-B14F-4D97-AF65-F5344CB8AC3E}">
        <p14:creationId xmlns:p14="http://schemas.microsoft.com/office/powerpoint/2010/main" val="202629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0BDA7-F9FB-4C67-0810-D18EE3E14C67}"/>
              </a:ext>
            </a:extLst>
          </p:cNvPr>
          <p:cNvSpPr>
            <a:spLocks noGrp="1"/>
          </p:cNvSpPr>
          <p:nvPr>
            <p:ph type="title"/>
          </p:nvPr>
        </p:nvSpPr>
        <p:spPr/>
        <p:txBody>
          <a:bodyPr/>
          <a:lstStyle/>
          <a:p>
            <a:r>
              <a:rPr lang="en-US" dirty="0"/>
              <a:t>Planning - Benefits</a:t>
            </a:r>
            <a:endParaRPr lang="pt-PT" dirty="0"/>
          </a:p>
        </p:txBody>
      </p:sp>
      <p:sp>
        <p:nvSpPr>
          <p:cNvPr id="3" name="Content Placeholder 2">
            <a:extLst>
              <a:ext uri="{FF2B5EF4-FFF2-40B4-BE49-F238E27FC236}">
                <a16:creationId xmlns:a16="http://schemas.microsoft.com/office/drawing/2014/main" id="{CCCA23BA-8071-179C-3E4C-EBC0975FB2F5}"/>
              </a:ext>
            </a:extLst>
          </p:cNvPr>
          <p:cNvSpPr>
            <a:spLocks noGrp="1"/>
          </p:cNvSpPr>
          <p:nvPr>
            <p:ph idx="1"/>
          </p:nvPr>
        </p:nvSpPr>
        <p:spPr>
          <a:xfrm>
            <a:off x="838200" y="1825625"/>
            <a:ext cx="10515600" cy="2728087"/>
          </a:xfrm>
        </p:spPr>
        <p:txBody>
          <a:bodyPr/>
          <a:lstStyle/>
          <a:p>
            <a:r>
              <a:rPr lang="en-US" dirty="0"/>
              <a:t>Cost Reduction</a:t>
            </a:r>
          </a:p>
          <a:p>
            <a:r>
              <a:rPr lang="en-US" dirty="0"/>
              <a:t>Improved Application Performance</a:t>
            </a:r>
          </a:p>
          <a:p>
            <a:r>
              <a:rPr lang="en-US" dirty="0"/>
              <a:t>Minimized Refactoring</a:t>
            </a:r>
          </a:p>
          <a:p>
            <a:r>
              <a:rPr lang="en-US" dirty="0"/>
              <a:t>Advancements in Software Development</a:t>
            </a:r>
          </a:p>
          <a:p>
            <a:r>
              <a:rPr lang="en-US" dirty="0"/>
              <a:t>Scalability Insight</a:t>
            </a:r>
            <a:endParaRPr lang="pt-PT" dirty="0"/>
          </a:p>
        </p:txBody>
      </p:sp>
      <p:sp>
        <p:nvSpPr>
          <p:cNvPr id="4" name="Date Placeholder 3">
            <a:extLst>
              <a:ext uri="{FF2B5EF4-FFF2-40B4-BE49-F238E27FC236}">
                <a16:creationId xmlns:a16="http://schemas.microsoft.com/office/drawing/2014/main" id="{025E492B-2C7B-07F1-F185-E1693FBC91F2}"/>
              </a:ext>
            </a:extLst>
          </p:cNvPr>
          <p:cNvSpPr>
            <a:spLocks noGrp="1"/>
          </p:cNvSpPr>
          <p:nvPr>
            <p:ph type="dt" sz="half" idx="10"/>
          </p:nvPr>
        </p:nvSpPr>
        <p:spPr/>
        <p:txBody>
          <a:bodyPr/>
          <a:lstStyle/>
          <a:p>
            <a:fld id="{50D30238-1DC7-46DF-9645-8FAE97C5DD77}" type="datetime1">
              <a:rPr lang="pt-PT" smtClean="0"/>
              <a:t>04/01/2025</a:t>
            </a:fld>
            <a:endParaRPr lang="pt-PT"/>
          </a:p>
        </p:txBody>
      </p:sp>
      <p:sp>
        <p:nvSpPr>
          <p:cNvPr id="5" name="Footer Placeholder 4">
            <a:extLst>
              <a:ext uri="{FF2B5EF4-FFF2-40B4-BE49-F238E27FC236}">
                <a16:creationId xmlns:a16="http://schemas.microsoft.com/office/drawing/2014/main" id="{6DD57A22-C51F-0891-A77E-5ADC1358CA67}"/>
              </a:ext>
            </a:extLst>
          </p:cNvPr>
          <p:cNvSpPr>
            <a:spLocks noGrp="1"/>
          </p:cNvSpPr>
          <p:nvPr>
            <p:ph type="ftr" sz="quarter" idx="11"/>
          </p:nvPr>
        </p:nvSpPr>
        <p:spPr/>
        <p:txBody>
          <a:bodyPr/>
          <a:lstStyle/>
          <a:p>
            <a:r>
              <a:rPr lang="pt-PT"/>
              <a:t>ISEP - PREPD</a:t>
            </a:r>
          </a:p>
        </p:txBody>
      </p:sp>
      <p:sp>
        <p:nvSpPr>
          <p:cNvPr id="6" name="Slide Number Placeholder 5">
            <a:extLst>
              <a:ext uri="{FF2B5EF4-FFF2-40B4-BE49-F238E27FC236}">
                <a16:creationId xmlns:a16="http://schemas.microsoft.com/office/drawing/2014/main" id="{1E293D24-6FEC-48BE-1329-0300523B8F60}"/>
              </a:ext>
            </a:extLst>
          </p:cNvPr>
          <p:cNvSpPr>
            <a:spLocks noGrp="1"/>
          </p:cNvSpPr>
          <p:nvPr>
            <p:ph type="sldNum" sz="quarter" idx="12"/>
          </p:nvPr>
        </p:nvSpPr>
        <p:spPr/>
        <p:txBody>
          <a:bodyPr/>
          <a:lstStyle/>
          <a:p>
            <a:fld id="{BE5A1DDE-8563-44B3-A20C-B9188BCE5F7A}" type="slidenum">
              <a:rPr lang="pt-PT" smtClean="0"/>
              <a:t>12</a:t>
            </a:fld>
            <a:endParaRPr lang="pt-PT"/>
          </a:p>
        </p:txBody>
      </p:sp>
    </p:spTree>
    <p:extLst>
      <p:ext uri="{BB962C8B-B14F-4D97-AF65-F5344CB8AC3E}">
        <p14:creationId xmlns:p14="http://schemas.microsoft.com/office/powerpoint/2010/main" val="637898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74C04-43FA-EE11-51C0-7AB9738D578B}"/>
              </a:ext>
            </a:extLst>
          </p:cNvPr>
          <p:cNvSpPr>
            <a:spLocks noGrp="1"/>
          </p:cNvSpPr>
          <p:nvPr>
            <p:ph type="title"/>
          </p:nvPr>
        </p:nvSpPr>
        <p:spPr/>
        <p:txBody>
          <a:bodyPr/>
          <a:lstStyle/>
          <a:p>
            <a:r>
              <a:rPr lang="en-US" dirty="0"/>
              <a:t>Planning – Deliverables and Time</a:t>
            </a:r>
            <a:endParaRPr lang="pt-PT" dirty="0"/>
          </a:p>
        </p:txBody>
      </p:sp>
      <p:sp>
        <p:nvSpPr>
          <p:cNvPr id="3" name="Content Placeholder 2">
            <a:extLst>
              <a:ext uri="{FF2B5EF4-FFF2-40B4-BE49-F238E27FC236}">
                <a16:creationId xmlns:a16="http://schemas.microsoft.com/office/drawing/2014/main" id="{2836EAA3-2B09-BB2E-85DD-7A378EAB3734}"/>
              </a:ext>
            </a:extLst>
          </p:cNvPr>
          <p:cNvSpPr>
            <a:spLocks noGrp="1"/>
          </p:cNvSpPr>
          <p:nvPr>
            <p:ph sz="half" idx="1"/>
          </p:nvPr>
        </p:nvSpPr>
        <p:spPr>
          <a:xfrm>
            <a:off x="677335" y="2160589"/>
            <a:ext cx="2751666" cy="2338259"/>
          </a:xfrm>
        </p:spPr>
        <p:txBody>
          <a:bodyPr>
            <a:noAutofit/>
          </a:bodyPr>
          <a:lstStyle/>
          <a:p>
            <a:r>
              <a:rPr lang="en-US" sz="1200" dirty="0"/>
              <a:t>Project Plan</a:t>
            </a:r>
          </a:p>
          <a:p>
            <a:r>
              <a:rPr lang="en-US" sz="1200" dirty="0"/>
              <a:t>Dissertation Report</a:t>
            </a:r>
          </a:p>
          <a:p>
            <a:r>
              <a:rPr lang="en-US" sz="1200" dirty="0"/>
              <a:t>Software Code</a:t>
            </a:r>
          </a:p>
          <a:p>
            <a:r>
              <a:rPr lang="en-US" sz="1200" dirty="0"/>
              <a:t>Testing Reports</a:t>
            </a:r>
          </a:p>
          <a:p>
            <a:r>
              <a:rPr lang="en-US" sz="1200" dirty="0"/>
              <a:t>Data Collected</a:t>
            </a:r>
          </a:p>
          <a:p>
            <a:r>
              <a:rPr lang="en-US" sz="1200" dirty="0"/>
              <a:t>Presentation and Discussion</a:t>
            </a:r>
            <a:endParaRPr lang="pt-PT" sz="1200" dirty="0"/>
          </a:p>
        </p:txBody>
      </p:sp>
      <p:sp>
        <p:nvSpPr>
          <p:cNvPr id="4" name="Content Placeholder 3">
            <a:extLst>
              <a:ext uri="{FF2B5EF4-FFF2-40B4-BE49-F238E27FC236}">
                <a16:creationId xmlns:a16="http://schemas.microsoft.com/office/drawing/2014/main" id="{F22D7107-A610-77BE-2F97-22E8230BD8C1}"/>
              </a:ext>
            </a:extLst>
          </p:cNvPr>
          <p:cNvSpPr>
            <a:spLocks noGrp="1"/>
          </p:cNvSpPr>
          <p:nvPr>
            <p:ph sz="half" idx="2"/>
          </p:nvPr>
        </p:nvSpPr>
        <p:spPr>
          <a:xfrm>
            <a:off x="4006190" y="1261592"/>
            <a:ext cx="5340964" cy="4422644"/>
          </a:xfrm>
        </p:spPr>
        <p:txBody>
          <a:bodyPr>
            <a:normAutofit fontScale="70000" lnSpcReduction="20000"/>
          </a:bodyPr>
          <a:lstStyle/>
          <a:p>
            <a:pPr>
              <a:lnSpc>
                <a:spcPct val="115000"/>
              </a:lnSpc>
              <a:spcAft>
                <a:spcPts val="1000"/>
              </a:spcAft>
            </a:pPr>
            <a:r>
              <a:rPr lang="en-US" b="1" dirty="0">
                <a:ea typeface="PMingLiU" panose="02020500000000000000" pitchFamily="18" charset="-120"/>
                <a:cs typeface="Times New Roman" panose="02020603050405020304" pitchFamily="18" charset="0"/>
              </a:rPr>
              <a:t>Milestones:</a:t>
            </a:r>
          </a:p>
          <a:p>
            <a:pPr marL="800100" lvl="1" indent="-342900" algn="just">
              <a:lnSpc>
                <a:spcPct val="115000"/>
              </a:lnSpc>
              <a:buFont typeface="Symbol" panose="05050102010706020507" pitchFamily="18" charset="2"/>
              <a:buChar char=""/>
            </a:pPr>
            <a:r>
              <a:rPr lang="en-US" sz="1400" dirty="0">
                <a:solidFill>
                  <a:srgbClr val="000000"/>
                </a:solidFill>
                <a:effectLst/>
                <a:ea typeface="Times New Roman" panose="02020603050405020304" pitchFamily="18" charset="0"/>
              </a:rPr>
              <a:t>GQM (Goal Question Metric) – 15/01/2025</a:t>
            </a:r>
            <a:endParaRPr lang="pt-PT" sz="1400" dirty="0">
              <a:solidFill>
                <a:srgbClr val="000000"/>
              </a:solidFill>
              <a:effectLst/>
              <a:ea typeface="Times New Roman" panose="02020603050405020304" pitchFamily="18" charset="0"/>
            </a:endParaRPr>
          </a:p>
          <a:p>
            <a:pPr marL="800100" lvl="1" indent="-342900" algn="just">
              <a:lnSpc>
                <a:spcPct val="115000"/>
              </a:lnSpc>
              <a:buFont typeface="Symbol" panose="05050102010706020507" pitchFamily="18" charset="2"/>
              <a:buChar char=""/>
            </a:pPr>
            <a:r>
              <a:rPr lang="en-US" sz="1400" dirty="0">
                <a:solidFill>
                  <a:srgbClr val="000000"/>
                </a:solidFill>
                <a:effectLst/>
                <a:ea typeface="Times New Roman" panose="02020603050405020304" pitchFamily="18" charset="0"/>
              </a:rPr>
              <a:t>Hypothesis Test – 24/01/2025</a:t>
            </a:r>
            <a:endParaRPr lang="pt-PT" sz="1400" dirty="0">
              <a:solidFill>
                <a:srgbClr val="000000"/>
              </a:solidFill>
              <a:effectLst/>
              <a:ea typeface="Times New Roman" panose="02020603050405020304" pitchFamily="18" charset="0"/>
            </a:endParaRPr>
          </a:p>
          <a:p>
            <a:pPr marL="800100" lvl="1" indent="-342900" algn="just">
              <a:lnSpc>
                <a:spcPct val="115000"/>
              </a:lnSpc>
              <a:buFont typeface="Symbol" panose="05050102010706020507" pitchFamily="18" charset="2"/>
              <a:buChar char=""/>
            </a:pPr>
            <a:r>
              <a:rPr lang="en-US" sz="1400" dirty="0">
                <a:solidFill>
                  <a:srgbClr val="000000"/>
                </a:solidFill>
                <a:effectLst/>
                <a:ea typeface="Times New Roman" panose="02020603050405020304" pitchFamily="18" charset="0"/>
              </a:rPr>
              <a:t>Control Project – 13/02/2025</a:t>
            </a:r>
            <a:endParaRPr lang="pt-PT" sz="1400" dirty="0">
              <a:solidFill>
                <a:srgbClr val="000000"/>
              </a:solidFill>
              <a:effectLst/>
              <a:ea typeface="Times New Roman" panose="02020603050405020304" pitchFamily="18" charset="0"/>
            </a:endParaRPr>
          </a:p>
          <a:p>
            <a:pPr marL="800100" lvl="1" indent="-342900" algn="just">
              <a:lnSpc>
                <a:spcPct val="115000"/>
              </a:lnSpc>
              <a:buFont typeface="Symbol" panose="05050102010706020507" pitchFamily="18" charset="2"/>
              <a:buChar char=""/>
            </a:pPr>
            <a:r>
              <a:rPr lang="en-US" sz="1400" dirty="0">
                <a:solidFill>
                  <a:srgbClr val="000000"/>
                </a:solidFill>
                <a:effectLst/>
                <a:ea typeface="Times New Roman" panose="02020603050405020304" pitchFamily="18" charset="0"/>
              </a:rPr>
              <a:t>Data From Control Project – 14/03/2025</a:t>
            </a:r>
            <a:endParaRPr lang="pt-PT" sz="1400" dirty="0">
              <a:solidFill>
                <a:srgbClr val="000000"/>
              </a:solidFill>
              <a:effectLst/>
              <a:ea typeface="Times New Roman" panose="02020603050405020304" pitchFamily="18" charset="0"/>
            </a:endParaRPr>
          </a:p>
          <a:p>
            <a:pPr marL="800100" lvl="1" indent="-342900" algn="just">
              <a:lnSpc>
                <a:spcPct val="115000"/>
              </a:lnSpc>
              <a:buFont typeface="Symbol" panose="05050102010706020507" pitchFamily="18" charset="2"/>
              <a:buChar char=""/>
            </a:pPr>
            <a:r>
              <a:rPr lang="en-US" sz="1400" dirty="0">
                <a:solidFill>
                  <a:srgbClr val="000000"/>
                </a:solidFill>
                <a:effectLst/>
                <a:ea typeface="Times New Roman" panose="02020603050405020304" pitchFamily="18" charset="0"/>
              </a:rPr>
              <a:t>Changed Project – 14/03/2025</a:t>
            </a:r>
            <a:endParaRPr lang="pt-PT" sz="1400" dirty="0">
              <a:solidFill>
                <a:srgbClr val="000000"/>
              </a:solidFill>
              <a:effectLst/>
              <a:ea typeface="Times New Roman" panose="02020603050405020304" pitchFamily="18" charset="0"/>
            </a:endParaRPr>
          </a:p>
          <a:p>
            <a:pPr marL="800100" lvl="1" indent="-342900" algn="just">
              <a:lnSpc>
                <a:spcPct val="115000"/>
              </a:lnSpc>
              <a:buFont typeface="Symbol" panose="05050102010706020507" pitchFamily="18" charset="2"/>
              <a:buChar char=""/>
            </a:pPr>
            <a:r>
              <a:rPr lang="en-US" sz="1400" dirty="0">
                <a:solidFill>
                  <a:srgbClr val="000000"/>
                </a:solidFill>
                <a:effectLst/>
                <a:ea typeface="Times New Roman" panose="02020603050405020304" pitchFamily="18" charset="0"/>
              </a:rPr>
              <a:t>Data from changed project – 09/04/2025</a:t>
            </a:r>
            <a:endParaRPr lang="pt-PT" sz="1400" dirty="0">
              <a:solidFill>
                <a:srgbClr val="000000"/>
              </a:solidFill>
              <a:effectLst/>
              <a:ea typeface="Times New Roman" panose="02020603050405020304" pitchFamily="18" charset="0"/>
            </a:endParaRPr>
          </a:p>
          <a:p>
            <a:pPr marL="800100" lvl="1" indent="-342900" algn="just">
              <a:lnSpc>
                <a:spcPct val="115000"/>
              </a:lnSpc>
              <a:buFont typeface="Symbol" panose="05050102010706020507" pitchFamily="18" charset="2"/>
              <a:buChar char=""/>
            </a:pPr>
            <a:r>
              <a:rPr lang="en-US" sz="1400" dirty="0">
                <a:solidFill>
                  <a:srgbClr val="000000"/>
                </a:solidFill>
                <a:effectLst/>
                <a:ea typeface="Times New Roman" panose="02020603050405020304" pitchFamily="18" charset="0"/>
              </a:rPr>
              <a:t>Finished analysis – 09/04/2025</a:t>
            </a:r>
            <a:endParaRPr lang="pt-PT" sz="1400" dirty="0">
              <a:solidFill>
                <a:srgbClr val="000000"/>
              </a:solidFill>
              <a:effectLst/>
              <a:ea typeface="Times New Roman" panose="02020603050405020304" pitchFamily="18" charset="0"/>
            </a:endParaRPr>
          </a:p>
          <a:p>
            <a:pPr marL="800100" lvl="1" indent="-342900" algn="just">
              <a:lnSpc>
                <a:spcPct val="115000"/>
              </a:lnSpc>
              <a:buFont typeface="Symbol" panose="05050102010706020507" pitchFamily="18" charset="2"/>
              <a:buChar char=""/>
            </a:pPr>
            <a:r>
              <a:rPr lang="en-US" sz="1400" dirty="0">
                <a:solidFill>
                  <a:srgbClr val="000000"/>
                </a:solidFill>
                <a:effectLst/>
                <a:ea typeface="Times New Roman" panose="02020603050405020304" pitchFamily="18" charset="0"/>
              </a:rPr>
              <a:t>Report 1.0 delivery – 17/04/2025</a:t>
            </a:r>
            <a:endParaRPr lang="pt-PT" sz="1400" dirty="0">
              <a:solidFill>
                <a:srgbClr val="000000"/>
              </a:solidFill>
              <a:effectLst/>
              <a:ea typeface="Times New Roman" panose="02020603050405020304" pitchFamily="18" charset="0"/>
            </a:endParaRPr>
          </a:p>
          <a:p>
            <a:pPr marL="800100" lvl="1" indent="-342900" algn="just">
              <a:lnSpc>
                <a:spcPct val="115000"/>
              </a:lnSpc>
              <a:buFont typeface="Symbol" panose="05050102010706020507" pitchFamily="18" charset="2"/>
              <a:buChar char=""/>
            </a:pPr>
            <a:r>
              <a:rPr lang="en-US" sz="1400" dirty="0">
                <a:solidFill>
                  <a:srgbClr val="000000"/>
                </a:solidFill>
                <a:effectLst/>
                <a:ea typeface="Times New Roman" panose="02020603050405020304" pitchFamily="18" charset="0"/>
              </a:rPr>
              <a:t>Final Report Delivery – 30/04/2025</a:t>
            </a:r>
            <a:endParaRPr lang="pt-PT" sz="1400" dirty="0">
              <a:solidFill>
                <a:srgbClr val="000000"/>
              </a:solidFill>
              <a:effectLst/>
              <a:ea typeface="Times New Roman" panose="02020603050405020304" pitchFamily="18" charset="0"/>
            </a:endParaRPr>
          </a:p>
          <a:p>
            <a:pPr marL="800100" lvl="1" indent="-342900" algn="just">
              <a:lnSpc>
                <a:spcPct val="115000"/>
              </a:lnSpc>
              <a:buFont typeface="Symbol" panose="05050102010706020507" pitchFamily="18" charset="2"/>
              <a:buChar char=""/>
            </a:pPr>
            <a:r>
              <a:rPr lang="en-US" sz="1400" dirty="0">
                <a:solidFill>
                  <a:srgbClr val="000000"/>
                </a:solidFill>
                <a:effectLst/>
                <a:ea typeface="Times New Roman" panose="02020603050405020304" pitchFamily="18" charset="0"/>
              </a:rPr>
              <a:t>Presentation Date – 26/06/2025</a:t>
            </a:r>
            <a:endParaRPr lang="pt-PT" sz="1400" dirty="0">
              <a:solidFill>
                <a:srgbClr val="000000"/>
              </a:solidFill>
              <a:effectLst/>
              <a:ea typeface="Times New Roman" panose="02020603050405020304" pitchFamily="18" charset="0"/>
            </a:endParaRPr>
          </a:p>
          <a:p>
            <a:pPr>
              <a:lnSpc>
                <a:spcPct val="115000"/>
              </a:lnSpc>
              <a:spcAft>
                <a:spcPts val="1000"/>
              </a:spcAft>
            </a:pPr>
            <a:r>
              <a:rPr lang="en-US" b="1" dirty="0">
                <a:effectLst/>
                <a:ea typeface="PMingLiU" panose="02020500000000000000" pitchFamily="18" charset="-120"/>
                <a:cs typeface="Times New Roman" panose="02020603050405020304" pitchFamily="18" charset="0"/>
              </a:rPr>
              <a:t>Mandatory Dates:</a:t>
            </a:r>
            <a:endParaRPr lang="pt-PT" dirty="0">
              <a:effectLst/>
              <a:ea typeface="PMingLiU" panose="02020500000000000000" pitchFamily="18" charset="-120"/>
              <a:cs typeface="Times New Roman" panose="02020603050405020304" pitchFamily="18" charset="0"/>
            </a:endParaRPr>
          </a:p>
          <a:p>
            <a:pPr marL="800100" lvl="1" indent="-342900" algn="just">
              <a:lnSpc>
                <a:spcPct val="115000"/>
              </a:lnSpc>
              <a:buFont typeface="Symbol" panose="05050102010706020507" pitchFamily="18" charset="2"/>
              <a:buChar char=""/>
            </a:pPr>
            <a:r>
              <a:rPr lang="en-US" sz="1400" dirty="0" err="1">
                <a:solidFill>
                  <a:srgbClr val="000000"/>
                </a:solidFill>
                <a:effectLst/>
                <a:ea typeface="Times New Roman" panose="02020603050405020304" pitchFamily="18" charset="0"/>
              </a:rPr>
              <a:t>Prepd</a:t>
            </a:r>
            <a:r>
              <a:rPr lang="en-US" sz="1400" dirty="0">
                <a:solidFill>
                  <a:srgbClr val="000000"/>
                </a:solidFill>
                <a:effectLst/>
                <a:ea typeface="Times New Roman" panose="02020603050405020304" pitchFamily="18" charset="0"/>
              </a:rPr>
              <a:t> review delivery – 06/12/2024</a:t>
            </a:r>
            <a:endParaRPr lang="pt-PT" sz="1400" dirty="0">
              <a:solidFill>
                <a:srgbClr val="000000"/>
              </a:solidFill>
              <a:effectLst/>
              <a:ea typeface="Times New Roman" panose="02020603050405020304" pitchFamily="18" charset="0"/>
            </a:endParaRPr>
          </a:p>
          <a:p>
            <a:pPr marL="800100" lvl="1" indent="-342900" algn="just">
              <a:lnSpc>
                <a:spcPct val="115000"/>
              </a:lnSpc>
              <a:buFont typeface="Symbol" panose="05050102010706020507" pitchFamily="18" charset="2"/>
              <a:buChar char=""/>
            </a:pPr>
            <a:r>
              <a:rPr lang="en-US" sz="1400" dirty="0">
                <a:solidFill>
                  <a:srgbClr val="000000"/>
                </a:solidFill>
                <a:effectLst/>
                <a:ea typeface="Times New Roman" panose="02020603050405020304" pitchFamily="18" charset="0"/>
              </a:rPr>
              <a:t>Report and Presentation Delivery – 04/01/2024</a:t>
            </a:r>
            <a:endParaRPr lang="pt-PT" sz="1400" dirty="0">
              <a:solidFill>
                <a:srgbClr val="000000"/>
              </a:solidFill>
              <a:effectLst/>
              <a:ea typeface="Times New Roman" panose="02020603050405020304" pitchFamily="18" charset="0"/>
            </a:endParaRPr>
          </a:p>
          <a:p>
            <a:pPr marL="800100" lvl="1" indent="-342900" algn="just">
              <a:lnSpc>
                <a:spcPct val="115000"/>
              </a:lnSpc>
              <a:buFont typeface="Symbol" panose="05050102010706020507" pitchFamily="18" charset="2"/>
              <a:buChar char=""/>
            </a:pPr>
            <a:r>
              <a:rPr lang="en-US" sz="1400" dirty="0">
                <a:solidFill>
                  <a:srgbClr val="000000"/>
                </a:solidFill>
                <a:effectLst/>
                <a:ea typeface="Times New Roman" panose="02020603050405020304" pitchFamily="18" charset="0"/>
              </a:rPr>
              <a:t>Final Delivery – 26/06/2024</a:t>
            </a:r>
            <a:endParaRPr lang="pt-PT" sz="1400" dirty="0">
              <a:solidFill>
                <a:srgbClr val="000000"/>
              </a:solidFill>
              <a:effectLst/>
              <a:ea typeface="Times New Roman" panose="02020603050405020304" pitchFamily="18" charset="0"/>
            </a:endParaRPr>
          </a:p>
          <a:p>
            <a:pPr marL="0" indent="0">
              <a:buNone/>
            </a:pPr>
            <a:endParaRPr lang="pt-PT" dirty="0"/>
          </a:p>
        </p:txBody>
      </p:sp>
      <p:sp>
        <p:nvSpPr>
          <p:cNvPr id="5" name="Date Placeholder 4">
            <a:extLst>
              <a:ext uri="{FF2B5EF4-FFF2-40B4-BE49-F238E27FC236}">
                <a16:creationId xmlns:a16="http://schemas.microsoft.com/office/drawing/2014/main" id="{A6433AA8-13C5-B6F2-C3EB-E7FB73D4088F}"/>
              </a:ext>
            </a:extLst>
          </p:cNvPr>
          <p:cNvSpPr>
            <a:spLocks noGrp="1"/>
          </p:cNvSpPr>
          <p:nvPr>
            <p:ph type="dt" sz="half" idx="10"/>
          </p:nvPr>
        </p:nvSpPr>
        <p:spPr/>
        <p:txBody>
          <a:bodyPr/>
          <a:lstStyle/>
          <a:p>
            <a:fld id="{95C4CE9C-A2FB-496B-B1A3-32F596E9B819}" type="datetime1">
              <a:rPr lang="pt-PT" smtClean="0"/>
              <a:t>04/01/2025</a:t>
            </a:fld>
            <a:endParaRPr lang="pt-PT"/>
          </a:p>
        </p:txBody>
      </p:sp>
      <p:sp>
        <p:nvSpPr>
          <p:cNvPr id="6" name="Footer Placeholder 5">
            <a:extLst>
              <a:ext uri="{FF2B5EF4-FFF2-40B4-BE49-F238E27FC236}">
                <a16:creationId xmlns:a16="http://schemas.microsoft.com/office/drawing/2014/main" id="{1FC9A29B-7A81-C2FA-EFA1-B5FFBC9B9BDA}"/>
              </a:ext>
            </a:extLst>
          </p:cNvPr>
          <p:cNvSpPr>
            <a:spLocks noGrp="1"/>
          </p:cNvSpPr>
          <p:nvPr>
            <p:ph type="ftr" sz="quarter" idx="11"/>
          </p:nvPr>
        </p:nvSpPr>
        <p:spPr/>
        <p:txBody>
          <a:bodyPr/>
          <a:lstStyle/>
          <a:p>
            <a:r>
              <a:rPr lang="pt-PT"/>
              <a:t>ISEP - PREPD</a:t>
            </a:r>
          </a:p>
        </p:txBody>
      </p:sp>
      <p:sp>
        <p:nvSpPr>
          <p:cNvPr id="7" name="Slide Number Placeholder 6">
            <a:extLst>
              <a:ext uri="{FF2B5EF4-FFF2-40B4-BE49-F238E27FC236}">
                <a16:creationId xmlns:a16="http://schemas.microsoft.com/office/drawing/2014/main" id="{50D8F327-7548-5D61-57D4-01C4F593D7A0}"/>
              </a:ext>
            </a:extLst>
          </p:cNvPr>
          <p:cNvSpPr>
            <a:spLocks noGrp="1"/>
          </p:cNvSpPr>
          <p:nvPr>
            <p:ph type="sldNum" sz="quarter" idx="12"/>
          </p:nvPr>
        </p:nvSpPr>
        <p:spPr/>
        <p:txBody>
          <a:bodyPr/>
          <a:lstStyle/>
          <a:p>
            <a:fld id="{BE5A1DDE-8563-44B3-A20C-B9188BCE5F7A}" type="slidenum">
              <a:rPr lang="pt-PT" smtClean="0"/>
              <a:t>13</a:t>
            </a:fld>
            <a:endParaRPr lang="pt-PT"/>
          </a:p>
        </p:txBody>
      </p:sp>
    </p:spTree>
    <p:extLst>
      <p:ext uri="{BB962C8B-B14F-4D97-AF65-F5344CB8AC3E}">
        <p14:creationId xmlns:p14="http://schemas.microsoft.com/office/powerpoint/2010/main" val="29990572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9C71D-D168-0506-81F5-05B0D7CE6DEC}"/>
              </a:ext>
            </a:extLst>
          </p:cNvPr>
          <p:cNvSpPr>
            <a:spLocks noGrp="1"/>
          </p:cNvSpPr>
          <p:nvPr>
            <p:ph type="title"/>
          </p:nvPr>
        </p:nvSpPr>
        <p:spPr/>
        <p:txBody>
          <a:bodyPr/>
          <a:lstStyle/>
          <a:p>
            <a:r>
              <a:rPr lang="en-US" dirty="0"/>
              <a:t>Planning – Costs and Risk</a:t>
            </a:r>
            <a:endParaRPr lang="pt-PT" dirty="0"/>
          </a:p>
        </p:txBody>
      </p:sp>
      <p:sp>
        <p:nvSpPr>
          <p:cNvPr id="3" name="Content Placeholder 2">
            <a:extLst>
              <a:ext uri="{FF2B5EF4-FFF2-40B4-BE49-F238E27FC236}">
                <a16:creationId xmlns:a16="http://schemas.microsoft.com/office/drawing/2014/main" id="{C9BE08B3-BCD2-2324-E373-EDED5D1A2350}"/>
              </a:ext>
            </a:extLst>
          </p:cNvPr>
          <p:cNvSpPr>
            <a:spLocks noGrp="1"/>
          </p:cNvSpPr>
          <p:nvPr>
            <p:ph sz="half" idx="1"/>
          </p:nvPr>
        </p:nvSpPr>
        <p:spPr/>
        <p:txBody>
          <a:bodyPr/>
          <a:lstStyle/>
          <a:p>
            <a:r>
              <a:rPr lang="en-US" dirty="0"/>
              <a:t>For the time being no costs were identified</a:t>
            </a:r>
          </a:p>
          <a:p>
            <a:r>
              <a:rPr lang="pt-PT" dirty="0"/>
              <a:t>The project will rely on open-source tools</a:t>
            </a:r>
          </a:p>
          <a:p>
            <a:r>
              <a:rPr lang="pt-PT" dirty="0"/>
              <a:t>Institution-provided infrastructure</a:t>
            </a:r>
          </a:p>
          <a:p>
            <a:r>
              <a:rPr lang="pt-PT" dirty="0"/>
              <a:t>The only identified cost is time </a:t>
            </a:r>
          </a:p>
        </p:txBody>
      </p:sp>
      <p:sp>
        <p:nvSpPr>
          <p:cNvPr id="4" name="Content Placeholder 3">
            <a:extLst>
              <a:ext uri="{FF2B5EF4-FFF2-40B4-BE49-F238E27FC236}">
                <a16:creationId xmlns:a16="http://schemas.microsoft.com/office/drawing/2014/main" id="{AB58C27E-A492-5288-4217-A58E81528BD1}"/>
              </a:ext>
            </a:extLst>
          </p:cNvPr>
          <p:cNvSpPr>
            <a:spLocks noGrp="1"/>
          </p:cNvSpPr>
          <p:nvPr>
            <p:ph sz="half" idx="2"/>
          </p:nvPr>
        </p:nvSpPr>
        <p:spPr/>
        <p:txBody>
          <a:bodyPr/>
          <a:lstStyle/>
          <a:p>
            <a:r>
              <a:rPr lang="en-US" dirty="0"/>
              <a:t>High-Priority Risks:</a:t>
            </a:r>
          </a:p>
          <a:p>
            <a:pPr lvl="1"/>
            <a:r>
              <a:rPr lang="en-US" dirty="0"/>
              <a:t>Synthetic data bias.</a:t>
            </a:r>
          </a:p>
          <a:p>
            <a:pPr lvl="1"/>
            <a:r>
              <a:rPr lang="en-US" dirty="0"/>
              <a:t>Time constraints.</a:t>
            </a:r>
          </a:p>
          <a:p>
            <a:r>
              <a:rPr lang="en-US" dirty="0"/>
              <a:t>Medium-Priority Risks:</a:t>
            </a:r>
          </a:p>
          <a:p>
            <a:pPr lvl="1"/>
            <a:r>
              <a:rPr lang="en-US" dirty="0"/>
              <a:t>Tool incompatibility.</a:t>
            </a:r>
          </a:p>
          <a:p>
            <a:pPr lvl="1"/>
            <a:r>
              <a:rPr lang="en-US" dirty="0"/>
              <a:t>Data loss due to accidental corruption.</a:t>
            </a:r>
            <a:endParaRPr lang="pt-PT" dirty="0"/>
          </a:p>
        </p:txBody>
      </p:sp>
      <p:sp>
        <p:nvSpPr>
          <p:cNvPr id="5" name="Date Placeholder 4">
            <a:extLst>
              <a:ext uri="{FF2B5EF4-FFF2-40B4-BE49-F238E27FC236}">
                <a16:creationId xmlns:a16="http://schemas.microsoft.com/office/drawing/2014/main" id="{9DDC0CC3-123F-E70B-CC05-57F6D44E2BAC}"/>
              </a:ext>
            </a:extLst>
          </p:cNvPr>
          <p:cNvSpPr>
            <a:spLocks noGrp="1"/>
          </p:cNvSpPr>
          <p:nvPr>
            <p:ph type="dt" sz="half" idx="10"/>
          </p:nvPr>
        </p:nvSpPr>
        <p:spPr/>
        <p:txBody>
          <a:bodyPr/>
          <a:lstStyle/>
          <a:p>
            <a:fld id="{8CECDE5B-6EB1-4CD3-A619-84C63F838A1D}" type="datetime1">
              <a:rPr lang="pt-PT" smtClean="0"/>
              <a:t>04/01/2025</a:t>
            </a:fld>
            <a:endParaRPr lang="pt-PT"/>
          </a:p>
        </p:txBody>
      </p:sp>
      <p:sp>
        <p:nvSpPr>
          <p:cNvPr id="6" name="Footer Placeholder 5">
            <a:extLst>
              <a:ext uri="{FF2B5EF4-FFF2-40B4-BE49-F238E27FC236}">
                <a16:creationId xmlns:a16="http://schemas.microsoft.com/office/drawing/2014/main" id="{2852978A-16E9-ADDD-D0F4-926A53F33BE2}"/>
              </a:ext>
            </a:extLst>
          </p:cNvPr>
          <p:cNvSpPr>
            <a:spLocks noGrp="1"/>
          </p:cNvSpPr>
          <p:nvPr>
            <p:ph type="ftr" sz="quarter" idx="11"/>
          </p:nvPr>
        </p:nvSpPr>
        <p:spPr/>
        <p:txBody>
          <a:bodyPr/>
          <a:lstStyle/>
          <a:p>
            <a:r>
              <a:rPr lang="pt-PT"/>
              <a:t>ISEP - PREPD</a:t>
            </a:r>
          </a:p>
        </p:txBody>
      </p:sp>
      <p:sp>
        <p:nvSpPr>
          <p:cNvPr id="7" name="Slide Number Placeholder 6">
            <a:extLst>
              <a:ext uri="{FF2B5EF4-FFF2-40B4-BE49-F238E27FC236}">
                <a16:creationId xmlns:a16="http://schemas.microsoft.com/office/drawing/2014/main" id="{316C7AED-B88B-50C5-0FA0-97FFB400EDAA}"/>
              </a:ext>
            </a:extLst>
          </p:cNvPr>
          <p:cNvSpPr>
            <a:spLocks noGrp="1"/>
          </p:cNvSpPr>
          <p:nvPr>
            <p:ph type="sldNum" sz="quarter" idx="12"/>
          </p:nvPr>
        </p:nvSpPr>
        <p:spPr/>
        <p:txBody>
          <a:bodyPr/>
          <a:lstStyle/>
          <a:p>
            <a:fld id="{BE5A1DDE-8563-44B3-A20C-B9188BCE5F7A}" type="slidenum">
              <a:rPr lang="pt-PT" smtClean="0"/>
              <a:t>14</a:t>
            </a:fld>
            <a:endParaRPr lang="pt-PT"/>
          </a:p>
        </p:txBody>
      </p:sp>
    </p:spTree>
    <p:extLst>
      <p:ext uri="{BB962C8B-B14F-4D97-AF65-F5344CB8AC3E}">
        <p14:creationId xmlns:p14="http://schemas.microsoft.com/office/powerpoint/2010/main" val="3209983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9FDEA-7AB6-5604-4530-BB97A73184A6}"/>
              </a:ext>
            </a:extLst>
          </p:cNvPr>
          <p:cNvSpPr>
            <a:spLocks noGrp="1"/>
          </p:cNvSpPr>
          <p:nvPr>
            <p:ph type="title"/>
          </p:nvPr>
        </p:nvSpPr>
        <p:spPr/>
        <p:txBody>
          <a:bodyPr/>
          <a:lstStyle/>
          <a:p>
            <a:r>
              <a:rPr lang="en-US" dirty="0"/>
              <a:t>Planning - WBS</a:t>
            </a:r>
            <a:endParaRPr lang="pt-PT" dirty="0"/>
          </a:p>
        </p:txBody>
      </p:sp>
      <p:pic>
        <p:nvPicPr>
          <p:cNvPr id="7" name="Content Placeholder 6" descr="A screenshot of a computer&#10;&#10;Description automatically generated">
            <a:extLst>
              <a:ext uri="{FF2B5EF4-FFF2-40B4-BE49-F238E27FC236}">
                <a16:creationId xmlns:a16="http://schemas.microsoft.com/office/drawing/2014/main" id="{9EA163F4-3EB9-F834-155A-88F97C9F925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699" y="1557454"/>
            <a:ext cx="11794602" cy="3262196"/>
          </a:xfrm>
          <a:prstGeom prst="rect">
            <a:avLst/>
          </a:prstGeom>
          <a:noFill/>
          <a:ln>
            <a:noFill/>
          </a:ln>
        </p:spPr>
      </p:pic>
      <p:sp>
        <p:nvSpPr>
          <p:cNvPr id="4" name="Date Placeholder 3">
            <a:extLst>
              <a:ext uri="{FF2B5EF4-FFF2-40B4-BE49-F238E27FC236}">
                <a16:creationId xmlns:a16="http://schemas.microsoft.com/office/drawing/2014/main" id="{5D39BDDF-A13B-3E69-45A0-ED90D152DC0E}"/>
              </a:ext>
            </a:extLst>
          </p:cNvPr>
          <p:cNvSpPr>
            <a:spLocks noGrp="1"/>
          </p:cNvSpPr>
          <p:nvPr>
            <p:ph type="dt" sz="half" idx="10"/>
          </p:nvPr>
        </p:nvSpPr>
        <p:spPr/>
        <p:txBody>
          <a:bodyPr/>
          <a:lstStyle/>
          <a:p>
            <a:fld id="{35651D14-DA12-412B-84C8-1F3E5D8B534B}" type="datetime1">
              <a:rPr lang="pt-PT" smtClean="0"/>
              <a:t>04/01/2025</a:t>
            </a:fld>
            <a:endParaRPr lang="pt-PT"/>
          </a:p>
        </p:txBody>
      </p:sp>
      <p:sp>
        <p:nvSpPr>
          <p:cNvPr id="5" name="Footer Placeholder 4">
            <a:extLst>
              <a:ext uri="{FF2B5EF4-FFF2-40B4-BE49-F238E27FC236}">
                <a16:creationId xmlns:a16="http://schemas.microsoft.com/office/drawing/2014/main" id="{74F46A76-0345-D3A2-5B4E-98E6874599EC}"/>
              </a:ext>
            </a:extLst>
          </p:cNvPr>
          <p:cNvSpPr>
            <a:spLocks noGrp="1"/>
          </p:cNvSpPr>
          <p:nvPr>
            <p:ph type="ftr" sz="quarter" idx="11"/>
          </p:nvPr>
        </p:nvSpPr>
        <p:spPr/>
        <p:txBody>
          <a:bodyPr/>
          <a:lstStyle/>
          <a:p>
            <a:r>
              <a:rPr lang="pt-PT"/>
              <a:t>ISEP - PREPD</a:t>
            </a:r>
          </a:p>
        </p:txBody>
      </p:sp>
      <p:sp>
        <p:nvSpPr>
          <p:cNvPr id="6" name="Slide Number Placeholder 5">
            <a:extLst>
              <a:ext uri="{FF2B5EF4-FFF2-40B4-BE49-F238E27FC236}">
                <a16:creationId xmlns:a16="http://schemas.microsoft.com/office/drawing/2014/main" id="{B2857F4C-C6D2-61D7-75E5-95D2684A9CE2}"/>
              </a:ext>
            </a:extLst>
          </p:cNvPr>
          <p:cNvSpPr>
            <a:spLocks noGrp="1"/>
          </p:cNvSpPr>
          <p:nvPr>
            <p:ph type="sldNum" sz="quarter" idx="12"/>
          </p:nvPr>
        </p:nvSpPr>
        <p:spPr/>
        <p:txBody>
          <a:bodyPr/>
          <a:lstStyle/>
          <a:p>
            <a:fld id="{BE5A1DDE-8563-44B3-A20C-B9188BCE5F7A}" type="slidenum">
              <a:rPr lang="pt-PT" smtClean="0"/>
              <a:t>15</a:t>
            </a:fld>
            <a:endParaRPr lang="pt-PT"/>
          </a:p>
        </p:txBody>
      </p:sp>
      <p:sp>
        <p:nvSpPr>
          <p:cNvPr id="3" name="TextBox 2">
            <a:extLst>
              <a:ext uri="{FF2B5EF4-FFF2-40B4-BE49-F238E27FC236}">
                <a16:creationId xmlns:a16="http://schemas.microsoft.com/office/drawing/2014/main" id="{6E3444D2-B4B3-739F-DA76-A229878F8BE6}"/>
              </a:ext>
            </a:extLst>
          </p:cNvPr>
          <p:cNvSpPr txBox="1"/>
          <p:nvPr/>
        </p:nvSpPr>
        <p:spPr>
          <a:xfrm>
            <a:off x="4747260" y="4819650"/>
            <a:ext cx="2697480" cy="246221"/>
          </a:xfrm>
          <a:prstGeom prst="rect">
            <a:avLst/>
          </a:prstGeom>
          <a:noFill/>
        </p:spPr>
        <p:txBody>
          <a:bodyPr wrap="square" rtlCol="0">
            <a:spAutoFit/>
          </a:bodyPr>
          <a:lstStyle/>
          <a:p>
            <a:pPr algn="ctr"/>
            <a:r>
              <a:rPr lang="en-US" sz="1000" dirty="0"/>
              <a:t>Figure 6 - WBS</a:t>
            </a:r>
            <a:endParaRPr lang="en-GB" sz="1000" dirty="0"/>
          </a:p>
        </p:txBody>
      </p:sp>
    </p:spTree>
    <p:extLst>
      <p:ext uri="{BB962C8B-B14F-4D97-AF65-F5344CB8AC3E}">
        <p14:creationId xmlns:p14="http://schemas.microsoft.com/office/powerpoint/2010/main" val="377540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60B8F-12B0-A718-FB64-B094CAAAC8F4}"/>
              </a:ext>
            </a:extLst>
          </p:cNvPr>
          <p:cNvSpPr>
            <a:spLocks noGrp="1"/>
          </p:cNvSpPr>
          <p:nvPr>
            <p:ph type="title"/>
          </p:nvPr>
        </p:nvSpPr>
        <p:spPr/>
        <p:txBody>
          <a:bodyPr/>
          <a:lstStyle/>
          <a:p>
            <a:r>
              <a:rPr lang="en-US" dirty="0"/>
              <a:t>Planning - Timeline</a:t>
            </a:r>
            <a:endParaRPr lang="pt-PT" dirty="0"/>
          </a:p>
        </p:txBody>
      </p:sp>
      <p:pic>
        <p:nvPicPr>
          <p:cNvPr id="7" name="Content Placeholder 6">
            <a:extLst>
              <a:ext uri="{FF2B5EF4-FFF2-40B4-BE49-F238E27FC236}">
                <a16:creationId xmlns:a16="http://schemas.microsoft.com/office/drawing/2014/main" id="{D7AD4CDD-9A8C-B0E8-6A8B-28AA0B4A11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373849"/>
            <a:ext cx="12192000" cy="1531401"/>
          </a:xfrm>
          <a:prstGeom prst="rect">
            <a:avLst/>
          </a:prstGeom>
        </p:spPr>
      </p:pic>
      <p:sp>
        <p:nvSpPr>
          <p:cNvPr id="4" name="Date Placeholder 3">
            <a:extLst>
              <a:ext uri="{FF2B5EF4-FFF2-40B4-BE49-F238E27FC236}">
                <a16:creationId xmlns:a16="http://schemas.microsoft.com/office/drawing/2014/main" id="{EE3BB0F5-32FE-E84F-60E4-D42328D91679}"/>
              </a:ext>
            </a:extLst>
          </p:cNvPr>
          <p:cNvSpPr>
            <a:spLocks noGrp="1"/>
          </p:cNvSpPr>
          <p:nvPr>
            <p:ph type="dt" sz="half" idx="10"/>
          </p:nvPr>
        </p:nvSpPr>
        <p:spPr/>
        <p:txBody>
          <a:bodyPr/>
          <a:lstStyle/>
          <a:p>
            <a:fld id="{BB8AF8C6-960F-498B-8FA7-867C52DBC6FB}" type="datetime1">
              <a:rPr lang="pt-PT" smtClean="0"/>
              <a:t>04/01/2025</a:t>
            </a:fld>
            <a:endParaRPr lang="pt-PT"/>
          </a:p>
        </p:txBody>
      </p:sp>
      <p:sp>
        <p:nvSpPr>
          <p:cNvPr id="5" name="Footer Placeholder 4">
            <a:extLst>
              <a:ext uri="{FF2B5EF4-FFF2-40B4-BE49-F238E27FC236}">
                <a16:creationId xmlns:a16="http://schemas.microsoft.com/office/drawing/2014/main" id="{FA32ABFF-B8FD-284F-FE64-0CE10971AE89}"/>
              </a:ext>
            </a:extLst>
          </p:cNvPr>
          <p:cNvSpPr>
            <a:spLocks noGrp="1"/>
          </p:cNvSpPr>
          <p:nvPr>
            <p:ph type="ftr" sz="quarter" idx="11"/>
          </p:nvPr>
        </p:nvSpPr>
        <p:spPr/>
        <p:txBody>
          <a:bodyPr/>
          <a:lstStyle/>
          <a:p>
            <a:r>
              <a:rPr lang="pt-PT"/>
              <a:t>ISEP - PREPD</a:t>
            </a:r>
          </a:p>
        </p:txBody>
      </p:sp>
      <p:sp>
        <p:nvSpPr>
          <p:cNvPr id="6" name="Slide Number Placeholder 5">
            <a:extLst>
              <a:ext uri="{FF2B5EF4-FFF2-40B4-BE49-F238E27FC236}">
                <a16:creationId xmlns:a16="http://schemas.microsoft.com/office/drawing/2014/main" id="{8E84F591-66C5-7BEB-D548-BA63216DC3CC}"/>
              </a:ext>
            </a:extLst>
          </p:cNvPr>
          <p:cNvSpPr>
            <a:spLocks noGrp="1"/>
          </p:cNvSpPr>
          <p:nvPr>
            <p:ph type="sldNum" sz="quarter" idx="12"/>
          </p:nvPr>
        </p:nvSpPr>
        <p:spPr/>
        <p:txBody>
          <a:bodyPr/>
          <a:lstStyle/>
          <a:p>
            <a:fld id="{BE5A1DDE-8563-44B3-A20C-B9188BCE5F7A}" type="slidenum">
              <a:rPr lang="pt-PT" smtClean="0"/>
              <a:t>16</a:t>
            </a:fld>
            <a:endParaRPr lang="pt-PT"/>
          </a:p>
        </p:txBody>
      </p:sp>
      <p:sp>
        <p:nvSpPr>
          <p:cNvPr id="3" name="TextBox 2">
            <a:extLst>
              <a:ext uri="{FF2B5EF4-FFF2-40B4-BE49-F238E27FC236}">
                <a16:creationId xmlns:a16="http://schemas.microsoft.com/office/drawing/2014/main" id="{A4E48D36-2B7A-B9C8-64D9-0D554634BC62}"/>
              </a:ext>
            </a:extLst>
          </p:cNvPr>
          <p:cNvSpPr txBox="1"/>
          <p:nvPr/>
        </p:nvSpPr>
        <p:spPr>
          <a:xfrm>
            <a:off x="4376928" y="4039232"/>
            <a:ext cx="3438144" cy="246221"/>
          </a:xfrm>
          <a:prstGeom prst="rect">
            <a:avLst/>
          </a:prstGeom>
          <a:noFill/>
        </p:spPr>
        <p:txBody>
          <a:bodyPr wrap="square" rtlCol="0">
            <a:spAutoFit/>
          </a:bodyPr>
          <a:lstStyle/>
          <a:p>
            <a:pPr algn="ctr"/>
            <a:r>
              <a:rPr lang="en-US" sz="1000" dirty="0"/>
              <a:t>Figure 7 – Complete timeline</a:t>
            </a:r>
            <a:endParaRPr lang="en-GB" sz="1000" dirty="0"/>
          </a:p>
        </p:txBody>
      </p:sp>
    </p:spTree>
    <p:extLst>
      <p:ext uri="{BB962C8B-B14F-4D97-AF65-F5344CB8AC3E}">
        <p14:creationId xmlns:p14="http://schemas.microsoft.com/office/powerpoint/2010/main" val="2916395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4E969-D162-0049-6C7D-F2DE26C14E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2198E0-505C-8A23-66BF-BF477C39EA7C}"/>
              </a:ext>
            </a:extLst>
          </p:cNvPr>
          <p:cNvSpPr>
            <a:spLocks noGrp="1"/>
          </p:cNvSpPr>
          <p:nvPr>
            <p:ph type="title"/>
          </p:nvPr>
        </p:nvSpPr>
        <p:spPr/>
        <p:txBody>
          <a:bodyPr/>
          <a:lstStyle/>
          <a:p>
            <a:r>
              <a:rPr lang="en-US" dirty="0"/>
              <a:t>Planning - Timeline</a:t>
            </a:r>
            <a:endParaRPr lang="pt-PT" dirty="0"/>
          </a:p>
        </p:txBody>
      </p:sp>
      <p:pic>
        <p:nvPicPr>
          <p:cNvPr id="9" name="Content Placeholder 8" descr="A close-up of a computer screen&#10;&#10;Description automatically generated">
            <a:extLst>
              <a:ext uri="{FF2B5EF4-FFF2-40B4-BE49-F238E27FC236}">
                <a16:creationId xmlns:a16="http://schemas.microsoft.com/office/drawing/2014/main" id="{E21506AE-0F42-7CF8-C975-3A24939F2B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645" y="1781583"/>
            <a:ext cx="11150021" cy="1746807"/>
          </a:xfrm>
          <a:prstGeom prst="rect">
            <a:avLst/>
          </a:prstGeom>
        </p:spPr>
      </p:pic>
      <p:sp>
        <p:nvSpPr>
          <p:cNvPr id="4" name="Date Placeholder 3">
            <a:extLst>
              <a:ext uri="{FF2B5EF4-FFF2-40B4-BE49-F238E27FC236}">
                <a16:creationId xmlns:a16="http://schemas.microsoft.com/office/drawing/2014/main" id="{E1AB7840-6393-C03E-13D8-574DCF17296E}"/>
              </a:ext>
            </a:extLst>
          </p:cNvPr>
          <p:cNvSpPr>
            <a:spLocks noGrp="1"/>
          </p:cNvSpPr>
          <p:nvPr>
            <p:ph type="dt" sz="half" idx="10"/>
          </p:nvPr>
        </p:nvSpPr>
        <p:spPr/>
        <p:txBody>
          <a:bodyPr/>
          <a:lstStyle/>
          <a:p>
            <a:fld id="{FE8D662E-93EF-4770-A837-40CD181A21AC}" type="datetime1">
              <a:rPr lang="pt-PT" smtClean="0"/>
              <a:t>04/01/2025</a:t>
            </a:fld>
            <a:endParaRPr lang="pt-PT"/>
          </a:p>
        </p:txBody>
      </p:sp>
      <p:sp>
        <p:nvSpPr>
          <p:cNvPr id="5" name="Footer Placeholder 4">
            <a:extLst>
              <a:ext uri="{FF2B5EF4-FFF2-40B4-BE49-F238E27FC236}">
                <a16:creationId xmlns:a16="http://schemas.microsoft.com/office/drawing/2014/main" id="{5377F3C7-0D10-F6DD-02C7-50CB75B205F1}"/>
              </a:ext>
            </a:extLst>
          </p:cNvPr>
          <p:cNvSpPr>
            <a:spLocks noGrp="1"/>
          </p:cNvSpPr>
          <p:nvPr>
            <p:ph type="ftr" sz="quarter" idx="11"/>
          </p:nvPr>
        </p:nvSpPr>
        <p:spPr/>
        <p:txBody>
          <a:bodyPr/>
          <a:lstStyle/>
          <a:p>
            <a:r>
              <a:rPr lang="pt-PT"/>
              <a:t>ISEP - PREPD</a:t>
            </a:r>
          </a:p>
        </p:txBody>
      </p:sp>
      <p:sp>
        <p:nvSpPr>
          <p:cNvPr id="6" name="Slide Number Placeholder 5">
            <a:extLst>
              <a:ext uri="{FF2B5EF4-FFF2-40B4-BE49-F238E27FC236}">
                <a16:creationId xmlns:a16="http://schemas.microsoft.com/office/drawing/2014/main" id="{06424F56-9648-3F68-F3F1-E63AF074FB36}"/>
              </a:ext>
            </a:extLst>
          </p:cNvPr>
          <p:cNvSpPr>
            <a:spLocks noGrp="1"/>
          </p:cNvSpPr>
          <p:nvPr>
            <p:ph type="sldNum" sz="quarter" idx="12"/>
          </p:nvPr>
        </p:nvSpPr>
        <p:spPr/>
        <p:txBody>
          <a:bodyPr/>
          <a:lstStyle/>
          <a:p>
            <a:fld id="{BE5A1DDE-8563-44B3-A20C-B9188BCE5F7A}" type="slidenum">
              <a:rPr lang="pt-PT" smtClean="0"/>
              <a:t>17</a:t>
            </a:fld>
            <a:endParaRPr lang="pt-PT"/>
          </a:p>
        </p:txBody>
      </p:sp>
      <p:sp>
        <p:nvSpPr>
          <p:cNvPr id="3" name="TextBox 2">
            <a:extLst>
              <a:ext uri="{FF2B5EF4-FFF2-40B4-BE49-F238E27FC236}">
                <a16:creationId xmlns:a16="http://schemas.microsoft.com/office/drawing/2014/main" id="{9808C865-05F7-A279-C9B3-A12657F91D4B}"/>
              </a:ext>
            </a:extLst>
          </p:cNvPr>
          <p:cNvSpPr txBox="1"/>
          <p:nvPr/>
        </p:nvSpPr>
        <p:spPr>
          <a:xfrm>
            <a:off x="3041904" y="3721608"/>
            <a:ext cx="6108192" cy="246221"/>
          </a:xfrm>
          <a:prstGeom prst="rect">
            <a:avLst/>
          </a:prstGeom>
          <a:noFill/>
        </p:spPr>
        <p:txBody>
          <a:bodyPr wrap="square" rtlCol="0">
            <a:spAutoFit/>
          </a:bodyPr>
          <a:lstStyle/>
          <a:p>
            <a:pPr algn="ctr"/>
            <a:r>
              <a:rPr lang="en-US" sz="1000" dirty="0"/>
              <a:t>Figure 8 –Timeline with better resolution part 1/2</a:t>
            </a:r>
            <a:endParaRPr lang="en-GB" sz="1000" dirty="0"/>
          </a:p>
        </p:txBody>
      </p:sp>
    </p:spTree>
    <p:extLst>
      <p:ext uri="{BB962C8B-B14F-4D97-AF65-F5344CB8AC3E}">
        <p14:creationId xmlns:p14="http://schemas.microsoft.com/office/powerpoint/2010/main" val="36960228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C1A8B1-A71E-C2E5-69FC-3091414FA2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FF2877-D559-4960-847C-520B267AD17C}"/>
              </a:ext>
            </a:extLst>
          </p:cNvPr>
          <p:cNvSpPr>
            <a:spLocks noGrp="1"/>
          </p:cNvSpPr>
          <p:nvPr>
            <p:ph type="title"/>
          </p:nvPr>
        </p:nvSpPr>
        <p:spPr/>
        <p:txBody>
          <a:bodyPr/>
          <a:lstStyle/>
          <a:p>
            <a:r>
              <a:rPr lang="en-US" dirty="0"/>
              <a:t>Planning - Timeline</a:t>
            </a:r>
            <a:endParaRPr lang="pt-PT" dirty="0"/>
          </a:p>
        </p:txBody>
      </p:sp>
      <p:pic>
        <p:nvPicPr>
          <p:cNvPr id="9" name="Content Placeholder 8" descr="A screenshot of a computer&#10;&#10;Description automatically generated">
            <a:extLst>
              <a:ext uri="{FF2B5EF4-FFF2-40B4-BE49-F238E27FC236}">
                <a16:creationId xmlns:a16="http://schemas.microsoft.com/office/drawing/2014/main" id="{07FB5022-BFEC-D438-D91E-A7564F3070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4202" y="2231176"/>
            <a:ext cx="8374875" cy="2075647"/>
          </a:xfrm>
          <a:prstGeom prst="rect">
            <a:avLst/>
          </a:prstGeom>
        </p:spPr>
      </p:pic>
      <p:sp>
        <p:nvSpPr>
          <p:cNvPr id="4" name="Date Placeholder 3">
            <a:extLst>
              <a:ext uri="{FF2B5EF4-FFF2-40B4-BE49-F238E27FC236}">
                <a16:creationId xmlns:a16="http://schemas.microsoft.com/office/drawing/2014/main" id="{87E04BFF-C108-2009-6916-C1006B2E7652}"/>
              </a:ext>
            </a:extLst>
          </p:cNvPr>
          <p:cNvSpPr>
            <a:spLocks noGrp="1"/>
          </p:cNvSpPr>
          <p:nvPr>
            <p:ph type="dt" sz="half" idx="10"/>
          </p:nvPr>
        </p:nvSpPr>
        <p:spPr/>
        <p:txBody>
          <a:bodyPr/>
          <a:lstStyle/>
          <a:p>
            <a:fld id="{C62A4360-1AEC-4A55-9324-D3077C6ADC8C}" type="datetime1">
              <a:rPr lang="pt-PT" smtClean="0"/>
              <a:t>04/01/2025</a:t>
            </a:fld>
            <a:endParaRPr lang="pt-PT"/>
          </a:p>
        </p:txBody>
      </p:sp>
      <p:sp>
        <p:nvSpPr>
          <p:cNvPr id="5" name="Footer Placeholder 4">
            <a:extLst>
              <a:ext uri="{FF2B5EF4-FFF2-40B4-BE49-F238E27FC236}">
                <a16:creationId xmlns:a16="http://schemas.microsoft.com/office/drawing/2014/main" id="{297BA1FD-CB11-9A3E-B981-B8E3EE62660D}"/>
              </a:ext>
            </a:extLst>
          </p:cNvPr>
          <p:cNvSpPr>
            <a:spLocks noGrp="1"/>
          </p:cNvSpPr>
          <p:nvPr>
            <p:ph type="ftr" sz="quarter" idx="11"/>
          </p:nvPr>
        </p:nvSpPr>
        <p:spPr/>
        <p:txBody>
          <a:bodyPr/>
          <a:lstStyle/>
          <a:p>
            <a:r>
              <a:rPr lang="pt-PT"/>
              <a:t>ISEP - PREPD</a:t>
            </a:r>
          </a:p>
        </p:txBody>
      </p:sp>
      <p:sp>
        <p:nvSpPr>
          <p:cNvPr id="6" name="Slide Number Placeholder 5">
            <a:extLst>
              <a:ext uri="{FF2B5EF4-FFF2-40B4-BE49-F238E27FC236}">
                <a16:creationId xmlns:a16="http://schemas.microsoft.com/office/drawing/2014/main" id="{B0EB11F4-C7EF-8E1E-8B4D-969A042E4D05}"/>
              </a:ext>
            </a:extLst>
          </p:cNvPr>
          <p:cNvSpPr>
            <a:spLocks noGrp="1"/>
          </p:cNvSpPr>
          <p:nvPr>
            <p:ph type="sldNum" sz="quarter" idx="12"/>
          </p:nvPr>
        </p:nvSpPr>
        <p:spPr/>
        <p:txBody>
          <a:bodyPr/>
          <a:lstStyle/>
          <a:p>
            <a:fld id="{BE5A1DDE-8563-44B3-A20C-B9188BCE5F7A}" type="slidenum">
              <a:rPr lang="pt-PT" smtClean="0"/>
              <a:t>18</a:t>
            </a:fld>
            <a:endParaRPr lang="pt-PT"/>
          </a:p>
        </p:txBody>
      </p:sp>
      <p:sp>
        <p:nvSpPr>
          <p:cNvPr id="3" name="TextBox 2">
            <a:extLst>
              <a:ext uri="{FF2B5EF4-FFF2-40B4-BE49-F238E27FC236}">
                <a16:creationId xmlns:a16="http://schemas.microsoft.com/office/drawing/2014/main" id="{84FF16B4-B73E-1F88-2E17-EC26BF15CD60}"/>
              </a:ext>
            </a:extLst>
          </p:cNvPr>
          <p:cNvSpPr txBox="1"/>
          <p:nvPr/>
        </p:nvSpPr>
        <p:spPr>
          <a:xfrm>
            <a:off x="2447543" y="4306823"/>
            <a:ext cx="6108192" cy="246221"/>
          </a:xfrm>
          <a:prstGeom prst="rect">
            <a:avLst/>
          </a:prstGeom>
          <a:noFill/>
        </p:spPr>
        <p:txBody>
          <a:bodyPr wrap="square" rtlCol="0">
            <a:spAutoFit/>
          </a:bodyPr>
          <a:lstStyle/>
          <a:p>
            <a:pPr algn="ctr"/>
            <a:r>
              <a:rPr lang="en-US" sz="1000" dirty="0"/>
              <a:t>Figure 9 –Timeline with better resolution part 1/2</a:t>
            </a:r>
            <a:endParaRPr lang="en-GB" sz="1000" dirty="0"/>
          </a:p>
        </p:txBody>
      </p:sp>
    </p:spTree>
    <p:extLst>
      <p:ext uri="{BB962C8B-B14F-4D97-AF65-F5344CB8AC3E}">
        <p14:creationId xmlns:p14="http://schemas.microsoft.com/office/powerpoint/2010/main" val="3789163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5886C-D5CC-39B1-256F-0B991A4652DE}"/>
              </a:ext>
            </a:extLst>
          </p:cNvPr>
          <p:cNvSpPr>
            <a:spLocks noGrp="1"/>
          </p:cNvSpPr>
          <p:nvPr>
            <p:ph type="title"/>
          </p:nvPr>
        </p:nvSpPr>
        <p:spPr/>
        <p:txBody>
          <a:bodyPr/>
          <a:lstStyle/>
          <a:p>
            <a:r>
              <a:rPr lang="en-US" dirty="0"/>
              <a:t>Planning - Skills</a:t>
            </a:r>
            <a:endParaRPr lang="pt-PT" dirty="0"/>
          </a:p>
        </p:txBody>
      </p:sp>
      <p:graphicFrame>
        <p:nvGraphicFramePr>
          <p:cNvPr id="7" name="Content Placeholder 6">
            <a:extLst>
              <a:ext uri="{FF2B5EF4-FFF2-40B4-BE49-F238E27FC236}">
                <a16:creationId xmlns:a16="http://schemas.microsoft.com/office/drawing/2014/main" id="{47D12235-EB2D-6416-4E30-8F61CAEA11F1}"/>
              </a:ext>
            </a:extLst>
          </p:cNvPr>
          <p:cNvGraphicFramePr>
            <a:graphicFrameLocks noGrp="1"/>
          </p:cNvGraphicFramePr>
          <p:nvPr>
            <p:ph sz="half" idx="1"/>
            <p:extLst>
              <p:ext uri="{D42A27DB-BD31-4B8C-83A1-F6EECF244321}">
                <p14:modId xmlns:p14="http://schemas.microsoft.com/office/powerpoint/2010/main" val="4197875473"/>
              </p:ext>
            </p:extLst>
          </p:nvPr>
        </p:nvGraphicFramePr>
        <p:xfrm>
          <a:off x="4271391" y="30196"/>
          <a:ext cx="6210300" cy="5791769"/>
        </p:xfrm>
        <a:graphic>
          <a:graphicData uri="http://schemas.openxmlformats.org/drawingml/2006/table">
            <a:tbl>
              <a:tblPr firstRow="1" firstCol="1" bandRow="1">
                <a:tableStyleId>{5C22544A-7EE6-4342-B048-85BDC9FD1C3A}</a:tableStyleId>
              </a:tblPr>
              <a:tblGrid>
                <a:gridCol w="946282">
                  <a:extLst>
                    <a:ext uri="{9D8B030D-6E8A-4147-A177-3AD203B41FA5}">
                      <a16:colId xmlns:a16="http://schemas.microsoft.com/office/drawing/2014/main" val="4077149921"/>
                    </a:ext>
                  </a:extLst>
                </a:gridCol>
                <a:gridCol w="1599187">
                  <a:extLst>
                    <a:ext uri="{9D8B030D-6E8A-4147-A177-3AD203B41FA5}">
                      <a16:colId xmlns:a16="http://schemas.microsoft.com/office/drawing/2014/main" val="3998374898"/>
                    </a:ext>
                  </a:extLst>
                </a:gridCol>
                <a:gridCol w="1319178">
                  <a:extLst>
                    <a:ext uri="{9D8B030D-6E8A-4147-A177-3AD203B41FA5}">
                      <a16:colId xmlns:a16="http://schemas.microsoft.com/office/drawing/2014/main" val="4149806255"/>
                    </a:ext>
                  </a:extLst>
                </a:gridCol>
                <a:gridCol w="2345653">
                  <a:extLst>
                    <a:ext uri="{9D8B030D-6E8A-4147-A177-3AD203B41FA5}">
                      <a16:colId xmlns:a16="http://schemas.microsoft.com/office/drawing/2014/main" val="3254171511"/>
                    </a:ext>
                  </a:extLst>
                </a:gridCol>
              </a:tblGrid>
              <a:tr h="297261">
                <a:tc>
                  <a:txBody>
                    <a:bodyPr/>
                    <a:lstStyle/>
                    <a:p>
                      <a:pPr algn="l">
                        <a:lnSpc>
                          <a:spcPct val="115000"/>
                        </a:lnSpc>
                        <a:spcAft>
                          <a:spcPts val="1000"/>
                        </a:spcAft>
                      </a:pPr>
                      <a:r>
                        <a:rPr lang="en-GB" sz="900" dirty="0">
                          <a:effectLst/>
                        </a:rPr>
                        <a:t>Skill</a:t>
                      </a:r>
                      <a:endParaRPr lang="pt-PT" sz="9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tc>
                  <a:txBody>
                    <a:bodyPr/>
                    <a:lstStyle/>
                    <a:p>
                      <a:pPr algn="l">
                        <a:lnSpc>
                          <a:spcPct val="115000"/>
                        </a:lnSpc>
                        <a:spcAft>
                          <a:spcPts val="1000"/>
                        </a:spcAft>
                      </a:pPr>
                      <a:r>
                        <a:rPr lang="en-GB" sz="900">
                          <a:effectLst/>
                        </a:rPr>
                        <a:t>Required Proficiency</a:t>
                      </a:r>
                      <a:endParaRPr lang="pt-PT" sz="90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tc>
                  <a:txBody>
                    <a:bodyPr/>
                    <a:lstStyle/>
                    <a:p>
                      <a:pPr algn="l">
                        <a:lnSpc>
                          <a:spcPct val="115000"/>
                        </a:lnSpc>
                        <a:spcAft>
                          <a:spcPts val="1000"/>
                        </a:spcAft>
                      </a:pPr>
                      <a:r>
                        <a:rPr lang="en-GB" sz="900" dirty="0">
                          <a:effectLst/>
                        </a:rPr>
                        <a:t>Current Proficiency</a:t>
                      </a:r>
                      <a:endParaRPr lang="pt-PT" sz="9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tc>
                  <a:txBody>
                    <a:bodyPr/>
                    <a:lstStyle/>
                    <a:p>
                      <a:pPr algn="l">
                        <a:lnSpc>
                          <a:spcPct val="115000"/>
                        </a:lnSpc>
                        <a:spcAft>
                          <a:spcPts val="1000"/>
                        </a:spcAft>
                      </a:pPr>
                      <a:r>
                        <a:rPr lang="en-GB" sz="900">
                          <a:effectLst/>
                        </a:rPr>
                        <a:t>Comments</a:t>
                      </a:r>
                      <a:endParaRPr lang="pt-PT" sz="90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extLst>
                  <a:ext uri="{0D108BD9-81ED-4DB2-BD59-A6C34878D82A}">
                    <a16:rowId xmlns:a16="http://schemas.microsoft.com/office/drawing/2014/main" val="3239540580"/>
                  </a:ext>
                </a:extLst>
              </a:tr>
              <a:tr h="454406">
                <a:tc>
                  <a:txBody>
                    <a:bodyPr/>
                    <a:lstStyle/>
                    <a:p>
                      <a:pPr algn="l">
                        <a:lnSpc>
                          <a:spcPct val="115000"/>
                        </a:lnSpc>
                        <a:spcAft>
                          <a:spcPts val="1000"/>
                        </a:spcAft>
                      </a:pPr>
                      <a:r>
                        <a:rPr lang="en-GB" sz="900">
                          <a:effectLst/>
                        </a:rPr>
                        <a:t>Springboot</a:t>
                      </a:r>
                      <a:endParaRPr lang="pt-PT" sz="90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tc>
                  <a:txBody>
                    <a:bodyPr/>
                    <a:lstStyle/>
                    <a:p>
                      <a:pPr algn="ctr">
                        <a:lnSpc>
                          <a:spcPct val="115000"/>
                        </a:lnSpc>
                        <a:spcAft>
                          <a:spcPts val="1000"/>
                        </a:spcAft>
                      </a:pPr>
                      <a:r>
                        <a:rPr lang="en-GB" sz="900">
                          <a:effectLst/>
                        </a:rPr>
                        <a:t>8</a:t>
                      </a:r>
                      <a:endParaRPr lang="pt-PT" sz="90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tc>
                  <a:txBody>
                    <a:bodyPr/>
                    <a:lstStyle/>
                    <a:p>
                      <a:pPr algn="ctr">
                        <a:lnSpc>
                          <a:spcPct val="115000"/>
                        </a:lnSpc>
                        <a:spcAft>
                          <a:spcPts val="1000"/>
                        </a:spcAft>
                      </a:pPr>
                      <a:r>
                        <a:rPr lang="en-GB" sz="900">
                          <a:effectLst/>
                        </a:rPr>
                        <a:t>7</a:t>
                      </a:r>
                      <a:endParaRPr lang="pt-PT" sz="90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tc>
                  <a:txBody>
                    <a:bodyPr/>
                    <a:lstStyle/>
                    <a:p>
                      <a:pPr algn="just">
                        <a:lnSpc>
                          <a:spcPct val="115000"/>
                        </a:lnSpc>
                        <a:spcAft>
                          <a:spcPts val="1000"/>
                        </a:spcAft>
                      </a:pPr>
                      <a:r>
                        <a:rPr lang="en-US" sz="900">
                          <a:effectLst/>
                        </a:rPr>
                        <a:t>Springboot might have some features that are destined for Protobuf and might require some review.</a:t>
                      </a:r>
                      <a:endParaRPr lang="pt-PT" sz="90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extLst>
                  <a:ext uri="{0D108BD9-81ED-4DB2-BD59-A6C34878D82A}">
                    <a16:rowId xmlns:a16="http://schemas.microsoft.com/office/drawing/2014/main" val="3570267602"/>
                  </a:ext>
                </a:extLst>
              </a:tr>
              <a:tr h="907507">
                <a:tc>
                  <a:txBody>
                    <a:bodyPr/>
                    <a:lstStyle/>
                    <a:p>
                      <a:pPr algn="l">
                        <a:lnSpc>
                          <a:spcPct val="115000"/>
                        </a:lnSpc>
                        <a:spcAft>
                          <a:spcPts val="1000"/>
                        </a:spcAft>
                      </a:pPr>
                      <a:r>
                        <a:rPr lang="en-GB" sz="900">
                          <a:effectLst/>
                        </a:rPr>
                        <a:t>Prometheus</a:t>
                      </a:r>
                      <a:endParaRPr lang="pt-PT" sz="90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tc>
                  <a:txBody>
                    <a:bodyPr/>
                    <a:lstStyle/>
                    <a:p>
                      <a:pPr algn="ctr">
                        <a:lnSpc>
                          <a:spcPct val="115000"/>
                        </a:lnSpc>
                        <a:spcAft>
                          <a:spcPts val="1000"/>
                        </a:spcAft>
                      </a:pPr>
                      <a:r>
                        <a:rPr lang="en-GB" sz="900">
                          <a:effectLst/>
                        </a:rPr>
                        <a:t>7</a:t>
                      </a:r>
                      <a:endParaRPr lang="pt-PT" sz="90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tc>
                  <a:txBody>
                    <a:bodyPr/>
                    <a:lstStyle/>
                    <a:p>
                      <a:pPr algn="ctr">
                        <a:lnSpc>
                          <a:spcPct val="115000"/>
                        </a:lnSpc>
                        <a:spcAft>
                          <a:spcPts val="1000"/>
                        </a:spcAft>
                      </a:pPr>
                      <a:r>
                        <a:rPr lang="en-GB" sz="900">
                          <a:effectLst/>
                        </a:rPr>
                        <a:t>3</a:t>
                      </a:r>
                      <a:endParaRPr lang="pt-PT" sz="90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tc>
                  <a:txBody>
                    <a:bodyPr/>
                    <a:lstStyle/>
                    <a:p>
                      <a:pPr algn="just">
                        <a:lnSpc>
                          <a:spcPct val="115000"/>
                        </a:lnSpc>
                        <a:spcAft>
                          <a:spcPts val="1000"/>
                        </a:spcAft>
                      </a:pPr>
                      <a:r>
                        <a:rPr lang="en-US" sz="900">
                          <a:effectLst/>
                        </a:rPr>
                        <a:t>With mild knowledge of the tool, it was only used for Kubernetes to gather simple usage data. For this project, its use is going to be central to extract data, and it needs further review.</a:t>
                      </a:r>
                      <a:endParaRPr lang="pt-PT" sz="90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extLst>
                  <a:ext uri="{0D108BD9-81ED-4DB2-BD59-A6C34878D82A}">
                    <a16:rowId xmlns:a16="http://schemas.microsoft.com/office/drawing/2014/main" val="96472595"/>
                  </a:ext>
                </a:extLst>
              </a:tr>
              <a:tr h="300290">
                <a:tc>
                  <a:txBody>
                    <a:bodyPr/>
                    <a:lstStyle/>
                    <a:p>
                      <a:pPr algn="l">
                        <a:lnSpc>
                          <a:spcPct val="115000"/>
                        </a:lnSpc>
                        <a:spcAft>
                          <a:spcPts val="1000"/>
                        </a:spcAft>
                      </a:pPr>
                      <a:r>
                        <a:rPr lang="en-GB" sz="900">
                          <a:effectLst/>
                        </a:rPr>
                        <a:t>Grafana</a:t>
                      </a:r>
                      <a:endParaRPr lang="pt-PT" sz="90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tc>
                  <a:txBody>
                    <a:bodyPr/>
                    <a:lstStyle/>
                    <a:p>
                      <a:pPr algn="ctr">
                        <a:lnSpc>
                          <a:spcPct val="115000"/>
                        </a:lnSpc>
                        <a:spcAft>
                          <a:spcPts val="1000"/>
                        </a:spcAft>
                      </a:pPr>
                      <a:r>
                        <a:rPr lang="en-GB" sz="900">
                          <a:effectLst/>
                        </a:rPr>
                        <a:t>7</a:t>
                      </a:r>
                      <a:endParaRPr lang="pt-PT" sz="90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tc>
                  <a:txBody>
                    <a:bodyPr/>
                    <a:lstStyle/>
                    <a:p>
                      <a:pPr algn="ctr">
                        <a:lnSpc>
                          <a:spcPct val="115000"/>
                        </a:lnSpc>
                        <a:spcAft>
                          <a:spcPts val="1000"/>
                        </a:spcAft>
                      </a:pPr>
                      <a:r>
                        <a:rPr lang="en-GB" sz="900">
                          <a:effectLst/>
                        </a:rPr>
                        <a:t>1</a:t>
                      </a:r>
                      <a:endParaRPr lang="pt-PT" sz="90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tc>
                  <a:txBody>
                    <a:bodyPr/>
                    <a:lstStyle/>
                    <a:p>
                      <a:pPr algn="just">
                        <a:lnSpc>
                          <a:spcPct val="115000"/>
                        </a:lnSpc>
                        <a:spcAft>
                          <a:spcPts val="1000"/>
                        </a:spcAft>
                      </a:pPr>
                      <a:r>
                        <a:rPr lang="en-US" sz="900">
                          <a:effectLst/>
                        </a:rPr>
                        <a:t>No prior knowledge of Grafana, and as such requires a lot of learning.</a:t>
                      </a:r>
                      <a:endParaRPr lang="pt-PT" sz="90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extLst>
                  <a:ext uri="{0D108BD9-81ED-4DB2-BD59-A6C34878D82A}">
                    <a16:rowId xmlns:a16="http://schemas.microsoft.com/office/drawing/2014/main" val="2619855284"/>
                  </a:ext>
                </a:extLst>
              </a:tr>
              <a:tr h="608522">
                <a:tc>
                  <a:txBody>
                    <a:bodyPr/>
                    <a:lstStyle/>
                    <a:p>
                      <a:pPr algn="l">
                        <a:lnSpc>
                          <a:spcPct val="115000"/>
                        </a:lnSpc>
                        <a:spcAft>
                          <a:spcPts val="1000"/>
                        </a:spcAft>
                      </a:pPr>
                      <a:r>
                        <a:rPr lang="en-GB" sz="900">
                          <a:effectLst/>
                        </a:rPr>
                        <a:t>Java</a:t>
                      </a:r>
                      <a:endParaRPr lang="pt-PT" sz="90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tc>
                  <a:txBody>
                    <a:bodyPr/>
                    <a:lstStyle/>
                    <a:p>
                      <a:pPr algn="ctr">
                        <a:lnSpc>
                          <a:spcPct val="115000"/>
                        </a:lnSpc>
                        <a:spcAft>
                          <a:spcPts val="1000"/>
                        </a:spcAft>
                      </a:pPr>
                      <a:r>
                        <a:rPr lang="en-GB" sz="900">
                          <a:effectLst/>
                        </a:rPr>
                        <a:t>9</a:t>
                      </a:r>
                      <a:endParaRPr lang="pt-PT" sz="90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tc>
                  <a:txBody>
                    <a:bodyPr/>
                    <a:lstStyle/>
                    <a:p>
                      <a:pPr algn="ctr">
                        <a:lnSpc>
                          <a:spcPct val="115000"/>
                        </a:lnSpc>
                        <a:spcAft>
                          <a:spcPts val="1000"/>
                        </a:spcAft>
                      </a:pPr>
                      <a:r>
                        <a:rPr lang="en-GB" sz="900">
                          <a:effectLst/>
                        </a:rPr>
                        <a:t>8</a:t>
                      </a:r>
                      <a:endParaRPr lang="pt-PT" sz="90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tc>
                  <a:txBody>
                    <a:bodyPr/>
                    <a:lstStyle/>
                    <a:p>
                      <a:pPr algn="just">
                        <a:lnSpc>
                          <a:spcPct val="115000"/>
                        </a:lnSpc>
                        <a:spcAft>
                          <a:spcPts val="1000"/>
                        </a:spcAft>
                      </a:pPr>
                      <a:r>
                        <a:rPr lang="en-US" sz="900">
                          <a:effectLst/>
                        </a:rPr>
                        <a:t>There might be some useful functionalities in it that might prove useful for Protobuf, and these may require some attention and search.</a:t>
                      </a:r>
                      <a:endParaRPr lang="pt-PT" sz="90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extLst>
                  <a:ext uri="{0D108BD9-81ED-4DB2-BD59-A6C34878D82A}">
                    <a16:rowId xmlns:a16="http://schemas.microsoft.com/office/drawing/2014/main" val="61867031"/>
                  </a:ext>
                </a:extLst>
              </a:tr>
              <a:tr h="608522">
                <a:tc>
                  <a:txBody>
                    <a:bodyPr/>
                    <a:lstStyle/>
                    <a:p>
                      <a:pPr algn="l">
                        <a:lnSpc>
                          <a:spcPct val="115000"/>
                        </a:lnSpc>
                        <a:spcAft>
                          <a:spcPts val="1000"/>
                        </a:spcAft>
                      </a:pPr>
                      <a:r>
                        <a:rPr lang="en-GB" sz="900">
                          <a:effectLst/>
                        </a:rPr>
                        <a:t>Gradle</a:t>
                      </a:r>
                      <a:endParaRPr lang="pt-PT" sz="90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tc>
                  <a:txBody>
                    <a:bodyPr/>
                    <a:lstStyle/>
                    <a:p>
                      <a:pPr algn="ctr">
                        <a:lnSpc>
                          <a:spcPct val="115000"/>
                        </a:lnSpc>
                        <a:spcAft>
                          <a:spcPts val="1000"/>
                        </a:spcAft>
                      </a:pPr>
                      <a:r>
                        <a:rPr lang="en-GB" sz="900">
                          <a:effectLst/>
                        </a:rPr>
                        <a:t>4</a:t>
                      </a:r>
                      <a:endParaRPr lang="pt-PT" sz="90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tc>
                  <a:txBody>
                    <a:bodyPr/>
                    <a:lstStyle/>
                    <a:p>
                      <a:pPr algn="ctr">
                        <a:lnSpc>
                          <a:spcPct val="115000"/>
                        </a:lnSpc>
                        <a:spcAft>
                          <a:spcPts val="1000"/>
                        </a:spcAft>
                      </a:pPr>
                      <a:r>
                        <a:rPr lang="en-GB" sz="900">
                          <a:effectLst/>
                        </a:rPr>
                        <a:t>2</a:t>
                      </a:r>
                      <a:endParaRPr lang="pt-PT" sz="90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tc>
                  <a:txBody>
                    <a:bodyPr/>
                    <a:lstStyle/>
                    <a:p>
                      <a:pPr algn="just">
                        <a:lnSpc>
                          <a:spcPct val="115000"/>
                        </a:lnSpc>
                        <a:spcAft>
                          <a:spcPts val="1000"/>
                        </a:spcAft>
                      </a:pPr>
                      <a:r>
                        <a:rPr lang="en-US" sz="900">
                          <a:effectLst/>
                        </a:rPr>
                        <a:t>Some knowledge comes from the Jenkins pipeline and as such is basic and might require some further reading of the documentation.</a:t>
                      </a:r>
                      <a:endParaRPr lang="pt-PT" sz="90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extLst>
                  <a:ext uri="{0D108BD9-81ED-4DB2-BD59-A6C34878D82A}">
                    <a16:rowId xmlns:a16="http://schemas.microsoft.com/office/drawing/2014/main" val="1092611460"/>
                  </a:ext>
                </a:extLst>
              </a:tr>
              <a:tr h="608522">
                <a:tc>
                  <a:txBody>
                    <a:bodyPr/>
                    <a:lstStyle/>
                    <a:p>
                      <a:pPr algn="l">
                        <a:lnSpc>
                          <a:spcPct val="115000"/>
                        </a:lnSpc>
                        <a:spcAft>
                          <a:spcPts val="1000"/>
                        </a:spcAft>
                      </a:pPr>
                      <a:r>
                        <a:rPr lang="en-GB" sz="900">
                          <a:effectLst/>
                        </a:rPr>
                        <a:t>Protobuf</a:t>
                      </a:r>
                      <a:endParaRPr lang="pt-PT" sz="90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tc>
                  <a:txBody>
                    <a:bodyPr/>
                    <a:lstStyle/>
                    <a:p>
                      <a:pPr algn="ctr">
                        <a:lnSpc>
                          <a:spcPct val="115000"/>
                        </a:lnSpc>
                        <a:spcAft>
                          <a:spcPts val="1000"/>
                        </a:spcAft>
                      </a:pPr>
                      <a:r>
                        <a:rPr lang="en-GB" sz="900">
                          <a:effectLst/>
                        </a:rPr>
                        <a:t>10</a:t>
                      </a:r>
                      <a:endParaRPr lang="pt-PT" sz="90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tc>
                  <a:txBody>
                    <a:bodyPr/>
                    <a:lstStyle/>
                    <a:p>
                      <a:pPr algn="ctr">
                        <a:lnSpc>
                          <a:spcPct val="115000"/>
                        </a:lnSpc>
                        <a:spcAft>
                          <a:spcPts val="1000"/>
                        </a:spcAft>
                      </a:pPr>
                      <a:r>
                        <a:rPr lang="en-GB" sz="900">
                          <a:effectLst/>
                        </a:rPr>
                        <a:t>4</a:t>
                      </a:r>
                      <a:endParaRPr lang="pt-PT" sz="90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tc>
                  <a:txBody>
                    <a:bodyPr/>
                    <a:lstStyle/>
                    <a:p>
                      <a:pPr algn="just">
                        <a:lnSpc>
                          <a:spcPct val="115000"/>
                        </a:lnSpc>
                        <a:spcAft>
                          <a:spcPts val="1000"/>
                        </a:spcAft>
                      </a:pPr>
                      <a:r>
                        <a:rPr lang="en-US" sz="900">
                          <a:effectLst/>
                        </a:rPr>
                        <a:t>Somewhat of a new concept for me that will require further reading of documentation and articles to bring the most out of the tool.</a:t>
                      </a:r>
                      <a:endParaRPr lang="pt-PT" sz="90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extLst>
                  <a:ext uri="{0D108BD9-81ED-4DB2-BD59-A6C34878D82A}">
                    <a16:rowId xmlns:a16="http://schemas.microsoft.com/office/drawing/2014/main" val="3797381693"/>
                  </a:ext>
                </a:extLst>
              </a:tr>
              <a:tr h="146175">
                <a:tc>
                  <a:txBody>
                    <a:bodyPr/>
                    <a:lstStyle/>
                    <a:p>
                      <a:pPr algn="l">
                        <a:lnSpc>
                          <a:spcPct val="115000"/>
                        </a:lnSpc>
                        <a:spcAft>
                          <a:spcPts val="1000"/>
                        </a:spcAft>
                      </a:pPr>
                      <a:r>
                        <a:rPr lang="en-GB" sz="900">
                          <a:effectLst/>
                        </a:rPr>
                        <a:t>JSON</a:t>
                      </a:r>
                      <a:endParaRPr lang="pt-PT" sz="90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tc>
                  <a:txBody>
                    <a:bodyPr/>
                    <a:lstStyle/>
                    <a:p>
                      <a:pPr algn="ctr">
                        <a:lnSpc>
                          <a:spcPct val="115000"/>
                        </a:lnSpc>
                        <a:spcAft>
                          <a:spcPts val="1000"/>
                        </a:spcAft>
                      </a:pPr>
                      <a:r>
                        <a:rPr lang="en-GB" sz="900">
                          <a:effectLst/>
                        </a:rPr>
                        <a:t>10</a:t>
                      </a:r>
                      <a:endParaRPr lang="pt-PT" sz="90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tc>
                  <a:txBody>
                    <a:bodyPr/>
                    <a:lstStyle/>
                    <a:p>
                      <a:pPr algn="ctr">
                        <a:lnSpc>
                          <a:spcPct val="115000"/>
                        </a:lnSpc>
                        <a:spcAft>
                          <a:spcPts val="1000"/>
                        </a:spcAft>
                      </a:pPr>
                      <a:r>
                        <a:rPr lang="en-GB" sz="900">
                          <a:effectLst/>
                        </a:rPr>
                        <a:t>10</a:t>
                      </a:r>
                      <a:endParaRPr lang="pt-PT" sz="90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tc>
                  <a:txBody>
                    <a:bodyPr/>
                    <a:lstStyle/>
                    <a:p>
                      <a:pPr algn="just">
                        <a:lnSpc>
                          <a:spcPct val="115000"/>
                        </a:lnSpc>
                        <a:spcAft>
                          <a:spcPts val="1000"/>
                        </a:spcAft>
                      </a:pPr>
                      <a:r>
                        <a:rPr lang="en-GB" sz="900">
                          <a:effectLst/>
                        </a:rPr>
                        <a:t> </a:t>
                      </a:r>
                      <a:endParaRPr lang="pt-PT" sz="90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extLst>
                  <a:ext uri="{0D108BD9-81ED-4DB2-BD59-A6C34878D82A}">
                    <a16:rowId xmlns:a16="http://schemas.microsoft.com/office/drawing/2014/main" val="1638856257"/>
                  </a:ext>
                </a:extLst>
              </a:tr>
              <a:tr h="146175">
                <a:tc>
                  <a:txBody>
                    <a:bodyPr/>
                    <a:lstStyle/>
                    <a:p>
                      <a:pPr algn="l">
                        <a:lnSpc>
                          <a:spcPct val="115000"/>
                        </a:lnSpc>
                        <a:spcAft>
                          <a:spcPts val="1000"/>
                        </a:spcAft>
                      </a:pPr>
                      <a:r>
                        <a:rPr lang="en-GB" sz="900">
                          <a:effectLst/>
                        </a:rPr>
                        <a:t>Docker</a:t>
                      </a:r>
                      <a:endParaRPr lang="pt-PT" sz="90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tc>
                  <a:txBody>
                    <a:bodyPr/>
                    <a:lstStyle/>
                    <a:p>
                      <a:pPr algn="ctr">
                        <a:lnSpc>
                          <a:spcPct val="115000"/>
                        </a:lnSpc>
                        <a:spcAft>
                          <a:spcPts val="1000"/>
                        </a:spcAft>
                      </a:pPr>
                      <a:r>
                        <a:rPr lang="en-GB" sz="900">
                          <a:effectLst/>
                        </a:rPr>
                        <a:t>5</a:t>
                      </a:r>
                      <a:endParaRPr lang="pt-PT" sz="90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tc>
                  <a:txBody>
                    <a:bodyPr/>
                    <a:lstStyle/>
                    <a:p>
                      <a:pPr algn="ctr">
                        <a:lnSpc>
                          <a:spcPct val="115000"/>
                        </a:lnSpc>
                        <a:spcAft>
                          <a:spcPts val="1000"/>
                        </a:spcAft>
                      </a:pPr>
                      <a:r>
                        <a:rPr lang="en-GB" sz="900">
                          <a:effectLst/>
                        </a:rPr>
                        <a:t>5</a:t>
                      </a:r>
                      <a:endParaRPr lang="pt-PT" sz="90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tc>
                  <a:txBody>
                    <a:bodyPr/>
                    <a:lstStyle/>
                    <a:p>
                      <a:pPr algn="just">
                        <a:lnSpc>
                          <a:spcPct val="115000"/>
                        </a:lnSpc>
                        <a:spcAft>
                          <a:spcPts val="1000"/>
                        </a:spcAft>
                      </a:pPr>
                      <a:r>
                        <a:rPr lang="en-GB" sz="900">
                          <a:effectLst/>
                        </a:rPr>
                        <a:t> </a:t>
                      </a:r>
                      <a:endParaRPr lang="pt-PT" sz="90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extLst>
                  <a:ext uri="{0D108BD9-81ED-4DB2-BD59-A6C34878D82A}">
                    <a16:rowId xmlns:a16="http://schemas.microsoft.com/office/drawing/2014/main" val="3977246260"/>
                  </a:ext>
                </a:extLst>
              </a:tr>
              <a:tr h="608522">
                <a:tc>
                  <a:txBody>
                    <a:bodyPr/>
                    <a:lstStyle/>
                    <a:p>
                      <a:pPr algn="l">
                        <a:lnSpc>
                          <a:spcPct val="115000"/>
                        </a:lnSpc>
                        <a:spcAft>
                          <a:spcPts val="1000"/>
                        </a:spcAft>
                      </a:pPr>
                      <a:r>
                        <a:rPr lang="en-GB" sz="900">
                          <a:effectLst/>
                        </a:rPr>
                        <a:t>Kubernetes</a:t>
                      </a:r>
                      <a:endParaRPr lang="pt-PT" sz="90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tc>
                  <a:txBody>
                    <a:bodyPr/>
                    <a:lstStyle/>
                    <a:p>
                      <a:pPr algn="ctr">
                        <a:lnSpc>
                          <a:spcPct val="115000"/>
                        </a:lnSpc>
                        <a:spcAft>
                          <a:spcPts val="1000"/>
                        </a:spcAft>
                      </a:pPr>
                      <a:r>
                        <a:rPr lang="en-GB" sz="900">
                          <a:effectLst/>
                        </a:rPr>
                        <a:t>7</a:t>
                      </a:r>
                      <a:endParaRPr lang="pt-PT" sz="90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tc>
                  <a:txBody>
                    <a:bodyPr/>
                    <a:lstStyle/>
                    <a:p>
                      <a:pPr algn="ctr">
                        <a:lnSpc>
                          <a:spcPct val="115000"/>
                        </a:lnSpc>
                        <a:spcAft>
                          <a:spcPts val="1000"/>
                        </a:spcAft>
                      </a:pPr>
                      <a:r>
                        <a:rPr lang="en-GB" sz="900">
                          <a:effectLst/>
                        </a:rPr>
                        <a:t>5</a:t>
                      </a:r>
                      <a:endParaRPr lang="pt-PT" sz="90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tc>
                  <a:txBody>
                    <a:bodyPr/>
                    <a:lstStyle/>
                    <a:p>
                      <a:pPr algn="just">
                        <a:lnSpc>
                          <a:spcPct val="115000"/>
                        </a:lnSpc>
                        <a:spcAft>
                          <a:spcPts val="1000"/>
                        </a:spcAft>
                      </a:pPr>
                      <a:r>
                        <a:rPr lang="en-GB" sz="900" dirty="0">
                          <a:effectLst/>
                        </a:rPr>
                        <a:t>Decent knowledge of Kubernetes, but never used it to gather energy consumption, so it requires further learning.</a:t>
                      </a:r>
                      <a:endParaRPr lang="pt-PT" sz="9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extLst>
                  <a:ext uri="{0D108BD9-81ED-4DB2-BD59-A6C34878D82A}">
                    <a16:rowId xmlns:a16="http://schemas.microsoft.com/office/drawing/2014/main" val="2886110792"/>
                  </a:ext>
                </a:extLst>
              </a:tr>
              <a:tr h="602383">
                <a:tc>
                  <a:txBody>
                    <a:bodyPr/>
                    <a:lstStyle/>
                    <a:p>
                      <a:pPr algn="l">
                        <a:lnSpc>
                          <a:spcPct val="115000"/>
                        </a:lnSpc>
                        <a:spcAft>
                          <a:spcPts val="1000"/>
                        </a:spcAft>
                      </a:pPr>
                      <a:r>
                        <a:rPr lang="en-GB" sz="900">
                          <a:effectLst/>
                        </a:rPr>
                        <a:t>JMeter</a:t>
                      </a:r>
                      <a:endParaRPr lang="pt-PT" sz="90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tc>
                  <a:txBody>
                    <a:bodyPr/>
                    <a:lstStyle/>
                    <a:p>
                      <a:pPr algn="ctr">
                        <a:lnSpc>
                          <a:spcPct val="115000"/>
                        </a:lnSpc>
                        <a:spcAft>
                          <a:spcPts val="1000"/>
                        </a:spcAft>
                      </a:pPr>
                      <a:r>
                        <a:rPr lang="en-GB" sz="900">
                          <a:effectLst/>
                        </a:rPr>
                        <a:t>9</a:t>
                      </a:r>
                      <a:endParaRPr lang="pt-PT" sz="90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tc>
                  <a:txBody>
                    <a:bodyPr/>
                    <a:lstStyle/>
                    <a:p>
                      <a:pPr algn="ctr">
                        <a:lnSpc>
                          <a:spcPct val="115000"/>
                        </a:lnSpc>
                        <a:spcAft>
                          <a:spcPts val="1000"/>
                        </a:spcAft>
                      </a:pPr>
                      <a:r>
                        <a:rPr lang="en-GB" sz="900">
                          <a:effectLst/>
                        </a:rPr>
                        <a:t>9</a:t>
                      </a:r>
                      <a:endParaRPr lang="pt-PT" sz="90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tc>
                  <a:txBody>
                    <a:bodyPr/>
                    <a:lstStyle/>
                    <a:p>
                      <a:pPr algn="just">
                        <a:lnSpc>
                          <a:spcPct val="115000"/>
                        </a:lnSpc>
                        <a:spcAft>
                          <a:spcPts val="1000"/>
                        </a:spcAft>
                      </a:pPr>
                      <a:r>
                        <a:rPr lang="en-GB" sz="900">
                          <a:effectLst/>
                        </a:rPr>
                        <a:t>The needed knowledge for JMeter has already been worked on before and most of the features are already known.</a:t>
                      </a:r>
                      <a:endParaRPr lang="pt-PT" sz="90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extLst>
                  <a:ext uri="{0D108BD9-81ED-4DB2-BD59-A6C34878D82A}">
                    <a16:rowId xmlns:a16="http://schemas.microsoft.com/office/drawing/2014/main" val="992915621"/>
                  </a:ext>
                </a:extLst>
              </a:tr>
              <a:tr h="449822">
                <a:tc>
                  <a:txBody>
                    <a:bodyPr/>
                    <a:lstStyle/>
                    <a:p>
                      <a:pPr algn="l">
                        <a:lnSpc>
                          <a:spcPct val="115000"/>
                        </a:lnSpc>
                        <a:spcAft>
                          <a:spcPts val="1000"/>
                        </a:spcAft>
                      </a:pPr>
                      <a:r>
                        <a:rPr lang="en-GB" sz="900">
                          <a:effectLst/>
                        </a:rPr>
                        <a:t>Kepler</a:t>
                      </a:r>
                      <a:endParaRPr lang="pt-PT" sz="90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tc>
                  <a:txBody>
                    <a:bodyPr/>
                    <a:lstStyle/>
                    <a:p>
                      <a:pPr algn="ctr">
                        <a:lnSpc>
                          <a:spcPct val="115000"/>
                        </a:lnSpc>
                        <a:spcAft>
                          <a:spcPts val="1000"/>
                        </a:spcAft>
                      </a:pPr>
                      <a:r>
                        <a:rPr lang="en-GB" sz="900">
                          <a:effectLst/>
                        </a:rPr>
                        <a:t>9</a:t>
                      </a:r>
                      <a:endParaRPr lang="pt-PT" sz="90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tc>
                  <a:txBody>
                    <a:bodyPr/>
                    <a:lstStyle/>
                    <a:p>
                      <a:pPr algn="ctr">
                        <a:lnSpc>
                          <a:spcPct val="115000"/>
                        </a:lnSpc>
                        <a:spcAft>
                          <a:spcPts val="1000"/>
                        </a:spcAft>
                      </a:pPr>
                      <a:r>
                        <a:rPr lang="en-GB" sz="900">
                          <a:effectLst/>
                        </a:rPr>
                        <a:t>1</a:t>
                      </a:r>
                      <a:endParaRPr lang="pt-PT" sz="90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tc>
                  <a:txBody>
                    <a:bodyPr/>
                    <a:lstStyle/>
                    <a:p>
                      <a:pPr algn="just">
                        <a:lnSpc>
                          <a:spcPct val="115000"/>
                        </a:lnSpc>
                        <a:spcAft>
                          <a:spcPts val="1000"/>
                        </a:spcAft>
                      </a:pPr>
                      <a:r>
                        <a:rPr lang="en-US" sz="900" dirty="0">
                          <a:effectLst/>
                        </a:rPr>
                        <a:t>Basic understanding of the tool. Also, another one that I have never worked on.</a:t>
                      </a:r>
                      <a:endParaRPr lang="pt-PT" sz="900" dirty="0">
                        <a:effectLst/>
                        <a:latin typeface="Calibri" panose="020F0502020204030204" pitchFamily="34" charset="0"/>
                        <a:ea typeface="PMingLiU" panose="02020500000000000000" pitchFamily="18" charset="-120"/>
                        <a:cs typeface="Times New Roman" panose="02020603050405020304" pitchFamily="18" charset="0"/>
                      </a:endParaRPr>
                    </a:p>
                  </a:txBody>
                  <a:tcPr marL="41503" marR="41503" marT="0" marB="0"/>
                </a:tc>
                <a:extLst>
                  <a:ext uri="{0D108BD9-81ED-4DB2-BD59-A6C34878D82A}">
                    <a16:rowId xmlns:a16="http://schemas.microsoft.com/office/drawing/2014/main" val="2432575104"/>
                  </a:ext>
                </a:extLst>
              </a:tr>
            </a:tbl>
          </a:graphicData>
        </a:graphic>
      </p:graphicFrame>
      <p:sp>
        <p:nvSpPr>
          <p:cNvPr id="8" name="Content Placeholder 7">
            <a:extLst>
              <a:ext uri="{FF2B5EF4-FFF2-40B4-BE49-F238E27FC236}">
                <a16:creationId xmlns:a16="http://schemas.microsoft.com/office/drawing/2014/main" id="{2AB29C88-89CD-A34C-3D72-2D795055528F}"/>
              </a:ext>
            </a:extLst>
          </p:cNvPr>
          <p:cNvSpPr>
            <a:spLocks noGrp="1"/>
          </p:cNvSpPr>
          <p:nvPr>
            <p:ph sz="half" idx="2"/>
          </p:nvPr>
        </p:nvSpPr>
        <p:spPr>
          <a:xfrm>
            <a:off x="295275" y="1788233"/>
            <a:ext cx="3286125" cy="1137848"/>
          </a:xfrm>
        </p:spPr>
        <p:txBody>
          <a:bodyPr/>
          <a:lstStyle/>
          <a:p>
            <a:r>
              <a:rPr lang="en-US" dirty="0"/>
              <a:t>Soft Skills</a:t>
            </a:r>
          </a:p>
          <a:p>
            <a:r>
              <a:rPr lang="en-US" dirty="0"/>
              <a:t>Technical skills</a:t>
            </a:r>
            <a:endParaRPr lang="pt-PT" dirty="0"/>
          </a:p>
        </p:txBody>
      </p:sp>
      <p:sp>
        <p:nvSpPr>
          <p:cNvPr id="4" name="Date Placeholder 3">
            <a:extLst>
              <a:ext uri="{FF2B5EF4-FFF2-40B4-BE49-F238E27FC236}">
                <a16:creationId xmlns:a16="http://schemas.microsoft.com/office/drawing/2014/main" id="{7C85D94F-9C0C-D0B5-D3DF-3D1987D34DBD}"/>
              </a:ext>
            </a:extLst>
          </p:cNvPr>
          <p:cNvSpPr>
            <a:spLocks noGrp="1"/>
          </p:cNvSpPr>
          <p:nvPr>
            <p:ph type="dt" sz="half" idx="10"/>
          </p:nvPr>
        </p:nvSpPr>
        <p:spPr/>
        <p:txBody>
          <a:bodyPr/>
          <a:lstStyle/>
          <a:p>
            <a:fld id="{B4A85D47-1070-435E-9C23-7DE6D376E74F}" type="datetime1">
              <a:rPr lang="pt-PT" smtClean="0"/>
              <a:t>04/01/2025</a:t>
            </a:fld>
            <a:endParaRPr lang="pt-PT"/>
          </a:p>
        </p:txBody>
      </p:sp>
      <p:sp>
        <p:nvSpPr>
          <p:cNvPr id="5" name="Footer Placeholder 4">
            <a:extLst>
              <a:ext uri="{FF2B5EF4-FFF2-40B4-BE49-F238E27FC236}">
                <a16:creationId xmlns:a16="http://schemas.microsoft.com/office/drawing/2014/main" id="{73C6A2AC-6EAE-557B-D7FD-E99EFAEA174A}"/>
              </a:ext>
            </a:extLst>
          </p:cNvPr>
          <p:cNvSpPr>
            <a:spLocks noGrp="1"/>
          </p:cNvSpPr>
          <p:nvPr>
            <p:ph type="ftr" sz="quarter" idx="11"/>
          </p:nvPr>
        </p:nvSpPr>
        <p:spPr/>
        <p:txBody>
          <a:bodyPr/>
          <a:lstStyle/>
          <a:p>
            <a:r>
              <a:rPr lang="pt-PT"/>
              <a:t>ISEP - PREPD</a:t>
            </a:r>
          </a:p>
        </p:txBody>
      </p:sp>
      <p:sp>
        <p:nvSpPr>
          <p:cNvPr id="6" name="Slide Number Placeholder 5">
            <a:extLst>
              <a:ext uri="{FF2B5EF4-FFF2-40B4-BE49-F238E27FC236}">
                <a16:creationId xmlns:a16="http://schemas.microsoft.com/office/drawing/2014/main" id="{3F94B664-8E86-8586-D890-D8427D2F1217}"/>
              </a:ext>
            </a:extLst>
          </p:cNvPr>
          <p:cNvSpPr>
            <a:spLocks noGrp="1"/>
          </p:cNvSpPr>
          <p:nvPr>
            <p:ph type="sldNum" sz="quarter" idx="12"/>
          </p:nvPr>
        </p:nvSpPr>
        <p:spPr/>
        <p:txBody>
          <a:bodyPr/>
          <a:lstStyle/>
          <a:p>
            <a:fld id="{BE5A1DDE-8563-44B3-A20C-B9188BCE5F7A}" type="slidenum">
              <a:rPr lang="pt-PT" smtClean="0"/>
              <a:t>19</a:t>
            </a:fld>
            <a:endParaRPr lang="pt-PT"/>
          </a:p>
        </p:txBody>
      </p:sp>
      <p:sp>
        <p:nvSpPr>
          <p:cNvPr id="3" name="TextBox 2">
            <a:extLst>
              <a:ext uri="{FF2B5EF4-FFF2-40B4-BE49-F238E27FC236}">
                <a16:creationId xmlns:a16="http://schemas.microsoft.com/office/drawing/2014/main" id="{E54FFEBC-714E-E606-2642-CDA9A8E41DAA}"/>
              </a:ext>
            </a:extLst>
          </p:cNvPr>
          <p:cNvSpPr txBox="1"/>
          <p:nvPr/>
        </p:nvSpPr>
        <p:spPr>
          <a:xfrm>
            <a:off x="5754881" y="5918251"/>
            <a:ext cx="3243320" cy="246221"/>
          </a:xfrm>
          <a:prstGeom prst="rect">
            <a:avLst/>
          </a:prstGeom>
          <a:noFill/>
        </p:spPr>
        <p:txBody>
          <a:bodyPr wrap="square" rtlCol="0">
            <a:spAutoFit/>
          </a:bodyPr>
          <a:lstStyle/>
          <a:p>
            <a:pPr algn="ctr"/>
            <a:r>
              <a:rPr lang="pt-PT" sz="1000" dirty="0"/>
              <a:t>Table 2 – Technical Skills</a:t>
            </a:r>
            <a:endParaRPr lang="en-GB" sz="1000" dirty="0"/>
          </a:p>
        </p:txBody>
      </p:sp>
    </p:spTree>
    <p:extLst>
      <p:ext uri="{BB962C8B-B14F-4D97-AF65-F5344CB8AC3E}">
        <p14:creationId xmlns:p14="http://schemas.microsoft.com/office/powerpoint/2010/main" val="1476374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26B8A-7530-E853-C7D6-9722D88BCDA4}"/>
              </a:ext>
            </a:extLst>
          </p:cNvPr>
          <p:cNvSpPr>
            <a:spLocks noGrp="1"/>
          </p:cNvSpPr>
          <p:nvPr>
            <p:ph type="title"/>
          </p:nvPr>
        </p:nvSpPr>
        <p:spPr/>
        <p:txBody>
          <a:bodyPr/>
          <a:lstStyle/>
          <a:p>
            <a:r>
              <a:rPr lang="pt-PT" dirty="0"/>
              <a:t>Index</a:t>
            </a:r>
          </a:p>
        </p:txBody>
      </p:sp>
      <p:sp>
        <p:nvSpPr>
          <p:cNvPr id="3" name="Content Placeholder 2">
            <a:extLst>
              <a:ext uri="{FF2B5EF4-FFF2-40B4-BE49-F238E27FC236}">
                <a16:creationId xmlns:a16="http://schemas.microsoft.com/office/drawing/2014/main" id="{C1E1195B-D308-01E1-A851-BD160951B640}"/>
              </a:ext>
            </a:extLst>
          </p:cNvPr>
          <p:cNvSpPr>
            <a:spLocks noGrp="1"/>
          </p:cNvSpPr>
          <p:nvPr>
            <p:ph idx="1"/>
          </p:nvPr>
        </p:nvSpPr>
        <p:spPr>
          <a:xfrm>
            <a:off x="838200" y="1840928"/>
            <a:ext cx="10515600" cy="3176143"/>
          </a:xfrm>
        </p:spPr>
        <p:txBody>
          <a:bodyPr/>
          <a:lstStyle/>
          <a:p>
            <a:pPr marL="514350" indent="-514350">
              <a:buFont typeface="+mj-lt"/>
              <a:buAutoNum type="arabicPeriod"/>
            </a:pPr>
            <a:r>
              <a:rPr lang="pt-PT" dirty="0"/>
              <a:t>Introduction</a:t>
            </a:r>
          </a:p>
          <a:p>
            <a:pPr marL="514350" indent="-514350">
              <a:buFont typeface="+mj-lt"/>
              <a:buAutoNum type="arabicPeriod"/>
            </a:pPr>
            <a:r>
              <a:rPr lang="pt-PT" dirty="0"/>
              <a:t>Background</a:t>
            </a:r>
          </a:p>
          <a:p>
            <a:pPr marL="514350" indent="-514350">
              <a:buFont typeface="+mj-lt"/>
              <a:buAutoNum type="arabicPeriod"/>
            </a:pPr>
            <a:r>
              <a:rPr lang="pt-PT" dirty="0"/>
              <a:t>Planning</a:t>
            </a:r>
          </a:p>
          <a:p>
            <a:pPr marL="514350" indent="-514350">
              <a:buFont typeface="+mj-lt"/>
              <a:buAutoNum type="arabicPeriod"/>
            </a:pPr>
            <a:r>
              <a:rPr lang="pt-PT" dirty="0"/>
              <a:t>Literature Review</a:t>
            </a:r>
          </a:p>
          <a:p>
            <a:pPr marL="514350" indent="-514350">
              <a:buFont typeface="+mj-lt"/>
              <a:buAutoNum type="arabicPeriod"/>
            </a:pPr>
            <a:r>
              <a:rPr lang="pt-PT" dirty="0"/>
              <a:t>Research Methodology</a:t>
            </a:r>
          </a:p>
        </p:txBody>
      </p:sp>
      <p:sp>
        <p:nvSpPr>
          <p:cNvPr id="4" name="Date Placeholder 3">
            <a:extLst>
              <a:ext uri="{FF2B5EF4-FFF2-40B4-BE49-F238E27FC236}">
                <a16:creationId xmlns:a16="http://schemas.microsoft.com/office/drawing/2014/main" id="{4272639D-2DE8-BCEA-3297-DB50363D6EDD}"/>
              </a:ext>
            </a:extLst>
          </p:cNvPr>
          <p:cNvSpPr>
            <a:spLocks noGrp="1"/>
          </p:cNvSpPr>
          <p:nvPr>
            <p:ph type="dt" sz="half" idx="10"/>
          </p:nvPr>
        </p:nvSpPr>
        <p:spPr/>
        <p:txBody>
          <a:bodyPr/>
          <a:lstStyle/>
          <a:p>
            <a:fld id="{7739917B-A0B6-40FC-B062-7196031F069B}" type="datetime1">
              <a:rPr lang="pt-PT" smtClean="0"/>
              <a:t>04/01/2025</a:t>
            </a:fld>
            <a:endParaRPr lang="pt-PT"/>
          </a:p>
        </p:txBody>
      </p:sp>
      <p:sp>
        <p:nvSpPr>
          <p:cNvPr id="6" name="Footer Placeholder 5">
            <a:extLst>
              <a:ext uri="{FF2B5EF4-FFF2-40B4-BE49-F238E27FC236}">
                <a16:creationId xmlns:a16="http://schemas.microsoft.com/office/drawing/2014/main" id="{D45E34B2-45BE-3A6E-03FB-AC9306080A36}"/>
              </a:ext>
            </a:extLst>
          </p:cNvPr>
          <p:cNvSpPr>
            <a:spLocks noGrp="1"/>
          </p:cNvSpPr>
          <p:nvPr>
            <p:ph type="ftr" sz="quarter" idx="11"/>
          </p:nvPr>
        </p:nvSpPr>
        <p:spPr/>
        <p:txBody>
          <a:bodyPr/>
          <a:lstStyle/>
          <a:p>
            <a:r>
              <a:rPr lang="pt-PT"/>
              <a:t>ISEP - PREPD</a:t>
            </a:r>
          </a:p>
        </p:txBody>
      </p:sp>
      <p:sp>
        <p:nvSpPr>
          <p:cNvPr id="5" name="Slide Number Placeholder 4">
            <a:extLst>
              <a:ext uri="{FF2B5EF4-FFF2-40B4-BE49-F238E27FC236}">
                <a16:creationId xmlns:a16="http://schemas.microsoft.com/office/drawing/2014/main" id="{DF3AB3C4-4BAB-3836-C6E0-6C04DA88FC66}"/>
              </a:ext>
            </a:extLst>
          </p:cNvPr>
          <p:cNvSpPr>
            <a:spLocks noGrp="1"/>
          </p:cNvSpPr>
          <p:nvPr>
            <p:ph type="sldNum" sz="quarter" idx="12"/>
          </p:nvPr>
        </p:nvSpPr>
        <p:spPr/>
        <p:txBody>
          <a:bodyPr/>
          <a:lstStyle/>
          <a:p>
            <a:fld id="{BE5A1DDE-8563-44B3-A20C-B9188BCE5F7A}" type="slidenum">
              <a:rPr lang="pt-PT" smtClean="0"/>
              <a:t>2</a:t>
            </a:fld>
            <a:endParaRPr lang="pt-PT"/>
          </a:p>
        </p:txBody>
      </p:sp>
    </p:spTree>
    <p:extLst>
      <p:ext uri="{BB962C8B-B14F-4D97-AF65-F5344CB8AC3E}">
        <p14:creationId xmlns:p14="http://schemas.microsoft.com/office/powerpoint/2010/main" val="3799106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C535B-A99E-B929-833F-26A47266D853}"/>
              </a:ext>
            </a:extLst>
          </p:cNvPr>
          <p:cNvSpPr>
            <a:spLocks noGrp="1"/>
          </p:cNvSpPr>
          <p:nvPr>
            <p:ph type="title"/>
          </p:nvPr>
        </p:nvSpPr>
        <p:spPr/>
        <p:txBody>
          <a:bodyPr/>
          <a:lstStyle/>
          <a:p>
            <a:r>
              <a:rPr lang="en-US" dirty="0"/>
              <a:t>Literature Review</a:t>
            </a:r>
            <a:endParaRPr lang="pt-PT" dirty="0"/>
          </a:p>
        </p:txBody>
      </p:sp>
      <p:sp>
        <p:nvSpPr>
          <p:cNvPr id="3" name="Content Placeholder 2">
            <a:extLst>
              <a:ext uri="{FF2B5EF4-FFF2-40B4-BE49-F238E27FC236}">
                <a16:creationId xmlns:a16="http://schemas.microsoft.com/office/drawing/2014/main" id="{899AF101-381C-387F-AB58-96F50D983402}"/>
              </a:ext>
            </a:extLst>
          </p:cNvPr>
          <p:cNvSpPr>
            <a:spLocks noGrp="1"/>
          </p:cNvSpPr>
          <p:nvPr>
            <p:ph idx="1"/>
          </p:nvPr>
        </p:nvSpPr>
        <p:spPr/>
        <p:txBody>
          <a:bodyPr/>
          <a:lstStyle/>
          <a:p>
            <a:r>
              <a:rPr lang="en-US" dirty="0"/>
              <a:t>Data sources</a:t>
            </a:r>
          </a:p>
          <a:p>
            <a:r>
              <a:rPr lang="en-US" dirty="0"/>
              <a:t>Search terms</a:t>
            </a:r>
          </a:p>
          <a:p>
            <a:r>
              <a:rPr lang="en-US" dirty="0"/>
              <a:t>Eligibility Criteria</a:t>
            </a:r>
          </a:p>
          <a:p>
            <a:r>
              <a:rPr lang="en-US" dirty="0"/>
              <a:t>Prisma</a:t>
            </a:r>
          </a:p>
          <a:p>
            <a:r>
              <a:rPr lang="en-US" dirty="0"/>
              <a:t>Important studies</a:t>
            </a:r>
            <a:endParaRPr lang="pt-PT" dirty="0"/>
          </a:p>
        </p:txBody>
      </p:sp>
      <p:sp>
        <p:nvSpPr>
          <p:cNvPr id="4" name="Date Placeholder 3">
            <a:extLst>
              <a:ext uri="{FF2B5EF4-FFF2-40B4-BE49-F238E27FC236}">
                <a16:creationId xmlns:a16="http://schemas.microsoft.com/office/drawing/2014/main" id="{F30C31ED-9D44-D382-DE93-3F1918E06A03}"/>
              </a:ext>
            </a:extLst>
          </p:cNvPr>
          <p:cNvSpPr>
            <a:spLocks noGrp="1"/>
          </p:cNvSpPr>
          <p:nvPr>
            <p:ph type="dt" sz="half" idx="10"/>
          </p:nvPr>
        </p:nvSpPr>
        <p:spPr/>
        <p:txBody>
          <a:bodyPr/>
          <a:lstStyle/>
          <a:p>
            <a:fld id="{0A178202-0C8B-4EF3-BFDE-CB90973F15A3}" type="datetime1">
              <a:rPr lang="pt-PT" smtClean="0"/>
              <a:t>04/01/2025</a:t>
            </a:fld>
            <a:endParaRPr lang="pt-PT"/>
          </a:p>
        </p:txBody>
      </p:sp>
      <p:sp>
        <p:nvSpPr>
          <p:cNvPr id="6" name="Footer Placeholder 5">
            <a:extLst>
              <a:ext uri="{FF2B5EF4-FFF2-40B4-BE49-F238E27FC236}">
                <a16:creationId xmlns:a16="http://schemas.microsoft.com/office/drawing/2014/main" id="{4AE65795-6B7A-422A-6008-12CDD9DF18B3}"/>
              </a:ext>
            </a:extLst>
          </p:cNvPr>
          <p:cNvSpPr>
            <a:spLocks noGrp="1"/>
          </p:cNvSpPr>
          <p:nvPr>
            <p:ph type="ftr" sz="quarter" idx="11"/>
          </p:nvPr>
        </p:nvSpPr>
        <p:spPr/>
        <p:txBody>
          <a:bodyPr/>
          <a:lstStyle/>
          <a:p>
            <a:r>
              <a:rPr lang="pt-PT"/>
              <a:t>ISEP - PREPD</a:t>
            </a:r>
            <a:endParaRPr lang="pt-PT" dirty="0"/>
          </a:p>
        </p:txBody>
      </p:sp>
      <p:sp>
        <p:nvSpPr>
          <p:cNvPr id="5" name="Slide Number Placeholder 4">
            <a:extLst>
              <a:ext uri="{FF2B5EF4-FFF2-40B4-BE49-F238E27FC236}">
                <a16:creationId xmlns:a16="http://schemas.microsoft.com/office/drawing/2014/main" id="{6A6C5E55-8530-2A72-A3D6-18D4708A1692}"/>
              </a:ext>
            </a:extLst>
          </p:cNvPr>
          <p:cNvSpPr>
            <a:spLocks noGrp="1"/>
          </p:cNvSpPr>
          <p:nvPr>
            <p:ph type="sldNum" sz="quarter" idx="12"/>
          </p:nvPr>
        </p:nvSpPr>
        <p:spPr/>
        <p:txBody>
          <a:bodyPr/>
          <a:lstStyle/>
          <a:p>
            <a:fld id="{BE5A1DDE-8563-44B3-A20C-B9188BCE5F7A}" type="slidenum">
              <a:rPr lang="pt-PT" smtClean="0"/>
              <a:t>20</a:t>
            </a:fld>
            <a:endParaRPr lang="pt-PT"/>
          </a:p>
        </p:txBody>
      </p:sp>
    </p:spTree>
    <p:extLst>
      <p:ext uri="{BB962C8B-B14F-4D97-AF65-F5344CB8AC3E}">
        <p14:creationId xmlns:p14="http://schemas.microsoft.com/office/powerpoint/2010/main" val="1321969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6657B-F4BC-4E82-A70C-EFAE894BD640}"/>
              </a:ext>
            </a:extLst>
          </p:cNvPr>
          <p:cNvSpPr>
            <a:spLocks noGrp="1"/>
          </p:cNvSpPr>
          <p:nvPr>
            <p:ph type="title"/>
          </p:nvPr>
        </p:nvSpPr>
        <p:spPr/>
        <p:txBody>
          <a:bodyPr/>
          <a:lstStyle/>
          <a:p>
            <a:r>
              <a:rPr lang="en-US" dirty="0"/>
              <a:t>Literature Review – Data source</a:t>
            </a:r>
            <a:endParaRPr lang="pt-PT" dirty="0"/>
          </a:p>
        </p:txBody>
      </p:sp>
      <p:graphicFrame>
        <p:nvGraphicFramePr>
          <p:cNvPr id="7" name="Content Placeholder 6">
            <a:extLst>
              <a:ext uri="{FF2B5EF4-FFF2-40B4-BE49-F238E27FC236}">
                <a16:creationId xmlns:a16="http://schemas.microsoft.com/office/drawing/2014/main" id="{892AA459-6740-04D8-BC35-53B5C12967EB}"/>
              </a:ext>
            </a:extLst>
          </p:cNvPr>
          <p:cNvGraphicFramePr>
            <a:graphicFrameLocks noGrp="1"/>
          </p:cNvGraphicFramePr>
          <p:nvPr>
            <p:ph idx="1"/>
            <p:extLst>
              <p:ext uri="{D42A27DB-BD31-4B8C-83A1-F6EECF244321}">
                <p14:modId xmlns:p14="http://schemas.microsoft.com/office/powerpoint/2010/main" val="3025189038"/>
              </p:ext>
            </p:extLst>
          </p:nvPr>
        </p:nvGraphicFramePr>
        <p:xfrm>
          <a:off x="3423602" y="2875756"/>
          <a:ext cx="5344795" cy="1381633"/>
        </p:xfrm>
        <a:graphic>
          <a:graphicData uri="http://schemas.openxmlformats.org/drawingml/2006/table">
            <a:tbl>
              <a:tblPr firstRow="1" firstCol="1" bandRow="1">
                <a:tableStyleId>{5C22544A-7EE6-4342-B048-85BDC9FD1C3A}</a:tableStyleId>
              </a:tblPr>
              <a:tblGrid>
                <a:gridCol w="1332865">
                  <a:extLst>
                    <a:ext uri="{9D8B030D-6E8A-4147-A177-3AD203B41FA5}">
                      <a16:colId xmlns:a16="http://schemas.microsoft.com/office/drawing/2014/main" val="2392309868"/>
                    </a:ext>
                  </a:extLst>
                </a:gridCol>
                <a:gridCol w="1333500">
                  <a:extLst>
                    <a:ext uri="{9D8B030D-6E8A-4147-A177-3AD203B41FA5}">
                      <a16:colId xmlns:a16="http://schemas.microsoft.com/office/drawing/2014/main" val="3417801642"/>
                    </a:ext>
                  </a:extLst>
                </a:gridCol>
                <a:gridCol w="2678430">
                  <a:extLst>
                    <a:ext uri="{9D8B030D-6E8A-4147-A177-3AD203B41FA5}">
                      <a16:colId xmlns:a16="http://schemas.microsoft.com/office/drawing/2014/main" val="4099153045"/>
                    </a:ext>
                  </a:extLst>
                </a:gridCol>
              </a:tblGrid>
              <a:tr h="252095">
                <a:tc>
                  <a:txBody>
                    <a:bodyPr/>
                    <a:lstStyle/>
                    <a:p>
                      <a:pPr>
                        <a:lnSpc>
                          <a:spcPct val="115000"/>
                        </a:lnSpc>
                        <a:spcAft>
                          <a:spcPts val="1000"/>
                        </a:spcAft>
                      </a:pPr>
                      <a:r>
                        <a:rPr lang="pt-PT" sz="1100" dirty="0">
                          <a:effectLst/>
                        </a:rPr>
                        <a:t>Identifier</a:t>
                      </a:r>
                      <a:endParaRPr lang="pt-PT" sz="11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pt-PT" sz="1100">
                          <a:effectLst/>
                        </a:rPr>
                        <a:t>Database</a:t>
                      </a:r>
                      <a:endParaRPr lang="pt-PT"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pt-PT" sz="1100">
                          <a:effectLst/>
                        </a:rPr>
                        <a:t>URL</a:t>
                      </a:r>
                      <a:endParaRPr lang="pt-PT"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4237192534"/>
                  </a:ext>
                </a:extLst>
              </a:tr>
              <a:tr h="252095">
                <a:tc>
                  <a:txBody>
                    <a:bodyPr/>
                    <a:lstStyle/>
                    <a:p>
                      <a:pPr>
                        <a:lnSpc>
                          <a:spcPct val="115000"/>
                        </a:lnSpc>
                        <a:spcAft>
                          <a:spcPts val="1000"/>
                        </a:spcAft>
                      </a:pPr>
                      <a:r>
                        <a:rPr lang="pt-PT" sz="1100">
                          <a:effectLst/>
                        </a:rPr>
                        <a:t>DS1</a:t>
                      </a:r>
                      <a:endParaRPr lang="pt-PT"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pt-PT" sz="1100" dirty="0">
                          <a:effectLst/>
                        </a:rPr>
                        <a:t>Google Scholar</a:t>
                      </a:r>
                      <a:endParaRPr lang="pt-PT" sz="11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pt-PT" sz="1100" u="sng">
                          <a:effectLst/>
                          <a:hlinkClick r:id="rId2"/>
                        </a:rPr>
                        <a:t>https://scholar.google.com/</a:t>
                      </a:r>
                      <a:endParaRPr lang="pt-PT"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896655674"/>
                  </a:ext>
                </a:extLst>
              </a:tr>
              <a:tr h="252095">
                <a:tc>
                  <a:txBody>
                    <a:bodyPr/>
                    <a:lstStyle/>
                    <a:p>
                      <a:pPr>
                        <a:lnSpc>
                          <a:spcPct val="115000"/>
                        </a:lnSpc>
                        <a:spcAft>
                          <a:spcPts val="1000"/>
                        </a:spcAft>
                      </a:pPr>
                      <a:r>
                        <a:rPr lang="pt-PT" sz="1100">
                          <a:effectLst/>
                        </a:rPr>
                        <a:t>DS2</a:t>
                      </a:r>
                      <a:endParaRPr lang="pt-PT"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pt-PT" sz="1100">
                          <a:effectLst/>
                        </a:rPr>
                        <a:t>ACM Digital Library</a:t>
                      </a:r>
                      <a:endParaRPr lang="pt-PT"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pt-PT" sz="1100" u="sng">
                          <a:effectLst/>
                          <a:hlinkClick r:id="rId3"/>
                        </a:rPr>
                        <a:t>https://dl.acm.org/</a:t>
                      </a:r>
                      <a:endParaRPr lang="pt-PT"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273552421"/>
                  </a:ext>
                </a:extLst>
              </a:tr>
              <a:tr h="252095">
                <a:tc>
                  <a:txBody>
                    <a:bodyPr/>
                    <a:lstStyle/>
                    <a:p>
                      <a:pPr>
                        <a:lnSpc>
                          <a:spcPct val="115000"/>
                        </a:lnSpc>
                        <a:spcAft>
                          <a:spcPts val="1000"/>
                        </a:spcAft>
                      </a:pPr>
                      <a:r>
                        <a:rPr lang="pt-PT" sz="1100">
                          <a:effectLst/>
                        </a:rPr>
                        <a:t>DS3</a:t>
                      </a:r>
                      <a:endParaRPr lang="pt-PT"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pt-PT" sz="1100">
                          <a:effectLst/>
                        </a:rPr>
                        <a:t>B-ON</a:t>
                      </a:r>
                      <a:endParaRPr lang="pt-PT"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pt-PT" sz="1100" u="sng">
                          <a:effectLst/>
                          <a:hlinkClick r:id="rId4"/>
                        </a:rPr>
                        <a:t>https://www.b-on.pt/</a:t>
                      </a:r>
                      <a:endParaRPr lang="pt-PT"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013196788"/>
                  </a:ext>
                </a:extLst>
              </a:tr>
              <a:tr h="252095">
                <a:tc>
                  <a:txBody>
                    <a:bodyPr/>
                    <a:lstStyle/>
                    <a:p>
                      <a:pPr>
                        <a:lnSpc>
                          <a:spcPct val="115000"/>
                        </a:lnSpc>
                        <a:spcAft>
                          <a:spcPts val="1000"/>
                        </a:spcAft>
                      </a:pPr>
                      <a:r>
                        <a:rPr lang="pt-PT" sz="1100">
                          <a:effectLst/>
                        </a:rPr>
                        <a:t>DS4</a:t>
                      </a:r>
                      <a:endParaRPr lang="pt-PT"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pt-PT" sz="1100">
                          <a:effectLst/>
                        </a:rPr>
                        <a:t>IEEE Xplore</a:t>
                      </a:r>
                      <a:endParaRPr lang="pt-PT"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pt-PT" sz="1100" u="sng" dirty="0">
                          <a:effectLst/>
                          <a:hlinkClick r:id="rId5"/>
                        </a:rPr>
                        <a:t>https://ieeexplore.ieee.org/Xplore/home.jsp</a:t>
                      </a:r>
                      <a:endParaRPr lang="pt-PT" sz="11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235617111"/>
                  </a:ext>
                </a:extLst>
              </a:tr>
            </a:tbl>
          </a:graphicData>
        </a:graphic>
      </p:graphicFrame>
      <p:sp>
        <p:nvSpPr>
          <p:cNvPr id="4" name="Date Placeholder 3">
            <a:extLst>
              <a:ext uri="{FF2B5EF4-FFF2-40B4-BE49-F238E27FC236}">
                <a16:creationId xmlns:a16="http://schemas.microsoft.com/office/drawing/2014/main" id="{232240B7-6536-24EE-3409-713BB7668CEC}"/>
              </a:ext>
            </a:extLst>
          </p:cNvPr>
          <p:cNvSpPr>
            <a:spLocks noGrp="1"/>
          </p:cNvSpPr>
          <p:nvPr>
            <p:ph type="dt" sz="half" idx="10"/>
          </p:nvPr>
        </p:nvSpPr>
        <p:spPr/>
        <p:txBody>
          <a:bodyPr/>
          <a:lstStyle/>
          <a:p>
            <a:fld id="{D42B1175-15CF-444A-A94F-9B70DDA12593}" type="datetime1">
              <a:rPr lang="pt-PT" smtClean="0"/>
              <a:t>04/01/2025</a:t>
            </a:fld>
            <a:endParaRPr lang="pt-PT"/>
          </a:p>
        </p:txBody>
      </p:sp>
      <p:sp>
        <p:nvSpPr>
          <p:cNvPr id="5" name="Footer Placeholder 4">
            <a:extLst>
              <a:ext uri="{FF2B5EF4-FFF2-40B4-BE49-F238E27FC236}">
                <a16:creationId xmlns:a16="http://schemas.microsoft.com/office/drawing/2014/main" id="{1FADD964-B018-38C7-4D98-BAFEA17E4685}"/>
              </a:ext>
            </a:extLst>
          </p:cNvPr>
          <p:cNvSpPr>
            <a:spLocks noGrp="1"/>
          </p:cNvSpPr>
          <p:nvPr>
            <p:ph type="ftr" sz="quarter" idx="11"/>
          </p:nvPr>
        </p:nvSpPr>
        <p:spPr/>
        <p:txBody>
          <a:bodyPr/>
          <a:lstStyle/>
          <a:p>
            <a:r>
              <a:rPr lang="pt-PT"/>
              <a:t>ISEP - PREPD</a:t>
            </a:r>
          </a:p>
        </p:txBody>
      </p:sp>
      <p:sp>
        <p:nvSpPr>
          <p:cNvPr id="6" name="Slide Number Placeholder 5">
            <a:extLst>
              <a:ext uri="{FF2B5EF4-FFF2-40B4-BE49-F238E27FC236}">
                <a16:creationId xmlns:a16="http://schemas.microsoft.com/office/drawing/2014/main" id="{43CEC944-5E8B-984A-F7E9-C48A0AD961F8}"/>
              </a:ext>
            </a:extLst>
          </p:cNvPr>
          <p:cNvSpPr>
            <a:spLocks noGrp="1"/>
          </p:cNvSpPr>
          <p:nvPr>
            <p:ph type="sldNum" sz="quarter" idx="12"/>
          </p:nvPr>
        </p:nvSpPr>
        <p:spPr/>
        <p:txBody>
          <a:bodyPr/>
          <a:lstStyle/>
          <a:p>
            <a:fld id="{BE5A1DDE-8563-44B3-A20C-B9188BCE5F7A}" type="slidenum">
              <a:rPr lang="pt-PT" smtClean="0"/>
              <a:t>21</a:t>
            </a:fld>
            <a:endParaRPr lang="pt-PT"/>
          </a:p>
        </p:txBody>
      </p:sp>
      <p:sp>
        <p:nvSpPr>
          <p:cNvPr id="8" name="TextBox 7">
            <a:extLst>
              <a:ext uri="{FF2B5EF4-FFF2-40B4-BE49-F238E27FC236}">
                <a16:creationId xmlns:a16="http://schemas.microsoft.com/office/drawing/2014/main" id="{0185B588-C24F-AF7A-BBE6-11394DCF4C2A}"/>
              </a:ext>
            </a:extLst>
          </p:cNvPr>
          <p:cNvSpPr txBox="1"/>
          <p:nvPr/>
        </p:nvSpPr>
        <p:spPr>
          <a:xfrm>
            <a:off x="4006595" y="4407408"/>
            <a:ext cx="4178808" cy="246221"/>
          </a:xfrm>
          <a:prstGeom prst="rect">
            <a:avLst/>
          </a:prstGeom>
          <a:noFill/>
        </p:spPr>
        <p:txBody>
          <a:bodyPr wrap="square" rtlCol="0">
            <a:spAutoFit/>
          </a:bodyPr>
          <a:lstStyle/>
          <a:p>
            <a:pPr algn="ctr"/>
            <a:r>
              <a:rPr lang="en-US" sz="1000" dirty="0"/>
              <a:t>Table 3 – Used data sources</a:t>
            </a:r>
            <a:endParaRPr lang="en-GB" sz="1000" dirty="0"/>
          </a:p>
        </p:txBody>
      </p:sp>
    </p:spTree>
    <p:extLst>
      <p:ext uri="{BB962C8B-B14F-4D97-AF65-F5344CB8AC3E}">
        <p14:creationId xmlns:p14="http://schemas.microsoft.com/office/powerpoint/2010/main" val="1961600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D44D-84EE-C22B-7E4D-115F5CAD018C}"/>
              </a:ext>
            </a:extLst>
          </p:cNvPr>
          <p:cNvSpPr>
            <a:spLocks noGrp="1"/>
          </p:cNvSpPr>
          <p:nvPr>
            <p:ph type="title"/>
          </p:nvPr>
        </p:nvSpPr>
        <p:spPr/>
        <p:txBody>
          <a:bodyPr/>
          <a:lstStyle/>
          <a:p>
            <a:r>
              <a:rPr lang="en-US" dirty="0"/>
              <a:t>Literature Review – Search Terms and Eligibility Criteria </a:t>
            </a:r>
            <a:endParaRPr lang="pt-PT" dirty="0"/>
          </a:p>
        </p:txBody>
      </p:sp>
      <p:sp>
        <p:nvSpPr>
          <p:cNvPr id="3" name="Content Placeholder 2">
            <a:extLst>
              <a:ext uri="{FF2B5EF4-FFF2-40B4-BE49-F238E27FC236}">
                <a16:creationId xmlns:a16="http://schemas.microsoft.com/office/drawing/2014/main" id="{9ADA3D79-B9F7-D60D-144F-2161B899C1C5}"/>
              </a:ext>
            </a:extLst>
          </p:cNvPr>
          <p:cNvSpPr>
            <a:spLocks noGrp="1"/>
          </p:cNvSpPr>
          <p:nvPr>
            <p:ph sz="half" idx="1"/>
          </p:nvPr>
        </p:nvSpPr>
        <p:spPr>
          <a:xfrm>
            <a:off x="301752" y="2460181"/>
            <a:ext cx="5526024" cy="2462911"/>
          </a:xfrm>
        </p:spPr>
        <p:txBody>
          <a:bodyPr>
            <a:normAutofit fontScale="55000" lnSpcReduction="20000"/>
          </a:bodyPr>
          <a:lstStyle/>
          <a:p>
            <a:pPr marL="0" indent="0">
              <a:buNone/>
            </a:pPr>
            <a:r>
              <a:rPr lang="en-US" sz="2200" dirty="0">
                <a:solidFill>
                  <a:srgbClr val="0000FF"/>
                </a:solidFill>
                <a:effectLst/>
                <a:ea typeface="PMingLiU" panose="02020500000000000000" pitchFamily="18" charset="-120"/>
                <a:cs typeface="Consolas" panose="020B0609020204030204" pitchFamily="49" charset="0"/>
              </a:rPr>
              <a:t>{</a:t>
            </a:r>
          </a:p>
          <a:p>
            <a:pPr marL="457200" lvl="1" indent="0">
              <a:buNone/>
            </a:pPr>
            <a:r>
              <a:rPr lang="en-US" sz="1800" dirty="0">
                <a:solidFill>
                  <a:srgbClr val="0000FF"/>
                </a:solidFill>
                <a:effectLst/>
                <a:ea typeface="PMingLiU" panose="02020500000000000000" pitchFamily="18" charset="-120"/>
                <a:cs typeface="Consolas" panose="020B0609020204030204" pitchFamily="49" charset="0"/>
              </a:rPr>
              <a:t>("Protocol Buffers" </a:t>
            </a:r>
            <a:r>
              <a:rPr lang="en-US" sz="1800" b="1" dirty="0">
                <a:solidFill>
                  <a:srgbClr val="0000FF"/>
                </a:solidFill>
                <a:effectLst/>
                <a:ea typeface="PMingLiU" panose="02020500000000000000" pitchFamily="18" charset="-120"/>
                <a:cs typeface="Consolas" panose="020B0609020204030204" pitchFamily="49" charset="0"/>
              </a:rPr>
              <a:t>OR</a:t>
            </a:r>
            <a:r>
              <a:rPr lang="en-US" sz="1800" dirty="0">
                <a:solidFill>
                  <a:srgbClr val="0000FF"/>
                </a:solidFill>
                <a:effectLst/>
                <a:ea typeface="PMingLiU" panose="02020500000000000000" pitchFamily="18" charset="-120"/>
                <a:cs typeface="Consolas" panose="020B0609020204030204" pitchFamily="49" charset="0"/>
              </a:rPr>
              <a:t> “Protobufs”)</a:t>
            </a:r>
          </a:p>
          <a:p>
            <a:pPr marL="457200" lvl="1" indent="0">
              <a:buNone/>
            </a:pPr>
            <a:r>
              <a:rPr lang="en-US" sz="1800" dirty="0">
                <a:solidFill>
                  <a:srgbClr val="0000FF"/>
                </a:solidFill>
                <a:effectLst/>
                <a:ea typeface="PMingLiU" panose="02020500000000000000" pitchFamily="18" charset="-120"/>
                <a:cs typeface="Consolas" panose="020B0609020204030204" pitchFamily="49" charset="0"/>
              </a:rPr>
              <a:t> </a:t>
            </a:r>
            <a:r>
              <a:rPr lang="en-US" sz="1800" b="1" dirty="0">
                <a:solidFill>
                  <a:srgbClr val="0000FF"/>
                </a:solidFill>
                <a:effectLst/>
                <a:ea typeface="PMingLiU" panose="02020500000000000000" pitchFamily="18" charset="-120"/>
                <a:cs typeface="Consolas" panose="020B0609020204030204" pitchFamily="49" charset="0"/>
              </a:rPr>
              <a:t>AND</a:t>
            </a:r>
            <a:r>
              <a:rPr lang="en-US" sz="1800" dirty="0">
                <a:solidFill>
                  <a:srgbClr val="0000FF"/>
                </a:solidFill>
                <a:effectLst/>
                <a:ea typeface="PMingLiU" panose="02020500000000000000" pitchFamily="18" charset="-120"/>
                <a:cs typeface="Consolas" panose="020B0609020204030204" pitchFamily="49" charset="0"/>
              </a:rPr>
              <a:t> "REST"</a:t>
            </a:r>
            <a:endParaRPr lang="pt-PT" sz="1800" dirty="0">
              <a:solidFill>
                <a:srgbClr val="0000FF"/>
              </a:solidFill>
              <a:effectLst/>
              <a:ea typeface="PMingLiU" panose="02020500000000000000" pitchFamily="18" charset="-120"/>
              <a:cs typeface="Consolas" panose="020B0609020204030204" pitchFamily="49" charset="0"/>
            </a:endParaRPr>
          </a:p>
          <a:p>
            <a:pPr marL="457200" lvl="1" indent="0">
              <a:buNone/>
            </a:pPr>
            <a:r>
              <a:rPr lang="en-US" sz="1800" b="1" dirty="0">
                <a:solidFill>
                  <a:srgbClr val="0000FF"/>
                </a:solidFill>
                <a:effectLst/>
                <a:ea typeface="PMingLiU" panose="02020500000000000000" pitchFamily="18" charset="-120"/>
                <a:cs typeface="Consolas" panose="020B0609020204030204" pitchFamily="49" charset="0"/>
              </a:rPr>
              <a:t>AND</a:t>
            </a:r>
            <a:r>
              <a:rPr lang="en-US" sz="1800" dirty="0">
                <a:solidFill>
                  <a:srgbClr val="0000FF"/>
                </a:solidFill>
                <a:effectLst/>
                <a:ea typeface="PMingLiU" panose="02020500000000000000" pitchFamily="18" charset="-120"/>
                <a:cs typeface="Consolas" panose="020B0609020204030204" pitchFamily="49" charset="0"/>
              </a:rPr>
              <a:t> ("serialization" OR "deserialization")</a:t>
            </a:r>
            <a:endParaRPr lang="pt-PT" sz="1800" dirty="0">
              <a:solidFill>
                <a:srgbClr val="0000FF"/>
              </a:solidFill>
              <a:effectLst/>
              <a:ea typeface="PMingLiU" panose="02020500000000000000" pitchFamily="18" charset="-120"/>
              <a:cs typeface="Consolas" panose="020B0609020204030204" pitchFamily="49" charset="0"/>
            </a:endParaRPr>
          </a:p>
          <a:p>
            <a:pPr marL="457200" lvl="1" indent="0">
              <a:buNone/>
            </a:pPr>
            <a:r>
              <a:rPr lang="en-US" sz="1800" b="1" dirty="0">
                <a:solidFill>
                  <a:srgbClr val="0000FF"/>
                </a:solidFill>
                <a:effectLst/>
                <a:ea typeface="PMingLiU" panose="02020500000000000000" pitchFamily="18" charset="-120"/>
                <a:cs typeface="Consolas" panose="020B0609020204030204" pitchFamily="49" charset="0"/>
              </a:rPr>
              <a:t>AND</a:t>
            </a:r>
            <a:r>
              <a:rPr lang="en-US" sz="1800" dirty="0">
                <a:solidFill>
                  <a:srgbClr val="0000FF"/>
                </a:solidFill>
                <a:effectLst/>
                <a:ea typeface="PMingLiU" panose="02020500000000000000" pitchFamily="18" charset="-120"/>
                <a:cs typeface="Consolas" panose="020B0609020204030204" pitchFamily="49" charset="0"/>
              </a:rPr>
              <a:t> ("JSON" </a:t>
            </a:r>
            <a:r>
              <a:rPr lang="en-US" sz="1800" b="1" dirty="0">
                <a:solidFill>
                  <a:srgbClr val="0000FF"/>
                </a:solidFill>
                <a:effectLst/>
                <a:ea typeface="PMingLiU" panose="02020500000000000000" pitchFamily="18" charset="-120"/>
                <a:cs typeface="Consolas" panose="020B0609020204030204" pitchFamily="49" charset="0"/>
              </a:rPr>
              <a:t>OR</a:t>
            </a:r>
            <a:r>
              <a:rPr lang="en-US" sz="1800" dirty="0">
                <a:solidFill>
                  <a:srgbClr val="0000FF"/>
                </a:solidFill>
                <a:effectLst/>
                <a:ea typeface="PMingLiU" panose="02020500000000000000" pitchFamily="18" charset="-120"/>
                <a:cs typeface="Consolas" panose="020B0609020204030204" pitchFamily="49" charset="0"/>
              </a:rPr>
              <a:t> "XML</a:t>
            </a:r>
            <a:r>
              <a:rPr lang="en-GB" sz="1800" dirty="0">
                <a:solidFill>
                  <a:srgbClr val="0000FF"/>
                </a:solidFill>
                <a:effectLst/>
                <a:ea typeface="PMingLiU" panose="02020500000000000000" pitchFamily="18" charset="-120"/>
                <a:cs typeface="Times New Roman" panose="02020603050405020304" pitchFamily="18" charset="0"/>
              </a:rPr>
              <a:t> </a:t>
            </a:r>
            <a:r>
              <a:rPr lang="en-US" sz="1800" dirty="0">
                <a:solidFill>
                  <a:srgbClr val="0000FF"/>
                </a:solidFill>
                <a:effectLst/>
                <a:ea typeface="PMingLiU" panose="02020500000000000000" pitchFamily="18" charset="-120"/>
                <a:cs typeface="Consolas" panose="020B0609020204030204" pitchFamily="49" charset="0"/>
              </a:rPr>
              <a:t>")</a:t>
            </a:r>
            <a:endParaRPr lang="pt-PT" sz="1800" dirty="0">
              <a:solidFill>
                <a:srgbClr val="0000FF"/>
              </a:solidFill>
              <a:effectLst/>
              <a:ea typeface="PMingLiU" panose="02020500000000000000" pitchFamily="18" charset="-120"/>
              <a:cs typeface="Consolas" panose="020B0609020204030204" pitchFamily="49" charset="0"/>
            </a:endParaRPr>
          </a:p>
          <a:p>
            <a:pPr marL="457200" lvl="1" indent="0">
              <a:buNone/>
            </a:pPr>
            <a:r>
              <a:rPr lang="en-US" sz="1800" b="1" dirty="0">
                <a:solidFill>
                  <a:srgbClr val="0000FF"/>
                </a:solidFill>
                <a:effectLst/>
                <a:ea typeface="PMingLiU" panose="02020500000000000000" pitchFamily="18" charset="-120"/>
                <a:cs typeface="Consolas" panose="020B0609020204030204" pitchFamily="49" charset="0"/>
              </a:rPr>
              <a:t>AND</a:t>
            </a:r>
            <a:r>
              <a:rPr lang="en-US" sz="1800" dirty="0">
                <a:solidFill>
                  <a:srgbClr val="0000FF"/>
                </a:solidFill>
                <a:effectLst/>
                <a:ea typeface="PMingLiU" panose="02020500000000000000" pitchFamily="18" charset="-120"/>
                <a:cs typeface="Consolas" panose="020B0609020204030204" pitchFamily="49" charset="0"/>
              </a:rPr>
              <a:t> ("performance" </a:t>
            </a:r>
            <a:r>
              <a:rPr lang="en-US" sz="1800" b="1" dirty="0">
                <a:solidFill>
                  <a:srgbClr val="0000FF"/>
                </a:solidFill>
                <a:effectLst/>
                <a:ea typeface="PMingLiU" panose="02020500000000000000" pitchFamily="18" charset="-120"/>
                <a:cs typeface="Consolas" panose="020B0609020204030204" pitchFamily="49" charset="0"/>
              </a:rPr>
              <a:t>OR</a:t>
            </a:r>
            <a:r>
              <a:rPr lang="en-US" sz="1800" dirty="0">
                <a:solidFill>
                  <a:srgbClr val="0000FF"/>
                </a:solidFill>
                <a:effectLst/>
                <a:ea typeface="PMingLiU" panose="02020500000000000000" pitchFamily="18" charset="-120"/>
                <a:cs typeface="Consolas" panose="020B0609020204030204" pitchFamily="49" charset="0"/>
              </a:rPr>
              <a:t> "latency" </a:t>
            </a:r>
            <a:r>
              <a:rPr lang="en-US" sz="1800" b="1" dirty="0">
                <a:solidFill>
                  <a:srgbClr val="0000FF"/>
                </a:solidFill>
                <a:effectLst/>
                <a:ea typeface="PMingLiU" panose="02020500000000000000" pitchFamily="18" charset="-120"/>
                <a:cs typeface="Consolas" panose="020B0609020204030204" pitchFamily="49" charset="0"/>
              </a:rPr>
              <a:t>OR</a:t>
            </a:r>
            <a:r>
              <a:rPr lang="en-US" sz="1800" dirty="0">
                <a:solidFill>
                  <a:srgbClr val="0000FF"/>
                </a:solidFill>
                <a:effectLst/>
                <a:ea typeface="PMingLiU" panose="02020500000000000000" pitchFamily="18" charset="-120"/>
                <a:cs typeface="Consolas" panose="020B0609020204030204" pitchFamily="49" charset="0"/>
              </a:rPr>
              <a:t> "resource consumption" </a:t>
            </a:r>
            <a:r>
              <a:rPr lang="en-US" sz="1800" b="1" dirty="0">
                <a:solidFill>
                  <a:srgbClr val="0000FF"/>
                </a:solidFill>
                <a:effectLst/>
                <a:ea typeface="PMingLiU" panose="02020500000000000000" pitchFamily="18" charset="-120"/>
                <a:cs typeface="Consolas" panose="020B0609020204030204" pitchFamily="49" charset="0"/>
              </a:rPr>
              <a:t>OR</a:t>
            </a:r>
            <a:r>
              <a:rPr lang="en-US" sz="1800" dirty="0">
                <a:solidFill>
                  <a:srgbClr val="0000FF"/>
                </a:solidFill>
                <a:effectLst/>
                <a:ea typeface="PMingLiU" panose="02020500000000000000" pitchFamily="18" charset="-120"/>
                <a:cs typeface="Consolas" panose="020B0609020204030204" pitchFamily="49" charset="0"/>
              </a:rPr>
              <a:t> "efficiency" </a:t>
            </a:r>
            <a:r>
              <a:rPr lang="en-US" sz="1800" b="1" dirty="0">
                <a:solidFill>
                  <a:srgbClr val="0000FF"/>
                </a:solidFill>
                <a:effectLst/>
                <a:ea typeface="PMingLiU" panose="02020500000000000000" pitchFamily="18" charset="-120"/>
                <a:cs typeface="Consolas" panose="020B0609020204030204" pitchFamily="49" charset="0"/>
              </a:rPr>
              <a:t>OR</a:t>
            </a:r>
            <a:r>
              <a:rPr lang="en-US" sz="1800" dirty="0">
                <a:solidFill>
                  <a:srgbClr val="0000FF"/>
                </a:solidFill>
                <a:effectLst/>
                <a:ea typeface="PMingLiU" panose="02020500000000000000" pitchFamily="18" charset="-120"/>
                <a:cs typeface="Consolas" panose="020B0609020204030204" pitchFamily="49" charset="0"/>
              </a:rPr>
              <a:t> “energy consumption”)</a:t>
            </a:r>
            <a:endParaRPr lang="pt-PT" sz="1800" dirty="0">
              <a:solidFill>
                <a:srgbClr val="0000FF"/>
              </a:solidFill>
              <a:effectLst/>
              <a:ea typeface="PMingLiU" panose="02020500000000000000" pitchFamily="18" charset="-120"/>
              <a:cs typeface="Consolas" panose="020B0609020204030204" pitchFamily="49" charset="0"/>
            </a:endParaRPr>
          </a:p>
          <a:p>
            <a:pPr marL="457200" lvl="1" indent="0">
              <a:buNone/>
            </a:pPr>
            <a:r>
              <a:rPr lang="en-US" sz="1800" b="1" dirty="0">
                <a:solidFill>
                  <a:srgbClr val="0000FF"/>
                </a:solidFill>
                <a:effectLst/>
                <a:ea typeface="PMingLiU" panose="02020500000000000000" pitchFamily="18" charset="-120"/>
                <a:cs typeface="Consolas" panose="020B0609020204030204" pitchFamily="49" charset="0"/>
              </a:rPr>
              <a:t>AND</a:t>
            </a:r>
            <a:r>
              <a:rPr lang="en-US" sz="1800" dirty="0">
                <a:solidFill>
                  <a:srgbClr val="0000FF"/>
                </a:solidFill>
                <a:effectLst/>
                <a:ea typeface="PMingLiU" panose="02020500000000000000" pitchFamily="18" charset="-120"/>
                <a:cs typeface="Consolas" panose="020B0609020204030204" pitchFamily="49" charset="0"/>
              </a:rPr>
              <a:t> ("web applications" OR "mobile" </a:t>
            </a:r>
            <a:r>
              <a:rPr lang="en-US" sz="1800" b="1" dirty="0">
                <a:solidFill>
                  <a:srgbClr val="0000FF"/>
                </a:solidFill>
                <a:effectLst/>
                <a:ea typeface="PMingLiU" panose="02020500000000000000" pitchFamily="18" charset="-120"/>
                <a:cs typeface="Consolas" panose="020B0609020204030204" pitchFamily="49" charset="0"/>
              </a:rPr>
              <a:t>OR</a:t>
            </a:r>
            <a:r>
              <a:rPr lang="en-US" sz="1800" dirty="0">
                <a:solidFill>
                  <a:srgbClr val="0000FF"/>
                </a:solidFill>
                <a:effectLst/>
                <a:ea typeface="PMingLiU" panose="02020500000000000000" pitchFamily="18" charset="-120"/>
                <a:cs typeface="Consolas" panose="020B0609020204030204" pitchFamily="49" charset="0"/>
              </a:rPr>
              <a:t> "IoT" </a:t>
            </a:r>
            <a:r>
              <a:rPr lang="en-US" sz="1800" b="1" dirty="0">
                <a:solidFill>
                  <a:srgbClr val="0000FF"/>
                </a:solidFill>
                <a:effectLst/>
                <a:ea typeface="PMingLiU" panose="02020500000000000000" pitchFamily="18" charset="-120"/>
                <a:cs typeface="Consolas" panose="020B0609020204030204" pitchFamily="49" charset="0"/>
              </a:rPr>
              <a:t>OR</a:t>
            </a:r>
            <a:r>
              <a:rPr lang="en-US" sz="1800" dirty="0">
                <a:solidFill>
                  <a:srgbClr val="0000FF"/>
                </a:solidFill>
                <a:effectLst/>
                <a:ea typeface="PMingLiU" panose="02020500000000000000" pitchFamily="18" charset="-120"/>
                <a:cs typeface="Consolas" panose="020B0609020204030204" pitchFamily="49" charset="0"/>
              </a:rPr>
              <a:t> "microservices")</a:t>
            </a:r>
            <a:endParaRPr lang="pt-PT" sz="1800" dirty="0">
              <a:solidFill>
                <a:srgbClr val="0000FF"/>
              </a:solidFill>
              <a:effectLst/>
              <a:ea typeface="PMingLiU" panose="02020500000000000000" pitchFamily="18" charset="-120"/>
              <a:cs typeface="Consolas" panose="020B0609020204030204" pitchFamily="49" charset="0"/>
            </a:endParaRPr>
          </a:p>
          <a:p>
            <a:pPr marL="457200" lvl="1" indent="0">
              <a:buNone/>
            </a:pPr>
            <a:r>
              <a:rPr lang="en-US" sz="1800" b="1" dirty="0">
                <a:solidFill>
                  <a:srgbClr val="0000FF"/>
                </a:solidFill>
                <a:effectLst/>
                <a:ea typeface="PMingLiU" panose="02020500000000000000" pitchFamily="18" charset="-120"/>
                <a:cs typeface="Consolas" panose="020B0609020204030204" pitchFamily="49" charset="0"/>
              </a:rPr>
              <a:t>AND</a:t>
            </a:r>
            <a:r>
              <a:rPr lang="en-US" sz="1800" dirty="0">
                <a:solidFill>
                  <a:srgbClr val="0000FF"/>
                </a:solidFill>
                <a:effectLst/>
                <a:ea typeface="PMingLiU" panose="02020500000000000000" pitchFamily="18" charset="-120"/>
                <a:cs typeface="Consolas" panose="020B0609020204030204" pitchFamily="49" charset="0"/>
              </a:rPr>
              <a:t> ("experimental study" </a:t>
            </a:r>
            <a:r>
              <a:rPr lang="en-US" sz="1800" b="1" dirty="0">
                <a:solidFill>
                  <a:srgbClr val="0000FF"/>
                </a:solidFill>
                <a:effectLst/>
                <a:ea typeface="PMingLiU" panose="02020500000000000000" pitchFamily="18" charset="-120"/>
                <a:cs typeface="Consolas" panose="020B0609020204030204" pitchFamily="49" charset="0"/>
              </a:rPr>
              <a:t>OR</a:t>
            </a:r>
            <a:r>
              <a:rPr lang="en-US" sz="1800" dirty="0">
                <a:solidFill>
                  <a:srgbClr val="0000FF"/>
                </a:solidFill>
                <a:effectLst/>
                <a:ea typeface="PMingLiU" panose="02020500000000000000" pitchFamily="18" charset="-120"/>
                <a:cs typeface="Consolas" panose="020B0609020204030204" pitchFamily="49" charset="0"/>
              </a:rPr>
              <a:t> "benchmark" </a:t>
            </a:r>
            <a:r>
              <a:rPr lang="en-US" sz="1800" b="1" dirty="0">
                <a:solidFill>
                  <a:srgbClr val="0000FF"/>
                </a:solidFill>
                <a:effectLst/>
                <a:ea typeface="PMingLiU" panose="02020500000000000000" pitchFamily="18" charset="-120"/>
                <a:cs typeface="Consolas" panose="020B0609020204030204" pitchFamily="49" charset="0"/>
              </a:rPr>
              <a:t>OR</a:t>
            </a:r>
            <a:r>
              <a:rPr lang="en-US" sz="1800" dirty="0">
                <a:solidFill>
                  <a:srgbClr val="0000FF"/>
                </a:solidFill>
                <a:effectLst/>
                <a:ea typeface="PMingLiU" panose="02020500000000000000" pitchFamily="18" charset="-120"/>
                <a:cs typeface="Consolas" panose="020B0609020204030204" pitchFamily="49" charset="0"/>
              </a:rPr>
              <a:t> "simulation")</a:t>
            </a:r>
          </a:p>
          <a:p>
            <a:pPr marL="0" indent="0">
              <a:buNone/>
            </a:pPr>
            <a:r>
              <a:rPr lang="en-US" sz="2200" dirty="0">
                <a:solidFill>
                  <a:srgbClr val="0000FF"/>
                </a:solidFill>
                <a:ea typeface="PMingLiU" panose="02020500000000000000" pitchFamily="18" charset="-120"/>
                <a:cs typeface="Consolas" panose="020B0609020204030204" pitchFamily="49" charset="0"/>
              </a:rPr>
              <a:t>}</a:t>
            </a:r>
            <a:endParaRPr lang="pt-PT" sz="2200" dirty="0">
              <a:solidFill>
                <a:srgbClr val="0000FF"/>
              </a:solidFill>
              <a:effectLst/>
              <a:ea typeface="PMingLiU" panose="02020500000000000000" pitchFamily="18" charset="-120"/>
              <a:cs typeface="Consolas" panose="020B0609020204030204" pitchFamily="49" charset="0"/>
            </a:endParaRPr>
          </a:p>
          <a:p>
            <a:pPr marL="0" indent="0">
              <a:lnSpc>
                <a:spcPct val="115000"/>
              </a:lnSpc>
              <a:spcAft>
                <a:spcPts val="1000"/>
              </a:spcAft>
              <a:buNone/>
            </a:pPr>
            <a:endParaRPr lang="pt-PT" dirty="0"/>
          </a:p>
        </p:txBody>
      </p:sp>
      <p:sp>
        <p:nvSpPr>
          <p:cNvPr id="4" name="Content Placeholder 3">
            <a:extLst>
              <a:ext uri="{FF2B5EF4-FFF2-40B4-BE49-F238E27FC236}">
                <a16:creationId xmlns:a16="http://schemas.microsoft.com/office/drawing/2014/main" id="{D5091D1C-46E5-A202-85CE-158D8F19ADE2}"/>
              </a:ext>
            </a:extLst>
          </p:cNvPr>
          <p:cNvSpPr>
            <a:spLocks noGrp="1"/>
          </p:cNvSpPr>
          <p:nvPr>
            <p:ph sz="half" idx="2"/>
          </p:nvPr>
        </p:nvSpPr>
        <p:spPr>
          <a:xfrm>
            <a:off x="5827776" y="1996535"/>
            <a:ext cx="5526024" cy="4053967"/>
          </a:xfrm>
        </p:spPr>
        <p:txBody>
          <a:bodyPr>
            <a:normAutofit fontScale="55000" lnSpcReduction="20000"/>
          </a:bodyPr>
          <a:lstStyle/>
          <a:p>
            <a:pPr lvl="1" algn="just">
              <a:lnSpc>
                <a:spcPct val="115000"/>
              </a:lnSpc>
            </a:pPr>
            <a:endParaRPr lang="en-US" sz="1400" dirty="0">
              <a:solidFill>
                <a:srgbClr val="000000"/>
              </a:solidFill>
              <a:effectLst/>
              <a:ea typeface="Times New Roman" panose="02020603050405020304" pitchFamily="18" charset="0"/>
            </a:endParaRPr>
          </a:p>
          <a:p>
            <a:r>
              <a:rPr lang="pt-PT" dirty="0"/>
              <a:t>Inclusion Criteria:</a:t>
            </a:r>
          </a:p>
          <a:p>
            <a:pPr lvl="1"/>
            <a:r>
              <a:rPr lang="pt-PT" dirty="0"/>
              <a:t>IC1: Studies examining Protocol Buffers, JSON, as data serialization.</a:t>
            </a:r>
          </a:p>
          <a:p>
            <a:pPr lvl="1"/>
            <a:r>
              <a:rPr lang="pt-PT" dirty="0"/>
              <a:t>IC2: Research measuring energy consumption, CPU power usage, battery consumption, or memory usage associated with REST API communication</a:t>
            </a:r>
          </a:p>
          <a:p>
            <a:pPr lvl="1"/>
            <a:r>
              <a:rPr lang="pt-PT" dirty="0"/>
              <a:t>IC3: Studies providing serialization, deserialization, transmission efficiency, or resource usage metrics directly related to energy consumption</a:t>
            </a:r>
          </a:p>
          <a:p>
            <a:pPr lvl="1"/>
            <a:r>
              <a:rPr lang="pt-PT" dirty="0"/>
              <a:t>IC4: Studies covering programming languages and platforms relevant to REST APIs</a:t>
            </a:r>
          </a:p>
          <a:p>
            <a:r>
              <a:rPr lang="pt-PT" dirty="0"/>
              <a:t>Exclusion Criteria:</a:t>
            </a:r>
          </a:p>
          <a:p>
            <a:pPr lvl="1"/>
            <a:r>
              <a:rPr lang="pt-PT" dirty="0"/>
              <a:t>EC1: Studies focusing on unrelated aspects such as security, data integrity, or accuracy without addressing energy consumption or efficiency.</a:t>
            </a:r>
          </a:p>
          <a:p>
            <a:pPr lvl="1"/>
            <a:r>
              <a:rPr lang="pt-PT" dirty="0"/>
              <a:t>EC2: Studies in non-REST API environments, or using protocols such as gRPC or SOAP, unless specifically measuring Protocol Buffers.</a:t>
            </a:r>
          </a:p>
          <a:p>
            <a:pPr lvl="1"/>
            <a:r>
              <a:rPr lang="pt-PT" dirty="0"/>
              <a:t>EC3: Studies using outdated versions of Protocol Buffers,  or JSON libraries that are no longer relevant to current REST API technology.</a:t>
            </a:r>
          </a:p>
        </p:txBody>
      </p:sp>
      <p:sp>
        <p:nvSpPr>
          <p:cNvPr id="5" name="Date Placeholder 4">
            <a:extLst>
              <a:ext uri="{FF2B5EF4-FFF2-40B4-BE49-F238E27FC236}">
                <a16:creationId xmlns:a16="http://schemas.microsoft.com/office/drawing/2014/main" id="{6B1C7CEF-8C1D-3228-3B0B-F078209EC5E2}"/>
              </a:ext>
            </a:extLst>
          </p:cNvPr>
          <p:cNvSpPr>
            <a:spLocks noGrp="1"/>
          </p:cNvSpPr>
          <p:nvPr>
            <p:ph type="dt" sz="half" idx="10"/>
          </p:nvPr>
        </p:nvSpPr>
        <p:spPr/>
        <p:txBody>
          <a:bodyPr/>
          <a:lstStyle/>
          <a:p>
            <a:fld id="{D107133F-93E1-48F1-BDCA-C762C3C5B644}" type="datetime1">
              <a:rPr lang="pt-PT" smtClean="0"/>
              <a:t>04/01/2025</a:t>
            </a:fld>
            <a:endParaRPr lang="pt-PT"/>
          </a:p>
        </p:txBody>
      </p:sp>
      <p:sp>
        <p:nvSpPr>
          <p:cNvPr id="6" name="Footer Placeholder 5">
            <a:extLst>
              <a:ext uri="{FF2B5EF4-FFF2-40B4-BE49-F238E27FC236}">
                <a16:creationId xmlns:a16="http://schemas.microsoft.com/office/drawing/2014/main" id="{F2B067F5-B242-B668-AE5B-269ED04A2CCB}"/>
              </a:ext>
            </a:extLst>
          </p:cNvPr>
          <p:cNvSpPr>
            <a:spLocks noGrp="1"/>
          </p:cNvSpPr>
          <p:nvPr>
            <p:ph type="ftr" sz="quarter" idx="11"/>
          </p:nvPr>
        </p:nvSpPr>
        <p:spPr/>
        <p:txBody>
          <a:bodyPr/>
          <a:lstStyle/>
          <a:p>
            <a:r>
              <a:rPr lang="pt-PT"/>
              <a:t>ISEP - PREPD</a:t>
            </a:r>
          </a:p>
        </p:txBody>
      </p:sp>
      <p:sp>
        <p:nvSpPr>
          <p:cNvPr id="7" name="Slide Number Placeholder 6">
            <a:extLst>
              <a:ext uri="{FF2B5EF4-FFF2-40B4-BE49-F238E27FC236}">
                <a16:creationId xmlns:a16="http://schemas.microsoft.com/office/drawing/2014/main" id="{0E6116D5-2A46-95E7-6E11-8DE9459DA980}"/>
              </a:ext>
            </a:extLst>
          </p:cNvPr>
          <p:cNvSpPr>
            <a:spLocks noGrp="1"/>
          </p:cNvSpPr>
          <p:nvPr>
            <p:ph type="sldNum" sz="quarter" idx="12"/>
          </p:nvPr>
        </p:nvSpPr>
        <p:spPr/>
        <p:txBody>
          <a:bodyPr/>
          <a:lstStyle/>
          <a:p>
            <a:fld id="{BE5A1DDE-8563-44B3-A20C-B9188BCE5F7A}" type="slidenum">
              <a:rPr lang="pt-PT" smtClean="0"/>
              <a:t>22</a:t>
            </a:fld>
            <a:endParaRPr lang="pt-PT"/>
          </a:p>
        </p:txBody>
      </p:sp>
    </p:spTree>
    <p:extLst>
      <p:ext uri="{BB962C8B-B14F-4D97-AF65-F5344CB8AC3E}">
        <p14:creationId xmlns:p14="http://schemas.microsoft.com/office/powerpoint/2010/main" val="21107447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2BE4E-A7A7-78DD-08E5-0A73A6AF0209}"/>
              </a:ext>
            </a:extLst>
          </p:cNvPr>
          <p:cNvSpPr>
            <a:spLocks noGrp="1"/>
          </p:cNvSpPr>
          <p:nvPr>
            <p:ph type="title"/>
          </p:nvPr>
        </p:nvSpPr>
        <p:spPr/>
        <p:txBody>
          <a:bodyPr/>
          <a:lstStyle/>
          <a:p>
            <a:r>
              <a:rPr lang="en-US" dirty="0"/>
              <a:t>Literature Review - Prisma</a:t>
            </a:r>
            <a:endParaRPr lang="pt-PT" dirty="0"/>
          </a:p>
        </p:txBody>
      </p:sp>
      <p:pic>
        <p:nvPicPr>
          <p:cNvPr id="9" name="Content Placeholder 8" descr="A flowchart of records&#10;&#10;Description automatically generated">
            <a:extLst>
              <a:ext uri="{FF2B5EF4-FFF2-40B4-BE49-F238E27FC236}">
                <a16:creationId xmlns:a16="http://schemas.microsoft.com/office/drawing/2014/main" id="{C0A2FE8F-CF13-0F52-B4E6-1A12CE0264A2}"/>
              </a:ext>
            </a:extLst>
          </p:cNvPr>
          <p:cNvPicPr>
            <a:picLocks noGrp="1" noChangeAspect="1"/>
          </p:cNvPicPr>
          <p:nvPr>
            <p:ph sz="half" idx="1"/>
          </p:nvPr>
        </p:nvPicPr>
        <p:blipFill>
          <a:blip r:embed="rId2"/>
          <a:stretch>
            <a:fillRect/>
          </a:stretch>
        </p:blipFill>
        <p:spPr>
          <a:xfrm>
            <a:off x="2732252" y="1140007"/>
            <a:ext cx="4242694" cy="4901355"/>
          </a:xfrm>
          <a:prstGeom prst="rect">
            <a:avLst/>
          </a:prstGeom>
        </p:spPr>
      </p:pic>
      <p:sp>
        <p:nvSpPr>
          <p:cNvPr id="5" name="Date Placeholder 4">
            <a:extLst>
              <a:ext uri="{FF2B5EF4-FFF2-40B4-BE49-F238E27FC236}">
                <a16:creationId xmlns:a16="http://schemas.microsoft.com/office/drawing/2014/main" id="{728EC156-88D2-5E71-7F18-7C104D29B08D}"/>
              </a:ext>
            </a:extLst>
          </p:cNvPr>
          <p:cNvSpPr>
            <a:spLocks noGrp="1"/>
          </p:cNvSpPr>
          <p:nvPr>
            <p:ph type="dt" sz="half" idx="10"/>
          </p:nvPr>
        </p:nvSpPr>
        <p:spPr/>
        <p:txBody>
          <a:bodyPr/>
          <a:lstStyle/>
          <a:p>
            <a:fld id="{D107133F-93E1-48F1-BDCA-C762C3C5B644}" type="datetime1">
              <a:rPr lang="pt-PT" smtClean="0"/>
              <a:t>04/01/2025</a:t>
            </a:fld>
            <a:endParaRPr lang="pt-PT"/>
          </a:p>
        </p:txBody>
      </p:sp>
      <p:sp>
        <p:nvSpPr>
          <p:cNvPr id="6" name="Footer Placeholder 5">
            <a:extLst>
              <a:ext uri="{FF2B5EF4-FFF2-40B4-BE49-F238E27FC236}">
                <a16:creationId xmlns:a16="http://schemas.microsoft.com/office/drawing/2014/main" id="{0665F8BB-01C3-552D-F5AB-CFE32C3D5803}"/>
              </a:ext>
            </a:extLst>
          </p:cNvPr>
          <p:cNvSpPr>
            <a:spLocks noGrp="1"/>
          </p:cNvSpPr>
          <p:nvPr>
            <p:ph type="ftr" sz="quarter" idx="11"/>
          </p:nvPr>
        </p:nvSpPr>
        <p:spPr/>
        <p:txBody>
          <a:bodyPr/>
          <a:lstStyle/>
          <a:p>
            <a:r>
              <a:rPr lang="pt-PT"/>
              <a:t>ISEP - PREPD</a:t>
            </a:r>
          </a:p>
        </p:txBody>
      </p:sp>
      <p:sp>
        <p:nvSpPr>
          <p:cNvPr id="7" name="Slide Number Placeholder 6">
            <a:extLst>
              <a:ext uri="{FF2B5EF4-FFF2-40B4-BE49-F238E27FC236}">
                <a16:creationId xmlns:a16="http://schemas.microsoft.com/office/drawing/2014/main" id="{ED299918-E553-45B4-A764-BA52D1465196}"/>
              </a:ext>
            </a:extLst>
          </p:cNvPr>
          <p:cNvSpPr>
            <a:spLocks noGrp="1"/>
          </p:cNvSpPr>
          <p:nvPr>
            <p:ph type="sldNum" sz="quarter" idx="12"/>
          </p:nvPr>
        </p:nvSpPr>
        <p:spPr/>
        <p:txBody>
          <a:bodyPr/>
          <a:lstStyle/>
          <a:p>
            <a:fld id="{BE5A1DDE-8563-44B3-A20C-B9188BCE5F7A}" type="slidenum">
              <a:rPr lang="pt-PT" smtClean="0"/>
              <a:t>23</a:t>
            </a:fld>
            <a:endParaRPr lang="pt-PT"/>
          </a:p>
        </p:txBody>
      </p:sp>
      <p:sp>
        <p:nvSpPr>
          <p:cNvPr id="3" name="TextBox 2">
            <a:extLst>
              <a:ext uri="{FF2B5EF4-FFF2-40B4-BE49-F238E27FC236}">
                <a16:creationId xmlns:a16="http://schemas.microsoft.com/office/drawing/2014/main" id="{EF112455-124F-060D-9176-9F5823BF4123}"/>
              </a:ext>
            </a:extLst>
          </p:cNvPr>
          <p:cNvSpPr txBox="1"/>
          <p:nvPr/>
        </p:nvSpPr>
        <p:spPr>
          <a:xfrm>
            <a:off x="2688336" y="6223924"/>
            <a:ext cx="4407408" cy="246221"/>
          </a:xfrm>
          <a:prstGeom prst="rect">
            <a:avLst/>
          </a:prstGeom>
          <a:noFill/>
        </p:spPr>
        <p:txBody>
          <a:bodyPr wrap="square" rtlCol="0">
            <a:spAutoFit/>
          </a:bodyPr>
          <a:lstStyle/>
          <a:p>
            <a:r>
              <a:rPr lang="en-US" sz="1000" dirty="0"/>
              <a:t>Figure 10 – Prisma systematic literature Review altered from [4] </a:t>
            </a:r>
            <a:endParaRPr lang="en-GB" sz="1000" dirty="0"/>
          </a:p>
        </p:txBody>
      </p:sp>
    </p:spTree>
    <p:extLst>
      <p:ext uri="{BB962C8B-B14F-4D97-AF65-F5344CB8AC3E}">
        <p14:creationId xmlns:p14="http://schemas.microsoft.com/office/powerpoint/2010/main" val="620002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A89A0-D3A1-6F78-ADF3-5C2509CD0069}"/>
              </a:ext>
            </a:extLst>
          </p:cNvPr>
          <p:cNvSpPr>
            <a:spLocks noGrp="1"/>
          </p:cNvSpPr>
          <p:nvPr>
            <p:ph type="title"/>
          </p:nvPr>
        </p:nvSpPr>
        <p:spPr/>
        <p:txBody>
          <a:bodyPr/>
          <a:lstStyle/>
          <a:p>
            <a:r>
              <a:rPr lang="en-US" dirty="0"/>
              <a:t>Literature Review - Discussion</a:t>
            </a:r>
            <a:endParaRPr lang="pt-PT" dirty="0"/>
          </a:p>
        </p:txBody>
      </p:sp>
      <p:sp>
        <p:nvSpPr>
          <p:cNvPr id="3" name="Content Placeholder 2">
            <a:extLst>
              <a:ext uri="{FF2B5EF4-FFF2-40B4-BE49-F238E27FC236}">
                <a16:creationId xmlns:a16="http://schemas.microsoft.com/office/drawing/2014/main" id="{B09D5253-DABF-2E14-4D1C-659FD0761342}"/>
              </a:ext>
            </a:extLst>
          </p:cNvPr>
          <p:cNvSpPr>
            <a:spLocks noGrp="1"/>
          </p:cNvSpPr>
          <p:nvPr>
            <p:ph sz="half" idx="1"/>
          </p:nvPr>
        </p:nvSpPr>
        <p:spPr>
          <a:xfrm>
            <a:off x="838200" y="1825625"/>
            <a:ext cx="10515600" cy="4351338"/>
          </a:xfrm>
        </p:spPr>
        <p:txBody>
          <a:bodyPr/>
          <a:lstStyle/>
          <a:p>
            <a:r>
              <a:rPr lang="en-US" dirty="0" err="1"/>
              <a:t>ProtoBufs</a:t>
            </a:r>
            <a:r>
              <a:rPr lang="en-US" dirty="0"/>
              <a:t> have increased advantages over JSON in performance and efficiency</a:t>
            </a:r>
          </a:p>
          <a:p>
            <a:r>
              <a:rPr lang="en-US" dirty="0"/>
              <a:t>Increasingly better if there are large and complex data structures.</a:t>
            </a:r>
          </a:p>
          <a:p>
            <a:r>
              <a:rPr lang="pt-PT" dirty="0"/>
              <a:t>But they have more CPU energy consumption</a:t>
            </a:r>
          </a:p>
        </p:txBody>
      </p:sp>
      <p:sp>
        <p:nvSpPr>
          <p:cNvPr id="5" name="Date Placeholder 4">
            <a:extLst>
              <a:ext uri="{FF2B5EF4-FFF2-40B4-BE49-F238E27FC236}">
                <a16:creationId xmlns:a16="http://schemas.microsoft.com/office/drawing/2014/main" id="{66BAE3D2-D3AC-F421-F3C8-317064FFBC52}"/>
              </a:ext>
            </a:extLst>
          </p:cNvPr>
          <p:cNvSpPr>
            <a:spLocks noGrp="1"/>
          </p:cNvSpPr>
          <p:nvPr>
            <p:ph type="dt" sz="half" idx="10"/>
          </p:nvPr>
        </p:nvSpPr>
        <p:spPr/>
        <p:txBody>
          <a:bodyPr/>
          <a:lstStyle/>
          <a:p>
            <a:fld id="{D107133F-93E1-48F1-BDCA-C762C3C5B644}" type="datetime1">
              <a:rPr lang="pt-PT" smtClean="0"/>
              <a:t>04/01/2025</a:t>
            </a:fld>
            <a:endParaRPr lang="pt-PT"/>
          </a:p>
        </p:txBody>
      </p:sp>
      <p:sp>
        <p:nvSpPr>
          <p:cNvPr id="6" name="Footer Placeholder 5">
            <a:extLst>
              <a:ext uri="{FF2B5EF4-FFF2-40B4-BE49-F238E27FC236}">
                <a16:creationId xmlns:a16="http://schemas.microsoft.com/office/drawing/2014/main" id="{73189AED-1A1A-5448-FA3B-63C938F3FB3A}"/>
              </a:ext>
            </a:extLst>
          </p:cNvPr>
          <p:cNvSpPr>
            <a:spLocks noGrp="1"/>
          </p:cNvSpPr>
          <p:nvPr>
            <p:ph type="ftr" sz="quarter" idx="11"/>
          </p:nvPr>
        </p:nvSpPr>
        <p:spPr/>
        <p:txBody>
          <a:bodyPr/>
          <a:lstStyle/>
          <a:p>
            <a:r>
              <a:rPr lang="pt-PT"/>
              <a:t>ISEP - PREPD</a:t>
            </a:r>
          </a:p>
        </p:txBody>
      </p:sp>
      <p:sp>
        <p:nvSpPr>
          <p:cNvPr id="7" name="Slide Number Placeholder 6">
            <a:extLst>
              <a:ext uri="{FF2B5EF4-FFF2-40B4-BE49-F238E27FC236}">
                <a16:creationId xmlns:a16="http://schemas.microsoft.com/office/drawing/2014/main" id="{F7325A41-3E95-3A43-B00A-01D07D4AE927}"/>
              </a:ext>
            </a:extLst>
          </p:cNvPr>
          <p:cNvSpPr>
            <a:spLocks noGrp="1"/>
          </p:cNvSpPr>
          <p:nvPr>
            <p:ph type="sldNum" sz="quarter" idx="12"/>
          </p:nvPr>
        </p:nvSpPr>
        <p:spPr/>
        <p:txBody>
          <a:bodyPr/>
          <a:lstStyle/>
          <a:p>
            <a:fld id="{BE5A1DDE-8563-44B3-A20C-B9188BCE5F7A}" type="slidenum">
              <a:rPr lang="pt-PT" smtClean="0"/>
              <a:t>24</a:t>
            </a:fld>
            <a:endParaRPr lang="pt-PT"/>
          </a:p>
        </p:txBody>
      </p:sp>
      <p:graphicFrame>
        <p:nvGraphicFramePr>
          <p:cNvPr id="4" name="Table 3">
            <a:extLst>
              <a:ext uri="{FF2B5EF4-FFF2-40B4-BE49-F238E27FC236}">
                <a16:creationId xmlns:a16="http://schemas.microsoft.com/office/drawing/2014/main" id="{0678A808-695D-636A-EE06-C55471964489}"/>
              </a:ext>
            </a:extLst>
          </p:cNvPr>
          <p:cNvGraphicFramePr>
            <a:graphicFrameLocks noGrp="1"/>
          </p:cNvGraphicFramePr>
          <p:nvPr>
            <p:extLst>
              <p:ext uri="{D42A27DB-BD31-4B8C-83A1-F6EECF244321}">
                <p14:modId xmlns:p14="http://schemas.microsoft.com/office/powerpoint/2010/main" val="151431547"/>
              </p:ext>
            </p:extLst>
          </p:nvPr>
        </p:nvGraphicFramePr>
        <p:xfrm>
          <a:off x="2316307" y="3429000"/>
          <a:ext cx="5344795" cy="756285"/>
        </p:xfrm>
        <a:graphic>
          <a:graphicData uri="http://schemas.openxmlformats.org/drawingml/2006/table">
            <a:tbl>
              <a:tblPr firstRow="1" firstCol="1" bandRow="1">
                <a:tableStyleId>{5C22544A-7EE6-4342-B048-85BDC9FD1C3A}</a:tableStyleId>
              </a:tblPr>
              <a:tblGrid>
                <a:gridCol w="939165">
                  <a:extLst>
                    <a:ext uri="{9D8B030D-6E8A-4147-A177-3AD203B41FA5}">
                      <a16:colId xmlns:a16="http://schemas.microsoft.com/office/drawing/2014/main" val="3318977639"/>
                    </a:ext>
                  </a:extLst>
                </a:gridCol>
                <a:gridCol w="1013460">
                  <a:extLst>
                    <a:ext uri="{9D8B030D-6E8A-4147-A177-3AD203B41FA5}">
                      <a16:colId xmlns:a16="http://schemas.microsoft.com/office/drawing/2014/main" val="1877830879"/>
                    </a:ext>
                  </a:extLst>
                </a:gridCol>
                <a:gridCol w="1210310">
                  <a:extLst>
                    <a:ext uri="{9D8B030D-6E8A-4147-A177-3AD203B41FA5}">
                      <a16:colId xmlns:a16="http://schemas.microsoft.com/office/drawing/2014/main" val="3052389795"/>
                    </a:ext>
                  </a:extLst>
                </a:gridCol>
                <a:gridCol w="1090930">
                  <a:extLst>
                    <a:ext uri="{9D8B030D-6E8A-4147-A177-3AD203B41FA5}">
                      <a16:colId xmlns:a16="http://schemas.microsoft.com/office/drawing/2014/main" val="1246745934"/>
                    </a:ext>
                  </a:extLst>
                </a:gridCol>
                <a:gridCol w="1090930">
                  <a:extLst>
                    <a:ext uri="{9D8B030D-6E8A-4147-A177-3AD203B41FA5}">
                      <a16:colId xmlns:a16="http://schemas.microsoft.com/office/drawing/2014/main" val="2749453098"/>
                    </a:ext>
                  </a:extLst>
                </a:gridCol>
              </a:tblGrid>
              <a:tr h="252095">
                <a:tc>
                  <a:txBody>
                    <a:bodyPr/>
                    <a:lstStyle/>
                    <a:p>
                      <a:pPr>
                        <a:lnSpc>
                          <a:spcPct val="115000"/>
                        </a:lnSpc>
                        <a:spcAft>
                          <a:spcPts val="1000"/>
                        </a:spcAft>
                      </a:pPr>
                      <a:r>
                        <a:rPr lang="en-GB" sz="1100">
                          <a:effectLst/>
                        </a:rPr>
                        <a:t> </a:t>
                      </a:r>
                      <a:endParaRPr lang="en-GB"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pt-PT" sz="1100">
                          <a:effectLst/>
                        </a:rPr>
                        <a:t>XML</a:t>
                      </a:r>
                      <a:endParaRPr lang="en-GB"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pt-PT" sz="1100">
                          <a:effectLst/>
                        </a:rPr>
                        <a:t>JSON</a:t>
                      </a:r>
                      <a:endParaRPr lang="en-GB"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ctr">
                        <a:lnSpc>
                          <a:spcPct val="115000"/>
                        </a:lnSpc>
                        <a:spcAft>
                          <a:spcPts val="1000"/>
                        </a:spcAft>
                      </a:pPr>
                      <a:r>
                        <a:rPr lang="pt-PT" sz="1100">
                          <a:effectLst/>
                        </a:rPr>
                        <a:t>ProtoBuf</a:t>
                      </a:r>
                      <a:endParaRPr lang="en-GB"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pt-PT" sz="1100">
                          <a:effectLst/>
                        </a:rPr>
                        <a:t>Thrift</a:t>
                      </a:r>
                      <a:endParaRPr lang="en-GB"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688667857"/>
                  </a:ext>
                </a:extLst>
              </a:tr>
              <a:tr h="252095">
                <a:tc>
                  <a:txBody>
                    <a:bodyPr/>
                    <a:lstStyle/>
                    <a:p>
                      <a:pPr>
                        <a:lnSpc>
                          <a:spcPct val="115000"/>
                        </a:lnSpc>
                        <a:spcAft>
                          <a:spcPts val="1000"/>
                        </a:spcAft>
                        <a:tabLst>
                          <a:tab pos="564515" algn="l"/>
                        </a:tabLst>
                      </a:pPr>
                      <a:r>
                        <a:rPr lang="pt-PT" sz="1100">
                          <a:effectLst/>
                        </a:rPr>
                        <a:t>Book</a:t>
                      </a:r>
                      <a:endParaRPr lang="en-GB"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pt-PT" sz="1100">
                          <a:effectLst/>
                        </a:rPr>
                        <a:t>22.842</a:t>
                      </a:r>
                      <a:endParaRPr lang="en-GB"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pt-PT" sz="1100">
                          <a:effectLst/>
                        </a:rPr>
                        <a:t>4.177</a:t>
                      </a:r>
                      <a:endParaRPr lang="en-GB"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pt-PT" sz="1100">
                          <a:effectLst/>
                        </a:rPr>
                        <a:t>2.339</a:t>
                      </a:r>
                      <a:endParaRPr lang="en-GB"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pt-PT" sz="1100">
                          <a:effectLst/>
                        </a:rPr>
                        <a:t>2.315</a:t>
                      </a:r>
                      <a:endParaRPr lang="en-GB"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753162251"/>
                  </a:ext>
                </a:extLst>
              </a:tr>
              <a:tr h="252095">
                <a:tc>
                  <a:txBody>
                    <a:bodyPr/>
                    <a:lstStyle/>
                    <a:p>
                      <a:pPr>
                        <a:lnSpc>
                          <a:spcPct val="115000"/>
                        </a:lnSpc>
                        <a:spcAft>
                          <a:spcPts val="1000"/>
                        </a:spcAft>
                      </a:pPr>
                      <a:r>
                        <a:rPr lang="pt-PT" sz="1100">
                          <a:effectLst/>
                        </a:rPr>
                        <a:t>Video</a:t>
                      </a:r>
                      <a:endParaRPr lang="en-GB"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pt-PT" sz="1100">
                          <a:effectLst/>
                        </a:rPr>
                        <a:t>17.884</a:t>
                      </a:r>
                      <a:endParaRPr lang="en-GB"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pt-PT" sz="1100">
                          <a:effectLst/>
                        </a:rPr>
                        <a:t>4.097</a:t>
                      </a:r>
                      <a:endParaRPr lang="en-GB"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pt-PT" sz="1100">
                          <a:effectLst/>
                        </a:rPr>
                        <a:t>1.800</a:t>
                      </a:r>
                      <a:endParaRPr lang="en-GB"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pt-PT" sz="1100" dirty="0">
                          <a:effectLst/>
                        </a:rPr>
                        <a:t>1.747</a:t>
                      </a:r>
                      <a:endParaRPr lang="en-GB" sz="11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609574788"/>
                  </a:ext>
                </a:extLst>
              </a:tr>
            </a:tbl>
          </a:graphicData>
        </a:graphic>
      </p:graphicFrame>
      <p:graphicFrame>
        <p:nvGraphicFramePr>
          <p:cNvPr id="9" name="Table 8">
            <a:extLst>
              <a:ext uri="{FF2B5EF4-FFF2-40B4-BE49-F238E27FC236}">
                <a16:creationId xmlns:a16="http://schemas.microsoft.com/office/drawing/2014/main" id="{CA10E656-5428-285E-6193-569874D508BC}"/>
              </a:ext>
            </a:extLst>
          </p:cNvPr>
          <p:cNvGraphicFramePr>
            <a:graphicFrameLocks noGrp="1"/>
          </p:cNvGraphicFramePr>
          <p:nvPr>
            <p:extLst>
              <p:ext uri="{D42A27DB-BD31-4B8C-83A1-F6EECF244321}">
                <p14:modId xmlns:p14="http://schemas.microsoft.com/office/powerpoint/2010/main" val="3946179658"/>
              </p:ext>
            </p:extLst>
          </p:nvPr>
        </p:nvGraphicFramePr>
        <p:xfrm>
          <a:off x="2316307" y="4802981"/>
          <a:ext cx="5344795" cy="756285"/>
        </p:xfrm>
        <a:graphic>
          <a:graphicData uri="http://schemas.openxmlformats.org/drawingml/2006/table">
            <a:tbl>
              <a:tblPr firstRow="1" firstCol="1" bandRow="1">
                <a:tableStyleId>{5C22544A-7EE6-4342-B048-85BDC9FD1C3A}</a:tableStyleId>
              </a:tblPr>
              <a:tblGrid>
                <a:gridCol w="939165">
                  <a:extLst>
                    <a:ext uri="{9D8B030D-6E8A-4147-A177-3AD203B41FA5}">
                      <a16:colId xmlns:a16="http://schemas.microsoft.com/office/drawing/2014/main" val="2970108740"/>
                    </a:ext>
                  </a:extLst>
                </a:gridCol>
                <a:gridCol w="1013460">
                  <a:extLst>
                    <a:ext uri="{9D8B030D-6E8A-4147-A177-3AD203B41FA5}">
                      <a16:colId xmlns:a16="http://schemas.microsoft.com/office/drawing/2014/main" val="2367591759"/>
                    </a:ext>
                  </a:extLst>
                </a:gridCol>
                <a:gridCol w="1210310">
                  <a:extLst>
                    <a:ext uri="{9D8B030D-6E8A-4147-A177-3AD203B41FA5}">
                      <a16:colId xmlns:a16="http://schemas.microsoft.com/office/drawing/2014/main" val="2821094623"/>
                    </a:ext>
                  </a:extLst>
                </a:gridCol>
                <a:gridCol w="1090930">
                  <a:extLst>
                    <a:ext uri="{9D8B030D-6E8A-4147-A177-3AD203B41FA5}">
                      <a16:colId xmlns:a16="http://schemas.microsoft.com/office/drawing/2014/main" val="4065346802"/>
                    </a:ext>
                  </a:extLst>
                </a:gridCol>
                <a:gridCol w="1090930">
                  <a:extLst>
                    <a:ext uri="{9D8B030D-6E8A-4147-A177-3AD203B41FA5}">
                      <a16:colId xmlns:a16="http://schemas.microsoft.com/office/drawing/2014/main" val="284112611"/>
                    </a:ext>
                  </a:extLst>
                </a:gridCol>
              </a:tblGrid>
              <a:tr h="252095">
                <a:tc>
                  <a:txBody>
                    <a:bodyPr/>
                    <a:lstStyle/>
                    <a:p>
                      <a:pPr>
                        <a:lnSpc>
                          <a:spcPct val="115000"/>
                        </a:lnSpc>
                        <a:spcAft>
                          <a:spcPts val="1000"/>
                        </a:spcAft>
                      </a:pPr>
                      <a:r>
                        <a:rPr lang="en-US" sz="1100">
                          <a:effectLst/>
                        </a:rPr>
                        <a:t> </a:t>
                      </a:r>
                      <a:endParaRPr lang="en-GB"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pt-PT" sz="1100">
                          <a:effectLst/>
                        </a:rPr>
                        <a:t>XML</a:t>
                      </a:r>
                      <a:endParaRPr lang="en-GB"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pt-PT" sz="1100">
                          <a:effectLst/>
                        </a:rPr>
                        <a:t>JSON</a:t>
                      </a:r>
                      <a:endParaRPr lang="en-GB"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gn="ctr">
                        <a:lnSpc>
                          <a:spcPct val="115000"/>
                        </a:lnSpc>
                        <a:spcAft>
                          <a:spcPts val="1000"/>
                        </a:spcAft>
                      </a:pPr>
                      <a:r>
                        <a:rPr lang="pt-PT" sz="1100">
                          <a:effectLst/>
                        </a:rPr>
                        <a:t>ProtoBuf</a:t>
                      </a:r>
                      <a:endParaRPr lang="en-GB"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pt-PT" sz="1100">
                          <a:effectLst/>
                        </a:rPr>
                        <a:t>Thrift</a:t>
                      </a:r>
                      <a:endParaRPr lang="en-GB"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925737018"/>
                  </a:ext>
                </a:extLst>
              </a:tr>
              <a:tr h="252095">
                <a:tc>
                  <a:txBody>
                    <a:bodyPr/>
                    <a:lstStyle/>
                    <a:p>
                      <a:pPr>
                        <a:lnSpc>
                          <a:spcPct val="115000"/>
                        </a:lnSpc>
                        <a:spcAft>
                          <a:spcPts val="1000"/>
                        </a:spcAft>
                        <a:tabLst>
                          <a:tab pos="564515" algn="l"/>
                        </a:tabLst>
                      </a:pPr>
                      <a:r>
                        <a:rPr lang="pt-PT" sz="1100">
                          <a:effectLst/>
                        </a:rPr>
                        <a:t>Book</a:t>
                      </a:r>
                      <a:endParaRPr lang="en-GB"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pt-PT" sz="1100">
                          <a:effectLst/>
                        </a:rPr>
                        <a:t>7.908</a:t>
                      </a:r>
                      <a:endParaRPr lang="en-GB"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pt-PT" sz="1100">
                          <a:effectLst/>
                        </a:rPr>
                        <a:t>1.199</a:t>
                      </a:r>
                      <a:endParaRPr lang="en-GB"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pt-PT" sz="1100">
                          <a:effectLst/>
                        </a:rPr>
                        <a:t>0.298</a:t>
                      </a:r>
                      <a:endParaRPr lang="en-GB"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pt-PT" sz="1100">
                          <a:effectLst/>
                        </a:rPr>
                        <a:t>0.732</a:t>
                      </a:r>
                      <a:endParaRPr lang="en-GB"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017630501"/>
                  </a:ext>
                </a:extLst>
              </a:tr>
              <a:tr h="252095">
                <a:tc>
                  <a:txBody>
                    <a:bodyPr/>
                    <a:lstStyle/>
                    <a:p>
                      <a:pPr>
                        <a:lnSpc>
                          <a:spcPct val="115000"/>
                        </a:lnSpc>
                        <a:spcAft>
                          <a:spcPts val="1000"/>
                        </a:spcAft>
                      </a:pPr>
                      <a:r>
                        <a:rPr lang="pt-PT" sz="1100">
                          <a:effectLst/>
                        </a:rPr>
                        <a:t>Video</a:t>
                      </a:r>
                      <a:endParaRPr lang="en-GB"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pt-PT" sz="1100">
                          <a:effectLst/>
                        </a:rPr>
                        <a:t>6.7.4.2</a:t>
                      </a:r>
                      <a:endParaRPr lang="en-GB"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pt-PT" sz="1100">
                          <a:effectLst/>
                        </a:rPr>
                        <a:t>0.755</a:t>
                      </a:r>
                      <a:endParaRPr lang="en-GB"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pt-PT" sz="1100">
                          <a:effectLst/>
                        </a:rPr>
                        <a:t>0.197</a:t>
                      </a:r>
                      <a:endParaRPr lang="en-GB"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pt-PT" sz="1100" dirty="0">
                          <a:effectLst/>
                        </a:rPr>
                        <a:t>0.310</a:t>
                      </a:r>
                      <a:endParaRPr lang="en-GB" sz="11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699144480"/>
                  </a:ext>
                </a:extLst>
              </a:tr>
            </a:tbl>
          </a:graphicData>
        </a:graphic>
      </p:graphicFrame>
      <p:sp>
        <p:nvSpPr>
          <p:cNvPr id="10" name="TextBox 9">
            <a:extLst>
              <a:ext uri="{FF2B5EF4-FFF2-40B4-BE49-F238E27FC236}">
                <a16:creationId xmlns:a16="http://schemas.microsoft.com/office/drawing/2014/main" id="{11637177-9B98-856F-81A8-196FBA93FD80}"/>
              </a:ext>
            </a:extLst>
          </p:cNvPr>
          <p:cNvSpPr txBox="1"/>
          <p:nvPr/>
        </p:nvSpPr>
        <p:spPr>
          <a:xfrm>
            <a:off x="2303243" y="4371022"/>
            <a:ext cx="5270792" cy="246221"/>
          </a:xfrm>
          <a:prstGeom prst="rect">
            <a:avLst/>
          </a:prstGeom>
          <a:noFill/>
        </p:spPr>
        <p:txBody>
          <a:bodyPr wrap="square" rtlCol="0">
            <a:spAutoFit/>
          </a:bodyPr>
          <a:lstStyle/>
          <a:p>
            <a:pPr algn="ctr"/>
            <a:r>
              <a:rPr lang="en-US" sz="1000" dirty="0"/>
              <a:t>Table 4 – Average Serialization Time in </a:t>
            </a:r>
            <a:r>
              <a:rPr lang="en-US" sz="1000" dirty="0" err="1"/>
              <a:t>ms</a:t>
            </a:r>
            <a:r>
              <a:rPr lang="en-US" sz="1000" dirty="0"/>
              <a:t> taken from [5] </a:t>
            </a:r>
            <a:endParaRPr lang="en-GB" sz="1000" dirty="0"/>
          </a:p>
        </p:txBody>
      </p:sp>
      <p:sp>
        <p:nvSpPr>
          <p:cNvPr id="11" name="TextBox 10">
            <a:extLst>
              <a:ext uri="{FF2B5EF4-FFF2-40B4-BE49-F238E27FC236}">
                <a16:creationId xmlns:a16="http://schemas.microsoft.com/office/drawing/2014/main" id="{A13CD0BB-6FDB-5030-E7E4-406CEDDE0E80}"/>
              </a:ext>
            </a:extLst>
          </p:cNvPr>
          <p:cNvSpPr txBox="1"/>
          <p:nvPr/>
        </p:nvSpPr>
        <p:spPr>
          <a:xfrm>
            <a:off x="2316307" y="5688727"/>
            <a:ext cx="5270792" cy="246221"/>
          </a:xfrm>
          <a:prstGeom prst="rect">
            <a:avLst/>
          </a:prstGeom>
          <a:noFill/>
        </p:spPr>
        <p:txBody>
          <a:bodyPr wrap="square" rtlCol="0">
            <a:spAutoFit/>
          </a:bodyPr>
          <a:lstStyle/>
          <a:p>
            <a:pPr algn="ctr"/>
            <a:r>
              <a:rPr lang="en-US" sz="1000" dirty="0"/>
              <a:t>Table 5 – Average Deserialization Time in </a:t>
            </a:r>
            <a:r>
              <a:rPr lang="en-US" sz="1000" dirty="0" err="1"/>
              <a:t>ms</a:t>
            </a:r>
            <a:r>
              <a:rPr lang="en-US" sz="1000" dirty="0"/>
              <a:t> taken from [5] </a:t>
            </a:r>
            <a:endParaRPr lang="en-GB" sz="1000" dirty="0"/>
          </a:p>
        </p:txBody>
      </p:sp>
    </p:spTree>
    <p:extLst>
      <p:ext uri="{BB962C8B-B14F-4D97-AF65-F5344CB8AC3E}">
        <p14:creationId xmlns:p14="http://schemas.microsoft.com/office/powerpoint/2010/main" val="3094464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791CC6-5963-D12F-7746-A9FF8F8F18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1628C6-8645-DD84-FEC8-7F4DA91837AC}"/>
              </a:ext>
            </a:extLst>
          </p:cNvPr>
          <p:cNvSpPr>
            <a:spLocks noGrp="1"/>
          </p:cNvSpPr>
          <p:nvPr>
            <p:ph type="title"/>
          </p:nvPr>
        </p:nvSpPr>
        <p:spPr/>
        <p:txBody>
          <a:bodyPr/>
          <a:lstStyle/>
          <a:p>
            <a:r>
              <a:rPr lang="en-US" dirty="0"/>
              <a:t>Literature Review - Discussion</a:t>
            </a:r>
            <a:endParaRPr lang="pt-PT" dirty="0"/>
          </a:p>
        </p:txBody>
      </p:sp>
      <p:sp>
        <p:nvSpPr>
          <p:cNvPr id="3" name="Content Placeholder 2">
            <a:extLst>
              <a:ext uri="{FF2B5EF4-FFF2-40B4-BE49-F238E27FC236}">
                <a16:creationId xmlns:a16="http://schemas.microsoft.com/office/drawing/2014/main" id="{89D9EC98-6C30-AC88-E14D-4F9F376C19D8}"/>
              </a:ext>
            </a:extLst>
          </p:cNvPr>
          <p:cNvSpPr>
            <a:spLocks noGrp="1"/>
          </p:cNvSpPr>
          <p:nvPr>
            <p:ph sz="half" idx="1"/>
          </p:nvPr>
        </p:nvSpPr>
        <p:spPr>
          <a:xfrm>
            <a:off x="838200" y="1825625"/>
            <a:ext cx="10515600" cy="4351338"/>
          </a:xfrm>
        </p:spPr>
        <p:txBody>
          <a:bodyPr/>
          <a:lstStyle/>
          <a:p>
            <a:r>
              <a:rPr lang="en-US" dirty="0" err="1"/>
              <a:t>ProtoBufs</a:t>
            </a:r>
            <a:r>
              <a:rPr lang="en-US" dirty="0"/>
              <a:t> have increased advantages over JSON in performance and efficiency</a:t>
            </a:r>
          </a:p>
          <a:p>
            <a:r>
              <a:rPr lang="en-US" dirty="0"/>
              <a:t>Increasingly better if there are large and complex data structures.</a:t>
            </a:r>
          </a:p>
          <a:p>
            <a:r>
              <a:rPr lang="pt-PT" dirty="0"/>
              <a:t>But they have more CPU energy consumption</a:t>
            </a:r>
          </a:p>
        </p:txBody>
      </p:sp>
      <p:sp>
        <p:nvSpPr>
          <p:cNvPr id="5" name="Date Placeholder 4">
            <a:extLst>
              <a:ext uri="{FF2B5EF4-FFF2-40B4-BE49-F238E27FC236}">
                <a16:creationId xmlns:a16="http://schemas.microsoft.com/office/drawing/2014/main" id="{16A2382A-DA34-7ABB-C6A6-7BC9BF658279}"/>
              </a:ext>
            </a:extLst>
          </p:cNvPr>
          <p:cNvSpPr>
            <a:spLocks noGrp="1"/>
          </p:cNvSpPr>
          <p:nvPr>
            <p:ph type="dt" sz="half" idx="10"/>
          </p:nvPr>
        </p:nvSpPr>
        <p:spPr/>
        <p:txBody>
          <a:bodyPr/>
          <a:lstStyle/>
          <a:p>
            <a:fld id="{D107133F-93E1-48F1-BDCA-C762C3C5B644}" type="datetime1">
              <a:rPr lang="pt-PT" smtClean="0"/>
              <a:t>04/01/2025</a:t>
            </a:fld>
            <a:endParaRPr lang="pt-PT"/>
          </a:p>
        </p:txBody>
      </p:sp>
      <p:sp>
        <p:nvSpPr>
          <p:cNvPr id="6" name="Footer Placeholder 5">
            <a:extLst>
              <a:ext uri="{FF2B5EF4-FFF2-40B4-BE49-F238E27FC236}">
                <a16:creationId xmlns:a16="http://schemas.microsoft.com/office/drawing/2014/main" id="{D3690746-30A9-3F94-8A86-1C5B3F190319}"/>
              </a:ext>
            </a:extLst>
          </p:cNvPr>
          <p:cNvSpPr>
            <a:spLocks noGrp="1"/>
          </p:cNvSpPr>
          <p:nvPr>
            <p:ph type="ftr" sz="quarter" idx="11"/>
          </p:nvPr>
        </p:nvSpPr>
        <p:spPr/>
        <p:txBody>
          <a:bodyPr/>
          <a:lstStyle/>
          <a:p>
            <a:r>
              <a:rPr lang="pt-PT"/>
              <a:t>ISEP - PREPD</a:t>
            </a:r>
          </a:p>
        </p:txBody>
      </p:sp>
      <p:sp>
        <p:nvSpPr>
          <p:cNvPr id="7" name="Slide Number Placeholder 6">
            <a:extLst>
              <a:ext uri="{FF2B5EF4-FFF2-40B4-BE49-F238E27FC236}">
                <a16:creationId xmlns:a16="http://schemas.microsoft.com/office/drawing/2014/main" id="{326A0F0C-855A-A89E-3A54-401DEA6D4E4A}"/>
              </a:ext>
            </a:extLst>
          </p:cNvPr>
          <p:cNvSpPr>
            <a:spLocks noGrp="1"/>
          </p:cNvSpPr>
          <p:nvPr>
            <p:ph type="sldNum" sz="quarter" idx="12"/>
          </p:nvPr>
        </p:nvSpPr>
        <p:spPr/>
        <p:txBody>
          <a:bodyPr/>
          <a:lstStyle/>
          <a:p>
            <a:fld id="{BE5A1DDE-8563-44B3-A20C-B9188BCE5F7A}" type="slidenum">
              <a:rPr lang="pt-PT" smtClean="0"/>
              <a:t>25</a:t>
            </a:fld>
            <a:endParaRPr lang="pt-PT"/>
          </a:p>
        </p:txBody>
      </p:sp>
      <p:pic>
        <p:nvPicPr>
          <p:cNvPr id="8" name="Picture 7" descr="A graph showing the amount of a number of objects&#10;&#10;Description automatically generated with medium confidence">
            <a:extLst>
              <a:ext uri="{FF2B5EF4-FFF2-40B4-BE49-F238E27FC236}">
                <a16:creationId xmlns:a16="http://schemas.microsoft.com/office/drawing/2014/main" id="{9F2B22E4-78D5-9AF8-9286-EB27EE874C59}"/>
              </a:ext>
            </a:extLst>
          </p:cNvPr>
          <p:cNvPicPr>
            <a:picLocks noChangeAspect="1"/>
          </p:cNvPicPr>
          <p:nvPr/>
        </p:nvPicPr>
        <p:blipFill>
          <a:blip r:embed="rId2"/>
          <a:stretch>
            <a:fillRect/>
          </a:stretch>
        </p:blipFill>
        <p:spPr>
          <a:xfrm>
            <a:off x="18274" y="3146425"/>
            <a:ext cx="5971681" cy="2345690"/>
          </a:xfrm>
          <a:prstGeom prst="rect">
            <a:avLst/>
          </a:prstGeom>
        </p:spPr>
      </p:pic>
      <p:pic>
        <p:nvPicPr>
          <p:cNvPr id="12" name="Picture 11" descr="A graph showing the number of the same size&#10;&#10;Description automatically generated with medium confidence">
            <a:extLst>
              <a:ext uri="{FF2B5EF4-FFF2-40B4-BE49-F238E27FC236}">
                <a16:creationId xmlns:a16="http://schemas.microsoft.com/office/drawing/2014/main" id="{9D3ADBB2-D9EE-84DD-D1CE-70EA0532A386}"/>
              </a:ext>
            </a:extLst>
          </p:cNvPr>
          <p:cNvPicPr>
            <a:picLocks noChangeAspect="1"/>
          </p:cNvPicPr>
          <p:nvPr/>
        </p:nvPicPr>
        <p:blipFill>
          <a:blip r:embed="rId3"/>
          <a:stretch>
            <a:fillRect/>
          </a:stretch>
        </p:blipFill>
        <p:spPr>
          <a:xfrm>
            <a:off x="6250409" y="3146425"/>
            <a:ext cx="5363845" cy="2345690"/>
          </a:xfrm>
          <a:prstGeom prst="rect">
            <a:avLst/>
          </a:prstGeom>
        </p:spPr>
      </p:pic>
      <p:sp>
        <p:nvSpPr>
          <p:cNvPr id="13" name="TextBox 12">
            <a:extLst>
              <a:ext uri="{FF2B5EF4-FFF2-40B4-BE49-F238E27FC236}">
                <a16:creationId xmlns:a16="http://schemas.microsoft.com/office/drawing/2014/main" id="{26C57AE3-5455-E6F7-AA35-774D2964F72B}"/>
              </a:ext>
            </a:extLst>
          </p:cNvPr>
          <p:cNvSpPr txBox="1"/>
          <p:nvPr/>
        </p:nvSpPr>
        <p:spPr>
          <a:xfrm>
            <a:off x="577746" y="5479919"/>
            <a:ext cx="4857750" cy="253916"/>
          </a:xfrm>
          <a:prstGeom prst="rect">
            <a:avLst/>
          </a:prstGeom>
          <a:noFill/>
        </p:spPr>
        <p:txBody>
          <a:bodyPr wrap="square" rtlCol="0">
            <a:spAutoFit/>
          </a:bodyPr>
          <a:lstStyle/>
          <a:p>
            <a:pPr algn="ctr"/>
            <a:r>
              <a:rPr lang="en-US" sz="1000" dirty="0"/>
              <a:t>Figure 11 – Memory analysis of JSON serialization taken from [6] </a:t>
            </a:r>
            <a:endParaRPr lang="en-GB" sz="1000" dirty="0"/>
          </a:p>
        </p:txBody>
      </p:sp>
      <p:sp>
        <p:nvSpPr>
          <p:cNvPr id="14" name="TextBox 13">
            <a:extLst>
              <a:ext uri="{FF2B5EF4-FFF2-40B4-BE49-F238E27FC236}">
                <a16:creationId xmlns:a16="http://schemas.microsoft.com/office/drawing/2014/main" id="{708C6565-F16B-7E96-1E78-22E866AD7019}"/>
              </a:ext>
            </a:extLst>
          </p:cNvPr>
          <p:cNvSpPr txBox="1"/>
          <p:nvPr/>
        </p:nvSpPr>
        <p:spPr>
          <a:xfrm>
            <a:off x="6974946" y="5557922"/>
            <a:ext cx="4857750" cy="253916"/>
          </a:xfrm>
          <a:prstGeom prst="rect">
            <a:avLst/>
          </a:prstGeom>
          <a:noFill/>
        </p:spPr>
        <p:txBody>
          <a:bodyPr wrap="square" rtlCol="0">
            <a:spAutoFit/>
          </a:bodyPr>
          <a:lstStyle/>
          <a:p>
            <a:pPr algn="ctr"/>
            <a:r>
              <a:rPr lang="en-US" sz="1000" dirty="0"/>
              <a:t>Figure 12 – Memory analysis of Protocol Buffers serialization taken from [6] </a:t>
            </a:r>
            <a:endParaRPr lang="en-GB" sz="1000" dirty="0"/>
          </a:p>
        </p:txBody>
      </p:sp>
    </p:spTree>
    <p:extLst>
      <p:ext uri="{BB962C8B-B14F-4D97-AF65-F5344CB8AC3E}">
        <p14:creationId xmlns:p14="http://schemas.microsoft.com/office/powerpoint/2010/main" val="1132188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D0D99-2F37-0F49-2CCE-CCBC7EDAF28C}"/>
              </a:ext>
            </a:extLst>
          </p:cNvPr>
          <p:cNvSpPr>
            <a:spLocks noGrp="1"/>
          </p:cNvSpPr>
          <p:nvPr>
            <p:ph type="title"/>
          </p:nvPr>
        </p:nvSpPr>
        <p:spPr/>
        <p:txBody>
          <a:bodyPr/>
          <a:lstStyle/>
          <a:p>
            <a:r>
              <a:rPr lang="en-US" dirty="0"/>
              <a:t>Research Methodology</a:t>
            </a:r>
            <a:endParaRPr lang="pt-PT" dirty="0"/>
          </a:p>
        </p:txBody>
      </p:sp>
      <p:sp>
        <p:nvSpPr>
          <p:cNvPr id="3" name="Content Placeholder 2">
            <a:extLst>
              <a:ext uri="{FF2B5EF4-FFF2-40B4-BE49-F238E27FC236}">
                <a16:creationId xmlns:a16="http://schemas.microsoft.com/office/drawing/2014/main" id="{D5C66E25-43C2-6818-90A9-54CBF3E527D2}"/>
              </a:ext>
            </a:extLst>
          </p:cNvPr>
          <p:cNvSpPr>
            <a:spLocks noGrp="1"/>
          </p:cNvSpPr>
          <p:nvPr>
            <p:ph idx="1"/>
          </p:nvPr>
        </p:nvSpPr>
        <p:spPr/>
        <p:txBody>
          <a:bodyPr/>
          <a:lstStyle/>
          <a:p>
            <a:r>
              <a:rPr lang="en-US" dirty="0"/>
              <a:t>Controlled experiment</a:t>
            </a:r>
          </a:p>
          <a:p>
            <a:endParaRPr lang="pt-PT" dirty="0"/>
          </a:p>
        </p:txBody>
      </p:sp>
      <p:sp>
        <p:nvSpPr>
          <p:cNvPr id="4" name="Date Placeholder 3">
            <a:extLst>
              <a:ext uri="{FF2B5EF4-FFF2-40B4-BE49-F238E27FC236}">
                <a16:creationId xmlns:a16="http://schemas.microsoft.com/office/drawing/2014/main" id="{7FBEB54B-AC90-0A38-448F-23266C08F085}"/>
              </a:ext>
            </a:extLst>
          </p:cNvPr>
          <p:cNvSpPr>
            <a:spLocks noGrp="1"/>
          </p:cNvSpPr>
          <p:nvPr>
            <p:ph type="dt" sz="half" idx="10"/>
          </p:nvPr>
        </p:nvSpPr>
        <p:spPr/>
        <p:txBody>
          <a:bodyPr/>
          <a:lstStyle/>
          <a:p>
            <a:fld id="{B2C230F5-9199-44F6-93AE-CBCFB4AA9344}" type="datetime1">
              <a:rPr lang="pt-PT" smtClean="0"/>
              <a:t>04/01/2025</a:t>
            </a:fld>
            <a:endParaRPr lang="pt-PT"/>
          </a:p>
        </p:txBody>
      </p:sp>
      <p:sp>
        <p:nvSpPr>
          <p:cNvPr id="6" name="Footer Placeholder 5">
            <a:extLst>
              <a:ext uri="{FF2B5EF4-FFF2-40B4-BE49-F238E27FC236}">
                <a16:creationId xmlns:a16="http://schemas.microsoft.com/office/drawing/2014/main" id="{844EE24E-91D3-A356-39F7-CF2AA36357D2}"/>
              </a:ext>
            </a:extLst>
          </p:cNvPr>
          <p:cNvSpPr>
            <a:spLocks noGrp="1"/>
          </p:cNvSpPr>
          <p:nvPr>
            <p:ph type="ftr" sz="quarter" idx="11"/>
          </p:nvPr>
        </p:nvSpPr>
        <p:spPr/>
        <p:txBody>
          <a:bodyPr/>
          <a:lstStyle/>
          <a:p>
            <a:r>
              <a:rPr lang="pt-PT"/>
              <a:t>ISEP - PREPD</a:t>
            </a:r>
          </a:p>
        </p:txBody>
      </p:sp>
      <p:sp>
        <p:nvSpPr>
          <p:cNvPr id="5" name="Slide Number Placeholder 4">
            <a:extLst>
              <a:ext uri="{FF2B5EF4-FFF2-40B4-BE49-F238E27FC236}">
                <a16:creationId xmlns:a16="http://schemas.microsoft.com/office/drawing/2014/main" id="{73E6119A-F015-7D78-A136-6C4E1653FABC}"/>
              </a:ext>
            </a:extLst>
          </p:cNvPr>
          <p:cNvSpPr>
            <a:spLocks noGrp="1"/>
          </p:cNvSpPr>
          <p:nvPr>
            <p:ph type="sldNum" sz="quarter" idx="12"/>
          </p:nvPr>
        </p:nvSpPr>
        <p:spPr/>
        <p:txBody>
          <a:bodyPr/>
          <a:lstStyle/>
          <a:p>
            <a:fld id="{BE5A1DDE-8563-44B3-A20C-B9188BCE5F7A}" type="slidenum">
              <a:rPr lang="pt-PT" smtClean="0"/>
              <a:t>26</a:t>
            </a:fld>
            <a:endParaRPr lang="pt-PT"/>
          </a:p>
        </p:txBody>
      </p:sp>
    </p:spTree>
    <p:extLst>
      <p:ext uri="{BB962C8B-B14F-4D97-AF65-F5344CB8AC3E}">
        <p14:creationId xmlns:p14="http://schemas.microsoft.com/office/powerpoint/2010/main" val="35924539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CA600-E299-A438-20CE-2C8DAC1B3EBD}"/>
              </a:ext>
            </a:extLst>
          </p:cNvPr>
          <p:cNvSpPr>
            <a:spLocks noGrp="1"/>
          </p:cNvSpPr>
          <p:nvPr>
            <p:ph type="title"/>
          </p:nvPr>
        </p:nvSpPr>
        <p:spPr/>
        <p:txBody>
          <a:bodyPr/>
          <a:lstStyle/>
          <a:p>
            <a:r>
              <a:rPr lang="en-US" dirty="0"/>
              <a:t>Research Methodology – Controlled experiment</a:t>
            </a:r>
            <a:endParaRPr lang="pt-PT" dirty="0"/>
          </a:p>
        </p:txBody>
      </p:sp>
      <p:sp>
        <p:nvSpPr>
          <p:cNvPr id="3" name="Content Placeholder 2">
            <a:extLst>
              <a:ext uri="{FF2B5EF4-FFF2-40B4-BE49-F238E27FC236}">
                <a16:creationId xmlns:a16="http://schemas.microsoft.com/office/drawing/2014/main" id="{3DD178AF-EAC3-4CF0-B942-89732BCB4955}"/>
              </a:ext>
            </a:extLst>
          </p:cNvPr>
          <p:cNvSpPr>
            <a:spLocks noGrp="1"/>
          </p:cNvSpPr>
          <p:nvPr>
            <p:ph idx="1"/>
          </p:nvPr>
        </p:nvSpPr>
        <p:spPr>
          <a:xfrm>
            <a:off x="677334" y="2160589"/>
            <a:ext cx="5924634" cy="3880773"/>
          </a:xfrm>
        </p:spPr>
        <p:txBody>
          <a:bodyPr/>
          <a:lstStyle/>
          <a:p>
            <a:r>
              <a:rPr lang="en-US" dirty="0"/>
              <a:t>Gives a precise evaluation of causal relationships</a:t>
            </a:r>
          </a:p>
          <a:p>
            <a:r>
              <a:rPr lang="en-US" dirty="0"/>
              <a:t>Most of the studies compare Protocol Buffers with JSON using different architectures</a:t>
            </a:r>
          </a:p>
          <a:p>
            <a:r>
              <a:rPr lang="en-US" dirty="0"/>
              <a:t>Gives quantifiable metrics enabling direct comparisons</a:t>
            </a:r>
          </a:p>
          <a:p>
            <a:r>
              <a:rPr lang="en-US" dirty="0"/>
              <a:t> REST architecture is the control variable</a:t>
            </a:r>
          </a:p>
          <a:p>
            <a:r>
              <a:rPr lang="en-US" dirty="0"/>
              <a:t>JSON and Protocol Buffers are independent variables</a:t>
            </a:r>
          </a:p>
          <a:p>
            <a:r>
              <a:rPr lang="en-US" dirty="0"/>
              <a:t>Performance and Energy efficiency are the dependent variables</a:t>
            </a:r>
            <a:endParaRPr lang="pt-PT" dirty="0"/>
          </a:p>
        </p:txBody>
      </p:sp>
      <p:sp>
        <p:nvSpPr>
          <p:cNvPr id="4" name="Date Placeholder 3">
            <a:extLst>
              <a:ext uri="{FF2B5EF4-FFF2-40B4-BE49-F238E27FC236}">
                <a16:creationId xmlns:a16="http://schemas.microsoft.com/office/drawing/2014/main" id="{EAE4B965-44E5-C13B-9E5D-2A8789F801E7}"/>
              </a:ext>
            </a:extLst>
          </p:cNvPr>
          <p:cNvSpPr>
            <a:spLocks noGrp="1"/>
          </p:cNvSpPr>
          <p:nvPr>
            <p:ph type="dt" sz="half" idx="10"/>
          </p:nvPr>
        </p:nvSpPr>
        <p:spPr/>
        <p:txBody>
          <a:bodyPr/>
          <a:lstStyle/>
          <a:p>
            <a:fld id="{2E8E012F-D985-47EB-867B-6FC93CD4087E}" type="datetime1">
              <a:rPr lang="pt-PT" smtClean="0"/>
              <a:t>04/01/2025</a:t>
            </a:fld>
            <a:endParaRPr lang="pt-PT"/>
          </a:p>
        </p:txBody>
      </p:sp>
      <p:sp>
        <p:nvSpPr>
          <p:cNvPr id="5" name="Footer Placeholder 4">
            <a:extLst>
              <a:ext uri="{FF2B5EF4-FFF2-40B4-BE49-F238E27FC236}">
                <a16:creationId xmlns:a16="http://schemas.microsoft.com/office/drawing/2014/main" id="{600E8815-2B7D-AB25-C9E6-D6EFAD4557B1}"/>
              </a:ext>
            </a:extLst>
          </p:cNvPr>
          <p:cNvSpPr>
            <a:spLocks noGrp="1"/>
          </p:cNvSpPr>
          <p:nvPr>
            <p:ph type="ftr" sz="quarter" idx="11"/>
          </p:nvPr>
        </p:nvSpPr>
        <p:spPr/>
        <p:txBody>
          <a:bodyPr/>
          <a:lstStyle/>
          <a:p>
            <a:r>
              <a:rPr lang="pt-PT"/>
              <a:t>ISEP - PREPD</a:t>
            </a:r>
          </a:p>
        </p:txBody>
      </p:sp>
      <p:sp>
        <p:nvSpPr>
          <p:cNvPr id="6" name="Slide Number Placeholder 5">
            <a:extLst>
              <a:ext uri="{FF2B5EF4-FFF2-40B4-BE49-F238E27FC236}">
                <a16:creationId xmlns:a16="http://schemas.microsoft.com/office/drawing/2014/main" id="{FE79C3C1-74DE-C262-4618-82A72695348D}"/>
              </a:ext>
            </a:extLst>
          </p:cNvPr>
          <p:cNvSpPr>
            <a:spLocks noGrp="1"/>
          </p:cNvSpPr>
          <p:nvPr>
            <p:ph type="sldNum" sz="quarter" idx="12"/>
          </p:nvPr>
        </p:nvSpPr>
        <p:spPr/>
        <p:txBody>
          <a:bodyPr/>
          <a:lstStyle/>
          <a:p>
            <a:fld id="{BE5A1DDE-8563-44B3-A20C-B9188BCE5F7A}" type="slidenum">
              <a:rPr lang="pt-PT" smtClean="0"/>
              <a:t>27</a:t>
            </a:fld>
            <a:endParaRPr lang="pt-PT"/>
          </a:p>
        </p:txBody>
      </p:sp>
    </p:spTree>
    <p:extLst>
      <p:ext uri="{BB962C8B-B14F-4D97-AF65-F5344CB8AC3E}">
        <p14:creationId xmlns:p14="http://schemas.microsoft.com/office/powerpoint/2010/main" val="20453736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85ED2-D38F-A791-B0A3-5E594A9AD021}"/>
              </a:ext>
            </a:extLst>
          </p:cNvPr>
          <p:cNvSpPr>
            <a:spLocks noGrp="1"/>
          </p:cNvSpPr>
          <p:nvPr>
            <p:ph type="title"/>
          </p:nvPr>
        </p:nvSpPr>
        <p:spPr/>
        <p:txBody>
          <a:bodyPr/>
          <a:lstStyle/>
          <a:p>
            <a:r>
              <a:rPr lang="en-US" dirty="0"/>
              <a:t>References</a:t>
            </a:r>
            <a:endParaRPr lang="en-GB" dirty="0"/>
          </a:p>
        </p:txBody>
      </p:sp>
      <p:sp>
        <p:nvSpPr>
          <p:cNvPr id="3" name="Content Placeholder 2">
            <a:extLst>
              <a:ext uri="{FF2B5EF4-FFF2-40B4-BE49-F238E27FC236}">
                <a16:creationId xmlns:a16="http://schemas.microsoft.com/office/drawing/2014/main" id="{333CC483-C7B6-38F8-F5AF-3B431CA4DE1D}"/>
              </a:ext>
            </a:extLst>
          </p:cNvPr>
          <p:cNvSpPr>
            <a:spLocks noGrp="1"/>
          </p:cNvSpPr>
          <p:nvPr>
            <p:ph idx="1"/>
          </p:nvPr>
        </p:nvSpPr>
        <p:spPr/>
        <p:txBody>
          <a:bodyPr>
            <a:normAutofit/>
          </a:bodyPr>
          <a:lstStyle/>
          <a:p>
            <a:pPr marL="0" indent="0">
              <a:buNone/>
            </a:pPr>
            <a:r>
              <a:rPr lang="en-GB" sz="1300" dirty="0">
                <a:effectLst/>
                <a:latin typeface="+mj-lt"/>
                <a:ea typeface="Calibri" panose="020F0502020204030204" pitchFamily="34" charset="0"/>
                <a:cs typeface="Calibri" panose="020F0502020204030204" pitchFamily="34" charset="0"/>
              </a:rPr>
              <a:t>[1] 	“What is a REST API? Beginner’s Guide.” Accessed: Nov. 28, 2024. [Online]. Available: </a:t>
            </a:r>
            <a:r>
              <a:rPr lang="en-GB" sz="1300" dirty="0">
                <a:effectLst/>
                <a:latin typeface="+mj-lt"/>
                <a:ea typeface="Calibri" panose="020F0502020204030204" pitchFamily="34" charset="0"/>
                <a:cs typeface="Calibri" panose="020F0502020204030204" pitchFamily="34" charset="0"/>
                <a:hlinkClick r:id="rId2"/>
              </a:rPr>
              <a:t>https://www.altexsoft.com/blog/rest-api-design/</a:t>
            </a:r>
            <a:endParaRPr lang="en-GB" sz="1300" dirty="0">
              <a:effectLst/>
              <a:latin typeface="+mj-lt"/>
              <a:ea typeface="Calibri" panose="020F0502020204030204" pitchFamily="34" charset="0"/>
              <a:cs typeface="Calibri" panose="020F0502020204030204" pitchFamily="34" charset="0"/>
            </a:endParaRPr>
          </a:p>
          <a:p>
            <a:pPr marL="0" indent="0">
              <a:buNone/>
            </a:pPr>
            <a:r>
              <a:rPr lang="en-GB" sz="1300" dirty="0">
                <a:latin typeface="+mj-lt"/>
                <a:ea typeface="Calibri" panose="020F0502020204030204" pitchFamily="34" charset="0"/>
                <a:cs typeface="Calibri" panose="020F0502020204030204" pitchFamily="34" charset="0"/>
              </a:rPr>
              <a:t>[2]	</a:t>
            </a:r>
            <a:r>
              <a:rPr lang="en-GB" sz="1300" i="1" dirty="0">
                <a:latin typeface="+mj-lt"/>
                <a:ea typeface="Calibri" panose="020F0502020204030204" pitchFamily="34" charset="0"/>
                <a:cs typeface="Calibri" panose="020F0502020204030204" pitchFamily="34" charset="0"/>
              </a:rPr>
              <a:t>Index of /images</a:t>
            </a:r>
            <a:r>
              <a:rPr lang="en-GB" sz="1300" dirty="0">
                <a:latin typeface="+mj-lt"/>
                <a:ea typeface="Calibri" panose="020F0502020204030204" pitchFamily="34" charset="0"/>
                <a:cs typeface="Calibri" panose="020F0502020204030204" pitchFamily="34" charset="0"/>
              </a:rPr>
              <a:t>. (n.d.). Retrieved January 4, 2025, from </a:t>
            </a:r>
            <a:r>
              <a:rPr lang="en-GB" sz="1300" dirty="0">
                <a:latin typeface="+mj-lt"/>
                <a:ea typeface="Calibri" panose="020F0502020204030204" pitchFamily="34" charset="0"/>
                <a:cs typeface="Calibri" panose="020F0502020204030204" pitchFamily="34" charset="0"/>
                <a:hlinkClick r:id="rId3"/>
              </a:rPr>
              <a:t>https://jmeter.apache.org/images/</a:t>
            </a:r>
            <a:endParaRPr lang="en-GB" sz="1300" dirty="0">
              <a:latin typeface="+mj-lt"/>
              <a:ea typeface="Calibri" panose="020F0502020204030204" pitchFamily="34" charset="0"/>
              <a:cs typeface="Calibri" panose="020F0502020204030204" pitchFamily="34" charset="0"/>
            </a:endParaRPr>
          </a:p>
          <a:p>
            <a:pPr marL="0" indent="0">
              <a:buNone/>
            </a:pPr>
            <a:r>
              <a:rPr lang="en-GB" sz="1300" dirty="0">
                <a:latin typeface="+mj-lt"/>
                <a:ea typeface="Calibri" panose="020F0502020204030204" pitchFamily="34" charset="0"/>
                <a:cs typeface="Calibri" panose="020F0502020204030204" pitchFamily="34" charset="0"/>
              </a:rPr>
              <a:t>[3] 	</a:t>
            </a:r>
            <a:r>
              <a:rPr lang="en-GB" sz="1300" i="1" dirty="0">
                <a:latin typeface="+mj-lt"/>
                <a:ea typeface="Calibri" panose="020F0502020204030204" pitchFamily="34" charset="0"/>
                <a:cs typeface="Calibri" panose="020F0502020204030204" pitchFamily="34" charset="0"/>
              </a:rPr>
              <a:t>Deploy using Manifests - Kepler</a:t>
            </a:r>
            <a:r>
              <a:rPr lang="en-GB" sz="1300" dirty="0">
                <a:latin typeface="+mj-lt"/>
                <a:ea typeface="Calibri" panose="020F0502020204030204" pitchFamily="34" charset="0"/>
                <a:cs typeface="Calibri" panose="020F0502020204030204" pitchFamily="34" charset="0"/>
              </a:rPr>
              <a:t>. (n.d.). Retrieved December 26, 2024, from </a:t>
            </a:r>
            <a:r>
              <a:rPr lang="en-GB" sz="1300" dirty="0">
                <a:latin typeface="+mj-lt"/>
                <a:ea typeface="Calibri" panose="020F0502020204030204" pitchFamily="34" charset="0"/>
                <a:cs typeface="Calibri" panose="020F0502020204030204" pitchFamily="34" charset="0"/>
                <a:hlinkClick r:id="rId4"/>
              </a:rPr>
              <a:t>https://sustainable-computing.io/installation/kepler/</a:t>
            </a:r>
            <a:endParaRPr lang="en-GB" sz="1300" dirty="0">
              <a:latin typeface="+mj-lt"/>
              <a:ea typeface="Calibri" panose="020F0502020204030204" pitchFamily="34" charset="0"/>
              <a:cs typeface="Calibri" panose="020F0502020204030204" pitchFamily="34" charset="0"/>
            </a:endParaRPr>
          </a:p>
          <a:p>
            <a:pPr marL="0" indent="0">
              <a:buNone/>
            </a:pPr>
            <a:r>
              <a:rPr lang="en-GB" sz="1300" dirty="0">
                <a:latin typeface="+mj-lt"/>
                <a:ea typeface="Calibri" panose="020F0502020204030204" pitchFamily="34" charset="0"/>
                <a:cs typeface="Calibri" panose="020F0502020204030204" pitchFamily="34" charset="0"/>
              </a:rPr>
              <a:t>[4] 	</a:t>
            </a:r>
            <a:r>
              <a:rPr lang="en-GB" sz="1300" dirty="0">
                <a:effectLst/>
                <a:latin typeface="+mj-lt"/>
                <a:ea typeface="Calibri" panose="020F0502020204030204" pitchFamily="34" charset="0"/>
                <a:cs typeface="Calibri" panose="020F0502020204030204" pitchFamily="34" charset="0"/>
              </a:rPr>
              <a:t>“PRISMA 2020 flow diagram — PRISMA statement.” Accessed: Dec. 04, 2024. [Online]. Available: </a:t>
            </a:r>
            <a:r>
              <a:rPr lang="en-GB" sz="1300" dirty="0">
                <a:effectLst/>
                <a:latin typeface="+mj-lt"/>
                <a:ea typeface="Calibri" panose="020F0502020204030204" pitchFamily="34" charset="0"/>
                <a:cs typeface="Calibri" panose="020F0502020204030204" pitchFamily="34" charset="0"/>
                <a:hlinkClick r:id="rId5"/>
              </a:rPr>
              <a:t>https://www.prisma-statement.org/prisma-2020-flow-diagram</a:t>
            </a:r>
            <a:endParaRPr lang="en-GB" sz="1300" dirty="0">
              <a:effectLst/>
              <a:latin typeface="+mj-lt"/>
              <a:ea typeface="Calibri" panose="020F0502020204030204" pitchFamily="34" charset="0"/>
              <a:cs typeface="Calibri" panose="020F0502020204030204" pitchFamily="34" charset="0"/>
            </a:endParaRPr>
          </a:p>
          <a:p>
            <a:pPr marL="0" indent="0">
              <a:buNone/>
            </a:pPr>
            <a:r>
              <a:rPr lang="en-GB" sz="1300" dirty="0">
                <a:latin typeface="+mj-lt"/>
                <a:ea typeface="Calibri" panose="020F0502020204030204" pitchFamily="34" charset="0"/>
                <a:cs typeface="Calibri" panose="020F0502020204030204" pitchFamily="34" charset="0"/>
              </a:rPr>
              <a:t>[5]	</a:t>
            </a:r>
            <a:r>
              <a:rPr lang="en-GB" sz="1300" dirty="0">
                <a:effectLst/>
                <a:latin typeface="+mj-lt"/>
                <a:ea typeface="Calibri" panose="020F0502020204030204" pitchFamily="34" charset="0"/>
                <a:cs typeface="Calibri" panose="020F0502020204030204" pitchFamily="34" charset="0"/>
              </a:rPr>
              <a:t>A. </a:t>
            </a:r>
            <a:r>
              <a:rPr lang="en-GB" sz="1300" dirty="0" err="1">
                <a:effectLst/>
                <a:latin typeface="+mj-lt"/>
                <a:ea typeface="Calibri" panose="020F0502020204030204" pitchFamily="34" charset="0"/>
                <a:cs typeface="Calibri" panose="020F0502020204030204" pitchFamily="34" charset="0"/>
              </a:rPr>
              <a:t>Sumaray</a:t>
            </a:r>
            <a:r>
              <a:rPr lang="en-GB" sz="1300" dirty="0">
                <a:effectLst/>
                <a:latin typeface="+mj-lt"/>
                <a:ea typeface="Calibri" panose="020F0502020204030204" pitchFamily="34" charset="0"/>
                <a:cs typeface="Calibri" panose="020F0502020204030204" pitchFamily="34" charset="0"/>
              </a:rPr>
              <a:t> and S. K. Makki, “A comparison of data serialization formats for optimal efficiency on a mobile platform,” </a:t>
            </a:r>
            <a:r>
              <a:rPr lang="en-GB" sz="1300" i="1" dirty="0">
                <a:effectLst/>
                <a:latin typeface="+mj-lt"/>
                <a:ea typeface="Calibri" panose="020F0502020204030204" pitchFamily="34" charset="0"/>
                <a:cs typeface="Calibri" panose="020F0502020204030204" pitchFamily="34" charset="0"/>
              </a:rPr>
              <a:t>Proceedings of the 6th International Conference on Ubiquitous Information Management and Communication, ICUIMC’12</a:t>
            </a:r>
            <a:r>
              <a:rPr lang="en-GB" sz="1300" dirty="0">
                <a:effectLst/>
                <a:latin typeface="+mj-lt"/>
                <a:ea typeface="Calibri" panose="020F0502020204030204" pitchFamily="34" charset="0"/>
                <a:cs typeface="Calibri" panose="020F0502020204030204" pitchFamily="34" charset="0"/>
              </a:rPr>
              <a:t>, 2012, </a:t>
            </a:r>
            <a:r>
              <a:rPr lang="en-GB" sz="1300" dirty="0" err="1">
                <a:effectLst/>
                <a:latin typeface="+mj-lt"/>
                <a:ea typeface="Calibri" panose="020F0502020204030204" pitchFamily="34" charset="0"/>
                <a:cs typeface="Calibri" panose="020F0502020204030204" pitchFamily="34" charset="0"/>
              </a:rPr>
              <a:t>doi</a:t>
            </a:r>
            <a:r>
              <a:rPr lang="en-GB" sz="1300" dirty="0">
                <a:effectLst/>
                <a:latin typeface="+mj-lt"/>
                <a:ea typeface="Calibri" panose="020F0502020204030204" pitchFamily="34" charset="0"/>
                <a:cs typeface="Calibri" panose="020F0502020204030204" pitchFamily="34" charset="0"/>
              </a:rPr>
              <a:t>: 10.1145/2184751.2184810.</a:t>
            </a:r>
          </a:p>
          <a:p>
            <a:pPr marL="0" indent="0">
              <a:buNone/>
            </a:pPr>
            <a:r>
              <a:rPr lang="en-GB" sz="1300" dirty="0">
                <a:latin typeface="+mj-lt"/>
                <a:ea typeface="Calibri" panose="020F0502020204030204" pitchFamily="34" charset="0"/>
                <a:cs typeface="Calibri" panose="020F0502020204030204" pitchFamily="34" charset="0"/>
              </a:rPr>
              <a:t>[6]	</a:t>
            </a:r>
            <a:r>
              <a:rPr lang="en-GB" sz="1300" dirty="0">
                <a:effectLst/>
                <a:latin typeface="+mj-lt"/>
                <a:ea typeface="Calibri" panose="020F0502020204030204" pitchFamily="34" charset="0"/>
                <a:cs typeface="Calibri" panose="020F0502020204030204" pitchFamily="34" charset="0"/>
              </a:rPr>
              <a:t>V. Buono, P. Petrovic Author Vincenzo Buono Petar Petrovic, and S. Fredrik </a:t>
            </a:r>
            <a:r>
              <a:rPr lang="en-GB" sz="1300" dirty="0" err="1">
                <a:effectLst/>
                <a:latin typeface="+mj-lt"/>
                <a:ea typeface="Calibri" panose="020F0502020204030204" pitchFamily="34" charset="0"/>
                <a:cs typeface="Calibri" panose="020F0502020204030204" pitchFamily="34" charset="0"/>
              </a:rPr>
              <a:t>Stridh</a:t>
            </a:r>
            <a:r>
              <a:rPr lang="en-GB" sz="1300" dirty="0">
                <a:effectLst/>
                <a:latin typeface="+mj-lt"/>
                <a:ea typeface="Calibri" panose="020F0502020204030204" pitchFamily="34" charset="0"/>
                <a:cs typeface="Calibri" panose="020F0502020204030204" pitchFamily="34" charset="0"/>
              </a:rPr>
              <a:t> Examiner, “Enhance Inter-service Communication in Supersonic K-Native REST-based Java Microservice Architectures,” 2021, Accessed: Nov. 02, 2024. [Online]. Available: https://urn.kb.se/resolve?urn=urn:nbn:se:hkr:diva-22135</a:t>
            </a:r>
          </a:p>
          <a:p>
            <a:pPr marL="0" indent="0">
              <a:buNone/>
            </a:pPr>
            <a:endParaRPr lang="en-GB" dirty="0">
              <a:latin typeface="+mj-lt"/>
              <a:ea typeface="Calibri" panose="020F0502020204030204" pitchFamily="34" charset="0"/>
              <a:cs typeface="Calibri" panose="020F0502020204030204" pitchFamily="34" charset="0"/>
            </a:endParaRPr>
          </a:p>
          <a:p>
            <a:pPr marL="0" indent="0">
              <a:buNone/>
            </a:pPr>
            <a:endParaRPr lang="en-GB" dirty="0">
              <a:latin typeface="+mj-lt"/>
              <a:ea typeface="Calibri" panose="020F0502020204030204" pitchFamily="34" charset="0"/>
              <a:cs typeface="Calibri" panose="020F0502020204030204" pitchFamily="34" charset="0"/>
            </a:endParaRPr>
          </a:p>
          <a:p>
            <a:pPr marL="0" indent="0">
              <a:buNone/>
            </a:pPr>
            <a:endParaRPr lang="en-GB" dirty="0">
              <a:latin typeface="+mj-lt"/>
              <a:ea typeface="Calibri" panose="020F0502020204030204" pitchFamily="34" charset="0"/>
              <a:cs typeface="Calibri" panose="020F0502020204030204" pitchFamily="34" charset="0"/>
            </a:endParaRPr>
          </a:p>
          <a:p>
            <a:pPr marL="0" indent="0">
              <a:buNone/>
            </a:pPr>
            <a:endParaRPr lang="en-GB" dirty="0">
              <a:latin typeface="+mj-lt"/>
              <a:ea typeface="Calibri" panose="020F0502020204030204" pitchFamily="34" charset="0"/>
              <a:cs typeface="Calibri" panose="020F0502020204030204" pitchFamily="34" charset="0"/>
            </a:endParaRPr>
          </a:p>
        </p:txBody>
      </p:sp>
      <p:sp>
        <p:nvSpPr>
          <p:cNvPr id="4" name="Date Placeholder 3">
            <a:extLst>
              <a:ext uri="{FF2B5EF4-FFF2-40B4-BE49-F238E27FC236}">
                <a16:creationId xmlns:a16="http://schemas.microsoft.com/office/drawing/2014/main" id="{F09D8715-200B-B87C-5338-7C230EED9A2D}"/>
              </a:ext>
            </a:extLst>
          </p:cNvPr>
          <p:cNvSpPr>
            <a:spLocks noGrp="1"/>
          </p:cNvSpPr>
          <p:nvPr>
            <p:ph type="dt" sz="half" idx="10"/>
          </p:nvPr>
        </p:nvSpPr>
        <p:spPr/>
        <p:txBody>
          <a:bodyPr/>
          <a:lstStyle/>
          <a:p>
            <a:fld id="{2E8E012F-D985-47EB-867B-6FC93CD4087E}" type="datetime1">
              <a:rPr lang="pt-PT" smtClean="0"/>
              <a:t>04/01/2025</a:t>
            </a:fld>
            <a:endParaRPr lang="pt-PT"/>
          </a:p>
        </p:txBody>
      </p:sp>
      <p:sp>
        <p:nvSpPr>
          <p:cNvPr id="5" name="Footer Placeholder 4">
            <a:extLst>
              <a:ext uri="{FF2B5EF4-FFF2-40B4-BE49-F238E27FC236}">
                <a16:creationId xmlns:a16="http://schemas.microsoft.com/office/drawing/2014/main" id="{2F5C4DAB-E1D9-2896-DD87-E4C39D12F94C}"/>
              </a:ext>
            </a:extLst>
          </p:cNvPr>
          <p:cNvSpPr>
            <a:spLocks noGrp="1"/>
          </p:cNvSpPr>
          <p:nvPr>
            <p:ph type="ftr" sz="quarter" idx="11"/>
          </p:nvPr>
        </p:nvSpPr>
        <p:spPr/>
        <p:txBody>
          <a:bodyPr/>
          <a:lstStyle/>
          <a:p>
            <a:r>
              <a:rPr lang="pt-PT"/>
              <a:t>ISEP - PREPD</a:t>
            </a:r>
          </a:p>
        </p:txBody>
      </p:sp>
      <p:sp>
        <p:nvSpPr>
          <p:cNvPr id="6" name="Slide Number Placeholder 5">
            <a:extLst>
              <a:ext uri="{FF2B5EF4-FFF2-40B4-BE49-F238E27FC236}">
                <a16:creationId xmlns:a16="http://schemas.microsoft.com/office/drawing/2014/main" id="{73DB7311-48BB-A9D5-60C8-5A3C4BBB88CD}"/>
              </a:ext>
            </a:extLst>
          </p:cNvPr>
          <p:cNvSpPr>
            <a:spLocks noGrp="1"/>
          </p:cNvSpPr>
          <p:nvPr>
            <p:ph type="sldNum" sz="quarter" idx="12"/>
          </p:nvPr>
        </p:nvSpPr>
        <p:spPr/>
        <p:txBody>
          <a:bodyPr/>
          <a:lstStyle/>
          <a:p>
            <a:fld id="{BE5A1DDE-8563-44B3-A20C-B9188BCE5F7A}" type="slidenum">
              <a:rPr lang="pt-PT" smtClean="0"/>
              <a:t>28</a:t>
            </a:fld>
            <a:endParaRPr lang="pt-PT"/>
          </a:p>
        </p:txBody>
      </p:sp>
    </p:spTree>
    <p:extLst>
      <p:ext uri="{BB962C8B-B14F-4D97-AF65-F5344CB8AC3E}">
        <p14:creationId xmlns:p14="http://schemas.microsoft.com/office/powerpoint/2010/main" val="1298784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FA12-8B6A-AE05-00C5-5FF095651F25}"/>
              </a:ext>
            </a:extLst>
          </p:cNvPr>
          <p:cNvSpPr>
            <a:spLocks noGrp="1"/>
          </p:cNvSpPr>
          <p:nvPr>
            <p:ph type="title"/>
          </p:nvPr>
        </p:nvSpPr>
        <p:spPr/>
        <p:txBody>
          <a:bodyPr/>
          <a:lstStyle/>
          <a:p>
            <a:r>
              <a:rPr lang="pt-PT" dirty="0"/>
              <a:t>Introduction</a:t>
            </a:r>
          </a:p>
        </p:txBody>
      </p:sp>
      <p:sp>
        <p:nvSpPr>
          <p:cNvPr id="3" name="Content Placeholder 2">
            <a:extLst>
              <a:ext uri="{FF2B5EF4-FFF2-40B4-BE49-F238E27FC236}">
                <a16:creationId xmlns:a16="http://schemas.microsoft.com/office/drawing/2014/main" id="{BE5523A2-4B1A-C69D-EB26-E9313F03260A}"/>
              </a:ext>
            </a:extLst>
          </p:cNvPr>
          <p:cNvSpPr>
            <a:spLocks noGrp="1"/>
          </p:cNvSpPr>
          <p:nvPr>
            <p:ph idx="1"/>
          </p:nvPr>
        </p:nvSpPr>
        <p:spPr/>
        <p:txBody>
          <a:bodyPr/>
          <a:lstStyle/>
          <a:p>
            <a:r>
              <a:rPr lang="en-US" dirty="0"/>
              <a:t>Problem Description</a:t>
            </a:r>
          </a:p>
          <a:p>
            <a:r>
              <a:rPr lang="en-US" dirty="0"/>
              <a:t>Research Questions</a:t>
            </a:r>
          </a:p>
          <a:p>
            <a:r>
              <a:rPr lang="en-US" dirty="0"/>
              <a:t>Ethical Considerations</a:t>
            </a:r>
            <a:endParaRPr lang="pt-PT" dirty="0"/>
          </a:p>
        </p:txBody>
      </p:sp>
      <p:sp>
        <p:nvSpPr>
          <p:cNvPr id="4" name="Date Placeholder 3">
            <a:extLst>
              <a:ext uri="{FF2B5EF4-FFF2-40B4-BE49-F238E27FC236}">
                <a16:creationId xmlns:a16="http://schemas.microsoft.com/office/drawing/2014/main" id="{B73BB50D-BBA4-3E95-8ADF-7E79C88D12A7}"/>
              </a:ext>
            </a:extLst>
          </p:cNvPr>
          <p:cNvSpPr>
            <a:spLocks noGrp="1"/>
          </p:cNvSpPr>
          <p:nvPr>
            <p:ph type="dt" sz="half" idx="10"/>
          </p:nvPr>
        </p:nvSpPr>
        <p:spPr/>
        <p:txBody>
          <a:bodyPr/>
          <a:lstStyle/>
          <a:p>
            <a:fld id="{9F205D9C-8DCE-4369-95FC-C966309B734B}" type="datetime1">
              <a:rPr lang="pt-PT" smtClean="0"/>
              <a:t>04/01/2025</a:t>
            </a:fld>
            <a:endParaRPr lang="pt-PT"/>
          </a:p>
        </p:txBody>
      </p:sp>
      <p:sp>
        <p:nvSpPr>
          <p:cNvPr id="6" name="Footer Placeholder 5">
            <a:extLst>
              <a:ext uri="{FF2B5EF4-FFF2-40B4-BE49-F238E27FC236}">
                <a16:creationId xmlns:a16="http://schemas.microsoft.com/office/drawing/2014/main" id="{93646434-7A33-EE0E-64CB-1F4B6CC3F68B}"/>
              </a:ext>
            </a:extLst>
          </p:cNvPr>
          <p:cNvSpPr>
            <a:spLocks noGrp="1"/>
          </p:cNvSpPr>
          <p:nvPr>
            <p:ph type="ftr" sz="quarter" idx="11"/>
          </p:nvPr>
        </p:nvSpPr>
        <p:spPr/>
        <p:txBody>
          <a:bodyPr/>
          <a:lstStyle/>
          <a:p>
            <a:r>
              <a:rPr lang="pt-PT"/>
              <a:t>ISEP - PREPD</a:t>
            </a:r>
          </a:p>
        </p:txBody>
      </p:sp>
      <p:sp>
        <p:nvSpPr>
          <p:cNvPr id="5" name="Slide Number Placeholder 4">
            <a:extLst>
              <a:ext uri="{FF2B5EF4-FFF2-40B4-BE49-F238E27FC236}">
                <a16:creationId xmlns:a16="http://schemas.microsoft.com/office/drawing/2014/main" id="{BD24A542-73ED-6BD0-4205-093E9B67BFE3}"/>
              </a:ext>
            </a:extLst>
          </p:cNvPr>
          <p:cNvSpPr>
            <a:spLocks noGrp="1"/>
          </p:cNvSpPr>
          <p:nvPr>
            <p:ph type="sldNum" sz="quarter" idx="12"/>
          </p:nvPr>
        </p:nvSpPr>
        <p:spPr/>
        <p:txBody>
          <a:bodyPr/>
          <a:lstStyle/>
          <a:p>
            <a:fld id="{BE5A1DDE-8563-44B3-A20C-B9188BCE5F7A}" type="slidenum">
              <a:rPr lang="pt-PT" smtClean="0"/>
              <a:t>3</a:t>
            </a:fld>
            <a:endParaRPr lang="pt-PT"/>
          </a:p>
        </p:txBody>
      </p:sp>
    </p:spTree>
    <p:extLst>
      <p:ext uri="{BB962C8B-B14F-4D97-AF65-F5344CB8AC3E}">
        <p14:creationId xmlns:p14="http://schemas.microsoft.com/office/powerpoint/2010/main" val="3850248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27388-0B07-01E4-007F-7EA3EE7B2037}"/>
              </a:ext>
            </a:extLst>
          </p:cNvPr>
          <p:cNvSpPr>
            <a:spLocks noGrp="1"/>
          </p:cNvSpPr>
          <p:nvPr>
            <p:ph type="title"/>
          </p:nvPr>
        </p:nvSpPr>
        <p:spPr/>
        <p:txBody>
          <a:bodyPr/>
          <a:lstStyle/>
          <a:p>
            <a:r>
              <a:rPr lang="en-US" dirty="0"/>
              <a:t>Introduction – Problem Description</a:t>
            </a:r>
            <a:endParaRPr lang="pt-PT" dirty="0"/>
          </a:p>
        </p:txBody>
      </p:sp>
      <p:sp>
        <p:nvSpPr>
          <p:cNvPr id="3" name="Content Placeholder 2">
            <a:extLst>
              <a:ext uri="{FF2B5EF4-FFF2-40B4-BE49-F238E27FC236}">
                <a16:creationId xmlns:a16="http://schemas.microsoft.com/office/drawing/2014/main" id="{A6EE1FE1-D1B5-77F7-F9C7-03E6DDF1D5FD}"/>
              </a:ext>
            </a:extLst>
          </p:cNvPr>
          <p:cNvSpPr>
            <a:spLocks noGrp="1"/>
          </p:cNvSpPr>
          <p:nvPr>
            <p:ph idx="1"/>
          </p:nvPr>
        </p:nvSpPr>
        <p:spPr/>
        <p:txBody>
          <a:bodyPr/>
          <a:lstStyle/>
          <a:p>
            <a:r>
              <a:rPr lang="en-US" dirty="0"/>
              <a:t>JSON offers simplicity </a:t>
            </a:r>
          </a:p>
          <a:p>
            <a:r>
              <a:rPr lang="en-US" dirty="0"/>
              <a:t>Protocol buffers offer performance</a:t>
            </a:r>
          </a:p>
          <a:p>
            <a:r>
              <a:rPr lang="en-US" dirty="0"/>
              <a:t>Complexity in implementations or refactoring of REST to gRPC</a:t>
            </a:r>
          </a:p>
          <a:p>
            <a:r>
              <a:rPr lang="en-US" dirty="0"/>
              <a:t>Underutilized or poorly optimized systems lead to Higher costs due to resource wastage and scalability issues</a:t>
            </a:r>
          </a:p>
          <a:p>
            <a:r>
              <a:rPr lang="en-US" dirty="0"/>
              <a:t>Energy Efficiency directly influences design decisions and is important for different system environments (Mobile devices, IoT and data centers)</a:t>
            </a:r>
          </a:p>
          <a:p>
            <a:endParaRPr lang="pt-PT" dirty="0"/>
          </a:p>
        </p:txBody>
      </p:sp>
      <p:sp>
        <p:nvSpPr>
          <p:cNvPr id="4" name="Date Placeholder 3">
            <a:extLst>
              <a:ext uri="{FF2B5EF4-FFF2-40B4-BE49-F238E27FC236}">
                <a16:creationId xmlns:a16="http://schemas.microsoft.com/office/drawing/2014/main" id="{A8CDAF08-EF39-FFC1-CF4B-3E0E723C341F}"/>
              </a:ext>
            </a:extLst>
          </p:cNvPr>
          <p:cNvSpPr>
            <a:spLocks noGrp="1"/>
          </p:cNvSpPr>
          <p:nvPr>
            <p:ph type="dt" sz="half" idx="10"/>
          </p:nvPr>
        </p:nvSpPr>
        <p:spPr/>
        <p:txBody>
          <a:bodyPr/>
          <a:lstStyle/>
          <a:p>
            <a:fld id="{A2048A25-461F-4402-A93A-64D1E5D2C591}" type="datetime1">
              <a:rPr lang="pt-PT" smtClean="0"/>
              <a:t>04/01/2025</a:t>
            </a:fld>
            <a:endParaRPr lang="pt-PT"/>
          </a:p>
        </p:txBody>
      </p:sp>
      <p:sp>
        <p:nvSpPr>
          <p:cNvPr id="6" name="Footer Placeholder 5">
            <a:extLst>
              <a:ext uri="{FF2B5EF4-FFF2-40B4-BE49-F238E27FC236}">
                <a16:creationId xmlns:a16="http://schemas.microsoft.com/office/drawing/2014/main" id="{CB91B691-69F7-B0AF-E0DE-95DA60D1ED4F}"/>
              </a:ext>
            </a:extLst>
          </p:cNvPr>
          <p:cNvSpPr>
            <a:spLocks noGrp="1"/>
          </p:cNvSpPr>
          <p:nvPr>
            <p:ph type="ftr" sz="quarter" idx="11"/>
          </p:nvPr>
        </p:nvSpPr>
        <p:spPr/>
        <p:txBody>
          <a:bodyPr/>
          <a:lstStyle/>
          <a:p>
            <a:r>
              <a:rPr lang="pt-PT"/>
              <a:t>ISEP - PREPD</a:t>
            </a:r>
          </a:p>
        </p:txBody>
      </p:sp>
      <p:sp>
        <p:nvSpPr>
          <p:cNvPr id="5" name="Slide Number Placeholder 4">
            <a:extLst>
              <a:ext uri="{FF2B5EF4-FFF2-40B4-BE49-F238E27FC236}">
                <a16:creationId xmlns:a16="http://schemas.microsoft.com/office/drawing/2014/main" id="{CD93E22F-541C-2131-042F-AF6A1D3B9222}"/>
              </a:ext>
            </a:extLst>
          </p:cNvPr>
          <p:cNvSpPr>
            <a:spLocks noGrp="1"/>
          </p:cNvSpPr>
          <p:nvPr>
            <p:ph type="sldNum" sz="quarter" idx="12"/>
          </p:nvPr>
        </p:nvSpPr>
        <p:spPr/>
        <p:txBody>
          <a:bodyPr/>
          <a:lstStyle/>
          <a:p>
            <a:fld id="{BE5A1DDE-8563-44B3-A20C-B9188BCE5F7A}" type="slidenum">
              <a:rPr lang="pt-PT" smtClean="0"/>
              <a:t>4</a:t>
            </a:fld>
            <a:endParaRPr lang="pt-PT"/>
          </a:p>
        </p:txBody>
      </p:sp>
    </p:spTree>
    <p:extLst>
      <p:ext uri="{BB962C8B-B14F-4D97-AF65-F5344CB8AC3E}">
        <p14:creationId xmlns:p14="http://schemas.microsoft.com/office/powerpoint/2010/main" val="1843715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2D873-AFF9-9C19-1C25-61029DC6447A}"/>
              </a:ext>
            </a:extLst>
          </p:cNvPr>
          <p:cNvSpPr>
            <a:spLocks noGrp="1"/>
          </p:cNvSpPr>
          <p:nvPr>
            <p:ph type="title"/>
          </p:nvPr>
        </p:nvSpPr>
        <p:spPr/>
        <p:txBody>
          <a:bodyPr/>
          <a:lstStyle/>
          <a:p>
            <a:r>
              <a:rPr lang="en-US" dirty="0"/>
              <a:t>Introduction – Research Questions</a:t>
            </a:r>
            <a:endParaRPr lang="pt-PT" dirty="0"/>
          </a:p>
        </p:txBody>
      </p:sp>
      <p:sp>
        <p:nvSpPr>
          <p:cNvPr id="3" name="Content Placeholder 2">
            <a:extLst>
              <a:ext uri="{FF2B5EF4-FFF2-40B4-BE49-F238E27FC236}">
                <a16:creationId xmlns:a16="http://schemas.microsoft.com/office/drawing/2014/main" id="{740D17D5-4F0E-9094-0C01-8EF000960538}"/>
              </a:ext>
            </a:extLst>
          </p:cNvPr>
          <p:cNvSpPr>
            <a:spLocks noGrp="1"/>
          </p:cNvSpPr>
          <p:nvPr>
            <p:ph idx="1"/>
          </p:nvPr>
        </p:nvSpPr>
        <p:spPr>
          <a:xfrm>
            <a:off x="667512" y="1825625"/>
            <a:ext cx="9930384" cy="2078863"/>
          </a:xfrm>
        </p:spPr>
        <p:txBody>
          <a:bodyPr>
            <a:normAutofit/>
          </a:bodyPr>
          <a:lstStyle/>
          <a:p>
            <a:pPr marL="0" indent="0">
              <a:buNone/>
            </a:pPr>
            <a:r>
              <a:rPr lang="en-US" sz="2000" dirty="0"/>
              <a:t>RQ1: How does using </a:t>
            </a:r>
            <a:r>
              <a:rPr lang="en-US" sz="2000" dirty="0" err="1"/>
              <a:t>ProtoBufs</a:t>
            </a:r>
            <a:r>
              <a:rPr lang="en-US" sz="2000" dirty="0"/>
              <a:t> impact the performance of HTTP-based REST architectures compared to JSON?</a:t>
            </a:r>
          </a:p>
          <a:p>
            <a:pPr marL="0" indent="0">
              <a:buNone/>
            </a:pPr>
            <a:endParaRPr lang="en-US" sz="2000" dirty="0"/>
          </a:p>
          <a:p>
            <a:pPr marL="0" indent="0">
              <a:buNone/>
            </a:pPr>
            <a:r>
              <a:rPr lang="en-US" sz="2000" dirty="0"/>
              <a:t>RQ2: To what extent can </a:t>
            </a:r>
            <a:r>
              <a:rPr lang="en-US" sz="2000" dirty="0" err="1"/>
              <a:t>ProtoBufs</a:t>
            </a:r>
            <a:r>
              <a:rPr lang="en-US" sz="2000" dirty="0"/>
              <a:t> improve energy efficiency in HTTP-based REST architecture communications compared to JSON?</a:t>
            </a:r>
            <a:endParaRPr lang="pt-PT" sz="2000" dirty="0"/>
          </a:p>
        </p:txBody>
      </p:sp>
      <p:sp>
        <p:nvSpPr>
          <p:cNvPr id="4" name="Date Placeholder 3">
            <a:extLst>
              <a:ext uri="{FF2B5EF4-FFF2-40B4-BE49-F238E27FC236}">
                <a16:creationId xmlns:a16="http://schemas.microsoft.com/office/drawing/2014/main" id="{9812D7BC-35B1-A9FD-3DA3-378C99DE7359}"/>
              </a:ext>
            </a:extLst>
          </p:cNvPr>
          <p:cNvSpPr>
            <a:spLocks noGrp="1"/>
          </p:cNvSpPr>
          <p:nvPr>
            <p:ph type="dt" sz="half" idx="10"/>
          </p:nvPr>
        </p:nvSpPr>
        <p:spPr/>
        <p:txBody>
          <a:bodyPr/>
          <a:lstStyle/>
          <a:p>
            <a:fld id="{B28E8AE7-CFE1-4305-BCBB-828BC5FB666D}" type="datetime1">
              <a:rPr lang="pt-PT" smtClean="0"/>
              <a:t>04/01/2025</a:t>
            </a:fld>
            <a:endParaRPr lang="pt-PT"/>
          </a:p>
        </p:txBody>
      </p:sp>
      <p:sp>
        <p:nvSpPr>
          <p:cNvPr id="6" name="Footer Placeholder 5">
            <a:extLst>
              <a:ext uri="{FF2B5EF4-FFF2-40B4-BE49-F238E27FC236}">
                <a16:creationId xmlns:a16="http://schemas.microsoft.com/office/drawing/2014/main" id="{6FFEF8F6-F9B0-767D-6ACF-5B49053E6830}"/>
              </a:ext>
            </a:extLst>
          </p:cNvPr>
          <p:cNvSpPr>
            <a:spLocks noGrp="1"/>
          </p:cNvSpPr>
          <p:nvPr>
            <p:ph type="ftr" sz="quarter" idx="11"/>
          </p:nvPr>
        </p:nvSpPr>
        <p:spPr/>
        <p:txBody>
          <a:bodyPr/>
          <a:lstStyle/>
          <a:p>
            <a:r>
              <a:rPr lang="pt-PT"/>
              <a:t>ISEP - PREPD</a:t>
            </a:r>
          </a:p>
        </p:txBody>
      </p:sp>
      <p:sp>
        <p:nvSpPr>
          <p:cNvPr id="5" name="Slide Number Placeholder 4">
            <a:extLst>
              <a:ext uri="{FF2B5EF4-FFF2-40B4-BE49-F238E27FC236}">
                <a16:creationId xmlns:a16="http://schemas.microsoft.com/office/drawing/2014/main" id="{97BF2179-6FFC-5045-8788-3218F35784A5}"/>
              </a:ext>
            </a:extLst>
          </p:cNvPr>
          <p:cNvSpPr>
            <a:spLocks noGrp="1"/>
          </p:cNvSpPr>
          <p:nvPr>
            <p:ph type="sldNum" sz="quarter" idx="12"/>
          </p:nvPr>
        </p:nvSpPr>
        <p:spPr/>
        <p:txBody>
          <a:bodyPr/>
          <a:lstStyle/>
          <a:p>
            <a:fld id="{BE5A1DDE-8563-44B3-A20C-B9188BCE5F7A}" type="slidenum">
              <a:rPr lang="pt-PT" smtClean="0"/>
              <a:t>5</a:t>
            </a:fld>
            <a:endParaRPr lang="pt-PT"/>
          </a:p>
        </p:txBody>
      </p:sp>
    </p:spTree>
    <p:extLst>
      <p:ext uri="{BB962C8B-B14F-4D97-AF65-F5344CB8AC3E}">
        <p14:creationId xmlns:p14="http://schemas.microsoft.com/office/powerpoint/2010/main" val="3378825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36F95-5400-A712-1306-B63F02B97CC8}"/>
              </a:ext>
            </a:extLst>
          </p:cNvPr>
          <p:cNvSpPr>
            <a:spLocks noGrp="1"/>
          </p:cNvSpPr>
          <p:nvPr>
            <p:ph type="title"/>
          </p:nvPr>
        </p:nvSpPr>
        <p:spPr/>
        <p:txBody>
          <a:bodyPr/>
          <a:lstStyle/>
          <a:p>
            <a:r>
              <a:rPr lang="en-US" dirty="0"/>
              <a:t>Introduction – Ethical Consideration</a:t>
            </a:r>
            <a:endParaRPr lang="pt-PT" dirty="0"/>
          </a:p>
        </p:txBody>
      </p:sp>
      <p:sp>
        <p:nvSpPr>
          <p:cNvPr id="3" name="Content Placeholder 2">
            <a:extLst>
              <a:ext uri="{FF2B5EF4-FFF2-40B4-BE49-F238E27FC236}">
                <a16:creationId xmlns:a16="http://schemas.microsoft.com/office/drawing/2014/main" id="{31F005BA-7CC1-1A2F-D49E-4ECBC24FB1B4}"/>
              </a:ext>
            </a:extLst>
          </p:cNvPr>
          <p:cNvSpPr>
            <a:spLocks noGrp="1"/>
          </p:cNvSpPr>
          <p:nvPr>
            <p:ph idx="1"/>
          </p:nvPr>
        </p:nvSpPr>
        <p:spPr>
          <a:xfrm>
            <a:off x="838200" y="1825625"/>
            <a:ext cx="10515600" cy="1831975"/>
          </a:xfrm>
        </p:spPr>
        <p:txBody>
          <a:bodyPr/>
          <a:lstStyle/>
          <a:p>
            <a:r>
              <a:rPr lang="en-US" dirty="0"/>
              <a:t>Data Privacy</a:t>
            </a:r>
          </a:p>
          <a:p>
            <a:r>
              <a:rPr lang="en-US" dirty="0"/>
              <a:t>Transparency and Reproducibility</a:t>
            </a:r>
          </a:p>
          <a:p>
            <a:r>
              <a:rPr lang="en-US" dirty="0"/>
              <a:t>Benchmarking Practices</a:t>
            </a:r>
            <a:endParaRPr lang="pt-PT" dirty="0"/>
          </a:p>
        </p:txBody>
      </p:sp>
      <p:sp>
        <p:nvSpPr>
          <p:cNvPr id="4" name="Date Placeholder 3">
            <a:extLst>
              <a:ext uri="{FF2B5EF4-FFF2-40B4-BE49-F238E27FC236}">
                <a16:creationId xmlns:a16="http://schemas.microsoft.com/office/drawing/2014/main" id="{4D6C4DC4-145A-93B0-12B0-F6CEE87CD231}"/>
              </a:ext>
            </a:extLst>
          </p:cNvPr>
          <p:cNvSpPr>
            <a:spLocks noGrp="1"/>
          </p:cNvSpPr>
          <p:nvPr>
            <p:ph type="dt" sz="half" idx="10"/>
          </p:nvPr>
        </p:nvSpPr>
        <p:spPr/>
        <p:txBody>
          <a:bodyPr/>
          <a:lstStyle/>
          <a:p>
            <a:fld id="{0D1B3D2F-C9E1-4FB8-AA9B-B9A1E50B0A98}" type="datetime1">
              <a:rPr lang="pt-PT" smtClean="0"/>
              <a:t>04/01/2025</a:t>
            </a:fld>
            <a:endParaRPr lang="pt-PT"/>
          </a:p>
        </p:txBody>
      </p:sp>
      <p:sp>
        <p:nvSpPr>
          <p:cNvPr id="6" name="Footer Placeholder 5">
            <a:extLst>
              <a:ext uri="{FF2B5EF4-FFF2-40B4-BE49-F238E27FC236}">
                <a16:creationId xmlns:a16="http://schemas.microsoft.com/office/drawing/2014/main" id="{D90DD9B4-06F6-5953-1C08-9D1A43857BEC}"/>
              </a:ext>
            </a:extLst>
          </p:cNvPr>
          <p:cNvSpPr>
            <a:spLocks noGrp="1"/>
          </p:cNvSpPr>
          <p:nvPr>
            <p:ph type="ftr" sz="quarter" idx="11"/>
          </p:nvPr>
        </p:nvSpPr>
        <p:spPr/>
        <p:txBody>
          <a:bodyPr/>
          <a:lstStyle/>
          <a:p>
            <a:r>
              <a:rPr lang="pt-PT"/>
              <a:t>ISEP - PREPD</a:t>
            </a:r>
          </a:p>
        </p:txBody>
      </p:sp>
      <p:sp>
        <p:nvSpPr>
          <p:cNvPr id="5" name="Slide Number Placeholder 4">
            <a:extLst>
              <a:ext uri="{FF2B5EF4-FFF2-40B4-BE49-F238E27FC236}">
                <a16:creationId xmlns:a16="http://schemas.microsoft.com/office/drawing/2014/main" id="{08A6A2DC-ADE9-FB13-3F17-859F9C27D3AC}"/>
              </a:ext>
            </a:extLst>
          </p:cNvPr>
          <p:cNvSpPr>
            <a:spLocks noGrp="1"/>
          </p:cNvSpPr>
          <p:nvPr>
            <p:ph type="sldNum" sz="quarter" idx="12"/>
          </p:nvPr>
        </p:nvSpPr>
        <p:spPr/>
        <p:txBody>
          <a:bodyPr/>
          <a:lstStyle/>
          <a:p>
            <a:fld id="{BE5A1DDE-8563-44B3-A20C-B9188BCE5F7A}" type="slidenum">
              <a:rPr lang="pt-PT" smtClean="0"/>
              <a:t>6</a:t>
            </a:fld>
            <a:endParaRPr lang="pt-PT"/>
          </a:p>
        </p:txBody>
      </p:sp>
    </p:spTree>
    <p:extLst>
      <p:ext uri="{BB962C8B-B14F-4D97-AF65-F5344CB8AC3E}">
        <p14:creationId xmlns:p14="http://schemas.microsoft.com/office/powerpoint/2010/main" val="2779551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D2395-9078-6B8B-0B22-9B5B2220AE28}"/>
              </a:ext>
            </a:extLst>
          </p:cNvPr>
          <p:cNvSpPr>
            <a:spLocks noGrp="1"/>
          </p:cNvSpPr>
          <p:nvPr>
            <p:ph type="title"/>
          </p:nvPr>
        </p:nvSpPr>
        <p:spPr/>
        <p:txBody>
          <a:bodyPr/>
          <a:lstStyle/>
          <a:p>
            <a:r>
              <a:rPr lang="en-US" dirty="0"/>
              <a:t>Background</a:t>
            </a:r>
            <a:endParaRPr lang="pt-PT" dirty="0"/>
          </a:p>
        </p:txBody>
      </p:sp>
      <p:sp>
        <p:nvSpPr>
          <p:cNvPr id="3" name="Content Placeholder 2">
            <a:extLst>
              <a:ext uri="{FF2B5EF4-FFF2-40B4-BE49-F238E27FC236}">
                <a16:creationId xmlns:a16="http://schemas.microsoft.com/office/drawing/2014/main" id="{C3E5C4C0-1F67-8A48-8BFE-88A8E2A988BE}"/>
              </a:ext>
            </a:extLst>
          </p:cNvPr>
          <p:cNvSpPr>
            <a:spLocks noGrp="1"/>
          </p:cNvSpPr>
          <p:nvPr>
            <p:ph idx="1"/>
          </p:nvPr>
        </p:nvSpPr>
        <p:spPr>
          <a:xfrm>
            <a:off x="838200" y="1825625"/>
            <a:ext cx="2947416" cy="2133727"/>
          </a:xfrm>
        </p:spPr>
        <p:txBody>
          <a:bodyPr/>
          <a:lstStyle/>
          <a:p>
            <a:r>
              <a:rPr lang="en-US" b="1" dirty="0"/>
              <a:t>REST</a:t>
            </a:r>
          </a:p>
          <a:p>
            <a:r>
              <a:rPr lang="en-US" b="1" dirty="0"/>
              <a:t>JSON</a:t>
            </a:r>
          </a:p>
          <a:p>
            <a:r>
              <a:rPr lang="en-US" b="1" dirty="0"/>
              <a:t>Protocol Buffers</a:t>
            </a:r>
          </a:p>
          <a:p>
            <a:r>
              <a:rPr lang="en-US" b="1" dirty="0"/>
              <a:t>Performance and energy analysis tools</a:t>
            </a:r>
            <a:endParaRPr lang="pt-PT" b="1" dirty="0"/>
          </a:p>
        </p:txBody>
      </p:sp>
      <p:sp>
        <p:nvSpPr>
          <p:cNvPr id="4" name="Date Placeholder 3">
            <a:extLst>
              <a:ext uri="{FF2B5EF4-FFF2-40B4-BE49-F238E27FC236}">
                <a16:creationId xmlns:a16="http://schemas.microsoft.com/office/drawing/2014/main" id="{5AA1DFC8-A83B-5ACF-4222-EC3A8916C569}"/>
              </a:ext>
            </a:extLst>
          </p:cNvPr>
          <p:cNvSpPr>
            <a:spLocks noGrp="1"/>
          </p:cNvSpPr>
          <p:nvPr>
            <p:ph type="dt" sz="half" idx="10"/>
          </p:nvPr>
        </p:nvSpPr>
        <p:spPr/>
        <p:txBody>
          <a:bodyPr/>
          <a:lstStyle/>
          <a:p>
            <a:fld id="{351E7BB4-60B9-498A-8BA5-7CF44D955FBE}" type="datetime1">
              <a:rPr lang="pt-PT" smtClean="0"/>
              <a:t>04/01/2025</a:t>
            </a:fld>
            <a:endParaRPr lang="pt-PT"/>
          </a:p>
        </p:txBody>
      </p:sp>
      <p:sp>
        <p:nvSpPr>
          <p:cNvPr id="6" name="Footer Placeholder 5">
            <a:extLst>
              <a:ext uri="{FF2B5EF4-FFF2-40B4-BE49-F238E27FC236}">
                <a16:creationId xmlns:a16="http://schemas.microsoft.com/office/drawing/2014/main" id="{00E03F39-6200-F911-4F11-ACB5927EAC3D}"/>
              </a:ext>
            </a:extLst>
          </p:cNvPr>
          <p:cNvSpPr>
            <a:spLocks noGrp="1"/>
          </p:cNvSpPr>
          <p:nvPr>
            <p:ph type="ftr" sz="quarter" idx="11"/>
          </p:nvPr>
        </p:nvSpPr>
        <p:spPr/>
        <p:txBody>
          <a:bodyPr/>
          <a:lstStyle/>
          <a:p>
            <a:r>
              <a:rPr lang="pt-PT"/>
              <a:t>ISEP - PREPD</a:t>
            </a:r>
          </a:p>
        </p:txBody>
      </p:sp>
      <p:sp>
        <p:nvSpPr>
          <p:cNvPr id="5" name="Slide Number Placeholder 4">
            <a:extLst>
              <a:ext uri="{FF2B5EF4-FFF2-40B4-BE49-F238E27FC236}">
                <a16:creationId xmlns:a16="http://schemas.microsoft.com/office/drawing/2014/main" id="{E1455797-C47C-4C71-8A49-FB81A22CEFFC}"/>
              </a:ext>
            </a:extLst>
          </p:cNvPr>
          <p:cNvSpPr>
            <a:spLocks noGrp="1"/>
          </p:cNvSpPr>
          <p:nvPr>
            <p:ph type="sldNum" sz="quarter" idx="12"/>
          </p:nvPr>
        </p:nvSpPr>
        <p:spPr/>
        <p:txBody>
          <a:bodyPr/>
          <a:lstStyle/>
          <a:p>
            <a:fld id="{BE5A1DDE-8563-44B3-A20C-B9188BCE5F7A}" type="slidenum">
              <a:rPr lang="pt-PT" smtClean="0"/>
              <a:t>7</a:t>
            </a:fld>
            <a:endParaRPr lang="pt-PT"/>
          </a:p>
        </p:txBody>
      </p:sp>
      <p:pic>
        <p:nvPicPr>
          <p:cNvPr id="8" name="Picture 7" descr="A diagram of a rest api&#10;&#10;Description automatically generated">
            <a:extLst>
              <a:ext uri="{FF2B5EF4-FFF2-40B4-BE49-F238E27FC236}">
                <a16:creationId xmlns:a16="http://schemas.microsoft.com/office/drawing/2014/main" id="{76089208-9165-8601-A3E1-1FF5AF39D0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9287" y="332804"/>
            <a:ext cx="4383045" cy="2391346"/>
          </a:xfrm>
          <a:prstGeom prst="rect">
            <a:avLst/>
          </a:prstGeom>
        </p:spPr>
      </p:pic>
      <p:pic>
        <p:nvPicPr>
          <p:cNvPr id="10" name="Picture 9">
            <a:extLst>
              <a:ext uri="{FF2B5EF4-FFF2-40B4-BE49-F238E27FC236}">
                <a16:creationId xmlns:a16="http://schemas.microsoft.com/office/drawing/2014/main" id="{14A32461-974E-A9F8-AE96-4770EB033C3E}"/>
              </a:ext>
            </a:extLst>
          </p:cNvPr>
          <p:cNvPicPr>
            <a:picLocks noChangeAspect="1"/>
          </p:cNvPicPr>
          <p:nvPr/>
        </p:nvPicPr>
        <p:blipFill>
          <a:blip r:embed="rId3"/>
          <a:stretch>
            <a:fillRect/>
          </a:stretch>
        </p:blipFill>
        <p:spPr>
          <a:xfrm>
            <a:off x="4390320" y="3318731"/>
            <a:ext cx="2210108" cy="2295845"/>
          </a:xfrm>
          <a:prstGeom prst="rect">
            <a:avLst/>
          </a:prstGeom>
        </p:spPr>
      </p:pic>
      <p:pic>
        <p:nvPicPr>
          <p:cNvPr id="16" name="Picture 15">
            <a:extLst>
              <a:ext uri="{FF2B5EF4-FFF2-40B4-BE49-F238E27FC236}">
                <a16:creationId xmlns:a16="http://schemas.microsoft.com/office/drawing/2014/main" id="{773B1390-7E61-60C7-7BA1-FFB8B75A523B}"/>
              </a:ext>
            </a:extLst>
          </p:cNvPr>
          <p:cNvPicPr>
            <a:picLocks noChangeAspect="1"/>
          </p:cNvPicPr>
          <p:nvPr/>
        </p:nvPicPr>
        <p:blipFill>
          <a:blip r:embed="rId4"/>
          <a:stretch>
            <a:fillRect/>
          </a:stretch>
        </p:blipFill>
        <p:spPr>
          <a:xfrm>
            <a:off x="7205133" y="3399791"/>
            <a:ext cx="2245010" cy="2133727"/>
          </a:xfrm>
          <a:prstGeom prst="rect">
            <a:avLst/>
          </a:prstGeom>
        </p:spPr>
      </p:pic>
      <p:pic>
        <p:nvPicPr>
          <p:cNvPr id="18" name="Picture 17" descr="A logo with a feather&#10;&#10;Description automatically generated">
            <a:extLst>
              <a:ext uri="{FF2B5EF4-FFF2-40B4-BE49-F238E27FC236}">
                <a16:creationId xmlns:a16="http://schemas.microsoft.com/office/drawing/2014/main" id="{7C7D9ECE-4F45-C362-5904-FAC15136A8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203" y="4373786"/>
            <a:ext cx="935037" cy="935037"/>
          </a:xfrm>
          <a:prstGeom prst="rect">
            <a:avLst/>
          </a:prstGeom>
        </p:spPr>
      </p:pic>
      <p:pic>
        <p:nvPicPr>
          <p:cNvPr id="20" name="Picture 19" descr="A logo with a sun in a black oval&#10;&#10;Description automatically generated">
            <a:extLst>
              <a:ext uri="{FF2B5EF4-FFF2-40B4-BE49-F238E27FC236}">
                <a16:creationId xmlns:a16="http://schemas.microsoft.com/office/drawing/2014/main" id="{B78E95A0-856D-5752-9754-720DF7378D4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14124" y="4445434"/>
            <a:ext cx="1773844" cy="1191195"/>
          </a:xfrm>
          <a:prstGeom prst="rect">
            <a:avLst/>
          </a:prstGeom>
        </p:spPr>
      </p:pic>
      <p:sp>
        <p:nvSpPr>
          <p:cNvPr id="21" name="TextBox 20">
            <a:extLst>
              <a:ext uri="{FF2B5EF4-FFF2-40B4-BE49-F238E27FC236}">
                <a16:creationId xmlns:a16="http://schemas.microsoft.com/office/drawing/2014/main" id="{BAE6C410-5B05-5496-E71B-D699BE686F2E}"/>
              </a:ext>
            </a:extLst>
          </p:cNvPr>
          <p:cNvSpPr txBox="1"/>
          <p:nvPr/>
        </p:nvSpPr>
        <p:spPr>
          <a:xfrm>
            <a:off x="4943475" y="2649270"/>
            <a:ext cx="3462911" cy="246221"/>
          </a:xfrm>
          <a:prstGeom prst="rect">
            <a:avLst/>
          </a:prstGeom>
          <a:noFill/>
        </p:spPr>
        <p:txBody>
          <a:bodyPr wrap="square" rtlCol="0">
            <a:spAutoFit/>
          </a:bodyPr>
          <a:lstStyle/>
          <a:p>
            <a:r>
              <a:rPr lang="en-US" sz="1000" dirty="0"/>
              <a:t>Figure 1 – Example of a REST architecture taken from [1]</a:t>
            </a:r>
            <a:endParaRPr lang="en-GB" sz="1000" dirty="0"/>
          </a:p>
        </p:txBody>
      </p:sp>
      <p:sp>
        <p:nvSpPr>
          <p:cNvPr id="22" name="TextBox 21">
            <a:extLst>
              <a:ext uri="{FF2B5EF4-FFF2-40B4-BE49-F238E27FC236}">
                <a16:creationId xmlns:a16="http://schemas.microsoft.com/office/drawing/2014/main" id="{A9FE8EDA-073C-4046-A305-E5C2B2AB0E35}"/>
              </a:ext>
            </a:extLst>
          </p:cNvPr>
          <p:cNvSpPr txBox="1"/>
          <p:nvPr/>
        </p:nvSpPr>
        <p:spPr>
          <a:xfrm>
            <a:off x="4444114" y="5581747"/>
            <a:ext cx="2425659" cy="246221"/>
          </a:xfrm>
          <a:prstGeom prst="rect">
            <a:avLst/>
          </a:prstGeom>
          <a:noFill/>
        </p:spPr>
        <p:txBody>
          <a:bodyPr wrap="square" rtlCol="0">
            <a:spAutoFit/>
          </a:bodyPr>
          <a:lstStyle/>
          <a:p>
            <a:r>
              <a:rPr lang="en-US" sz="1000" dirty="0"/>
              <a:t>Figure 2 – Example of a JSON object</a:t>
            </a:r>
            <a:endParaRPr lang="en-GB" sz="1000" dirty="0"/>
          </a:p>
        </p:txBody>
      </p:sp>
      <p:sp>
        <p:nvSpPr>
          <p:cNvPr id="23" name="TextBox 22">
            <a:extLst>
              <a:ext uri="{FF2B5EF4-FFF2-40B4-BE49-F238E27FC236}">
                <a16:creationId xmlns:a16="http://schemas.microsoft.com/office/drawing/2014/main" id="{52D6DFC0-57AE-9883-F356-F9F178694152}"/>
              </a:ext>
            </a:extLst>
          </p:cNvPr>
          <p:cNvSpPr txBox="1"/>
          <p:nvPr/>
        </p:nvSpPr>
        <p:spPr>
          <a:xfrm>
            <a:off x="7114808" y="5581747"/>
            <a:ext cx="2425659" cy="246221"/>
          </a:xfrm>
          <a:prstGeom prst="rect">
            <a:avLst/>
          </a:prstGeom>
          <a:noFill/>
        </p:spPr>
        <p:txBody>
          <a:bodyPr wrap="square" rtlCol="0">
            <a:spAutoFit/>
          </a:bodyPr>
          <a:lstStyle/>
          <a:p>
            <a:r>
              <a:rPr lang="en-US" sz="1000" dirty="0"/>
              <a:t>Figure 3 – Example of a Proto file</a:t>
            </a:r>
            <a:endParaRPr lang="en-GB" sz="1000" dirty="0"/>
          </a:p>
        </p:txBody>
      </p:sp>
      <p:sp>
        <p:nvSpPr>
          <p:cNvPr id="24" name="TextBox 23">
            <a:extLst>
              <a:ext uri="{FF2B5EF4-FFF2-40B4-BE49-F238E27FC236}">
                <a16:creationId xmlns:a16="http://schemas.microsoft.com/office/drawing/2014/main" id="{6FDF6390-293B-646D-67A7-D12963806504}"/>
              </a:ext>
            </a:extLst>
          </p:cNvPr>
          <p:cNvSpPr txBox="1"/>
          <p:nvPr/>
        </p:nvSpPr>
        <p:spPr>
          <a:xfrm>
            <a:off x="-98394" y="5751034"/>
            <a:ext cx="2410302" cy="246221"/>
          </a:xfrm>
          <a:prstGeom prst="rect">
            <a:avLst/>
          </a:prstGeom>
          <a:noFill/>
        </p:spPr>
        <p:txBody>
          <a:bodyPr wrap="square" rtlCol="0">
            <a:spAutoFit/>
          </a:bodyPr>
          <a:lstStyle/>
          <a:p>
            <a:r>
              <a:rPr lang="en-US" sz="1000" dirty="0"/>
              <a:t>Figure 4 – JMeter Logo taken from [2]</a:t>
            </a:r>
            <a:endParaRPr lang="en-GB" sz="1000" dirty="0"/>
          </a:p>
        </p:txBody>
      </p:sp>
      <p:sp>
        <p:nvSpPr>
          <p:cNvPr id="25" name="TextBox 24">
            <a:extLst>
              <a:ext uri="{FF2B5EF4-FFF2-40B4-BE49-F238E27FC236}">
                <a16:creationId xmlns:a16="http://schemas.microsoft.com/office/drawing/2014/main" id="{0BB28CB1-F72A-6BF9-3852-4FCB6A2871A4}"/>
              </a:ext>
            </a:extLst>
          </p:cNvPr>
          <p:cNvSpPr txBox="1"/>
          <p:nvPr/>
        </p:nvSpPr>
        <p:spPr>
          <a:xfrm>
            <a:off x="2138984" y="5773087"/>
            <a:ext cx="2410303" cy="246221"/>
          </a:xfrm>
          <a:prstGeom prst="rect">
            <a:avLst/>
          </a:prstGeom>
          <a:noFill/>
        </p:spPr>
        <p:txBody>
          <a:bodyPr wrap="square" rtlCol="0">
            <a:spAutoFit/>
          </a:bodyPr>
          <a:lstStyle/>
          <a:p>
            <a:r>
              <a:rPr lang="en-US" sz="1000" dirty="0"/>
              <a:t>Figure 5 – Kepler Logo taken from [3]</a:t>
            </a:r>
            <a:endParaRPr lang="en-GB" sz="1000" dirty="0"/>
          </a:p>
        </p:txBody>
      </p:sp>
    </p:spTree>
    <p:extLst>
      <p:ext uri="{BB962C8B-B14F-4D97-AF65-F5344CB8AC3E}">
        <p14:creationId xmlns:p14="http://schemas.microsoft.com/office/powerpoint/2010/main" val="886162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235E7-8538-3C3B-59F4-BDE0B942448D}"/>
              </a:ext>
            </a:extLst>
          </p:cNvPr>
          <p:cNvSpPr>
            <a:spLocks noGrp="1"/>
          </p:cNvSpPr>
          <p:nvPr>
            <p:ph type="title"/>
          </p:nvPr>
        </p:nvSpPr>
        <p:spPr/>
        <p:txBody>
          <a:bodyPr/>
          <a:lstStyle/>
          <a:p>
            <a:r>
              <a:rPr lang="en-US" dirty="0"/>
              <a:t>Planning</a:t>
            </a:r>
            <a:endParaRPr lang="pt-PT" dirty="0"/>
          </a:p>
        </p:txBody>
      </p:sp>
      <p:sp>
        <p:nvSpPr>
          <p:cNvPr id="3" name="Content Placeholder 2">
            <a:extLst>
              <a:ext uri="{FF2B5EF4-FFF2-40B4-BE49-F238E27FC236}">
                <a16:creationId xmlns:a16="http://schemas.microsoft.com/office/drawing/2014/main" id="{904B4004-712B-2412-BF98-EB0D179D5E06}"/>
              </a:ext>
            </a:extLst>
          </p:cNvPr>
          <p:cNvSpPr>
            <a:spLocks noGrp="1"/>
          </p:cNvSpPr>
          <p:nvPr>
            <p:ph idx="1"/>
          </p:nvPr>
        </p:nvSpPr>
        <p:spPr/>
        <p:txBody>
          <a:bodyPr>
            <a:normAutofit fontScale="77500" lnSpcReduction="20000"/>
          </a:bodyPr>
          <a:lstStyle/>
          <a:p>
            <a:r>
              <a:rPr lang="en-US" sz="2000" dirty="0"/>
              <a:t>Stakeholders</a:t>
            </a:r>
          </a:p>
          <a:p>
            <a:r>
              <a:rPr lang="en-US" sz="2000" dirty="0"/>
              <a:t>Scope</a:t>
            </a:r>
          </a:p>
          <a:p>
            <a:r>
              <a:rPr lang="pt-PT" sz="2000" dirty="0"/>
              <a:t>Objectives</a:t>
            </a:r>
          </a:p>
          <a:p>
            <a:r>
              <a:rPr lang="pt-PT" sz="2000" dirty="0"/>
              <a:t>Benefits</a:t>
            </a:r>
          </a:p>
          <a:p>
            <a:r>
              <a:rPr lang="pt-PT" sz="2000" dirty="0"/>
              <a:t>Deliverables</a:t>
            </a:r>
          </a:p>
          <a:p>
            <a:r>
              <a:rPr lang="pt-PT" sz="2000" dirty="0"/>
              <a:t>Time</a:t>
            </a:r>
          </a:p>
          <a:p>
            <a:r>
              <a:rPr lang="pt-PT" sz="2000" dirty="0"/>
              <a:t>Costs</a:t>
            </a:r>
          </a:p>
          <a:p>
            <a:r>
              <a:rPr lang="pt-PT" sz="2000" dirty="0"/>
              <a:t>Assumptions and Restrictions</a:t>
            </a:r>
          </a:p>
          <a:p>
            <a:r>
              <a:rPr lang="pt-PT" sz="2000" dirty="0"/>
              <a:t>Risks</a:t>
            </a:r>
          </a:p>
          <a:p>
            <a:r>
              <a:rPr lang="pt-PT" sz="2000" dirty="0"/>
              <a:t>WBS</a:t>
            </a:r>
          </a:p>
          <a:p>
            <a:r>
              <a:rPr lang="pt-PT" sz="2000" dirty="0"/>
              <a:t>Timeline</a:t>
            </a:r>
          </a:p>
          <a:p>
            <a:r>
              <a:rPr lang="pt-PT" sz="2000" dirty="0"/>
              <a:t>Skills</a:t>
            </a:r>
          </a:p>
        </p:txBody>
      </p:sp>
      <p:sp>
        <p:nvSpPr>
          <p:cNvPr id="4" name="Date Placeholder 3">
            <a:extLst>
              <a:ext uri="{FF2B5EF4-FFF2-40B4-BE49-F238E27FC236}">
                <a16:creationId xmlns:a16="http://schemas.microsoft.com/office/drawing/2014/main" id="{DB1CBE3D-036C-61A2-40E3-BA2BB3DBA27E}"/>
              </a:ext>
            </a:extLst>
          </p:cNvPr>
          <p:cNvSpPr>
            <a:spLocks noGrp="1"/>
          </p:cNvSpPr>
          <p:nvPr>
            <p:ph type="dt" sz="half" idx="10"/>
          </p:nvPr>
        </p:nvSpPr>
        <p:spPr/>
        <p:txBody>
          <a:bodyPr/>
          <a:lstStyle/>
          <a:p>
            <a:fld id="{479D6734-F7E8-427C-8570-4EBAFE07F303}" type="datetime1">
              <a:rPr lang="pt-PT" smtClean="0"/>
              <a:t>04/01/2025</a:t>
            </a:fld>
            <a:endParaRPr lang="pt-PT"/>
          </a:p>
        </p:txBody>
      </p:sp>
      <p:sp>
        <p:nvSpPr>
          <p:cNvPr id="6" name="Footer Placeholder 5">
            <a:extLst>
              <a:ext uri="{FF2B5EF4-FFF2-40B4-BE49-F238E27FC236}">
                <a16:creationId xmlns:a16="http://schemas.microsoft.com/office/drawing/2014/main" id="{D7D5E159-F3B4-86E7-1785-0EE50C62E15C}"/>
              </a:ext>
            </a:extLst>
          </p:cNvPr>
          <p:cNvSpPr>
            <a:spLocks noGrp="1"/>
          </p:cNvSpPr>
          <p:nvPr>
            <p:ph type="ftr" sz="quarter" idx="11"/>
          </p:nvPr>
        </p:nvSpPr>
        <p:spPr/>
        <p:txBody>
          <a:bodyPr/>
          <a:lstStyle/>
          <a:p>
            <a:r>
              <a:rPr lang="pt-PT"/>
              <a:t>ISEP - PREPD</a:t>
            </a:r>
          </a:p>
        </p:txBody>
      </p:sp>
      <p:sp>
        <p:nvSpPr>
          <p:cNvPr id="5" name="Slide Number Placeholder 4">
            <a:extLst>
              <a:ext uri="{FF2B5EF4-FFF2-40B4-BE49-F238E27FC236}">
                <a16:creationId xmlns:a16="http://schemas.microsoft.com/office/drawing/2014/main" id="{3F0921CF-3C7F-14ED-6749-8A288A3CE8DD}"/>
              </a:ext>
            </a:extLst>
          </p:cNvPr>
          <p:cNvSpPr>
            <a:spLocks noGrp="1"/>
          </p:cNvSpPr>
          <p:nvPr>
            <p:ph type="sldNum" sz="quarter" idx="12"/>
          </p:nvPr>
        </p:nvSpPr>
        <p:spPr/>
        <p:txBody>
          <a:bodyPr/>
          <a:lstStyle/>
          <a:p>
            <a:fld id="{BE5A1DDE-8563-44B3-A20C-B9188BCE5F7A}" type="slidenum">
              <a:rPr lang="pt-PT" smtClean="0"/>
              <a:t>8</a:t>
            </a:fld>
            <a:endParaRPr lang="pt-PT"/>
          </a:p>
        </p:txBody>
      </p:sp>
    </p:spTree>
    <p:extLst>
      <p:ext uri="{BB962C8B-B14F-4D97-AF65-F5344CB8AC3E}">
        <p14:creationId xmlns:p14="http://schemas.microsoft.com/office/powerpoint/2010/main" val="66265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5C66D-6B8F-E588-B70C-209D7A45644A}"/>
              </a:ext>
            </a:extLst>
          </p:cNvPr>
          <p:cNvSpPr>
            <a:spLocks noGrp="1"/>
          </p:cNvSpPr>
          <p:nvPr>
            <p:ph type="title"/>
          </p:nvPr>
        </p:nvSpPr>
        <p:spPr/>
        <p:txBody>
          <a:bodyPr/>
          <a:lstStyle/>
          <a:p>
            <a:r>
              <a:rPr lang="en-US" dirty="0"/>
              <a:t>Planning - Stakeholders</a:t>
            </a:r>
            <a:endParaRPr lang="pt-PT" dirty="0"/>
          </a:p>
        </p:txBody>
      </p:sp>
      <p:sp>
        <p:nvSpPr>
          <p:cNvPr id="3" name="Content Placeholder 2">
            <a:extLst>
              <a:ext uri="{FF2B5EF4-FFF2-40B4-BE49-F238E27FC236}">
                <a16:creationId xmlns:a16="http://schemas.microsoft.com/office/drawing/2014/main" id="{403EB55E-609F-EEE2-201C-C4CD944E783D}"/>
              </a:ext>
            </a:extLst>
          </p:cNvPr>
          <p:cNvSpPr>
            <a:spLocks noGrp="1"/>
          </p:cNvSpPr>
          <p:nvPr>
            <p:ph sz="half" idx="1"/>
          </p:nvPr>
        </p:nvSpPr>
        <p:spPr>
          <a:xfrm>
            <a:off x="838200" y="1690688"/>
            <a:ext cx="5181600" cy="4351338"/>
          </a:xfrm>
        </p:spPr>
        <p:txBody>
          <a:bodyPr/>
          <a:lstStyle/>
          <a:p>
            <a:r>
              <a:rPr lang="en-US" dirty="0"/>
              <a:t>People who might benefit from the research.</a:t>
            </a:r>
          </a:p>
          <a:p>
            <a:r>
              <a:rPr lang="en-US" dirty="0"/>
              <a:t>Interests range from knowledge gains to monetary gains.</a:t>
            </a:r>
            <a:endParaRPr lang="pt-PT" dirty="0"/>
          </a:p>
        </p:txBody>
      </p:sp>
      <p:graphicFrame>
        <p:nvGraphicFramePr>
          <p:cNvPr id="5" name="Content Placeholder 4">
            <a:extLst>
              <a:ext uri="{FF2B5EF4-FFF2-40B4-BE49-F238E27FC236}">
                <a16:creationId xmlns:a16="http://schemas.microsoft.com/office/drawing/2014/main" id="{9D724AF7-342B-6AF4-83A5-CA15064C3E29}"/>
              </a:ext>
            </a:extLst>
          </p:cNvPr>
          <p:cNvGraphicFramePr>
            <a:graphicFrameLocks noGrp="1"/>
          </p:cNvGraphicFramePr>
          <p:nvPr>
            <p:ph sz="half" idx="2"/>
            <p:extLst>
              <p:ext uri="{D42A27DB-BD31-4B8C-83A1-F6EECF244321}">
                <p14:modId xmlns:p14="http://schemas.microsoft.com/office/powerpoint/2010/main" val="3858257257"/>
              </p:ext>
            </p:extLst>
          </p:nvPr>
        </p:nvGraphicFramePr>
        <p:xfrm>
          <a:off x="6936105" y="1691640"/>
          <a:ext cx="3501390" cy="1737360"/>
        </p:xfrm>
        <a:graphic>
          <a:graphicData uri="http://schemas.openxmlformats.org/drawingml/2006/table">
            <a:tbl>
              <a:tblPr firstRow="1" firstCol="1" bandRow="1">
                <a:tableStyleId>{5C22544A-7EE6-4342-B048-85BDC9FD1C3A}</a:tableStyleId>
              </a:tblPr>
              <a:tblGrid>
                <a:gridCol w="1701165">
                  <a:extLst>
                    <a:ext uri="{9D8B030D-6E8A-4147-A177-3AD203B41FA5}">
                      <a16:colId xmlns:a16="http://schemas.microsoft.com/office/drawing/2014/main" val="1156792977"/>
                    </a:ext>
                  </a:extLst>
                </a:gridCol>
                <a:gridCol w="965200">
                  <a:extLst>
                    <a:ext uri="{9D8B030D-6E8A-4147-A177-3AD203B41FA5}">
                      <a16:colId xmlns:a16="http://schemas.microsoft.com/office/drawing/2014/main" val="3194169375"/>
                    </a:ext>
                  </a:extLst>
                </a:gridCol>
                <a:gridCol w="835025">
                  <a:extLst>
                    <a:ext uri="{9D8B030D-6E8A-4147-A177-3AD203B41FA5}">
                      <a16:colId xmlns:a16="http://schemas.microsoft.com/office/drawing/2014/main" val="109429290"/>
                    </a:ext>
                  </a:extLst>
                </a:gridCol>
              </a:tblGrid>
              <a:tr h="252095">
                <a:tc>
                  <a:txBody>
                    <a:bodyPr/>
                    <a:lstStyle/>
                    <a:p>
                      <a:pPr>
                        <a:lnSpc>
                          <a:spcPct val="115000"/>
                        </a:lnSpc>
                        <a:spcAft>
                          <a:spcPts val="1000"/>
                        </a:spcAft>
                      </a:pPr>
                      <a:r>
                        <a:rPr lang="pt-PT" sz="1100" dirty="0">
                          <a:effectLst/>
                        </a:rPr>
                        <a:t>Name</a:t>
                      </a:r>
                      <a:endParaRPr lang="pt-PT" sz="11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pt-PT" sz="1100">
                          <a:effectLst/>
                        </a:rPr>
                        <a:t>Power</a:t>
                      </a:r>
                      <a:endParaRPr lang="pt-PT"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pt-PT" sz="1100">
                          <a:effectLst/>
                        </a:rPr>
                        <a:t>Interest</a:t>
                      </a:r>
                      <a:endParaRPr lang="pt-PT"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966405061"/>
                  </a:ext>
                </a:extLst>
              </a:tr>
              <a:tr h="252095">
                <a:tc>
                  <a:txBody>
                    <a:bodyPr/>
                    <a:lstStyle/>
                    <a:p>
                      <a:pPr>
                        <a:lnSpc>
                          <a:spcPct val="115000"/>
                        </a:lnSpc>
                        <a:spcAft>
                          <a:spcPts val="1000"/>
                        </a:spcAft>
                      </a:pPr>
                      <a:r>
                        <a:rPr lang="pt-PT" sz="1100">
                          <a:effectLst/>
                        </a:rPr>
                        <a:t>Developers</a:t>
                      </a:r>
                      <a:endParaRPr lang="pt-PT"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pt-PT" sz="1100">
                          <a:effectLst/>
                        </a:rPr>
                        <a:t>Low</a:t>
                      </a:r>
                      <a:endParaRPr lang="pt-PT"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pt-PT" sz="1100">
                          <a:effectLst/>
                        </a:rPr>
                        <a:t>Medium</a:t>
                      </a:r>
                      <a:endParaRPr lang="pt-PT"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216543071"/>
                  </a:ext>
                </a:extLst>
              </a:tr>
              <a:tr h="476885">
                <a:tc>
                  <a:txBody>
                    <a:bodyPr/>
                    <a:lstStyle/>
                    <a:p>
                      <a:pPr>
                        <a:lnSpc>
                          <a:spcPct val="115000"/>
                        </a:lnSpc>
                        <a:spcAft>
                          <a:spcPts val="1000"/>
                        </a:spcAft>
                      </a:pPr>
                      <a:r>
                        <a:rPr lang="pt-PT" sz="1100">
                          <a:effectLst/>
                        </a:rPr>
                        <a:t>Software development companies</a:t>
                      </a:r>
                      <a:endParaRPr lang="pt-PT"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pt-PT" sz="1100">
                          <a:effectLst/>
                        </a:rPr>
                        <a:t>Medium</a:t>
                      </a:r>
                      <a:endParaRPr lang="pt-PT"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pt-PT" sz="1100">
                          <a:effectLst/>
                        </a:rPr>
                        <a:t>High</a:t>
                      </a:r>
                      <a:endParaRPr lang="pt-PT"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868298842"/>
                  </a:ext>
                </a:extLst>
              </a:tr>
              <a:tr h="252095">
                <a:tc>
                  <a:txBody>
                    <a:bodyPr/>
                    <a:lstStyle/>
                    <a:p>
                      <a:pPr>
                        <a:lnSpc>
                          <a:spcPct val="115000"/>
                        </a:lnSpc>
                        <a:spcAft>
                          <a:spcPts val="1000"/>
                        </a:spcAft>
                      </a:pPr>
                      <a:r>
                        <a:rPr lang="pt-PT" sz="1100">
                          <a:effectLst/>
                        </a:rPr>
                        <a:t>Students</a:t>
                      </a:r>
                      <a:endParaRPr lang="pt-PT"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pt-PT" sz="1100">
                          <a:effectLst/>
                        </a:rPr>
                        <a:t>Low</a:t>
                      </a:r>
                      <a:endParaRPr lang="pt-PT"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pt-PT" sz="1100">
                          <a:effectLst/>
                        </a:rPr>
                        <a:t>Medium</a:t>
                      </a:r>
                      <a:endParaRPr lang="pt-PT"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646771373"/>
                  </a:ext>
                </a:extLst>
              </a:tr>
              <a:tr h="252095">
                <a:tc>
                  <a:txBody>
                    <a:bodyPr/>
                    <a:lstStyle/>
                    <a:p>
                      <a:pPr>
                        <a:lnSpc>
                          <a:spcPct val="115000"/>
                        </a:lnSpc>
                        <a:spcAft>
                          <a:spcPts val="1000"/>
                        </a:spcAft>
                      </a:pPr>
                      <a:r>
                        <a:rPr lang="pt-PT" sz="1100">
                          <a:effectLst/>
                        </a:rPr>
                        <a:t>Researchers</a:t>
                      </a:r>
                      <a:endParaRPr lang="pt-PT"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pt-PT" sz="1100">
                          <a:effectLst/>
                        </a:rPr>
                        <a:t>High</a:t>
                      </a:r>
                      <a:endParaRPr lang="pt-PT"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GB" sz="1100">
                          <a:effectLst/>
                        </a:rPr>
                        <a:t>High</a:t>
                      </a:r>
                      <a:endParaRPr lang="pt-PT"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700110936"/>
                  </a:ext>
                </a:extLst>
              </a:tr>
              <a:tr h="252095">
                <a:tc>
                  <a:txBody>
                    <a:bodyPr/>
                    <a:lstStyle/>
                    <a:p>
                      <a:pPr>
                        <a:lnSpc>
                          <a:spcPct val="115000"/>
                        </a:lnSpc>
                        <a:spcAft>
                          <a:spcPts val="1000"/>
                        </a:spcAft>
                      </a:pPr>
                      <a:r>
                        <a:rPr lang="pt-PT" sz="1100">
                          <a:effectLst/>
                        </a:rPr>
                        <a:t>Advisor</a:t>
                      </a:r>
                      <a:endParaRPr lang="pt-PT"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pt-PT" sz="1100">
                          <a:effectLst/>
                        </a:rPr>
                        <a:t>High</a:t>
                      </a:r>
                      <a:endParaRPr lang="pt-PT" sz="110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tc>
                  <a:txBody>
                    <a:bodyPr/>
                    <a:lstStyle/>
                    <a:p>
                      <a:pPr>
                        <a:lnSpc>
                          <a:spcPct val="115000"/>
                        </a:lnSpc>
                        <a:spcAft>
                          <a:spcPts val="1000"/>
                        </a:spcAft>
                      </a:pPr>
                      <a:r>
                        <a:rPr lang="en-GB" sz="1100" dirty="0">
                          <a:effectLst/>
                        </a:rPr>
                        <a:t>High</a:t>
                      </a:r>
                      <a:endParaRPr lang="pt-PT" sz="1100" dirty="0">
                        <a:effectLst/>
                        <a:latin typeface="Calibri" panose="020F0502020204030204" pitchFamily="34" charset="0"/>
                        <a:ea typeface="PMingLiU"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661379562"/>
                  </a:ext>
                </a:extLst>
              </a:tr>
            </a:tbl>
          </a:graphicData>
        </a:graphic>
      </p:graphicFrame>
      <p:sp>
        <p:nvSpPr>
          <p:cNvPr id="6" name="Date Placeholder 5">
            <a:extLst>
              <a:ext uri="{FF2B5EF4-FFF2-40B4-BE49-F238E27FC236}">
                <a16:creationId xmlns:a16="http://schemas.microsoft.com/office/drawing/2014/main" id="{D2CC0844-DE4A-7F9D-A923-DDF2BECDFE21}"/>
              </a:ext>
            </a:extLst>
          </p:cNvPr>
          <p:cNvSpPr>
            <a:spLocks noGrp="1"/>
          </p:cNvSpPr>
          <p:nvPr>
            <p:ph type="dt" sz="half" idx="10"/>
          </p:nvPr>
        </p:nvSpPr>
        <p:spPr/>
        <p:txBody>
          <a:bodyPr/>
          <a:lstStyle/>
          <a:p>
            <a:fld id="{78712C79-006E-4542-8003-A9E58A38A1C9}" type="datetime1">
              <a:rPr lang="pt-PT" smtClean="0"/>
              <a:t>04/01/2025</a:t>
            </a:fld>
            <a:endParaRPr lang="pt-PT"/>
          </a:p>
        </p:txBody>
      </p:sp>
      <p:sp>
        <p:nvSpPr>
          <p:cNvPr id="8" name="Footer Placeholder 7">
            <a:extLst>
              <a:ext uri="{FF2B5EF4-FFF2-40B4-BE49-F238E27FC236}">
                <a16:creationId xmlns:a16="http://schemas.microsoft.com/office/drawing/2014/main" id="{3D46F0F5-A173-C1D5-F4D7-71C5EB7C694D}"/>
              </a:ext>
            </a:extLst>
          </p:cNvPr>
          <p:cNvSpPr>
            <a:spLocks noGrp="1"/>
          </p:cNvSpPr>
          <p:nvPr>
            <p:ph type="ftr" sz="quarter" idx="11"/>
          </p:nvPr>
        </p:nvSpPr>
        <p:spPr/>
        <p:txBody>
          <a:bodyPr/>
          <a:lstStyle/>
          <a:p>
            <a:r>
              <a:rPr lang="pt-PT"/>
              <a:t>ISEP - PREPD</a:t>
            </a:r>
          </a:p>
        </p:txBody>
      </p:sp>
      <p:sp>
        <p:nvSpPr>
          <p:cNvPr id="7" name="Slide Number Placeholder 6">
            <a:extLst>
              <a:ext uri="{FF2B5EF4-FFF2-40B4-BE49-F238E27FC236}">
                <a16:creationId xmlns:a16="http://schemas.microsoft.com/office/drawing/2014/main" id="{57C5CA1E-63E5-7BE6-CE54-E269F7F23ECA}"/>
              </a:ext>
            </a:extLst>
          </p:cNvPr>
          <p:cNvSpPr>
            <a:spLocks noGrp="1"/>
          </p:cNvSpPr>
          <p:nvPr>
            <p:ph type="sldNum" sz="quarter" idx="12"/>
          </p:nvPr>
        </p:nvSpPr>
        <p:spPr/>
        <p:txBody>
          <a:bodyPr/>
          <a:lstStyle/>
          <a:p>
            <a:fld id="{BE5A1DDE-8563-44B3-A20C-B9188BCE5F7A}" type="slidenum">
              <a:rPr lang="pt-PT" smtClean="0"/>
              <a:t>9</a:t>
            </a:fld>
            <a:endParaRPr lang="pt-PT"/>
          </a:p>
        </p:txBody>
      </p:sp>
      <p:sp>
        <p:nvSpPr>
          <p:cNvPr id="4" name="TextBox 3">
            <a:extLst>
              <a:ext uri="{FF2B5EF4-FFF2-40B4-BE49-F238E27FC236}">
                <a16:creationId xmlns:a16="http://schemas.microsoft.com/office/drawing/2014/main" id="{8B7BD531-7DA5-C417-8BE5-13295B2C1BFC}"/>
              </a:ext>
            </a:extLst>
          </p:cNvPr>
          <p:cNvSpPr txBox="1"/>
          <p:nvPr/>
        </p:nvSpPr>
        <p:spPr>
          <a:xfrm>
            <a:off x="6798564" y="3493008"/>
            <a:ext cx="3776472" cy="246221"/>
          </a:xfrm>
          <a:prstGeom prst="rect">
            <a:avLst/>
          </a:prstGeom>
          <a:noFill/>
        </p:spPr>
        <p:txBody>
          <a:bodyPr wrap="square" rtlCol="0">
            <a:spAutoFit/>
          </a:bodyPr>
          <a:lstStyle/>
          <a:p>
            <a:pPr algn="ctr"/>
            <a:r>
              <a:rPr lang="en-US" sz="1000" dirty="0"/>
              <a:t>Table 1 – Power Interest Matrix</a:t>
            </a:r>
            <a:endParaRPr lang="en-GB" sz="1000" dirty="0"/>
          </a:p>
        </p:txBody>
      </p:sp>
    </p:spTree>
    <p:extLst>
      <p:ext uri="{BB962C8B-B14F-4D97-AF65-F5344CB8AC3E}">
        <p14:creationId xmlns:p14="http://schemas.microsoft.com/office/powerpoint/2010/main" val="22738178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TM02900688[[fn=Facet]]</Template>
  <TotalTime>449</TotalTime>
  <Words>1681</Words>
  <Application>Microsoft Office PowerPoint</Application>
  <PresentationFormat>Widescreen</PresentationFormat>
  <Paragraphs>372</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PMingLiU</vt:lpstr>
      <vt:lpstr>Aptos</vt:lpstr>
      <vt:lpstr>Arial</vt:lpstr>
      <vt:lpstr>Calibri</vt:lpstr>
      <vt:lpstr>Symbol</vt:lpstr>
      <vt:lpstr>Times New Roman</vt:lpstr>
      <vt:lpstr>Trebuchet MS</vt:lpstr>
      <vt:lpstr>Wingdings 3</vt:lpstr>
      <vt:lpstr>Facet</vt:lpstr>
      <vt:lpstr>Dissertation Preparation</vt:lpstr>
      <vt:lpstr>Index</vt:lpstr>
      <vt:lpstr>Introduction</vt:lpstr>
      <vt:lpstr>Introduction – Problem Description</vt:lpstr>
      <vt:lpstr>Introduction – Research Questions</vt:lpstr>
      <vt:lpstr>Introduction – Ethical Consideration</vt:lpstr>
      <vt:lpstr>Background</vt:lpstr>
      <vt:lpstr>Planning</vt:lpstr>
      <vt:lpstr>Planning - Stakeholders</vt:lpstr>
      <vt:lpstr>Planning - Scope</vt:lpstr>
      <vt:lpstr>Planning - Objectives</vt:lpstr>
      <vt:lpstr>Planning - Benefits</vt:lpstr>
      <vt:lpstr>Planning – Deliverables and Time</vt:lpstr>
      <vt:lpstr>Planning – Costs and Risk</vt:lpstr>
      <vt:lpstr>Planning - WBS</vt:lpstr>
      <vt:lpstr>Planning - Timeline</vt:lpstr>
      <vt:lpstr>Planning - Timeline</vt:lpstr>
      <vt:lpstr>Planning - Timeline</vt:lpstr>
      <vt:lpstr>Planning - Skills</vt:lpstr>
      <vt:lpstr>Literature Review</vt:lpstr>
      <vt:lpstr>Literature Review – Data source</vt:lpstr>
      <vt:lpstr>Literature Review – Search Terms and Eligibility Criteria </vt:lpstr>
      <vt:lpstr>Literature Review - Prisma</vt:lpstr>
      <vt:lpstr>Literature Review - Discussion</vt:lpstr>
      <vt:lpstr>Literature Review - Discussion</vt:lpstr>
      <vt:lpstr>Research Methodology</vt:lpstr>
      <vt:lpstr>Research Methodology – Controlled experiment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Miguel Alves Ferreira</dc:creator>
  <cp:lastModifiedBy>Miguel Alves Ferreira</cp:lastModifiedBy>
  <cp:revision>36</cp:revision>
  <dcterms:created xsi:type="dcterms:W3CDTF">2025-01-03T09:43:17Z</dcterms:created>
  <dcterms:modified xsi:type="dcterms:W3CDTF">2025-01-04T16:03:47Z</dcterms:modified>
</cp:coreProperties>
</file>