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92cb2a4dd_1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92cb2a4dd_1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92cb2a4dd_1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92cb2a4dd_1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92cb2a4dd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92cb2a4dd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92cb2a4dd_1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92cb2a4dd_1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92cb2a4dd_1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92cb2a4dd_1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92cb2a4dd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92cb2a4dd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70224bc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70224bc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92cb2a4dd_1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92cb2a4dd_1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92cb2a4dd_1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92cb2a4dd_1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92cb2a4dd_1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92cb2a4dd_1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92cb2a4d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92cb2a4d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92cb2a4dd_15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92cb2a4dd_15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92cb2a4dd_15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92cb2a4dd_15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92cb2a4dd_15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92cb2a4dd_1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92cb2a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92cb2a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92cb2a4dd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92cb2a4dd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892cb2a4dd_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92cb2a4dd_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0D1117"/>
                </a:solidFill>
                <a:highlight>
                  <a:schemeClr val="lt1"/>
                </a:highlight>
              </a:rPr>
              <a:t>Correlation is a statistical measure that expresses the extent to which two variables are linearly related (meaning they change together at a constant rate). It's a common tool for describing simple relationships without making a statement about cause and effect.</a:t>
            </a:r>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92cb2a4dd_1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92cb2a4dd_1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92cb2a4dd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92cb2a4dd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92cb2a4dd_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92cb2a4dd_1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92cb2a4dd_1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92cb2a4dd_1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1-21% non DB vs 79% DB+</a:t>
            </a:r>
            <a:endParaRPr/>
          </a:p>
          <a:p>
            <a:pPr indent="0" lvl="0" marL="0" rtl="0" algn="l">
              <a:spcBef>
                <a:spcPts val="0"/>
              </a:spcBef>
              <a:spcAft>
                <a:spcPts val="0"/>
              </a:spcAft>
              <a:buNone/>
            </a:pPr>
            <a:r>
              <a:rPr lang="en"/>
              <a:t>5-86% non DB vs 14% DB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92cb2a4dd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92cb2a4dd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be due to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92cb2a4dd_1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92cb2a4dd_1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prosperchuks/health-dataset?select=diabetes_data.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600"/>
              <a:t>Group 10</a:t>
            </a:r>
            <a:endParaRPr sz="2600"/>
          </a:p>
          <a:p>
            <a:pPr indent="0" lvl="0" marL="0" rtl="0" algn="l">
              <a:spcBef>
                <a:spcPts val="0"/>
              </a:spcBef>
              <a:spcAft>
                <a:spcPts val="0"/>
              </a:spcAft>
              <a:buNone/>
            </a:pPr>
            <a:r>
              <a:t/>
            </a:r>
            <a:endParaRPr/>
          </a:p>
        </p:txBody>
      </p:sp>
      <p:sp>
        <p:nvSpPr>
          <p:cNvPr id="60" name="Google Shape;60;p13"/>
          <p:cNvSpPr txBox="1"/>
          <p:nvPr>
            <p:ph idx="1" type="subTitle"/>
          </p:nvPr>
        </p:nvSpPr>
        <p:spPr>
          <a:xfrm>
            <a:off x="279050" y="2878650"/>
            <a:ext cx="8520600" cy="7926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935"/>
              <a:buNone/>
            </a:pPr>
            <a:r>
              <a:rPr lang="en" sz="2680"/>
              <a:t>Final presentation.</a:t>
            </a:r>
            <a:endParaRPr sz="2680"/>
          </a:p>
          <a:p>
            <a:pPr indent="0" lvl="0" marL="0" rtl="0" algn="ctr">
              <a:lnSpc>
                <a:spcPct val="80000"/>
              </a:lnSpc>
              <a:spcBef>
                <a:spcPts val="0"/>
              </a:spcBef>
              <a:spcAft>
                <a:spcPts val="0"/>
              </a:spcAft>
              <a:buSzPts val="935"/>
              <a:buNone/>
            </a:pPr>
            <a:r>
              <a:t/>
            </a:r>
            <a:endParaRPr sz="2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206525" y="423125"/>
            <a:ext cx="8839197" cy="38795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607200" y="152400"/>
            <a:ext cx="7147267"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70"/>
              <a:t>What are the most common and popular machine learning algorithms?</a:t>
            </a:r>
            <a:endParaRPr sz="1870"/>
          </a:p>
          <a:p>
            <a:pPr indent="0" lvl="0" marL="0" rtl="0" algn="l">
              <a:spcBef>
                <a:spcPts val="0"/>
              </a:spcBef>
              <a:spcAft>
                <a:spcPts val="0"/>
              </a:spcAft>
              <a:buSzPts val="990"/>
              <a:buNone/>
            </a:pPr>
            <a:r>
              <a:t/>
            </a:r>
            <a:endParaRPr sz="2520"/>
          </a:p>
        </p:txBody>
      </p:sp>
      <p:sp>
        <p:nvSpPr>
          <p:cNvPr id="122" name="Google Shape;122;p24"/>
          <p:cNvSpPr txBox="1"/>
          <p:nvPr>
            <p:ph idx="1" type="body"/>
          </p:nvPr>
        </p:nvSpPr>
        <p:spPr>
          <a:xfrm>
            <a:off x="311700" y="1131800"/>
            <a:ext cx="8688600" cy="34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1"/>
                </a:solidFill>
                <a:highlight>
                  <a:schemeClr val="dk1"/>
                </a:highlight>
              </a:rPr>
              <a:t>Naïve Bayes Classifier Algorithm (Supervised Learning - Classification)</a:t>
            </a:r>
            <a:endParaRPr sz="1200">
              <a:solidFill>
                <a:schemeClr val="lt1"/>
              </a:solidFill>
              <a:highlight>
                <a:schemeClr val="dk1"/>
              </a:highlight>
            </a:endParaRPr>
          </a:p>
          <a:p>
            <a:pPr indent="0" lvl="0" marL="0" rtl="0" algn="l">
              <a:spcBef>
                <a:spcPts val="1200"/>
              </a:spcBef>
              <a:spcAft>
                <a:spcPts val="0"/>
              </a:spcAft>
              <a:buNone/>
            </a:pPr>
            <a:r>
              <a:rPr b="1" lang="en" sz="1200">
                <a:solidFill>
                  <a:schemeClr val="dk1"/>
                </a:solidFill>
              </a:rPr>
              <a:t>K Means Clustering Algorithm (Unsupervised Learning - Clustering)</a:t>
            </a:r>
            <a:endParaRPr b="1" sz="1200">
              <a:solidFill>
                <a:schemeClr val="dk1"/>
              </a:solidFill>
            </a:endParaRPr>
          </a:p>
          <a:p>
            <a:pPr indent="0" lvl="0" marL="0" rtl="0" algn="l">
              <a:spcBef>
                <a:spcPts val="1200"/>
              </a:spcBef>
              <a:spcAft>
                <a:spcPts val="0"/>
              </a:spcAft>
              <a:buNone/>
            </a:pPr>
            <a:r>
              <a:rPr lang="en" sz="1200">
                <a:solidFill>
                  <a:schemeClr val="lt1"/>
                </a:solidFill>
                <a:highlight>
                  <a:schemeClr val="dk1"/>
                </a:highlight>
              </a:rPr>
              <a:t>Support Vector Machine Algorithm (Supervised Learning - Classification)</a:t>
            </a:r>
            <a:endParaRPr sz="1200">
              <a:solidFill>
                <a:schemeClr val="lt1"/>
              </a:solidFill>
              <a:highlight>
                <a:schemeClr val="dk1"/>
              </a:highlight>
            </a:endParaRPr>
          </a:p>
          <a:p>
            <a:pPr indent="0" lvl="0" marL="0" rtl="0" algn="l">
              <a:spcBef>
                <a:spcPts val="1200"/>
              </a:spcBef>
              <a:spcAft>
                <a:spcPts val="0"/>
              </a:spcAft>
              <a:buNone/>
            </a:pPr>
            <a:r>
              <a:rPr lang="en" sz="1200">
                <a:solidFill>
                  <a:schemeClr val="lt1"/>
                </a:solidFill>
                <a:highlight>
                  <a:schemeClr val="dk1"/>
                </a:highlight>
              </a:rPr>
              <a:t>Linear Regression (Supervised Learning/Regression)</a:t>
            </a:r>
            <a:endParaRPr sz="1200">
              <a:solidFill>
                <a:schemeClr val="lt1"/>
              </a:solidFill>
              <a:highlight>
                <a:schemeClr val="dk1"/>
              </a:highlight>
            </a:endParaRPr>
          </a:p>
          <a:p>
            <a:pPr indent="0" lvl="0" marL="0" rtl="0" algn="l">
              <a:spcBef>
                <a:spcPts val="1200"/>
              </a:spcBef>
              <a:spcAft>
                <a:spcPts val="0"/>
              </a:spcAft>
              <a:buNone/>
            </a:pPr>
            <a:r>
              <a:rPr lang="en" sz="1200">
                <a:solidFill>
                  <a:schemeClr val="lt1"/>
                </a:solidFill>
                <a:highlight>
                  <a:schemeClr val="dk1"/>
                </a:highlight>
              </a:rPr>
              <a:t>Logistic Regression (Supervised learning – Classification)</a:t>
            </a:r>
            <a:endParaRPr sz="1200">
              <a:solidFill>
                <a:schemeClr val="lt1"/>
              </a:solidFill>
              <a:highlight>
                <a:schemeClr val="dk1"/>
              </a:highlight>
            </a:endParaRPr>
          </a:p>
          <a:p>
            <a:pPr indent="0" lvl="0" marL="0" rtl="0" algn="l">
              <a:spcBef>
                <a:spcPts val="1200"/>
              </a:spcBef>
              <a:spcAft>
                <a:spcPts val="0"/>
              </a:spcAft>
              <a:buNone/>
            </a:pPr>
            <a:r>
              <a:rPr b="1" lang="en" sz="1200">
                <a:solidFill>
                  <a:schemeClr val="dk1"/>
                </a:solidFill>
              </a:rPr>
              <a:t>Artificial Neural Networks (Reinforcement Learning)</a:t>
            </a:r>
            <a:endParaRPr b="1" sz="1200">
              <a:solidFill>
                <a:schemeClr val="dk1"/>
              </a:solidFill>
            </a:endParaRPr>
          </a:p>
          <a:p>
            <a:pPr indent="0" lvl="0" marL="0" rtl="0" algn="l">
              <a:spcBef>
                <a:spcPts val="1200"/>
              </a:spcBef>
              <a:spcAft>
                <a:spcPts val="0"/>
              </a:spcAft>
              <a:buNone/>
            </a:pPr>
            <a:r>
              <a:rPr lang="en" sz="1200">
                <a:solidFill>
                  <a:schemeClr val="lt1"/>
                </a:solidFill>
                <a:highlight>
                  <a:schemeClr val="dk1"/>
                </a:highlight>
              </a:rPr>
              <a:t>Decision Trees (Supervised Learning – Classification/Regression)</a:t>
            </a:r>
            <a:endParaRPr sz="1200">
              <a:solidFill>
                <a:schemeClr val="lt1"/>
              </a:solidFill>
              <a:highlight>
                <a:schemeClr val="dk1"/>
              </a:highlight>
            </a:endParaRPr>
          </a:p>
          <a:p>
            <a:pPr indent="0" lvl="0" marL="0" rtl="0" algn="l">
              <a:spcBef>
                <a:spcPts val="1200"/>
              </a:spcBef>
              <a:spcAft>
                <a:spcPts val="0"/>
              </a:spcAft>
              <a:buNone/>
            </a:pPr>
            <a:r>
              <a:rPr lang="en" sz="1200">
                <a:solidFill>
                  <a:schemeClr val="lt1"/>
                </a:solidFill>
                <a:highlight>
                  <a:schemeClr val="dk1"/>
                </a:highlight>
              </a:rPr>
              <a:t>Random Forests (Supervised Learning – Classification/Regression)</a:t>
            </a:r>
            <a:endParaRPr sz="1200">
              <a:solidFill>
                <a:schemeClr val="lt1"/>
              </a:solidFill>
              <a:highlight>
                <a:schemeClr val="dk1"/>
              </a:highlight>
            </a:endParaRPr>
          </a:p>
          <a:p>
            <a:pPr indent="0" lvl="0" marL="0" rtl="0" algn="l">
              <a:spcBef>
                <a:spcPts val="1200"/>
              </a:spcBef>
              <a:spcAft>
                <a:spcPts val="1200"/>
              </a:spcAft>
              <a:buNone/>
            </a:pPr>
            <a:r>
              <a:rPr lang="en" sz="1200">
                <a:solidFill>
                  <a:schemeClr val="lt1"/>
                </a:solidFill>
                <a:highlight>
                  <a:schemeClr val="dk1"/>
                </a:highlight>
              </a:rPr>
              <a:t>Nearest Neighbours (Supervised Learning)</a:t>
            </a:r>
            <a:endParaRPr sz="1200">
              <a:solidFill>
                <a:schemeClr val="lt1"/>
              </a:solidFill>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00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88">
                <a:solidFill>
                  <a:schemeClr val="dk2"/>
                </a:solidFill>
              </a:rPr>
              <a:t>Why not others?</a:t>
            </a:r>
            <a:endParaRPr sz="2688">
              <a:solidFill>
                <a:schemeClr val="dk2"/>
              </a:solidFill>
            </a:endParaRPr>
          </a:p>
          <a:p>
            <a:pPr indent="0" lvl="0" marL="0" rtl="0" algn="l">
              <a:lnSpc>
                <a:spcPct val="115000"/>
              </a:lnSpc>
              <a:spcBef>
                <a:spcPts val="1200"/>
              </a:spcBef>
              <a:spcAft>
                <a:spcPts val="0"/>
              </a:spcAft>
              <a:buClr>
                <a:schemeClr val="dk1"/>
              </a:buClr>
              <a:buSzPct val="84615"/>
              <a:buFont typeface="Arial"/>
              <a:buNone/>
            </a:pPr>
            <a:r>
              <a:t/>
            </a:r>
            <a:endParaRPr sz="1300"/>
          </a:p>
          <a:p>
            <a:pPr indent="0" lvl="0" marL="0" rtl="0" algn="l">
              <a:spcBef>
                <a:spcPts val="1300"/>
              </a:spcBef>
              <a:spcAft>
                <a:spcPts val="0"/>
              </a:spcAft>
              <a:buNone/>
            </a:pPr>
            <a:r>
              <a:t/>
            </a:r>
            <a:endParaRPr/>
          </a:p>
        </p:txBody>
      </p:sp>
      <p:sp>
        <p:nvSpPr>
          <p:cNvPr id="128" name="Google Shape;128;p25"/>
          <p:cNvSpPr txBox="1"/>
          <p:nvPr>
            <p:ph idx="1" type="body"/>
          </p:nvPr>
        </p:nvSpPr>
        <p:spPr>
          <a:xfrm>
            <a:off x="311700" y="773475"/>
            <a:ext cx="8520600" cy="398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chemeClr val="dk1"/>
                </a:solidFill>
              </a:rPr>
              <a:t>The K-Nearest-Neighbour algorithm estimates how likely a data point is to be a member of one group or another. It essentially looks at the data points around a single data point to determine what group it is actually in.</a:t>
            </a:r>
            <a:endParaRPr sz="1200">
              <a:solidFill>
                <a:schemeClr val="dk1"/>
              </a:solidFill>
            </a:endParaRPr>
          </a:p>
          <a:p>
            <a:pPr indent="0" lvl="0" marL="0" rtl="0" algn="l">
              <a:spcBef>
                <a:spcPts val="1200"/>
              </a:spcBef>
              <a:spcAft>
                <a:spcPts val="0"/>
              </a:spcAft>
              <a:buNone/>
            </a:pPr>
            <a:r>
              <a:rPr lang="en" sz="1200">
                <a:solidFill>
                  <a:schemeClr val="dk1"/>
                </a:solidFill>
              </a:rPr>
              <a:t>Random forests or ‘random decision forests’ is an ensemble learning method, combining multiple algorithms to generate better results for classification, regression and other tasks.</a:t>
            </a:r>
            <a:endParaRPr sz="1200">
              <a:solidFill>
                <a:schemeClr val="dk1"/>
              </a:solidFill>
            </a:endParaRPr>
          </a:p>
          <a:p>
            <a:pPr indent="0" lvl="0" marL="0" rtl="0" algn="l">
              <a:spcBef>
                <a:spcPts val="1200"/>
              </a:spcBef>
              <a:spcAft>
                <a:spcPts val="0"/>
              </a:spcAft>
              <a:buNone/>
            </a:pPr>
            <a:r>
              <a:rPr lang="en" sz="1200">
                <a:solidFill>
                  <a:schemeClr val="dk1"/>
                </a:solidFill>
              </a:rPr>
              <a:t>A decision tree is a flow-chart-like tree structure that uses a branching method to illustrate every possible outcome of a decision. Each node within the tree represents a test on a specific variable – and each branch is the outcome of that test.</a:t>
            </a:r>
            <a:endParaRPr sz="1200">
              <a:solidFill>
                <a:schemeClr val="dk1"/>
              </a:solidFill>
            </a:endParaRPr>
          </a:p>
          <a:p>
            <a:pPr indent="0" lvl="0" marL="0" rtl="0" algn="l">
              <a:spcBef>
                <a:spcPts val="1200"/>
              </a:spcBef>
              <a:spcAft>
                <a:spcPts val="0"/>
              </a:spcAft>
              <a:buNone/>
            </a:pPr>
            <a:r>
              <a:rPr lang="en" sz="1200">
                <a:solidFill>
                  <a:schemeClr val="dk1"/>
                </a:solidFill>
              </a:rPr>
              <a:t>Logistic regression focuses on estimating the probability of an event occurring based on the previous data provided. It is used to cover a binary dependent variable, that is where only two values, 0 and 1, represent outcomes.</a:t>
            </a:r>
            <a:endParaRPr sz="1200">
              <a:solidFill>
                <a:schemeClr val="dk1"/>
              </a:solidFill>
            </a:endParaRPr>
          </a:p>
          <a:p>
            <a:pPr indent="0" lvl="0" marL="0" rtl="0" algn="l">
              <a:spcBef>
                <a:spcPts val="1200"/>
              </a:spcBef>
              <a:spcAft>
                <a:spcPts val="0"/>
              </a:spcAft>
              <a:buNone/>
            </a:pPr>
            <a:r>
              <a:rPr lang="en" sz="1200">
                <a:solidFill>
                  <a:schemeClr val="dk1"/>
                </a:solidFill>
              </a:rPr>
              <a:t>Linear regression is the most basic type of regression. Simple linear regression allows us to understand the relationships between two continuous variables. </a:t>
            </a:r>
            <a:endParaRPr sz="1200">
              <a:solidFill>
                <a:schemeClr val="dk1"/>
              </a:solidFill>
            </a:endParaRPr>
          </a:p>
          <a:p>
            <a:pPr indent="0" lvl="0" marL="0" rtl="0" algn="l">
              <a:spcBef>
                <a:spcPts val="1200"/>
              </a:spcBef>
              <a:spcAft>
                <a:spcPts val="0"/>
              </a:spcAft>
              <a:buNone/>
            </a:pPr>
            <a:r>
              <a:rPr lang="en" sz="1200">
                <a:solidFill>
                  <a:schemeClr val="dk1"/>
                </a:solidFill>
              </a:rPr>
              <a:t>Support Vector Machine algorithms are supervised learning models that analyse data used for classification and regression analysis.</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The Naïve Bayes classifier is based on Bayes’ theorem and classifies every value as independent of any other value. It allows us to predict a class/category, based on a given set of features, using probability.</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8602134"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70700"/>
            <a:ext cx="85206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model</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highlight>
                  <a:schemeClr val="lt1"/>
                </a:highlight>
              </a:rPr>
              <a:t>We chose SVM because of the confusion matrix, as majority of our models ranged at about the same accuracy; and even then SVM scored on the higher end with a </a:t>
            </a:r>
            <a:r>
              <a:rPr lang="en" sz="1750">
                <a:solidFill>
                  <a:schemeClr val="dk1"/>
                </a:solidFill>
                <a:highlight>
                  <a:schemeClr val="lt1"/>
                </a:highlight>
              </a:rPr>
              <a:t>74.6%</a:t>
            </a:r>
            <a:r>
              <a:rPr lang="en" sz="1750">
                <a:highlight>
                  <a:schemeClr val="lt1"/>
                </a:highlight>
              </a:rPr>
              <a:t> accuracy. We want the lowest amount of false negatives because we don’t want people who are actually diabetic given a statement saying that they’re not diabetic</a:t>
            </a:r>
            <a:endParaRPr sz="2400">
              <a:highlight>
                <a:schemeClr val="lt1"/>
              </a:highlight>
            </a:endParaRPr>
          </a:p>
          <a:p>
            <a:pPr indent="0" lvl="0" marL="0" rtl="0" algn="l">
              <a:spcBef>
                <a:spcPts val="1200"/>
              </a:spcBef>
              <a:spcAft>
                <a:spcPts val="1200"/>
              </a:spcAft>
              <a:buNone/>
            </a:pPr>
            <a:r>
              <a:t/>
            </a:r>
            <a:endParaRPr sz="240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a:t>
            </a:r>
            <a:endParaRPr/>
          </a:p>
        </p:txBody>
      </p:sp>
      <p:sp>
        <p:nvSpPr>
          <p:cNvPr id="145" name="Google Shape;145;p28"/>
          <p:cNvSpPr txBox="1"/>
          <p:nvPr>
            <p:ph idx="1" type="body"/>
          </p:nvPr>
        </p:nvSpPr>
        <p:spPr>
          <a:xfrm>
            <a:off x="311700" y="11412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rgbClr val="212121"/>
                </a:solidFill>
                <a:highlight>
                  <a:srgbClr val="FFFFFF"/>
                </a:highlight>
                <a:latin typeface="Times New Roman"/>
                <a:ea typeface="Times New Roman"/>
                <a:cs typeface="Times New Roman"/>
                <a:sym typeface="Times New Roman"/>
              </a:rPr>
              <a:t>A</a:t>
            </a:r>
            <a:r>
              <a:rPr lang="en" sz="2300">
                <a:solidFill>
                  <a:srgbClr val="212121"/>
                </a:solidFill>
                <a:highlight>
                  <a:srgbClr val="FFFFFF"/>
                </a:highlight>
                <a:latin typeface="Times New Roman"/>
                <a:ea typeface="Times New Roman"/>
                <a:cs typeface="Times New Roman"/>
                <a:sym typeface="Times New Roman"/>
              </a:rPr>
              <a:t> SVM</a:t>
            </a:r>
            <a:r>
              <a:rPr lang="en" sz="2300">
                <a:solidFill>
                  <a:srgbClr val="212121"/>
                </a:solidFill>
                <a:highlight>
                  <a:srgbClr val="FFFFFF"/>
                </a:highlight>
                <a:latin typeface="Times New Roman"/>
                <a:ea typeface="Times New Roman"/>
                <a:cs typeface="Times New Roman"/>
                <a:sym typeface="Times New Roman"/>
              </a:rPr>
              <a:t> is a type of</a:t>
            </a:r>
            <a:r>
              <a:rPr lang="en" sz="2300">
                <a:solidFill>
                  <a:srgbClr val="212121"/>
                </a:solidFill>
                <a:highlight>
                  <a:srgbClr val="FFFFFF"/>
                </a:highlight>
                <a:latin typeface="Times New Roman"/>
                <a:ea typeface="Times New Roman"/>
                <a:cs typeface="Times New Roman"/>
                <a:sym typeface="Times New Roman"/>
              </a:rPr>
              <a:t> classification</a:t>
            </a:r>
            <a:r>
              <a:rPr lang="en" sz="2300">
                <a:solidFill>
                  <a:srgbClr val="212121"/>
                </a:solidFill>
                <a:highlight>
                  <a:srgbClr val="FFFFFF"/>
                </a:highlight>
                <a:latin typeface="Times New Roman"/>
                <a:ea typeface="Times New Roman"/>
                <a:cs typeface="Times New Roman"/>
                <a:sym typeface="Times New Roman"/>
              </a:rPr>
              <a:t> model</a:t>
            </a:r>
            <a:r>
              <a:rPr lang="en" sz="2300">
                <a:solidFill>
                  <a:srgbClr val="212121"/>
                </a:solidFill>
                <a:highlight>
                  <a:srgbClr val="FFFFFF"/>
                </a:highlight>
                <a:latin typeface="Times New Roman"/>
                <a:ea typeface="Times New Roman"/>
                <a:cs typeface="Times New Roman"/>
                <a:sym typeface="Times New Roman"/>
              </a:rPr>
              <a:t> that uses </a:t>
            </a:r>
            <a:endParaRPr sz="23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300">
                <a:solidFill>
                  <a:srgbClr val="212121"/>
                </a:solidFill>
                <a:highlight>
                  <a:srgbClr val="FFFFFF"/>
                </a:highlight>
                <a:latin typeface="Times New Roman"/>
                <a:ea typeface="Times New Roman"/>
                <a:cs typeface="Times New Roman"/>
                <a:sym typeface="Times New Roman"/>
              </a:rPr>
              <a:t>an explanatory variable, </a:t>
            </a:r>
            <a:r>
              <a:rPr b="1" i="1" lang="en" sz="2300">
                <a:solidFill>
                  <a:srgbClr val="212121"/>
                </a:solidFill>
                <a:latin typeface="Times New Roman"/>
                <a:ea typeface="Times New Roman"/>
                <a:cs typeface="Times New Roman"/>
                <a:sym typeface="Times New Roman"/>
              </a:rPr>
              <a:t>x</a:t>
            </a:r>
            <a:endParaRPr sz="23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300">
                <a:solidFill>
                  <a:srgbClr val="212121"/>
                </a:solidFill>
                <a:highlight>
                  <a:srgbClr val="FFFFFF"/>
                </a:highlight>
                <a:latin typeface="Times New Roman"/>
                <a:ea typeface="Times New Roman"/>
                <a:cs typeface="Times New Roman"/>
                <a:sym typeface="Times New Roman"/>
              </a:rPr>
              <a:t>to predict a known response, </a:t>
            </a:r>
            <a:r>
              <a:rPr b="1" i="1" lang="en" sz="2300">
                <a:solidFill>
                  <a:srgbClr val="212121"/>
                </a:solidFill>
                <a:latin typeface="Times New Roman"/>
                <a:ea typeface="Times New Roman"/>
                <a:cs typeface="Times New Roman"/>
                <a:sym typeface="Times New Roman"/>
              </a:rPr>
              <a:t>y</a:t>
            </a:r>
            <a:r>
              <a:rPr lang="en" sz="2300">
                <a:solidFill>
                  <a:srgbClr val="212121"/>
                </a:solidFill>
                <a:highlight>
                  <a:srgbClr val="FFFFFF"/>
                </a:highlight>
                <a:latin typeface="Times New Roman"/>
                <a:ea typeface="Times New Roman"/>
                <a:cs typeface="Times New Roman"/>
                <a:sym typeface="Times New Roman"/>
              </a:rPr>
              <a:t>. </a:t>
            </a:r>
            <a:endParaRPr sz="23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2300">
                <a:solidFill>
                  <a:srgbClr val="212121"/>
                </a:solidFill>
                <a:highlight>
                  <a:srgbClr val="FFFFFF"/>
                </a:highlight>
                <a:latin typeface="Times New Roman"/>
                <a:ea typeface="Times New Roman"/>
                <a:cs typeface="Times New Roman"/>
                <a:sym typeface="Times New Roman"/>
              </a:rPr>
              <a:t>Supervised models are trained on a subset of the known data and the corresponding predictive accuracy is assessed using test data. This process is known as cross-validation. </a:t>
            </a:r>
            <a:endParaRPr sz="2300">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2300">
                <a:solidFill>
                  <a:srgbClr val="212121"/>
                </a:solidFill>
                <a:highlight>
                  <a:srgbClr val="FFFFFF"/>
                </a:highlight>
                <a:latin typeface="Times New Roman"/>
                <a:ea typeface="Times New Roman"/>
                <a:cs typeface="Times New Roman"/>
                <a:sym typeface="Times New Roman"/>
              </a:rPr>
              <a:t>Accuracy is defined as the percentage of correctly classified samples.</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1994650" y="698550"/>
            <a:ext cx="5373175" cy="3863000"/>
          </a:xfrm>
          <a:prstGeom prst="rect">
            <a:avLst/>
          </a:prstGeom>
          <a:noFill/>
          <a:ln>
            <a:noFill/>
          </a:ln>
        </p:spPr>
      </p:pic>
      <p:sp>
        <p:nvSpPr>
          <p:cNvPr id="151" name="Google Shape;151;p29"/>
          <p:cNvSpPr txBox="1"/>
          <p:nvPr/>
        </p:nvSpPr>
        <p:spPr>
          <a:xfrm>
            <a:off x="2812700" y="112050"/>
            <a:ext cx="527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Lato"/>
                <a:ea typeface="Lato"/>
                <a:cs typeface="Lato"/>
                <a:sym typeface="Lato"/>
              </a:rPr>
              <a:t>Confusion Matrix </a:t>
            </a:r>
            <a:r>
              <a:rPr lang="en" sz="1900">
                <a:solidFill>
                  <a:schemeClr val="dk1"/>
                </a:solidFill>
                <a:latin typeface="Lato"/>
                <a:ea typeface="Lato"/>
                <a:cs typeface="Lato"/>
                <a:sym typeface="Lato"/>
              </a:rPr>
              <a:t>Explanation</a:t>
            </a:r>
            <a:r>
              <a:rPr lang="en" sz="1900">
                <a:solidFill>
                  <a:schemeClr val="dk1"/>
                </a:solidFill>
                <a:latin typeface="Lato"/>
                <a:ea typeface="Lato"/>
                <a:cs typeface="Lato"/>
                <a:sym typeface="Lato"/>
              </a:rPr>
              <a:t>.</a:t>
            </a:r>
            <a:endParaRPr sz="19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2068375" y="433538"/>
            <a:ext cx="4276425" cy="4276425"/>
          </a:xfrm>
          <a:prstGeom prst="rect">
            <a:avLst/>
          </a:prstGeom>
          <a:noFill/>
          <a:ln>
            <a:noFill/>
          </a:ln>
        </p:spPr>
      </p:pic>
      <p:sp>
        <p:nvSpPr>
          <p:cNvPr id="157" name="Google Shape;157;p30"/>
          <p:cNvSpPr txBox="1"/>
          <p:nvPr/>
        </p:nvSpPr>
        <p:spPr>
          <a:xfrm>
            <a:off x="242150" y="134475"/>
            <a:ext cx="175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DB+ </a:t>
            </a:r>
            <a:r>
              <a:rPr lang="en">
                <a:solidFill>
                  <a:schemeClr val="dk1"/>
                </a:solidFill>
                <a:latin typeface="Lato"/>
                <a:ea typeface="Lato"/>
                <a:cs typeface="Lato"/>
                <a:sym typeface="Lato"/>
              </a:rPr>
              <a:t>people</a:t>
            </a:r>
            <a:r>
              <a:rPr lang="en">
                <a:solidFill>
                  <a:schemeClr val="dk1"/>
                </a:solidFill>
                <a:latin typeface="Lato"/>
                <a:ea typeface="Lato"/>
                <a:cs typeface="Lato"/>
                <a:sym typeface="Lato"/>
              </a:rPr>
              <a:t> correctly predicted</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As DB+</a:t>
            </a:r>
            <a:endParaRPr>
              <a:solidFill>
                <a:schemeClr val="dk1"/>
              </a:solidFill>
              <a:latin typeface="Lato"/>
              <a:ea typeface="Lato"/>
              <a:cs typeface="Lato"/>
              <a:sym typeface="Lato"/>
            </a:endParaRPr>
          </a:p>
        </p:txBody>
      </p:sp>
      <p:sp>
        <p:nvSpPr>
          <p:cNvPr id="158" name="Google Shape;158;p30"/>
          <p:cNvSpPr txBox="1"/>
          <p:nvPr/>
        </p:nvSpPr>
        <p:spPr>
          <a:xfrm>
            <a:off x="174900" y="4119275"/>
            <a:ext cx="175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DB+ people incorrectly predicted as DB-</a:t>
            </a:r>
            <a:endParaRPr>
              <a:solidFill>
                <a:schemeClr val="dk1"/>
              </a:solidFill>
              <a:latin typeface="Lato"/>
              <a:ea typeface="Lato"/>
              <a:cs typeface="Lato"/>
              <a:sym typeface="Lato"/>
            </a:endParaRPr>
          </a:p>
        </p:txBody>
      </p:sp>
      <p:sp>
        <p:nvSpPr>
          <p:cNvPr id="159" name="Google Shape;159;p30"/>
          <p:cNvSpPr txBox="1"/>
          <p:nvPr/>
        </p:nvSpPr>
        <p:spPr>
          <a:xfrm>
            <a:off x="7230150" y="181525"/>
            <a:ext cx="175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DB- people incorrectly predicted as DB+</a:t>
            </a:r>
            <a:endParaRPr>
              <a:solidFill>
                <a:schemeClr val="dk1"/>
              </a:solidFill>
              <a:latin typeface="Lato"/>
              <a:ea typeface="Lato"/>
              <a:cs typeface="Lato"/>
              <a:sym typeface="Lato"/>
            </a:endParaRPr>
          </a:p>
        </p:txBody>
      </p:sp>
      <p:sp>
        <p:nvSpPr>
          <p:cNvPr id="160" name="Google Shape;160;p30"/>
          <p:cNvSpPr txBox="1"/>
          <p:nvPr/>
        </p:nvSpPr>
        <p:spPr>
          <a:xfrm>
            <a:off x="7035175" y="3987075"/>
            <a:ext cx="175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DB- people correctly predicted as DB-</a:t>
            </a:r>
            <a:endParaRPr>
              <a:solidFill>
                <a:schemeClr val="dk1"/>
              </a:solidFill>
              <a:latin typeface="Lato"/>
              <a:ea typeface="Lato"/>
              <a:cs typeface="Lato"/>
              <a:sym typeface="Lato"/>
            </a:endParaRPr>
          </a:p>
        </p:txBody>
      </p:sp>
      <p:cxnSp>
        <p:nvCxnSpPr>
          <p:cNvPr id="161" name="Google Shape;161;p30"/>
          <p:cNvCxnSpPr/>
          <p:nvPr/>
        </p:nvCxnSpPr>
        <p:spPr>
          <a:xfrm>
            <a:off x="796775" y="947900"/>
            <a:ext cx="1332300" cy="995400"/>
          </a:xfrm>
          <a:prstGeom prst="bentConnector3">
            <a:avLst>
              <a:gd fmla="val -4291" name="adj1"/>
            </a:avLst>
          </a:prstGeom>
          <a:noFill/>
          <a:ln cap="flat" cmpd="sng" w="76200">
            <a:solidFill>
              <a:schemeClr val="dk2"/>
            </a:solidFill>
            <a:prstDash val="solid"/>
            <a:round/>
            <a:headEnd len="med" w="med" type="none"/>
            <a:tailEnd len="med" w="med" type="triangle"/>
          </a:ln>
        </p:spPr>
      </p:cxnSp>
      <p:cxnSp>
        <p:nvCxnSpPr>
          <p:cNvPr id="162" name="Google Shape;162;p30"/>
          <p:cNvCxnSpPr>
            <a:stCxn id="158" idx="0"/>
          </p:cNvCxnSpPr>
          <p:nvPr/>
        </p:nvCxnSpPr>
        <p:spPr>
          <a:xfrm rot="-5400000">
            <a:off x="1173750" y="2995925"/>
            <a:ext cx="1004100" cy="1242600"/>
          </a:xfrm>
          <a:prstGeom prst="bentConnector2">
            <a:avLst/>
          </a:prstGeom>
          <a:noFill/>
          <a:ln cap="flat" cmpd="sng" w="76200">
            <a:solidFill>
              <a:schemeClr val="dk2"/>
            </a:solidFill>
            <a:prstDash val="solid"/>
            <a:round/>
            <a:headEnd len="med" w="med" type="none"/>
            <a:tailEnd len="med" w="med" type="triangle"/>
          </a:ln>
        </p:spPr>
      </p:cxnSp>
      <p:cxnSp>
        <p:nvCxnSpPr>
          <p:cNvPr id="163" name="Google Shape;163;p30"/>
          <p:cNvCxnSpPr/>
          <p:nvPr/>
        </p:nvCxnSpPr>
        <p:spPr>
          <a:xfrm flipH="1">
            <a:off x="6163225" y="974900"/>
            <a:ext cx="1524000" cy="941400"/>
          </a:xfrm>
          <a:prstGeom prst="bentConnector3">
            <a:avLst>
              <a:gd fmla="val 1470" name="adj1"/>
            </a:avLst>
          </a:prstGeom>
          <a:noFill/>
          <a:ln cap="flat" cmpd="sng" w="76200">
            <a:solidFill>
              <a:schemeClr val="dk2"/>
            </a:solidFill>
            <a:prstDash val="solid"/>
            <a:round/>
            <a:headEnd len="med" w="med" type="none"/>
            <a:tailEnd len="med" w="med" type="triangle"/>
          </a:ln>
        </p:spPr>
      </p:cxnSp>
      <p:cxnSp>
        <p:nvCxnSpPr>
          <p:cNvPr id="164" name="Google Shape;164;p30"/>
          <p:cNvCxnSpPr>
            <a:stCxn id="160" idx="0"/>
          </p:cNvCxnSpPr>
          <p:nvPr/>
        </p:nvCxnSpPr>
        <p:spPr>
          <a:xfrm flipH="1" rot="5400000">
            <a:off x="6619975" y="2692275"/>
            <a:ext cx="838200" cy="1751400"/>
          </a:xfrm>
          <a:prstGeom prst="bentConnector2">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280"/>
              <a:t>Five questions we plan to answer:</a:t>
            </a:r>
            <a:endParaRPr b="1" sz="2280"/>
          </a:p>
          <a:p>
            <a:pPr indent="0" lvl="0" marL="0" rtl="0" algn="l">
              <a:spcBef>
                <a:spcPts val="1200"/>
              </a:spcBef>
              <a:spcAft>
                <a:spcPts val="0"/>
              </a:spcAft>
              <a:buSzPts val="990"/>
              <a:buNone/>
            </a:pPr>
            <a:r>
              <a:t/>
            </a:r>
            <a:endParaRPr sz="2520"/>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t>Can our ML model predict diabetes?</a:t>
            </a:r>
            <a:r>
              <a:rPr lang="en">
                <a:solidFill>
                  <a:schemeClr val="dk1"/>
                </a:solidFill>
              </a:rPr>
              <a:t> </a:t>
            </a:r>
            <a:r>
              <a:rPr lang="en">
                <a:solidFill>
                  <a:srgbClr val="FF0000"/>
                </a:solidFill>
              </a:rPr>
              <a:t>YES with an accuracy of 74.6%</a:t>
            </a:r>
            <a:endParaRPr>
              <a:solidFill>
                <a:srgbClr val="FF0000"/>
              </a:solidFill>
            </a:endParaRPr>
          </a:p>
          <a:p>
            <a:pPr indent="-342900" lvl="0" marL="457200" rtl="0" algn="l">
              <a:spcBef>
                <a:spcPts val="0"/>
              </a:spcBef>
              <a:spcAft>
                <a:spcPts val="0"/>
              </a:spcAft>
              <a:buClr>
                <a:schemeClr val="dk1"/>
              </a:buClr>
              <a:buSzPts val="1800"/>
              <a:buAutoNum type="arabicPeriod"/>
            </a:pPr>
            <a:r>
              <a:rPr lang="en"/>
              <a:t>Does age increase the diabetes risk? (Binning by age / Bar graph).</a:t>
            </a:r>
            <a:r>
              <a:rPr lang="en">
                <a:solidFill>
                  <a:srgbClr val="FF0000"/>
                </a:solidFill>
              </a:rPr>
              <a:t>YES</a:t>
            </a:r>
            <a:endParaRPr>
              <a:solidFill>
                <a:srgbClr val="FF0000"/>
              </a:solidFill>
            </a:endParaRPr>
          </a:p>
          <a:p>
            <a:pPr indent="-342900" lvl="0" marL="457200" rtl="0" algn="l">
              <a:spcBef>
                <a:spcPts val="0"/>
              </a:spcBef>
              <a:spcAft>
                <a:spcPts val="0"/>
              </a:spcAft>
              <a:buClr>
                <a:schemeClr val="dk1"/>
              </a:buClr>
              <a:buSzPts val="1800"/>
              <a:buAutoNum type="arabicPeriod"/>
            </a:pPr>
            <a:r>
              <a:rPr lang="en"/>
              <a:t>Is there a correlation between BMI and diabetes onset?</a:t>
            </a:r>
            <a:r>
              <a:rPr lang="en">
                <a:solidFill>
                  <a:schemeClr val="dk1"/>
                </a:solidFill>
              </a:rPr>
              <a:t> </a:t>
            </a:r>
            <a:r>
              <a:rPr lang="en">
                <a:solidFill>
                  <a:srgbClr val="FF0000"/>
                </a:solidFill>
              </a:rPr>
              <a:t>YES</a:t>
            </a:r>
            <a:endParaRPr>
              <a:solidFill>
                <a:srgbClr val="FF0000"/>
              </a:solidFill>
            </a:endParaRPr>
          </a:p>
          <a:p>
            <a:pPr indent="-342900" lvl="0" marL="457200" rtl="0" algn="l">
              <a:spcBef>
                <a:spcPts val="0"/>
              </a:spcBef>
              <a:spcAft>
                <a:spcPts val="0"/>
              </a:spcAft>
              <a:buClr>
                <a:schemeClr val="dk1"/>
              </a:buClr>
              <a:buSzPts val="1800"/>
              <a:buAutoNum type="arabicPeriod"/>
            </a:pPr>
            <a:r>
              <a:rPr lang="en"/>
              <a:t>Is one gender more likely to develop diabetes?</a:t>
            </a:r>
            <a:r>
              <a:rPr lang="en">
                <a:solidFill>
                  <a:schemeClr val="dk1"/>
                </a:solidFill>
              </a:rPr>
              <a:t> </a:t>
            </a:r>
            <a:r>
              <a:rPr lang="en">
                <a:solidFill>
                  <a:srgbClr val="FF0000"/>
                </a:solidFill>
              </a:rPr>
              <a:t>YES</a:t>
            </a:r>
            <a:endParaRPr>
              <a:solidFill>
                <a:srgbClr val="FF0000"/>
              </a:solidFill>
            </a:endParaRPr>
          </a:p>
          <a:p>
            <a:pPr indent="-342900" lvl="0" marL="457200" rtl="0" algn="l">
              <a:spcBef>
                <a:spcPts val="0"/>
              </a:spcBef>
              <a:spcAft>
                <a:spcPts val="0"/>
              </a:spcAft>
              <a:buClr>
                <a:schemeClr val="dk1"/>
              </a:buClr>
              <a:buSzPts val="1800"/>
              <a:buAutoNum type="arabicPeriod"/>
            </a:pPr>
            <a:r>
              <a:rPr lang="en"/>
              <a:t>Negative correlation - heavy consumers are less likely to develop diabetes? </a:t>
            </a:r>
            <a:endParaRPr/>
          </a:p>
          <a:p>
            <a:pPr indent="0" lvl="0" marL="0" rtl="0" algn="l">
              <a:spcBef>
                <a:spcPts val="0"/>
              </a:spcBef>
              <a:spcAft>
                <a:spcPts val="1200"/>
              </a:spcAft>
              <a:buNone/>
            </a:pPr>
            <a:r>
              <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Areej Fatima, Chao Qun S, Julia G., Miguel F</a:t>
            </a:r>
            <a:endParaRPr/>
          </a:p>
        </p:txBody>
      </p:sp>
      <p:sp>
        <p:nvSpPr>
          <p:cNvPr id="66" name="Google Shape;66;p1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Members/Contributors: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705976" y="776375"/>
            <a:ext cx="7207098" cy="4181126"/>
          </a:xfrm>
          <a:prstGeom prst="rect">
            <a:avLst/>
          </a:prstGeom>
          <a:noFill/>
          <a:ln>
            <a:noFill/>
          </a:ln>
        </p:spPr>
      </p:pic>
      <p:sp>
        <p:nvSpPr>
          <p:cNvPr id="176" name="Google Shape;176;p32"/>
          <p:cNvSpPr txBox="1"/>
          <p:nvPr/>
        </p:nvSpPr>
        <p:spPr>
          <a:xfrm>
            <a:off x="471475" y="134475"/>
            <a:ext cx="7676100" cy="71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rPr lang="en" sz="1800">
                <a:solidFill>
                  <a:schemeClr val="dk2"/>
                </a:solidFill>
                <a:latin typeface="Lato"/>
                <a:ea typeface="Lato"/>
                <a:cs typeface="Lato"/>
                <a:sym typeface="Lato"/>
              </a:rPr>
              <a:t>Does age increase the diabetes risk? (Binning by age / Bar graph).</a:t>
            </a:r>
            <a:r>
              <a:rPr lang="en" sz="1800">
                <a:solidFill>
                  <a:srgbClr val="FF0000"/>
                </a:solidFill>
                <a:latin typeface="Lato"/>
                <a:ea typeface="Lato"/>
                <a:cs typeface="Lato"/>
                <a:sym typeface="Lato"/>
              </a:rPr>
              <a:t>YES</a:t>
            </a:r>
            <a:endParaRPr sz="1800">
              <a:solidFill>
                <a:srgbClr val="FF00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471475" y="134475"/>
            <a:ext cx="7676100" cy="1075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rPr lang="en" sz="1800">
                <a:solidFill>
                  <a:schemeClr val="dk2"/>
                </a:solidFill>
                <a:latin typeface="Lato"/>
                <a:ea typeface="Lato"/>
                <a:cs typeface="Lato"/>
                <a:sym typeface="Lato"/>
              </a:rPr>
              <a:t>Is there a correlation between BMI and diabetes onset?</a:t>
            </a:r>
            <a:r>
              <a:rPr lang="en" sz="1800">
                <a:solidFill>
                  <a:schemeClr val="dk1"/>
                </a:solidFill>
                <a:latin typeface="Lato"/>
                <a:ea typeface="Lato"/>
                <a:cs typeface="Lato"/>
                <a:sym typeface="Lato"/>
              </a:rPr>
              <a:t> </a:t>
            </a:r>
            <a:r>
              <a:rPr lang="en" sz="1800">
                <a:solidFill>
                  <a:srgbClr val="FF0000"/>
                </a:solidFill>
                <a:latin typeface="Lato"/>
                <a:ea typeface="Lato"/>
                <a:cs typeface="Lato"/>
                <a:sym typeface="Lato"/>
              </a:rPr>
              <a:t>YES</a:t>
            </a:r>
            <a:endParaRPr sz="1800">
              <a:solidFill>
                <a:srgbClr val="FF0000"/>
              </a:solidFill>
              <a:latin typeface="Lato"/>
              <a:ea typeface="Lato"/>
              <a:cs typeface="Lato"/>
              <a:sym typeface="Lato"/>
            </a:endParaRPr>
          </a:p>
          <a:p>
            <a:pPr indent="0" lvl="0" marL="457200" rtl="0" algn="l">
              <a:lnSpc>
                <a:spcPct val="115000"/>
              </a:lnSpc>
              <a:spcBef>
                <a:spcPts val="30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82" name="Google Shape;182;p33"/>
          <p:cNvPicPr preferRelativeResize="0"/>
          <p:nvPr/>
        </p:nvPicPr>
        <p:blipFill>
          <a:blip r:embed="rId3">
            <a:alphaModFix/>
          </a:blip>
          <a:stretch>
            <a:fillRect/>
          </a:stretch>
        </p:blipFill>
        <p:spPr>
          <a:xfrm>
            <a:off x="152400" y="1362675"/>
            <a:ext cx="8839198" cy="19206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4"/>
          <p:cNvPicPr preferRelativeResize="0"/>
          <p:nvPr/>
        </p:nvPicPr>
        <p:blipFill>
          <a:blip r:embed="rId3">
            <a:alphaModFix/>
          </a:blip>
          <a:stretch>
            <a:fillRect/>
          </a:stretch>
        </p:blipFill>
        <p:spPr>
          <a:xfrm>
            <a:off x="174800" y="152400"/>
            <a:ext cx="3850869" cy="4838701"/>
          </a:xfrm>
          <a:prstGeom prst="rect">
            <a:avLst/>
          </a:prstGeom>
          <a:noFill/>
          <a:ln>
            <a:noFill/>
          </a:ln>
        </p:spPr>
      </p:pic>
      <p:sp>
        <p:nvSpPr>
          <p:cNvPr id="188" name="Google Shape;188;p34"/>
          <p:cNvSpPr txBox="1"/>
          <p:nvPr/>
        </p:nvSpPr>
        <p:spPr>
          <a:xfrm>
            <a:off x="4224625" y="638725"/>
            <a:ext cx="46167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rPr lang="en" sz="1800">
                <a:solidFill>
                  <a:schemeClr val="dk2"/>
                </a:solidFill>
                <a:latin typeface="Lato"/>
                <a:ea typeface="Lato"/>
                <a:cs typeface="Lato"/>
                <a:sym typeface="Lato"/>
              </a:rPr>
              <a:t>Is one gender more likely to develop diabetes?</a:t>
            </a:r>
            <a:r>
              <a:rPr lang="en" sz="1800">
                <a:solidFill>
                  <a:schemeClr val="dk1"/>
                </a:solidFill>
                <a:latin typeface="Lato"/>
                <a:ea typeface="Lato"/>
                <a:cs typeface="Lato"/>
                <a:sym typeface="Lato"/>
              </a:rPr>
              <a:t> </a:t>
            </a:r>
            <a:r>
              <a:rPr lang="en" sz="1800">
                <a:solidFill>
                  <a:srgbClr val="FF0000"/>
                </a:solidFill>
                <a:latin typeface="Lato"/>
                <a:ea typeface="Lato"/>
                <a:cs typeface="Lato"/>
                <a:sym typeface="Lato"/>
              </a:rPr>
              <a:t>YES-Females</a:t>
            </a:r>
            <a:endParaRPr sz="1800">
              <a:solidFill>
                <a:srgbClr val="FF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idx="1" type="body"/>
          </p:nvPr>
        </p:nvSpPr>
        <p:spPr>
          <a:xfrm>
            <a:off x="333350" y="616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Dashboard</a:t>
            </a:r>
            <a:endParaRPr/>
          </a:p>
        </p:txBody>
      </p:sp>
      <p:pic>
        <p:nvPicPr>
          <p:cNvPr id="194" name="Google Shape;194;p35"/>
          <p:cNvPicPr preferRelativeResize="0"/>
          <p:nvPr/>
        </p:nvPicPr>
        <p:blipFill>
          <a:blip r:embed="rId3">
            <a:alphaModFix/>
          </a:blip>
          <a:stretch>
            <a:fillRect/>
          </a:stretch>
        </p:blipFill>
        <p:spPr>
          <a:xfrm>
            <a:off x="1815350" y="173400"/>
            <a:ext cx="6051176" cy="48726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So in conclusion it is safe to say that not one factor can determine accurately if someone is prone to diabetes.</a:t>
            </a:r>
            <a:endParaRPr/>
          </a:p>
          <a:p>
            <a:pPr indent="0" lvl="0" marL="0" rtl="0" algn="l">
              <a:spcBef>
                <a:spcPts val="1200"/>
              </a:spcBef>
              <a:spcAft>
                <a:spcPts val="0"/>
              </a:spcAft>
              <a:buNone/>
            </a:pPr>
            <a:r>
              <a:rPr lang="en"/>
              <a:t>Also the data that we used has some missing field such as :Genetic predisposition,If it is type 1 or type 2</a:t>
            </a:r>
            <a:endParaRPr/>
          </a:p>
          <a:p>
            <a:pPr indent="0" lvl="0" marL="0" rtl="0" algn="l">
              <a:spcBef>
                <a:spcPts val="1200"/>
              </a:spcBef>
              <a:spcAft>
                <a:spcPts val="0"/>
              </a:spcAft>
              <a:buNone/>
            </a:pPr>
            <a:r>
              <a:rPr lang="en"/>
              <a:t>And so on…</a:t>
            </a:r>
            <a:endParaRPr/>
          </a:p>
          <a:p>
            <a:pPr indent="0" lvl="0" marL="0" rtl="0" algn="l">
              <a:spcBef>
                <a:spcPts val="1200"/>
              </a:spcBef>
              <a:spcAft>
                <a:spcPts val="0"/>
              </a:spcAft>
              <a:buNone/>
            </a:pPr>
            <a:r>
              <a:rPr lang="en"/>
              <a:t>Maybe this model can be used to filter out the </a:t>
            </a:r>
            <a:r>
              <a:rPr lang="en"/>
              <a:t>general</a:t>
            </a:r>
            <a:r>
              <a:rPr lang="en"/>
              <a:t> public who should regularly be tested for Diabetes fir early intervention.</a:t>
            </a:r>
            <a:endParaRPr/>
          </a:p>
          <a:p>
            <a:pPr indent="0" lvl="0" marL="0" rtl="0" algn="l">
              <a:spcBef>
                <a:spcPts val="1200"/>
              </a:spcBef>
              <a:spcAft>
                <a:spcPts val="0"/>
              </a:spcAft>
              <a:buNone/>
            </a:pPr>
            <a:r>
              <a:rPr lang="en"/>
              <a:t>Benefits of using SVM:</a:t>
            </a:r>
            <a:endParaRPr/>
          </a:p>
          <a:p>
            <a:pPr indent="0" lvl="0" marL="0" rtl="0" algn="l">
              <a:spcBef>
                <a:spcPts val="1200"/>
              </a:spcBef>
              <a:spcAft>
                <a:spcPts val="0"/>
              </a:spcAft>
              <a:buNone/>
            </a:pPr>
            <a:r>
              <a:rPr lang="en" sz="2074">
                <a:latin typeface="Arial"/>
                <a:ea typeface="Arial"/>
                <a:cs typeface="Arial"/>
                <a:sym typeface="Arial"/>
              </a:rPr>
              <a:t>SVM works relatively well </a:t>
            </a:r>
            <a:r>
              <a:rPr b="1" lang="en" sz="2074">
                <a:latin typeface="Arial"/>
                <a:ea typeface="Arial"/>
                <a:cs typeface="Arial"/>
                <a:sym typeface="Arial"/>
              </a:rPr>
              <a:t>when there is a clear margin of separation between classes</a:t>
            </a:r>
            <a:r>
              <a:rPr lang="en" sz="2074">
                <a:latin typeface="Arial"/>
                <a:ea typeface="Arial"/>
                <a:cs typeface="Arial"/>
                <a:sym typeface="Arial"/>
              </a:rPr>
              <a:t>. SVM is more effective in high dimensional spaces and is relatively memory efficient.</a:t>
            </a:r>
            <a:endParaRPr sz="2074">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Diabetes</a:t>
            </a:r>
            <a:endParaRPr/>
          </a:p>
        </p:txBody>
      </p:sp>
      <p:sp>
        <p:nvSpPr>
          <p:cNvPr id="72" name="Google Shape;72;p15"/>
          <p:cNvSpPr txBox="1"/>
          <p:nvPr>
            <p:ph idx="1" type="body"/>
          </p:nvPr>
        </p:nvSpPr>
        <p:spPr>
          <a:xfrm>
            <a:off x="138475" y="114162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highlight>
                  <a:schemeClr val="lt1"/>
                </a:highlight>
                <a:latin typeface="Arial"/>
                <a:ea typeface="Arial"/>
                <a:cs typeface="Arial"/>
                <a:sym typeface="Arial"/>
              </a:rPr>
              <a:t>Diabetes is a chronic (long-lasting) health condition that affects how your body turns food into energy. Your body breaks down most of the food you eat into sugar (glucose) and releases it into your bloodstream. When your blood sugar goes up, it signals your pancreas to release insulin.When its unable to that a person generally has diabetes.</a:t>
            </a:r>
            <a:endParaRPr sz="2300">
              <a:highlight>
                <a:schemeClr val="lt1"/>
              </a:highlight>
              <a:latin typeface="Arial"/>
              <a:ea typeface="Arial"/>
              <a:cs typeface="Arial"/>
              <a:sym typeface="Arial"/>
            </a:endParaRPr>
          </a:p>
          <a:p>
            <a:pPr indent="0" lvl="0" marL="0" rtl="0" algn="l">
              <a:spcBef>
                <a:spcPts val="1200"/>
              </a:spcBef>
              <a:spcAft>
                <a:spcPts val="0"/>
              </a:spcAft>
              <a:buNone/>
            </a:pPr>
            <a:r>
              <a:rPr lang="en"/>
              <a:t>The aim of </a:t>
            </a:r>
            <a:r>
              <a:rPr lang="en"/>
              <a:t>today's</a:t>
            </a:r>
            <a:r>
              <a:rPr lang="en"/>
              <a:t> presentation is to </a:t>
            </a:r>
            <a:r>
              <a:rPr lang="en"/>
              <a:t>demonstrate</a:t>
            </a:r>
            <a:r>
              <a:rPr lang="en"/>
              <a:t> a </a:t>
            </a:r>
            <a:r>
              <a:rPr lang="en"/>
              <a:t>machine learning model that can predict diabetes.</a:t>
            </a:r>
            <a:endParaRPr/>
          </a:p>
          <a:p>
            <a:pPr indent="0" lvl="0" marL="0" rtl="0" algn="l">
              <a:spcBef>
                <a:spcPts val="1200"/>
              </a:spcBef>
              <a:spcAft>
                <a:spcPts val="0"/>
              </a:spcAft>
              <a:buNone/>
            </a:pPr>
            <a:r>
              <a:rPr lang="en"/>
              <a:t>We used a pre collected data from</a:t>
            </a:r>
            <a:r>
              <a:rPr lang="en">
                <a:solidFill>
                  <a:srgbClr val="980000"/>
                </a:solidFill>
                <a:highlight>
                  <a:schemeClr val="lt1"/>
                </a:highlight>
              </a:rPr>
              <a:t> </a:t>
            </a:r>
            <a:r>
              <a:rPr lang="en" sz="1150" u="sng">
                <a:solidFill>
                  <a:srgbClr val="980000"/>
                </a:solidFill>
                <a:highlight>
                  <a:schemeClr val="lt1"/>
                </a:highlight>
                <a:hlinkClick r:id="rId3">
                  <a:extLst>
                    <a:ext uri="{A12FA001-AC4F-418D-AE19-62706E023703}">
                      <ahyp:hlinkClr val="tx"/>
                    </a:ext>
                  </a:extLst>
                </a:hlinkClick>
              </a:rPr>
              <a:t>Diabetes, Hypertension and Stroke Prediction | Kaggle</a:t>
            </a:r>
            <a:r>
              <a:rPr lang="en">
                <a:solidFill>
                  <a:srgbClr val="980000"/>
                </a:solidFill>
                <a:highlight>
                  <a:schemeClr val="lt1"/>
                </a:highlight>
              </a:rPr>
              <a:t>.</a:t>
            </a:r>
            <a:endParaRPr>
              <a:solidFill>
                <a:srgbClr val="980000"/>
              </a:solidFill>
              <a:highlight>
                <a:schemeClr val="lt1"/>
              </a:highlight>
            </a:endParaRPr>
          </a:p>
          <a:p>
            <a:pPr indent="0" lvl="0" marL="0" rtl="0" algn="l">
              <a:spcBef>
                <a:spcPts val="1200"/>
              </a:spcBef>
              <a:spcAft>
                <a:spcPts val="0"/>
              </a:spcAft>
              <a:buNone/>
            </a:pPr>
            <a:r>
              <a:rPr lang="en"/>
              <a:t>There are many Co-factors that contribute towards diabetes. We checked the correlation between them.</a:t>
            </a:r>
            <a:endParaRPr/>
          </a:p>
          <a:p>
            <a:pPr indent="0" lvl="0" marL="0" rtl="0" algn="l">
              <a:spcBef>
                <a:spcPts val="1200"/>
              </a:spcBef>
              <a:spcAft>
                <a:spcPts val="1200"/>
              </a:spcAft>
              <a:buNone/>
            </a:pPr>
            <a:r>
              <a:rPr lang="en"/>
              <a:t>By correlation we mean to what extent does one have an effect on the other.</a:t>
            </a:r>
            <a:endParaRPr>
              <a:solidFill>
                <a:srgbClr val="0D1117"/>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152400"/>
            <a:ext cx="5773851" cy="4838700"/>
          </a:xfrm>
          <a:prstGeom prst="rect">
            <a:avLst/>
          </a:prstGeom>
          <a:noFill/>
          <a:ln>
            <a:noFill/>
          </a:ln>
        </p:spPr>
      </p:pic>
      <p:sp>
        <p:nvSpPr>
          <p:cNvPr id="78" name="Google Shape;78;p16"/>
          <p:cNvSpPr txBox="1"/>
          <p:nvPr>
            <p:ph type="title"/>
          </p:nvPr>
        </p:nvSpPr>
        <p:spPr>
          <a:xfrm>
            <a:off x="5801700" y="1524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a:t>
            </a:r>
            <a:endParaRPr/>
          </a:p>
        </p:txBody>
      </p:sp>
      <p:sp>
        <p:nvSpPr>
          <p:cNvPr id="79" name="Google Shape;79;p16"/>
          <p:cNvSpPr txBox="1"/>
          <p:nvPr>
            <p:ph idx="1" type="body"/>
          </p:nvPr>
        </p:nvSpPr>
        <p:spPr>
          <a:xfrm>
            <a:off x="5845025" y="98205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a:t>
            </a:r>
            <a:r>
              <a:rPr lang="en"/>
              <a:t> heatmap visualizes the correlation between two variables, thus allowing us to understand which variables are related and the strength of that relationship. We can see that General Health, High Blood Pressure, High Cholesterol and BMI have the highest correlation.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61175" y="231200"/>
            <a:ext cx="7179250" cy="478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544425" y="845400"/>
            <a:ext cx="3929550" cy="2619700"/>
          </a:xfrm>
          <a:prstGeom prst="rect">
            <a:avLst/>
          </a:prstGeom>
          <a:noFill/>
          <a:ln>
            <a:noFill/>
          </a:ln>
        </p:spPr>
      </p:pic>
      <p:pic>
        <p:nvPicPr>
          <p:cNvPr id="90" name="Google Shape;90;p18"/>
          <p:cNvPicPr preferRelativeResize="0"/>
          <p:nvPr/>
        </p:nvPicPr>
        <p:blipFill>
          <a:blip r:embed="rId4">
            <a:alphaModFix/>
          </a:blip>
          <a:stretch>
            <a:fillRect/>
          </a:stretch>
        </p:blipFill>
        <p:spPr>
          <a:xfrm>
            <a:off x="4572000" y="925600"/>
            <a:ext cx="3929550" cy="261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52400" y="152400"/>
            <a:ext cx="6734475" cy="440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722500" y="87475"/>
            <a:ext cx="5077750" cy="496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machine learning model?</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600">
                <a:solidFill>
                  <a:schemeClr val="dk1"/>
                </a:solidFill>
                <a:highlight>
                  <a:schemeClr val="lt1"/>
                </a:highlight>
              </a:rPr>
              <a:t>A machine learning model is a file that has been trained to recognize certain types of patterns. You train a model over a set of data, providing it an algorithm that it can use to reason over and learn from that data.</a:t>
            </a:r>
            <a:endParaRPr sz="1600">
              <a:solidFill>
                <a:schemeClr val="dk1"/>
              </a:solidFill>
              <a:highlight>
                <a:schemeClr val="lt1"/>
              </a:highlight>
            </a:endParaRPr>
          </a:p>
          <a:p>
            <a:pPr indent="0" lvl="0" marL="0" rtl="0" algn="l">
              <a:spcBef>
                <a:spcPts val="1200"/>
              </a:spcBef>
              <a:spcAft>
                <a:spcPts val="0"/>
              </a:spcAft>
              <a:buNone/>
            </a:pPr>
            <a:r>
              <a:rPr lang="en" sz="1600">
                <a:solidFill>
                  <a:schemeClr val="dk1"/>
                </a:solidFill>
                <a:highlight>
                  <a:schemeClr val="lt1"/>
                </a:highlight>
              </a:rPr>
              <a:t>Once you have trained the model, you can use it to reason over data that it hasn't seen before, and make predictions about those data. For example, let's say you want to build an application that can recognize a user's emotions based on their facial expressions. You can train a model by providing it with images of faces that are each tagged with a certain emotion, and then you can use that model in an application that can recognize any user's emotion. </a:t>
            </a:r>
            <a:endParaRPr sz="1600">
              <a:solidFill>
                <a:schemeClr val="dk1"/>
              </a:solidFill>
              <a:highlight>
                <a:schemeClr val="lt1"/>
              </a:highlight>
            </a:endParaRPr>
          </a:p>
          <a:p>
            <a:pPr indent="0" lvl="0" marL="0" rtl="0" algn="l">
              <a:spcBef>
                <a:spcPts val="1200"/>
              </a:spcBef>
              <a:spcAft>
                <a:spcPts val="0"/>
              </a:spcAft>
              <a:buNone/>
            </a:pPr>
            <a:r>
              <a:rPr lang="en" sz="1600">
                <a:solidFill>
                  <a:schemeClr val="dk1"/>
                </a:solidFill>
                <a:highlight>
                  <a:schemeClr val="lt1"/>
                </a:highlight>
              </a:rPr>
              <a:t>In our case we used the diabetes data set to train the model to predict whether a person is diabetic or not.</a:t>
            </a:r>
            <a:endParaRPr sz="1600">
              <a:solidFill>
                <a:schemeClr val="dk1"/>
              </a:solidFill>
              <a:highlight>
                <a:schemeClr val="lt1"/>
              </a:highlight>
            </a:endParaRPr>
          </a:p>
          <a:p>
            <a:pPr indent="0" lvl="0" marL="0" rtl="0" algn="l">
              <a:spcBef>
                <a:spcPts val="1200"/>
              </a:spcBef>
              <a:spcAft>
                <a:spcPts val="0"/>
              </a:spcAft>
              <a:buNone/>
            </a:pPr>
            <a:r>
              <a:t/>
            </a:r>
            <a:endParaRPr sz="16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