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2" r:id="rId18"/>
    <p:sldId id="273" r:id="rId19"/>
    <p:sldId id="282" r:id="rId20"/>
    <p:sldId id="314" r:id="rId21"/>
    <p:sldId id="281" r:id="rId22"/>
    <p:sldId id="280" r:id="rId23"/>
    <p:sldId id="279" r:id="rId24"/>
    <p:sldId id="276" r:id="rId25"/>
    <p:sldId id="277" r:id="rId26"/>
    <p:sldId id="278" r:id="rId27"/>
    <p:sldId id="283" r:id="rId28"/>
    <p:sldId id="285" r:id="rId29"/>
    <p:sldId id="284" r:id="rId30"/>
    <p:sldId id="287" r:id="rId31"/>
    <p:sldId id="288" r:id="rId32"/>
    <p:sldId id="292" r:id="rId33"/>
    <p:sldId id="289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06" r:id="rId48"/>
    <p:sldId id="307" r:id="rId49"/>
    <p:sldId id="309" r:id="rId50"/>
    <p:sldId id="313" r:id="rId51"/>
    <p:sldId id="310" r:id="rId52"/>
    <p:sldId id="311" r:id="rId53"/>
    <p:sldId id="316" r:id="rId54"/>
    <p:sldId id="312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6B450-4739-0402-31A2-0065629D457C}" v="747" dt="2020-07-24T12:02:18.490"/>
    <p1510:client id="{89525591-8788-C3D8-DF95-FBCA537782F8}" v="768" dt="2020-07-09T17:00:58.952"/>
    <p1510:client id="{901D4B89-6EF1-A3DC-AF43-F42B14F971E9}" v="2241" dt="2020-07-10T14:53:53.213"/>
    <p1510:client id="{99752121-E942-40E2-981A-656055FEA1CE}" v="19" dt="2020-07-09T12:53:01.559"/>
    <p1510:client id="{ED79E1E0-DC31-BF27-7267-47F1A2BF1EB2}" v="6688" dt="2020-07-23T13:14:08.179"/>
    <p1510:client id="{F5C59D4D-26B1-2D46-F423-96EF1B6CA42B}" v="5555" dt="2020-07-20T15:32:10.319"/>
    <p1510:client id="{F5DF99E9-0CBF-BECF-2487-DB4798C4C42A}" v="349" dt="2020-07-23T14:49:43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7FA0-DD8D-43BB-8873-3A1DD1551A1A}" type="doc">
      <dgm:prSet loTypeId="urn:microsoft.com/office/officeart/2005/8/layout/lProcess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3D5556-FF65-4F0F-8426-8425B3A545DB}">
      <dgm:prSet phldrT="[Text]" phldr="0"/>
      <dgm:spPr/>
      <dgm:t>
        <a:bodyPr/>
        <a:lstStyle/>
        <a:p>
          <a:r>
            <a:rPr lang="en-US" b="1">
              <a:latin typeface="Calibri Light" panose="020F0302020204030204"/>
            </a:rPr>
            <a:t>Security</a:t>
          </a:r>
          <a:endParaRPr lang="en-US" b="1"/>
        </a:p>
      </dgm:t>
    </dgm:pt>
    <dgm:pt modelId="{38635D43-8BEF-421F-813E-8B187C619EAB}" type="parTrans" cxnId="{C8444760-D149-4784-94F8-F9A36571B285}">
      <dgm:prSet/>
      <dgm:spPr/>
      <dgm:t>
        <a:bodyPr/>
        <a:lstStyle/>
        <a:p>
          <a:endParaRPr lang="en-US"/>
        </a:p>
      </dgm:t>
    </dgm:pt>
    <dgm:pt modelId="{1F6B8BA0-AAF6-4249-8577-8891813D1D40}" type="sibTrans" cxnId="{C8444760-D149-4784-94F8-F9A36571B285}">
      <dgm:prSet/>
      <dgm:spPr/>
      <dgm:t>
        <a:bodyPr/>
        <a:lstStyle/>
        <a:p>
          <a:endParaRPr lang="en-US"/>
        </a:p>
      </dgm:t>
    </dgm:pt>
    <dgm:pt modelId="{870E188A-6F73-4167-98EB-8A5FAD081B8A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Cryptography</a:t>
          </a:r>
          <a:endParaRPr lang="en-US"/>
        </a:p>
      </dgm:t>
    </dgm:pt>
    <dgm:pt modelId="{A4262897-7F05-480E-8ACB-25E85EECE2C6}" type="parTrans" cxnId="{63FFBE74-DFE2-4AB3-874E-62A8E15E5BC7}">
      <dgm:prSet/>
      <dgm:spPr/>
      <dgm:t>
        <a:bodyPr/>
        <a:lstStyle/>
        <a:p>
          <a:endParaRPr lang="en-US"/>
        </a:p>
      </dgm:t>
    </dgm:pt>
    <dgm:pt modelId="{1B7A8CBC-30DA-4E54-AA28-EC7050C79DFD}" type="sibTrans" cxnId="{63FFBE74-DFE2-4AB3-874E-62A8E15E5BC7}">
      <dgm:prSet/>
      <dgm:spPr/>
      <dgm:t>
        <a:bodyPr/>
        <a:lstStyle/>
        <a:p>
          <a:endParaRPr lang="en-US"/>
        </a:p>
      </dgm:t>
    </dgm:pt>
    <dgm:pt modelId="{E61EC5B6-B62C-4208-A5FC-55EC7AAAE8D7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Fault-tolerance</a:t>
          </a:r>
          <a:endParaRPr lang="en-US"/>
        </a:p>
      </dgm:t>
    </dgm:pt>
    <dgm:pt modelId="{589996A2-6ADC-44B4-BDB5-0FB1C901831A}" type="parTrans" cxnId="{F0FA9A47-1C7B-4D4D-AEF6-19ACAC745D5B}">
      <dgm:prSet/>
      <dgm:spPr/>
      <dgm:t>
        <a:bodyPr/>
        <a:lstStyle/>
        <a:p>
          <a:endParaRPr lang="en-US"/>
        </a:p>
      </dgm:t>
    </dgm:pt>
    <dgm:pt modelId="{6D147416-0338-441B-AC26-553618234BA7}" type="sibTrans" cxnId="{F0FA9A47-1C7B-4D4D-AEF6-19ACAC745D5B}">
      <dgm:prSet/>
      <dgm:spPr/>
      <dgm:t>
        <a:bodyPr/>
        <a:lstStyle/>
        <a:p>
          <a:endParaRPr lang="en-US"/>
        </a:p>
      </dgm:t>
    </dgm:pt>
    <dgm:pt modelId="{5822E962-2ABA-4D38-B503-DF189068D308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 b="1">
              <a:latin typeface="Calibri Light" panose="020F0302020204030204"/>
            </a:rPr>
            <a:t>Structure</a:t>
          </a:r>
          <a:endParaRPr lang="en-US" b="1"/>
        </a:p>
      </dgm:t>
    </dgm:pt>
    <dgm:pt modelId="{018DBC29-7C61-4426-B597-3930327E90EC}" type="parTrans" cxnId="{159F2B00-913B-4DE0-8EBE-71C9FA71B179}">
      <dgm:prSet/>
      <dgm:spPr/>
      <dgm:t>
        <a:bodyPr/>
        <a:lstStyle/>
        <a:p>
          <a:endParaRPr lang="en-US"/>
        </a:p>
      </dgm:t>
    </dgm:pt>
    <dgm:pt modelId="{8CB027AF-DD55-4C3A-A9A2-8323EE0234E5}" type="sibTrans" cxnId="{159F2B00-913B-4DE0-8EBE-71C9FA71B179}">
      <dgm:prSet/>
      <dgm:spPr/>
      <dgm:t>
        <a:bodyPr/>
        <a:lstStyle/>
        <a:p>
          <a:endParaRPr lang="en-US"/>
        </a:p>
      </dgm:t>
    </dgm:pt>
    <dgm:pt modelId="{7D33E92B-0BD0-4938-8955-9E9AE423C74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Ledger </a:t>
          </a:r>
        </a:p>
      </dgm:t>
    </dgm:pt>
    <dgm:pt modelId="{3157B9C7-4135-4C2A-9264-E7B2A65CF5F9}" type="parTrans" cxnId="{77E75902-C4EA-45C9-B33D-C0330990A621}">
      <dgm:prSet/>
      <dgm:spPr/>
      <dgm:t>
        <a:bodyPr/>
        <a:lstStyle/>
        <a:p>
          <a:endParaRPr lang="en-US"/>
        </a:p>
      </dgm:t>
    </dgm:pt>
    <dgm:pt modelId="{83CAD120-B964-4C1D-BAFE-18A96702FF53}" type="sibTrans" cxnId="{77E75902-C4EA-45C9-B33D-C0330990A621}">
      <dgm:prSet/>
      <dgm:spPr/>
      <dgm:t>
        <a:bodyPr/>
        <a:lstStyle/>
        <a:p>
          <a:endParaRPr lang="en-US"/>
        </a:p>
      </dgm:t>
    </dgm:pt>
    <dgm:pt modelId="{17D2447D-0E2B-48CE-862B-83CA8B5FE698}">
      <dgm:prSet phldr="0"/>
      <dgm:spPr/>
      <dgm:t>
        <a:bodyPr/>
        <a:lstStyle/>
        <a:p>
          <a:r>
            <a:rPr lang="en-US"/>
            <a:t> P2P</a:t>
          </a:r>
        </a:p>
      </dgm:t>
    </dgm:pt>
    <dgm:pt modelId="{1C14561E-186A-4C16-9EF0-C38E491402E0}" type="parTrans" cxnId="{61336955-2BF7-4240-BF1E-A488FB322F98}">
      <dgm:prSet/>
      <dgm:spPr/>
    </dgm:pt>
    <dgm:pt modelId="{150B6807-D6CD-4E5B-99F6-5A728105EB42}" type="sibTrans" cxnId="{61336955-2BF7-4240-BF1E-A488FB322F98}">
      <dgm:prSet/>
      <dgm:spPr/>
    </dgm:pt>
    <dgm:pt modelId="{9DA3629B-2F43-453B-B747-527D1998C71F}">
      <dgm:prSet phldr="0"/>
      <dgm:spPr/>
      <dgm:t>
        <a:bodyPr/>
        <a:lstStyle/>
        <a:p>
          <a:r>
            <a:rPr lang="en-US"/>
            <a:t> Network</a:t>
          </a:r>
        </a:p>
      </dgm:t>
    </dgm:pt>
    <dgm:pt modelId="{9F7E88E6-7840-4302-B8DD-3E290273F601}" type="parTrans" cxnId="{7D158D1B-C264-40E4-B077-69C7F450195B}">
      <dgm:prSet/>
      <dgm:spPr/>
    </dgm:pt>
    <dgm:pt modelId="{A547D85F-F0F5-4ADE-A025-C419EBA20E0A}" type="sibTrans" cxnId="{7D158D1B-C264-40E4-B077-69C7F450195B}">
      <dgm:prSet/>
      <dgm:spPr/>
    </dgm:pt>
    <dgm:pt modelId="{2AA29A0B-1E45-467E-A8D7-6FBB75464ED4}" type="pres">
      <dgm:prSet presAssocID="{C17E7FA0-DD8D-43BB-8873-3A1DD1551A1A}" presName="theList" presStyleCnt="0">
        <dgm:presLayoutVars>
          <dgm:dir/>
          <dgm:animLvl val="lvl"/>
          <dgm:resizeHandles val="exact"/>
        </dgm:presLayoutVars>
      </dgm:prSet>
      <dgm:spPr/>
    </dgm:pt>
    <dgm:pt modelId="{91116567-55EE-4981-8429-63A307B3CA17}" type="pres">
      <dgm:prSet presAssocID="{E03D5556-FF65-4F0F-8426-8425B3A545DB}" presName="compNode" presStyleCnt="0"/>
      <dgm:spPr/>
    </dgm:pt>
    <dgm:pt modelId="{5052EE11-10DD-48FC-82FB-20B44957CF32}" type="pres">
      <dgm:prSet presAssocID="{E03D5556-FF65-4F0F-8426-8425B3A545DB}" presName="aNode" presStyleLbl="bgShp" presStyleIdx="0" presStyleCnt="3"/>
      <dgm:spPr/>
    </dgm:pt>
    <dgm:pt modelId="{1E07FA1A-AFCE-4B29-BB00-FF617ACC37B3}" type="pres">
      <dgm:prSet presAssocID="{E03D5556-FF65-4F0F-8426-8425B3A545DB}" presName="textNode" presStyleLbl="bgShp" presStyleIdx="0" presStyleCnt="3"/>
      <dgm:spPr/>
    </dgm:pt>
    <dgm:pt modelId="{02AC3A95-BCD3-4E33-AAC9-95F0B373637B}" type="pres">
      <dgm:prSet presAssocID="{E03D5556-FF65-4F0F-8426-8425B3A545DB}" presName="compChildNode" presStyleCnt="0"/>
      <dgm:spPr/>
    </dgm:pt>
    <dgm:pt modelId="{7256C35C-D1BC-42ED-B76D-DD8669E74F28}" type="pres">
      <dgm:prSet presAssocID="{E03D5556-FF65-4F0F-8426-8425B3A545DB}" presName="theInnerList" presStyleCnt="0"/>
      <dgm:spPr/>
    </dgm:pt>
    <dgm:pt modelId="{D1DD5C56-818C-4353-BC65-1749FEEF863A}" type="pres">
      <dgm:prSet presAssocID="{870E188A-6F73-4167-98EB-8A5FAD081B8A}" presName="childNode" presStyleLbl="node1" presStyleIdx="0" presStyleCnt="4">
        <dgm:presLayoutVars>
          <dgm:bulletEnabled val="1"/>
        </dgm:presLayoutVars>
      </dgm:prSet>
      <dgm:spPr/>
    </dgm:pt>
    <dgm:pt modelId="{74D6646F-56F5-43BE-B4BC-7788FFB71232}" type="pres">
      <dgm:prSet presAssocID="{870E188A-6F73-4167-98EB-8A5FAD081B8A}" presName="aSpace2" presStyleCnt="0"/>
      <dgm:spPr/>
    </dgm:pt>
    <dgm:pt modelId="{10E3A2DD-A363-405D-A736-4B2A39DB2B82}" type="pres">
      <dgm:prSet presAssocID="{E61EC5B6-B62C-4208-A5FC-55EC7AAAE8D7}" presName="childNode" presStyleLbl="node1" presStyleIdx="1" presStyleCnt="4">
        <dgm:presLayoutVars>
          <dgm:bulletEnabled val="1"/>
        </dgm:presLayoutVars>
      </dgm:prSet>
      <dgm:spPr/>
    </dgm:pt>
    <dgm:pt modelId="{9D8F462E-5D5F-4AB1-9480-7070DB499719}" type="pres">
      <dgm:prSet presAssocID="{E03D5556-FF65-4F0F-8426-8425B3A545DB}" presName="aSpace" presStyleCnt="0"/>
      <dgm:spPr/>
    </dgm:pt>
    <dgm:pt modelId="{9B03D89B-4757-4605-8C77-884400044F07}" type="pres">
      <dgm:prSet presAssocID="{5822E962-2ABA-4D38-B503-DF189068D308}" presName="compNode" presStyleCnt="0"/>
      <dgm:spPr/>
    </dgm:pt>
    <dgm:pt modelId="{24C7A4A6-3008-43C3-9678-EAEA4C57094A}" type="pres">
      <dgm:prSet presAssocID="{5822E962-2ABA-4D38-B503-DF189068D308}" presName="aNode" presStyleLbl="bgShp" presStyleIdx="1" presStyleCnt="3"/>
      <dgm:spPr/>
    </dgm:pt>
    <dgm:pt modelId="{119EAE22-9622-4011-8940-49D8127009F5}" type="pres">
      <dgm:prSet presAssocID="{5822E962-2ABA-4D38-B503-DF189068D308}" presName="textNode" presStyleLbl="bgShp" presStyleIdx="1" presStyleCnt="3"/>
      <dgm:spPr/>
    </dgm:pt>
    <dgm:pt modelId="{EB17B522-FF02-41D2-A5BF-6A3AA8CE4CDB}" type="pres">
      <dgm:prSet presAssocID="{5822E962-2ABA-4D38-B503-DF189068D308}" presName="compChildNode" presStyleCnt="0"/>
      <dgm:spPr/>
    </dgm:pt>
    <dgm:pt modelId="{BCCE4012-F851-40C0-857A-E6797ABAE95F}" type="pres">
      <dgm:prSet presAssocID="{5822E962-2ABA-4D38-B503-DF189068D308}" presName="theInnerList" presStyleCnt="0"/>
      <dgm:spPr/>
    </dgm:pt>
    <dgm:pt modelId="{34FF0D5A-C3C7-4F67-B2A2-437EA9D11225}" type="pres">
      <dgm:prSet presAssocID="{7D33E92B-0BD0-4938-8955-9E9AE423C747}" presName="childNode" presStyleLbl="node1" presStyleIdx="2" presStyleCnt="4">
        <dgm:presLayoutVars>
          <dgm:bulletEnabled val="1"/>
        </dgm:presLayoutVars>
      </dgm:prSet>
      <dgm:spPr/>
    </dgm:pt>
    <dgm:pt modelId="{1BA3639C-5499-46B2-932A-0AC4849A7EA3}" type="pres">
      <dgm:prSet presAssocID="{5822E962-2ABA-4D38-B503-DF189068D308}" presName="aSpace" presStyleCnt="0"/>
      <dgm:spPr/>
    </dgm:pt>
    <dgm:pt modelId="{0A43B6AF-A3EC-410E-B063-E483441FCEF2}" type="pres">
      <dgm:prSet presAssocID="{9DA3629B-2F43-453B-B747-527D1998C71F}" presName="compNode" presStyleCnt="0"/>
      <dgm:spPr/>
    </dgm:pt>
    <dgm:pt modelId="{C2D6B63A-A55C-47CE-BEA0-92AF0B3EA3FF}" type="pres">
      <dgm:prSet presAssocID="{9DA3629B-2F43-453B-B747-527D1998C71F}" presName="aNode" presStyleLbl="bgShp" presStyleIdx="2" presStyleCnt="3"/>
      <dgm:spPr/>
    </dgm:pt>
    <dgm:pt modelId="{772EADA4-3466-431F-A93D-E26BD74834AA}" type="pres">
      <dgm:prSet presAssocID="{9DA3629B-2F43-453B-B747-527D1998C71F}" presName="textNode" presStyleLbl="bgShp" presStyleIdx="2" presStyleCnt="3"/>
      <dgm:spPr/>
    </dgm:pt>
    <dgm:pt modelId="{332C5554-CD9C-4914-B014-C6D77D9F06EE}" type="pres">
      <dgm:prSet presAssocID="{9DA3629B-2F43-453B-B747-527D1998C71F}" presName="compChildNode" presStyleCnt="0"/>
      <dgm:spPr/>
    </dgm:pt>
    <dgm:pt modelId="{9D6D75AF-E676-4397-9CAD-64F7CF445EAE}" type="pres">
      <dgm:prSet presAssocID="{9DA3629B-2F43-453B-B747-527D1998C71F}" presName="theInnerList" presStyleCnt="0"/>
      <dgm:spPr/>
    </dgm:pt>
    <dgm:pt modelId="{AFBCA94A-4971-4DE6-9CF4-72074BDBCCD2}" type="pres">
      <dgm:prSet presAssocID="{17D2447D-0E2B-48CE-862B-83CA8B5FE698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159F2B00-913B-4DE0-8EBE-71C9FA71B179}" srcId="{C17E7FA0-DD8D-43BB-8873-3A1DD1551A1A}" destId="{5822E962-2ABA-4D38-B503-DF189068D308}" srcOrd="1" destOrd="0" parTransId="{018DBC29-7C61-4426-B597-3930327E90EC}" sibTransId="{8CB027AF-DD55-4C3A-A9A2-8323EE0234E5}"/>
    <dgm:cxn modelId="{ABFDD600-EE0C-46A1-8544-CC87D5FD51DD}" type="presOf" srcId="{870E188A-6F73-4167-98EB-8A5FAD081B8A}" destId="{D1DD5C56-818C-4353-BC65-1749FEEF863A}" srcOrd="0" destOrd="0" presId="urn:microsoft.com/office/officeart/2005/8/layout/lProcess2"/>
    <dgm:cxn modelId="{77E75902-C4EA-45C9-B33D-C0330990A621}" srcId="{5822E962-2ABA-4D38-B503-DF189068D308}" destId="{7D33E92B-0BD0-4938-8955-9E9AE423C747}" srcOrd="0" destOrd="0" parTransId="{3157B9C7-4135-4C2A-9264-E7B2A65CF5F9}" sibTransId="{83CAD120-B964-4C1D-BAFE-18A96702FF53}"/>
    <dgm:cxn modelId="{D424260B-A815-4289-B041-5BAF898C3DD9}" type="presOf" srcId="{5822E962-2ABA-4D38-B503-DF189068D308}" destId="{119EAE22-9622-4011-8940-49D8127009F5}" srcOrd="1" destOrd="0" presId="urn:microsoft.com/office/officeart/2005/8/layout/lProcess2"/>
    <dgm:cxn modelId="{EEFF5614-102C-419F-8701-11E94B0FD009}" type="presOf" srcId="{C17E7FA0-DD8D-43BB-8873-3A1DD1551A1A}" destId="{2AA29A0B-1E45-467E-A8D7-6FBB75464ED4}" srcOrd="0" destOrd="0" presId="urn:microsoft.com/office/officeart/2005/8/layout/lProcess2"/>
    <dgm:cxn modelId="{7D158D1B-C264-40E4-B077-69C7F450195B}" srcId="{C17E7FA0-DD8D-43BB-8873-3A1DD1551A1A}" destId="{9DA3629B-2F43-453B-B747-527D1998C71F}" srcOrd="2" destOrd="0" parTransId="{9F7E88E6-7840-4302-B8DD-3E290273F601}" sibTransId="{A547D85F-F0F5-4ADE-A025-C419EBA20E0A}"/>
    <dgm:cxn modelId="{9E709E1F-2780-4DEC-8E3D-382F29B4A239}" type="presOf" srcId="{E03D5556-FF65-4F0F-8426-8425B3A545DB}" destId="{1E07FA1A-AFCE-4B29-BB00-FF617ACC37B3}" srcOrd="1" destOrd="0" presId="urn:microsoft.com/office/officeart/2005/8/layout/lProcess2"/>
    <dgm:cxn modelId="{E325D829-8B16-4EC7-A826-75E55A6716B8}" type="presOf" srcId="{17D2447D-0E2B-48CE-862B-83CA8B5FE698}" destId="{AFBCA94A-4971-4DE6-9CF4-72074BDBCCD2}" srcOrd="0" destOrd="0" presId="urn:microsoft.com/office/officeart/2005/8/layout/lProcess2"/>
    <dgm:cxn modelId="{7501DB2D-F215-4FF8-95CC-6EB1589DADB7}" type="presOf" srcId="{E03D5556-FF65-4F0F-8426-8425B3A545DB}" destId="{5052EE11-10DD-48FC-82FB-20B44957CF32}" srcOrd="0" destOrd="0" presId="urn:microsoft.com/office/officeart/2005/8/layout/lProcess2"/>
    <dgm:cxn modelId="{C8444760-D149-4784-94F8-F9A36571B285}" srcId="{C17E7FA0-DD8D-43BB-8873-3A1DD1551A1A}" destId="{E03D5556-FF65-4F0F-8426-8425B3A545DB}" srcOrd="0" destOrd="0" parTransId="{38635D43-8BEF-421F-813E-8B187C619EAB}" sibTransId="{1F6B8BA0-AAF6-4249-8577-8891813D1D40}"/>
    <dgm:cxn modelId="{F0FA9A47-1C7B-4D4D-AEF6-19ACAC745D5B}" srcId="{E03D5556-FF65-4F0F-8426-8425B3A545DB}" destId="{E61EC5B6-B62C-4208-A5FC-55EC7AAAE8D7}" srcOrd="1" destOrd="0" parTransId="{589996A2-6ADC-44B4-BDB5-0FB1C901831A}" sibTransId="{6D147416-0338-441B-AC26-553618234BA7}"/>
    <dgm:cxn modelId="{63FFBE74-DFE2-4AB3-874E-62A8E15E5BC7}" srcId="{E03D5556-FF65-4F0F-8426-8425B3A545DB}" destId="{870E188A-6F73-4167-98EB-8A5FAD081B8A}" srcOrd="0" destOrd="0" parTransId="{A4262897-7F05-480E-8ACB-25E85EECE2C6}" sibTransId="{1B7A8CBC-30DA-4E54-AA28-EC7050C79DFD}"/>
    <dgm:cxn modelId="{61336955-2BF7-4240-BF1E-A488FB322F98}" srcId="{9DA3629B-2F43-453B-B747-527D1998C71F}" destId="{17D2447D-0E2B-48CE-862B-83CA8B5FE698}" srcOrd="0" destOrd="0" parTransId="{1C14561E-186A-4C16-9EF0-C38E491402E0}" sibTransId="{150B6807-D6CD-4E5B-99F6-5A728105EB42}"/>
    <dgm:cxn modelId="{06730FB6-8094-4FDB-B3A2-ACA39F71E4EE}" type="presOf" srcId="{5822E962-2ABA-4D38-B503-DF189068D308}" destId="{24C7A4A6-3008-43C3-9678-EAEA4C57094A}" srcOrd="0" destOrd="0" presId="urn:microsoft.com/office/officeart/2005/8/layout/lProcess2"/>
    <dgm:cxn modelId="{9BEF3AC7-35DE-4C8E-9254-8D279DFCF365}" type="presOf" srcId="{9DA3629B-2F43-453B-B747-527D1998C71F}" destId="{C2D6B63A-A55C-47CE-BEA0-92AF0B3EA3FF}" srcOrd="0" destOrd="0" presId="urn:microsoft.com/office/officeart/2005/8/layout/lProcess2"/>
    <dgm:cxn modelId="{844349E1-B8C5-4B49-B85E-DD06F87BF299}" type="presOf" srcId="{E61EC5B6-B62C-4208-A5FC-55EC7AAAE8D7}" destId="{10E3A2DD-A363-405D-A736-4B2A39DB2B82}" srcOrd="0" destOrd="0" presId="urn:microsoft.com/office/officeart/2005/8/layout/lProcess2"/>
    <dgm:cxn modelId="{3AB32DF5-47D9-41BE-BE85-0BBE30B48B66}" type="presOf" srcId="{7D33E92B-0BD0-4938-8955-9E9AE423C747}" destId="{34FF0D5A-C3C7-4F67-B2A2-437EA9D11225}" srcOrd="0" destOrd="0" presId="urn:microsoft.com/office/officeart/2005/8/layout/lProcess2"/>
    <dgm:cxn modelId="{82B4D2FA-D37B-47C6-922B-16DBA2F9B290}" type="presOf" srcId="{9DA3629B-2F43-453B-B747-527D1998C71F}" destId="{772EADA4-3466-431F-A93D-E26BD74834AA}" srcOrd="1" destOrd="0" presId="urn:microsoft.com/office/officeart/2005/8/layout/lProcess2"/>
    <dgm:cxn modelId="{2D786CF4-E930-4D56-9DCB-A71B31AD6494}" type="presParOf" srcId="{2AA29A0B-1E45-467E-A8D7-6FBB75464ED4}" destId="{91116567-55EE-4981-8429-63A307B3CA17}" srcOrd="0" destOrd="0" presId="urn:microsoft.com/office/officeart/2005/8/layout/lProcess2"/>
    <dgm:cxn modelId="{38896ED7-CBE6-484E-A151-1FEC1DADC948}" type="presParOf" srcId="{91116567-55EE-4981-8429-63A307B3CA17}" destId="{5052EE11-10DD-48FC-82FB-20B44957CF32}" srcOrd="0" destOrd="0" presId="urn:microsoft.com/office/officeart/2005/8/layout/lProcess2"/>
    <dgm:cxn modelId="{17554497-7D4C-41A6-A82B-B7775BB1BCFB}" type="presParOf" srcId="{91116567-55EE-4981-8429-63A307B3CA17}" destId="{1E07FA1A-AFCE-4B29-BB00-FF617ACC37B3}" srcOrd="1" destOrd="0" presId="urn:microsoft.com/office/officeart/2005/8/layout/lProcess2"/>
    <dgm:cxn modelId="{18DFE0C9-2AA9-452D-BA4F-6E8E24F674ED}" type="presParOf" srcId="{91116567-55EE-4981-8429-63A307B3CA17}" destId="{02AC3A95-BCD3-4E33-AAC9-95F0B373637B}" srcOrd="2" destOrd="0" presId="urn:microsoft.com/office/officeart/2005/8/layout/lProcess2"/>
    <dgm:cxn modelId="{F6BA59F5-99D2-4196-ABEA-569309716C2A}" type="presParOf" srcId="{02AC3A95-BCD3-4E33-AAC9-95F0B373637B}" destId="{7256C35C-D1BC-42ED-B76D-DD8669E74F28}" srcOrd="0" destOrd="0" presId="urn:microsoft.com/office/officeart/2005/8/layout/lProcess2"/>
    <dgm:cxn modelId="{16CA4F7C-B191-48C9-A7CE-2CF63634143B}" type="presParOf" srcId="{7256C35C-D1BC-42ED-B76D-DD8669E74F28}" destId="{D1DD5C56-818C-4353-BC65-1749FEEF863A}" srcOrd="0" destOrd="0" presId="urn:microsoft.com/office/officeart/2005/8/layout/lProcess2"/>
    <dgm:cxn modelId="{F73C9F9A-283E-4549-AF3F-1183D8145B06}" type="presParOf" srcId="{7256C35C-D1BC-42ED-B76D-DD8669E74F28}" destId="{74D6646F-56F5-43BE-B4BC-7788FFB71232}" srcOrd="1" destOrd="0" presId="urn:microsoft.com/office/officeart/2005/8/layout/lProcess2"/>
    <dgm:cxn modelId="{19D3FEC9-BBE1-4453-97DB-E4E11AE9DAB0}" type="presParOf" srcId="{7256C35C-D1BC-42ED-B76D-DD8669E74F28}" destId="{10E3A2DD-A363-405D-A736-4B2A39DB2B82}" srcOrd="2" destOrd="0" presId="urn:microsoft.com/office/officeart/2005/8/layout/lProcess2"/>
    <dgm:cxn modelId="{9F2FF711-C1C9-4899-B703-A6B2B8C6F051}" type="presParOf" srcId="{2AA29A0B-1E45-467E-A8D7-6FBB75464ED4}" destId="{9D8F462E-5D5F-4AB1-9480-7070DB499719}" srcOrd="1" destOrd="0" presId="urn:microsoft.com/office/officeart/2005/8/layout/lProcess2"/>
    <dgm:cxn modelId="{018A92DD-7F88-412A-95E6-90B19774C709}" type="presParOf" srcId="{2AA29A0B-1E45-467E-A8D7-6FBB75464ED4}" destId="{9B03D89B-4757-4605-8C77-884400044F07}" srcOrd="2" destOrd="0" presId="urn:microsoft.com/office/officeart/2005/8/layout/lProcess2"/>
    <dgm:cxn modelId="{AAF0F999-0F70-4757-8180-C6EA4FFB2C69}" type="presParOf" srcId="{9B03D89B-4757-4605-8C77-884400044F07}" destId="{24C7A4A6-3008-43C3-9678-EAEA4C57094A}" srcOrd="0" destOrd="0" presId="urn:microsoft.com/office/officeart/2005/8/layout/lProcess2"/>
    <dgm:cxn modelId="{84512897-5ACD-43AB-A4C8-32DA72FA653E}" type="presParOf" srcId="{9B03D89B-4757-4605-8C77-884400044F07}" destId="{119EAE22-9622-4011-8940-49D8127009F5}" srcOrd="1" destOrd="0" presId="urn:microsoft.com/office/officeart/2005/8/layout/lProcess2"/>
    <dgm:cxn modelId="{1886D7B3-F76E-4BF4-9E2F-614847C0E6A1}" type="presParOf" srcId="{9B03D89B-4757-4605-8C77-884400044F07}" destId="{EB17B522-FF02-41D2-A5BF-6A3AA8CE4CDB}" srcOrd="2" destOrd="0" presId="urn:microsoft.com/office/officeart/2005/8/layout/lProcess2"/>
    <dgm:cxn modelId="{23E7C452-FC81-49B9-A37E-7F74B211EC96}" type="presParOf" srcId="{EB17B522-FF02-41D2-A5BF-6A3AA8CE4CDB}" destId="{BCCE4012-F851-40C0-857A-E6797ABAE95F}" srcOrd="0" destOrd="0" presId="urn:microsoft.com/office/officeart/2005/8/layout/lProcess2"/>
    <dgm:cxn modelId="{2057C2FB-DEAC-4ED7-A056-846ED4F333F2}" type="presParOf" srcId="{BCCE4012-F851-40C0-857A-E6797ABAE95F}" destId="{34FF0D5A-C3C7-4F67-B2A2-437EA9D11225}" srcOrd="0" destOrd="0" presId="urn:microsoft.com/office/officeart/2005/8/layout/lProcess2"/>
    <dgm:cxn modelId="{F956E5F3-4ECE-4119-858C-B9B45AE97050}" type="presParOf" srcId="{2AA29A0B-1E45-467E-A8D7-6FBB75464ED4}" destId="{1BA3639C-5499-46B2-932A-0AC4849A7EA3}" srcOrd="3" destOrd="0" presId="urn:microsoft.com/office/officeart/2005/8/layout/lProcess2"/>
    <dgm:cxn modelId="{9487182D-75E2-4A87-9D7C-0AA55C2E9C03}" type="presParOf" srcId="{2AA29A0B-1E45-467E-A8D7-6FBB75464ED4}" destId="{0A43B6AF-A3EC-410E-B063-E483441FCEF2}" srcOrd="4" destOrd="0" presId="urn:microsoft.com/office/officeart/2005/8/layout/lProcess2"/>
    <dgm:cxn modelId="{8DAD6262-634B-4186-8BF3-CCC13D7A5EFD}" type="presParOf" srcId="{0A43B6AF-A3EC-410E-B063-E483441FCEF2}" destId="{C2D6B63A-A55C-47CE-BEA0-92AF0B3EA3FF}" srcOrd="0" destOrd="0" presId="urn:microsoft.com/office/officeart/2005/8/layout/lProcess2"/>
    <dgm:cxn modelId="{C5ADB100-BE84-411C-948C-F53D5E38AFF4}" type="presParOf" srcId="{0A43B6AF-A3EC-410E-B063-E483441FCEF2}" destId="{772EADA4-3466-431F-A93D-E26BD74834AA}" srcOrd="1" destOrd="0" presId="urn:microsoft.com/office/officeart/2005/8/layout/lProcess2"/>
    <dgm:cxn modelId="{FBA69711-2A28-474F-9CB0-4EE003185224}" type="presParOf" srcId="{0A43B6AF-A3EC-410E-B063-E483441FCEF2}" destId="{332C5554-CD9C-4914-B014-C6D77D9F06EE}" srcOrd="2" destOrd="0" presId="urn:microsoft.com/office/officeart/2005/8/layout/lProcess2"/>
    <dgm:cxn modelId="{FBB651EF-C68A-4108-AAC4-6006A63A5450}" type="presParOf" srcId="{332C5554-CD9C-4914-B014-C6D77D9F06EE}" destId="{9D6D75AF-E676-4397-9CAD-64F7CF445EAE}" srcOrd="0" destOrd="0" presId="urn:microsoft.com/office/officeart/2005/8/layout/lProcess2"/>
    <dgm:cxn modelId="{362D9D27-1E9A-4EFF-8AF0-F52834E21A7F}" type="presParOf" srcId="{9D6D75AF-E676-4397-9CAD-64F7CF445EAE}" destId="{AFBCA94A-4971-4DE6-9CF4-72074BDBCCD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2EE11-10DD-48FC-82FB-20B44957CF32}">
      <dsp:nvSpPr>
        <dsp:cNvPr id="0" name=""/>
        <dsp:cNvSpPr/>
      </dsp:nvSpPr>
      <dsp:spPr>
        <a:xfrm>
          <a:off x="858" y="0"/>
          <a:ext cx="2231890" cy="36576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>
              <a:latin typeface="Calibri Light" panose="020F0302020204030204"/>
            </a:rPr>
            <a:t>Security</a:t>
          </a:r>
          <a:endParaRPr lang="en-US" sz="3900" b="1" kern="1200"/>
        </a:p>
      </dsp:txBody>
      <dsp:txXfrm>
        <a:off x="858" y="0"/>
        <a:ext cx="2231890" cy="1097280"/>
      </dsp:txXfrm>
    </dsp:sp>
    <dsp:sp modelId="{D1DD5C56-818C-4353-BC65-1749FEEF863A}">
      <dsp:nvSpPr>
        <dsp:cNvPr id="0" name=""/>
        <dsp:cNvSpPr/>
      </dsp:nvSpPr>
      <dsp:spPr>
        <a:xfrm>
          <a:off x="224047" y="1098351"/>
          <a:ext cx="1785512" cy="110281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Cryptography</a:t>
          </a:r>
          <a:endParaRPr lang="en-US" sz="2300" kern="1200"/>
        </a:p>
      </dsp:txBody>
      <dsp:txXfrm>
        <a:off x="256347" y="1130651"/>
        <a:ext cx="1720912" cy="1038216"/>
      </dsp:txXfrm>
    </dsp:sp>
    <dsp:sp modelId="{10E3A2DD-A363-405D-A736-4B2A39DB2B82}">
      <dsp:nvSpPr>
        <dsp:cNvPr id="0" name=""/>
        <dsp:cNvSpPr/>
      </dsp:nvSpPr>
      <dsp:spPr>
        <a:xfrm>
          <a:off x="224047" y="2370832"/>
          <a:ext cx="1785512" cy="110281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Fault-tolerance</a:t>
          </a:r>
          <a:endParaRPr lang="en-US" sz="2300" kern="1200"/>
        </a:p>
      </dsp:txBody>
      <dsp:txXfrm>
        <a:off x="256347" y="2403132"/>
        <a:ext cx="1720912" cy="1038216"/>
      </dsp:txXfrm>
    </dsp:sp>
    <dsp:sp modelId="{24C7A4A6-3008-43C3-9678-EAEA4C57094A}">
      <dsp:nvSpPr>
        <dsp:cNvPr id="0" name=""/>
        <dsp:cNvSpPr/>
      </dsp:nvSpPr>
      <dsp:spPr>
        <a:xfrm>
          <a:off x="2400140" y="0"/>
          <a:ext cx="2231890" cy="36576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Calibri Light" panose="020F0302020204030204"/>
            </a:rPr>
            <a:t> </a:t>
          </a:r>
          <a:r>
            <a:rPr lang="en-US" sz="3900" b="1" kern="1200">
              <a:latin typeface="Calibri Light" panose="020F0302020204030204"/>
            </a:rPr>
            <a:t>Structure</a:t>
          </a:r>
          <a:endParaRPr lang="en-US" sz="3900" b="1" kern="1200"/>
        </a:p>
      </dsp:txBody>
      <dsp:txXfrm>
        <a:off x="2400140" y="0"/>
        <a:ext cx="2231890" cy="1097280"/>
      </dsp:txXfrm>
    </dsp:sp>
    <dsp:sp modelId="{34FF0D5A-C3C7-4F67-B2A2-437EA9D11225}">
      <dsp:nvSpPr>
        <dsp:cNvPr id="0" name=""/>
        <dsp:cNvSpPr/>
      </dsp:nvSpPr>
      <dsp:spPr>
        <a:xfrm>
          <a:off x="2623329" y="1097280"/>
          <a:ext cx="1785512" cy="2377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 Ledger </a:t>
          </a:r>
        </a:p>
      </dsp:txBody>
      <dsp:txXfrm>
        <a:off x="2675625" y="1149576"/>
        <a:ext cx="1680920" cy="2272848"/>
      </dsp:txXfrm>
    </dsp:sp>
    <dsp:sp modelId="{C2D6B63A-A55C-47CE-BEA0-92AF0B3EA3FF}">
      <dsp:nvSpPr>
        <dsp:cNvPr id="0" name=""/>
        <dsp:cNvSpPr/>
      </dsp:nvSpPr>
      <dsp:spPr>
        <a:xfrm>
          <a:off x="4799422" y="0"/>
          <a:ext cx="2231890" cy="365760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 Network</a:t>
          </a:r>
        </a:p>
      </dsp:txBody>
      <dsp:txXfrm>
        <a:off x="4799422" y="0"/>
        <a:ext cx="2231890" cy="1097280"/>
      </dsp:txXfrm>
    </dsp:sp>
    <dsp:sp modelId="{AFBCA94A-4971-4DE6-9CF4-72074BDBCCD2}">
      <dsp:nvSpPr>
        <dsp:cNvPr id="0" name=""/>
        <dsp:cNvSpPr/>
      </dsp:nvSpPr>
      <dsp:spPr>
        <a:xfrm>
          <a:off x="5022611" y="1097280"/>
          <a:ext cx="1785512" cy="237744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 P2P</a:t>
          </a:r>
        </a:p>
      </dsp:txBody>
      <dsp:txXfrm>
        <a:off x="5074907" y="1149576"/>
        <a:ext cx="1680920" cy="227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coin.stackexchange.com/questions/41411/mining-for-nil-transaction-blocks-only-gaming-the-incentive-scheme-by-rogue-mi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-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HA-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cs typeface="Calibri Light"/>
              </a:rPr>
              <a:t>Blockchain</a:t>
            </a:r>
            <a:r>
              <a:rPr lang="en-US" sz="6600">
                <a:cs typeface="Calibri Light"/>
              </a:rPr>
              <a:t>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1# Security Fundamental Concepts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Availability</a:t>
            </a:r>
            <a:r>
              <a:rPr lang="en-US" sz="2400" b="1">
                <a:cs typeface="Calibri"/>
              </a:rPr>
              <a:t>: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Data or services should be always available</a:t>
            </a:r>
          </a:p>
          <a:p>
            <a:pPr marL="514350" indent="-514350"/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69A020-A0FA-44ED-B732-066D554E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1461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How can we guarantee these properties?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0DC66C-F7F1-45E2-A5E1-E313A7B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1674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en-US" sz="2400">
                <a:ea typeface="+mn-lt"/>
                <a:cs typeface="+mn-lt"/>
              </a:rPr>
              <a:t>Long time ago, Cryptography was synonym of encryption</a:t>
            </a:r>
            <a:endParaRPr lang="en-US"/>
          </a:p>
          <a:p>
            <a:pPr marL="514350" indent="-514350"/>
            <a:r>
              <a:rPr lang="en-US" sz="2400">
                <a:cs typeface="Calibri"/>
              </a:rPr>
              <a:t>The idea was to send text messages that adversaries couldn't read</a:t>
            </a:r>
          </a:p>
          <a:p>
            <a:pPr marL="514350" indent="-514350"/>
            <a:r>
              <a:rPr lang="en-US" sz="2400">
                <a:cs typeface="Calibri"/>
              </a:rPr>
              <a:t>The main classical ciphers were based on </a:t>
            </a:r>
            <a:r>
              <a:rPr lang="en-US" sz="2400" b="1">
                <a:cs typeface="Calibri"/>
              </a:rPr>
              <a:t>transposition</a:t>
            </a:r>
            <a:r>
              <a:rPr lang="en-US" sz="2400">
                <a:cs typeface="Calibri"/>
              </a:rPr>
              <a:t>:</a:t>
            </a:r>
          </a:p>
          <a:p>
            <a:pPr marL="971550" lvl="1"/>
            <a:r>
              <a:rPr lang="en-US" sz="2000" i="1">
                <a:cs typeface="Calibri"/>
              </a:rPr>
              <a:t>Hello world          </a:t>
            </a:r>
            <a:r>
              <a:rPr lang="en-US" sz="2000" i="1" err="1">
                <a:ea typeface="+mn-lt"/>
                <a:cs typeface="+mn-lt"/>
              </a:rPr>
              <a:t>ehlol</a:t>
            </a:r>
            <a:r>
              <a:rPr lang="en-US" sz="2000" i="1">
                <a:ea typeface="+mn-lt"/>
                <a:cs typeface="+mn-lt"/>
              </a:rPr>
              <a:t> </a:t>
            </a:r>
            <a:r>
              <a:rPr lang="en-US" sz="2000" i="1" err="1">
                <a:ea typeface="+mn-lt"/>
                <a:cs typeface="+mn-lt"/>
              </a:rPr>
              <a:t>owrdl</a:t>
            </a:r>
            <a:endParaRPr lang="en-US" sz="2000" i="1">
              <a:ea typeface="+mn-lt"/>
              <a:cs typeface="+mn-lt"/>
            </a:endParaRPr>
          </a:p>
          <a:p>
            <a:pPr marL="514350" indent="-514350"/>
            <a:r>
              <a:rPr lang="en-US" sz="2400">
                <a:cs typeface="Calibri"/>
              </a:rPr>
              <a:t>And </a:t>
            </a:r>
            <a:r>
              <a:rPr lang="en-US" sz="2400" b="1">
                <a:cs typeface="Calibri"/>
              </a:rPr>
              <a:t>substitution</a:t>
            </a:r>
            <a:r>
              <a:rPr lang="en-US" sz="2400">
                <a:cs typeface="Calibri"/>
              </a:rPr>
              <a:t>:</a:t>
            </a:r>
          </a:p>
          <a:p>
            <a:pPr marL="971550" lvl="1"/>
            <a:r>
              <a:rPr lang="en-US" sz="2000" i="1">
                <a:ea typeface="+mn-lt"/>
                <a:cs typeface="+mn-lt"/>
              </a:rPr>
              <a:t>Hello world          </a:t>
            </a:r>
            <a:r>
              <a:rPr lang="en-US" sz="2000" i="1" err="1">
                <a:ea typeface="+mn-lt"/>
                <a:cs typeface="+mn-lt"/>
              </a:rPr>
              <a:t>Ijmmp</a:t>
            </a:r>
            <a:r>
              <a:rPr lang="en-US" sz="2000" i="1">
                <a:ea typeface="+mn-lt"/>
                <a:cs typeface="+mn-lt"/>
              </a:rPr>
              <a:t> </a:t>
            </a:r>
            <a:r>
              <a:rPr lang="en-US" sz="2000" i="1" err="1">
                <a:ea typeface="+mn-lt"/>
                <a:cs typeface="+mn-lt"/>
              </a:rPr>
              <a:t>xpsme</a:t>
            </a:r>
            <a:endParaRPr lang="en-US" sz="2000">
              <a:ea typeface="+mn-lt"/>
              <a:cs typeface="+mn-lt"/>
            </a:endParaRPr>
          </a:p>
          <a:p>
            <a:pPr marL="514350" indent="-514350"/>
            <a:r>
              <a:rPr lang="en-US" sz="2400">
                <a:cs typeface="Calibri"/>
              </a:rPr>
              <a:t>A more advanced cipher was the </a:t>
            </a:r>
            <a:r>
              <a:rPr lang="en-US" sz="2400" err="1">
                <a:cs typeface="Calibri"/>
              </a:rPr>
              <a:t>Caeser</a:t>
            </a:r>
            <a:r>
              <a:rPr lang="en-US" sz="2400">
                <a:cs typeface="Calibri"/>
              </a:rPr>
              <a:t> Cipher, that applied </a:t>
            </a:r>
            <a:r>
              <a:rPr lang="en-US" sz="2400" b="1">
                <a:ea typeface="+mn-lt"/>
                <a:cs typeface="+mn-lt"/>
              </a:rPr>
              <a:t>substitution </a:t>
            </a:r>
            <a:r>
              <a:rPr lang="en-US" sz="2400">
                <a:cs typeface="Calibri"/>
              </a:rPr>
              <a:t>cipher based on a fixed number of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078840-C6BB-4307-872C-0BE4D75B6140}"/>
              </a:ext>
            </a:extLst>
          </p:cNvPr>
          <p:cNvSpPr/>
          <p:nvPr/>
        </p:nvSpPr>
        <p:spPr>
          <a:xfrm>
            <a:off x="3514138" y="3471012"/>
            <a:ext cx="352567" cy="2160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AF486B4-7B92-43B4-8D1D-0AD01D13533C}"/>
              </a:ext>
            </a:extLst>
          </p:cNvPr>
          <p:cNvSpPr/>
          <p:nvPr/>
        </p:nvSpPr>
        <p:spPr>
          <a:xfrm>
            <a:off x="3514136" y="4335369"/>
            <a:ext cx="352567" cy="2160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2761D587-B62D-410E-A784-D5446F7B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681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07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ea typeface="+mn-lt"/>
                <a:cs typeface="+mn-lt"/>
              </a:rPr>
              <a:t>During the WWII the </a:t>
            </a:r>
            <a:r>
              <a:rPr lang="en-US" sz="2400" b="1">
                <a:ea typeface="+mn-lt"/>
                <a:cs typeface="+mn-lt"/>
              </a:rPr>
              <a:t>Enigma Machine </a:t>
            </a:r>
            <a:r>
              <a:rPr lang="en-US" sz="2400">
                <a:ea typeface="+mn-lt"/>
                <a:cs typeface="+mn-lt"/>
              </a:rPr>
              <a:t>was one of the weapons of the Nazis that could communicate without the allies discover the meaning of the messages</a:t>
            </a:r>
          </a:p>
          <a:p>
            <a:pPr marL="514350" indent="-514350"/>
            <a:r>
              <a:rPr lang="en-US" sz="2400">
                <a:cs typeface="Calibri"/>
              </a:rPr>
              <a:t>Thanks to </a:t>
            </a:r>
            <a:r>
              <a:rPr lang="en-US" sz="2400" b="1">
                <a:cs typeface="Calibri"/>
              </a:rPr>
              <a:t>Allan Turing </a:t>
            </a:r>
            <a:r>
              <a:rPr lang="en-US" sz="2400">
                <a:cs typeface="Calibri"/>
              </a:rPr>
              <a:t>that cracked the Enigma Machine it was possible to uncover the encoded messages and defeat the Nazis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8" descr="A typewriter on a table&#10;&#10;Description automatically generated">
            <a:extLst>
              <a:ext uri="{FF2B5EF4-FFF2-40B4-BE49-F238E27FC236}">
                <a16:creationId xmlns:a16="http://schemas.microsoft.com/office/drawing/2014/main" id="{F204F5BD-3978-438C-BAAD-BC0B172B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47" y="2351607"/>
            <a:ext cx="1572336" cy="2814425"/>
          </a:xfrm>
          <a:prstGeom prst="rect">
            <a:avLst/>
          </a:prstGeom>
        </p:spPr>
      </p:pic>
      <p:pic>
        <p:nvPicPr>
          <p:cNvPr id="10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FEE6666-95CC-439A-AB31-C61198F2B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46" y="2410677"/>
            <a:ext cx="2174544" cy="2753153"/>
          </a:xfrm>
          <a:prstGeom prst="rect">
            <a:avLst/>
          </a:prstGeom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D7A50256-3352-40DE-ACED-2656B12C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0155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 (computer era)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Terminology</a:t>
            </a:r>
            <a:endParaRPr lang="en-US" sz="2400" i="1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E030A8-D30C-4D37-97BA-1F9C71C9D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017"/>
              </p:ext>
            </p:extLst>
          </p:nvPr>
        </p:nvGraphicFramePr>
        <p:xfrm>
          <a:off x="852985" y="2422477"/>
          <a:ext cx="10716188" cy="3529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9122">
                  <a:extLst>
                    <a:ext uri="{9D8B030D-6E8A-4147-A177-3AD203B41FA5}">
                      <a16:colId xmlns:a16="http://schemas.microsoft.com/office/drawing/2014/main" val="1725260339"/>
                    </a:ext>
                  </a:extLst>
                </a:gridCol>
                <a:gridCol w="3980596">
                  <a:extLst>
                    <a:ext uri="{9D8B030D-6E8A-4147-A177-3AD203B41FA5}">
                      <a16:colId xmlns:a16="http://schemas.microsoft.com/office/drawing/2014/main" val="2239191454"/>
                    </a:ext>
                  </a:extLst>
                </a:gridCol>
                <a:gridCol w="4316470">
                  <a:extLst>
                    <a:ext uri="{9D8B030D-6E8A-4147-A177-3AD203B41FA5}">
                      <a16:colId xmlns:a16="http://schemas.microsoft.com/office/drawing/2014/main" val="3844892753"/>
                    </a:ext>
                  </a:extLst>
                </a:gridCol>
              </a:tblGrid>
              <a:tr h="398059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552915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u="none" strike="noStrike" noProof="0"/>
                        <a:t>Encrypt</a:t>
                      </a:r>
                      <a:endParaRPr 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i="1" u="none" strike="noStrike" noProof="0"/>
                        <a:t>E(Clear Message, Key)</a:t>
                      </a:r>
                      <a:endParaRPr lang="en-US" sz="20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noProof="0"/>
                        <a:t>Ciphered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168382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Decrypt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i="1" u="none" strike="noStrike" noProof="0"/>
                        <a:t>D(Ciphered Message, Key)</a:t>
                      </a:r>
                      <a:endParaRPr lang="en-US" sz="2000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u="none" strike="noStrike" noProof="0"/>
                        <a:t>Clear Message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433048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/>
                        <a:t>H(Message)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Message Digest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682752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i="1"/>
                        <a:t>S(Message)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err="1"/>
                        <a:t>Signture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073589"/>
                  </a:ext>
                </a:extLst>
              </a:tr>
              <a:tr h="62629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/>
                        <a:t>Validate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i="1"/>
                        <a:t>V(Signature)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/>
                        <a:t>Boolean (true or 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456445"/>
                  </a:ext>
                </a:extLst>
              </a:tr>
            </a:tbl>
          </a:graphicData>
        </a:graphic>
      </p:graphicFrame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EE8B5BE-D167-4B17-AD20-55A1CFE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9032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cs typeface="Calibri Light"/>
              </a:rPr>
              <a:t>Symetric</a:t>
            </a:r>
            <a:r>
              <a:rPr lang="en-US" sz="4000">
                <a:cs typeface="Calibri Light"/>
              </a:rPr>
              <a:t>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en-US" sz="2400" err="1">
                <a:cs typeface="Calibri"/>
              </a:rPr>
              <a:t>Symetric</a:t>
            </a:r>
            <a:r>
              <a:rPr lang="en-US" sz="2400">
                <a:cs typeface="Calibri"/>
              </a:rPr>
              <a:t>-key </a:t>
            </a:r>
            <a:r>
              <a:rPr lang="en-US" sz="2400">
                <a:ea typeface="+mn-lt"/>
                <a:cs typeface="+mn-lt"/>
              </a:rPr>
              <a:t>cryptography </a:t>
            </a:r>
            <a:r>
              <a:rPr lang="en-US" sz="2400">
                <a:cs typeface="Calibri"/>
              </a:rPr>
              <a:t>uses the same key to encrypt and decrypt</a:t>
            </a:r>
          </a:p>
          <a:p>
            <a:pPr marL="514350" indent="-514350"/>
            <a:r>
              <a:rPr lang="en-US" sz="2400">
                <a:cs typeface="Calibri"/>
              </a:rPr>
              <a:t>Therefore, is also called secret-key or shared-key cryptography</a:t>
            </a:r>
          </a:p>
          <a:p>
            <a:pPr marL="514350" indent="-514350"/>
            <a:endParaRPr lang="en-US" sz="2400">
              <a:cs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436E7D-5C2C-463C-87A5-3C0FC21381BC}"/>
              </a:ext>
            </a:extLst>
          </p:cNvPr>
          <p:cNvGrpSpPr/>
          <p:nvPr/>
        </p:nvGrpSpPr>
        <p:grpSpPr>
          <a:xfrm>
            <a:off x="224051" y="3734936"/>
            <a:ext cx="11743898" cy="1524001"/>
            <a:chOff x="224051" y="3427861"/>
            <a:chExt cx="11743898" cy="1524001"/>
          </a:xfrm>
        </p:grpSpPr>
        <p:pic>
          <p:nvPicPr>
            <p:cNvPr id="7" name="Graphic 7" descr="Laptop">
              <a:extLst>
                <a:ext uri="{FF2B5EF4-FFF2-40B4-BE49-F238E27FC236}">
                  <a16:creationId xmlns:a16="http://schemas.microsoft.com/office/drawing/2014/main" id="{2685ABDB-96E6-43FF-8C6D-F4BD18E05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57952" y="3548418"/>
              <a:ext cx="1392071" cy="1403444"/>
            </a:xfrm>
            <a:prstGeom prst="rect">
              <a:avLst/>
            </a:prstGeom>
          </p:spPr>
        </p:pic>
        <p:pic>
          <p:nvPicPr>
            <p:cNvPr id="18" name="Graphic 7" descr="Laptop">
              <a:extLst>
                <a:ext uri="{FF2B5EF4-FFF2-40B4-BE49-F238E27FC236}">
                  <a16:creationId xmlns:a16="http://schemas.microsoft.com/office/drawing/2014/main" id="{FAE7D9BB-B9FE-45FB-9D48-F94C2375F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46525" y="3548418"/>
              <a:ext cx="1392071" cy="1403444"/>
            </a:xfrm>
            <a:prstGeom prst="rect">
              <a:avLst/>
            </a:prstGeom>
          </p:spPr>
        </p:pic>
        <p:sp>
          <p:nvSpPr>
            <p:cNvPr id="9" name="Rectangle: Folded Corner 8">
              <a:extLst>
                <a:ext uri="{FF2B5EF4-FFF2-40B4-BE49-F238E27FC236}">
                  <a16:creationId xmlns:a16="http://schemas.microsoft.com/office/drawing/2014/main" id="{D21016F5-EB3D-4E22-90E5-C77DB0AB45EE}"/>
                </a:ext>
              </a:extLst>
            </p:cNvPr>
            <p:cNvSpPr/>
            <p:nvPr/>
          </p:nvSpPr>
          <p:spPr>
            <a:xfrm>
              <a:off x="224051" y="3790665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A31AACCB-BAC7-4223-98EE-00804F08DB72}"/>
                </a:ext>
              </a:extLst>
            </p:cNvPr>
            <p:cNvSpPr/>
            <p:nvPr/>
          </p:nvSpPr>
          <p:spPr>
            <a:xfrm>
              <a:off x="11058099" y="3792940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pic>
          <p:nvPicPr>
            <p:cNvPr id="20" name="Graphic 20" descr="Key">
              <a:extLst>
                <a:ext uri="{FF2B5EF4-FFF2-40B4-BE49-F238E27FC236}">
                  <a16:creationId xmlns:a16="http://schemas.microsoft.com/office/drawing/2014/main" id="{3F28337C-AB76-4B64-BB08-60214F7CB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69525" y="3699681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Key">
              <a:extLst>
                <a:ext uri="{FF2B5EF4-FFF2-40B4-BE49-F238E27FC236}">
                  <a16:creationId xmlns:a16="http://schemas.microsoft.com/office/drawing/2014/main" id="{3138A699-F563-4CF5-A89A-FA79397EF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2624" y="3764507"/>
              <a:ext cx="914400" cy="914400"/>
            </a:xfrm>
            <a:prstGeom prst="rect">
              <a:avLst/>
            </a:prstGeom>
          </p:spPr>
        </p:pic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2CC38E64-0BD6-4DE7-ACF2-FA6E9759B7DA}"/>
                </a:ext>
              </a:extLst>
            </p:cNvPr>
            <p:cNvSpPr/>
            <p:nvPr/>
          </p:nvSpPr>
          <p:spPr>
            <a:xfrm>
              <a:off x="4103427" y="3756545"/>
              <a:ext cx="909850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23" name="Rectangle: Folded Corner 22">
              <a:extLst>
                <a:ext uri="{FF2B5EF4-FFF2-40B4-BE49-F238E27FC236}">
                  <a16:creationId xmlns:a16="http://schemas.microsoft.com/office/drawing/2014/main" id="{8C9BED7E-ACA6-404A-8FBA-4ECED718AB4C}"/>
                </a:ext>
              </a:extLst>
            </p:cNvPr>
            <p:cNvSpPr/>
            <p:nvPr/>
          </p:nvSpPr>
          <p:spPr>
            <a:xfrm>
              <a:off x="7178722" y="3758821"/>
              <a:ext cx="909850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A89F01A-D41B-468C-A340-97A6B3E43ACC}"/>
                </a:ext>
              </a:extLst>
            </p:cNvPr>
            <p:cNvSpPr/>
            <p:nvPr/>
          </p:nvSpPr>
          <p:spPr>
            <a:xfrm>
              <a:off x="5237328" y="3920962"/>
              <a:ext cx="1717345" cy="489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3ECB22-DE71-4F1A-9960-D3B38C8654C8}"/>
                </a:ext>
              </a:extLst>
            </p:cNvPr>
            <p:cNvSpPr txBox="1"/>
            <p:nvPr/>
          </p:nvSpPr>
          <p:spPr>
            <a:xfrm>
              <a:off x="1676400" y="3427862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Alice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23072F-0609-4D57-A357-C6F5B53F2E6D}"/>
                </a:ext>
              </a:extLst>
            </p:cNvPr>
            <p:cNvSpPr txBox="1"/>
            <p:nvPr/>
          </p:nvSpPr>
          <p:spPr>
            <a:xfrm>
              <a:off x="9762698" y="3427861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Bob</a:t>
              </a:r>
            </a:p>
          </p:txBody>
        </p:sp>
      </p:grp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B3ABB69-DA54-4194-8DF1-01EEB01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1641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cs typeface="Calibri Light"/>
              </a:rPr>
              <a:t>Symetric</a:t>
            </a:r>
            <a:r>
              <a:rPr lang="en-US" sz="4000">
                <a:cs typeface="Calibri Light"/>
              </a:rPr>
              <a:t>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Properties:</a:t>
            </a:r>
          </a:p>
          <a:p>
            <a:pPr marL="514350" indent="-514350"/>
            <a:r>
              <a:rPr lang="en-US" sz="2400" b="1">
                <a:cs typeface="Calibri"/>
              </a:rPr>
              <a:t>E(K,M) = c</a:t>
            </a:r>
            <a:r>
              <a:rPr lang="en-US" sz="2400">
                <a:cs typeface="Calibri"/>
              </a:rPr>
              <a:t> , then </a:t>
            </a:r>
            <a:r>
              <a:rPr lang="en-US" sz="2400" b="1">
                <a:cs typeface="Calibri"/>
              </a:rPr>
              <a:t>D(</a:t>
            </a:r>
            <a:r>
              <a:rPr lang="en-US" sz="2400" b="1" err="1">
                <a:cs typeface="Calibri"/>
              </a:rPr>
              <a:t>K,c</a:t>
            </a:r>
            <a:r>
              <a:rPr lang="en-US" sz="2400" b="1">
                <a:cs typeface="Calibri"/>
              </a:rPr>
              <a:t>) = M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 b="1">
                <a:cs typeface="Calibri"/>
              </a:rPr>
              <a:t>D(K, (E(K,M)) = M</a:t>
            </a:r>
          </a:p>
          <a:p>
            <a:pPr marL="514350" indent="-514350"/>
            <a:endParaRPr lang="en-US" sz="2400" b="1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Attributes:</a:t>
            </a:r>
          </a:p>
          <a:p>
            <a:pPr marL="514350" indent="-514350"/>
            <a:r>
              <a:rPr lang="en-US" sz="2400">
                <a:cs typeface="Calibri"/>
              </a:rPr>
              <a:t>Given </a:t>
            </a:r>
            <a:r>
              <a:rPr lang="en-US" sz="2400" b="1">
                <a:cs typeface="Calibri"/>
              </a:rPr>
              <a:t>E(K,M) is </a:t>
            </a:r>
            <a:r>
              <a:rPr lang="en-US" sz="2400" b="1">
                <a:ea typeface="+mn-lt"/>
                <a:cs typeface="+mn-lt"/>
              </a:rPr>
              <a:t>infeasible to find M without K</a:t>
            </a:r>
          </a:p>
          <a:p>
            <a:pPr marL="514350" indent="-514350"/>
            <a:r>
              <a:rPr lang="en-US" sz="2400">
                <a:ea typeface="+mn-lt"/>
                <a:cs typeface="+mn-lt"/>
              </a:rPr>
              <a:t>Given </a:t>
            </a:r>
            <a:r>
              <a:rPr lang="en-US" sz="2400" b="1">
                <a:ea typeface="+mn-lt"/>
                <a:cs typeface="+mn-lt"/>
              </a:rPr>
              <a:t>E(K,M)=c is infeasible to find K</a:t>
            </a:r>
            <a:endParaRPr lang="en-US" sz="2400" b="1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9B1BB1-C6E9-47AE-A7BD-8FDB9E6A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4495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Symetric-key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100" smtClean="0"/>
              <a:t>17</a:t>
            </a:fld>
            <a:endParaRPr 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FAAE-518A-4A93-AC0B-E89FEDCD1219}"/>
              </a:ext>
            </a:extLst>
          </p:cNvPr>
          <p:cNvSpPr txBox="1"/>
          <p:nvPr/>
        </p:nvSpPr>
        <p:spPr>
          <a:xfrm>
            <a:off x="2894463" y="1710518"/>
            <a:ext cx="64053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E ( Key, Data ) = ciphered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962C-4F62-4029-83E4-C0000625FA54}"/>
              </a:ext>
            </a:extLst>
          </p:cNvPr>
          <p:cNvSpPr txBox="1"/>
          <p:nvPr/>
        </p:nvSpPr>
        <p:spPr>
          <a:xfrm>
            <a:off x="932597" y="253222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Encrypt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FAE5D-6B26-41A3-8C70-C91F18E0D1F6}"/>
              </a:ext>
            </a:extLst>
          </p:cNvPr>
          <p:cNvGrpSpPr/>
          <p:nvPr/>
        </p:nvGrpSpPr>
        <p:grpSpPr>
          <a:xfrm>
            <a:off x="943970" y="3173105"/>
            <a:ext cx="10588386" cy="636895"/>
            <a:chOff x="943970" y="3127612"/>
            <a:chExt cx="10588386" cy="6368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3F7B9F-AC9E-4874-8A76-85170DAC3D45}"/>
                </a:ext>
              </a:extLst>
            </p:cNvPr>
            <p:cNvSpPr txBox="1"/>
            <p:nvPr/>
          </p:nvSpPr>
          <p:spPr>
            <a:xfrm>
              <a:off x="943970" y="3127612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Variable size </a:t>
              </a:r>
              <a:r>
                <a:rPr lang="en-US" sz="1600" b="1" u="sng"/>
                <a:t>key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D5DF3-87D3-4048-B689-455CE681AEE2}"/>
                </a:ext>
              </a:extLst>
            </p:cNvPr>
            <p:cNvSpPr/>
            <p:nvPr/>
          </p:nvSpPr>
          <p:spPr>
            <a:xfrm>
              <a:off x="3491552" y="3127612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VByCFfclNy+OXk96fA3PpnlG03Rgm+rItxLTN8N0hXY+BuSpYwpjEItbFhgUE33RN0qlxLbIB0FnH/xqs9yWn6h7GlZlEo/cpSNlpfU7Ezd7XWTjtt2JlpHidIvBGYhAkpA5OhWp8GgryVB+….......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8FED0F-50CE-4CE2-B29F-E1F67F966A55}"/>
              </a:ext>
            </a:extLst>
          </p:cNvPr>
          <p:cNvGrpSpPr/>
          <p:nvPr/>
        </p:nvGrpSpPr>
        <p:grpSpPr>
          <a:xfrm>
            <a:off x="943970" y="4128448"/>
            <a:ext cx="10588386" cy="636895"/>
            <a:chOff x="955343" y="4082955"/>
            <a:chExt cx="10588386" cy="6368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DD7BE-443F-4C89-8A0D-D3BDB48E80F6}"/>
                </a:ext>
              </a:extLst>
            </p:cNvPr>
            <p:cNvSpPr txBox="1"/>
            <p:nvPr/>
          </p:nvSpPr>
          <p:spPr>
            <a:xfrm>
              <a:off x="955343" y="4082955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Input </a:t>
              </a:r>
              <a:r>
                <a:rPr lang="en-US" sz="1600" b="1" u="sng"/>
                <a:t>data</a:t>
              </a:r>
              <a:r>
                <a:rPr lang="en-US" sz="1600"/>
                <a:t>: text, bytes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512127-68F9-4ACD-B1E7-3ED0B305D772}"/>
                </a:ext>
              </a:extLst>
            </p:cNvPr>
            <p:cNvSpPr/>
            <p:nvPr/>
          </p:nvSpPr>
          <p:spPr>
            <a:xfrm>
              <a:off x="3502925" y="4082955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This a clear text message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3C268-AB33-4004-AAFA-BD393B6BBA3B}"/>
              </a:ext>
            </a:extLst>
          </p:cNvPr>
          <p:cNvGrpSpPr/>
          <p:nvPr/>
        </p:nvGrpSpPr>
        <p:grpSpPr>
          <a:xfrm>
            <a:off x="943970" y="5106538"/>
            <a:ext cx="10588385" cy="636895"/>
            <a:chOff x="932597" y="0"/>
            <a:chExt cx="10588385" cy="6368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04A5FA-B973-484E-AAC4-675FE39AC905}"/>
                </a:ext>
              </a:extLst>
            </p:cNvPr>
            <p:cNvSpPr txBox="1"/>
            <p:nvPr/>
          </p:nvSpPr>
          <p:spPr>
            <a:xfrm>
              <a:off x="932597" y="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u="sng"/>
                <a:t>Ciphered data</a:t>
              </a:r>
              <a:r>
                <a:rPr lang="en-US" sz="1600"/>
                <a:t>: bytes</a:t>
              </a:r>
              <a:endParaRPr lang="en-US" sz="1600">
                <a:cs typeface="Calibr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598360-5ECD-43D9-9488-34D21FC44F08}"/>
                </a:ext>
              </a:extLst>
            </p:cNvPr>
            <p:cNvSpPr/>
            <p:nvPr/>
          </p:nvSpPr>
          <p:spPr>
            <a:xfrm>
              <a:off x="3480178" y="0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cs typeface="Calibri"/>
                </a:rPr>
                <a:t>ASDadkasERLDLASck495$%!"#</a:t>
              </a:r>
            </a:p>
          </p:txBody>
        </p:sp>
      </p:grp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BF4DB02B-73CB-4718-B337-FCC2741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 sz="1100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95097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Symetric-key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100" smtClean="0"/>
              <a:t>18</a:t>
            </a:fld>
            <a:endParaRPr 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FAAE-518A-4A93-AC0B-E89FEDCD1219}"/>
              </a:ext>
            </a:extLst>
          </p:cNvPr>
          <p:cNvSpPr txBox="1"/>
          <p:nvPr/>
        </p:nvSpPr>
        <p:spPr>
          <a:xfrm>
            <a:off x="2894463" y="1710518"/>
            <a:ext cx="64053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D( Key, Ciphered data) =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962C-4F62-4029-83E4-C0000625FA54}"/>
              </a:ext>
            </a:extLst>
          </p:cNvPr>
          <p:cNvSpPr txBox="1"/>
          <p:nvPr/>
        </p:nvSpPr>
        <p:spPr>
          <a:xfrm>
            <a:off x="932597" y="253222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Decrypt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1D1A5A-DDA6-4060-A592-D0C27FCA15C8}"/>
              </a:ext>
            </a:extLst>
          </p:cNvPr>
          <p:cNvGrpSpPr/>
          <p:nvPr/>
        </p:nvGrpSpPr>
        <p:grpSpPr>
          <a:xfrm>
            <a:off x="943970" y="3343701"/>
            <a:ext cx="10588386" cy="636895"/>
            <a:chOff x="932597" y="0"/>
            <a:chExt cx="10588386" cy="6368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3F7B9F-AC9E-4874-8A76-85170DAC3D45}"/>
                </a:ext>
              </a:extLst>
            </p:cNvPr>
            <p:cNvSpPr txBox="1"/>
            <p:nvPr/>
          </p:nvSpPr>
          <p:spPr>
            <a:xfrm>
              <a:off x="932597" y="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Variable size </a:t>
              </a:r>
              <a:r>
                <a:rPr lang="en-US" sz="1600" b="1" u="sng"/>
                <a:t>key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D5DF3-87D3-4048-B689-455CE681AEE2}"/>
                </a:ext>
              </a:extLst>
            </p:cNvPr>
            <p:cNvSpPr/>
            <p:nvPr/>
          </p:nvSpPr>
          <p:spPr>
            <a:xfrm>
              <a:off x="3480179" y="0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VByCFfclNy+OXk96fA3PpnlG03Rgm+rItxLTN8N0hXY+BuSpYwpjEItbFhgUE33RN0qlxLbIB0FnH/xqs9yWn6h7GlZlEo/cpSNlpfU7Ezd7XWTjtt2JlpHidIvBGYhAkpA5OhWp8GgryVB+….......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105854-20AE-44F7-AADB-FA5C97C7741B}"/>
              </a:ext>
            </a:extLst>
          </p:cNvPr>
          <p:cNvGrpSpPr/>
          <p:nvPr/>
        </p:nvGrpSpPr>
        <p:grpSpPr>
          <a:xfrm>
            <a:off x="943970" y="4219433"/>
            <a:ext cx="10588386" cy="636895"/>
            <a:chOff x="932597" y="0"/>
            <a:chExt cx="10588386" cy="6368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DD7BE-443F-4C89-8A0D-D3BDB48E80F6}"/>
                </a:ext>
              </a:extLst>
            </p:cNvPr>
            <p:cNvSpPr txBox="1"/>
            <p:nvPr/>
          </p:nvSpPr>
          <p:spPr>
            <a:xfrm>
              <a:off x="932597" y="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Input </a:t>
              </a:r>
              <a:r>
                <a:rPr lang="en-US" sz="1600" b="1" u="sng"/>
                <a:t>data</a:t>
              </a:r>
              <a:r>
                <a:rPr lang="en-US" sz="1600"/>
                <a:t>: bytes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512127-68F9-4ACD-B1E7-3ED0B305D772}"/>
                </a:ext>
              </a:extLst>
            </p:cNvPr>
            <p:cNvSpPr/>
            <p:nvPr/>
          </p:nvSpPr>
          <p:spPr>
            <a:xfrm>
              <a:off x="3480179" y="0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ASDadkasERLDLASck495$%!"#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9F417F-E7A3-46F3-A4DB-076AC28BFAA2}"/>
              </a:ext>
            </a:extLst>
          </p:cNvPr>
          <p:cNvGrpSpPr/>
          <p:nvPr/>
        </p:nvGrpSpPr>
        <p:grpSpPr>
          <a:xfrm>
            <a:off x="943970" y="5152030"/>
            <a:ext cx="10588385" cy="636895"/>
            <a:chOff x="932597" y="0"/>
            <a:chExt cx="10588385" cy="6368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04A5FA-B973-484E-AAC4-675FE39AC905}"/>
                </a:ext>
              </a:extLst>
            </p:cNvPr>
            <p:cNvSpPr txBox="1"/>
            <p:nvPr/>
          </p:nvSpPr>
          <p:spPr>
            <a:xfrm>
              <a:off x="932597" y="0"/>
              <a:ext cx="2743200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u="sng"/>
                <a:t>Clear data</a:t>
              </a:r>
              <a:r>
                <a:rPr lang="en-US" sz="1600"/>
                <a:t>: text, bytes</a:t>
              </a:r>
              <a:endParaRPr lang="en-US" sz="1600">
                <a:cs typeface="Calibr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598360-5ECD-43D9-9488-34D21FC44F08}"/>
                </a:ext>
              </a:extLst>
            </p:cNvPr>
            <p:cNvSpPr/>
            <p:nvPr/>
          </p:nvSpPr>
          <p:spPr>
            <a:xfrm>
              <a:off x="3480178" y="0"/>
              <a:ext cx="8040804" cy="6368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200">
                  <a:ea typeface="+mn-lt"/>
                  <a:cs typeface="+mn-lt"/>
                </a:rPr>
                <a:t>This a clear text message</a:t>
              </a:r>
            </a:p>
          </p:txBody>
        </p:sp>
      </p:grp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DC621FD2-8AFC-4FA2-BEB3-20703625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1894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Asymetric Cryptography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en-US" sz="2400">
                <a:cs typeface="Calibri"/>
              </a:rPr>
              <a:t>Asymetric-key cryptography uses two keys</a:t>
            </a:r>
            <a:endParaRPr lang="en-US" sz="2400"/>
          </a:p>
          <a:p>
            <a:pPr marL="514350" indent="-514350"/>
            <a:r>
              <a:rPr lang="en-US" sz="2400">
                <a:cs typeface="Calibri"/>
              </a:rPr>
              <a:t>Public key is used to encrypt and private key to decrypt</a:t>
            </a:r>
            <a:endParaRPr lang="en-US" sz="2400"/>
          </a:p>
          <a:p>
            <a:pPr marL="514350" indent="-514350"/>
            <a:r>
              <a:rPr lang="en-US" sz="2400">
                <a:cs typeface="Calibri"/>
              </a:rPr>
              <a:t>Alice uses Bob' public key to encrypt, Bob uses its private key to decrypt</a:t>
            </a:r>
          </a:p>
          <a:p>
            <a:pPr marL="514350" indent="-514350"/>
            <a:endParaRPr lang="en-US" sz="2400">
              <a:cs typeface="Calibri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BB54344-B423-4FD9-9DC9-7DDFACAE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EA8B24-639B-4967-A5AE-4929C1533110}"/>
              </a:ext>
            </a:extLst>
          </p:cNvPr>
          <p:cNvGrpSpPr/>
          <p:nvPr/>
        </p:nvGrpSpPr>
        <p:grpSpPr>
          <a:xfrm>
            <a:off x="224051" y="3894159"/>
            <a:ext cx="11743898" cy="1566853"/>
            <a:chOff x="224051" y="3427861"/>
            <a:chExt cx="11743898" cy="1566853"/>
          </a:xfrm>
        </p:grpSpPr>
        <p:pic>
          <p:nvPicPr>
            <p:cNvPr id="6" name="Graphic 7" descr="Key">
              <a:extLst>
                <a:ext uri="{FF2B5EF4-FFF2-40B4-BE49-F238E27FC236}">
                  <a16:creationId xmlns:a16="http://schemas.microsoft.com/office/drawing/2014/main" id="{990D8293-ADC7-4D37-AFB5-484360E79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6502" y="3745173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BDAC05-5441-4D48-A1D5-917594F670B9}"/>
                </a:ext>
              </a:extLst>
            </p:cNvPr>
            <p:cNvSpPr txBox="1"/>
            <p:nvPr/>
          </p:nvSpPr>
          <p:spPr>
            <a:xfrm>
              <a:off x="2472519" y="4656160"/>
              <a:ext cx="1935707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public key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3C4A6C-F34D-496F-8DAF-CBA39C87E720}"/>
                </a:ext>
              </a:extLst>
            </p:cNvPr>
            <p:cNvSpPr txBox="1"/>
            <p:nvPr/>
          </p:nvSpPr>
          <p:spPr>
            <a:xfrm>
              <a:off x="7795146" y="4656159"/>
              <a:ext cx="227690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private key</a:t>
              </a:r>
            </a:p>
          </p:txBody>
        </p:sp>
        <p:pic>
          <p:nvPicPr>
            <p:cNvPr id="5" name="Graphic 7" descr="Laptop">
              <a:extLst>
                <a:ext uri="{FF2B5EF4-FFF2-40B4-BE49-F238E27FC236}">
                  <a16:creationId xmlns:a16="http://schemas.microsoft.com/office/drawing/2014/main" id="{B5F76504-AD07-4387-82AB-EC7EFC82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7952" y="3548418"/>
              <a:ext cx="1392071" cy="1403444"/>
            </a:xfrm>
            <a:prstGeom prst="rect">
              <a:avLst/>
            </a:prstGeom>
          </p:spPr>
        </p:pic>
        <p:pic>
          <p:nvPicPr>
            <p:cNvPr id="12" name="Graphic 7" descr="Laptop">
              <a:extLst>
                <a:ext uri="{FF2B5EF4-FFF2-40B4-BE49-F238E27FC236}">
                  <a16:creationId xmlns:a16="http://schemas.microsoft.com/office/drawing/2014/main" id="{FE25DC2D-C724-442E-9416-27C896733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6525" y="3548418"/>
              <a:ext cx="1392071" cy="1403444"/>
            </a:xfrm>
            <a:prstGeom prst="rect">
              <a:avLst/>
            </a:prstGeom>
          </p:spPr>
        </p:pic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EA8A3F2B-3F35-491F-90FE-7A610F1999CC}"/>
                </a:ext>
              </a:extLst>
            </p:cNvPr>
            <p:cNvSpPr/>
            <p:nvPr/>
          </p:nvSpPr>
          <p:spPr>
            <a:xfrm>
              <a:off x="224051" y="3790665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3C9BE2F8-2651-4290-879B-98959985C77B}"/>
                </a:ext>
              </a:extLst>
            </p:cNvPr>
            <p:cNvSpPr/>
            <p:nvPr/>
          </p:nvSpPr>
          <p:spPr>
            <a:xfrm>
              <a:off x="11058099" y="3792940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pic>
          <p:nvPicPr>
            <p:cNvPr id="16" name="Graphic 15" descr="Key">
              <a:extLst>
                <a:ext uri="{FF2B5EF4-FFF2-40B4-BE49-F238E27FC236}">
                  <a16:creationId xmlns:a16="http://schemas.microsoft.com/office/drawing/2014/main" id="{45FFAD45-F962-4AD9-B36F-ED1FC6523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2624" y="3764507"/>
              <a:ext cx="914400" cy="914400"/>
            </a:xfrm>
            <a:prstGeom prst="rect">
              <a:avLst/>
            </a:prstGeom>
          </p:spPr>
        </p:pic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BDF08596-924E-4966-BA6F-D7228CB72EA3}"/>
                </a:ext>
              </a:extLst>
            </p:cNvPr>
            <p:cNvSpPr/>
            <p:nvPr/>
          </p:nvSpPr>
          <p:spPr>
            <a:xfrm>
              <a:off x="4103427" y="3756545"/>
              <a:ext cx="909850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37" name="Rectangle: Folded Corner 36">
              <a:extLst>
                <a:ext uri="{FF2B5EF4-FFF2-40B4-BE49-F238E27FC236}">
                  <a16:creationId xmlns:a16="http://schemas.microsoft.com/office/drawing/2014/main" id="{0B23F229-FBF9-4FDA-AB3C-AEBC538E7002}"/>
                </a:ext>
              </a:extLst>
            </p:cNvPr>
            <p:cNvSpPr/>
            <p:nvPr/>
          </p:nvSpPr>
          <p:spPr>
            <a:xfrm>
              <a:off x="7178722" y="3758821"/>
              <a:ext cx="909850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1A8CBA2C-F8AC-4493-ABEA-7DFF2D652325}"/>
                </a:ext>
              </a:extLst>
            </p:cNvPr>
            <p:cNvSpPr/>
            <p:nvPr/>
          </p:nvSpPr>
          <p:spPr>
            <a:xfrm>
              <a:off x="5237328" y="3920962"/>
              <a:ext cx="1717345" cy="489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694E4A-3809-4C38-AAA2-590D6FF1CEBE}"/>
                </a:ext>
              </a:extLst>
            </p:cNvPr>
            <p:cNvSpPr txBox="1"/>
            <p:nvPr/>
          </p:nvSpPr>
          <p:spPr>
            <a:xfrm>
              <a:off x="1676400" y="3427862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Alice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2093FC-394B-4715-AB99-04722AB0946F}"/>
                </a:ext>
              </a:extLst>
            </p:cNvPr>
            <p:cNvSpPr txBox="1"/>
            <p:nvPr/>
          </p:nvSpPr>
          <p:spPr>
            <a:xfrm>
              <a:off x="9762698" y="3427861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Bob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2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My name is Miguel Garcia</a:t>
            </a:r>
            <a:endParaRPr lang="en-US"/>
          </a:p>
          <a:p>
            <a:r>
              <a:rPr lang="en-US" sz="2400">
                <a:cs typeface="Calibri"/>
              </a:rPr>
              <a:t>My background is on intrusion-tolerant systems</a:t>
            </a:r>
          </a:p>
          <a:p>
            <a:r>
              <a:rPr lang="en-US" sz="2400">
                <a:cs typeface="Calibri"/>
              </a:rPr>
              <a:t>I am a cryptocurrency skeptic, but I am a Blockchain enthusiast (however, I don't think it solves all the problems in the world)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B681F-F088-486E-8809-CF5AC02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7D027C-D892-4082-B21E-2B462958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5744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Discussion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3D529-F6BD-441F-9C8C-D8ADFE1D9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Could we use the private key to encrypt and the public key to decrypt?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2400">
              <a:cs typeface="Calibri"/>
            </a:endParaRPr>
          </a:p>
        </p:txBody>
      </p:sp>
      <p:pic>
        <p:nvPicPr>
          <p:cNvPr id="9" name="Graphic 9" descr="Boardroom">
            <a:extLst>
              <a:ext uri="{FF2B5EF4-FFF2-40B4-BE49-F238E27FC236}">
                <a16:creationId xmlns:a16="http://schemas.microsoft.com/office/drawing/2014/main" id="{B9B6A89D-3517-4AEB-92CD-5D296480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277" y="-155812"/>
            <a:ext cx="1846997" cy="185837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7797DF-CB98-4A9A-BBB6-AD303466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7598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Asymetric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Properties:</a:t>
            </a:r>
          </a:p>
          <a:p>
            <a:pPr marL="514350" indent="-514350"/>
            <a:r>
              <a:rPr lang="en-US" sz="2400" b="1">
                <a:cs typeface="Calibri"/>
              </a:rPr>
              <a:t>E(</a:t>
            </a:r>
            <a:r>
              <a:rPr lang="en-US" sz="2400" b="1" err="1">
                <a:cs typeface="Calibri"/>
              </a:rPr>
              <a:t>Ku,M</a:t>
            </a:r>
            <a:r>
              <a:rPr lang="en-US" sz="2400" b="1">
                <a:cs typeface="Calibri"/>
              </a:rPr>
              <a:t>) = c</a:t>
            </a:r>
            <a:r>
              <a:rPr lang="en-US" sz="2400">
                <a:cs typeface="Calibri"/>
              </a:rPr>
              <a:t> , then </a:t>
            </a:r>
            <a:r>
              <a:rPr lang="en-US" sz="2400" b="1">
                <a:cs typeface="Calibri"/>
              </a:rPr>
              <a:t>D(</a:t>
            </a:r>
            <a:r>
              <a:rPr lang="en-US" sz="2400" b="1" err="1">
                <a:cs typeface="Calibri"/>
              </a:rPr>
              <a:t>Kp,c</a:t>
            </a:r>
            <a:r>
              <a:rPr lang="en-US" sz="2400" b="1">
                <a:cs typeface="Calibri"/>
              </a:rPr>
              <a:t>) = M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 b="1">
                <a:cs typeface="Calibri"/>
              </a:rPr>
              <a:t>D(Ku, (E(</a:t>
            </a:r>
            <a:r>
              <a:rPr lang="en-US" sz="2400" b="1" err="1">
                <a:cs typeface="Calibri"/>
              </a:rPr>
              <a:t>Kp,M</a:t>
            </a:r>
            <a:r>
              <a:rPr lang="en-US" sz="2400" b="1">
                <a:cs typeface="Calibri"/>
              </a:rPr>
              <a:t>)) = M</a:t>
            </a:r>
          </a:p>
          <a:p>
            <a:pPr marL="514350" indent="-514350"/>
            <a:endParaRPr lang="en-US" sz="2400" b="1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Attributes:</a:t>
            </a:r>
          </a:p>
          <a:p>
            <a:pPr marL="514350" indent="-514350"/>
            <a:r>
              <a:rPr lang="en-US" sz="2400">
                <a:cs typeface="Calibri"/>
              </a:rPr>
              <a:t>Given </a:t>
            </a:r>
            <a:r>
              <a:rPr lang="en-US" sz="2400" b="1">
                <a:cs typeface="Calibri"/>
              </a:rPr>
              <a:t>E(</a:t>
            </a:r>
            <a:r>
              <a:rPr lang="en-US" sz="2400" b="1" err="1">
                <a:cs typeface="Calibri"/>
              </a:rPr>
              <a:t>Ku,M</a:t>
            </a:r>
            <a:r>
              <a:rPr lang="en-US" sz="2400" b="1">
                <a:cs typeface="Calibri"/>
              </a:rPr>
              <a:t>) is </a:t>
            </a:r>
            <a:r>
              <a:rPr lang="en-US" sz="2400" b="1">
                <a:ea typeface="+mn-lt"/>
                <a:cs typeface="+mn-lt"/>
              </a:rPr>
              <a:t>infeasible to find M without </a:t>
            </a:r>
            <a:r>
              <a:rPr lang="en-US" sz="2400" b="1" err="1">
                <a:ea typeface="+mn-lt"/>
                <a:cs typeface="+mn-lt"/>
              </a:rPr>
              <a:t>Kp</a:t>
            </a:r>
            <a:endParaRPr lang="en-US" sz="2400" b="1">
              <a:ea typeface="+mn-lt"/>
              <a:cs typeface="+mn-lt"/>
            </a:endParaRPr>
          </a:p>
          <a:p>
            <a:pPr marL="514350" indent="-514350"/>
            <a:endParaRPr lang="en-US" sz="2400" b="1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392A73-DB58-4FB8-85AC-BEEC66B9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6712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Asymetric-key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FAAE-518A-4A93-AC0B-E89FEDCD1219}"/>
              </a:ext>
            </a:extLst>
          </p:cNvPr>
          <p:cNvSpPr txBox="1"/>
          <p:nvPr/>
        </p:nvSpPr>
        <p:spPr>
          <a:xfrm>
            <a:off x="2303061" y="1710518"/>
            <a:ext cx="77701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E ( Public Key, Data ) = ciphered data</a:t>
            </a:r>
            <a:endParaRPr lang="en-US" sz="28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962C-4F62-4029-83E4-C0000625FA54}"/>
              </a:ext>
            </a:extLst>
          </p:cNvPr>
          <p:cNvSpPr txBox="1"/>
          <p:nvPr/>
        </p:nvSpPr>
        <p:spPr>
          <a:xfrm>
            <a:off x="932597" y="25322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Encrypt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F7B9F-AC9E-4874-8A76-85170DAC3D45}"/>
              </a:ext>
            </a:extLst>
          </p:cNvPr>
          <p:cNvSpPr txBox="1"/>
          <p:nvPr/>
        </p:nvSpPr>
        <p:spPr>
          <a:xfrm>
            <a:off x="932597" y="3100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Variable size </a:t>
            </a:r>
            <a:r>
              <a:rPr lang="en-US" b="1" u="sng"/>
              <a:t>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DD7BE-443F-4C89-8A0D-D3BDB48E80F6}"/>
              </a:ext>
            </a:extLst>
          </p:cNvPr>
          <p:cNvSpPr txBox="1"/>
          <p:nvPr/>
        </p:nvSpPr>
        <p:spPr>
          <a:xfrm>
            <a:off x="602777" y="4010733"/>
            <a:ext cx="3073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Input </a:t>
            </a:r>
            <a:r>
              <a:rPr lang="en-US" b="1" u="sng"/>
              <a:t>data</a:t>
            </a:r>
            <a:r>
              <a:rPr lang="en-US"/>
              <a:t>: text,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4A5FA-B973-484E-AAC4-675FE39AC905}"/>
              </a:ext>
            </a:extLst>
          </p:cNvPr>
          <p:cNvSpPr txBox="1"/>
          <p:nvPr/>
        </p:nvSpPr>
        <p:spPr>
          <a:xfrm>
            <a:off x="454926" y="5045688"/>
            <a:ext cx="2947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Ciphered data</a:t>
            </a:r>
            <a:r>
              <a:rPr lang="en-US"/>
              <a:t>: bytes</a:t>
            </a:r>
            <a:endParaRPr lang="en-US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D5DF3-87D3-4048-B689-455CE681AEE2}"/>
              </a:ext>
            </a:extLst>
          </p:cNvPr>
          <p:cNvSpPr/>
          <p:nvPr/>
        </p:nvSpPr>
        <p:spPr>
          <a:xfrm>
            <a:off x="3480179" y="3083399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VByCFfclNy+OXk96fA3PpnlG03Rgm+rItxLTN8N0hXY+BuSpYwpjEItbFhgUE33RN0qlxLbIB0FnH/xqs9yWn6h7GlZlEo/cpSNlpfU7Ezd7XWTjtt2JlpHidIvBGYhAkpA5OhWp8GgryVB+….......</a:t>
            </a:r>
            <a:endParaRPr lang="en-US" sz="140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12127-68F9-4ACD-B1E7-3ED0B305D772}"/>
              </a:ext>
            </a:extLst>
          </p:cNvPr>
          <p:cNvSpPr/>
          <p:nvPr/>
        </p:nvSpPr>
        <p:spPr>
          <a:xfrm>
            <a:off x="3480179" y="4015995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This a clear text message</a:t>
            </a:r>
            <a:endParaRPr lang="en-US" sz="140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98360-5ECD-43D9-9488-34D21FC44F08}"/>
              </a:ext>
            </a:extLst>
          </p:cNvPr>
          <p:cNvSpPr/>
          <p:nvPr/>
        </p:nvSpPr>
        <p:spPr>
          <a:xfrm>
            <a:off x="3480178" y="5096442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cs typeface="Calibri"/>
              </a:rPr>
              <a:t>ASDadkasERLDLASck495$%!"#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981AB59-4E68-4413-90C2-7269824D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46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Asymetric-key Cryptography 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FAAE-518A-4A93-AC0B-E89FEDCD1219}"/>
              </a:ext>
            </a:extLst>
          </p:cNvPr>
          <p:cNvSpPr txBox="1"/>
          <p:nvPr/>
        </p:nvSpPr>
        <p:spPr>
          <a:xfrm>
            <a:off x="2223449" y="1710518"/>
            <a:ext cx="78838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D( Private Key, Ciphered data) = data</a:t>
            </a:r>
            <a:endParaRPr lang="en-US" sz="28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962C-4F62-4029-83E4-C0000625FA54}"/>
              </a:ext>
            </a:extLst>
          </p:cNvPr>
          <p:cNvSpPr txBox="1"/>
          <p:nvPr/>
        </p:nvSpPr>
        <p:spPr>
          <a:xfrm>
            <a:off x="932597" y="25322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Decrypt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F7B9F-AC9E-4874-8A76-85170DAC3D45}"/>
              </a:ext>
            </a:extLst>
          </p:cNvPr>
          <p:cNvSpPr txBox="1"/>
          <p:nvPr/>
        </p:nvSpPr>
        <p:spPr>
          <a:xfrm>
            <a:off x="932597" y="31008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Variable size </a:t>
            </a:r>
            <a:r>
              <a:rPr lang="en-US" b="1" u="sng"/>
              <a:t>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DD7BE-443F-4C89-8A0D-D3BDB48E80F6}"/>
              </a:ext>
            </a:extLst>
          </p:cNvPr>
          <p:cNvSpPr txBox="1"/>
          <p:nvPr/>
        </p:nvSpPr>
        <p:spPr>
          <a:xfrm>
            <a:off x="932597" y="39993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Input </a:t>
            </a:r>
            <a:r>
              <a:rPr lang="en-US" b="1" u="sng"/>
              <a:t>data</a:t>
            </a:r>
            <a:r>
              <a:rPr lang="en-US"/>
              <a:t>: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4A5FA-B973-484E-AAC4-675FE39AC905}"/>
              </a:ext>
            </a:extLst>
          </p:cNvPr>
          <p:cNvSpPr txBox="1"/>
          <p:nvPr/>
        </p:nvSpPr>
        <p:spPr>
          <a:xfrm>
            <a:off x="454926" y="5045688"/>
            <a:ext cx="32208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Clear data</a:t>
            </a:r>
            <a:r>
              <a:rPr lang="en-US"/>
              <a:t>: text, bytes</a:t>
            </a:r>
            <a:endParaRPr lang="en-US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D5DF3-87D3-4048-B689-455CE681AEE2}"/>
              </a:ext>
            </a:extLst>
          </p:cNvPr>
          <p:cNvSpPr/>
          <p:nvPr/>
        </p:nvSpPr>
        <p:spPr>
          <a:xfrm>
            <a:off x="3480179" y="3083399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ASDldoweifkf++33$32llapjrlçajERKFJas´++r+a#$$klasdçaspjpamkasligellasllERASllfiElfELasṕro4lc-.fo39$$332ças004#"o23''0400lliff//flaslrpprp+asçept.....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512127-68F9-4ACD-B1E7-3ED0B305D772}"/>
              </a:ext>
            </a:extLst>
          </p:cNvPr>
          <p:cNvSpPr/>
          <p:nvPr/>
        </p:nvSpPr>
        <p:spPr>
          <a:xfrm>
            <a:off x="3480179" y="4015995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ASDadkasERLDLASck495$%!"#</a:t>
            </a:r>
            <a:endParaRPr lang="en-US" sz="1400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98360-5ECD-43D9-9488-34D21FC44F08}"/>
              </a:ext>
            </a:extLst>
          </p:cNvPr>
          <p:cNvSpPr/>
          <p:nvPr/>
        </p:nvSpPr>
        <p:spPr>
          <a:xfrm>
            <a:off x="3480178" y="5096442"/>
            <a:ext cx="8040804" cy="636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>
                <a:ea typeface="+mn-lt"/>
                <a:cs typeface="+mn-lt"/>
              </a:rPr>
              <a:t>This a clear text message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2314CC84-0219-452D-B918-36CDB781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6539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 properties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Confusion:</a:t>
            </a:r>
          </a:p>
          <a:p>
            <a:pPr marL="514350" indent="-514350"/>
            <a:r>
              <a:rPr lang="en-US" sz="2400">
                <a:cs typeface="Calibri"/>
              </a:rPr>
              <a:t>The adversary </a:t>
            </a:r>
            <a:r>
              <a:rPr lang="en-US" sz="2400" b="1">
                <a:cs typeface="Calibri"/>
              </a:rPr>
              <a:t>should not</a:t>
            </a:r>
            <a:r>
              <a:rPr lang="en-US" sz="2400">
                <a:cs typeface="Calibri"/>
              </a:rPr>
              <a:t> detect changes in the ciphered text if we change one symbol in the clear text.</a:t>
            </a:r>
          </a:p>
          <a:p>
            <a:pPr marL="514350" indent="-514350"/>
            <a:r>
              <a:rPr lang="en-US" sz="2400">
                <a:cs typeface="Calibri"/>
              </a:rPr>
              <a:t>Therefore, it should be a complex relation between the clear text and the ciphered 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AF3023-B4E6-4B59-A9E3-5496C1E29909}"/>
              </a:ext>
            </a:extLst>
          </p:cNvPr>
          <p:cNvGrpSpPr/>
          <p:nvPr/>
        </p:nvGrpSpPr>
        <p:grpSpPr>
          <a:xfrm>
            <a:off x="2369403" y="3961262"/>
            <a:ext cx="2388357" cy="2320118"/>
            <a:chOff x="907574" y="4177352"/>
            <a:chExt cx="2388357" cy="2320118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9D3DC334-7D41-4773-90F8-0DC8A57FD1CE}"/>
                </a:ext>
              </a:extLst>
            </p:cNvPr>
            <p:cNvSpPr/>
            <p:nvPr/>
          </p:nvSpPr>
          <p:spPr>
            <a:xfrm>
              <a:off x="907575" y="4177352"/>
              <a:ext cx="2388356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Hello world</a:t>
              </a:r>
              <a:endParaRPr lang="en-US" sz="2000"/>
            </a:p>
          </p:txBody>
        </p:sp>
        <p:pic>
          <p:nvPicPr>
            <p:cNvPr id="9" name="Graphic 20" descr="Key">
              <a:extLst>
                <a:ext uri="{FF2B5EF4-FFF2-40B4-BE49-F238E27FC236}">
                  <a16:creationId xmlns:a16="http://schemas.microsoft.com/office/drawing/2014/main" id="{DBD79A27-82B6-40E3-AEDB-1CAA4C2DB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6830" y="4848368"/>
              <a:ext cx="914400" cy="914400"/>
            </a:xfrm>
            <a:prstGeom prst="rect">
              <a:avLst/>
            </a:prstGeom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B46BB045-D3D7-426B-8CD5-D08CF1A75E0D}"/>
                </a:ext>
              </a:extLst>
            </p:cNvPr>
            <p:cNvSpPr/>
            <p:nvPr/>
          </p:nvSpPr>
          <p:spPr>
            <a:xfrm>
              <a:off x="907574" y="5587620"/>
              <a:ext cx="2388356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A$%DftDF</a:t>
              </a:r>
              <a:endParaRPr lang="en-US" sz="20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420AFB-A549-4108-A559-E45D1459884E}"/>
              </a:ext>
            </a:extLst>
          </p:cNvPr>
          <p:cNvGrpSpPr/>
          <p:nvPr/>
        </p:nvGrpSpPr>
        <p:grpSpPr>
          <a:xfrm>
            <a:off x="7229523" y="3893023"/>
            <a:ext cx="2388357" cy="2320118"/>
            <a:chOff x="8209126" y="4109113"/>
            <a:chExt cx="2388357" cy="2320118"/>
          </a:xfrm>
        </p:grpSpPr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2254FD49-035D-4E88-8332-20E4C66FE0BE}"/>
                </a:ext>
              </a:extLst>
            </p:cNvPr>
            <p:cNvSpPr/>
            <p:nvPr/>
          </p:nvSpPr>
          <p:spPr>
            <a:xfrm>
              <a:off x="8209127" y="4109113"/>
              <a:ext cx="2388356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Hello world</a:t>
              </a:r>
              <a:r>
                <a:rPr lang="en-US" sz="2000">
                  <a:solidFill>
                    <a:srgbClr val="C00000"/>
                  </a:solidFill>
                  <a:cs typeface="Calibri"/>
                </a:rPr>
                <a:t>!</a:t>
              </a:r>
              <a:endParaRPr lang="en-US" sz="2000">
                <a:solidFill>
                  <a:srgbClr val="C00000"/>
                </a:solidFill>
              </a:endParaRPr>
            </a:p>
          </p:txBody>
        </p:sp>
        <p:pic>
          <p:nvPicPr>
            <p:cNvPr id="15" name="Graphic 20" descr="Key">
              <a:extLst>
                <a:ext uri="{FF2B5EF4-FFF2-40B4-BE49-F238E27FC236}">
                  <a16:creationId xmlns:a16="http://schemas.microsoft.com/office/drawing/2014/main" id="{90AAB723-7B54-4D22-98DF-D3D178F7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48382" y="4780129"/>
              <a:ext cx="914400" cy="914400"/>
            </a:xfrm>
            <a:prstGeom prst="rect">
              <a:avLst/>
            </a:prstGeom>
          </p:spPr>
        </p:pic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65040608-C974-4F47-825A-7EAF41B60A5B}"/>
                </a:ext>
              </a:extLst>
            </p:cNvPr>
            <p:cNvSpPr/>
            <p:nvPr/>
          </p:nvSpPr>
          <p:spPr>
            <a:xfrm>
              <a:off x="8209126" y="5519381"/>
              <a:ext cx="2388356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ea typeface="+mn-lt"/>
                  <a:cs typeface="+mn-lt"/>
                </a:rPr>
                <a:t>A$%DftDF</a:t>
              </a:r>
              <a:r>
                <a:rPr lang="en-US" sz="2000">
                  <a:solidFill>
                    <a:srgbClr val="FF0000"/>
                  </a:solidFill>
                  <a:ea typeface="+mn-lt"/>
                  <a:cs typeface="+mn-lt"/>
                </a:rPr>
                <a:t>D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pic>
        <p:nvPicPr>
          <p:cNvPr id="20" name="Graphic 20" descr="Question mark">
            <a:extLst>
              <a:ext uri="{FF2B5EF4-FFF2-40B4-BE49-F238E27FC236}">
                <a16:creationId xmlns:a16="http://schemas.microsoft.com/office/drawing/2014/main" id="{A4AD23FC-75AF-4DB9-9F38-51D6E70F7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9994" y="4109113"/>
            <a:ext cx="1528549" cy="1539922"/>
          </a:xfrm>
          <a:prstGeom prst="rect">
            <a:avLst/>
          </a:prstGeom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02F203D-4A81-4F2C-979F-9D36CC31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9522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Cryptography properties</a:t>
            </a:r>
            <a:endParaRPr lang="en-US" sz="40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cs typeface="Calibri"/>
              </a:rPr>
              <a:t>Diffusion:</a:t>
            </a:r>
          </a:p>
          <a:p>
            <a:pPr marL="514350" indent="-514350"/>
            <a:r>
              <a:rPr lang="en-US" sz="2400">
                <a:cs typeface="Calibri"/>
              </a:rPr>
              <a:t>The clear text information should be spread all over the ciphered text</a:t>
            </a:r>
          </a:p>
          <a:p>
            <a:pPr marL="514350" indent="-514350"/>
            <a:r>
              <a:rPr lang="en-US" sz="2400">
                <a:cs typeface="Calibri"/>
              </a:rPr>
              <a:t>Therefore, an attacker must collect a lot of ciphered text data to figure out how the cipher 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AF3023-B4E6-4B59-A9E3-5496C1E29909}"/>
              </a:ext>
            </a:extLst>
          </p:cNvPr>
          <p:cNvGrpSpPr/>
          <p:nvPr/>
        </p:nvGrpSpPr>
        <p:grpSpPr>
          <a:xfrm>
            <a:off x="2437642" y="4029501"/>
            <a:ext cx="2388357" cy="2320118"/>
            <a:chOff x="907574" y="4177352"/>
            <a:chExt cx="2388357" cy="2320118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9D3DC334-7D41-4773-90F8-0DC8A57FD1CE}"/>
                </a:ext>
              </a:extLst>
            </p:cNvPr>
            <p:cNvSpPr/>
            <p:nvPr/>
          </p:nvSpPr>
          <p:spPr>
            <a:xfrm>
              <a:off x="907575" y="4177352"/>
              <a:ext cx="2388356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Hello world</a:t>
              </a:r>
              <a:endParaRPr lang="en-US" sz="2000"/>
            </a:p>
          </p:txBody>
        </p:sp>
        <p:pic>
          <p:nvPicPr>
            <p:cNvPr id="9" name="Graphic 20" descr="Key">
              <a:extLst>
                <a:ext uri="{FF2B5EF4-FFF2-40B4-BE49-F238E27FC236}">
                  <a16:creationId xmlns:a16="http://schemas.microsoft.com/office/drawing/2014/main" id="{DBD79A27-82B6-40E3-AEDB-1CAA4C2DB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6830" y="4848368"/>
              <a:ext cx="914400" cy="914400"/>
            </a:xfrm>
            <a:prstGeom prst="rect">
              <a:avLst/>
            </a:prstGeom>
          </p:spPr>
        </p:pic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B46BB045-D3D7-426B-8CD5-D08CF1A75E0D}"/>
                </a:ext>
              </a:extLst>
            </p:cNvPr>
            <p:cNvSpPr/>
            <p:nvPr/>
          </p:nvSpPr>
          <p:spPr>
            <a:xfrm>
              <a:off x="907574" y="5587620"/>
              <a:ext cx="2388356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A$%DftDF</a:t>
              </a:r>
              <a:endParaRPr lang="en-US" sz="20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420AFB-A549-4108-A559-E45D1459884E}"/>
              </a:ext>
            </a:extLst>
          </p:cNvPr>
          <p:cNvGrpSpPr/>
          <p:nvPr/>
        </p:nvGrpSpPr>
        <p:grpSpPr>
          <a:xfrm>
            <a:off x="7297762" y="3961262"/>
            <a:ext cx="2388357" cy="2320118"/>
            <a:chOff x="8209126" y="4109113"/>
            <a:chExt cx="2388357" cy="2320118"/>
          </a:xfrm>
        </p:grpSpPr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2254FD49-035D-4E88-8332-20E4C66FE0BE}"/>
                </a:ext>
              </a:extLst>
            </p:cNvPr>
            <p:cNvSpPr/>
            <p:nvPr/>
          </p:nvSpPr>
          <p:spPr>
            <a:xfrm>
              <a:off x="8209127" y="4109113"/>
              <a:ext cx="2388356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cs typeface="Calibri"/>
                </a:rPr>
                <a:t>Hello world</a:t>
              </a:r>
              <a:r>
                <a:rPr lang="en-US" sz="2000">
                  <a:solidFill>
                    <a:srgbClr val="C00000"/>
                  </a:solidFill>
                  <a:cs typeface="Calibri"/>
                </a:rPr>
                <a:t>!</a:t>
              </a:r>
              <a:endParaRPr lang="en-US" sz="2000">
                <a:solidFill>
                  <a:srgbClr val="C00000"/>
                </a:solidFill>
              </a:endParaRPr>
            </a:p>
          </p:txBody>
        </p:sp>
        <p:pic>
          <p:nvPicPr>
            <p:cNvPr id="15" name="Graphic 20" descr="Key">
              <a:extLst>
                <a:ext uri="{FF2B5EF4-FFF2-40B4-BE49-F238E27FC236}">
                  <a16:creationId xmlns:a16="http://schemas.microsoft.com/office/drawing/2014/main" id="{90AAB723-7B54-4D22-98DF-D3D178F7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48382" y="4780129"/>
              <a:ext cx="914400" cy="914400"/>
            </a:xfrm>
            <a:prstGeom prst="rect">
              <a:avLst/>
            </a:prstGeom>
          </p:spPr>
        </p:pic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65040608-C974-4F47-825A-7EAF41B60A5B}"/>
                </a:ext>
              </a:extLst>
            </p:cNvPr>
            <p:cNvSpPr/>
            <p:nvPr/>
          </p:nvSpPr>
          <p:spPr>
            <a:xfrm>
              <a:off x="8209126" y="5519381"/>
              <a:ext cx="2388356" cy="90985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ea typeface="+mn-lt"/>
                  <a:cs typeface="+mn-lt"/>
                </a:rPr>
                <a:t>%TdasDLD</a:t>
              </a:r>
              <a:endParaRPr lang="en-US" sz="1600"/>
            </a:p>
          </p:txBody>
        </p:sp>
      </p:grp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91691D4E-804D-43A9-BCD2-78CCC8EE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8762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>
                <a:cs typeface="Calibri Light"/>
              </a:rPr>
              <a:t>Symetric</a:t>
            </a:r>
            <a:r>
              <a:rPr lang="en-US" sz="3200">
                <a:cs typeface="Calibri Light"/>
              </a:rPr>
              <a:t>-key vs Asymetric-key Cryptography </a:t>
            </a:r>
            <a:endParaRPr lang="en-US" sz="320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err="1">
                <a:cs typeface="Calibri"/>
              </a:rPr>
              <a:t>Symetric</a:t>
            </a:r>
            <a:r>
              <a:rPr lang="en-US" sz="2400" b="1">
                <a:cs typeface="Calibri"/>
              </a:rPr>
              <a:t>-key Cryptography:</a:t>
            </a:r>
          </a:p>
          <a:p>
            <a:pPr marL="514350" indent="-514350"/>
            <a:r>
              <a:rPr lang="en-US" sz="2400">
                <a:cs typeface="Calibri"/>
              </a:rPr>
              <a:t>The security relies on the shared key, once is lost the security is broken</a:t>
            </a:r>
          </a:p>
          <a:p>
            <a:pPr marL="514350" indent="-514350"/>
            <a:r>
              <a:rPr lang="en-US" sz="2400">
                <a:cs typeface="Calibri"/>
              </a:rPr>
              <a:t>Key distribution:  (n (n-1) / 2) keys for n participants</a:t>
            </a:r>
          </a:p>
          <a:p>
            <a:pPr marL="514350" indent="-514350"/>
            <a:r>
              <a:rPr lang="en-US" sz="2400">
                <a:cs typeface="Calibri"/>
              </a:rPr>
              <a:t>10 participants need 45 keys, one key for each pair of participants</a:t>
            </a:r>
          </a:p>
          <a:p>
            <a:pPr marL="0" indent="0">
              <a:buNone/>
            </a:pPr>
            <a:r>
              <a:rPr lang="en-US" sz="2400" b="1">
                <a:cs typeface="Calibri"/>
              </a:rPr>
              <a:t>Asymetric-key  Cryptography :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There is no need for key distribution, the public key is public so anyone can use it to encrypt data</a:t>
            </a:r>
          </a:p>
          <a:p>
            <a:pPr marL="514350" indent="-514350"/>
            <a:r>
              <a:rPr lang="en-US" sz="2400">
                <a:cs typeface="Calibri"/>
              </a:rPr>
              <a:t>The security relies on the protection of the private key</a:t>
            </a:r>
          </a:p>
          <a:p>
            <a:pPr marL="514350" indent="-514350"/>
            <a:r>
              <a:rPr lang="en-US" sz="2400">
                <a:cs typeface="Calibri"/>
              </a:rPr>
              <a:t>Is slower than </a:t>
            </a:r>
            <a:r>
              <a:rPr lang="en-US" sz="2400" err="1">
                <a:cs typeface="Calibri"/>
              </a:rPr>
              <a:t>symetric</a:t>
            </a:r>
            <a:r>
              <a:rPr lang="en-US" sz="2400">
                <a:cs typeface="Calibri"/>
              </a:rPr>
              <a:t>-key cryptography</a:t>
            </a:r>
          </a:p>
          <a:p>
            <a:pPr marL="514350" indent="-514350"/>
            <a:endParaRPr lang="en-US" sz="2400" b="1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4CCE8-ECE5-416F-A37D-6A5DE60A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1187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Meeting point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963387E-12A5-4971-A828-42CF64A5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245" y="51270"/>
            <a:ext cx="1713062" cy="171306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r>
              <a:rPr lang="en-US" sz="2400">
                <a:cs typeface="Calibri"/>
              </a:rPr>
              <a:t>To guarantee confidentiality, we need cryptography</a:t>
            </a:r>
          </a:p>
          <a:p>
            <a:pPr marL="514350" indent="-514350"/>
            <a:r>
              <a:rPr lang="en-US" sz="2400">
                <a:cs typeface="Calibri"/>
              </a:rPr>
              <a:t>In particular, by using secret-key or public-key cryptography</a:t>
            </a:r>
          </a:p>
          <a:p>
            <a:pPr marL="514350" indent="-514350"/>
            <a:r>
              <a:rPr lang="en-US" sz="2400">
                <a:cs typeface="Calibri"/>
              </a:rPr>
              <a:t>Secret-key cryptography uses one shared key to encrypt and decrypt</a:t>
            </a:r>
          </a:p>
          <a:p>
            <a:pPr marL="514350" indent="-514350"/>
            <a:r>
              <a:rPr lang="en-US" sz="2400">
                <a:cs typeface="Calibri"/>
              </a:rPr>
              <a:t>Public-key cryptography uses the destination public key to encrypt, and destination private key to decrypt – only the private-key owner can decrypt the message</a:t>
            </a:r>
          </a:p>
          <a:p>
            <a:pPr marL="514350" indent="-514350"/>
            <a:r>
              <a:rPr lang="en-US" sz="2400" err="1">
                <a:ea typeface="+mn-lt"/>
                <a:cs typeface="+mn-lt"/>
              </a:rPr>
              <a:t>Symetric</a:t>
            </a:r>
            <a:r>
              <a:rPr lang="en-US" sz="2400">
                <a:ea typeface="+mn-lt"/>
                <a:cs typeface="+mn-lt"/>
              </a:rPr>
              <a:t>-key cryptography = Secret-key cryptography</a:t>
            </a:r>
          </a:p>
          <a:p>
            <a:pPr marL="514350" indent="-514350"/>
            <a:r>
              <a:rPr lang="en-US" sz="2400">
                <a:ea typeface="+mn-lt"/>
                <a:cs typeface="+mn-lt"/>
              </a:rPr>
              <a:t>Asymetric-key cryptography = Public-key cryptography</a:t>
            </a:r>
            <a:endParaRPr lang="en-US" sz="2400">
              <a:cs typeface="Calibri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602EDEB-4A7B-40F7-97FE-3DC658D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563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bg1">
                    <a:lumMod val="75000"/>
                  </a:schemeClr>
                </a:solidFill>
                <a:cs typeface="Calibri Light"/>
              </a:rPr>
              <a:t>We already know how to guarantee confidentiality.</a:t>
            </a:r>
            <a:br>
              <a:rPr lang="en-US" sz="3600">
                <a:cs typeface="Calibri Light"/>
              </a:rPr>
            </a:br>
            <a:r>
              <a:rPr lang="en-US" sz="3600">
                <a:cs typeface="Calibri Light"/>
              </a:rPr>
              <a:t>How can we guarantee authenticity and integrity?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0DC66C-F7F1-45E2-A5E1-E313A7B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14872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endParaRPr lang="en-US" sz="2400">
              <a:ea typeface="+mn-lt"/>
              <a:cs typeface="+mn-lt"/>
            </a:endParaRPr>
          </a:p>
          <a:p>
            <a:pPr marL="514350" indent="-514350"/>
            <a:r>
              <a:rPr lang="en-US" sz="2400">
                <a:cs typeface="Calibri" panose="020F0502020204030204"/>
              </a:rPr>
              <a:t>Digital signatures are very similar to asymetric-key cryptography, however, </a:t>
            </a:r>
            <a:r>
              <a:rPr lang="en-US" sz="2400" b="1">
                <a:cs typeface="Calibri" panose="020F0502020204030204"/>
              </a:rPr>
              <a:t>instead of using public key to ecnrypt we use private key to sign</a:t>
            </a:r>
          </a:p>
          <a:p>
            <a:pPr marL="514350" indent="-514350"/>
            <a:r>
              <a:rPr lang="en-US" sz="2400" b="1">
                <a:cs typeface="Calibri" panose="020F0502020204030204"/>
              </a:rPr>
              <a:t>Very important: </a:t>
            </a:r>
            <a:r>
              <a:rPr lang="en-US" sz="2400">
                <a:cs typeface="Calibri" panose="020F0502020204030204"/>
              </a:rPr>
              <a:t>Signing a message is not the same as encrypting a message</a:t>
            </a:r>
          </a:p>
          <a:p>
            <a:pPr marL="514350" indent="-514350"/>
            <a:r>
              <a:rPr lang="en-US" sz="2400" b="1">
                <a:cs typeface="Calibri" panose="020F0502020204030204"/>
              </a:rPr>
              <a:t>Another important note</a:t>
            </a:r>
            <a:r>
              <a:rPr lang="en-US" sz="2400">
                <a:cs typeface="Calibri" panose="020F0502020204030204"/>
              </a:rPr>
              <a:t>: it is assumed that only the owner has access to the private key</a:t>
            </a:r>
          </a:p>
          <a:p>
            <a:pPr marL="514350" indent="-514350"/>
            <a:r>
              <a:rPr lang="en-US" sz="2400" b="1">
                <a:cs typeface="Calibri" panose="020F0502020204030204"/>
              </a:rPr>
              <a:t>Signatures</a:t>
            </a:r>
            <a:r>
              <a:rPr lang="en-US" sz="2400">
                <a:cs typeface="Calibri" panose="020F0502020204030204"/>
              </a:rPr>
              <a:t> (alone) do not provide confidentiality but </a:t>
            </a:r>
            <a:r>
              <a:rPr lang="en-US" sz="2400" b="1">
                <a:cs typeface="Calibri" panose="020F0502020204030204"/>
              </a:rPr>
              <a:t>provide authenticity and integrity </a:t>
            </a:r>
            <a:r>
              <a:rPr lang="en-US" sz="2400">
                <a:cs typeface="Calibri" panose="020F0502020204030204"/>
              </a:rPr>
              <a:t>(and other properties)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5922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About Blockchain101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This is not a course on cryptocurrencies, I will not teach you how to become a bitcoin millionaire or create a mining pool.</a:t>
            </a:r>
          </a:p>
          <a:p>
            <a:r>
              <a:rPr lang="en-US" sz="2400">
                <a:cs typeface="Calibri"/>
              </a:rPr>
              <a:t>This course is a about the blockchain technology – which happens to be the core of the Bitcoin.</a:t>
            </a:r>
          </a:p>
          <a:p>
            <a:r>
              <a:rPr lang="en-US" sz="2400">
                <a:cs typeface="Calibri"/>
              </a:rPr>
              <a:t>It should provide you theoretical and practical knowledge about Blockchain.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FF3DC-8958-4AE1-96AA-F41193B8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AB5BEC-116A-4CCF-97DF-069F4F0D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2915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 extra properties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Authenticity</a:t>
            </a:r>
            <a:r>
              <a:rPr lang="en-US" sz="2400">
                <a:ea typeface="+mn-lt"/>
                <a:cs typeface="+mn-lt"/>
              </a:rPr>
              <a:t>: who signed the message is </a:t>
            </a:r>
            <a:r>
              <a:rPr lang="en" sz="2400">
                <a:ea typeface="+mn-lt"/>
                <a:cs typeface="+mn-lt"/>
              </a:rPr>
              <a:t>uniquely identifiable by his/her signature.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Tamperproof: </a:t>
            </a:r>
            <a:r>
              <a:rPr lang="en-US" sz="2400">
                <a:ea typeface="+mn-lt"/>
                <a:cs typeface="+mn-lt"/>
              </a:rPr>
              <a:t>who signed, signed deliberatily</a:t>
            </a:r>
          </a:p>
          <a:p>
            <a:r>
              <a:rPr lang="en-US" sz="2400" b="1">
                <a:ea typeface="+mn-lt"/>
                <a:cs typeface="+mn-lt"/>
              </a:rPr>
              <a:t>Integrity: </a:t>
            </a:r>
            <a:r>
              <a:rPr lang="en-US" sz="2400">
                <a:ea typeface="+mn-lt"/>
                <a:cs typeface="+mn-lt"/>
              </a:rPr>
              <a:t>A valid signature guarantees that a message is not modified without being noticed</a:t>
            </a:r>
          </a:p>
          <a:p>
            <a:r>
              <a:rPr lang="en-US" sz="2400" b="1">
                <a:ea typeface="+mn-lt"/>
                <a:cs typeface="+mn-lt"/>
              </a:rPr>
              <a:t>No-reuse: </a:t>
            </a:r>
            <a:r>
              <a:rPr lang="en-US" sz="2400">
                <a:ea typeface="+mn-lt"/>
                <a:cs typeface="+mn-lt"/>
              </a:rPr>
              <a:t>A signture, or part of it, is not reusable in another message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No-repudiation:</a:t>
            </a:r>
            <a:r>
              <a:rPr lang="en-US">
                <a:ea typeface="+mn-lt"/>
                <a:cs typeface="+mn-lt"/>
              </a:rPr>
              <a:t> the signer cannot deny his/her signature</a:t>
            </a:r>
            <a:endParaRPr lang="en-US" b="1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8599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en-US" sz="2400">
                <a:cs typeface="Calibri" panose="020F0502020204030204"/>
              </a:rPr>
              <a:t>Sender: </a:t>
            </a:r>
            <a:r>
              <a:rPr lang="en-US" sz="2400" b="1">
                <a:cs typeface="Calibri" panose="020F0502020204030204"/>
              </a:rPr>
              <a:t>sign(M, Kp)</a:t>
            </a:r>
            <a:r>
              <a:rPr lang="en-US" sz="2400">
                <a:cs typeface="Calibri" panose="020F0502020204030204"/>
              </a:rPr>
              <a:t> = </a:t>
            </a:r>
            <a:r>
              <a:rPr lang="en-US" sz="2400" b="1">
                <a:cs typeface="Calibri" panose="020F0502020204030204"/>
              </a:rPr>
              <a:t>S</a:t>
            </a:r>
            <a:r>
              <a:rPr lang="en-US" sz="2400">
                <a:cs typeface="Calibri" panose="020F0502020204030204"/>
              </a:rPr>
              <a:t> (signture)</a:t>
            </a:r>
            <a:endParaRPr lang="en-US">
              <a:cs typeface="Calibri"/>
            </a:endParaRPr>
          </a:p>
          <a:p>
            <a:pPr marL="514350" indent="-514350"/>
            <a:r>
              <a:rPr lang="en-US" sz="2400">
                <a:cs typeface="Calibri" panose="020F0502020204030204"/>
              </a:rPr>
              <a:t>Sender: sends message and signature</a:t>
            </a:r>
          </a:p>
          <a:p>
            <a:pPr marL="514350" indent="-514350"/>
            <a:r>
              <a:rPr lang="en-US" sz="2400">
                <a:cs typeface="Calibri" panose="020F0502020204030204"/>
              </a:rPr>
              <a:t>Receiver: </a:t>
            </a:r>
            <a:r>
              <a:rPr lang="en-US" sz="2400" b="1">
                <a:cs typeface="Calibri" panose="020F0502020204030204"/>
              </a:rPr>
              <a:t>verify(M, S, Ku)</a:t>
            </a:r>
            <a:r>
              <a:rPr lang="en-US" sz="2400">
                <a:cs typeface="Calibri" panose="020F0502020204030204"/>
              </a:rPr>
              <a:t> = </a:t>
            </a:r>
            <a:r>
              <a:rPr lang="en-US" sz="2400" b="1">
                <a:cs typeface="Calibri" panose="020F0502020204030204"/>
              </a:rPr>
              <a:t>true or false</a:t>
            </a:r>
          </a:p>
          <a:p>
            <a:pPr marL="514350" indent="-514350"/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C46C40-BD4E-431A-AEEC-35AA858BDC81}"/>
              </a:ext>
            </a:extLst>
          </p:cNvPr>
          <p:cNvGrpSpPr/>
          <p:nvPr/>
        </p:nvGrpSpPr>
        <p:grpSpPr>
          <a:xfrm>
            <a:off x="224051" y="3733797"/>
            <a:ext cx="11506835" cy="1738588"/>
            <a:chOff x="224051" y="3733797"/>
            <a:chExt cx="11506835" cy="1738588"/>
          </a:xfrm>
        </p:grpSpPr>
        <p:pic>
          <p:nvPicPr>
            <p:cNvPr id="8" name="Graphic 7" descr="Key">
              <a:extLst>
                <a:ext uri="{FF2B5EF4-FFF2-40B4-BE49-F238E27FC236}">
                  <a16:creationId xmlns:a16="http://schemas.microsoft.com/office/drawing/2014/main" id="{134E243B-668E-4F0E-AEAE-2DEAFE00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6502" y="4211471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5F045F-571D-448C-A6F3-0CD7DFEE410E}"/>
                </a:ext>
              </a:extLst>
            </p:cNvPr>
            <p:cNvSpPr txBox="1"/>
            <p:nvPr/>
          </p:nvSpPr>
          <p:spPr>
            <a:xfrm>
              <a:off x="2472519" y="5133831"/>
              <a:ext cx="218591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private key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9BCE54-716B-49E2-A228-2FDA4E72014A}"/>
                </a:ext>
              </a:extLst>
            </p:cNvPr>
            <p:cNvSpPr txBox="1"/>
            <p:nvPr/>
          </p:nvSpPr>
          <p:spPr>
            <a:xfrm>
              <a:off x="7795146" y="5122457"/>
              <a:ext cx="227690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public key</a:t>
              </a:r>
            </a:p>
          </p:txBody>
        </p:sp>
        <p:pic>
          <p:nvPicPr>
            <p:cNvPr id="11" name="Graphic 7" descr="Laptop">
              <a:extLst>
                <a:ext uri="{FF2B5EF4-FFF2-40B4-BE49-F238E27FC236}">
                  <a16:creationId xmlns:a16="http://schemas.microsoft.com/office/drawing/2014/main" id="{0670FA9D-94EA-4E2E-B160-20368DBB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7952" y="4014716"/>
              <a:ext cx="1392071" cy="1403444"/>
            </a:xfrm>
            <a:prstGeom prst="rect">
              <a:avLst/>
            </a:prstGeom>
          </p:spPr>
        </p:pic>
        <p:pic>
          <p:nvPicPr>
            <p:cNvPr id="12" name="Graphic 7" descr="Laptop">
              <a:extLst>
                <a:ext uri="{FF2B5EF4-FFF2-40B4-BE49-F238E27FC236}">
                  <a16:creationId xmlns:a16="http://schemas.microsoft.com/office/drawing/2014/main" id="{06E91E35-2E5D-48C0-B4F7-462A9B3D8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6525" y="4014716"/>
              <a:ext cx="1392071" cy="1403444"/>
            </a:xfrm>
            <a:prstGeom prst="rect">
              <a:avLst/>
            </a:prstGeom>
          </p:spPr>
        </p:pic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B1AC27A1-E7DB-4078-80A2-C42F1D9119E2}"/>
                </a:ext>
              </a:extLst>
            </p:cNvPr>
            <p:cNvSpPr/>
            <p:nvPr/>
          </p:nvSpPr>
          <p:spPr>
            <a:xfrm>
              <a:off x="224051" y="4256963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pic>
          <p:nvPicPr>
            <p:cNvPr id="15" name="Graphic 14" descr="Key">
              <a:extLst>
                <a:ext uri="{FF2B5EF4-FFF2-40B4-BE49-F238E27FC236}">
                  <a16:creationId xmlns:a16="http://schemas.microsoft.com/office/drawing/2014/main" id="{575EF7C9-463F-4B09-B454-BAF657B66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2624" y="4230805"/>
              <a:ext cx="914400" cy="914400"/>
            </a:xfrm>
            <a:prstGeom prst="rect">
              <a:avLst/>
            </a:prstGeom>
          </p:spPr>
        </p:pic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1048B0FB-0012-4274-8E4D-2F9B4BF09361}"/>
                </a:ext>
              </a:extLst>
            </p:cNvPr>
            <p:cNvSpPr/>
            <p:nvPr/>
          </p:nvSpPr>
          <p:spPr>
            <a:xfrm>
              <a:off x="4103427" y="4768753"/>
              <a:ext cx="909850" cy="36394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FE93554-F115-4668-8488-304E38998F44}"/>
                </a:ext>
              </a:extLst>
            </p:cNvPr>
            <p:cNvSpPr/>
            <p:nvPr/>
          </p:nvSpPr>
          <p:spPr>
            <a:xfrm>
              <a:off x="5237328" y="4387260"/>
              <a:ext cx="1717345" cy="489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FF161-316A-48CE-9630-6E30424C07FA}"/>
                </a:ext>
              </a:extLst>
            </p:cNvPr>
            <p:cNvSpPr txBox="1"/>
            <p:nvPr/>
          </p:nvSpPr>
          <p:spPr>
            <a:xfrm>
              <a:off x="1676400" y="3894160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Bob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0E5FBF-433E-4DDB-B8A9-BB8750D812D2}"/>
                </a:ext>
              </a:extLst>
            </p:cNvPr>
            <p:cNvSpPr txBox="1"/>
            <p:nvPr/>
          </p:nvSpPr>
          <p:spPr>
            <a:xfrm>
              <a:off x="9762698" y="3894159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Alice</a:t>
              </a:r>
            </a:p>
          </p:txBody>
        </p:sp>
        <p:sp>
          <p:nvSpPr>
            <p:cNvPr id="21" name="Rectangle: Folded Corner 20">
              <a:extLst>
                <a:ext uri="{FF2B5EF4-FFF2-40B4-BE49-F238E27FC236}">
                  <a16:creationId xmlns:a16="http://schemas.microsoft.com/office/drawing/2014/main" id="{BC833D6C-2543-4CD6-85AA-86F9E2FF42A3}"/>
                </a:ext>
              </a:extLst>
            </p:cNvPr>
            <p:cNvSpPr/>
            <p:nvPr/>
          </p:nvSpPr>
          <p:spPr>
            <a:xfrm>
              <a:off x="4102289" y="3802037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83BE0A71-1E55-40E3-95BE-FE085B872F61}"/>
                </a:ext>
              </a:extLst>
            </p:cNvPr>
            <p:cNvSpPr/>
            <p:nvPr/>
          </p:nvSpPr>
          <p:spPr>
            <a:xfrm>
              <a:off x="7162799" y="4700513"/>
              <a:ext cx="909850" cy="36394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A!D$#</a:t>
              </a:r>
              <a:endParaRPr lang="en-US" sz="1600"/>
            </a:p>
          </p:txBody>
        </p:sp>
        <p:sp>
          <p:nvSpPr>
            <p:cNvPr id="23" name="Rectangle: Folded Corner 22">
              <a:extLst>
                <a:ext uri="{FF2B5EF4-FFF2-40B4-BE49-F238E27FC236}">
                  <a16:creationId xmlns:a16="http://schemas.microsoft.com/office/drawing/2014/main" id="{C74177DF-B23D-4D75-9753-C69952F0E3AB}"/>
                </a:ext>
              </a:extLst>
            </p:cNvPr>
            <p:cNvSpPr/>
            <p:nvPr/>
          </p:nvSpPr>
          <p:spPr>
            <a:xfrm>
              <a:off x="7161661" y="3733797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Hello</a:t>
              </a:r>
              <a:endParaRPr lang="en-US" sz="1600"/>
            </a:p>
          </p:txBody>
        </p:sp>
        <p:pic>
          <p:nvPicPr>
            <p:cNvPr id="24" name="Picture 24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95FB0D3E-503B-4537-A44A-8D58EEE87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556" r="45643" b="2143"/>
            <a:stretch/>
          </p:blipFill>
          <p:spPr>
            <a:xfrm>
              <a:off x="10968251" y="3899690"/>
              <a:ext cx="762635" cy="1282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17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RSA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 was published in 1978 by Rivest,, Shamir and adleman (RSA)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RSA can be used for both cipher and signatures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 is the most used algorithm on the web.</a:t>
            </a:r>
          </a:p>
          <a:p>
            <a:r>
              <a:rPr lang="en-US" sz="2400">
                <a:ea typeface="+mn-lt"/>
                <a:cs typeface="+mn-lt"/>
              </a:rPr>
              <a:t>É muito utilizado em aplicações de comércio electrónico</a:t>
            </a:r>
            <a:endParaRPr lang="en-US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B1BC19B7-1E36-421E-A002-BA51D6DD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04" y="1691426"/>
            <a:ext cx="6996752" cy="1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4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1</a:t>
            </a:r>
            <a:r>
              <a:rPr lang="en-US">
                <a:cs typeface="Calibri" panose="020F0502020204030204"/>
              </a:rPr>
              <a:t>: Choose two large prime numbers </a:t>
            </a:r>
            <a:r>
              <a:rPr lang="en-US" i="1">
                <a:cs typeface="Calibri" panose="020F0502020204030204"/>
              </a:rPr>
              <a:t>p </a:t>
            </a:r>
            <a:r>
              <a:rPr lang="en-US">
                <a:cs typeface="Calibri" panose="020F0502020204030204"/>
              </a:rPr>
              <a:t>and </a:t>
            </a:r>
            <a:r>
              <a:rPr lang="en-US" i="1">
                <a:cs typeface="Calibri" panose="020F0502020204030204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683025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1</a:t>
            </a:r>
            <a:r>
              <a:rPr lang="en-US">
                <a:cs typeface="Calibri" panose="020F0502020204030204"/>
              </a:rPr>
              <a:t>: Choose two large </a:t>
            </a:r>
            <a:r>
              <a:rPr lang="en-US" b="1">
                <a:cs typeface="Calibri" panose="020F0502020204030204"/>
              </a:rPr>
              <a:t>prime </a:t>
            </a:r>
            <a:r>
              <a:rPr lang="en-US">
                <a:cs typeface="Calibri" panose="020F0502020204030204"/>
              </a:rPr>
              <a:t>numbers </a:t>
            </a:r>
            <a:r>
              <a:rPr lang="en-US" i="1">
                <a:cs typeface="Calibri" panose="020F0502020204030204"/>
              </a:rPr>
              <a:t>p </a:t>
            </a:r>
            <a:r>
              <a:rPr lang="en-US">
                <a:cs typeface="Calibri" panose="020F0502020204030204"/>
              </a:rPr>
              <a:t>and </a:t>
            </a:r>
            <a:r>
              <a:rPr lang="en-US" i="1">
                <a:cs typeface="Calibri" panose="020F0502020204030204"/>
              </a:rPr>
              <a:t>q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F230C93C-06CE-4D36-A319-8660FFFFE721}"/>
              </a:ext>
            </a:extLst>
          </p:cNvPr>
          <p:cNvSpPr/>
          <p:nvPr/>
        </p:nvSpPr>
        <p:spPr>
          <a:xfrm>
            <a:off x="6628262" y="1754874"/>
            <a:ext cx="4879074" cy="155811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 prime number is a natural number greater than 1 that is not a product of two smaller natural numbers.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35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1</a:t>
            </a:r>
            <a:r>
              <a:rPr lang="en-US">
                <a:cs typeface="Calibri" panose="020F0502020204030204"/>
              </a:rPr>
              <a:t>: Choose two large </a:t>
            </a:r>
            <a:r>
              <a:rPr lang="en-US" b="1">
                <a:cs typeface="Calibri" panose="020F0502020204030204"/>
              </a:rPr>
              <a:t>prime </a:t>
            </a:r>
            <a:r>
              <a:rPr lang="en-US">
                <a:cs typeface="Calibri" panose="020F0502020204030204"/>
              </a:rPr>
              <a:t>numbers </a:t>
            </a:r>
            <a:r>
              <a:rPr lang="en-US" i="1">
                <a:cs typeface="Calibri" panose="020F0502020204030204"/>
              </a:rPr>
              <a:t>p </a:t>
            </a:r>
            <a:r>
              <a:rPr lang="en-US">
                <a:cs typeface="Calibri" panose="020F0502020204030204"/>
              </a:rPr>
              <a:t>and </a:t>
            </a:r>
            <a:r>
              <a:rPr lang="en-US" i="1">
                <a:cs typeface="Calibri" panose="020F0502020204030204"/>
              </a:rPr>
              <a:t>q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F230C93C-06CE-4D36-A319-8660FFFFE721}"/>
              </a:ext>
            </a:extLst>
          </p:cNvPr>
          <p:cNvSpPr/>
          <p:nvPr/>
        </p:nvSpPr>
        <p:spPr>
          <a:xfrm>
            <a:off x="6628262" y="1754874"/>
            <a:ext cx="4879074" cy="155811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 prime number is a natural number greater than 1 that is not a product of two smaller natural numbers.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BD1844-E00F-4B54-93DB-D9DA21055957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cs typeface="Calibri"/>
              </a:rPr>
              <a:t>p = 43</a:t>
            </a:r>
          </a:p>
          <a:p>
            <a:pPr algn="ctr"/>
            <a:r>
              <a:rPr lang="en-US" sz="2400" i="1">
                <a:cs typeface="Calibri"/>
              </a:rPr>
              <a:t>q = 47</a:t>
            </a:r>
          </a:p>
        </p:txBody>
      </p:sp>
    </p:spTree>
    <p:extLst>
      <p:ext uri="{BB962C8B-B14F-4D97-AF65-F5344CB8AC3E}">
        <p14:creationId xmlns:p14="http://schemas.microsoft.com/office/powerpoint/2010/main" val="3918340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2</a:t>
            </a:r>
            <a:r>
              <a:rPr lang="en-US">
                <a:cs typeface="Calibri" panose="020F0502020204030204"/>
              </a:rPr>
              <a:t>: Compute n = p x q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7DD17D-78F5-410D-A6A8-68EF8F497A29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ea typeface="+mn-lt"/>
                <a:cs typeface="+mn-lt"/>
              </a:rPr>
              <a:t>n = 43 x 47</a:t>
            </a:r>
            <a:endParaRPr lang="en-US" sz="2400">
              <a:ea typeface="+mn-lt"/>
              <a:cs typeface="+mn-lt"/>
            </a:endParaRPr>
          </a:p>
          <a:p>
            <a:pPr algn="ctr"/>
            <a:r>
              <a:rPr lang="en-US" sz="2400" i="1">
                <a:ea typeface="+mn-lt"/>
                <a:cs typeface="+mn-lt"/>
              </a:rPr>
              <a:t>n = 2021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321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3</a:t>
            </a:r>
            <a:r>
              <a:rPr lang="en-US">
                <a:cs typeface="Calibri" panose="020F0502020204030204"/>
              </a:rPr>
              <a:t>: Compute </a:t>
            </a:r>
            <a:r>
              <a:rPr lang="en-US" i="1">
                <a:ea typeface="+mn-lt"/>
                <a:cs typeface="+mn-lt"/>
              </a:rPr>
              <a:t>ϕ</a:t>
            </a:r>
            <a:r>
              <a:rPr lang="en-US">
                <a:ea typeface="+mn-lt"/>
                <a:cs typeface="+mn-lt"/>
              </a:rPr>
              <a:t>(n)</a:t>
            </a:r>
            <a:r>
              <a:rPr lang="en-US">
                <a:cs typeface="Calibri" panose="020F0502020204030204"/>
              </a:rPr>
              <a:t> 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1C4077E-B42D-4275-BFF0-FC64A1A1CB81}"/>
              </a:ext>
            </a:extLst>
          </p:cNvPr>
          <p:cNvSpPr/>
          <p:nvPr/>
        </p:nvSpPr>
        <p:spPr>
          <a:xfrm>
            <a:off x="6628262" y="1754874"/>
            <a:ext cx="4879074" cy="155811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Euler's phi function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is the number of integers k in the range 1 ≤ k ≤ n for which the greatest common divisor gcd(n, k) is equal to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(n) = </a:t>
            </a:r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(p-1)(q-1)</a:t>
            </a:r>
          </a:p>
        </p:txBody>
      </p:sp>
    </p:spTree>
    <p:extLst>
      <p:ext uri="{BB962C8B-B14F-4D97-AF65-F5344CB8AC3E}">
        <p14:creationId xmlns:p14="http://schemas.microsoft.com/office/powerpoint/2010/main" val="402892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3</a:t>
            </a:r>
            <a:r>
              <a:rPr lang="en-US">
                <a:cs typeface="Calibri" panose="020F0502020204030204"/>
              </a:rPr>
              <a:t>: Compute </a:t>
            </a:r>
            <a:r>
              <a:rPr lang="en-US" i="1">
                <a:ea typeface="+mn-lt"/>
                <a:cs typeface="+mn-lt"/>
              </a:rPr>
              <a:t>ϕ</a:t>
            </a:r>
            <a:r>
              <a:rPr lang="en-US">
                <a:ea typeface="+mn-lt"/>
                <a:cs typeface="+mn-lt"/>
              </a:rPr>
              <a:t>(n)</a:t>
            </a:r>
            <a:r>
              <a:rPr lang="en-US">
                <a:cs typeface="Calibri" panose="020F0502020204030204"/>
              </a:rPr>
              <a:t>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(n) = </a:t>
            </a:r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(p-1)(q-1)</a:t>
            </a:r>
          </a:p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(2021) = (43-1)(47-1)</a:t>
            </a:r>
          </a:p>
        </p:txBody>
      </p:sp>
    </p:spTree>
    <p:extLst>
      <p:ext uri="{BB962C8B-B14F-4D97-AF65-F5344CB8AC3E}">
        <p14:creationId xmlns:p14="http://schemas.microsoft.com/office/powerpoint/2010/main" val="627817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3</a:t>
            </a:r>
            <a:r>
              <a:rPr lang="en-US">
                <a:cs typeface="Calibri" panose="020F0502020204030204"/>
              </a:rPr>
              <a:t>: Compute </a:t>
            </a:r>
            <a:r>
              <a:rPr lang="en-US" i="1">
                <a:ea typeface="+mn-lt"/>
                <a:cs typeface="+mn-lt"/>
              </a:rPr>
              <a:t>ϕ</a:t>
            </a:r>
            <a:r>
              <a:rPr lang="en-US">
                <a:ea typeface="+mn-lt"/>
                <a:cs typeface="+mn-lt"/>
              </a:rPr>
              <a:t>(n)</a:t>
            </a:r>
            <a:r>
              <a:rPr lang="en-US">
                <a:cs typeface="Calibri" panose="020F0502020204030204"/>
              </a:rPr>
              <a:t> 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393442"/>
            <a:ext cx="12726534" cy="160361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(n) = </a:t>
            </a:r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(p-1)(q-1)</a:t>
            </a:r>
          </a:p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(2021) = (43-1)(47-1)</a:t>
            </a:r>
          </a:p>
          <a:p>
            <a:pPr algn="ctr"/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(2021)=1932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6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Blockchain101: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400" u="sng">
                <a:ea typeface="+mn-lt"/>
                <a:cs typeface="+mn-lt"/>
              </a:rPr>
              <a:t>Security Fundamental Concepts</a:t>
            </a:r>
          </a:p>
          <a:p>
            <a:pPr marL="514350" indent="-514350">
              <a:buAutoNum type="arabicPeriod"/>
            </a:pPr>
            <a:r>
              <a:rPr lang="en-US" sz="2400">
                <a:ea typeface="+mn-lt"/>
                <a:cs typeface="+mn-lt"/>
              </a:rPr>
              <a:t>Secure Distributed Systems</a:t>
            </a:r>
          </a:p>
          <a:p>
            <a:pPr marL="514350" indent="-514350">
              <a:buAutoNum type="arabicPeriod"/>
            </a:pPr>
            <a:r>
              <a:rPr lang="en-US" sz="2400">
                <a:ea typeface="+mn-lt"/>
                <a:cs typeface="+mn-lt"/>
              </a:rPr>
              <a:t>Blockchain in a Nutshell</a:t>
            </a:r>
          </a:p>
          <a:p>
            <a:pPr marL="514350" indent="-514350">
              <a:buAutoNum type="arabicPeriod"/>
            </a:pPr>
            <a:r>
              <a:rPr lang="en-US" sz="2400">
                <a:ea typeface="+mn-lt"/>
                <a:cs typeface="+mn-lt"/>
              </a:rPr>
              <a:t>Assembling the pieces: Blockchain prototype </a:t>
            </a:r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3E0275-A5AF-4E0D-9E64-EF5377FB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29130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4</a:t>
            </a:r>
            <a:r>
              <a:rPr lang="en-US">
                <a:cs typeface="Calibri" panose="020F0502020204030204"/>
              </a:rPr>
              <a:t>: Select </a:t>
            </a:r>
            <a:r>
              <a:rPr lang="en-US" i="1">
                <a:cs typeface="Calibri" panose="020F0502020204030204"/>
              </a:rPr>
              <a:t>e, e is the public exponent</a:t>
            </a:r>
            <a:endParaRPr lang="en-US" i="1">
              <a:ea typeface="+mn-lt"/>
              <a:cs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029502"/>
            <a:ext cx="12726534" cy="23883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Such that </a:t>
            </a:r>
            <a:r>
              <a:rPr lang="en-US" sz="2400" i="1">
                <a:ea typeface="+mn-lt"/>
                <a:cs typeface="+mn-lt"/>
              </a:rPr>
              <a:t>e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b="1">
                <a:ea typeface="+mn-lt"/>
                <a:cs typeface="+mn-lt"/>
              </a:rPr>
              <a:t>∈ </a:t>
            </a:r>
            <a:r>
              <a:rPr lang="en-US" sz="2400">
                <a:ea typeface="+mn-lt"/>
                <a:cs typeface="+mn-lt"/>
              </a:rPr>
              <a:t>{ 1, … , </a:t>
            </a:r>
            <a:r>
              <a:rPr lang="en-US" sz="2400" i="1">
                <a:ea typeface="+mn-lt"/>
                <a:cs typeface="+mn-lt"/>
              </a:rPr>
              <a:t>ϕ</a:t>
            </a:r>
            <a:r>
              <a:rPr lang="en-US" sz="2400">
                <a:ea typeface="+mn-lt"/>
                <a:cs typeface="+mn-lt"/>
              </a:rPr>
              <a:t>(n-1) }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gcd(</a:t>
            </a:r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, 1932) = 1</a:t>
            </a:r>
          </a:p>
          <a:p>
            <a:pPr algn="ctr"/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For example: </a:t>
            </a:r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 = 155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F4D6D78-6432-4617-9463-B4D71286567C}"/>
              </a:ext>
            </a:extLst>
          </p:cNvPr>
          <p:cNvSpPr/>
          <p:nvPr/>
        </p:nvSpPr>
        <p:spPr>
          <a:xfrm>
            <a:off x="6446292" y="1459173"/>
            <a:ext cx="5299879" cy="183107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greatest common divisor (gcd) of two integers is the largest positive integer that divides each of the integers. 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For example, the gcd of 8 and 12 is 4</a:t>
            </a:r>
          </a:p>
        </p:txBody>
      </p:sp>
    </p:spTree>
    <p:extLst>
      <p:ext uri="{BB962C8B-B14F-4D97-AF65-F5344CB8AC3E}">
        <p14:creationId xmlns:p14="http://schemas.microsoft.com/office/powerpoint/2010/main" val="1280911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Key generation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994" y="224391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7131" y="1717343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Public Key: </a:t>
            </a:r>
            <a:r>
              <a:rPr lang="en-US" i="1">
                <a:cs typeface="Calibri" panose="020F0502020204030204"/>
              </a:rPr>
              <a:t>(n, e)</a:t>
            </a:r>
          </a:p>
          <a:p>
            <a:r>
              <a:rPr lang="en-US">
                <a:cs typeface="Calibri" panose="020F0502020204030204"/>
              </a:rPr>
              <a:t>Private Key: </a:t>
            </a:r>
            <a:r>
              <a:rPr lang="en-US" i="1">
                <a:cs typeface="Calibri" panose="020F0502020204030204"/>
              </a:rPr>
              <a:t>d</a:t>
            </a:r>
            <a:endParaRPr lang="en-US">
              <a:cs typeface="Calibri" panose="020F0502020204030204"/>
            </a:endParaRPr>
          </a:p>
          <a:p>
            <a:endParaRPr lang="en-US" i="1">
              <a:cs typeface="Calibri" panose="020F0502020204030204"/>
            </a:endParaRPr>
          </a:p>
          <a:p>
            <a:r>
              <a:rPr lang="en-US" b="1">
                <a:cs typeface="Calibri" panose="020F0502020204030204"/>
              </a:rPr>
              <a:t>Step 5</a:t>
            </a:r>
            <a:r>
              <a:rPr lang="en-US">
                <a:cs typeface="Calibri" panose="020F0502020204030204"/>
              </a:rPr>
              <a:t>: Compute private key </a:t>
            </a:r>
            <a:r>
              <a:rPr lang="en-US" i="1">
                <a:cs typeface="Calibri" panose="020F0502020204030204"/>
              </a:rPr>
              <a:t>d</a:t>
            </a:r>
            <a:endParaRPr lang="en-US" i="1">
              <a:ea typeface="+mn-lt"/>
              <a:cs typeface="+mn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F77F4-5C22-45FD-8EC8-B3E40E827C51}"/>
              </a:ext>
            </a:extLst>
          </p:cNvPr>
          <p:cNvSpPr/>
          <p:nvPr/>
        </p:nvSpPr>
        <p:spPr>
          <a:xfrm>
            <a:off x="-218363" y="4029502"/>
            <a:ext cx="12726534" cy="230874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d x e </a:t>
            </a:r>
            <a:r>
              <a:rPr lang="en-US" sz="2400" i="1">
                <a:ea typeface="+mn-lt"/>
                <a:cs typeface="+mn-lt"/>
              </a:rPr>
              <a:t>≡ 1 mod ϕ(n)</a:t>
            </a:r>
          </a:p>
          <a:p>
            <a:pPr algn="ctr"/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d x 155 </a:t>
            </a:r>
            <a:r>
              <a:rPr lang="en-US" sz="2400" i="1">
                <a:ea typeface="+mn-lt"/>
                <a:cs typeface="+mn-lt"/>
              </a:rPr>
              <a:t>≡ 1 mod 1932</a:t>
            </a:r>
          </a:p>
          <a:p>
            <a:pPr algn="ctr"/>
            <a:r>
              <a:rPr lang="en-US" sz="2400" i="1">
                <a:solidFill>
                  <a:schemeClr val="bg1"/>
                </a:solidFill>
                <a:ea typeface="+mn-lt"/>
                <a:cs typeface="+mn-lt"/>
              </a:rPr>
              <a:t>d </a:t>
            </a:r>
            <a:r>
              <a:rPr lang="en-US" sz="2400" i="1">
                <a:ea typeface="+mn-lt"/>
                <a:cs typeface="+mn-lt"/>
              </a:rPr>
              <a:t>= 1583</a:t>
            </a:r>
            <a:endParaRPr lang="en-US" i="1"/>
          </a:p>
          <a:p>
            <a:pPr algn="ctr"/>
            <a:endParaRPr lang="en-US" sz="2400">
              <a:ea typeface="+mn-lt"/>
              <a:cs typeface="+mn-lt"/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F4D6D78-6432-4617-9463-B4D71286567C}"/>
              </a:ext>
            </a:extLst>
          </p:cNvPr>
          <p:cNvSpPr/>
          <p:nvPr/>
        </p:nvSpPr>
        <p:spPr>
          <a:xfrm>
            <a:off x="6457665" y="1857232"/>
            <a:ext cx="5402237" cy="932595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This equation can be solved using the Extended Euclidean Algorithm 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(see references)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695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Sign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203" y="278982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340" y="2263254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Now Bob wants to send a signed message to Alice</a:t>
            </a:r>
          </a:p>
          <a:p>
            <a:r>
              <a:rPr lang="en-US" b="1">
                <a:cs typeface="Calibri" panose="020F0502020204030204"/>
              </a:rPr>
              <a:t>Bob's Public Key:</a:t>
            </a:r>
            <a:r>
              <a:rPr lang="en-US">
                <a:cs typeface="Calibri" panose="020F0502020204030204"/>
              </a:rPr>
              <a:t> (</a:t>
            </a:r>
            <a:r>
              <a:rPr lang="en-US">
                <a:ea typeface="+mn-lt"/>
                <a:cs typeface="+mn-lt"/>
              </a:rPr>
              <a:t>2021</a:t>
            </a:r>
            <a:r>
              <a:rPr lang="en-US">
                <a:cs typeface="Calibri" panose="020F0502020204030204"/>
              </a:rPr>
              <a:t>,155)</a:t>
            </a:r>
          </a:p>
          <a:p>
            <a:r>
              <a:rPr lang="en-US" b="1">
                <a:cs typeface="Calibri" panose="020F0502020204030204"/>
              </a:rPr>
              <a:t>Bob's Private Key:</a:t>
            </a:r>
            <a:r>
              <a:rPr lang="en-US">
                <a:cs typeface="Calibri" panose="020F0502020204030204"/>
              </a:rPr>
              <a:t> 1583</a:t>
            </a:r>
            <a:endParaRPr lang="en-US" i="1">
              <a:cs typeface="Calibri" panose="020F0502020204030204"/>
            </a:endParaRPr>
          </a:p>
          <a:p>
            <a:endParaRPr lang="en-US" i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message</a:t>
            </a:r>
            <a:r>
              <a:rPr lang="en-US" i="1">
                <a:ea typeface="+mn-lt"/>
                <a:cs typeface="+mn-lt"/>
              </a:rPr>
              <a:t> m </a:t>
            </a:r>
            <a:r>
              <a:rPr lang="en-US" b="1">
                <a:ea typeface="+mn-lt"/>
                <a:cs typeface="+mn-lt"/>
              </a:rPr>
              <a:t>∈ </a:t>
            </a:r>
            <a:r>
              <a:rPr lang="en-US">
                <a:ea typeface="+mn-lt"/>
                <a:cs typeface="+mn-lt"/>
              </a:rPr>
              <a:t>{ 1, … , n-1 }, e.g., </a:t>
            </a:r>
            <a:r>
              <a:rPr lang="en-US" i="1">
                <a:ea typeface="+mn-lt"/>
                <a:cs typeface="+mn-lt"/>
              </a:rPr>
              <a:t>m = 411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CB7A2E6-BCCE-464E-B5F9-EE46805D11D6}"/>
              </a:ext>
            </a:extLst>
          </p:cNvPr>
          <p:cNvSpPr/>
          <p:nvPr/>
        </p:nvSpPr>
        <p:spPr>
          <a:xfrm>
            <a:off x="4433248" y="4871113"/>
            <a:ext cx="6971729" cy="125104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Remember that we are using small prime numbers for the sake of simplicity.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n-1 should accommodate any messages with larger prime numbers.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298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Sign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203" y="278982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340" y="2263254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Now Bob wants to send a signed message to Alice</a:t>
            </a:r>
          </a:p>
          <a:p>
            <a:r>
              <a:rPr lang="en-US" b="1">
                <a:cs typeface="Calibri" panose="020F0502020204030204"/>
              </a:rPr>
              <a:t>Bob's Public Key:</a:t>
            </a:r>
            <a:r>
              <a:rPr lang="en-US">
                <a:cs typeface="Calibri" panose="020F0502020204030204"/>
              </a:rPr>
              <a:t> (</a:t>
            </a:r>
            <a:r>
              <a:rPr lang="en-US">
                <a:ea typeface="+mn-lt"/>
                <a:cs typeface="+mn-lt"/>
              </a:rPr>
              <a:t>2021</a:t>
            </a:r>
            <a:r>
              <a:rPr lang="en-US">
                <a:cs typeface="Calibri" panose="020F0502020204030204"/>
              </a:rPr>
              <a:t>,155)</a:t>
            </a:r>
          </a:p>
          <a:p>
            <a:r>
              <a:rPr lang="en-US" b="1">
                <a:cs typeface="Calibri" panose="020F0502020204030204"/>
              </a:rPr>
              <a:t>Bob's Private Key:</a:t>
            </a:r>
            <a:r>
              <a:rPr lang="en-US">
                <a:cs typeface="Calibri" panose="020F0502020204030204"/>
              </a:rPr>
              <a:t> 1583</a:t>
            </a:r>
            <a:endParaRPr lang="en-US" i="1"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M:</a:t>
            </a:r>
            <a:r>
              <a:rPr lang="en-US">
                <a:ea typeface="+mn-lt"/>
                <a:cs typeface="+mn-lt"/>
              </a:rPr>
              <a:t> 411</a:t>
            </a:r>
          </a:p>
          <a:p>
            <a:endParaRPr lang="en-US" i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E75E2-AA73-493A-BEFD-98BBAEE9F496}"/>
              </a:ext>
            </a:extLst>
          </p:cNvPr>
          <p:cNvGrpSpPr/>
          <p:nvPr/>
        </p:nvGrpSpPr>
        <p:grpSpPr>
          <a:xfrm>
            <a:off x="3719015" y="4002916"/>
            <a:ext cx="4753968" cy="1641569"/>
            <a:chOff x="3719015" y="4105274"/>
            <a:chExt cx="4753968" cy="16415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895052-D33D-4B52-8442-C95CC978F242}"/>
                </a:ext>
              </a:extLst>
            </p:cNvPr>
            <p:cNvSpPr/>
            <p:nvPr/>
          </p:nvSpPr>
          <p:spPr>
            <a:xfrm>
              <a:off x="3719015" y="4529919"/>
              <a:ext cx="4753968" cy="12169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cs typeface="Calibri"/>
                </a:rPr>
                <a:t>S = 411</a:t>
              </a:r>
              <a:r>
                <a:rPr lang="en-US" sz="2400" baseline="30000">
                  <a:cs typeface="Calibri"/>
                </a:rPr>
                <a:t>1583</a:t>
              </a:r>
              <a:r>
                <a:rPr lang="en-US" sz="2400">
                  <a:cs typeface="Calibri"/>
                </a:rPr>
                <a:t> mod 2021</a:t>
              </a:r>
            </a:p>
            <a:p>
              <a:pPr algn="ctr"/>
              <a:r>
                <a:rPr lang="en-US" sz="2400">
                  <a:cs typeface="Calibri"/>
                </a:rPr>
                <a:t>S=402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988B9-2144-45D5-B0E6-8F4F04C6A3F9}"/>
                </a:ext>
              </a:extLst>
            </p:cNvPr>
            <p:cNvSpPr txBox="1"/>
            <p:nvPr/>
          </p:nvSpPr>
          <p:spPr>
            <a:xfrm>
              <a:off x="4725537" y="410527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Signature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558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Sending 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203" y="278982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340" y="2263254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Now Bob wants to send a signed message to Alice</a:t>
            </a:r>
          </a:p>
          <a:p>
            <a:r>
              <a:rPr lang="en-US" b="1">
                <a:cs typeface="Calibri" panose="020F0502020204030204"/>
              </a:rPr>
              <a:t>Bob's Public Key:</a:t>
            </a:r>
            <a:r>
              <a:rPr lang="en-US">
                <a:cs typeface="Calibri" panose="020F0502020204030204"/>
              </a:rPr>
              <a:t> (</a:t>
            </a:r>
            <a:r>
              <a:rPr lang="en-US">
                <a:ea typeface="+mn-lt"/>
                <a:cs typeface="+mn-lt"/>
              </a:rPr>
              <a:t>2021</a:t>
            </a:r>
            <a:r>
              <a:rPr lang="en-US">
                <a:cs typeface="Calibri" panose="020F0502020204030204"/>
              </a:rPr>
              <a:t>,155)</a:t>
            </a:r>
          </a:p>
          <a:p>
            <a:r>
              <a:rPr lang="en-US" b="1">
                <a:cs typeface="Calibri" panose="020F0502020204030204"/>
              </a:rPr>
              <a:t>Bob's Private Key:</a:t>
            </a:r>
            <a:r>
              <a:rPr lang="en-US">
                <a:cs typeface="Calibri" panose="020F0502020204030204"/>
              </a:rPr>
              <a:t> 1583</a:t>
            </a:r>
            <a:endParaRPr lang="en-US" i="1"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M:</a:t>
            </a:r>
            <a:r>
              <a:rPr lang="en-US">
                <a:ea typeface="+mn-lt"/>
                <a:cs typeface="+mn-lt"/>
              </a:rPr>
              <a:t> 411</a:t>
            </a:r>
          </a:p>
          <a:p>
            <a:r>
              <a:rPr lang="en-US" b="1">
                <a:ea typeface="+mn-lt"/>
                <a:cs typeface="+mn-lt"/>
              </a:rPr>
              <a:t>S</a:t>
            </a:r>
            <a:r>
              <a:rPr lang="en-US">
                <a:ea typeface="+mn-lt"/>
                <a:cs typeface="+mn-lt"/>
              </a:rPr>
              <a:t>=402</a:t>
            </a:r>
          </a:p>
          <a:p>
            <a:endParaRPr lang="en-US" i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ECD541-7433-4D4C-A969-1BB40A88B156}"/>
              </a:ext>
            </a:extLst>
          </p:cNvPr>
          <p:cNvGrpSpPr/>
          <p:nvPr/>
        </p:nvGrpSpPr>
        <p:grpSpPr>
          <a:xfrm>
            <a:off x="337782" y="4325200"/>
            <a:ext cx="11506835" cy="1738588"/>
            <a:chOff x="224051" y="3733797"/>
            <a:chExt cx="11506835" cy="1738588"/>
          </a:xfrm>
        </p:grpSpPr>
        <p:pic>
          <p:nvPicPr>
            <p:cNvPr id="14" name="Graphic 13" descr="Key">
              <a:extLst>
                <a:ext uri="{FF2B5EF4-FFF2-40B4-BE49-F238E27FC236}">
                  <a16:creationId xmlns:a16="http://schemas.microsoft.com/office/drawing/2014/main" id="{B4B69723-D0A2-4422-9A95-8EF3EEE8C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6502" y="4211471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5AE66D-ECC9-441E-8355-C5A24F666862}"/>
                </a:ext>
              </a:extLst>
            </p:cNvPr>
            <p:cNvSpPr txBox="1"/>
            <p:nvPr/>
          </p:nvSpPr>
          <p:spPr>
            <a:xfrm>
              <a:off x="2472519" y="5133831"/>
              <a:ext cx="218591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private key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AAB2FA-FB15-4DF7-93B5-782D19AD506D}"/>
                </a:ext>
              </a:extLst>
            </p:cNvPr>
            <p:cNvSpPr txBox="1"/>
            <p:nvPr/>
          </p:nvSpPr>
          <p:spPr>
            <a:xfrm>
              <a:off x="7795146" y="5122457"/>
              <a:ext cx="2276901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Bob's public key</a:t>
              </a:r>
            </a:p>
          </p:txBody>
        </p:sp>
        <p:pic>
          <p:nvPicPr>
            <p:cNvPr id="17" name="Graphic 7" descr="Laptop">
              <a:extLst>
                <a:ext uri="{FF2B5EF4-FFF2-40B4-BE49-F238E27FC236}">
                  <a16:creationId xmlns:a16="http://schemas.microsoft.com/office/drawing/2014/main" id="{BC751FFE-EC76-4D1F-B3A6-2B2F03C8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57952" y="4014716"/>
              <a:ext cx="1392071" cy="1403444"/>
            </a:xfrm>
            <a:prstGeom prst="rect">
              <a:avLst/>
            </a:prstGeom>
          </p:spPr>
        </p:pic>
        <p:pic>
          <p:nvPicPr>
            <p:cNvPr id="18" name="Graphic 7" descr="Laptop">
              <a:extLst>
                <a:ext uri="{FF2B5EF4-FFF2-40B4-BE49-F238E27FC236}">
                  <a16:creationId xmlns:a16="http://schemas.microsoft.com/office/drawing/2014/main" id="{33085791-D1C1-4046-800A-81D504F8F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46525" y="4014716"/>
              <a:ext cx="1392071" cy="1403444"/>
            </a:xfrm>
            <a:prstGeom prst="rect">
              <a:avLst/>
            </a:prstGeom>
          </p:spPr>
        </p:pic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A9219BEF-B5D8-40DE-BEE2-262735A511E6}"/>
                </a:ext>
              </a:extLst>
            </p:cNvPr>
            <p:cNvSpPr/>
            <p:nvPr/>
          </p:nvSpPr>
          <p:spPr>
            <a:xfrm>
              <a:off x="224051" y="4256963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411</a:t>
              </a:r>
              <a:endParaRPr lang="en-US" sz="1600"/>
            </a:p>
          </p:txBody>
        </p:sp>
        <p:pic>
          <p:nvPicPr>
            <p:cNvPr id="20" name="Graphic 19" descr="Key">
              <a:extLst>
                <a:ext uri="{FF2B5EF4-FFF2-40B4-BE49-F238E27FC236}">
                  <a16:creationId xmlns:a16="http://schemas.microsoft.com/office/drawing/2014/main" id="{E4B3B234-95E2-4AAE-BB25-E06C04C6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12624" y="4230805"/>
              <a:ext cx="914400" cy="914400"/>
            </a:xfrm>
            <a:prstGeom prst="rect">
              <a:avLst/>
            </a:prstGeom>
          </p:spPr>
        </p:pic>
        <p:sp>
          <p:nvSpPr>
            <p:cNvPr id="21" name="Rectangle: Folded Corner 20">
              <a:extLst>
                <a:ext uri="{FF2B5EF4-FFF2-40B4-BE49-F238E27FC236}">
                  <a16:creationId xmlns:a16="http://schemas.microsoft.com/office/drawing/2014/main" id="{19E6379B-39A2-4308-9875-33FCAF642F9F}"/>
                </a:ext>
              </a:extLst>
            </p:cNvPr>
            <p:cNvSpPr/>
            <p:nvPr/>
          </p:nvSpPr>
          <p:spPr>
            <a:xfrm>
              <a:off x="4103427" y="4768753"/>
              <a:ext cx="909850" cy="36394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402</a:t>
              </a:r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D4297155-80A9-4275-982C-C7F917402CB0}"/>
                </a:ext>
              </a:extLst>
            </p:cNvPr>
            <p:cNvSpPr/>
            <p:nvPr/>
          </p:nvSpPr>
          <p:spPr>
            <a:xfrm>
              <a:off x="5237328" y="4387260"/>
              <a:ext cx="1717345" cy="489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9CAABF-23D3-4B1C-A8B3-85DCDA4E00B1}"/>
                </a:ext>
              </a:extLst>
            </p:cNvPr>
            <p:cNvSpPr txBox="1"/>
            <p:nvPr/>
          </p:nvSpPr>
          <p:spPr>
            <a:xfrm>
              <a:off x="1676400" y="3894160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Bob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9EEDB9-6908-4B4F-BB10-337943B77C5E}"/>
                </a:ext>
              </a:extLst>
            </p:cNvPr>
            <p:cNvSpPr txBox="1"/>
            <p:nvPr/>
          </p:nvSpPr>
          <p:spPr>
            <a:xfrm>
              <a:off x="9762698" y="3894159"/>
              <a:ext cx="75290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600"/>
                <a:t>Alice</a:t>
              </a:r>
            </a:p>
          </p:txBody>
        </p:sp>
        <p:sp>
          <p:nvSpPr>
            <p:cNvPr id="25" name="Rectangle: Folded Corner 24">
              <a:extLst>
                <a:ext uri="{FF2B5EF4-FFF2-40B4-BE49-F238E27FC236}">
                  <a16:creationId xmlns:a16="http://schemas.microsoft.com/office/drawing/2014/main" id="{3474B6F9-56AC-406B-BB48-C89938D98252}"/>
                </a:ext>
              </a:extLst>
            </p:cNvPr>
            <p:cNvSpPr/>
            <p:nvPr/>
          </p:nvSpPr>
          <p:spPr>
            <a:xfrm>
              <a:off x="4102289" y="3802037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411</a:t>
              </a:r>
              <a:endParaRPr lang="en-US" sz="1600"/>
            </a:p>
          </p:txBody>
        </p:sp>
        <p:sp>
          <p:nvSpPr>
            <p:cNvPr id="26" name="Rectangle: Folded Corner 25">
              <a:extLst>
                <a:ext uri="{FF2B5EF4-FFF2-40B4-BE49-F238E27FC236}">
                  <a16:creationId xmlns:a16="http://schemas.microsoft.com/office/drawing/2014/main" id="{C26C8F83-3C8D-4269-B6CB-26E317EE96E5}"/>
                </a:ext>
              </a:extLst>
            </p:cNvPr>
            <p:cNvSpPr/>
            <p:nvPr/>
          </p:nvSpPr>
          <p:spPr>
            <a:xfrm>
              <a:off x="7162799" y="4700513"/>
              <a:ext cx="909850" cy="36394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402</a:t>
              </a:r>
              <a:endParaRPr lang="en-US"/>
            </a:p>
          </p:txBody>
        </p:sp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CBA84151-E279-457E-95A8-D6DDC13F0707}"/>
                </a:ext>
              </a:extLst>
            </p:cNvPr>
            <p:cNvSpPr/>
            <p:nvPr/>
          </p:nvSpPr>
          <p:spPr>
            <a:xfrm>
              <a:off x="7161661" y="3733797"/>
              <a:ext cx="909850" cy="90985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cs typeface="Calibri"/>
                </a:rPr>
                <a:t>411</a:t>
              </a:r>
              <a:endParaRPr lang="en-US" sz="1600"/>
            </a:p>
          </p:txBody>
        </p:sp>
        <p:pic>
          <p:nvPicPr>
            <p:cNvPr id="28" name="Picture 24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9723F045-91A2-4E44-8253-A0D6B429B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556" r="45643" b="2143"/>
            <a:stretch/>
          </p:blipFill>
          <p:spPr>
            <a:xfrm>
              <a:off x="10968251" y="3899690"/>
              <a:ext cx="762635" cy="128241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D76BAED-B9FD-459F-88BE-A3198B6541F0}"/>
              </a:ext>
            </a:extLst>
          </p:cNvPr>
          <p:cNvSpPr txBox="1"/>
          <p:nvPr/>
        </p:nvSpPr>
        <p:spPr>
          <a:xfrm>
            <a:off x="3148083" y="4740320"/>
            <a:ext cx="10372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1583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046EC2-5105-419F-B176-09C945B5D6F5}"/>
              </a:ext>
            </a:extLst>
          </p:cNvPr>
          <p:cNvSpPr txBox="1"/>
          <p:nvPr/>
        </p:nvSpPr>
        <p:spPr>
          <a:xfrm>
            <a:off x="8300112" y="4706200"/>
            <a:ext cx="13897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(2021,155)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296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Digital Signatures: </a:t>
            </a:r>
            <a:br>
              <a:rPr lang="en-US" sz="4000">
                <a:cs typeface="Calibri Light"/>
              </a:rPr>
            </a:br>
            <a:r>
              <a:rPr lang="en-US" sz="4000">
                <a:cs typeface="Calibri Light"/>
              </a:rPr>
              <a:t>RSA: Validating 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sz="2400">
              <a:cs typeface="Calibri" panose="020F050202020403020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A89093D6-E95D-4455-B58C-564F7A71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2203" y="2789828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CC6144D8-F1D4-4B42-9B7A-A64ADAF73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340" y="2263254"/>
            <a:ext cx="914400" cy="91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384F97-8E81-4068-848E-58998AD8916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 panose="020F0502020204030204"/>
              </a:rPr>
              <a:t>Now Bob wants to send a signed message to Alice</a:t>
            </a:r>
          </a:p>
          <a:p>
            <a:r>
              <a:rPr lang="en-US" b="1">
                <a:cs typeface="Calibri" panose="020F0502020204030204"/>
              </a:rPr>
              <a:t>Bob's Public Key:</a:t>
            </a:r>
            <a:r>
              <a:rPr lang="en-US">
                <a:cs typeface="Calibri" panose="020F0502020204030204"/>
              </a:rPr>
              <a:t> (</a:t>
            </a:r>
            <a:r>
              <a:rPr lang="en-US">
                <a:ea typeface="+mn-lt"/>
                <a:cs typeface="+mn-lt"/>
              </a:rPr>
              <a:t>2021</a:t>
            </a:r>
            <a:r>
              <a:rPr lang="en-US">
                <a:cs typeface="Calibri" panose="020F0502020204030204"/>
              </a:rPr>
              <a:t>,155)</a:t>
            </a:r>
          </a:p>
          <a:p>
            <a:r>
              <a:rPr lang="en-US" b="1">
                <a:cs typeface="Calibri" panose="020F0502020204030204"/>
              </a:rPr>
              <a:t>Bob's Private Key:</a:t>
            </a:r>
            <a:r>
              <a:rPr lang="en-US">
                <a:cs typeface="Calibri" panose="020F0502020204030204"/>
              </a:rPr>
              <a:t> 1583</a:t>
            </a:r>
            <a:endParaRPr lang="en-US" i="1"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M:</a:t>
            </a:r>
            <a:r>
              <a:rPr lang="en-US">
                <a:ea typeface="+mn-lt"/>
                <a:cs typeface="+mn-lt"/>
              </a:rPr>
              <a:t> 411</a:t>
            </a:r>
          </a:p>
          <a:p>
            <a:r>
              <a:rPr lang="en-US" b="1">
                <a:ea typeface="+mn-lt"/>
                <a:cs typeface="+mn-lt"/>
              </a:rPr>
              <a:t>S</a:t>
            </a:r>
            <a:r>
              <a:rPr lang="en-US">
                <a:ea typeface="+mn-lt"/>
                <a:cs typeface="+mn-lt"/>
              </a:rPr>
              <a:t>=402</a:t>
            </a:r>
          </a:p>
          <a:p>
            <a:endParaRPr lang="en-US" i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D47330-F294-4831-B91C-4BFA301A00D2}"/>
              </a:ext>
            </a:extLst>
          </p:cNvPr>
          <p:cNvGrpSpPr/>
          <p:nvPr/>
        </p:nvGrpSpPr>
        <p:grpSpPr>
          <a:xfrm>
            <a:off x="3719015" y="4002916"/>
            <a:ext cx="4742595" cy="2335330"/>
            <a:chOff x="3719015" y="4105274"/>
            <a:chExt cx="4742595" cy="23353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217CB4-5F48-4832-B7BF-DF3E2B2949F5}"/>
                </a:ext>
              </a:extLst>
            </p:cNvPr>
            <p:cNvSpPr/>
            <p:nvPr/>
          </p:nvSpPr>
          <p:spPr>
            <a:xfrm>
              <a:off x="3719015" y="4529919"/>
              <a:ext cx="4742595" cy="191068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cs typeface="Calibri"/>
                </a:rPr>
                <a:t>M' = 402</a:t>
              </a:r>
              <a:r>
                <a:rPr lang="en-US" sz="2400" baseline="30000">
                  <a:cs typeface="Calibri"/>
                </a:rPr>
                <a:t>155</a:t>
              </a:r>
              <a:r>
                <a:rPr lang="en-US" sz="2400">
                  <a:cs typeface="Calibri"/>
                </a:rPr>
                <a:t> mod 2021</a:t>
              </a:r>
            </a:p>
            <a:p>
              <a:pPr algn="ctr"/>
              <a:r>
                <a:rPr lang="en-US" sz="2400">
                  <a:cs typeface="Calibri"/>
                </a:rPr>
                <a:t>M'=402</a:t>
              </a:r>
            </a:p>
            <a:p>
              <a:pPr algn="ctr"/>
              <a:r>
                <a:rPr lang="en-US" sz="2400" i="1">
                  <a:cs typeface="Calibri"/>
                </a:rPr>
                <a:t>If</a:t>
              </a:r>
              <a:r>
                <a:rPr lang="en-US" sz="2400">
                  <a:cs typeface="Calibri"/>
                </a:rPr>
                <a:t> M'=M, return </a:t>
              </a:r>
              <a:r>
                <a:rPr lang="en-US" sz="2400" i="1">
                  <a:cs typeface="Calibri"/>
                </a:rPr>
                <a:t>true</a:t>
              </a:r>
            </a:p>
            <a:p>
              <a:pPr algn="ctr"/>
              <a:r>
                <a:rPr lang="en-US" sz="2400" i="1">
                  <a:cs typeface="Calibri"/>
                </a:rPr>
                <a:t>If</a:t>
              </a:r>
              <a:r>
                <a:rPr lang="en-US" sz="2400">
                  <a:cs typeface="Calibri"/>
                </a:rPr>
                <a:t> M'!=M, return </a:t>
              </a:r>
              <a:r>
                <a:rPr lang="en-US" sz="2400" i="1">
                  <a:cs typeface="Calibri"/>
                </a:rPr>
                <a:t>false</a:t>
              </a:r>
              <a:endParaRPr lang="en-US" sz="2400">
                <a:cs typeface="Calibri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32AF1E-9225-42EC-97A8-D79D79EA7067}"/>
                </a:ext>
              </a:extLst>
            </p:cNvPr>
            <p:cNvSpPr txBox="1"/>
            <p:nvPr/>
          </p:nvSpPr>
          <p:spPr>
            <a:xfrm>
              <a:off x="4725537" y="410527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Validating 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214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Meeting point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963387E-12A5-4971-A828-42CF64A5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245" y="51270"/>
            <a:ext cx="1713062" cy="171306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Signatures provide message authenticity and integrity</a:t>
            </a:r>
            <a:endParaRPr lang="en-US"/>
          </a:p>
          <a:p>
            <a:pPr marL="514350" indent="-514350"/>
            <a:r>
              <a:rPr lang="en-US" sz="2400" dirty="0">
                <a:cs typeface="Calibri"/>
              </a:rPr>
              <a:t>Only the owner of the private key can sign a message</a:t>
            </a:r>
          </a:p>
          <a:p>
            <a:pPr marL="514350" indent="-514350"/>
            <a:r>
              <a:rPr lang="en-US" sz="2400" dirty="0">
                <a:cs typeface="Calibri"/>
              </a:rPr>
              <a:t>Anyone with his/her public key can verify the message</a:t>
            </a:r>
          </a:p>
          <a:p>
            <a:pPr marL="514350" indent="-514350"/>
            <a:r>
              <a:rPr lang="en-US" sz="2400" dirty="0">
                <a:cs typeface="Calibri"/>
              </a:rPr>
              <a:t>The signature depends on the data, therefore a signature cannot be used to other data/messages</a:t>
            </a:r>
          </a:p>
          <a:p>
            <a:pPr marL="971550" lvl="1" indent="-514350"/>
            <a:r>
              <a:rPr lang="en-US" sz="2000" dirty="0">
                <a:cs typeface="Calibri"/>
              </a:rPr>
              <a:t>It is not the same as a human handwritten </a:t>
            </a:r>
            <a:r>
              <a:rPr lang="en-US" sz="2000" dirty="0" err="1">
                <a:cs typeface="Calibri"/>
              </a:rPr>
              <a:t>signture</a:t>
            </a:r>
          </a:p>
          <a:p>
            <a:pPr marL="514350" indent="-514350"/>
            <a:r>
              <a:rPr lang="en-US" sz="2400" dirty="0">
                <a:cs typeface="Calibri"/>
              </a:rPr>
              <a:t>The sender needs to send the signature and the message</a:t>
            </a:r>
          </a:p>
          <a:p>
            <a:pPr marL="514350" indent="-514350"/>
            <a:r>
              <a:rPr lang="en-US" sz="2400" dirty="0">
                <a:cs typeface="Calibri"/>
              </a:rPr>
              <a:t>The receiver needs to use the public key, the signature and the message to validate the integrity and authenticity</a:t>
            </a:r>
          </a:p>
          <a:p>
            <a:pPr marL="514350" indent="-514350"/>
            <a:endParaRPr lang="en-US" sz="2400">
              <a:cs typeface="Calibri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602EDEB-4A7B-40F7-97FE-3DC658D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47097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bg1">
                    <a:lumMod val="75000"/>
                  </a:schemeClr>
                </a:solidFill>
                <a:cs typeface="Calibri Light"/>
              </a:rPr>
              <a:t>Signtures guarantee integrity and authentication.</a:t>
            </a:r>
            <a:br>
              <a:rPr lang="en-US" sz="3600">
                <a:solidFill>
                  <a:schemeClr val="bg1">
                    <a:lumMod val="75000"/>
                  </a:schemeClr>
                </a:solidFill>
                <a:cs typeface="Calibri Light"/>
              </a:rPr>
            </a:br>
            <a:r>
              <a:rPr lang="en-US" sz="3600">
                <a:solidFill>
                  <a:srgbClr val="000000"/>
                </a:solidFill>
                <a:cs typeface="Calibri Light"/>
              </a:rPr>
              <a:t>Can</a:t>
            </a:r>
            <a:r>
              <a:rPr lang="en-US" sz="3600">
                <a:cs typeface="Calibri Light"/>
              </a:rPr>
              <a:t> we guarantee integrity with a simple solution?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0DC66C-F7F1-45E2-A5E1-E313A7B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93101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Hash Function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Hash functions also provide integrity </a:t>
            </a:r>
          </a:p>
          <a:p>
            <a:r>
              <a:rPr lang="en-US" sz="2400">
                <a:ea typeface="+mn-lt"/>
                <a:cs typeface="+mn-lt"/>
              </a:rPr>
              <a:t>They are cheaper – but don't provide authenticity</a:t>
            </a:r>
          </a:p>
          <a:p>
            <a:r>
              <a:rPr lang="en-US" sz="2400">
                <a:ea typeface="+mn-lt"/>
                <a:cs typeface="+mn-lt"/>
              </a:rPr>
              <a:t>A Hash function receives as an input an arbitrary size  and outputs a fixed sized string</a:t>
            </a:r>
          </a:p>
          <a:p>
            <a:r>
              <a:rPr lang="en-US" sz="2400">
                <a:ea typeface="+mn-lt"/>
                <a:cs typeface="+mn-lt"/>
              </a:rPr>
              <a:t>The most important feature of these functions is that they are deterministic</a:t>
            </a:r>
          </a:p>
          <a:p>
            <a:r>
              <a:rPr lang="en-US" sz="2400">
                <a:ea typeface="+mn-lt"/>
                <a:cs typeface="+mn-lt"/>
              </a:rPr>
              <a:t>In other words, for the same input they produce always the same ouput</a:t>
            </a: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07676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+mj-lt"/>
                <a:cs typeface="+mj-lt"/>
              </a:rPr>
              <a:t>Hash Function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B0DD49-6CD1-4814-90BB-94D109720BB8}"/>
              </a:ext>
            </a:extLst>
          </p:cNvPr>
          <p:cNvGrpSpPr/>
          <p:nvPr/>
        </p:nvGrpSpPr>
        <p:grpSpPr>
          <a:xfrm>
            <a:off x="932597" y="1944806"/>
            <a:ext cx="10334388" cy="2972936"/>
            <a:chOff x="928805" y="1774209"/>
            <a:chExt cx="10334388" cy="297293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FA8BF4-946A-4BB1-A82E-D41BB32848C5}"/>
                </a:ext>
              </a:extLst>
            </p:cNvPr>
            <p:cNvGrpSpPr/>
            <p:nvPr/>
          </p:nvGrpSpPr>
          <p:grpSpPr>
            <a:xfrm>
              <a:off x="928806" y="1774209"/>
              <a:ext cx="10334387" cy="1403444"/>
              <a:chOff x="928806" y="2729552"/>
              <a:chExt cx="10334387" cy="1403444"/>
            </a:xfrm>
          </p:grpSpPr>
          <p:pic>
            <p:nvPicPr>
              <p:cNvPr id="5" name="Graphic 7" descr="Laptop">
                <a:extLst>
                  <a:ext uri="{FF2B5EF4-FFF2-40B4-BE49-F238E27FC236}">
                    <a16:creationId xmlns:a16="http://schemas.microsoft.com/office/drawing/2014/main" id="{2812126B-C43C-48DC-8453-F3CCB0879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2239" y="2729552"/>
                <a:ext cx="1392071" cy="1403444"/>
              </a:xfrm>
              <a:prstGeom prst="rect">
                <a:avLst/>
              </a:prstGeom>
            </p:spPr>
          </p:pic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11C7C9BC-96A0-451E-81EC-D8473D20ED80}"/>
                  </a:ext>
                </a:extLst>
              </p:cNvPr>
              <p:cNvSpPr/>
              <p:nvPr/>
            </p:nvSpPr>
            <p:spPr>
              <a:xfrm>
                <a:off x="928806" y="2928582"/>
                <a:ext cx="1990297" cy="100083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cs typeface="Calibri"/>
                  </a:rPr>
                  <a:t>Hello world</a:t>
                </a:r>
                <a:endParaRPr lang="en-US" sz="1600"/>
              </a:p>
            </p:txBody>
          </p:sp>
          <p:sp>
            <p:nvSpPr>
              <p:cNvPr id="10" name="Rectangle: Folded Corner 9">
                <a:extLst>
                  <a:ext uri="{FF2B5EF4-FFF2-40B4-BE49-F238E27FC236}">
                    <a16:creationId xmlns:a16="http://schemas.microsoft.com/office/drawing/2014/main" id="{FE69D922-2B4B-4E48-B528-3A891EF0B8A8}"/>
                  </a:ext>
                </a:extLst>
              </p:cNvPr>
              <p:cNvSpPr/>
              <p:nvPr/>
            </p:nvSpPr>
            <p:spPr>
              <a:xfrm>
                <a:off x="9272896" y="2928582"/>
                <a:ext cx="1990297" cy="100083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cs typeface="Calibri"/>
                  </a:rPr>
                  <a:t>OD%O$ASL&amp;/DFOR4562ODL"%</a:t>
                </a:r>
                <a:endParaRPr lang="en-US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35B9E7AC-D542-42C2-AAE7-9CF7A3496181}"/>
                  </a:ext>
                </a:extLst>
              </p:cNvPr>
              <p:cNvSpPr/>
              <p:nvPr/>
            </p:nvSpPr>
            <p:spPr>
              <a:xfrm>
                <a:off x="3847910" y="3184478"/>
                <a:ext cx="614151" cy="4890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2ABC9135-AAC0-400B-8077-09A4CC808BE1}"/>
                  </a:ext>
                </a:extLst>
              </p:cNvPr>
              <p:cNvSpPr/>
              <p:nvPr/>
            </p:nvSpPr>
            <p:spPr>
              <a:xfrm>
                <a:off x="7729940" y="3184478"/>
                <a:ext cx="614151" cy="4890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023449-1609-4987-80C4-24D873E25D97}"/>
                </a:ext>
              </a:extLst>
            </p:cNvPr>
            <p:cNvGrpSpPr/>
            <p:nvPr/>
          </p:nvGrpSpPr>
          <p:grpSpPr>
            <a:xfrm>
              <a:off x="928805" y="3343701"/>
              <a:ext cx="10334387" cy="1403444"/>
              <a:chOff x="928806" y="2729552"/>
              <a:chExt cx="10334387" cy="1403444"/>
            </a:xfrm>
          </p:grpSpPr>
          <p:pic>
            <p:nvPicPr>
              <p:cNvPr id="16" name="Graphic 7" descr="Laptop">
                <a:extLst>
                  <a:ext uri="{FF2B5EF4-FFF2-40B4-BE49-F238E27FC236}">
                    <a16:creationId xmlns:a16="http://schemas.microsoft.com/office/drawing/2014/main" id="{C7E65051-FE26-4589-ADB8-B06972A33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2239" y="2729552"/>
                <a:ext cx="1392071" cy="1403444"/>
              </a:xfrm>
              <a:prstGeom prst="rect">
                <a:avLst/>
              </a:prstGeom>
            </p:spPr>
          </p:pic>
          <p:sp>
            <p:nvSpPr>
              <p:cNvPr id="17" name="Rectangle: Folded Corner 16">
                <a:extLst>
                  <a:ext uri="{FF2B5EF4-FFF2-40B4-BE49-F238E27FC236}">
                    <a16:creationId xmlns:a16="http://schemas.microsoft.com/office/drawing/2014/main" id="{ACA73D5C-2D0E-40A3-8247-0F5BFD7F8A21}"/>
                  </a:ext>
                </a:extLst>
              </p:cNvPr>
              <p:cNvSpPr/>
              <p:nvPr/>
            </p:nvSpPr>
            <p:spPr>
              <a:xfrm>
                <a:off x="928806" y="2928582"/>
                <a:ext cx="1990297" cy="100083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cs typeface="Calibri"/>
                  </a:rPr>
                  <a:t>Hello </a:t>
                </a:r>
                <a:r>
                  <a:rPr lang="en-US" sz="1600" b="1" u="sng">
                    <a:cs typeface="Calibri"/>
                  </a:rPr>
                  <a:t>W</a:t>
                </a:r>
                <a:r>
                  <a:rPr lang="en-US" sz="1600">
                    <a:cs typeface="Calibri"/>
                  </a:rPr>
                  <a:t>orld</a:t>
                </a:r>
                <a:endParaRPr lang="en-US" sz="1600"/>
              </a:p>
            </p:txBody>
          </p:sp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AD07096F-E4B7-4315-B05B-D039A3A2AE5F}"/>
                  </a:ext>
                </a:extLst>
              </p:cNvPr>
              <p:cNvSpPr/>
              <p:nvPr/>
            </p:nvSpPr>
            <p:spPr>
              <a:xfrm>
                <a:off x="9272896" y="2928582"/>
                <a:ext cx="1990297" cy="100083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cs typeface="Calibri"/>
                  </a:rPr>
                  <a:t>OP#$kfjr4%&amp;DASCdlfkgg4$(/F</a:t>
                </a:r>
                <a:endParaRPr lang="en-US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BFBC991C-6B81-4043-8E6C-BA66A83E0170}"/>
                  </a:ext>
                </a:extLst>
              </p:cNvPr>
              <p:cNvSpPr/>
              <p:nvPr/>
            </p:nvSpPr>
            <p:spPr>
              <a:xfrm>
                <a:off x="3847910" y="3184478"/>
                <a:ext cx="614151" cy="4890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B2F58772-1DAB-4B74-B3D8-1617EEC67B87}"/>
                  </a:ext>
                </a:extLst>
              </p:cNvPr>
              <p:cNvSpPr/>
              <p:nvPr/>
            </p:nvSpPr>
            <p:spPr>
              <a:xfrm>
                <a:off x="7729940" y="3184478"/>
                <a:ext cx="614151" cy="4890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C0CD81E-4013-4141-B1A2-887D4E8840E2}"/>
              </a:ext>
            </a:extLst>
          </p:cNvPr>
          <p:cNvSpPr txBox="1"/>
          <p:nvPr/>
        </p:nvSpPr>
        <p:spPr>
          <a:xfrm>
            <a:off x="1494430" y="15740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82AA43-13E5-4F31-8901-E856F1958C99}"/>
              </a:ext>
            </a:extLst>
          </p:cNvPr>
          <p:cNvSpPr txBox="1"/>
          <p:nvPr/>
        </p:nvSpPr>
        <p:spPr>
          <a:xfrm>
            <a:off x="9728579" y="15740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0717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Blockchain core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Blockchain technology has three key parts:</a:t>
            </a:r>
            <a:endParaRPr lang="en-US" sz="2400">
              <a:cs typeface="Calibri"/>
            </a:endParaRPr>
          </a:p>
          <a:p>
            <a:pPr marL="742950" lvl="1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9283F542-CB93-4EC7-B709-1BC792016EB3}"/>
              </a:ext>
            </a:extLst>
          </p:cNvPr>
          <p:cNvGraphicFramePr/>
          <p:nvPr/>
        </p:nvGraphicFramePr>
        <p:xfrm>
          <a:off x="2575775" y="2436713"/>
          <a:ext cx="7032171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Footer Placeholder 6">
            <a:extLst>
              <a:ext uri="{FF2B5EF4-FFF2-40B4-BE49-F238E27FC236}">
                <a16:creationId xmlns:a16="http://schemas.microsoft.com/office/drawing/2014/main" id="{AFE2D06D-E7B6-4DDA-BE3F-CD6FC25F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93925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Discussion slide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814514-7FB2-47EE-B513-741D5E9B9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Can you think of a hash function solution?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pic>
        <p:nvPicPr>
          <p:cNvPr id="9" name="Graphic 9" descr="Boardroom">
            <a:extLst>
              <a:ext uri="{FF2B5EF4-FFF2-40B4-BE49-F238E27FC236}">
                <a16:creationId xmlns:a16="http://schemas.microsoft.com/office/drawing/2014/main" id="{B9B6A89D-3517-4AEB-92CD-5D296480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277" y="-155812"/>
            <a:ext cx="1846997" cy="1858370"/>
          </a:xfrm>
          <a:prstGeom prst="rect">
            <a:avLst/>
          </a:prstGeom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2279136-3CD1-471F-8DF1-1AFB435A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47358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It is a one-way function; it is infeasible to find the inverse function of the hash function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If you change one bit in the input the output should change drastically (this is called the avalanche effect)</a:t>
            </a: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 few important properties that these functions guarantee: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Given M it should be easy to compute H(M) = </a:t>
            </a:r>
            <a:r>
              <a:rPr lang="en-US" sz="2000" i="1" dirty="0">
                <a:ea typeface="+mn-lt"/>
                <a:cs typeface="+mn-lt"/>
              </a:rPr>
              <a:t>hash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Given</a:t>
            </a:r>
            <a:r>
              <a:rPr lang="en-US" sz="2000" i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i="1" dirty="0">
                <a:ea typeface="+mn-lt"/>
                <a:cs typeface="+mn-lt"/>
              </a:rPr>
              <a:t>hash </a:t>
            </a:r>
            <a:r>
              <a:rPr lang="en-US" sz="2000" dirty="0">
                <a:ea typeface="+mn-lt"/>
                <a:cs typeface="+mn-lt"/>
              </a:rPr>
              <a:t>it is infeasible to find M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It is hard to find M' and M such that H(M') = H(M)</a:t>
            </a:r>
          </a:p>
          <a:p>
            <a:pPr lvl="1"/>
            <a:endParaRPr lang="en-US" sz="20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96595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SHA (Secure Hash Algorithm) is cryptographic hash function. </a:t>
            </a:r>
          </a:p>
          <a:p>
            <a:r>
              <a:rPr lang="en-US" sz="2400">
                <a:ea typeface="+mn-lt"/>
                <a:cs typeface="+mn-lt"/>
              </a:rPr>
              <a:t>A cryptographic hash is like a signature for a data set, or like the fingerprints of the data. 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SHA256 algorithm generates an almost-unique, </a:t>
            </a:r>
            <a:r>
              <a:rPr lang="en-US" sz="2400" b="1">
                <a:ea typeface="+mn-lt"/>
                <a:cs typeface="+mn-lt"/>
              </a:rPr>
              <a:t>fixed size</a:t>
            </a:r>
            <a:r>
              <a:rPr lang="en-US" sz="2400">
                <a:ea typeface="+mn-lt"/>
                <a:cs typeface="+mn-lt"/>
              </a:rPr>
              <a:t> 256-bit (32-byte) hash.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 is suitable for checking integrity of your data, challenge hash authentication, anti-tamper, digital signatures, blockchain.</a:t>
            </a:r>
            <a:endParaRPr lang="en-US">
              <a:cs typeface="Calibri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2009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The SHA (Secure Hash Algorithm) is cryptographic hash function. </a:t>
            </a:r>
          </a:p>
          <a:p>
            <a:r>
              <a:rPr lang="en-US" sz="2400">
                <a:ea typeface="+mn-lt"/>
                <a:cs typeface="+mn-lt"/>
              </a:rPr>
              <a:t>A cryptographic hash is like a signature for a data set, or like the fingerprints of the data. 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SHA256 algorithm generates an almost-unique, </a:t>
            </a:r>
            <a:r>
              <a:rPr lang="en-US" sz="2400" b="1">
                <a:ea typeface="+mn-lt"/>
                <a:cs typeface="+mn-lt"/>
              </a:rPr>
              <a:t>fixed size</a:t>
            </a:r>
            <a:r>
              <a:rPr lang="en-US" sz="2400">
                <a:ea typeface="+mn-lt"/>
                <a:cs typeface="+mn-lt"/>
              </a:rPr>
              <a:t> 256-bit (32-byte) hash.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It is suitable for checking integrity of your data, challenge hash authentication, anti-tamper, digital signatures, blockchain.</a:t>
            </a:r>
            <a:endParaRPr lang="en-US">
              <a:cs typeface="Calibri"/>
            </a:endParaRPr>
          </a:p>
          <a:p>
            <a:endParaRPr lang="en-US" sz="2400">
              <a:ea typeface="+mn-lt"/>
              <a:cs typeface="+mn-l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2F03E5B-1309-411D-ADE3-97C63A35B8F5}"/>
              </a:ext>
            </a:extLst>
          </p:cNvPr>
          <p:cNvSpPr/>
          <p:nvPr/>
        </p:nvSpPr>
        <p:spPr>
          <a:xfrm>
            <a:off x="8789158" y="5078855"/>
            <a:ext cx="2843282" cy="1148685"/>
          </a:xfrm>
          <a:prstGeom prst="wedgeEllipseCallou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MD5 is no longer secure!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7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Input: any size</a:t>
            </a:r>
            <a:endParaRPr lang="en-US"/>
          </a:p>
          <a:p>
            <a:r>
              <a:rPr lang="en-US">
                <a:cs typeface="Calibri"/>
              </a:rPr>
              <a:t>Block: 512 bits</a:t>
            </a:r>
          </a:p>
          <a:p>
            <a:r>
              <a:rPr lang="en-US">
                <a:cs typeface="Calibri"/>
              </a:rPr>
              <a:t>Output: 256 bits</a:t>
            </a:r>
          </a:p>
          <a:p>
            <a:r>
              <a:rPr lang="en-US">
                <a:cs typeface="Calibri"/>
              </a:rPr>
              <a:t>Rounds: 64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6" name="Picture 7" descr="A picture containing object, clock, sign&#10;&#10;Description automatically generated">
            <a:extLst>
              <a:ext uri="{FF2B5EF4-FFF2-40B4-BE49-F238E27FC236}">
                <a16:creationId xmlns:a16="http://schemas.microsoft.com/office/drawing/2014/main" id="{3395D8B5-B425-41AD-B7B1-D3D048E6E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94579" y="2404550"/>
            <a:ext cx="7576780" cy="2901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BF55D6-9662-41D2-AAD0-815D704E9108}"/>
              </a:ext>
            </a:extLst>
          </p:cNvPr>
          <p:cNvSpPr txBox="1"/>
          <p:nvPr/>
        </p:nvSpPr>
        <p:spPr>
          <a:xfrm>
            <a:off x="6020938" y="5033324"/>
            <a:ext cx="4688002" cy="29475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936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Step1 </a:t>
            </a:r>
            <a:r>
              <a:rPr lang="en-US" sz="2400">
                <a:ea typeface="+mn-lt"/>
                <a:cs typeface="+mn-lt"/>
              </a:rPr>
              <a:t>add the padding to the input message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M + P + 64 = n x 512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M = length of original message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P = padded bits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08437-9420-477B-8E24-549D558C1F46}"/>
              </a:ext>
            </a:extLst>
          </p:cNvPr>
          <p:cNvSpPr/>
          <p:nvPr/>
        </p:nvSpPr>
        <p:spPr>
          <a:xfrm>
            <a:off x="1555845" y="4950725"/>
            <a:ext cx="3889612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Message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69BE-44C0-4584-A561-A082C8803D0E}"/>
              </a:ext>
            </a:extLst>
          </p:cNvPr>
          <p:cNvSpPr/>
          <p:nvPr/>
        </p:nvSpPr>
        <p:spPr>
          <a:xfrm>
            <a:off x="5525068" y="4950724"/>
            <a:ext cx="3889612" cy="523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1000000....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570C86-BCC1-459F-BF57-AEBFF137F427}"/>
              </a:ext>
            </a:extLst>
          </p:cNvPr>
          <p:cNvSpPr/>
          <p:nvPr/>
        </p:nvSpPr>
        <p:spPr>
          <a:xfrm>
            <a:off x="9460172" y="4950723"/>
            <a:ext cx="671015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7247C-1D06-4D60-B110-ACA73F5681D8}"/>
              </a:ext>
            </a:extLst>
          </p:cNvPr>
          <p:cNvSpPr txBox="1"/>
          <p:nvPr/>
        </p:nvSpPr>
        <p:spPr>
          <a:xfrm>
            <a:off x="2980757" y="560794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M bits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660AA-DCE2-4663-BE0A-68F7A71ACC5C}"/>
              </a:ext>
            </a:extLst>
          </p:cNvPr>
          <p:cNvSpPr txBox="1"/>
          <p:nvPr/>
        </p:nvSpPr>
        <p:spPr>
          <a:xfrm>
            <a:off x="9463443" y="553970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64 bits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A37C7-9A68-4D9D-966A-1717DF464F46}"/>
              </a:ext>
            </a:extLst>
          </p:cNvPr>
          <p:cNvSpPr txBox="1"/>
          <p:nvPr/>
        </p:nvSpPr>
        <p:spPr>
          <a:xfrm>
            <a:off x="5096160" y="4186307"/>
            <a:ext cx="2015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Nx512 bits </a:t>
            </a:r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81B0D50-629C-4BDE-B279-FF7EB634BE9A}"/>
              </a:ext>
            </a:extLst>
          </p:cNvPr>
          <p:cNvSpPr/>
          <p:nvPr/>
        </p:nvSpPr>
        <p:spPr>
          <a:xfrm rot="5400000">
            <a:off x="5731104" y="432748"/>
            <a:ext cx="204715" cy="8541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6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Step1 </a:t>
            </a:r>
            <a:r>
              <a:rPr lang="en-US" sz="2400">
                <a:ea typeface="+mn-lt"/>
                <a:cs typeface="+mn-lt"/>
              </a:rPr>
              <a:t>add the padding to the input message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M + P + 64 = n x 512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M = length of original message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P = padded bits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08437-9420-477B-8E24-549D558C1F46}"/>
              </a:ext>
            </a:extLst>
          </p:cNvPr>
          <p:cNvSpPr/>
          <p:nvPr/>
        </p:nvSpPr>
        <p:spPr>
          <a:xfrm>
            <a:off x="1555845" y="4950725"/>
            <a:ext cx="3889612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Message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69BE-44C0-4584-A561-A082C8803D0E}"/>
              </a:ext>
            </a:extLst>
          </p:cNvPr>
          <p:cNvSpPr/>
          <p:nvPr/>
        </p:nvSpPr>
        <p:spPr>
          <a:xfrm>
            <a:off x="5525068" y="4950724"/>
            <a:ext cx="3889612" cy="523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1000000....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570C86-BCC1-459F-BF57-AEBFF137F427}"/>
              </a:ext>
            </a:extLst>
          </p:cNvPr>
          <p:cNvSpPr/>
          <p:nvPr/>
        </p:nvSpPr>
        <p:spPr>
          <a:xfrm>
            <a:off x="9460172" y="4950723"/>
            <a:ext cx="671015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7247C-1D06-4D60-B110-ACA73F5681D8}"/>
              </a:ext>
            </a:extLst>
          </p:cNvPr>
          <p:cNvSpPr txBox="1"/>
          <p:nvPr/>
        </p:nvSpPr>
        <p:spPr>
          <a:xfrm>
            <a:off x="2980757" y="560794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M bits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660AA-DCE2-4663-BE0A-68F7A71ACC5C}"/>
              </a:ext>
            </a:extLst>
          </p:cNvPr>
          <p:cNvSpPr txBox="1"/>
          <p:nvPr/>
        </p:nvSpPr>
        <p:spPr>
          <a:xfrm>
            <a:off x="9463443" y="553970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64 bits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A37C7-9A68-4D9D-966A-1717DF464F46}"/>
              </a:ext>
            </a:extLst>
          </p:cNvPr>
          <p:cNvSpPr txBox="1"/>
          <p:nvPr/>
        </p:nvSpPr>
        <p:spPr>
          <a:xfrm>
            <a:off x="5096160" y="4186307"/>
            <a:ext cx="2015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Nx512 bits </a:t>
            </a:r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81B0D50-629C-4BDE-B279-FF7EB634BE9A}"/>
              </a:ext>
            </a:extLst>
          </p:cNvPr>
          <p:cNvSpPr/>
          <p:nvPr/>
        </p:nvSpPr>
        <p:spPr>
          <a:xfrm rot="5400000">
            <a:off x="5731104" y="432748"/>
            <a:ext cx="204715" cy="8541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521812B-2FD7-4D60-AFAF-F56AD4F94D74}"/>
              </a:ext>
            </a:extLst>
          </p:cNvPr>
          <p:cNvSpPr/>
          <p:nvPr/>
        </p:nvSpPr>
        <p:spPr>
          <a:xfrm>
            <a:off x="7638339" y="3518603"/>
            <a:ext cx="3650775" cy="119417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The appended bit begin with ‘1’ and the following bits must be ‘0’ till we are exactly 64 bits less than the multiple of 512.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854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Step1 </a:t>
            </a:r>
            <a:r>
              <a:rPr lang="en-US" sz="2400">
                <a:ea typeface="+mn-lt"/>
                <a:cs typeface="+mn-lt"/>
              </a:rPr>
              <a:t>add the padding to the input message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ea typeface="+mn-lt"/>
                <a:cs typeface="+mn-lt"/>
              </a:rPr>
              <a:t>M + P + 64 = n x 512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2400">
                <a:ea typeface="+mn-lt"/>
                <a:cs typeface="+mn-lt"/>
              </a:rPr>
              <a:t>M = length of original message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P = padded bits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08437-9420-477B-8E24-549D558C1F46}"/>
              </a:ext>
            </a:extLst>
          </p:cNvPr>
          <p:cNvSpPr/>
          <p:nvPr/>
        </p:nvSpPr>
        <p:spPr>
          <a:xfrm>
            <a:off x="1555845" y="4950725"/>
            <a:ext cx="3889612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Message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69BE-44C0-4584-A561-A082C8803D0E}"/>
              </a:ext>
            </a:extLst>
          </p:cNvPr>
          <p:cNvSpPr/>
          <p:nvPr/>
        </p:nvSpPr>
        <p:spPr>
          <a:xfrm>
            <a:off x="5525068" y="4950724"/>
            <a:ext cx="3889612" cy="5231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1000000....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570C86-BCC1-459F-BF57-AEBFF137F427}"/>
              </a:ext>
            </a:extLst>
          </p:cNvPr>
          <p:cNvSpPr/>
          <p:nvPr/>
        </p:nvSpPr>
        <p:spPr>
          <a:xfrm>
            <a:off x="9460172" y="4950723"/>
            <a:ext cx="671015" cy="523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7247C-1D06-4D60-B110-ACA73F5681D8}"/>
              </a:ext>
            </a:extLst>
          </p:cNvPr>
          <p:cNvSpPr txBox="1"/>
          <p:nvPr/>
        </p:nvSpPr>
        <p:spPr>
          <a:xfrm>
            <a:off x="2980757" y="560794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M bits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660AA-DCE2-4663-BE0A-68F7A71ACC5C}"/>
              </a:ext>
            </a:extLst>
          </p:cNvPr>
          <p:cNvSpPr txBox="1"/>
          <p:nvPr/>
        </p:nvSpPr>
        <p:spPr>
          <a:xfrm>
            <a:off x="9463443" y="5539709"/>
            <a:ext cx="1264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64 bits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A37C7-9A68-4D9D-966A-1717DF464F46}"/>
              </a:ext>
            </a:extLst>
          </p:cNvPr>
          <p:cNvSpPr txBox="1"/>
          <p:nvPr/>
        </p:nvSpPr>
        <p:spPr>
          <a:xfrm>
            <a:off x="5096160" y="4186307"/>
            <a:ext cx="2015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Nx512 bits </a:t>
            </a:r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81B0D50-629C-4BDE-B279-FF7EB634BE9A}"/>
              </a:ext>
            </a:extLst>
          </p:cNvPr>
          <p:cNvSpPr/>
          <p:nvPr/>
        </p:nvSpPr>
        <p:spPr>
          <a:xfrm rot="5400000">
            <a:off x="5731104" y="432748"/>
            <a:ext cx="204715" cy="8541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521812B-2FD7-4D60-AFAF-F56AD4F94D74}"/>
              </a:ext>
            </a:extLst>
          </p:cNvPr>
          <p:cNvSpPr/>
          <p:nvPr/>
        </p:nvSpPr>
        <p:spPr>
          <a:xfrm>
            <a:off x="8696040" y="3484484"/>
            <a:ext cx="3343701" cy="119417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ea typeface="+mn-lt"/>
                <a:cs typeface="+mn-lt"/>
              </a:rPr>
              <a:t>Length bits which is equivalent to 64 bits, to the overall message to make the entire thing an exact multiple of 512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8888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358E10-7D3E-4B31-A71E-C4FB2A1CA48F}"/>
              </a:ext>
            </a:extLst>
          </p:cNvPr>
          <p:cNvSpPr/>
          <p:nvPr/>
        </p:nvSpPr>
        <p:spPr>
          <a:xfrm>
            <a:off x="441277" y="3085533"/>
            <a:ext cx="10645249" cy="32754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ea typeface="+mn-lt"/>
                <a:cs typeface="+mn-lt"/>
              </a:rPr>
              <a:t>k[0..63] :=
   0x428a2f98, 0x71374491, 0xb5c0fbcf, 0xe9b5dba5, 0x3956c25b, 0x59f111f1, 0x923f82a4, 0xab1c5ed5,
   0xd807aa98, 0x12835b01, 0x243185be, 0x550c7dc3, 0x72be5d74, 0x80deb1fe, 0x9bdc06a7, 0xc19bf174,
   0xe49b69c1, 0xefbe4786, 0x0fc19dc6, 0x240ca1cc, 0x2de92c6f, 0x4a7484aa, 0x5cb0a9dc, 0x76f988da,
   0x983e5152, 0xa831c66d, 0xb00327c8, 0xbf597fc7, 0xc6e00bf3, 0xd5a79147, 0x06ca6351, 0x14292967,
   0x27b70a85, 0x2e1b2138, 0x4d2c6dfc, 0x53380d13, 0x650a7354, 0x766a0abb, 0x81c2c92e, 0x92722c85,
   0xa2bfe8a1, 0xa81a664b, 0xc24b8b70, 0xc76c51a3, 0xd192e819, 0xd6990624, 0xf40e3585, 0x106aa070,
   0x19a4c116, 0x1e376c08, 0x2748774c, 0x34b0bcb5, 0x391c0cb3, 0x4ed8aa4a, 0x5b9cca4f, 0x682e6ff3,
   0x748f82ee, 0x78a5636f, 0x84c87814, 0x8cc70208, 0x90befffa, 0xa4506ceb, 0xbef9a3f7, 0xc67178f2</a:t>
            </a:r>
            <a:endParaRPr lang="en-US" sz="140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7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Step2 </a:t>
            </a:r>
            <a:r>
              <a:rPr lang="en-US" sz="2400">
                <a:ea typeface="+mn-lt"/>
                <a:cs typeface="+mn-lt"/>
              </a:rPr>
              <a:t>Initialize the buffers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8152263" y="1197592"/>
            <a:ext cx="2081281" cy="263856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ea typeface="+mn-lt"/>
                <a:cs typeface="+mn-lt"/>
              </a:rPr>
              <a:t>a = 0x6a09e667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b = 0xbb67ae85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c = 0x3c6ef372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d = 0xa54ff53a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e = 0x510e527f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f = 0x9b05688c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g = 0x1f83d9ab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h = 0x5be0cd19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044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Step3 </a:t>
            </a:r>
            <a:r>
              <a:rPr lang="en-US" sz="2400">
                <a:ea typeface="+mn-lt"/>
                <a:cs typeface="+mn-lt"/>
              </a:rPr>
              <a:t>Compression function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ea typeface="+mn-lt"/>
                <a:cs typeface="+mn-lt"/>
              </a:rPr>
              <a:t>The entire message (n x 512 bits long) is divided into </a:t>
            </a:r>
            <a:r>
              <a:rPr lang="en-US" sz="2000" i="1">
                <a:ea typeface="+mn-lt"/>
                <a:cs typeface="+mn-lt"/>
              </a:rPr>
              <a:t>n</a:t>
            </a:r>
            <a:r>
              <a:rPr lang="en-US" sz="2000">
                <a:ea typeface="+mn-lt"/>
                <a:cs typeface="+mn-lt"/>
              </a:rPr>
              <a:t> chunks of 512 bits.</a:t>
            </a:r>
          </a:p>
          <a:p>
            <a:pPr algn="ctr"/>
            <a:r>
              <a:rPr lang="en-US" sz="2000">
                <a:ea typeface="+mn-lt"/>
                <a:cs typeface="+mn-lt"/>
              </a:rPr>
              <a:t> Each of these 512 bits, are then put through 64 rounds of operations.</a:t>
            </a:r>
          </a:p>
          <a:p>
            <a:pPr algn="ctr"/>
            <a:r>
              <a:rPr lang="en-US" sz="2000">
                <a:ea typeface="+mn-lt"/>
                <a:cs typeface="+mn-lt"/>
              </a:rPr>
              <a:t> The output is the input for the chunk</a:t>
            </a:r>
            <a:endParaRPr lang="en-US" sz="20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0DC9A-70F2-4B94-9F73-BB093D93FF5A}"/>
              </a:ext>
            </a:extLst>
          </p:cNvPr>
          <p:cNvSpPr/>
          <p:nvPr/>
        </p:nvSpPr>
        <p:spPr>
          <a:xfrm>
            <a:off x="839337" y="4723261"/>
            <a:ext cx="1194178" cy="909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512 bit chunk 1</a:t>
            </a:r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A4D78CC-833A-4DFB-B202-8AB6D23BA9E5}"/>
              </a:ext>
            </a:extLst>
          </p:cNvPr>
          <p:cNvSpPr/>
          <p:nvPr/>
        </p:nvSpPr>
        <p:spPr>
          <a:xfrm>
            <a:off x="2149362" y="4904028"/>
            <a:ext cx="978089" cy="4890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DE39C-68C7-4783-8234-DED0B17C3D91}"/>
              </a:ext>
            </a:extLst>
          </p:cNvPr>
          <p:cNvSpPr/>
          <p:nvPr/>
        </p:nvSpPr>
        <p:spPr>
          <a:xfrm>
            <a:off x="3432411" y="4188723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W[0] &amp; K[0]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3F193-4C58-45A7-9C3D-7B68DBE1AEC8}"/>
              </a:ext>
            </a:extLst>
          </p:cNvPr>
          <p:cNvSpPr/>
          <p:nvPr/>
        </p:nvSpPr>
        <p:spPr>
          <a:xfrm>
            <a:off x="6639634" y="4188723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1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5F2FEB-5EC9-4E03-BCEB-2687F17EC5D2}"/>
              </a:ext>
            </a:extLst>
          </p:cNvPr>
          <p:cNvCxnSpPr/>
          <p:nvPr/>
        </p:nvCxnSpPr>
        <p:spPr>
          <a:xfrm>
            <a:off x="5360855" y="4377092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C07237-529B-4011-96F3-0D3E4D9C2671}"/>
              </a:ext>
            </a:extLst>
          </p:cNvPr>
          <p:cNvCxnSpPr>
            <a:cxnSpLocks/>
          </p:cNvCxnSpPr>
          <p:nvPr/>
        </p:nvCxnSpPr>
        <p:spPr>
          <a:xfrm>
            <a:off x="8556705" y="4377091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C7D6E7-396E-42FB-B4DE-DCA19742C1C0}"/>
              </a:ext>
            </a:extLst>
          </p:cNvPr>
          <p:cNvCxnSpPr>
            <a:cxnSpLocks/>
          </p:cNvCxnSpPr>
          <p:nvPr/>
        </p:nvCxnSpPr>
        <p:spPr>
          <a:xfrm>
            <a:off x="9250466" y="4388463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4F396-9E65-490B-8E18-1CE267370ADB}"/>
              </a:ext>
            </a:extLst>
          </p:cNvPr>
          <p:cNvSpPr/>
          <p:nvPr/>
        </p:nvSpPr>
        <p:spPr>
          <a:xfrm>
            <a:off x="3432410" y="4723261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 &amp; K[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9FE68E-7F2A-4176-AF81-47E4BEC0AC64}"/>
              </a:ext>
            </a:extLst>
          </p:cNvPr>
          <p:cNvCxnSpPr>
            <a:cxnSpLocks/>
          </p:cNvCxnSpPr>
          <p:nvPr/>
        </p:nvCxnSpPr>
        <p:spPr>
          <a:xfrm>
            <a:off x="5360854" y="4911629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0DE2C8-C6AD-4C46-81B7-3C2659255E39}"/>
              </a:ext>
            </a:extLst>
          </p:cNvPr>
          <p:cNvCxnSpPr>
            <a:cxnSpLocks/>
          </p:cNvCxnSpPr>
          <p:nvPr/>
        </p:nvCxnSpPr>
        <p:spPr>
          <a:xfrm>
            <a:off x="8556704" y="4911629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C11E0-F108-4B55-B3B0-11A6051CF622}"/>
              </a:ext>
            </a:extLst>
          </p:cNvPr>
          <p:cNvSpPr/>
          <p:nvPr/>
        </p:nvSpPr>
        <p:spPr>
          <a:xfrm>
            <a:off x="6673753" y="4700512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</a:t>
            </a:r>
            <a:r>
              <a:rPr lang="en-US" err="1">
                <a:cs typeface="Calibri"/>
              </a:rPr>
              <a:t>i</a:t>
            </a:r>
            <a:endParaRPr lang="en-US" err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169BCD-7330-417D-9195-D9D91435CC28}"/>
              </a:ext>
            </a:extLst>
          </p:cNvPr>
          <p:cNvCxnSpPr>
            <a:cxnSpLocks/>
          </p:cNvCxnSpPr>
          <p:nvPr/>
        </p:nvCxnSpPr>
        <p:spPr>
          <a:xfrm>
            <a:off x="9250465" y="4934373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D0F0C33-2E39-4627-B3E9-C38344CB2D4F}"/>
              </a:ext>
            </a:extLst>
          </p:cNvPr>
          <p:cNvSpPr/>
          <p:nvPr/>
        </p:nvSpPr>
        <p:spPr>
          <a:xfrm>
            <a:off x="3432409" y="5269171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W[63] &amp; K[63]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BBD4FB-2451-4AC8-B949-EE8CA97ABFB8}"/>
              </a:ext>
            </a:extLst>
          </p:cNvPr>
          <p:cNvCxnSpPr>
            <a:cxnSpLocks/>
          </p:cNvCxnSpPr>
          <p:nvPr/>
        </p:nvCxnSpPr>
        <p:spPr>
          <a:xfrm>
            <a:off x="5360853" y="5457540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F58FBF-81DB-4FC9-87CE-C931AA83CC0A}"/>
              </a:ext>
            </a:extLst>
          </p:cNvPr>
          <p:cNvCxnSpPr>
            <a:cxnSpLocks/>
          </p:cNvCxnSpPr>
          <p:nvPr/>
        </p:nvCxnSpPr>
        <p:spPr>
          <a:xfrm>
            <a:off x="8556703" y="5457539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5648FC-3DC0-4DE6-9EE7-26C0E1FB28E0}"/>
              </a:ext>
            </a:extLst>
          </p:cNvPr>
          <p:cNvSpPr/>
          <p:nvPr/>
        </p:nvSpPr>
        <p:spPr>
          <a:xfrm>
            <a:off x="6673752" y="5246422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64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BAF52-90F4-400F-92FE-B1B6574189FF}"/>
              </a:ext>
            </a:extLst>
          </p:cNvPr>
          <p:cNvCxnSpPr>
            <a:cxnSpLocks/>
          </p:cNvCxnSpPr>
          <p:nvPr/>
        </p:nvCxnSpPr>
        <p:spPr>
          <a:xfrm>
            <a:off x="7635480" y="6117181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39AD9-A516-42F8-AAA6-B97402FB55DE}"/>
              </a:ext>
            </a:extLst>
          </p:cNvPr>
          <p:cNvCxnSpPr>
            <a:cxnSpLocks/>
          </p:cNvCxnSpPr>
          <p:nvPr/>
        </p:nvCxnSpPr>
        <p:spPr>
          <a:xfrm>
            <a:off x="7624106" y="5605387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5EFC89-ED8D-4321-9803-A00894214277}"/>
              </a:ext>
            </a:extLst>
          </p:cNvPr>
          <p:cNvSpPr txBox="1"/>
          <p:nvPr/>
        </p:nvSpPr>
        <p:spPr>
          <a:xfrm>
            <a:off x="8331105" y="5806268"/>
            <a:ext cx="15945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 for the next chunk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25C1A-B4FB-46E8-B0FE-1432F78EEF15}"/>
              </a:ext>
            </a:extLst>
          </p:cNvPr>
          <p:cNvSpPr/>
          <p:nvPr/>
        </p:nvSpPr>
        <p:spPr>
          <a:xfrm>
            <a:off x="9983336" y="5667230"/>
            <a:ext cx="1194178" cy="909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512 bit chunk 2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842C59-1091-49EE-AC5F-6BDFAB1846C6}"/>
              </a:ext>
            </a:extLst>
          </p:cNvPr>
          <p:cNvSpPr txBox="1"/>
          <p:nvPr/>
        </p:nvSpPr>
        <p:spPr>
          <a:xfrm>
            <a:off x="3997940" y="3827342"/>
            <a:ext cx="1594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32bits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E9E8C-4848-4125-8217-FD736112F166}"/>
              </a:ext>
            </a:extLst>
          </p:cNvPr>
          <p:cNvSpPr txBox="1"/>
          <p:nvPr/>
        </p:nvSpPr>
        <p:spPr>
          <a:xfrm>
            <a:off x="7182417" y="3827341"/>
            <a:ext cx="1594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128bits</a:t>
            </a:r>
          </a:p>
        </p:txBody>
      </p:sp>
    </p:spTree>
    <p:extLst>
      <p:ext uri="{BB962C8B-B14F-4D97-AF65-F5344CB8AC3E}">
        <p14:creationId xmlns:p14="http://schemas.microsoft.com/office/powerpoint/2010/main" val="13702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A system is said secure if it guarantees the following properties</a:t>
            </a:r>
          </a:p>
          <a:p>
            <a:pPr marL="514350" indent="-514350"/>
            <a:r>
              <a:rPr lang="en-US" sz="2400">
                <a:cs typeface="Calibri"/>
              </a:rPr>
              <a:t>Confidentiality</a:t>
            </a:r>
          </a:p>
          <a:p>
            <a:pPr marL="514350" indent="-514350"/>
            <a:r>
              <a:rPr lang="en-US" sz="2400">
                <a:cs typeface="Calibri"/>
              </a:rPr>
              <a:t>Integrity</a:t>
            </a:r>
          </a:p>
          <a:p>
            <a:pPr marL="514350" indent="-514350"/>
            <a:r>
              <a:rPr lang="en-US" sz="2400">
                <a:cs typeface="Calibri"/>
              </a:rPr>
              <a:t>Authenticity</a:t>
            </a:r>
          </a:p>
          <a:p>
            <a:pPr marL="514350" indent="-514350"/>
            <a:r>
              <a:rPr lang="en-US" sz="2400">
                <a:cs typeface="Calibri"/>
              </a:rPr>
              <a:t>Availability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A38EC3-FAD3-48FC-B4F5-B4AF6277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48050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Step3 </a:t>
            </a:r>
            <a:r>
              <a:rPr lang="en-US" sz="2400">
                <a:ea typeface="+mn-lt"/>
                <a:cs typeface="+mn-lt"/>
              </a:rPr>
              <a:t>Compression function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4389D9-0992-4B36-8DE2-CE66E839DB38}"/>
              </a:ext>
            </a:extLst>
          </p:cNvPr>
          <p:cNvSpPr/>
          <p:nvPr/>
        </p:nvSpPr>
        <p:spPr>
          <a:xfrm>
            <a:off x="-263856" y="2232547"/>
            <a:ext cx="12726534" cy="15808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ea typeface="+mn-lt"/>
                <a:cs typeface="+mn-lt"/>
              </a:rPr>
              <a:t>The entire message (n x 512 bits long) is divided into </a:t>
            </a:r>
            <a:r>
              <a:rPr lang="en-US" sz="2000" i="1">
                <a:ea typeface="+mn-lt"/>
                <a:cs typeface="+mn-lt"/>
              </a:rPr>
              <a:t>n</a:t>
            </a:r>
            <a:r>
              <a:rPr lang="en-US" sz="2000">
                <a:ea typeface="+mn-lt"/>
                <a:cs typeface="+mn-lt"/>
              </a:rPr>
              <a:t> chunks of 512 bits.</a:t>
            </a:r>
          </a:p>
          <a:p>
            <a:pPr algn="ctr"/>
            <a:r>
              <a:rPr lang="en-US" sz="2000">
                <a:ea typeface="+mn-lt"/>
                <a:cs typeface="+mn-lt"/>
              </a:rPr>
              <a:t> Each of these 512 bits, are then put through 64 rounds of operations.</a:t>
            </a:r>
          </a:p>
          <a:p>
            <a:pPr algn="ctr"/>
            <a:r>
              <a:rPr lang="en-US" sz="2000">
                <a:ea typeface="+mn-lt"/>
                <a:cs typeface="+mn-lt"/>
              </a:rPr>
              <a:t> The output is the input for the chunk</a:t>
            </a:r>
            <a:endParaRPr lang="en-US" sz="20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0DC9A-70F2-4B94-9F73-BB093D93FF5A}"/>
              </a:ext>
            </a:extLst>
          </p:cNvPr>
          <p:cNvSpPr/>
          <p:nvPr/>
        </p:nvSpPr>
        <p:spPr>
          <a:xfrm>
            <a:off x="839337" y="4723261"/>
            <a:ext cx="1194178" cy="909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512 bit chunk 1</a:t>
            </a:r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A4D78CC-833A-4DFB-B202-8AB6D23BA9E5}"/>
              </a:ext>
            </a:extLst>
          </p:cNvPr>
          <p:cNvSpPr/>
          <p:nvPr/>
        </p:nvSpPr>
        <p:spPr>
          <a:xfrm>
            <a:off x="2149362" y="4904028"/>
            <a:ext cx="978089" cy="4890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ADE39C-68C7-4783-8234-DED0B17C3D91}"/>
              </a:ext>
            </a:extLst>
          </p:cNvPr>
          <p:cNvSpPr/>
          <p:nvPr/>
        </p:nvSpPr>
        <p:spPr>
          <a:xfrm>
            <a:off x="3432411" y="4188723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W[0] &amp; K[0]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3F193-4C58-45A7-9C3D-7B68DBE1AEC8}"/>
              </a:ext>
            </a:extLst>
          </p:cNvPr>
          <p:cNvSpPr/>
          <p:nvPr/>
        </p:nvSpPr>
        <p:spPr>
          <a:xfrm>
            <a:off x="6639634" y="4188723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1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5F2FEB-5EC9-4E03-BCEB-2687F17EC5D2}"/>
              </a:ext>
            </a:extLst>
          </p:cNvPr>
          <p:cNvCxnSpPr/>
          <p:nvPr/>
        </p:nvCxnSpPr>
        <p:spPr>
          <a:xfrm>
            <a:off x="5360855" y="4377092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C07237-529B-4011-96F3-0D3E4D9C2671}"/>
              </a:ext>
            </a:extLst>
          </p:cNvPr>
          <p:cNvCxnSpPr>
            <a:cxnSpLocks/>
          </p:cNvCxnSpPr>
          <p:nvPr/>
        </p:nvCxnSpPr>
        <p:spPr>
          <a:xfrm>
            <a:off x="8556705" y="4377091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C7D6E7-396E-42FB-B4DE-DCA19742C1C0}"/>
              </a:ext>
            </a:extLst>
          </p:cNvPr>
          <p:cNvCxnSpPr>
            <a:cxnSpLocks/>
          </p:cNvCxnSpPr>
          <p:nvPr/>
        </p:nvCxnSpPr>
        <p:spPr>
          <a:xfrm>
            <a:off x="9250466" y="4388463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4F396-9E65-490B-8E18-1CE267370ADB}"/>
              </a:ext>
            </a:extLst>
          </p:cNvPr>
          <p:cNvSpPr/>
          <p:nvPr/>
        </p:nvSpPr>
        <p:spPr>
          <a:xfrm>
            <a:off x="3432410" y="4723261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 &amp; K[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9FE68E-7F2A-4176-AF81-47E4BEC0AC64}"/>
              </a:ext>
            </a:extLst>
          </p:cNvPr>
          <p:cNvCxnSpPr>
            <a:cxnSpLocks/>
          </p:cNvCxnSpPr>
          <p:nvPr/>
        </p:nvCxnSpPr>
        <p:spPr>
          <a:xfrm>
            <a:off x="5360854" y="4911629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0DE2C8-C6AD-4C46-81B7-3C2659255E39}"/>
              </a:ext>
            </a:extLst>
          </p:cNvPr>
          <p:cNvCxnSpPr>
            <a:cxnSpLocks/>
          </p:cNvCxnSpPr>
          <p:nvPr/>
        </p:nvCxnSpPr>
        <p:spPr>
          <a:xfrm>
            <a:off x="8556704" y="4911629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C11E0-F108-4B55-B3B0-11A6051CF622}"/>
              </a:ext>
            </a:extLst>
          </p:cNvPr>
          <p:cNvSpPr/>
          <p:nvPr/>
        </p:nvSpPr>
        <p:spPr>
          <a:xfrm>
            <a:off x="6673753" y="4700512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</a:t>
            </a:r>
            <a:r>
              <a:rPr lang="en-US" err="1">
                <a:cs typeface="Calibri"/>
              </a:rPr>
              <a:t>i</a:t>
            </a:r>
            <a:endParaRPr lang="en-US" err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169BCD-7330-417D-9195-D9D91435CC28}"/>
              </a:ext>
            </a:extLst>
          </p:cNvPr>
          <p:cNvCxnSpPr>
            <a:cxnSpLocks/>
          </p:cNvCxnSpPr>
          <p:nvPr/>
        </p:nvCxnSpPr>
        <p:spPr>
          <a:xfrm>
            <a:off x="9250465" y="4934373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D0F0C33-2E39-4627-B3E9-C38344CB2D4F}"/>
              </a:ext>
            </a:extLst>
          </p:cNvPr>
          <p:cNvSpPr/>
          <p:nvPr/>
        </p:nvSpPr>
        <p:spPr>
          <a:xfrm>
            <a:off x="3432409" y="5269171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W[63] &amp; K[63]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BBD4FB-2451-4AC8-B949-EE8CA97ABFB8}"/>
              </a:ext>
            </a:extLst>
          </p:cNvPr>
          <p:cNvCxnSpPr>
            <a:cxnSpLocks/>
          </p:cNvCxnSpPr>
          <p:nvPr/>
        </p:nvCxnSpPr>
        <p:spPr>
          <a:xfrm>
            <a:off x="5360853" y="5457540"/>
            <a:ext cx="1307909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F58FBF-81DB-4FC9-87CE-C931AA83CC0A}"/>
              </a:ext>
            </a:extLst>
          </p:cNvPr>
          <p:cNvCxnSpPr>
            <a:cxnSpLocks/>
          </p:cNvCxnSpPr>
          <p:nvPr/>
        </p:nvCxnSpPr>
        <p:spPr>
          <a:xfrm>
            <a:off x="8556703" y="5457539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5648FC-3DC0-4DE6-9EE7-26C0E1FB28E0}"/>
              </a:ext>
            </a:extLst>
          </p:cNvPr>
          <p:cNvSpPr/>
          <p:nvPr/>
        </p:nvSpPr>
        <p:spPr>
          <a:xfrm>
            <a:off x="6673752" y="5246422"/>
            <a:ext cx="1910686" cy="398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Round 64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BAF52-90F4-400F-92FE-B1B6574189FF}"/>
              </a:ext>
            </a:extLst>
          </p:cNvPr>
          <p:cNvCxnSpPr>
            <a:cxnSpLocks/>
          </p:cNvCxnSpPr>
          <p:nvPr/>
        </p:nvCxnSpPr>
        <p:spPr>
          <a:xfrm>
            <a:off x="7635480" y="6117181"/>
            <a:ext cx="693760" cy="1137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39AD9-A516-42F8-AAA6-B97402FB55DE}"/>
              </a:ext>
            </a:extLst>
          </p:cNvPr>
          <p:cNvCxnSpPr>
            <a:cxnSpLocks/>
          </p:cNvCxnSpPr>
          <p:nvPr/>
        </p:nvCxnSpPr>
        <p:spPr>
          <a:xfrm>
            <a:off x="7624106" y="5605387"/>
            <a:ext cx="11372" cy="51179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5EFC89-ED8D-4321-9803-A00894214277}"/>
              </a:ext>
            </a:extLst>
          </p:cNvPr>
          <p:cNvSpPr txBox="1"/>
          <p:nvPr/>
        </p:nvSpPr>
        <p:spPr>
          <a:xfrm>
            <a:off x="8331105" y="5806268"/>
            <a:ext cx="15945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 for the next chunk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25C1A-B4FB-46E8-B0FE-1432F78EEF15}"/>
              </a:ext>
            </a:extLst>
          </p:cNvPr>
          <p:cNvSpPr/>
          <p:nvPr/>
        </p:nvSpPr>
        <p:spPr>
          <a:xfrm>
            <a:off x="9983336" y="5667230"/>
            <a:ext cx="1194178" cy="9098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512 bit chunk 2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842C59-1091-49EE-AC5F-6BDFAB1846C6}"/>
              </a:ext>
            </a:extLst>
          </p:cNvPr>
          <p:cNvSpPr txBox="1"/>
          <p:nvPr/>
        </p:nvSpPr>
        <p:spPr>
          <a:xfrm>
            <a:off x="3997940" y="3827342"/>
            <a:ext cx="1594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32bits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FE9E8C-4848-4125-8217-FD736112F166}"/>
              </a:ext>
            </a:extLst>
          </p:cNvPr>
          <p:cNvSpPr txBox="1"/>
          <p:nvPr/>
        </p:nvSpPr>
        <p:spPr>
          <a:xfrm>
            <a:off x="7182417" y="3827341"/>
            <a:ext cx="1594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128bits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28BAAED6-26D1-45A1-88A2-4C6FB318015D}"/>
              </a:ext>
            </a:extLst>
          </p:cNvPr>
          <p:cNvSpPr/>
          <p:nvPr/>
        </p:nvSpPr>
        <p:spPr>
          <a:xfrm>
            <a:off x="2452189" y="1858127"/>
            <a:ext cx="5823044" cy="2138147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>
                <a:ea typeface="+mn-lt"/>
                <a:cs typeface="+mn-lt"/>
              </a:rPr>
              <a:t>W(</a:t>
            </a:r>
            <a:r>
              <a:rPr lang="en-US" sz="1600" b="1" err="1">
                <a:ea typeface="+mn-lt"/>
                <a:cs typeface="+mn-lt"/>
              </a:rPr>
              <a:t>i</a:t>
            </a:r>
            <a:r>
              <a:rPr lang="en-US" sz="1600" b="1">
                <a:ea typeface="+mn-lt"/>
                <a:cs typeface="+mn-lt"/>
              </a:rPr>
              <a:t>) = Wⁱ⁻¹⁶ + σ⁰ + Wⁱ⁻⁷ + σ¹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where: 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σ⁰ = </a:t>
            </a:r>
            <a:r>
              <a:rPr lang="en-US" sz="1600">
                <a:ea typeface="+mn-lt"/>
                <a:cs typeface="+mn-lt"/>
              </a:rPr>
              <a:t>(Wⁱ⁻¹⁵ ROTR⁷(x)) XOR (Wⁱ⁻¹⁵ ROTR¹⁸(x)) XOR (Wⁱ⁻¹⁵ SHR³(x))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σ¹</a:t>
            </a:r>
            <a:r>
              <a:rPr lang="en-US" sz="1600">
                <a:ea typeface="+mn-lt"/>
                <a:cs typeface="+mn-lt"/>
              </a:rPr>
              <a:t> = (Wⁱ⁻² ROTR¹⁷(x)) XOR (Wⁱ⁻² ROTR¹⁹(x)) XOR (Wⁱ⁻² SHR¹⁰(x))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ROTRⁿ(x)</a:t>
            </a:r>
            <a:r>
              <a:rPr lang="en-US" sz="1600">
                <a:ea typeface="+mn-lt"/>
                <a:cs typeface="+mn-lt"/>
              </a:rPr>
              <a:t> = Circular right rotation of 'x' by 'n' bits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SHRⁿ(x)</a:t>
            </a:r>
            <a:r>
              <a:rPr lang="en-US" sz="1600">
                <a:ea typeface="+mn-lt"/>
                <a:cs typeface="+mn-lt"/>
              </a:rPr>
              <a:t>  = Circular right shift of 'x' by 'n' bits</a:t>
            </a:r>
            <a:endParaRPr lang="en-US" sz="16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6664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7B55A14-AFD0-4BF9-8489-587F5D90732D}"/>
              </a:ext>
            </a:extLst>
          </p:cNvPr>
          <p:cNvSpPr/>
          <p:nvPr/>
        </p:nvSpPr>
        <p:spPr>
          <a:xfrm>
            <a:off x="498143" y="2906586"/>
            <a:ext cx="4867700" cy="20357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ea typeface="+mn-lt"/>
                <a:cs typeface="+mn-lt"/>
              </a:rPr>
              <a:t>Ch(E, F, G) = (E AND F) XOR ((NOT E) AND G)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Ma(A, B, C) = (A AND B) XOR (A AND C) XOR (B AND C)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   ∑(A)    = (A &gt;&gt;&gt; 2) XOR (A &gt;&gt;&gt; 13) XOR (A &gt;&gt;&gt; 22)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   ∑(E)    = (E &gt;&gt;&gt; 6) XOR (E &gt;&gt;&gt; 11) XOR (E &gt;&gt;&gt; 25)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             = addition modulo 2</a:t>
            </a:r>
            <a:endParaRPr lang="en-US" sz="160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Step3 </a:t>
            </a:r>
            <a:r>
              <a:rPr lang="en-US" sz="2400">
                <a:ea typeface="+mn-lt"/>
                <a:cs typeface="+mn-lt"/>
              </a:rPr>
              <a:t>Compression function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29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5C5D361A-BE18-445D-B5BC-50BAD48D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0908" y="1722768"/>
            <a:ext cx="6496332" cy="46180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AA17F3-9DAD-4E73-B96B-67F71E0ED334}"/>
              </a:ext>
            </a:extLst>
          </p:cNvPr>
          <p:cNvSpPr txBox="1"/>
          <p:nvPr/>
        </p:nvSpPr>
        <p:spPr>
          <a:xfrm>
            <a:off x="6737444" y="6169996"/>
            <a:ext cx="292517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36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9E53565F-13FA-4390-915A-6637FF178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598" t="41944" r="69083" b="50497"/>
          <a:stretch/>
        </p:blipFill>
        <p:spPr>
          <a:xfrm>
            <a:off x="834482" y="4351379"/>
            <a:ext cx="263738" cy="2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79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7B55A14-AFD0-4BF9-8489-587F5D90732D}"/>
              </a:ext>
            </a:extLst>
          </p:cNvPr>
          <p:cNvSpPr/>
          <p:nvPr/>
        </p:nvSpPr>
        <p:spPr>
          <a:xfrm>
            <a:off x="498143" y="2906586"/>
            <a:ext cx="4867700" cy="203579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>
                <a:ea typeface="+mn-lt"/>
                <a:cs typeface="+mn-lt"/>
              </a:rPr>
              <a:t>Ch(E, F, G) = (E AND F) XOR ((NOT E) AND G)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Ma(A, B, C) = (A AND B) XOR (A AND C) XOR (B AND C)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   ∑(A)    = (A &gt;&gt;&gt; 2) XOR (A &gt;&gt;&gt; 13) XOR (A &gt;&gt;&gt; 22)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   ∑(E)    = (E &gt;&gt;&gt; 6) XOR (E &gt;&gt;&gt; 11) XOR (E &gt;&gt;&gt; 25)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              = addition modulo 2</a:t>
            </a:r>
            <a:endParaRPr lang="en-US" sz="1600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Calibri Light"/>
              </a:rPr>
              <a:t>Cryptographic Hash Function: SHA256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691E-8ED2-43E4-B8D2-CF8B6B39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Step3 </a:t>
            </a:r>
            <a:r>
              <a:rPr lang="en-US" sz="2400">
                <a:ea typeface="+mn-lt"/>
                <a:cs typeface="+mn-lt"/>
              </a:rPr>
              <a:t>Compression function</a:t>
            </a:r>
            <a:endParaRPr lang="en-US" sz="240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2BAAC7-14D2-4610-B8FF-08691A5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29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5C5D361A-BE18-445D-B5BC-50BAD48D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40908" y="1722768"/>
            <a:ext cx="6496332" cy="46180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AA17F3-9DAD-4E73-B96B-67F71E0ED334}"/>
              </a:ext>
            </a:extLst>
          </p:cNvPr>
          <p:cNvSpPr txBox="1"/>
          <p:nvPr/>
        </p:nvSpPr>
        <p:spPr>
          <a:xfrm>
            <a:off x="6737444" y="6169996"/>
            <a:ext cx="292517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  <p:pic>
        <p:nvPicPr>
          <p:cNvPr id="36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9E53565F-13FA-4390-915A-6637FF178A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598" t="41944" r="69083" b="50497"/>
          <a:stretch/>
        </p:blipFill>
        <p:spPr>
          <a:xfrm>
            <a:off x="834482" y="4351379"/>
            <a:ext cx="263738" cy="26400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7AE4539-E5D4-4297-A40E-702EC50C1692}"/>
              </a:ext>
            </a:extLst>
          </p:cNvPr>
          <p:cNvSpPr/>
          <p:nvPr/>
        </p:nvSpPr>
        <p:spPr>
          <a:xfrm>
            <a:off x="1931158" y="2815601"/>
            <a:ext cx="8325132" cy="1853819"/>
          </a:xfrm>
          <a:prstGeom prst="wedgeEllipseCallou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cs typeface="Calibri"/>
              </a:rPr>
              <a:t>In a near future, SHA256 may no longer be secure. People </a:t>
            </a:r>
            <a:r>
              <a:rPr lang="en-US" sz="2800">
                <a:cs typeface="Calibri"/>
              </a:rPr>
              <a:t>are slowly moving to SHA512.</a:t>
            </a:r>
          </a:p>
        </p:txBody>
      </p:sp>
    </p:spTree>
    <p:extLst>
      <p:ext uri="{BB962C8B-B14F-4D97-AF65-F5344CB8AC3E}">
        <p14:creationId xmlns:p14="http://schemas.microsoft.com/office/powerpoint/2010/main" val="4067273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rgbClr val="C00000"/>
                </a:solidFill>
                <a:cs typeface="Calibri Light"/>
              </a:rPr>
              <a:t>Meeting point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963387E-12A5-4971-A828-42CF64A52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4245" y="51270"/>
            <a:ext cx="1713062" cy="171306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 dirty="0">
                <a:cs typeface="Calibri"/>
              </a:rPr>
              <a:t>Cryptographic hash functions are one-way functions</a:t>
            </a:r>
            <a:endParaRPr lang="en-US" dirty="0">
              <a:cs typeface="Calibri"/>
            </a:endParaRPr>
          </a:p>
          <a:p>
            <a:pPr marL="971550" lvl="1"/>
            <a:r>
              <a:rPr lang="en-US" sz="2000" dirty="0">
                <a:cs typeface="Calibri"/>
              </a:rPr>
              <a:t>This means it (should be) is impossible to find the input based on the output</a:t>
            </a:r>
            <a:endParaRPr lang="en-US" dirty="0">
              <a:cs typeface="Calibri"/>
            </a:endParaRPr>
          </a:p>
          <a:p>
            <a:pPr marL="514350" indent="-514350"/>
            <a:r>
              <a:rPr lang="en-US" sz="2400" dirty="0">
                <a:cs typeface="Calibri"/>
              </a:rPr>
              <a:t>They are also deterministic</a:t>
            </a:r>
          </a:p>
          <a:p>
            <a:pPr marL="971550" lvl="1"/>
            <a:r>
              <a:rPr lang="en-US" sz="2000" dirty="0">
                <a:cs typeface="Calibri"/>
              </a:rPr>
              <a:t>This means that for the same input the output is always the same</a:t>
            </a:r>
          </a:p>
          <a:p>
            <a:pPr marL="514350" indent="-514350"/>
            <a:r>
              <a:rPr lang="en-US" sz="2400" dirty="0">
                <a:cs typeface="Calibri"/>
              </a:rPr>
              <a:t>The hash function output has a fixed size output, the input can have any size</a:t>
            </a:r>
          </a:p>
          <a:p>
            <a:pPr marL="514350" indent="-514350"/>
            <a:r>
              <a:rPr lang="en-US" sz="2400" dirty="0">
                <a:cs typeface="Calibri"/>
              </a:rPr>
              <a:t>It guarantees integrity, it can be used – with caution – to encrypt data</a:t>
            </a:r>
          </a:p>
          <a:p>
            <a:pPr marL="514350" indent="-514350"/>
            <a:endParaRPr lang="en-US" sz="2400" dirty="0">
              <a:cs typeface="Calibri"/>
            </a:endParaRPr>
          </a:p>
          <a:p>
            <a:pPr marL="971550" lvl="1"/>
            <a:endParaRPr lang="en-US" sz="2000" dirty="0">
              <a:cs typeface="Calibri"/>
            </a:endParaRPr>
          </a:p>
          <a:p>
            <a:pPr marL="514350" indent="-514350"/>
            <a:endParaRPr lang="en-US" sz="2400" dirty="0">
              <a:cs typeface="Calibri"/>
            </a:endParaRPr>
          </a:p>
          <a:p>
            <a:pPr marL="514350" indent="-514350"/>
            <a:endParaRPr lang="en-US" sz="2400">
              <a:cs typeface="Calibri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602EDEB-4A7B-40F7-97FE-3DC658D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586451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cs typeface="Calibri Light"/>
              </a:rPr>
              <a:t>Coding time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BC9988-DAFC-454E-B45B-7B80A2F9AA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sz="2400" dirty="0">
              <a:cs typeface="Calibri"/>
            </a:endParaRPr>
          </a:p>
          <a:p>
            <a:pPr marL="514350" indent="-514350"/>
            <a:endParaRPr lang="en-US" sz="2400" dirty="0">
              <a:cs typeface="Calibri"/>
            </a:endParaRPr>
          </a:p>
          <a:p>
            <a:pPr marL="514350" indent="-514350"/>
            <a:r>
              <a:rPr lang="en-US" sz="2400" dirty="0">
                <a:cs typeface="Calibri"/>
              </a:rPr>
              <a:t>Python overview</a:t>
            </a:r>
          </a:p>
          <a:p>
            <a:pPr marL="971550" lvl="1"/>
            <a:r>
              <a:rPr lang="en-US" sz="2000" dirty="0">
                <a:cs typeface="Calibri"/>
              </a:rPr>
              <a:t>Basic structures</a:t>
            </a:r>
          </a:p>
          <a:p>
            <a:pPr marL="514350" indent="-514350"/>
            <a:r>
              <a:rPr lang="en-US" sz="2400" dirty="0">
                <a:cs typeface="Calibri"/>
              </a:rPr>
              <a:t>Signature example: RSA</a:t>
            </a:r>
          </a:p>
          <a:p>
            <a:pPr marL="514350" indent="-514350"/>
            <a:r>
              <a:rPr lang="en-US" sz="2400" dirty="0">
                <a:cs typeface="Calibri"/>
              </a:rPr>
              <a:t>Hash function example: SHA256</a:t>
            </a:r>
          </a:p>
          <a:p>
            <a:pPr marL="514350" indent="-514350"/>
            <a:endParaRPr lang="en-US" sz="2400" dirty="0">
              <a:cs typeface="Calibri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A602EDEB-4A7B-40F7-97FE-3DC658D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  <p:pic>
        <p:nvPicPr>
          <p:cNvPr id="9" name="Graphic 9" descr="Typewriter">
            <a:extLst>
              <a:ext uri="{FF2B5EF4-FFF2-40B4-BE49-F238E27FC236}">
                <a16:creationId xmlns:a16="http://schemas.microsoft.com/office/drawing/2014/main" id="{BA20E633-8A8E-4D9E-9A7A-6EB63244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1329" y="106007"/>
            <a:ext cx="1460310" cy="1471683"/>
          </a:xfrm>
        </p:spPr>
      </p:pic>
    </p:spTree>
    <p:extLst>
      <p:ext uri="{BB962C8B-B14F-4D97-AF65-F5344CB8AC3E}">
        <p14:creationId xmlns:p14="http://schemas.microsoft.com/office/powerpoint/2010/main" val="154923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Confidentiality:</a:t>
            </a:r>
          </a:p>
          <a:p>
            <a:pPr marL="514350" indent="-514350"/>
            <a:r>
              <a:rPr lang="en-US" sz="2400">
                <a:cs typeface="Calibri"/>
              </a:rPr>
              <a:t>Only authorized people can see the data</a:t>
            </a:r>
          </a:p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Imagine that we have Bob, Alice and Trent</a:t>
            </a:r>
          </a:p>
          <a:p>
            <a:pPr marL="514350" indent="-514350"/>
            <a:r>
              <a:rPr lang="en-US" sz="2400">
                <a:cs typeface="Calibri"/>
              </a:rPr>
              <a:t>Bob sends as letter to Alice and only Alice should read the text</a:t>
            </a:r>
          </a:p>
          <a:p>
            <a:pPr marL="514350" indent="-514350"/>
            <a:r>
              <a:rPr lang="en-US" sz="2400">
                <a:cs typeface="Calibri"/>
              </a:rPr>
              <a:t>Therefore, we need to ensure that Trent cannot read the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BB48D9-9F6D-4FBE-B90A-129D8EC9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927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cs typeface="Calibri"/>
              </a:rPr>
              <a:t>Integrity:</a:t>
            </a:r>
          </a:p>
          <a:p>
            <a:pPr marL="514350" indent="-514350"/>
            <a:r>
              <a:rPr lang="en-US" sz="2400">
                <a:cs typeface="Calibri"/>
              </a:rPr>
              <a:t>Data cannot be modified without authorization or </a:t>
            </a:r>
            <a:r>
              <a:rPr lang="en-US" sz="2400">
                <a:ea typeface="+mn-lt"/>
                <a:cs typeface="+mn-lt"/>
              </a:rPr>
              <a:t>undetected.</a:t>
            </a:r>
            <a:endParaRPr lang="en-US" sz="2400">
              <a:cs typeface="Calibri"/>
            </a:endParaRPr>
          </a:p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Imagine that we have Bob, Alice and Trent</a:t>
            </a:r>
          </a:p>
          <a:p>
            <a:pPr marL="514350" indent="-514350"/>
            <a:r>
              <a:rPr lang="en-US" sz="2400">
                <a:cs typeface="Calibri"/>
              </a:rPr>
              <a:t>Bob sends as letter to Alice</a:t>
            </a:r>
          </a:p>
          <a:p>
            <a:pPr marL="514350" indent="-514350"/>
            <a:r>
              <a:rPr lang="en-US" sz="2400">
                <a:cs typeface="Calibri"/>
              </a:rPr>
              <a:t>Trent takes the letter and change some words</a:t>
            </a:r>
          </a:p>
          <a:p>
            <a:pPr marL="514350" indent="-514350"/>
            <a:r>
              <a:rPr lang="en-US" sz="2400">
                <a:cs typeface="Calibri"/>
              </a:rPr>
              <a:t>The data should avoid this modification OR Alice should be able to detect this modification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EC515-5D35-4A2C-B625-3651FCBB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4689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4028-C5EC-4D49-B79F-08DA39E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47AE-B2E3-48DC-AD38-37A8198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Authentication</a:t>
            </a:r>
            <a:r>
              <a:rPr lang="en-US" sz="2400" b="1">
                <a:cs typeface="Calibri"/>
              </a:rPr>
              <a:t>:</a:t>
            </a:r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The one that sends data can prove that he or she is the author of the data</a:t>
            </a:r>
          </a:p>
          <a:p>
            <a:pPr marL="514350" indent="-514350"/>
            <a:endParaRPr lang="en-US" sz="2400">
              <a:cs typeface="Calibri"/>
            </a:endParaRPr>
          </a:p>
          <a:p>
            <a:pPr marL="514350" indent="-514350"/>
            <a:r>
              <a:rPr lang="en-US" sz="2400">
                <a:cs typeface="Calibri"/>
              </a:rPr>
              <a:t>Bob sends as letter to Alice</a:t>
            </a:r>
          </a:p>
          <a:p>
            <a:pPr marL="514350" indent="-514350"/>
            <a:r>
              <a:rPr lang="en-US" sz="2400">
                <a:cs typeface="Calibri"/>
              </a:rPr>
              <a:t>Alice knows that Bob sent the letter</a:t>
            </a:r>
          </a:p>
          <a:p>
            <a:pPr marL="514350" indent="-514350"/>
            <a:r>
              <a:rPr lang="en-US" sz="2400">
                <a:cs typeface="Calibri"/>
              </a:rPr>
              <a:t>Trent cannot send a letter to Alice saying that he is Bob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129-694F-41D7-B330-872E4C5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7DAF2D-F499-4EBB-8038-DD56966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4701" y="6356350"/>
            <a:ext cx="4740322" cy="365125"/>
          </a:xfrm>
        </p:spPr>
        <p:txBody>
          <a:bodyPr/>
          <a:lstStyle/>
          <a:p>
            <a:r>
              <a:rPr lang="en-US"/>
              <a:t>Blockchain101 - Miguel Garcia 2020 ©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525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Blockchain 101</vt:lpstr>
      <vt:lpstr>About me</vt:lpstr>
      <vt:lpstr>About Blockchain101</vt:lpstr>
      <vt:lpstr>Blockchain101: contents</vt:lpstr>
      <vt:lpstr>Blockchain core parts</vt:lpstr>
      <vt:lpstr>Security Properties</vt:lpstr>
      <vt:lpstr>Security Properties</vt:lpstr>
      <vt:lpstr>Security Properties</vt:lpstr>
      <vt:lpstr>Security Properties</vt:lpstr>
      <vt:lpstr>Security Properties</vt:lpstr>
      <vt:lpstr>How can we guarantee these properties?</vt:lpstr>
      <vt:lpstr>Cryptography</vt:lpstr>
      <vt:lpstr>Cryptography</vt:lpstr>
      <vt:lpstr>Cryptography (computer era)</vt:lpstr>
      <vt:lpstr>Symetric-key Cryptography </vt:lpstr>
      <vt:lpstr>Symetric-key Cryptography </vt:lpstr>
      <vt:lpstr>Symetric-key Cryptography </vt:lpstr>
      <vt:lpstr>Symetric-key Cryptography </vt:lpstr>
      <vt:lpstr>Asymetric Cryptography</vt:lpstr>
      <vt:lpstr>Discussion slide</vt:lpstr>
      <vt:lpstr>Asymetric Cryptography </vt:lpstr>
      <vt:lpstr>Asymetric-key Cryptography </vt:lpstr>
      <vt:lpstr>Asymetric-key Cryptography </vt:lpstr>
      <vt:lpstr>Cryptography properties</vt:lpstr>
      <vt:lpstr>Cryptography properties</vt:lpstr>
      <vt:lpstr>Symetric-key vs Asymetric-key Cryptography </vt:lpstr>
      <vt:lpstr>Meeting point slide</vt:lpstr>
      <vt:lpstr>We already know how to guarantee confidentiality. How can we guarantee authenticity and integrity?</vt:lpstr>
      <vt:lpstr>Digital Signatures</vt:lpstr>
      <vt:lpstr>Digital Signatures extra properties</vt:lpstr>
      <vt:lpstr>Digital Signatures</vt:lpstr>
      <vt:lpstr>Digital Signatures: RSA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Key generation</vt:lpstr>
      <vt:lpstr>Digital Signatures:  RSA: Sign</vt:lpstr>
      <vt:lpstr>Digital Signatures:  RSA: Sign</vt:lpstr>
      <vt:lpstr>Digital Signatures:  RSA: Sending M</vt:lpstr>
      <vt:lpstr>Digital Signatures:  RSA: Validating S</vt:lpstr>
      <vt:lpstr>Meeting point slide</vt:lpstr>
      <vt:lpstr>Signtures guarantee integrity and authentication. Can we guarantee integrity with a simple solution?</vt:lpstr>
      <vt:lpstr>Hash Function</vt:lpstr>
      <vt:lpstr>Hash Function</vt:lpstr>
      <vt:lpstr>Discussion slide</vt:lpstr>
      <vt:lpstr>Cryptographic Hash Function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Cryptographic Hash Function: SHA256</vt:lpstr>
      <vt:lpstr>Meeting point slide</vt:lpstr>
      <vt:lpstr>Coding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96</cp:revision>
  <dcterms:created xsi:type="dcterms:W3CDTF">2020-07-09T11:52:51Z</dcterms:created>
  <dcterms:modified xsi:type="dcterms:W3CDTF">2020-07-24T14:44:53Z</dcterms:modified>
</cp:coreProperties>
</file>