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audio1.bin" ContentType="audio/unknown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6" r:id="rId1"/>
  </p:sldMasterIdLst>
  <p:notesMasterIdLst>
    <p:notesMasterId r:id="rId31"/>
  </p:notesMasterIdLst>
  <p:handoutMasterIdLst>
    <p:handoutMasterId r:id="rId32"/>
  </p:handoutMasterIdLst>
  <p:sldIdLst>
    <p:sldId id="400" r:id="rId2"/>
    <p:sldId id="389" r:id="rId3"/>
    <p:sldId id="390" r:id="rId4"/>
    <p:sldId id="391" r:id="rId5"/>
    <p:sldId id="392" r:id="rId6"/>
    <p:sldId id="393" r:id="rId7"/>
    <p:sldId id="394" r:id="rId8"/>
    <p:sldId id="410" r:id="rId9"/>
    <p:sldId id="414" r:id="rId10"/>
    <p:sldId id="415" r:id="rId11"/>
    <p:sldId id="416" r:id="rId12"/>
    <p:sldId id="417" r:id="rId13"/>
    <p:sldId id="411" r:id="rId14"/>
    <p:sldId id="412" r:id="rId15"/>
    <p:sldId id="413" r:id="rId16"/>
    <p:sldId id="395" r:id="rId17"/>
    <p:sldId id="396" r:id="rId18"/>
    <p:sldId id="397" r:id="rId19"/>
    <p:sldId id="398" r:id="rId20"/>
    <p:sldId id="399" r:id="rId21"/>
    <p:sldId id="401" r:id="rId22"/>
    <p:sldId id="402" r:id="rId23"/>
    <p:sldId id="403" r:id="rId24"/>
    <p:sldId id="404" r:id="rId25"/>
    <p:sldId id="406" r:id="rId26"/>
    <p:sldId id="405" r:id="rId27"/>
    <p:sldId id="407" r:id="rId28"/>
    <p:sldId id="408" r:id="rId29"/>
    <p:sldId id="409" r:id="rId30"/>
  </p:sldIdLst>
  <p:sldSz cx="9906000" cy="6858000" type="A4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1088" autoAdjust="0"/>
  </p:normalViewPr>
  <p:slideViewPr>
    <p:cSldViewPr>
      <p:cViewPr varScale="1">
        <p:scale>
          <a:sx n="116" d="100"/>
          <a:sy n="116" d="100"/>
        </p:scale>
        <p:origin x="1744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2F40EB-C4DB-494B-A920-6160AD5B71C7}" type="slidenum">
              <a:rPr lang="es-ES_tradnl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7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7312DC-8251-6F46-9EBC-49ABC47EDD5C}" type="slidenum">
              <a:rPr lang="es-ES_tradnl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0215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669D8A-1E82-A04A-AF59-6B2286C2D745}" type="slidenum">
              <a:rPr lang="es-ES_tradnl" sz="1200"/>
              <a:pPr/>
              <a:t>8</a:t>
            </a:fld>
            <a:endParaRPr lang="es-ES_tradnl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669D8A-1E82-A04A-AF59-6B2286C2D745}" type="slidenum">
              <a:rPr lang="es-ES_tradnl" sz="1200"/>
              <a:pPr/>
              <a:t>9</a:t>
            </a:fld>
            <a:endParaRPr lang="es-ES_tradnl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0712999-659A-524B-9A95-B92BBA49D756}" type="slidenum">
              <a:rPr lang="es-ES_tradnl" sz="1200"/>
              <a:pPr/>
              <a:t>10</a:t>
            </a:fld>
            <a:endParaRPr lang="es-ES_tradnl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B9BCFEC-7D0C-5241-9897-AAC19A38C4A8}" type="slidenum">
              <a:rPr lang="es-ES_tradnl" sz="1200"/>
              <a:pPr/>
              <a:t>11</a:t>
            </a:fld>
            <a:endParaRPr lang="es-ES_tradnl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48D7D3-27FC-3B4F-87FE-DEB9E015533B}" type="slidenum">
              <a:rPr lang="es-ES_tradnl" sz="1200"/>
              <a:pPr/>
              <a:t>12</a:t>
            </a:fld>
            <a:endParaRPr lang="es-ES_tradnl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0712999-659A-524B-9A95-B92BBA49D756}" type="slidenum">
              <a:rPr lang="es-ES_tradnl" sz="1200"/>
              <a:pPr/>
              <a:t>13</a:t>
            </a:fld>
            <a:endParaRPr lang="es-ES_tradnl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B9BCFEC-7D0C-5241-9897-AAC19A38C4A8}" type="slidenum">
              <a:rPr lang="es-ES_tradnl" sz="1200"/>
              <a:pPr/>
              <a:t>14</a:t>
            </a:fld>
            <a:endParaRPr lang="es-ES_tradnl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48D7D3-27FC-3B4F-87FE-DEB9E015533B}" type="slidenum">
              <a:rPr lang="es-ES_tradnl" sz="1200"/>
              <a:pPr/>
              <a:t>15</a:t>
            </a:fld>
            <a:endParaRPr lang="es-ES_tradnl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9740900" y="3048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8496" y="6391657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68402" y="2420112"/>
            <a:ext cx="9569196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65100" y="152400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622800" y="2115312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725162" y="2209800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705350" y="2199451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715-4195-C148-B650-98F98891961D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594600" y="0"/>
            <a:ext cx="2311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906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58496" y="6391657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65100" y="155448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617212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7409688" y="2925763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7512050" y="3020251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92238" y="3009902"/>
            <a:ext cx="495300" cy="441325"/>
          </a:xfrm>
        </p:spPr>
        <p:txBody>
          <a:bodyPr/>
          <a:lstStyle/>
          <a:p>
            <a:fld id="{B53CDAA6-5D02-B74C-B5A1-C1B5B0BCE298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70993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007350" y="304802"/>
            <a:ext cx="156845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725162" y="1026373"/>
            <a:ext cx="495300" cy="441325"/>
          </a:xfrm>
        </p:spPr>
        <p:txBody>
          <a:bodyPr/>
          <a:lstStyle/>
          <a:p>
            <a:fld id="{83C05E2B-2127-CB45-8422-3C59A4792773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5720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9740900" y="1905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65100" y="2286000"/>
            <a:ext cx="9569196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68402" y="142352"/>
            <a:ext cx="9569196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2461" y="2743200"/>
            <a:ext cx="7020189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58496" y="6391657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65100" y="152400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65100" y="2438400"/>
            <a:ext cx="9569196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622800" y="2115312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725162" y="2209800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705350" y="2199451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533400"/>
            <a:ext cx="84201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73800" y="6409944"/>
            <a:ext cx="3298698" cy="36576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FFF8-A280-9C48-AAF8-FF01CC638EF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943337" y="1575653"/>
            <a:ext cx="9664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26898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953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906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65100" y="1371600"/>
            <a:ext cx="9569196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58083" y="6391656"/>
            <a:ext cx="9569196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4376870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5190608" y="1524000"/>
            <a:ext cx="4378590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30200" y="6409944"/>
            <a:ext cx="3879850" cy="365760"/>
          </a:xfrm>
        </p:spPr>
        <p:txBody>
          <a:bodyPr/>
          <a:lstStyle/>
          <a:p>
            <a:endParaRPr lang="es-ES_tradnl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65100" y="1280160"/>
            <a:ext cx="9569196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65100" y="155448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26898" y="2471383"/>
            <a:ext cx="4378452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5200650" y="2471383"/>
            <a:ext cx="437515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622800" y="956036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725162" y="1050524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705350" y="1042417"/>
            <a:ext cx="495300" cy="441325"/>
          </a:xfrm>
        </p:spPr>
        <p:txBody>
          <a:bodyPr/>
          <a:lstStyle>
            <a:lvl1pPr algn="ctr">
              <a:defRPr/>
            </a:lvl1pPr>
          </a:lstStyle>
          <a:p>
            <a:fld id="{2127B9D5-B738-A04B-AB5D-8E2E9D450BBF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705350" y="1036021"/>
            <a:ext cx="495300" cy="441325"/>
          </a:xfrm>
        </p:spPr>
        <p:txBody>
          <a:bodyPr/>
          <a:lstStyle/>
          <a:p>
            <a:fld id="{65FB365C-524C-5747-A4D6-804EB0D824F2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906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58496" y="6391657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65100" y="158496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622800" y="6324600"/>
            <a:ext cx="6604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C789F-7A36-0F45-B542-5823CE996B71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65100" y="152400"/>
            <a:ext cx="9569196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906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750" y="914400"/>
            <a:ext cx="255905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12750" y="1981201"/>
            <a:ext cx="255905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65100" y="152400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65100" y="533400"/>
            <a:ext cx="9569196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384550" y="685800"/>
            <a:ext cx="61087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505712" y="323088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85900" y="312739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59137F-472F-7A41-BD62-D797D081528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61798" y="6388386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26898" y="6410848"/>
            <a:ext cx="3665220" cy="365760"/>
          </a:xfrm>
        </p:spPr>
        <p:txBody>
          <a:bodyPr/>
          <a:lstStyle/>
          <a:p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65100" y="533400"/>
            <a:ext cx="9569196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65100" y="152400"/>
            <a:ext cx="9569196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65100" y="155448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505712" y="323088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85900" y="312739"/>
            <a:ext cx="495300" cy="441325"/>
          </a:xfrm>
        </p:spPr>
        <p:txBody>
          <a:bodyPr/>
          <a:lstStyle/>
          <a:p>
            <a:fld id="{6EB0DFA7-6BC8-5B43-AECD-B932CE609E79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0406" y="5029200"/>
            <a:ext cx="635635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250406" y="609600"/>
            <a:ext cx="635635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Haga clic en el icono para agregar una imagen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12750" y="990600"/>
            <a:ext cx="26416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61798" y="6388386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70498" y="6404984"/>
            <a:ext cx="3298698" cy="36576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26898" y="6410848"/>
            <a:ext cx="3883152" cy="365760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1"/>
            <a:ext cx="9906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61798" y="6388386"/>
            <a:ext cx="9569196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6273800" y="6404984"/>
            <a:ext cx="329869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30200" y="6410848"/>
            <a:ext cx="38798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65100" y="155448"/>
            <a:ext cx="9569196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65100" y="1276743"/>
            <a:ext cx="956919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622800" y="956036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725162" y="1050524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705350" y="1040175"/>
            <a:ext cx="4953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7F0A8E-092C-2B41-BECB-FB053B7F9203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92456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3.emf"/><Relationship Id="rId4" Type="http://schemas.openxmlformats.org/officeDocument/2006/relationships/audio" Target="../media/audio1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3.emf"/><Relationship Id="rId4" Type="http://schemas.openxmlformats.org/officeDocument/2006/relationships/audio" Target="../media/audio1.bin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map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Jos</a:t>
            </a:r>
            <a:r>
              <a:rPr lang="es-ES_tradnl" altLang="ja-JP" dirty="0"/>
              <a:t>é Luis Vicente </a:t>
            </a:r>
            <a:r>
              <a:rPr lang="es-ES_tradnl" altLang="ja-JP" dirty="0" err="1"/>
              <a:t>Villardón</a:t>
            </a:r>
            <a:endParaRPr lang="es-ES_tradnl" altLang="ja-JP" dirty="0"/>
          </a:p>
          <a:p>
            <a:r>
              <a:rPr lang="es-ES_tradnl" altLang="ja-JP" dirty="0"/>
              <a:t>Departamento de Estadística</a:t>
            </a:r>
          </a:p>
          <a:p>
            <a:r>
              <a:rPr lang="es-ES_tradnl" altLang="ja-JP" dirty="0"/>
              <a:t>Universidad de </a:t>
            </a:r>
            <a:r>
              <a:rPr lang="es-ES_tradnl" altLang="ja-JP" dirty="0" err="1"/>
              <a:t>SalamancA</a:t>
            </a:r>
            <a:r>
              <a:rPr lang="es-ES_tradnl" altLang="ja-JP" dirty="0"/>
              <a:t>.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Análisis de Coordenadas Principales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28600"/>
            <a:ext cx="8502650" cy="8382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Times" charset="0"/>
              </a:rPr>
              <a:t>Medidas de la similitud, disimilitud y distancia calculadas a partir de la matriz de datos brutos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848777" y="1905000"/>
          <a:ext cx="6206728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91" name="Documento" r:id="rId4" imgW="5727700" imgH="4457700" progId="Word.Document.8">
                  <p:embed/>
                </p:oleObj>
              </mc:Choice>
              <mc:Fallback>
                <p:oleObj name="Documento" r:id="rId4" imgW="5727700" imgH="4457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777" y="1905000"/>
                        <a:ext cx="6206728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Palatino" charset="0"/>
              </a:rPr>
              <a:t>Medidas de similitud para datos binarios</a:t>
            </a:r>
            <a:endParaRPr lang="es-ES_tradnl" sz="2000" b="1" dirty="0">
              <a:solidFill>
                <a:schemeClr val="tx2"/>
              </a:solidFill>
              <a:latin typeface="Palatin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28600"/>
            <a:ext cx="8502650" cy="8382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Palatino" charset="0"/>
              </a:rPr>
              <a:t>Medidas de distancia para datos binarios</a:t>
            </a:r>
            <a:endParaRPr lang="es-ES_tradnl" sz="2400" b="1">
              <a:latin typeface="Palatino" charset="0"/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12750" y="1524001"/>
            <a:ext cx="5695950" cy="44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Jaccard (Sneath)</a:t>
            </a:r>
            <a:endParaRPr lang="es-ES_tradnl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Dice y Sorensen</a:t>
            </a:r>
            <a:endParaRPr lang="es-ES_tradnl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Sokal y Michener </a:t>
            </a:r>
            <a:r>
              <a:rPr lang="es-ES_tradnl" sz="1800" b="1">
                <a:solidFill>
                  <a:schemeClr val="hlink"/>
                </a:solidFill>
                <a:latin typeface="Palatino" charset="0"/>
              </a:rPr>
              <a:t>(Coeficiente de concordancia simple)</a:t>
            </a:r>
            <a:endParaRPr lang="es-ES_tradnl" b="1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Rogers y Tanimoto</a:t>
            </a: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Yule</a:t>
            </a: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Hamann</a:t>
            </a:r>
            <a:endParaRPr lang="es-ES_tradnl" b="1">
              <a:latin typeface="Palatino" charset="0"/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5861050" y="1676400"/>
          <a:ext cx="12932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49" name="Ecuación" r:id="rId5" imgW="1193800" imgH="533400" progId="Equation.3">
                  <p:embed/>
                </p:oleObj>
              </mc:Choice>
              <mc:Fallback>
                <p:oleObj name="Ecuación" r:id="rId5" imgW="119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1676400"/>
                        <a:ext cx="12932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5861050" y="2286000"/>
          <a:ext cx="14583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50" name="Ecuación" r:id="rId7" imgW="1346200" imgH="533400" progId="Equation.3">
                  <p:embed/>
                </p:oleObj>
              </mc:Choice>
              <mc:Fallback>
                <p:oleObj name="Ecuación" r:id="rId7" imgW="1346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286000"/>
                        <a:ext cx="14583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5778500" y="3048000"/>
          <a:ext cx="181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51" name="Ecuación" r:id="rId9" imgW="1676400" imgH="533400" progId="Equation.3">
                  <p:embed/>
                </p:oleObj>
              </mc:Choice>
              <mc:Fallback>
                <p:oleObj name="Ecuación" r:id="rId9" imgW="1676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048000"/>
                        <a:ext cx="181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5778500" y="4038600"/>
          <a:ext cx="20499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52" name="Ecuación" r:id="rId11" imgW="1892300" imgH="533400" progId="Equation.3">
                  <p:embed/>
                </p:oleObj>
              </mc:Choice>
              <mc:Fallback>
                <p:oleObj name="Ecuación" r:id="rId11" imgW="1892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038600"/>
                        <a:ext cx="204999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4113742" y="4648200"/>
          <a:ext cx="125200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53" name="Ecuación" r:id="rId13" imgW="1155700" imgH="533400" progId="Equation.3">
                  <p:embed/>
                </p:oleObj>
              </mc:Choice>
              <mc:Fallback>
                <p:oleObj name="Ecuación" r:id="rId13" imgW="1155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42" y="4648200"/>
                        <a:ext cx="125200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7"/>
          <p:cNvGraphicFramePr>
            <a:graphicFrameLocks noChangeAspect="1"/>
          </p:cNvGraphicFramePr>
          <p:nvPr/>
        </p:nvGraphicFramePr>
        <p:xfrm>
          <a:off x="4526492" y="5334000"/>
          <a:ext cx="167851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54" name="Ecuación" r:id="rId15" imgW="1549400" imgH="533400" progId="Equation.3">
                  <p:embed/>
                </p:oleObj>
              </mc:Choice>
              <mc:Fallback>
                <p:oleObj name="Ecuación" r:id="rId15" imgW="1549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492" y="5334000"/>
                        <a:ext cx="167851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uel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55000" cy="5334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Palatino" charset="0"/>
              </a:rPr>
              <a:t>Medidas de distancia para datos mixtos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79823" y="990600"/>
          <a:ext cx="8944636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7" name="Documento" r:id="rId4" imgW="8255000" imgH="5524500" progId="Word.Document.8">
                  <p:embed/>
                </p:oleObj>
              </mc:Choice>
              <mc:Fallback>
                <p:oleObj name="Documento" r:id="rId4" imgW="8255000" imgH="5524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23" y="990600"/>
                        <a:ext cx="8944636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28600"/>
            <a:ext cx="8502650" cy="8382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Times" charset="0"/>
              </a:rPr>
              <a:t>Medidas de la similitud, disimilitud y distancia calculadas a partir de la matriz de datos brutos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848777" y="1905000"/>
          <a:ext cx="6206728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299" name="Documento" r:id="rId4" imgW="5727700" imgH="4457700" progId="Word.Document.8">
                  <p:embed/>
                </p:oleObj>
              </mc:Choice>
              <mc:Fallback>
                <p:oleObj name="Documento" r:id="rId4" imgW="5727700" imgH="4457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777" y="1905000"/>
                        <a:ext cx="6206728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  <a:latin typeface="Palatino" charset="0"/>
              </a:rPr>
              <a:t>Medidas de distancia para datos binarios</a:t>
            </a:r>
            <a:endParaRPr lang="es-ES_tradnl" sz="2000" b="1">
              <a:solidFill>
                <a:schemeClr val="tx2"/>
              </a:solidFill>
              <a:latin typeface="Palatino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28600"/>
            <a:ext cx="8502650" cy="8382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Palatino" charset="0"/>
              </a:rPr>
              <a:t>Medidas de distancia para datos binarios</a:t>
            </a:r>
            <a:endParaRPr lang="es-ES_tradnl" sz="2400" b="1">
              <a:latin typeface="Palatino" charset="0"/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12750" y="1524001"/>
            <a:ext cx="5695950" cy="44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Jaccard (Sneath)</a:t>
            </a:r>
            <a:endParaRPr lang="es-ES_tradnl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Dice y Sorensen</a:t>
            </a:r>
            <a:endParaRPr lang="es-ES_tradnl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Sokal y Michener </a:t>
            </a:r>
            <a:r>
              <a:rPr lang="es-ES_tradnl" sz="1800" b="1">
                <a:solidFill>
                  <a:schemeClr val="hlink"/>
                </a:solidFill>
                <a:latin typeface="Palatino" charset="0"/>
              </a:rPr>
              <a:t>(Coeficiente de concordancia simple)</a:t>
            </a:r>
            <a:endParaRPr lang="es-ES_tradnl" b="1">
              <a:solidFill>
                <a:schemeClr val="hlink"/>
              </a:solidFill>
              <a:latin typeface="Palatino" charset="0"/>
            </a:endParaRP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Rogers y Tanimoto</a:t>
            </a: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Yule</a:t>
            </a:r>
          </a:p>
          <a:p>
            <a:pPr>
              <a:lnSpc>
                <a:spcPct val="170000"/>
              </a:lnSpc>
            </a:pPr>
            <a:r>
              <a:rPr lang="es-ES_tradnl" b="1">
                <a:solidFill>
                  <a:schemeClr val="hlink"/>
                </a:solidFill>
                <a:latin typeface="Palatino" charset="0"/>
              </a:rPr>
              <a:t>Coeficiente de Hamann</a:t>
            </a:r>
            <a:endParaRPr lang="es-ES_tradnl" b="1">
              <a:latin typeface="Palatino" charset="0"/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5861050" y="1676400"/>
          <a:ext cx="12932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7" name="Ecuación" r:id="rId5" imgW="1193800" imgH="533400" progId="Equation.3">
                  <p:embed/>
                </p:oleObj>
              </mc:Choice>
              <mc:Fallback>
                <p:oleObj name="Ecuación" r:id="rId5" imgW="119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1676400"/>
                        <a:ext cx="12932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5861050" y="2286000"/>
          <a:ext cx="145838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8" name="Ecuación" r:id="rId7" imgW="1346200" imgH="533400" progId="Equation.3">
                  <p:embed/>
                </p:oleObj>
              </mc:Choice>
              <mc:Fallback>
                <p:oleObj name="Ecuación" r:id="rId7" imgW="1346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286000"/>
                        <a:ext cx="145838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5778500" y="3048000"/>
          <a:ext cx="181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9" name="Ecuación" r:id="rId9" imgW="1676400" imgH="533400" progId="Equation.3">
                  <p:embed/>
                </p:oleObj>
              </mc:Choice>
              <mc:Fallback>
                <p:oleObj name="Ecuación" r:id="rId9" imgW="1676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048000"/>
                        <a:ext cx="181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5778500" y="4038600"/>
          <a:ext cx="20499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0" name="Ecuación" r:id="rId11" imgW="1892300" imgH="533400" progId="Equation.3">
                  <p:embed/>
                </p:oleObj>
              </mc:Choice>
              <mc:Fallback>
                <p:oleObj name="Ecuación" r:id="rId11" imgW="1892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038600"/>
                        <a:ext cx="204999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4113742" y="4648200"/>
          <a:ext cx="125200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1" name="Ecuación" r:id="rId13" imgW="1155700" imgH="533400" progId="Equation.3">
                  <p:embed/>
                </p:oleObj>
              </mc:Choice>
              <mc:Fallback>
                <p:oleObj name="Ecuación" r:id="rId13" imgW="1155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42" y="4648200"/>
                        <a:ext cx="125200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7"/>
          <p:cNvGraphicFramePr>
            <a:graphicFrameLocks noChangeAspect="1"/>
          </p:cNvGraphicFramePr>
          <p:nvPr/>
        </p:nvGraphicFramePr>
        <p:xfrm>
          <a:off x="4526492" y="5334000"/>
          <a:ext cx="167851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2" name="Ecuación" r:id="rId15" imgW="1549400" imgH="533400" progId="Equation.3">
                  <p:embed/>
                </p:oleObj>
              </mc:Choice>
              <mc:Fallback>
                <p:oleObj name="Ecuación" r:id="rId15" imgW="1549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492" y="5334000"/>
                        <a:ext cx="167851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uel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55000" cy="533400"/>
          </a:xfrm>
        </p:spPr>
        <p:txBody>
          <a:bodyPr/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Palatino" charset="0"/>
              </a:rPr>
              <a:t>Medidas de distancia para datos mixtos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79823" y="990600"/>
          <a:ext cx="8944636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95" name="Documento" r:id="rId4" imgW="8255000" imgH="5524500" progId="Word.Document.8">
                  <p:embed/>
                </p:oleObj>
              </mc:Choice>
              <mc:Fallback>
                <p:oleObj name="Documento" r:id="rId4" imgW="8255000" imgH="5524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23" y="990600"/>
                        <a:ext cx="8944636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sz="3600" i="1" kern="0" dirty="0">
                <a:solidFill>
                  <a:srgbClr val="88A1AD"/>
                </a:solidFill>
              </a:rPr>
              <a:t>Propósito general</a:t>
            </a:r>
            <a:endParaRPr lang="es-ES_tradnl" dirty="0">
              <a:solidFill>
                <a:srgbClr val="88A1AD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9784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267200"/>
            <a:ext cx="34163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934200" y="3581400"/>
            <a:ext cx="6858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/>
          <p:cNvSpPr txBox="1">
            <a:spLocks noChangeArrowheads="1"/>
          </p:cNvSpPr>
          <p:nvPr/>
        </p:nvSpPr>
        <p:spPr bwMode="auto">
          <a:xfrm>
            <a:off x="6477000" y="2667000"/>
            <a:ext cx="2286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_tradnl" dirty="0"/>
              <a:t>Reducción de la dimensión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6B430-AE8B-8E47-B296-0F4D4C3FBB60}"/>
              </a:ext>
            </a:extLst>
          </p:cNvPr>
          <p:cNvSpPr txBox="1"/>
          <p:nvPr/>
        </p:nvSpPr>
        <p:spPr>
          <a:xfrm>
            <a:off x="326898" y="1447800"/>
            <a:ext cx="131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Sin estandarizar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856B0-9BEC-5848-BD2F-D1FC1F85D1C8}"/>
              </a:ext>
            </a:extLst>
          </p:cNvPr>
          <p:cNvSpPr txBox="1"/>
          <p:nvPr/>
        </p:nvSpPr>
        <p:spPr>
          <a:xfrm>
            <a:off x="3380087" y="1480490"/>
            <a:ext cx="131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Estandarizado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_tradnl" sz="3200" i="1" kern="0" dirty="0">
                <a:solidFill>
                  <a:srgbClr val="88A1AD"/>
                </a:solidFill>
              </a:rPr>
              <a:t>Análisis de Coordenadas Principales (MDS Clásico)</a:t>
            </a:r>
            <a:endParaRPr lang="es-ES_tradnl" dirty="0">
              <a:solidFill>
                <a:srgbClr val="88A1AD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3400" y="1581150"/>
          <a:ext cx="8256588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64" name="Documento" r:id="rId3" imgW="8255000" imgH="4533900" progId="Word.Document.8">
                  <p:embed/>
                </p:oleObj>
              </mc:Choice>
              <mc:Fallback>
                <p:oleObj name="Documento" r:id="rId3" imgW="8255000" imgH="45339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81150"/>
                        <a:ext cx="8256588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3"/>
          <p:cNvSpPr>
            <a:spLocks noChangeArrowheads="1"/>
          </p:cNvSpPr>
          <p:nvPr/>
        </p:nvSpPr>
        <p:spPr bwMode="auto">
          <a:xfrm>
            <a:off x="457200" y="6324600"/>
            <a:ext cx="830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ES_tradnl" sz="1200" dirty="0"/>
              <a:t>C. M. Cuadras. (2007) Nuevos Métodos de Análisis </a:t>
            </a:r>
            <a:r>
              <a:rPr lang="es-ES_tradnl" sz="1200" dirty="0" err="1"/>
              <a:t>Multivariante</a:t>
            </a:r>
            <a:r>
              <a:rPr lang="es-ES_tradnl" sz="1200" dirty="0"/>
              <a:t>. CMC </a:t>
            </a:r>
            <a:r>
              <a:rPr lang="es-ES_tradnl" sz="1200" dirty="0" err="1"/>
              <a:t>Editions</a:t>
            </a:r>
            <a:r>
              <a:rPr lang="es-ES_tradnl" sz="1200" dirty="0"/>
              <a:t>. Barcelona.</a:t>
            </a:r>
          </a:p>
          <a:p>
            <a:r>
              <a:rPr lang="es-ES_tradnl" sz="1200" dirty="0"/>
              <a:t>http://</a:t>
            </a:r>
            <a:r>
              <a:rPr lang="es-ES_tradnl" sz="1200" dirty="0" err="1"/>
              <a:t>www.ub.edu</a:t>
            </a:r>
            <a:r>
              <a:rPr lang="es-ES_tradnl" sz="1200" dirty="0"/>
              <a:t>/</a:t>
            </a:r>
            <a:r>
              <a:rPr lang="es-ES_tradnl" sz="1200" dirty="0" err="1"/>
              <a:t>stat</a:t>
            </a:r>
            <a:r>
              <a:rPr lang="es-ES_tradnl" sz="1200" dirty="0"/>
              <a:t>/personal/cuadras/cuad2.htm</a:t>
            </a:r>
          </a:p>
          <a:p>
            <a:endParaRPr lang="es-ES_tradnl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es-ES" dirty="0"/>
              <a:t>A continuación y con el objeto de ilustrar el desarrollo metodológico propuesto </a:t>
            </a:r>
            <a:r>
              <a:rPr lang="es-ES_tradnl" dirty="0"/>
              <a:t>se evaluó la diversidad genética existente en el banco nacional de germoplasma de caña de azúcar del Instituto Nacional de Investigaciones Agrícolas (INIA) de Venezuela.</a:t>
            </a:r>
          </a:p>
          <a:p>
            <a:pPr hangingPunct="0">
              <a:buNone/>
            </a:pPr>
            <a:endParaRPr lang="es-ES_tradnl" dirty="0"/>
          </a:p>
          <a:p>
            <a:pPr hangingPunct="0"/>
            <a:r>
              <a:rPr lang="es-ES" dirty="0"/>
              <a:t>La </a:t>
            </a:r>
            <a:r>
              <a:rPr lang="es-ES_tradnl" dirty="0"/>
              <a:t>caña de azúcar</a:t>
            </a:r>
            <a:r>
              <a:rPr lang="es-ES" dirty="0"/>
              <a:t> representa para Venezuela  la única fuente en la producción de sacarosa y  además es utilizada en generación de bioetanol, constituyendo así uno de los cultivos industriales más importantes del país. Por esta razón,  cualquier estudio que </a:t>
            </a:r>
            <a:r>
              <a:rPr lang="es-ES_tradnl" dirty="0"/>
              <a:t>contribuya a la organización funcional de la información de los genotipos susceptibles de conservación, investigación, mejoramiento y transformación es de transcendental importancia en los programas agrícolas.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8737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Las variedades cultivadas de caña de azúcar (</a:t>
            </a:r>
            <a:r>
              <a:rPr lang="es-ES" i="1" dirty="0"/>
              <a:t>Saccharum</a:t>
            </a:r>
            <a:r>
              <a:rPr lang="es-ES" dirty="0"/>
              <a:t> spp) son altamente poliploides (2n=100-130),  derivadas de hibridaciones inter específicas entre las especies silvestres </a:t>
            </a:r>
            <a:r>
              <a:rPr lang="es-ES" i="1" dirty="0"/>
              <a:t>Saccharum</a:t>
            </a:r>
            <a:r>
              <a:rPr lang="es-ES" dirty="0"/>
              <a:t> </a:t>
            </a:r>
            <a:r>
              <a:rPr lang="es-ES" i="1" dirty="0"/>
              <a:t>spontaneum</a:t>
            </a:r>
            <a:r>
              <a:rPr lang="es-ES" dirty="0"/>
              <a:t> (2n=40-128) y las especies productoras </a:t>
            </a:r>
            <a:r>
              <a:rPr lang="es-ES" i="1" dirty="0"/>
              <a:t>Saccharum</a:t>
            </a:r>
            <a:r>
              <a:rPr lang="es-ES" dirty="0"/>
              <a:t> </a:t>
            </a:r>
            <a:r>
              <a:rPr lang="es-ES" i="1" dirty="0"/>
              <a:t>officinarum</a:t>
            </a:r>
            <a:r>
              <a:rPr lang="es-ES" dirty="0"/>
              <a:t> (2n=60 o 80) (Butterfield </a:t>
            </a:r>
            <a:r>
              <a:rPr lang="es-ES" i="1" dirty="0"/>
              <a:t>et al.</a:t>
            </a:r>
            <a:r>
              <a:rPr lang="es-ES" dirty="0"/>
              <a:t>, 2001; D’Hont y Glaszmann, 2001). La complejidad del genoma de estas variedades está determinada por la ocurrencia de eventos de poliploidia, aneuploidia y origen multiespecífico (Besse </a:t>
            </a:r>
            <a:r>
              <a:rPr lang="es-ES" i="1" dirty="0"/>
              <a:t>et al.</a:t>
            </a:r>
            <a:r>
              <a:rPr lang="es-ES" dirty="0"/>
              <a:t>, 1997). </a:t>
            </a:r>
            <a:endParaRPr lang="es-ES_tradnl" dirty="0"/>
          </a:p>
          <a:p>
            <a:pPr algn="just" hangingPunct="0"/>
            <a:endParaRPr lang="es-ES_tradnl" dirty="0"/>
          </a:p>
          <a:p>
            <a:pPr algn="just"/>
            <a:r>
              <a:rPr lang="es-ES" dirty="0"/>
              <a:t>En la caracterización y evaluación de la diversidad genética de caña de azúcar han sido usadas varias técnicas moleculares, incluyendo RFLP (Lu </a:t>
            </a:r>
            <a:r>
              <a:rPr lang="es-ES" i="1" dirty="0"/>
              <a:t>et al.</a:t>
            </a:r>
            <a:r>
              <a:rPr lang="es-ES" dirty="0"/>
              <a:t>, 1994ab; Besse </a:t>
            </a:r>
            <a:r>
              <a:rPr lang="es-ES" i="1" dirty="0"/>
              <a:t>et al.</a:t>
            </a:r>
            <a:r>
              <a:rPr lang="es-ES" dirty="0"/>
              <a:t>, 1997), RAPD (Harvey y Botha, 1996; Burner </a:t>
            </a:r>
            <a:r>
              <a:rPr lang="es-ES" i="1" dirty="0"/>
              <a:t>et al.</a:t>
            </a:r>
            <a:r>
              <a:rPr lang="es-ES" dirty="0"/>
              <a:t>, 1997; Vijayan </a:t>
            </a:r>
            <a:r>
              <a:rPr lang="es-ES" i="1" dirty="0"/>
              <a:t>et al.</a:t>
            </a:r>
            <a:r>
              <a:rPr lang="es-ES" dirty="0"/>
              <a:t>, 1999), AFLP (Besse </a:t>
            </a:r>
            <a:r>
              <a:rPr lang="es-ES" i="1" dirty="0"/>
              <a:t>et al.</a:t>
            </a:r>
            <a:r>
              <a:rPr lang="es-ES" dirty="0"/>
              <a:t>, 1998; Xu </a:t>
            </a:r>
            <a:r>
              <a:rPr lang="es-ES" i="1" dirty="0"/>
              <a:t>et al.</a:t>
            </a:r>
            <a:r>
              <a:rPr lang="es-ES" dirty="0"/>
              <a:t>; 1999; Selvi </a:t>
            </a:r>
            <a:r>
              <a:rPr lang="es-ES" i="1" dirty="0"/>
              <a:t>et al.</a:t>
            </a:r>
            <a:r>
              <a:rPr lang="es-ES" dirty="0"/>
              <a:t>, 2005) y SSR  (Da Silva,</a:t>
            </a:r>
            <a:r>
              <a:rPr lang="es-ES" b="1" dirty="0"/>
              <a:t> </a:t>
            </a:r>
            <a:r>
              <a:rPr lang="es-ES" dirty="0"/>
              <a:t>2001; Schenck </a:t>
            </a:r>
            <a:r>
              <a:rPr lang="es-ES" i="1" dirty="0"/>
              <a:t>et al</a:t>
            </a:r>
            <a:r>
              <a:rPr lang="es-ES" dirty="0"/>
              <a:t>., 2004; Cordeiro </a:t>
            </a:r>
            <a:r>
              <a:rPr lang="es-ES" i="1" dirty="0"/>
              <a:t>et al.</a:t>
            </a:r>
            <a:r>
              <a:rPr lang="es-ES" dirty="0"/>
              <a:t>, 2000, 2003, y 2006). De todas estas técnicas, RAPD ha sido la más empleada ya que es simple y fácil a pesar de las incógnitas referentes a su reproducibilidad (Williams </a:t>
            </a:r>
            <a:r>
              <a:rPr lang="es-ES" i="1" dirty="0"/>
              <a:t>et al., </a:t>
            </a:r>
            <a:r>
              <a:rPr lang="es-ES" dirty="0"/>
              <a:t>1990 y 1993 y Tingey y del Tufo, 1993).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este sentido </a:t>
            </a:r>
            <a:r>
              <a:rPr lang="es-ES_tradnl" dirty="0"/>
              <a:t>se evaluó la diversidad genética existente entre cincuenta variedades de Caña de Azúcar a través de marcadores moleculares RAPD.</a:t>
            </a:r>
          </a:p>
          <a:p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8A1AD"/>
                </a:solidFill>
              </a:rPr>
              <a:t>Los métodos de Análisis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El objeto del análisis de datos es representar un conjunto de individuos, objetos o </a:t>
            </a:r>
            <a:r>
              <a:rPr lang="es-ES_tradnl" dirty="0" err="1"/>
              <a:t>subpoblaciones</a:t>
            </a:r>
            <a:r>
              <a:rPr lang="es-ES_tradnl" dirty="0"/>
              <a:t>  pertenecientes a una población W, respecto a unas variables  que pueden ser cuantitativas, cualitativas o una combinación de ambas. </a:t>
            </a:r>
          </a:p>
          <a:p>
            <a:endParaRPr lang="es-ES_tradnl" dirty="0"/>
          </a:p>
          <a:p>
            <a:r>
              <a:rPr lang="es-ES_tradnl" dirty="0"/>
              <a:t>La representación de los objetos se realiza en un espacio de dimensión reducida, normalmente 2 ó 3, o mediante diagramas de dispersión, árboles, </a:t>
            </a:r>
            <a:r>
              <a:rPr lang="es-ES_tradnl" dirty="0" err="1"/>
              <a:t>dendogramas</a:t>
            </a:r>
            <a:r>
              <a:rPr lang="es-ES_tradnl" dirty="0"/>
              <a:t>, </a:t>
            </a:r>
            <a:r>
              <a:rPr lang="es-ES_tradnl" dirty="0" err="1"/>
              <a:t>etc</a:t>
            </a:r>
            <a:r>
              <a:rPr lang="es-ES_tradnl" dirty="0"/>
              <a:t> ...</a:t>
            </a:r>
          </a:p>
          <a:p>
            <a:endParaRPr lang="es-ES_tradnl" dirty="0"/>
          </a:p>
          <a:p>
            <a:r>
              <a:rPr lang="es-ES_tradnl" dirty="0"/>
              <a:t>El propósito general es el de la reducción de la dimensión de los datos con el fin de interpretar las similitudes y las disimilitudes entre los individuos de manera simple, frente al del análisis factorial en el que se pretende explicar las relaciones entre las variables a partir de un número menor de factores comunes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8737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b="1" dirty="0"/>
              <a:t>Material Vegetal, Extracción y Amplificación ADN: </a:t>
            </a:r>
            <a:r>
              <a:rPr lang="es-ES" dirty="0"/>
              <a:t>Se realizó la extracción de ADN genómico total según metodología de Zambrano </a:t>
            </a:r>
            <a:r>
              <a:rPr lang="es-ES" i="1" dirty="0"/>
              <a:t>et al.</a:t>
            </a:r>
            <a:r>
              <a:rPr lang="es-ES" dirty="0"/>
              <a:t> (2002) en tres muestras de tejido foliar joven de los cultivares B37-161, B47-47, B44-341, B41-227, B43-62, B49-119, B64-129, B67-49, B64-136, B75-542, B75-49, B75-403, B76-226, B82-157, SP71-1406, C323-68, C371-67, Co421, Co740, CP56-59, CP72-1210, CP74-2005, CP72-2086, CL41223, MEX641487, POJ2878, POJ29-61, Ragnar, PR1013, PR61-632, PR62-258, PR69-2176, PR980, V58-4, V64-10, V68-74, V71-39, V74-7, V75-6, V77-12, V77-24, V78-1, 4-51-48, 4-51-33, 31-53-1, 4-51-32, 3-54-3, 1-54-2, 118-53-19 y 48-55-4, los cuales constituyen una muestra representativa de las entradas del banco nacional de germoplasma de caña de azúcar ubicado en CIAE-Yaritagua, Yaracuy, Venezuela.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amplificación fue realizada según metodología descrita por Zambrano </a:t>
            </a:r>
            <a:r>
              <a:rPr lang="es-ES" i="1" dirty="0"/>
              <a:t>et al.</a:t>
            </a:r>
            <a:r>
              <a:rPr lang="es-ES" dirty="0"/>
              <a:t> (2003) utilizando ocho iniciadores  RAPD de Operon Technologies Inc: OPA-07, OPM-04, OPM-16, OPM-18, OPY-04, OPY-07, OPY-09 y OPY-17.</a:t>
            </a:r>
            <a:endParaRPr lang="es-ES_trad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b="1" dirty="0"/>
              <a:t>Análisis de Datos: </a:t>
            </a:r>
            <a:r>
              <a:rPr lang="es-ES" dirty="0"/>
              <a:t>Debido a la naturaleza poliploide de la caña de azúcar y en ausencia de análisis de segregación no se hizo ningún supuesto sobre la naturaleza genética de los alelos (Cordeiro </a:t>
            </a:r>
            <a:r>
              <a:rPr lang="es-ES" i="1" dirty="0"/>
              <a:t>et al</a:t>
            </a:r>
            <a:r>
              <a:rPr lang="es-ES" dirty="0"/>
              <a:t>., 2003). Los fragmentos de amplificación fueron codificados de acuerdo a un marcador dominante, es decir, A</a:t>
            </a:r>
            <a:r>
              <a:rPr lang="es-ES" baseline="-25000" dirty="0"/>
              <a:t>1</a:t>
            </a:r>
            <a:r>
              <a:rPr lang="es-ES" dirty="0"/>
              <a:t>A</a:t>
            </a:r>
            <a:r>
              <a:rPr lang="es-ES" baseline="-25000" dirty="0"/>
              <a:t>1</a:t>
            </a:r>
            <a:r>
              <a:rPr lang="es-ES" dirty="0"/>
              <a:t>=A</a:t>
            </a:r>
            <a:r>
              <a:rPr lang="es-ES" baseline="-25000" dirty="0"/>
              <a:t>1</a:t>
            </a:r>
            <a:r>
              <a:rPr lang="es-ES" dirty="0"/>
              <a:t>A</a:t>
            </a:r>
            <a:r>
              <a:rPr lang="es-ES" baseline="-25000" dirty="0"/>
              <a:t>2</a:t>
            </a:r>
            <a:r>
              <a:rPr lang="es-ES" dirty="0"/>
              <a:t>=1 y A</a:t>
            </a:r>
            <a:r>
              <a:rPr lang="es-ES" baseline="-25000" dirty="0"/>
              <a:t>2</a:t>
            </a:r>
            <a:r>
              <a:rPr lang="es-ES" dirty="0"/>
              <a:t>A</a:t>
            </a:r>
            <a:r>
              <a:rPr lang="es-ES" baseline="-25000" dirty="0"/>
              <a:t>2</a:t>
            </a:r>
            <a:r>
              <a:rPr lang="es-ES" dirty="0"/>
              <a:t>=0 , generando  una columna por locus para cada iniciador. La relación genética entre los 50 cultivares fueron estudiadas usando el </a:t>
            </a:r>
            <a:r>
              <a:rPr lang="es-ES" dirty="0">
                <a:solidFill>
                  <a:srgbClr val="FF0000"/>
                </a:solidFill>
              </a:rPr>
              <a:t>Análisis de Coordenadas Principales </a:t>
            </a:r>
            <a:r>
              <a:rPr lang="es-ES" dirty="0"/>
              <a:t>(ACoP), </a:t>
            </a:r>
            <a:r>
              <a:rPr lang="es-ES" dirty="0">
                <a:solidFill>
                  <a:srgbClr val="FF0000"/>
                </a:solidFill>
              </a:rPr>
              <a:t>Análisis de Conglomerados</a:t>
            </a:r>
            <a:r>
              <a:rPr lang="es-ES" dirty="0"/>
              <a:t> (AC) y el ajuste de un Biplot Logístico Externo (BLE) sobre datos de disimilitud utilizando los coeficientes de Jaccard, Emparejamiento simple, Dice y Rogers y Tanimoto  (Sneath y Sokal, 1973). El número </a:t>
            </a:r>
            <a:r>
              <a:rPr lang="es-ES" i="1" dirty="0"/>
              <a:t>k</a:t>
            </a:r>
            <a:r>
              <a:rPr lang="es-ES" dirty="0"/>
              <a:t> de dimensiones a ser retenidas, el coeficiente de similitud que mejor define la estructura de los datos y las medidas de la calidad fueron calculados utilizando los procedimientos descritos en apartados previos.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Los ocho iniciadores aleatorios (RAPD) utilizados para la amplificación produjeron un total de 103 fragmentos de amplificación polimórficos, con un tamaño entre 200-4270 bp. </a:t>
            </a:r>
            <a:endParaRPr lang="es-ES_tradnl" dirty="0"/>
          </a:p>
        </p:txBody>
      </p:sp>
      <p:pic>
        <p:nvPicPr>
          <p:cNvPr id="699394" name="Picture 2" descr="Figura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57600"/>
            <a:ext cx="5389562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Distribución de las correlaciones entre las matrices de distancias observadas y estimadas para diferentes coeficientes de similitud y combinaciones de </a:t>
            </a:r>
            <a:r>
              <a:rPr lang="es-ES" sz="2000" i="1" dirty="0"/>
              <a:t>k</a:t>
            </a:r>
            <a:r>
              <a:rPr lang="es-ES" sz="2000" dirty="0"/>
              <a:t>-dimensiones retenidas.</a:t>
            </a:r>
            <a:r>
              <a:rPr lang="es-ES_tradnl" sz="2000" dirty="0"/>
              <a:t> </a:t>
            </a:r>
          </a:p>
        </p:txBody>
      </p:sp>
      <p:pic>
        <p:nvPicPr>
          <p:cNvPr id="700418" name="Picture 2" descr="Figura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6629400" cy="368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</a:t>
            </a:r>
          </a:p>
        </p:txBody>
      </p:sp>
      <p:pic>
        <p:nvPicPr>
          <p:cNvPr id="4" name="Marcador de contenido 3" descr="PCoA RAP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4179" y="1603248"/>
            <a:ext cx="7695021" cy="479755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Dendrograma</a:t>
            </a:r>
          </a:p>
        </p:txBody>
      </p:sp>
      <p:pic>
        <p:nvPicPr>
          <p:cNvPr id="4" name="Marcador de contenido 3" descr="dendrogram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591" r="-7591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Representación</a:t>
            </a:r>
          </a:p>
        </p:txBody>
      </p:sp>
      <p:pic>
        <p:nvPicPr>
          <p:cNvPr id="4" name="Marcador de contenido 3" descr="PCoA RAP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028" r="-13028"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2: HAPMAP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analyses</a:t>
            </a:r>
            <a:r>
              <a:rPr lang="es-ES_tradnl" dirty="0"/>
              <a:t> are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HapMap</a:t>
            </a:r>
            <a:r>
              <a:rPr lang="es-ES_tradnl" dirty="0"/>
              <a:t> </a:t>
            </a:r>
            <a:r>
              <a:rPr lang="es-ES_tradnl" dirty="0" err="1"/>
              <a:t>phase</a:t>
            </a:r>
            <a:r>
              <a:rPr lang="es-ES_tradnl" dirty="0"/>
              <a:t> 3 </a:t>
            </a:r>
            <a:r>
              <a:rPr lang="es-ES_tradnl" dirty="0" err="1"/>
              <a:t>genotypes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chromosome</a:t>
            </a:r>
            <a:r>
              <a:rPr lang="es-ES_tradnl" dirty="0"/>
              <a:t> 22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samples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populations</a:t>
            </a:r>
            <a:r>
              <a:rPr lang="es-ES_tradnl" dirty="0"/>
              <a:t>: 171 Maasai (MKK); 82 Han </a:t>
            </a:r>
            <a:r>
              <a:rPr lang="es-ES_tradnl" dirty="0" err="1"/>
              <a:t>Chinese</a:t>
            </a:r>
            <a:r>
              <a:rPr lang="es-ES_tradnl" dirty="0"/>
              <a:t> in Beijing, China (CHB); 82 </a:t>
            </a:r>
            <a:r>
              <a:rPr lang="es-ES_tradnl" dirty="0" err="1"/>
              <a:t>Japanese</a:t>
            </a:r>
            <a:r>
              <a:rPr lang="es-ES_tradnl" dirty="0"/>
              <a:t> in </a:t>
            </a:r>
            <a:r>
              <a:rPr lang="es-ES_tradnl" dirty="0" err="1"/>
              <a:t>Tokyo</a:t>
            </a:r>
            <a:r>
              <a:rPr lang="es-ES_tradnl" dirty="0"/>
              <a:t>, </a:t>
            </a:r>
            <a:r>
              <a:rPr lang="es-ES_tradnl" dirty="0" err="1"/>
              <a:t>Japan</a:t>
            </a:r>
            <a:r>
              <a:rPr lang="es-ES_tradnl" dirty="0"/>
              <a:t> (JPT) </a:t>
            </a:r>
            <a:r>
              <a:rPr lang="es-ES_tradnl" dirty="0" err="1"/>
              <a:t>and</a:t>
            </a:r>
            <a:r>
              <a:rPr lang="es-ES_tradnl" dirty="0"/>
              <a:t> 162 </a:t>
            </a:r>
            <a:r>
              <a:rPr lang="es-ES_tradnl" dirty="0" err="1"/>
              <a:t>with</a:t>
            </a:r>
            <a:r>
              <a:rPr lang="es-ES_tradnl" dirty="0"/>
              <a:t> Western European </a:t>
            </a:r>
            <a:r>
              <a:rPr lang="es-ES_tradnl" dirty="0" err="1"/>
              <a:t>ancestry</a:t>
            </a:r>
            <a:r>
              <a:rPr lang="es-ES_tradnl" dirty="0"/>
              <a:t> (CEU), </a:t>
            </a:r>
            <a:r>
              <a:rPr lang="es-ES_tradnl" dirty="0" err="1"/>
              <a:t>available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bulk</a:t>
            </a:r>
            <a:r>
              <a:rPr lang="es-ES_tradnl" dirty="0"/>
              <a:t> </a:t>
            </a:r>
            <a:r>
              <a:rPr lang="es-ES_tradnl" dirty="0" err="1"/>
              <a:t>downloads</a:t>
            </a:r>
            <a:r>
              <a:rPr lang="es-ES_tradnl" dirty="0"/>
              <a:t> at </a:t>
            </a:r>
            <a:r>
              <a:rPr lang="es-ES_tradnl" dirty="0">
                <a:hlinkClick r:id="rId2"/>
              </a:rPr>
              <a:t>http://www.hapmap.org/</a:t>
            </a:r>
            <a:r>
              <a:rPr lang="es-ES_tradnl" dirty="0"/>
              <a:t> (</a:t>
            </a:r>
            <a:r>
              <a:rPr lang="es-ES_tradnl" dirty="0" err="1"/>
              <a:t>Supplementary</a:t>
            </a:r>
            <a:r>
              <a:rPr lang="es-ES_tradnl" dirty="0"/>
              <a:t> </a:t>
            </a:r>
            <a:r>
              <a:rPr lang="es-ES_tradnl" dirty="0" err="1"/>
              <a:t>Table</a:t>
            </a:r>
            <a:r>
              <a:rPr lang="es-ES_tradnl" dirty="0"/>
              <a:t> 1). </a:t>
            </a:r>
            <a:r>
              <a:rPr lang="es-ES_tradnl" dirty="0" err="1"/>
              <a:t>Previously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analysis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was</a:t>
            </a:r>
            <a:r>
              <a:rPr lang="es-ES_tradnl" dirty="0"/>
              <a:t> </a:t>
            </a:r>
            <a:r>
              <a:rPr lang="es-ES_tradnl" dirty="0" err="1"/>
              <a:t>depurated</a:t>
            </a:r>
            <a:r>
              <a:rPr lang="es-ES_tradnl" dirty="0"/>
              <a:t> </a:t>
            </a:r>
            <a:r>
              <a:rPr lang="es-ES_tradnl" dirty="0" err="1"/>
              <a:t>eliminating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monomorphic</a:t>
            </a:r>
            <a:r>
              <a:rPr lang="es-ES_tradnl" dirty="0"/>
              <a:t> </a:t>
            </a:r>
            <a:r>
              <a:rPr lang="es-ES_tradnl" dirty="0" err="1"/>
              <a:t>SNPs</a:t>
            </a:r>
            <a:r>
              <a:rPr lang="es-ES_tradnl" dirty="0"/>
              <a:t> </a:t>
            </a:r>
            <a:r>
              <a:rPr lang="es-ES_tradnl" dirty="0" err="1"/>
              <a:t>and</a:t>
            </a:r>
            <a:r>
              <a:rPr lang="es-ES_tradnl" dirty="0"/>
              <a:t> </a:t>
            </a:r>
            <a:r>
              <a:rPr lang="es-ES_tradnl" dirty="0" err="1"/>
              <a:t>those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missing</a:t>
            </a:r>
            <a:r>
              <a:rPr lang="es-ES_tradnl" dirty="0"/>
              <a:t> </a:t>
            </a:r>
            <a:r>
              <a:rPr lang="es-ES_tradnl" dirty="0" err="1"/>
              <a:t>values</a:t>
            </a:r>
            <a:r>
              <a:rPr lang="es-ES_tradnl" dirty="0"/>
              <a:t>. Data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scored</a:t>
            </a:r>
            <a:r>
              <a:rPr lang="es-ES_tradnl" dirty="0"/>
              <a:t> </a:t>
            </a:r>
            <a:r>
              <a:rPr lang="es-ES_tradnl" dirty="0" err="1"/>
              <a:t>like</a:t>
            </a:r>
            <a:r>
              <a:rPr lang="es-ES_tradnl" dirty="0"/>
              <a:t> a </a:t>
            </a:r>
            <a:r>
              <a:rPr lang="es-ES_tradnl" dirty="0" err="1"/>
              <a:t>binary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only</a:t>
            </a:r>
            <a:r>
              <a:rPr lang="es-ES_tradnl" dirty="0"/>
              <a:t> </a:t>
            </a:r>
            <a:r>
              <a:rPr lang="es-ES_tradnl" dirty="0" err="1"/>
              <a:t>SNPs</a:t>
            </a:r>
            <a:r>
              <a:rPr lang="es-ES_tradnl" dirty="0"/>
              <a:t> </a:t>
            </a:r>
            <a:r>
              <a:rPr lang="es-ES_tradnl" dirty="0" err="1"/>
              <a:t>common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populations</a:t>
            </a:r>
            <a:r>
              <a:rPr lang="es-ES_tradnl" dirty="0"/>
              <a:t> </a:t>
            </a:r>
            <a:r>
              <a:rPr lang="es-ES_tradnl" dirty="0" err="1"/>
              <a:t>obtaining</a:t>
            </a:r>
            <a:r>
              <a:rPr lang="es-ES_tradnl" dirty="0"/>
              <a:t> a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497 </a:t>
            </a:r>
            <a:r>
              <a:rPr lang="es-ES_tradnl" dirty="0" err="1"/>
              <a:t>individuals</a:t>
            </a:r>
            <a:r>
              <a:rPr lang="es-ES_tradnl" dirty="0"/>
              <a:t> by 14 666 </a:t>
            </a:r>
            <a:r>
              <a:rPr lang="es-ES_tradnl" dirty="0" err="1"/>
              <a:t>alleles</a:t>
            </a:r>
            <a:r>
              <a:rPr lang="es-ES_tradnl" dirty="0"/>
              <a:t> </a:t>
            </a:r>
            <a:r>
              <a:rPr lang="es-ES_tradnl" dirty="0" err="1"/>
              <a:t>corresponding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7333 </a:t>
            </a:r>
            <a:r>
              <a:rPr lang="es-ES_tradnl" dirty="0" err="1"/>
              <a:t>genotypes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alleles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labeled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SNP </a:t>
            </a:r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and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allele</a:t>
            </a:r>
            <a:r>
              <a:rPr lang="es-ES_tradnl" dirty="0"/>
              <a:t>: rs1314-T </a:t>
            </a:r>
            <a:r>
              <a:rPr lang="es-ES_tradnl" dirty="0" err="1"/>
              <a:t>and</a:t>
            </a:r>
            <a:r>
              <a:rPr lang="es-ES_tradnl" dirty="0"/>
              <a:t> rs1314-G, </a:t>
            </a:r>
            <a:r>
              <a:rPr lang="es-ES_tradnl" dirty="0" err="1"/>
              <a:t>respectively</a:t>
            </a:r>
            <a:r>
              <a:rPr lang="es-ES_tradnl" dirty="0"/>
              <a:t>. (</a:t>
            </a:r>
            <a:r>
              <a:rPr lang="es-ES_tradnl" dirty="0" err="1"/>
              <a:t>The</a:t>
            </a:r>
            <a:r>
              <a:rPr lang="es-ES_tradnl" dirty="0"/>
              <a:t> complete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variables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shown</a:t>
            </a:r>
            <a:r>
              <a:rPr lang="es-ES_tradnl" dirty="0"/>
              <a:t> in </a:t>
            </a:r>
            <a:r>
              <a:rPr lang="es-ES_tradnl" dirty="0" err="1"/>
              <a:t>Supplementary</a:t>
            </a:r>
            <a:r>
              <a:rPr lang="es-ES_tradnl" dirty="0"/>
              <a:t> </a:t>
            </a:r>
            <a:r>
              <a:rPr lang="es-ES_tradnl" dirty="0" err="1"/>
              <a:t>Table</a:t>
            </a:r>
            <a:r>
              <a:rPr lang="es-ES_tradnl" dirty="0"/>
              <a:t> 2).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2: HAPMAP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pic>
        <p:nvPicPr>
          <p:cNvPr id="705538" name="Picture 2" descr="Figure 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5029200" cy="481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5539" name="Picture 3" descr="Figure 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00200"/>
            <a:ext cx="5029200" cy="481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5540" name="Picture 4" descr="Figure 3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00200"/>
            <a:ext cx="49646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2: HAPMAP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620000" cy="4234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8A1AD"/>
                </a:solidFill>
              </a:rPr>
              <a:t>Tipos de datos(1)</a:t>
            </a:r>
            <a:endParaRPr lang="es-ES_tradnl" dirty="0"/>
          </a:p>
        </p:txBody>
      </p:sp>
      <p:graphicFrame>
        <p:nvGraphicFramePr>
          <p:cNvPr id="687106" name="Object 2"/>
          <p:cNvGraphicFramePr>
            <a:graphicFrameLocks noChangeAspect="1"/>
          </p:cNvGraphicFramePr>
          <p:nvPr/>
        </p:nvGraphicFramePr>
        <p:xfrm>
          <a:off x="3048000" y="4267200"/>
          <a:ext cx="3162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2" name="Equation" r:id="rId3" imgW="3162300" imgH="2019300" progId="Equation.DSMT4">
                  <p:embed/>
                </p:oleObj>
              </mc:Choice>
              <mc:Fallback>
                <p:oleObj name="Equation" r:id="rId3" imgW="3162300" imgH="2019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31623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1763713" y="1619250"/>
          <a:ext cx="56149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3" name="Documento" r:id="rId5" imgW="5613400" imgH="2095500" progId="Word.Document.8">
                  <p:embed/>
                </p:oleObj>
              </mc:Choice>
              <mc:Fallback>
                <p:oleObj name="Documento" r:id="rId5" imgW="5613400" imgH="20955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19250"/>
                        <a:ext cx="5614987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8A1AD"/>
                </a:solidFill>
              </a:rPr>
              <a:t>Tipos de datos(2)</a:t>
            </a:r>
          </a:p>
        </p:txBody>
      </p:sp>
      <p:graphicFrame>
        <p:nvGraphicFramePr>
          <p:cNvPr id="688130" name="Object 2"/>
          <p:cNvGraphicFramePr>
            <a:graphicFrameLocks noChangeAspect="1"/>
          </p:cNvGraphicFramePr>
          <p:nvPr/>
        </p:nvGraphicFramePr>
        <p:xfrm>
          <a:off x="2133600" y="1600200"/>
          <a:ext cx="561498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5" name="Documento" r:id="rId3" imgW="5613400" imgH="2514600" progId="Word.Document.8">
                  <p:embed/>
                </p:oleObj>
              </mc:Choice>
              <mc:Fallback>
                <p:oleObj name="Documento" r:id="rId3" imgW="5613400" imgH="2514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5614987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1" name="Object 3"/>
          <p:cNvGraphicFramePr>
            <a:graphicFrameLocks noChangeAspect="1"/>
          </p:cNvGraphicFramePr>
          <p:nvPr/>
        </p:nvGraphicFramePr>
        <p:xfrm>
          <a:off x="3405187" y="3943350"/>
          <a:ext cx="3073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6" name="Equation" r:id="rId5" imgW="3073400" imgH="2019300" progId="Equation.DSMT4">
                  <p:embed/>
                </p:oleObj>
              </mc:Choice>
              <mc:Fallback>
                <p:oleObj name="Equation" r:id="rId5" imgW="3073400" imgH="2019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7" y="3943350"/>
                        <a:ext cx="3073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8A1AD"/>
                </a:solidFill>
              </a:rPr>
              <a:t>Tipos de datos(3)</a:t>
            </a:r>
          </a:p>
        </p:txBody>
      </p:sp>
      <p:graphicFrame>
        <p:nvGraphicFramePr>
          <p:cNvPr id="689154" name="Object 2"/>
          <p:cNvGraphicFramePr>
            <a:graphicFrameLocks noChangeAspect="1"/>
          </p:cNvGraphicFramePr>
          <p:nvPr/>
        </p:nvGraphicFramePr>
        <p:xfrm>
          <a:off x="1981200" y="1447800"/>
          <a:ext cx="56149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9" name="Documento" r:id="rId3" imgW="5613400" imgH="2133600" progId="Word.Document.8">
                  <p:embed/>
                </p:oleObj>
              </mc:Choice>
              <mc:Fallback>
                <p:oleObj name="Documento" r:id="rId3" imgW="5613400" imgH="2133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614987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2960687" y="3803650"/>
          <a:ext cx="3657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0" name="Equation" r:id="rId5" imgW="3657600" imgH="2451100" progId="Equation.DSMT4">
                  <p:embed/>
                </p:oleObj>
              </mc:Choice>
              <mc:Fallback>
                <p:oleObj name="Equation" r:id="rId5" imgW="3657600" imgH="2451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7" y="3803650"/>
                        <a:ext cx="365760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88A1AD"/>
                </a:solidFill>
              </a:rPr>
              <a:t>Tipos de datos(4)</a:t>
            </a:r>
          </a:p>
        </p:txBody>
      </p:sp>
      <p:graphicFrame>
        <p:nvGraphicFramePr>
          <p:cNvPr id="690180" name="Object 4"/>
          <p:cNvGraphicFramePr>
            <a:graphicFrameLocks noChangeAspect="1"/>
          </p:cNvGraphicFramePr>
          <p:nvPr/>
        </p:nvGraphicFramePr>
        <p:xfrm>
          <a:off x="381000" y="1625600"/>
          <a:ext cx="5614988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05" name="Documento" r:id="rId3" imgW="5613400" imgH="4699000" progId="Word.Document.8">
                  <p:embed/>
                </p:oleObj>
              </mc:Choice>
              <mc:Fallback>
                <p:oleObj name="Documento" r:id="rId3" imgW="5613400" imgH="46990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25600"/>
                        <a:ext cx="5614988" cy="469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1" name="Object 5"/>
          <p:cNvGraphicFramePr>
            <a:graphicFrameLocks noChangeAspect="1"/>
          </p:cNvGraphicFramePr>
          <p:nvPr/>
        </p:nvGraphicFramePr>
        <p:xfrm>
          <a:off x="6400800" y="2667000"/>
          <a:ext cx="3073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06" name="Equation" r:id="rId5" imgW="3073400" imgH="2019300" progId="Equation.DSMT4">
                  <p:embed/>
                </p:oleObj>
              </mc:Choice>
              <mc:Fallback>
                <p:oleObj name="Equation" r:id="rId5" imgW="3073400" imgH="2019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67000"/>
                        <a:ext cx="3073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Conversión entre tipos</a:t>
            </a:r>
          </a:p>
        </p:txBody>
      </p:sp>
      <p:graphicFrame>
        <p:nvGraphicFramePr>
          <p:cNvPr id="691202" name="Object 2"/>
          <p:cNvGraphicFramePr>
            <a:graphicFrameLocks noChangeAspect="1"/>
          </p:cNvGraphicFramePr>
          <p:nvPr/>
        </p:nvGraphicFramePr>
        <p:xfrm>
          <a:off x="2119312" y="1524000"/>
          <a:ext cx="6186488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16" name="Documento" r:id="rId3" imgW="6184900" imgH="4737100" progId="Word.Document.8">
                  <p:embed/>
                </p:oleObj>
              </mc:Choice>
              <mc:Fallback>
                <p:oleObj name="Documento" r:id="rId3" imgW="6184900" imgH="47371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2" y="1524000"/>
                        <a:ext cx="6186488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0"/>
            <a:ext cx="87503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Times" charset="0"/>
              </a:rPr>
              <a:t>Medidas de la similitud, disimilitud y distancia calculadas a partir de la matriz de datos brutos</a:t>
            </a:r>
            <a:endParaRPr lang="es-ES_tradnl" u="sng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247650" y="1371600"/>
            <a:ext cx="8750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s-ES" sz="4400">
              <a:latin typeface="Palatino" charset="0"/>
            </a:endParaRP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412750" y="1600201"/>
            <a:ext cx="50355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Diferencias medias</a:t>
            </a:r>
            <a:br>
              <a:rPr lang="es-ES_tradnl" sz="2000" b="1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Distancia euclídea (pitagórica)</a:t>
            </a:r>
            <a:r>
              <a:rPr lang="es-ES_tradnl" sz="2000">
                <a:latin typeface="Palatino" charset="0"/>
              </a:rPr>
              <a:t> </a:t>
            </a:r>
            <a:br>
              <a:rPr lang="es-ES_tradnl" sz="2000">
                <a:latin typeface="Palatino" charset="0"/>
              </a:rPr>
            </a:br>
            <a:r>
              <a:rPr lang="es-ES_tradnl" sz="2000">
                <a:solidFill>
                  <a:schemeClr val="tx2"/>
                </a:solidFill>
                <a:latin typeface="Palatino" charset="0"/>
              </a:rPr>
              <a:t>Distancia media..</a:t>
            </a:r>
            <a:r>
              <a:rPr lang="es-ES_tradnl" sz="2000">
                <a:latin typeface="Palatino" charset="0"/>
              </a:rPr>
              <a:t> </a:t>
            </a:r>
            <a:br>
              <a:rPr lang="es-ES_tradnl" sz="2000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Distancia de Minkowsky</a:t>
            </a:r>
          </a:p>
          <a:p>
            <a:pPr>
              <a:lnSpc>
                <a:spcPct val="125000"/>
              </a:lnSpc>
            </a:pPr>
            <a:endParaRPr lang="es-ES_tradnl" sz="2000" b="1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Métrica de Canberra</a:t>
            </a:r>
            <a:br>
              <a:rPr lang="es-ES_tradnl" sz="2000" b="1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Coeficiente de divergencia</a:t>
            </a:r>
            <a:br>
              <a:rPr lang="es-ES_tradnl" sz="2000" b="1">
                <a:latin typeface="Palatino" charset="0"/>
              </a:rPr>
            </a:br>
            <a:br>
              <a:rPr lang="es-ES_tradnl" sz="2000">
                <a:latin typeface="Palatino" charset="0"/>
              </a:rPr>
            </a:br>
            <a:r>
              <a:rPr lang="es-ES_tradnl" sz="2000" b="1">
                <a:solidFill>
                  <a:schemeClr val="tx2"/>
                </a:solidFill>
                <a:latin typeface="Palatino" charset="0"/>
              </a:rPr>
              <a:t>Coeficiente de concordancia racial de Pearson</a:t>
            </a: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990600" y="99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  <a:latin typeface="Palatino" charset="0"/>
              </a:rPr>
              <a:t>Medidas de distancia para datos cuantitativos</a:t>
            </a:r>
            <a:endParaRPr lang="es-ES_tradnl" sz="2000" b="1">
              <a:solidFill>
                <a:schemeClr val="tx2"/>
              </a:solidFill>
              <a:latin typeface="Palatino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57700" y="1524000"/>
            <a:ext cx="4787900" cy="622300"/>
            <a:chOff x="2592" y="960"/>
            <a:chExt cx="2784" cy="392"/>
          </a:xfrm>
        </p:grpSpPr>
        <p:graphicFrame>
          <p:nvGraphicFramePr>
            <p:cNvPr id="14349" name="Object 8"/>
            <p:cNvGraphicFramePr>
              <a:graphicFrameLocks noChangeAspect="1"/>
            </p:cNvGraphicFramePr>
            <p:nvPr/>
          </p:nvGraphicFramePr>
          <p:xfrm>
            <a:off x="2592" y="960"/>
            <a:ext cx="13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cuación" r:id="rId4" imgW="2082800" imgH="622300" progId="Equation.3">
                    <p:embed/>
                  </p:oleObj>
                </mc:Choice>
                <mc:Fallback>
                  <p:oleObj name="Ecuación" r:id="rId4" imgW="20828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960"/>
                          <a:ext cx="13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9"/>
            <p:cNvGraphicFramePr>
              <a:graphicFrameLocks noChangeAspect="1"/>
            </p:cNvGraphicFramePr>
            <p:nvPr/>
          </p:nvGraphicFramePr>
          <p:xfrm>
            <a:off x="4128" y="960"/>
            <a:ext cx="124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cuación" r:id="rId6" imgW="1981200" imgH="622300" progId="Equation.3">
                    <p:embed/>
                  </p:oleObj>
                </mc:Choice>
                <mc:Fallback>
                  <p:oleObj name="Ecuación" r:id="rId6" imgW="19812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1248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05350" y="2362200"/>
            <a:ext cx="3659717" cy="622300"/>
            <a:chOff x="2736" y="1488"/>
            <a:chExt cx="2128" cy="392"/>
          </a:xfrm>
        </p:grpSpPr>
        <p:graphicFrame>
          <p:nvGraphicFramePr>
            <p:cNvPr id="14347" name="Object 6"/>
            <p:cNvGraphicFramePr>
              <a:graphicFrameLocks noChangeAspect="1"/>
            </p:cNvGraphicFramePr>
            <p:nvPr/>
          </p:nvGraphicFramePr>
          <p:xfrm>
            <a:off x="2736" y="1488"/>
            <a:ext cx="12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cuación" r:id="rId8" imgW="1905000" imgH="622300" progId="Equation.3">
                    <p:embed/>
                  </p:oleObj>
                </mc:Choice>
                <mc:Fallback>
                  <p:oleObj name="Ecuación" r:id="rId8" imgW="19050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88"/>
                          <a:ext cx="120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"/>
            <p:cNvGraphicFramePr>
              <a:graphicFrameLocks noChangeAspect="1"/>
            </p:cNvGraphicFramePr>
            <p:nvPr/>
          </p:nvGraphicFramePr>
          <p:xfrm>
            <a:off x="4368" y="1488"/>
            <a:ext cx="49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cuación" r:id="rId10" imgW="787400" imgH="546100" progId="Equation.3">
                    <p:embed/>
                  </p:oleObj>
                </mc:Choice>
                <mc:Fallback>
                  <p:oleObj name="Ecuación" r:id="rId10" imgW="7874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49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6" name="Object 2"/>
          <p:cNvGraphicFramePr>
            <a:graphicFrameLocks noChangeAspect="1"/>
          </p:cNvGraphicFramePr>
          <p:nvPr/>
        </p:nvGraphicFramePr>
        <p:xfrm>
          <a:off x="4512733" y="3352800"/>
          <a:ext cx="266911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cuación" r:id="rId12" imgW="2463800" imgH="698500" progId="Equation.3">
                  <p:embed/>
                </p:oleObj>
              </mc:Choice>
              <mc:Fallback>
                <p:oleObj name="Ecuación" r:id="rId12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733" y="3352800"/>
                        <a:ext cx="266911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3"/>
          <p:cNvGraphicFramePr>
            <a:graphicFrameLocks noChangeAspect="1"/>
          </p:cNvGraphicFramePr>
          <p:nvPr/>
        </p:nvGraphicFramePr>
        <p:xfrm>
          <a:off x="3639079" y="4191000"/>
          <a:ext cx="262784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cuación" r:id="rId14" imgW="2425700" imgH="673100" progId="Equation.3">
                  <p:embed/>
                </p:oleObj>
              </mc:Choice>
              <mc:Fallback>
                <p:oleObj name="Ecuación" r:id="rId14" imgW="2425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079" y="4191000"/>
                        <a:ext cx="262784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4"/>
          <p:cNvGraphicFramePr>
            <a:graphicFrameLocks noChangeAspect="1"/>
          </p:cNvGraphicFramePr>
          <p:nvPr/>
        </p:nvGraphicFramePr>
        <p:xfrm>
          <a:off x="4622800" y="4800600"/>
          <a:ext cx="3054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cuación" r:id="rId16" imgW="2819400" imgH="901700" progId="Equation.3">
                  <p:embed/>
                </p:oleObj>
              </mc:Choice>
              <mc:Fallback>
                <p:oleObj name="Ecuación" r:id="rId16" imgW="2819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800600"/>
                        <a:ext cx="3054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5"/>
          <p:cNvGraphicFramePr>
            <a:graphicFrameLocks noChangeAspect="1"/>
          </p:cNvGraphicFramePr>
          <p:nvPr/>
        </p:nvGraphicFramePr>
        <p:xfrm>
          <a:off x="5489575" y="5791200"/>
          <a:ext cx="4416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cuación" r:id="rId18" imgW="4076700" imgH="812800" progId="Equation.3">
                  <p:embed/>
                </p:oleObj>
              </mc:Choice>
              <mc:Fallback>
                <p:oleObj name="Ecuación" r:id="rId18" imgW="4076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791200"/>
                        <a:ext cx="4416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0"/>
            <a:ext cx="87503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2400" b="1">
                <a:solidFill>
                  <a:schemeClr val="accent2"/>
                </a:solidFill>
                <a:latin typeface="Times" charset="0"/>
              </a:rPr>
              <a:t>Medidas de la similitud, disimilitud y distancia calculadas a partir de la matriz de datos brutos</a:t>
            </a:r>
            <a:endParaRPr lang="es-ES_tradnl" u="sng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247650" y="1371600"/>
            <a:ext cx="8750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s-ES" sz="4400">
              <a:latin typeface="Palatino" charset="0"/>
            </a:endParaRP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412750" y="1600201"/>
            <a:ext cx="50355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Diferencias medias</a:t>
            </a:r>
            <a:br>
              <a:rPr lang="es-ES_tradnl" sz="2000" b="1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Distancia euclídea (pitagórica)</a:t>
            </a:r>
            <a:r>
              <a:rPr lang="es-ES_tradnl" sz="2000">
                <a:latin typeface="Palatino" charset="0"/>
              </a:rPr>
              <a:t> </a:t>
            </a:r>
            <a:br>
              <a:rPr lang="es-ES_tradnl" sz="2000">
                <a:latin typeface="Palatino" charset="0"/>
              </a:rPr>
            </a:br>
            <a:r>
              <a:rPr lang="es-ES_tradnl" sz="2000">
                <a:solidFill>
                  <a:schemeClr val="tx2"/>
                </a:solidFill>
                <a:latin typeface="Palatino" charset="0"/>
              </a:rPr>
              <a:t>Distancia media..</a:t>
            </a:r>
            <a:r>
              <a:rPr lang="es-ES_tradnl" sz="2000">
                <a:latin typeface="Palatino" charset="0"/>
              </a:rPr>
              <a:t> </a:t>
            </a:r>
            <a:br>
              <a:rPr lang="es-ES_tradnl" sz="2000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Distancia de Minkowsky</a:t>
            </a:r>
          </a:p>
          <a:p>
            <a:pPr>
              <a:lnSpc>
                <a:spcPct val="125000"/>
              </a:lnSpc>
            </a:pPr>
            <a:endParaRPr lang="es-ES_tradnl" sz="2000" b="1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Métrica de Canberra</a:t>
            </a:r>
            <a:br>
              <a:rPr lang="es-ES_tradnl" sz="2000" b="1">
                <a:latin typeface="Palatino" charset="0"/>
              </a:rPr>
            </a:br>
            <a:endParaRPr lang="es-ES_tradnl" sz="2000">
              <a:latin typeface="Palatino" charset="0"/>
            </a:endParaRPr>
          </a:p>
          <a:p>
            <a:pPr>
              <a:lnSpc>
                <a:spcPct val="125000"/>
              </a:lnSpc>
            </a:pPr>
            <a:r>
              <a:rPr lang="es-ES_tradnl" sz="2000" b="1">
                <a:latin typeface="Palatino" charset="0"/>
              </a:rPr>
              <a:t>Coeficiente de divergencia</a:t>
            </a:r>
            <a:br>
              <a:rPr lang="es-ES_tradnl" sz="2000" b="1">
                <a:latin typeface="Palatino" charset="0"/>
              </a:rPr>
            </a:br>
            <a:br>
              <a:rPr lang="es-ES_tradnl" sz="2000">
                <a:latin typeface="Palatino" charset="0"/>
              </a:rPr>
            </a:br>
            <a:r>
              <a:rPr lang="es-ES_tradnl" sz="2000" b="1">
                <a:solidFill>
                  <a:schemeClr val="tx2"/>
                </a:solidFill>
                <a:latin typeface="Palatino" charset="0"/>
              </a:rPr>
              <a:t>Coeficiente de concordancia racial de Pearson</a:t>
            </a: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990600" y="99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>
                <a:solidFill>
                  <a:schemeClr val="tx2"/>
                </a:solidFill>
                <a:latin typeface="Palatino" charset="0"/>
              </a:rPr>
              <a:t>Medidas de distancia para datos cuantitativos</a:t>
            </a:r>
            <a:endParaRPr lang="es-ES_tradnl" sz="2000" b="1">
              <a:solidFill>
                <a:schemeClr val="tx2"/>
              </a:solidFill>
              <a:latin typeface="Palatino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57700" y="1524000"/>
            <a:ext cx="4787900" cy="622300"/>
            <a:chOff x="2592" y="960"/>
            <a:chExt cx="2784" cy="392"/>
          </a:xfrm>
        </p:grpSpPr>
        <p:graphicFrame>
          <p:nvGraphicFramePr>
            <p:cNvPr id="14349" name="Object 8"/>
            <p:cNvGraphicFramePr>
              <a:graphicFrameLocks noChangeAspect="1"/>
            </p:cNvGraphicFramePr>
            <p:nvPr/>
          </p:nvGraphicFramePr>
          <p:xfrm>
            <a:off x="2592" y="960"/>
            <a:ext cx="13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57" name="Ecuación" r:id="rId4" imgW="2082800" imgH="622300" progId="Equation.3">
                    <p:embed/>
                  </p:oleObj>
                </mc:Choice>
                <mc:Fallback>
                  <p:oleObj name="Ecuación" r:id="rId4" imgW="20828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960"/>
                          <a:ext cx="13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9"/>
            <p:cNvGraphicFramePr>
              <a:graphicFrameLocks noChangeAspect="1"/>
            </p:cNvGraphicFramePr>
            <p:nvPr/>
          </p:nvGraphicFramePr>
          <p:xfrm>
            <a:off x="4128" y="960"/>
            <a:ext cx="124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58" name="Ecuación" r:id="rId6" imgW="1981200" imgH="622300" progId="Equation.3">
                    <p:embed/>
                  </p:oleObj>
                </mc:Choice>
                <mc:Fallback>
                  <p:oleObj name="Ecuación" r:id="rId6" imgW="19812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1248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05350" y="2362200"/>
            <a:ext cx="3659717" cy="622300"/>
            <a:chOff x="2736" y="1488"/>
            <a:chExt cx="2128" cy="392"/>
          </a:xfrm>
        </p:grpSpPr>
        <p:graphicFrame>
          <p:nvGraphicFramePr>
            <p:cNvPr id="14347" name="Object 6"/>
            <p:cNvGraphicFramePr>
              <a:graphicFrameLocks noChangeAspect="1"/>
            </p:cNvGraphicFramePr>
            <p:nvPr/>
          </p:nvGraphicFramePr>
          <p:xfrm>
            <a:off x="2736" y="1488"/>
            <a:ext cx="12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59" name="Ecuación" r:id="rId8" imgW="1905000" imgH="622300" progId="Equation.3">
                    <p:embed/>
                  </p:oleObj>
                </mc:Choice>
                <mc:Fallback>
                  <p:oleObj name="Ecuación" r:id="rId8" imgW="19050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88"/>
                          <a:ext cx="120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"/>
            <p:cNvGraphicFramePr>
              <a:graphicFrameLocks noChangeAspect="1"/>
            </p:cNvGraphicFramePr>
            <p:nvPr/>
          </p:nvGraphicFramePr>
          <p:xfrm>
            <a:off x="4368" y="1488"/>
            <a:ext cx="49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460" name="Ecuación" r:id="rId10" imgW="787400" imgH="546100" progId="Equation.3">
                    <p:embed/>
                  </p:oleObj>
                </mc:Choice>
                <mc:Fallback>
                  <p:oleObj name="Ecuación" r:id="rId10" imgW="7874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49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6" name="Object 2"/>
          <p:cNvGraphicFramePr>
            <a:graphicFrameLocks noChangeAspect="1"/>
          </p:cNvGraphicFramePr>
          <p:nvPr/>
        </p:nvGraphicFramePr>
        <p:xfrm>
          <a:off x="4512733" y="3352800"/>
          <a:ext cx="266911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61" name="Ecuación" r:id="rId12" imgW="2463800" imgH="698500" progId="Equation.3">
                  <p:embed/>
                </p:oleObj>
              </mc:Choice>
              <mc:Fallback>
                <p:oleObj name="Ecuación" r:id="rId12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733" y="3352800"/>
                        <a:ext cx="266911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3"/>
          <p:cNvGraphicFramePr>
            <a:graphicFrameLocks noChangeAspect="1"/>
          </p:cNvGraphicFramePr>
          <p:nvPr/>
        </p:nvGraphicFramePr>
        <p:xfrm>
          <a:off x="3639079" y="4191000"/>
          <a:ext cx="262784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62" name="Ecuación" r:id="rId14" imgW="2425700" imgH="673100" progId="Equation.3">
                  <p:embed/>
                </p:oleObj>
              </mc:Choice>
              <mc:Fallback>
                <p:oleObj name="Ecuación" r:id="rId14" imgW="2425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079" y="4191000"/>
                        <a:ext cx="262784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4"/>
          <p:cNvGraphicFramePr>
            <a:graphicFrameLocks noChangeAspect="1"/>
          </p:cNvGraphicFramePr>
          <p:nvPr/>
        </p:nvGraphicFramePr>
        <p:xfrm>
          <a:off x="4622800" y="4800600"/>
          <a:ext cx="3054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63" name="Ecuación" r:id="rId16" imgW="2819400" imgH="901700" progId="Equation.3">
                  <p:embed/>
                </p:oleObj>
              </mc:Choice>
              <mc:Fallback>
                <p:oleObj name="Ecuación" r:id="rId16" imgW="2819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800600"/>
                        <a:ext cx="3054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5"/>
          <p:cNvGraphicFramePr>
            <a:graphicFrameLocks noChangeAspect="1"/>
          </p:cNvGraphicFramePr>
          <p:nvPr/>
        </p:nvGraphicFramePr>
        <p:xfrm>
          <a:off x="5489575" y="5791200"/>
          <a:ext cx="4416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64" name="Ecuación" r:id="rId18" imgW="4076700" imgH="812800" progId="Equation.3">
                  <p:embed/>
                </p:oleObj>
              </mc:Choice>
              <mc:Fallback>
                <p:oleObj name="Ecuación" r:id="rId18" imgW="4076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791200"/>
                        <a:ext cx="4416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Cívico.thmx</Template>
  <TotalTime>1054</TotalTime>
  <Words>1437</Words>
  <Application>Microsoft Macintosh PowerPoint</Application>
  <PresentationFormat>A4 Paper (210x297 mm)</PresentationFormat>
  <Paragraphs>93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Georgia</vt:lpstr>
      <vt:lpstr>Palatino</vt:lpstr>
      <vt:lpstr>Times</vt:lpstr>
      <vt:lpstr>Wingdings</vt:lpstr>
      <vt:lpstr>Wingdings 2</vt:lpstr>
      <vt:lpstr>Cívico</vt:lpstr>
      <vt:lpstr>Equation</vt:lpstr>
      <vt:lpstr>Documento</vt:lpstr>
      <vt:lpstr>Ecuación</vt:lpstr>
      <vt:lpstr>Análisis de Coordenadas Principales</vt:lpstr>
      <vt:lpstr>Los métodos de Análisis de Datos</vt:lpstr>
      <vt:lpstr>Tipos de datos(1)</vt:lpstr>
      <vt:lpstr>Tipos de datos(2)</vt:lpstr>
      <vt:lpstr>Tipos de datos(3)</vt:lpstr>
      <vt:lpstr>Tipos de datos(4)</vt:lpstr>
      <vt:lpstr>Conversión entre tipos</vt:lpstr>
      <vt:lpstr>Medidas de la similitud, disimilitud y distancia calculadas a partir de la matriz de datos brutos</vt:lpstr>
      <vt:lpstr>Medidas de la similitud, disimilitud y distancia calculadas a partir de la matriz de datos brutos</vt:lpstr>
      <vt:lpstr>Medidas de la similitud, disimilitud y distancia calculadas a partir de la matriz de datos brutos</vt:lpstr>
      <vt:lpstr>Medidas de distancia para datos binarios</vt:lpstr>
      <vt:lpstr>Medidas de distancia para datos mixtos</vt:lpstr>
      <vt:lpstr>Medidas de la similitud, disimilitud y distancia calculadas a partir de la matriz de datos brutos</vt:lpstr>
      <vt:lpstr>Medidas de distancia para datos binarios</vt:lpstr>
      <vt:lpstr>Medidas de distancia para datos mixtos</vt:lpstr>
      <vt:lpstr>Propósito general</vt:lpstr>
      <vt:lpstr>Análisis de Coordenadas Principales (MDS Clásico)</vt:lpstr>
      <vt:lpstr>Ejemplo</vt:lpstr>
      <vt:lpstr>Ejemplo</vt:lpstr>
      <vt:lpstr>Ejemplo</vt:lpstr>
      <vt:lpstr>Ejemplo</vt:lpstr>
      <vt:lpstr>Ejemplo</vt:lpstr>
      <vt:lpstr>Ejemplo</vt:lpstr>
      <vt:lpstr>Representación</vt:lpstr>
      <vt:lpstr>Dendrograma</vt:lpstr>
      <vt:lpstr>Representación</vt:lpstr>
      <vt:lpstr>Ejemplo 2: HAPMAP</vt:lpstr>
      <vt:lpstr>Ejemplo 2: HAPMAP</vt:lpstr>
      <vt:lpstr>Ejemplo 2: HAPMAP</vt:lpstr>
    </vt:vector>
  </TitlesOfParts>
  <Company>Usal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</dc:title>
  <cp:lastModifiedBy>Miguel HeCa</cp:lastModifiedBy>
  <cp:revision>101</cp:revision>
  <cp:lastPrinted>2006-07-21T10:12:13Z</cp:lastPrinted>
  <dcterms:created xsi:type="dcterms:W3CDTF">2010-11-17T09:17:59Z</dcterms:created>
  <dcterms:modified xsi:type="dcterms:W3CDTF">2019-11-19T15:54:55Z</dcterms:modified>
</cp:coreProperties>
</file>