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64" r:id="rId5"/>
    <p:sldId id="274" r:id="rId6"/>
    <p:sldId id="287" r:id="rId7"/>
    <p:sldId id="260" r:id="rId8"/>
    <p:sldId id="290" r:id="rId9"/>
    <p:sldId id="289" r:id="rId10"/>
    <p:sldId id="288" r:id="rId11"/>
    <p:sldId id="263" r:id="rId12"/>
    <p:sldId id="280" r:id="rId13"/>
    <p:sldId id="281" r:id="rId14"/>
    <p:sldId id="283" r:id="rId15"/>
    <p:sldId id="285" r:id="rId16"/>
    <p:sldId id="271" r:id="rId17"/>
    <p:sldId id="286" r:id="rId18"/>
    <p:sldId id="268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21648-60F0-4BF1-996A-D02DF45920B0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3D613-1102-4E68-8281-41FBFD8D7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68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3D613-1102-4E68-8281-41FBFD8D7F8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86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86" r="12154"/>
          <a:stretch/>
        </p:blipFill>
        <p:spPr>
          <a:xfrm>
            <a:off x="0" y="-27384"/>
            <a:ext cx="9144000" cy="6984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5793" y="2132856"/>
            <a:ext cx="8106647" cy="309634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INVESTIGACIÓN DE LOS </a:t>
            </a:r>
            <a:r>
              <a:rPr lang="es-E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ALIMENTOS ULTRAPROCESADOS EN ESPAÑA </a:t>
            </a:r>
            <a:r>
              <a:rPr lang="es-E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María Anciones Polo</a:t>
            </a:r>
            <a:br>
              <a:rPr lang="es-E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Estefanía García Sánchez</a:t>
            </a:r>
            <a:br>
              <a:rPr lang="es-E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Laura Gil García</a:t>
            </a:r>
            <a:br>
              <a:rPr lang="es-E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José Miguel Hernández Cabrera</a:t>
            </a:r>
            <a:br>
              <a:rPr lang="es-E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Oswald Lara Borges</a:t>
            </a:r>
            <a:br>
              <a:rPr lang="es-E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8" y="260648"/>
            <a:ext cx="8814590" cy="6500949"/>
          </a:xfrm>
        </p:spPr>
      </p:pic>
    </p:spTree>
    <p:extLst>
      <p:ext uri="{BB962C8B-B14F-4D97-AF65-F5344CB8AC3E}">
        <p14:creationId xmlns:p14="http://schemas.microsoft.com/office/powerpoint/2010/main" val="37371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80738" y="4205561"/>
            <a:ext cx="2627766" cy="263691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92288" cy="260131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470025"/>
          </a:xfrm>
        </p:spPr>
        <p:txBody>
          <a:bodyPr/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87" y="4489276"/>
            <a:ext cx="2943225" cy="23241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Procedimiento: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147248" cy="4320480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empezar, se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aplicará una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encuesta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identificar cuáles son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alimentos básicos que consume frecuentemente la población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española e identificar si los españoles son conscientes de los efectos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produce el consumo de alimentos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ultraprocesados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salud.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Posteriormente, se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analizará si 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variables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surgidos de la encuesta —variables independientes— influyen en el consumo de alimentos ultraprocesados y la tasa de mortalidad —variables dependientes—. </a:t>
            </a: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efectuará el análisis de la regresión lineal múltiple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Muestra y tipo de muestreo: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Autofit/>
          </a:bodyPr>
          <a:lstStyle/>
          <a:p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Población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Españoles de 20 a 69 años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(según el Instituto Nacional de Estadística: 39.788.083 habitantes)</a:t>
            </a:r>
            <a:endParaRPr lang="es-E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usará un </a:t>
            </a: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muestreo estratificado por </a:t>
            </a: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cuotas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Distinguiremos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dentro de cada comunidad autónoma diferentes grupos etarios mediante afijación 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proporcional.</a:t>
            </a:r>
          </a:p>
          <a:p>
            <a:pPr marL="0" indent="0">
              <a:buNone/>
            </a:pPr>
            <a:endParaRPr lang="es-E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realizará el estudio asumiendo un </a:t>
            </a: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 de error de estimación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y buscando como </a:t>
            </a: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de confianza </a:t>
            </a: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008"/>
            <a:ext cx="3810000" cy="16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4" t="15605" r="32069" b="17793"/>
          <a:stretch/>
        </p:blipFill>
        <p:spPr>
          <a:xfrm>
            <a:off x="7127126" y="4941168"/>
            <a:ext cx="1981378" cy="187036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de las 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  <a:endParaRPr lang="es-ES" sz="2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823614"/>
          </a:xfrm>
        </p:spPr>
        <p:txBody>
          <a:bodyPr>
            <a:normAutofit/>
          </a:bodyPr>
          <a:lstStyle/>
          <a:p>
            <a:pPr lvl="1"/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Identificadoras</a:t>
            </a: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sexo, grupo etario y comunidad autónoma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 de los alimentos ultra-procesados: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mediante imágenes de alimentos en que los respondientes deberán señalar aquellos que consideran ultra-procesados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hábitos alimenticios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medirán con la frecuencia de consumo de cada alimento previamente señalados y qué tanto considera que su dieta es 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sana.</a:t>
            </a:r>
          </a:p>
          <a:p>
            <a:pPr marL="457200" lvl="1" indent="0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 de las consecuencias sobre la salud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consumir productos ultra-procesados.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15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030" y="0"/>
            <a:ext cx="9611574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980728"/>
            <a:ext cx="7772400" cy="1470025"/>
          </a:xfrm>
        </p:spPr>
        <p:txBody>
          <a:bodyPr/>
          <a:lstStyle/>
          <a:p>
            <a:pPr fontAlgn="base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CRONOGRAMA Y PRESUPUESTO:</a:t>
            </a:r>
          </a:p>
        </p:txBody>
      </p:sp>
    </p:spTree>
    <p:extLst>
      <p:ext uri="{BB962C8B-B14F-4D97-AF65-F5344CB8AC3E}">
        <p14:creationId xmlns:p14="http://schemas.microsoft.com/office/powerpoint/2010/main" val="30328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3" t="30917" r="45009" b="12818"/>
          <a:stretch/>
        </p:blipFill>
        <p:spPr bwMode="auto">
          <a:xfrm>
            <a:off x="467544" y="206248"/>
            <a:ext cx="8208912" cy="63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0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C6127BA7-6877-9B4B-BB4F-7875B8AAE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641334"/>
              </p:ext>
            </p:extLst>
          </p:nvPr>
        </p:nvGraphicFramePr>
        <p:xfrm>
          <a:off x="388883" y="332654"/>
          <a:ext cx="8359581" cy="5991910"/>
        </p:xfrm>
        <a:graphic>
          <a:graphicData uri="http://schemas.openxmlformats.org/drawingml/2006/table">
            <a:tbl>
              <a:tblPr firstRow="1" firstCol="1" lastRow="1" bandRow="1">
                <a:tableStyleId>{3B4B98B0-60AC-42C2-AFA5-B58CD77FA1E5}</a:tableStyleId>
              </a:tblPr>
              <a:tblGrid>
                <a:gridCol w="2550998">
                  <a:extLst>
                    <a:ext uri="{9D8B030D-6E8A-4147-A177-3AD203B41FA5}">
                      <a16:colId xmlns="" xmlns:a16="http://schemas.microsoft.com/office/drawing/2014/main" val="1497042644"/>
                    </a:ext>
                  </a:extLst>
                </a:gridCol>
                <a:gridCol w="1456647">
                  <a:extLst>
                    <a:ext uri="{9D8B030D-6E8A-4147-A177-3AD203B41FA5}">
                      <a16:colId xmlns="" xmlns:a16="http://schemas.microsoft.com/office/drawing/2014/main" val="2362431187"/>
                    </a:ext>
                  </a:extLst>
                </a:gridCol>
                <a:gridCol w="1756993">
                  <a:extLst>
                    <a:ext uri="{9D8B030D-6E8A-4147-A177-3AD203B41FA5}">
                      <a16:colId xmlns="" xmlns:a16="http://schemas.microsoft.com/office/drawing/2014/main" val="3027662252"/>
                    </a:ext>
                  </a:extLst>
                </a:gridCol>
                <a:gridCol w="1038948">
                  <a:extLst>
                    <a:ext uri="{9D8B030D-6E8A-4147-A177-3AD203B41FA5}">
                      <a16:colId xmlns="" xmlns:a16="http://schemas.microsoft.com/office/drawing/2014/main" val="1499301733"/>
                    </a:ext>
                  </a:extLst>
                </a:gridCol>
                <a:gridCol w="1555995">
                  <a:extLst>
                    <a:ext uri="{9D8B030D-6E8A-4147-A177-3AD203B41FA5}">
                      <a16:colId xmlns="" xmlns:a16="http://schemas.microsoft.com/office/drawing/2014/main" val="306937793"/>
                    </a:ext>
                  </a:extLst>
                </a:gridCol>
              </a:tblGrid>
              <a:tr h="5168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cap="all" spc="150" dirty="0">
                          <a:effectLst/>
                        </a:rPr>
                        <a:t>CATEGORÍA</a:t>
                      </a:r>
                      <a:endParaRPr lang="es-ES" sz="1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cap="all" spc="150" dirty="0">
                          <a:effectLst/>
                        </a:rPr>
                        <a:t> </a:t>
                      </a:r>
                      <a:endParaRPr lang="es-ES" sz="1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cap="all" spc="150" dirty="0">
                          <a:effectLst/>
                        </a:rPr>
                        <a:t>COSTES UNITARIOS</a:t>
                      </a:r>
                      <a:endParaRPr lang="es-ES" sz="1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cap="all" spc="150">
                          <a:effectLst/>
                        </a:rPr>
                        <a:t>UNIDADES</a:t>
                      </a:r>
                      <a:endParaRPr lang="es-ES" sz="12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cap="all" spc="150" dirty="0">
                          <a:effectLst/>
                        </a:rPr>
                        <a:t>COSTES TOTALES</a:t>
                      </a:r>
                      <a:endParaRPr lang="es-ES" sz="1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2151587185"/>
                  </a:ext>
                </a:extLst>
              </a:tr>
              <a:tr h="350595">
                <a:tc rowSpan="5"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 dirty="0">
                          <a:effectLst/>
                        </a:rPr>
                        <a:t>Personal</a:t>
                      </a:r>
                      <a:endParaRPr lang="es-E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 dirty="0">
                          <a:effectLst/>
                        </a:rPr>
                        <a:t>Investigador principal</a:t>
                      </a:r>
                      <a:endParaRPr lang="es-E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30.000,00 €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30.000,00 €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855692254"/>
                  </a:ext>
                </a:extLst>
              </a:tr>
              <a:tr h="3505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Analistas de datos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21.600,00 €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2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43.200,00 €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2958824276"/>
                  </a:ext>
                </a:extLst>
              </a:tr>
              <a:tr h="49228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Diseñador de la metodología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21.600,00 €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21.600,00 €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424597098"/>
                  </a:ext>
                </a:extLst>
              </a:tr>
              <a:tr h="49228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Becarios predoctorales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14.000,00 €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14.000,00 €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1729622575"/>
                  </a:ext>
                </a:extLst>
              </a:tr>
              <a:tr h="3505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Encuestadores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1.000,00 €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20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20.000,00 €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1693651097"/>
                  </a:ext>
                </a:extLst>
              </a:tr>
              <a:tr h="350595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Equipos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 dirty="0">
                          <a:effectLst/>
                        </a:rPr>
                        <a:t> </a:t>
                      </a:r>
                      <a:endParaRPr lang="es-E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2.000,00 €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5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10.000,00 €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2044401758"/>
                  </a:ext>
                </a:extLst>
              </a:tr>
              <a:tr h="350595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Software (licencias)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6.000,00 €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6.000,00 €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2680726081"/>
                  </a:ext>
                </a:extLst>
              </a:tr>
              <a:tr h="350595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Materiales (bibliográficos, de oficina)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   700,00 €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700,00 €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63689061"/>
                  </a:ext>
                </a:extLst>
              </a:tr>
              <a:tr h="350595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Movilidad (viajes y alojamiento)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10.000,00 €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10.000,00 €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2311825153"/>
                  </a:ext>
                </a:extLst>
              </a:tr>
              <a:tr h="350595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Recogida de datos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       1,00 €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10.422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10.422,00 €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2989941559"/>
                  </a:ext>
                </a:extLst>
              </a:tr>
              <a:tr h="350595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Procesado de datos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2.240,00 €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2.240,00 €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714692192"/>
                  </a:ext>
                </a:extLst>
              </a:tr>
              <a:tr h="350595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Análisis de datos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1.120,00 €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1.120,00 €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3244666606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>
                          <a:effectLst/>
                        </a:rPr>
                        <a:t>Costes de difusión (publicación de artículos, congresos científicos, creación de una web)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                   8.000,00 € 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1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>
                          <a:effectLst/>
                        </a:rPr>
                        <a:t>8.000,00 €</a:t>
                      </a:r>
                      <a:endParaRPr lang="es-E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3545602715"/>
                  </a:ext>
                </a:extLst>
              </a:tr>
              <a:tr h="314145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cap="none" spc="0" dirty="0">
                          <a:effectLst/>
                        </a:rPr>
                        <a:t>Total</a:t>
                      </a:r>
                      <a:endParaRPr lang="es-E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 dirty="0">
                          <a:effectLst/>
                        </a:rPr>
                        <a:t> </a:t>
                      </a:r>
                      <a:endParaRPr lang="es-E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cap="none" spc="0">
                          <a:effectLst/>
                        </a:rPr>
                        <a:t> </a:t>
                      </a:r>
                      <a:endParaRPr lang="es-E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cap="none" spc="0" dirty="0">
                          <a:effectLst/>
                        </a:rPr>
                        <a:t>177.282,00 €</a:t>
                      </a:r>
                      <a:endParaRPr lang="es-E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5" marR="63995" marT="63995" marB="63995" anchor="b"/>
                </a:tc>
                <a:extLst>
                  <a:ext uri="{0D108BD9-81ED-4DB2-BD59-A6C34878D82A}">
                    <a16:rowId xmlns="" xmlns:a16="http://schemas.microsoft.com/office/drawing/2014/main" val="201390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7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8205"/>
          <a:stretch/>
        </p:blipFill>
        <p:spPr>
          <a:xfrm>
            <a:off x="-96982" y="0"/>
            <a:ext cx="9240982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/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atención.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r="8368"/>
          <a:stretch/>
        </p:blipFill>
        <p:spPr>
          <a:xfrm>
            <a:off x="0" y="0"/>
            <a:ext cx="9144000" cy="688538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ANTECEDENTES Y ESTADO ACTUAL DEL TEMA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las últimas décadas, el aumento de la industrialización y los factores económicos, sociales y culturales han llevado consigo un incremento de la fabricación de productos ultraprocesados.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640071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984027"/>
            <a:ext cx="3275856" cy="1843382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alimentos ultraprocesados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elaboran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partir de sustancias de otros alimentos o sintéticas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y ni en su composición ni en su presentación final se pueden identificar los ingredientes frescos. </a:t>
            </a: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Ingredientes más comunes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contienen estos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alimentos:</a:t>
            </a:r>
          </a:p>
          <a:p>
            <a:pPr marL="0" indent="0">
              <a:buNone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Almidón.</a:t>
            </a:r>
          </a:p>
          <a:p>
            <a:pPr lvl="1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zúcares añadidos.</a:t>
            </a:r>
          </a:p>
          <a:p>
            <a:pPr lvl="1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Harinas. 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ceites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vegetales 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refinados.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E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ditivos industriales</a:t>
            </a:r>
            <a:r>
              <a:rPr lang="es-ES" sz="2400" dirty="0"/>
              <a:t/>
            </a:r>
            <a:br>
              <a:rPr lang="es-ES" sz="2400" dirty="0"/>
            </a:b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289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rincipales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factores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lleva al consumidor a incluir en su dieta los alimentos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ultraprocesados:</a:t>
            </a:r>
          </a:p>
          <a:p>
            <a:pPr marL="0" indent="0">
              <a:buNone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Ritmo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vida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frenético. </a:t>
            </a:r>
          </a:p>
          <a:p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Falta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sabor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llamativo y aspecto atractivo.</a:t>
            </a: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los alimentos ultraprocesados son: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Pobres en nutrientes. 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Altos en grasas saturadas y azúcares añadidos.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Densos en calorías.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96" y="980728"/>
            <a:ext cx="2738892" cy="205281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797152"/>
            <a:ext cx="3061826" cy="18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2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65" y="5145360"/>
            <a:ext cx="3992735" cy="2028056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539552" y="1556792"/>
            <a:ext cx="1800200" cy="129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</a:t>
            </a:r>
          </a:p>
          <a:p>
            <a:pPr algn="ctr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Alimentos</a:t>
            </a:r>
          </a:p>
          <a:p>
            <a:pPr algn="ctr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Ultraprocesados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699792" y="1556792"/>
            <a:ext cx="15121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626006" y="1556792"/>
            <a:ext cx="1602178" cy="127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735796" y="184482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Inactividad Física</a:t>
            </a:r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88024" y="171358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 de Tabaco y Alcohol</a:t>
            </a:r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660232" y="1556792"/>
            <a:ext cx="1944216" cy="127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6804248" y="162880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Hábitos de vida poco saludables</a:t>
            </a:r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591780" y="4076201"/>
            <a:ext cx="396044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059832" y="4365104"/>
            <a:ext cx="313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Enfermedades Crónicas No Transmisibles (ENT)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15 Más"/>
          <p:cNvSpPr/>
          <p:nvPr/>
        </p:nvSpPr>
        <p:spPr>
          <a:xfrm>
            <a:off x="2303748" y="2051703"/>
            <a:ext cx="432048" cy="400690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Más"/>
          <p:cNvSpPr/>
          <p:nvPr/>
        </p:nvSpPr>
        <p:spPr>
          <a:xfrm>
            <a:off x="4238963" y="2090465"/>
            <a:ext cx="405045" cy="361928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Más"/>
          <p:cNvSpPr/>
          <p:nvPr/>
        </p:nvSpPr>
        <p:spPr>
          <a:xfrm>
            <a:off x="6254913" y="2051703"/>
            <a:ext cx="405320" cy="400690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Igual que"/>
          <p:cNvSpPr/>
          <p:nvPr/>
        </p:nvSpPr>
        <p:spPr>
          <a:xfrm>
            <a:off x="3203848" y="2996952"/>
            <a:ext cx="2592288" cy="1079249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1" r="1754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780928"/>
            <a:ext cx="7772400" cy="1470025"/>
          </a:xfrm>
        </p:spPr>
        <p:txBody>
          <a:bodyPr/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E HIPOTESIS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objetivos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investigación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son: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Investigar sobre el </a:t>
            </a:r>
            <a:r>
              <a:rPr lang="es-E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consumo de alimentos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ultra-procesados en la población española.</a:t>
            </a:r>
          </a:p>
          <a:p>
            <a:pPr marL="0" indent="0">
              <a:buNone/>
            </a:pPr>
            <a:endParaRPr lang="es-E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Investigar si la población española conoce los </a:t>
            </a:r>
            <a:r>
              <a:rPr lang="es-E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efectos que produce en la salud 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consumo de alimentos ultra-procesados.</a:t>
            </a:r>
          </a:p>
          <a:p>
            <a:pPr marL="0" indent="0">
              <a:buNone/>
            </a:pPr>
            <a:endParaRPr lang="es-E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Establecer si existe o no </a:t>
            </a:r>
            <a:r>
              <a:rPr lang="es-E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asociación 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el consumo de ultra-procesados, los problemas de salud y su tasa de mortalidad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220344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38" y="4797152"/>
            <a:ext cx="2797426" cy="181620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Hipótesis iniciales: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787208" cy="4032448"/>
          </a:xfrm>
        </p:spPr>
        <p:txBody>
          <a:bodyPr>
            <a:normAutofit fontScale="70000" lnSpcReduction="20000"/>
          </a:bodyPr>
          <a:lstStyle/>
          <a:p>
            <a:r>
              <a:rPr lang="es-E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primera de las hipótesis del presente estudio es que el hábito de </a:t>
            </a:r>
            <a:r>
              <a:rPr lang="es-E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consumo de alimentos ultraprocesados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la población española </a:t>
            </a:r>
            <a:r>
              <a:rPr lang="es-E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en aumento 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los últimos años.</a:t>
            </a:r>
          </a:p>
          <a:p>
            <a:pPr marL="0" indent="0">
              <a:buNone/>
            </a:pP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segunda de las hipótesis es que los españoles </a:t>
            </a:r>
            <a:r>
              <a:rPr lang="es-E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conocen los efectos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el consumo de alimentos ultraprocesados produce en su salud.</a:t>
            </a:r>
          </a:p>
          <a:p>
            <a:pPr marL="0" indent="0">
              <a:buNone/>
            </a:pP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tercera de las hipótesis es que </a:t>
            </a:r>
            <a:r>
              <a:rPr lang="es-E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 una relación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causal entre el </a:t>
            </a:r>
            <a:r>
              <a:rPr lang="es-E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consumo 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estos alimentos </a:t>
            </a:r>
            <a:r>
              <a:rPr lang="es-E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s-E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enfermedades crónico degenerativas 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 tasa de mortalidad en la población española.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87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601</Words>
  <Application>Microsoft Office PowerPoint</Application>
  <PresentationFormat>Presentación en pantalla (4:3)</PresentationFormat>
  <Paragraphs>146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 PROTOCOLO DE INVESTIGACIÓN DE LOS ALIMENTOS ULTRAPROCESADOS EN ESPAÑA   María Anciones Polo Estefanía García Sánchez Laura Gil García José Miguel Hernández Cabrera Oswald Lara Borges </vt:lpstr>
      <vt:lpstr>ANTECEDENTES Y ESTADO ACTUAL DEL TEMA</vt:lpstr>
      <vt:lpstr>Presentación de PowerPoint</vt:lpstr>
      <vt:lpstr>Presentación de PowerPoint</vt:lpstr>
      <vt:lpstr>Presentación de PowerPoint</vt:lpstr>
      <vt:lpstr>Presentación de PowerPoint</vt:lpstr>
      <vt:lpstr>OBJETIVOS E HIPOTESIS</vt:lpstr>
      <vt:lpstr>Los objetivos de la investigación son:</vt:lpstr>
      <vt:lpstr>Hipótesis iniciales:</vt:lpstr>
      <vt:lpstr>Presentación de PowerPoint</vt:lpstr>
      <vt:lpstr>METODOLOGÍA</vt:lpstr>
      <vt:lpstr>Procedimiento:</vt:lpstr>
      <vt:lpstr>Muestra y tipo de muestreo:</vt:lpstr>
      <vt:lpstr>Clasificación de las variables:</vt:lpstr>
      <vt:lpstr>CRONOGRAMA Y PRESUPUESTO:</vt:lpstr>
      <vt:lpstr>Presentación de PowerPoint</vt:lpstr>
      <vt:lpstr>Presentación de PowerPoint</vt:lpstr>
      <vt:lpstr>Gracias por su atención.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DESCONOCIMIENTO DE LOS ALIMENTOS ULTRAPROCESADOS EN ESPAÑA   Y SUS REPERCUSIONES EN LA SANIDAD</dc:title>
  <dc:creator>MARIA</dc:creator>
  <cp:lastModifiedBy>MARIA</cp:lastModifiedBy>
  <cp:revision>32</cp:revision>
  <dcterms:created xsi:type="dcterms:W3CDTF">2019-10-11T16:55:14Z</dcterms:created>
  <dcterms:modified xsi:type="dcterms:W3CDTF">2019-10-17T20:33:19Z</dcterms:modified>
</cp:coreProperties>
</file>