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E83-F8F2-1E4C-972C-8F2FB317A0C8}" type="datetimeFigureOut">
              <a:rPr lang="es-ES" smtClean="0"/>
              <a:t>17/10/19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0641-F568-B142-B3F9-73839A47D6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7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E83-F8F2-1E4C-972C-8F2FB317A0C8}" type="datetimeFigureOut">
              <a:rPr lang="es-ES" smtClean="0"/>
              <a:t>17/10/19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0641-F568-B142-B3F9-73839A47D6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34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E83-F8F2-1E4C-972C-8F2FB317A0C8}" type="datetimeFigureOut">
              <a:rPr lang="es-ES" smtClean="0"/>
              <a:t>17/10/19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0641-F568-B142-B3F9-73839A47D6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3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E83-F8F2-1E4C-972C-8F2FB317A0C8}" type="datetimeFigureOut">
              <a:rPr lang="es-ES" smtClean="0"/>
              <a:t>17/10/19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0641-F568-B142-B3F9-73839A47D6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36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E83-F8F2-1E4C-972C-8F2FB317A0C8}" type="datetimeFigureOut">
              <a:rPr lang="es-ES" smtClean="0"/>
              <a:t>17/10/19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0641-F568-B142-B3F9-73839A47D6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4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E83-F8F2-1E4C-972C-8F2FB317A0C8}" type="datetimeFigureOut">
              <a:rPr lang="es-ES" smtClean="0"/>
              <a:t>17/10/19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0641-F568-B142-B3F9-73839A47D6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E83-F8F2-1E4C-972C-8F2FB317A0C8}" type="datetimeFigureOut">
              <a:rPr lang="es-ES" smtClean="0"/>
              <a:t>17/10/19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0641-F568-B142-B3F9-73839A47D6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17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E83-F8F2-1E4C-972C-8F2FB317A0C8}" type="datetimeFigureOut">
              <a:rPr lang="es-ES" smtClean="0"/>
              <a:t>17/10/19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0641-F568-B142-B3F9-73839A47D6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31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E83-F8F2-1E4C-972C-8F2FB317A0C8}" type="datetimeFigureOut">
              <a:rPr lang="es-ES" smtClean="0"/>
              <a:t>17/10/19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0641-F568-B142-B3F9-73839A47D6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23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E83-F8F2-1E4C-972C-8F2FB317A0C8}" type="datetimeFigureOut">
              <a:rPr lang="es-ES" smtClean="0"/>
              <a:t>17/10/19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0641-F568-B142-B3F9-73839A47D6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93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E83-F8F2-1E4C-972C-8F2FB317A0C8}" type="datetimeFigureOut">
              <a:rPr lang="es-ES" smtClean="0"/>
              <a:t>17/10/19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0641-F568-B142-B3F9-73839A47D6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62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B7E83-F8F2-1E4C-972C-8F2FB317A0C8}" type="datetimeFigureOut">
              <a:rPr lang="es-ES" smtClean="0"/>
              <a:t>17/10/19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90641-F568-B142-B3F9-73839A47D6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26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6127BA7-6877-9B4B-BB4F-7875B8AAE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553165"/>
              </p:ext>
            </p:extLst>
          </p:nvPr>
        </p:nvGraphicFramePr>
        <p:xfrm>
          <a:off x="388883" y="685800"/>
          <a:ext cx="7936123" cy="5638764"/>
        </p:xfrm>
        <a:graphic>
          <a:graphicData uri="http://schemas.openxmlformats.org/drawingml/2006/table">
            <a:tbl>
              <a:tblPr firstRow="1" firstCol="1" lastRow="1" bandRow="1">
                <a:tableStyleId>{3B4B98B0-60AC-42C2-AFA5-B58CD77FA1E5}</a:tableStyleId>
              </a:tblPr>
              <a:tblGrid>
                <a:gridCol w="2421776">
                  <a:extLst>
                    <a:ext uri="{9D8B030D-6E8A-4147-A177-3AD203B41FA5}">
                      <a16:colId xmlns:a16="http://schemas.microsoft.com/office/drawing/2014/main" val="1497042644"/>
                    </a:ext>
                  </a:extLst>
                </a:gridCol>
                <a:gridCol w="1382860">
                  <a:extLst>
                    <a:ext uri="{9D8B030D-6E8A-4147-A177-3AD203B41FA5}">
                      <a16:colId xmlns:a16="http://schemas.microsoft.com/office/drawing/2014/main" val="2362431187"/>
                    </a:ext>
                  </a:extLst>
                </a:gridCol>
                <a:gridCol w="1667992">
                  <a:extLst>
                    <a:ext uri="{9D8B030D-6E8A-4147-A177-3AD203B41FA5}">
                      <a16:colId xmlns:a16="http://schemas.microsoft.com/office/drawing/2014/main" val="3027662252"/>
                    </a:ext>
                  </a:extLst>
                </a:gridCol>
                <a:gridCol w="986320">
                  <a:extLst>
                    <a:ext uri="{9D8B030D-6E8A-4147-A177-3AD203B41FA5}">
                      <a16:colId xmlns:a16="http://schemas.microsoft.com/office/drawing/2014/main" val="1499301733"/>
                    </a:ext>
                  </a:extLst>
                </a:gridCol>
                <a:gridCol w="1477175">
                  <a:extLst>
                    <a:ext uri="{9D8B030D-6E8A-4147-A177-3AD203B41FA5}">
                      <a16:colId xmlns:a16="http://schemas.microsoft.com/office/drawing/2014/main" val="306937793"/>
                    </a:ext>
                  </a:extLst>
                </a:gridCol>
              </a:tblGrid>
              <a:tr h="486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cap="all" spc="150" dirty="0">
                          <a:effectLst/>
                        </a:rPr>
                        <a:t>CATEGORÍA</a:t>
                      </a:r>
                      <a:endParaRPr lang="es-ES" sz="12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cap="all" spc="150" dirty="0">
                          <a:effectLst/>
                        </a:rPr>
                        <a:t> </a:t>
                      </a:r>
                      <a:endParaRPr lang="es-ES" sz="12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cap="all" spc="150" dirty="0">
                          <a:effectLst/>
                        </a:rPr>
                        <a:t>COSTES UNITARIOS</a:t>
                      </a:r>
                      <a:endParaRPr lang="es-ES" sz="12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cap="all" spc="150">
                          <a:effectLst/>
                        </a:rPr>
                        <a:t>UNIDADES</a:t>
                      </a:r>
                      <a:endParaRPr lang="es-ES" sz="12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cap="all" spc="150" dirty="0">
                          <a:effectLst/>
                        </a:rPr>
                        <a:t>COSTES TOTALES</a:t>
                      </a:r>
                      <a:endParaRPr lang="es-ES" sz="12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:a16="http://schemas.microsoft.com/office/drawing/2014/main" val="2151587185"/>
                  </a:ext>
                </a:extLst>
              </a:tr>
              <a:tr h="329932">
                <a:tc rowSpan="5"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 dirty="0">
                          <a:effectLst/>
                        </a:rPr>
                        <a:t>Personal</a:t>
                      </a:r>
                      <a:endParaRPr lang="es-ES" sz="11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 dirty="0">
                          <a:effectLst/>
                        </a:rPr>
                        <a:t>Investigador principal</a:t>
                      </a:r>
                      <a:endParaRPr lang="es-E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30.000,00 €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30.000,00 €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:a16="http://schemas.microsoft.com/office/drawing/2014/main" val="855692254"/>
                  </a:ext>
                </a:extLst>
              </a:tr>
              <a:tr h="3299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Analistas de datos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21.600,00 €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2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43.200,00 €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:a16="http://schemas.microsoft.com/office/drawing/2014/main" val="2958824276"/>
                  </a:ext>
                </a:extLst>
              </a:tr>
              <a:tr h="3299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Diseñador de la metodología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21.600,00 €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21.600,00 €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:a16="http://schemas.microsoft.com/office/drawing/2014/main" val="424597098"/>
                  </a:ext>
                </a:extLst>
              </a:tr>
              <a:tr h="3299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Becarios predoctorales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14.000,00 €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14.000,00 €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:a16="http://schemas.microsoft.com/office/drawing/2014/main" val="1729622575"/>
                  </a:ext>
                </a:extLst>
              </a:tr>
              <a:tr h="3299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Encuestadores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  1.000,00 €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20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20.000,00 €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:a16="http://schemas.microsoft.com/office/drawing/2014/main" val="1693651097"/>
                  </a:ext>
                </a:extLst>
              </a:tr>
              <a:tr h="329932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>
                          <a:effectLst/>
                        </a:rPr>
                        <a:t>Equipos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 dirty="0">
                          <a:effectLst/>
                        </a:rPr>
                        <a:t> </a:t>
                      </a:r>
                      <a:endParaRPr lang="es-E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  2.000,00 €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5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10.000,00 €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:a16="http://schemas.microsoft.com/office/drawing/2014/main" val="2044401758"/>
                  </a:ext>
                </a:extLst>
              </a:tr>
              <a:tr h="329932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>
                          <a:effectLst/>
                        </a:rPr>
                        <a:t>Software (licencias)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  6.000,00 €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6.000,00 €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:a16="http://schemas.microsoft.com/office/drawing/2014/main" val="2680726081"/>
                  </a:ext>
                </a:extLst>
              </a:tr>
              <a:tr h="329932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>
                          <a:effectLst/>
                        </a:rPr>
                        <a:t>Materiales (bibliográficos, de oficina)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     700,00 €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700,00 €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:a16="http://schemas.microsoft.com/office/drawing/2014/main" val="63689061"/>
                  </a:ext>
                </a:extLst>
              </a:tr>
              <a:tr h="329932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>
                          <a:effectLst/>
                        </a:rPr>
                        <a:t>Movilidad (viajes y alojamiento)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10.000,00 €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10.000,00 €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:a16="http://schemas.microsoft.com/office/drawing/2014/main" val="2311825153"/>
                  </a:ext>
                </a:extLst>
              </a:tr>
              <a:tr h="329932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>
                          <a:effectLst/>
                        </a:rPr>
                        <a:t>Recogida de datos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         1,00 €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10.422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10.422,00 €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:a16="http://schemas.microsoft.com/office/drawing/2014/main" val="2989941559"/>
                  </a:ext>
                </a:extLst>
              </a:tr>
              <a:tr h="329932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>
                          <a:effectLst/>
                        </a:rPr>
                        <a:t>Procesado de datos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  2.240,00 €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2.240,00 €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:a16="http://schemas.microsoft.com/office/drawing/2014/main" val="714692192"/>
                  </a:ext>
                </a:extLst>
              </a:tr>
              <a:tr h="329932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>
                          <a:effectLst/>
                        </a:rPr>
                        <a:t>Análisis de datos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  1.120,00 €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1.120,00 €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:a16="http://schemas.microsoft.com/office/drawing/2014/main" val="3244666606"/>
                  </a:ext>
                </a:extLst>
              </a:tr>
              <a:tr h="422369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>
                          <a:effectLst/>
                        </a:rPr>
                        <a:t>Costes de difusión (publicación de artículos, congresos científicos, creación de una web)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  8.000,00 €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8.000,00 €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:a16="http://schemas.microsoft.com/office/drawing/2014/main" val="3545602715"/>
                  </a:ext>
                </a:extLst>
              </a:tr>
              <a:tr h="237494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 dirty="0">
                          <a:effectLst/>
                        </a:rPr>
                        <a:t>Total</a:t>
                      </a:r>
                      <a:endParaRPr lang="es-ES" sz="11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 dirty="0">
                          <a:effectLst/>
                        </a:rPr>
                        <a:t>177.282,00 €</a:t>
                      </a:r>
                      <a:endParaRPr lang="es-ES" sz="11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:a16="http://schemas.microsoft.com/office/drawing/2014/main" val="201390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8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155</Words>
  <Application>Microsoft Macintosh PowerPoint</Application>
  <PresentationFormat>On-screen Show (4:3)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HeCa</dc:creator>
  <cp:lastModifiedBy>Miguel HeCa</cp:lastModifiedBy>
  <cp:revision>1</cp:revision>
  <dcterms:created xsi:type="dcterms:W3CDTF">2019-10-17T12:07:43Z</dcterms:created>
  <dcterms:modified xsi:type="dcterms:W3CDTF">2019-10-17T12:11:48Z</dcterms:modified>
</cp:coreProperties>
</file>