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  <p:sldMasterId id="2147483693" r:id="rId5"/>
  </p:sldMasterIdLst>
  <p:notesMasterIdLst>
    <p:notesMasterId r:id="rId22"/>
  </p:notesMasterIdLst>
  <p:sldIdLst>
    <p:sldId id="266" r:id="rId6"/>
    <p:sldId id="267" r:id="rId7"/>
    <p:sldId id="268" r:id="rId8"/>
    <p:sldId id="269" r:id="rId9"/>
    <p:sldId id="271" r:id="rId10"/>
    <p:sldId id="272" r:id="rId11"/>
    <p:sldId id="273" r:id="rId12"/>
    <p:sldId id="275" r:id="rId13"/>
    <p:sldId id="276" r:id="rId14"/>
    <p:sldId id="274" r:id="rId15"/>
    <p:sldId id="277" r:id="rId16"/>
    <p:sldId id="278" r:id="rId17"/>
    <p:sldId id="280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9F5175E-326B-41EA-87FF-B0D0E9C4D60D}">
          <p14:sldIdLst>
            <p14:sldId id="266"/>
            <p14:sldId id="267"/>
            <p14:sldId id="268"/>
            <p14:sldId id="269"/>
            <p14:sldId id="271"/>
            <p14:sldId id="272"/>
            <p14:sldId id="273"/>
            <p14:sldId id="275"/>
            <p14:sldId id="276"/>
            <p14:sldId id="274"/>
            <p14:sldId id="277"/>
            <p14:sldId id="278"/>
            <p14:sldId id="280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DELGADO LONDO�O" initials="ADL" lastIdx="2" clrIdx="0">
    <p:extLst>
      <p:ext uri="{19B8F6BF-5375-455C-9EA6-DF929625EA0E}">
        <p15:presenceInfo xmlns:p15="http://schemas.microsoft.com/office/powerpoint/2012/main" userId="S::alejandrodelgado237640@correo.itm.edu.co::243653ad-f502-4add-98ae-67fb81c18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8FF79-0884-4073-810A-9400DE841E5E}" v="5" dt="2021-09-15T04:02:0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60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24C2-BD3D-B848-8ECA-2C648348E733}" type="datetimeFigureOut">
              <a:rPr lang="es-CO" smtClean="0"/>
              <a:t>14/03/2022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C5BF-8CE3-8B4B-9D5E-86E6BB3607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73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DC57-3FAE-7641-83A6-186E25CE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823"/>
            <a:ext cx="9144000" cy="18481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3D19E7-4D3E-2449-A451-16AFB6AB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F7908-A0FA-824F-A02B-06B221D6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14/03/2022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24743-16EB-9541-898C-087A5963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F6150-0C96-404E-96E9-64685BA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D56-9751-4D42-AB00-8CE0891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27" y="412833"/>
            <a:ext cx="7894674" cy="843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17309-F0C9-DF4B-90AA-FA80420E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6079F-6D13-7F49-912E-41EB66A5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14/03/2022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F5998-0C0D-EA47-B7E0-372E499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0A490-A9B4-FE44-A6C1-120C26A5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6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8141-C1E2-834D-9420-674419BA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79" y="412833"/>
            <a:ext cx="8025346" cy="84347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811F7-DE2A-4840-ADA3-5D5D7E854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46" y="1825626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707B3E-8233-D14C-BA7F-638E3F1F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7AAD9B6-F983-4F40-9D8B-9CC39FDF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" y="1367624"/>
            <a:ext cx="10622280" cy="4309607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3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5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E703E7-8DD9-EA41-B94D-76F7AD54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00" y="412833"/>
            <a:ext cx="9373925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FCEC04-A456-1442-9E80-E6998191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D4374-F271-F24B-B605-5E6D32E116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691" r:id="rId4"/>
    <p:sldLayoutId id="2147483692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7C5A3-2611-3844-87A0-291D00B38C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omedellin-m-medellin.opendata.arcgis.com/datasets/accidentalidad-georreferenciada-201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ciencia detrás del tránsito lento">
            <a:extLst>
              <a:ext uri="{FF2B5EF4-FFF2-40B4-BE49-F238E27FC236}">
                <a16:creationId xmlns:a16="http://schemas.microsoft.com/office/drawing/2014/main" id="{1A8051BE-0E9D-4DA1-966D-45E68DCA1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r="-1" b="2732"/>
          <a:stretch/>
        </p:blipFill>
        <p:spPr bwMode="auto">
          <a:xfrm>
            <a:off x="20" y="923731"/>
            <a:ext cx="12188932" cy="536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908D90-5186-8D46-89F2-5E91188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+mj-lt"/>
                <a:cs typeface="+mj-cs"/>
              </a:rPr>
              <a:t>ACCIDENTALIDAD GEOREFERENCIADA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042F1-28E1-DB4B-9D73-7B6F5648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+mn-lt"/>
                <a:cs typeface="+mn-cs"/>
              </a:rPr>
              <a:t>Integrantes</a:t>
            </a:r>
            <a:r>
              <a:rPr lang="en-US" sz="1400" b="1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+mn-lt"/>
                <a:cs typeface="+mn-cs"/>
              </a:rPr>
              <a:t>Gabriel Horacio Martínez </a:t>
            </a:r>
            <a:r>
              <a:rPr lang="en-US" sz="1400" dirty="0" err="1">
                <a:solidFill>
                  <a:schemeClr val="tx1"/>
                </a:solidFill>
                <a:effectLst/>
                <a:latin typeface="+mn-lt"/>
                <a:cs typeface="+mn-cs"/>
              </a:rPr>
              <a:t>Martínez</a:t>
            </a:r>
            <a:endParaRPr lang="en-US" sz="1400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+mn-lt"/>
                <a:cs typeface="+mn-cs"/>
              </a:rPr>
              <a:t>Estiven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  <a:cs typeface="+mn-cs"/>
              </a:rPr>
              <a:t> Seguro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Luis Miguel </a:t>
            </a:r>
            <a:r>
              <a:rPr lang="en-US" sz="1400" dirty="0" err="1">
                <a:solidFill>
                  <a:schemeClr val="tx1"/>
                </a:solidFill>
                <a:latin typeface="+mn-lt"/>
                <a:cs typeface="+mn-cs"/>
              </a:rPr>
              <a:t>Villada</a:t>
            </a:r>
            <a:endParaRPr lang="en-US" sz="1400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94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BB79A-5CEF-49B5-8307-DF7A50F6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  <a:endParaRPr lang="es-CO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F7A4BE1-286C-4CC9-8831-33CBB58F82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388" y="2468798"/>
            <a:ext cx="10355360" cy="37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704C1-D64A-49B5-9507-7CE6F045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FUENTES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D6880-60DD-43F9-B60F-0E0421955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Fuentes Internas:</a:t>
            </a:r>
          </a:p>
          <a:p>
            <a:r>
              <a:rPr lang="es-MX" dirty="0"/>
              <a:t>CSV</a:t>
            </a:r>
          </a:p>
          <a:p>
            <a:r>
              <a:rPr lang="es-MX" dirty="0"/>
              <a:t>EXCEL</a:t>
            </a:r>
          </a:p>
          <a:p>
            <a:r>
              <a:rPr lang="es-MX" dirty="0"/>
              <a:t>FUENTES EXTERNAS:</a:t>
            </a:r>
          </a:p>
          <a:p>
            <a:pPr marL="342900" indent="-342900">
              <a:buFontTx/>
              <a:buChar char="-"/>
            </a:pPr>
            <a:r>
              <a:rPr lang="es-MX" dirty="0"/>
              <a:t>Base de datos de cámaras</a:t>
            </a:r>
          </a:p>
          <a:p>
            <a:pPr marL="342900" indent="-342900">
              <a:buFontTx/>
              <a:buChar char="-"/>
            </a:pPr>
            <a:r>
              <a:rPr lang="es-MX" dirty="0"/>
              <a:t>Base de datos de clínicas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067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F35C-4E0F-4EE6-B178-CC0EF7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Modelamiento de la Bodega de Datos 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CDA464AE-CB79-4037-A4AF-336DD83D0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388" y="1392702"/>
            <a:ext cx="9989600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8FA3F-7971-4247-A5FE-3457491E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45" y="1825626"/>
            <a:ext cx="7274577" cy="3851606"/>
          </a:xfrm>
        </p:spPr>
        <p:txBody>
          <a:bodyPr>
            <a:normAutofit lnSpcReduction="10000"/>
          </a:bodyPr>
          <a:lstStyle/>
          <a:p>
            <a:pPr lvl="0"/>
            <a:r>
              <a:rPr lang="es-MX" dirty="0"/>
              <a:t>OBJECTID		código único del registro del evento</a:t>
            </a:r>
          </a:p>
          <a:p>
            <a:pPr lvl="0"/>
            <a:r>
              <a:rPr lang="es-MX" dirty="0"/>
              <a:t>RADICADO		código único del accidente</a:t>
            </a:r>
          </a:p>
          <a:p>
            <a:pPr lvl="0"/>
            <a:r>
              <a:rPr lang="es-MX" dirty="0"/>
              <a:t>HORA			hora </a:t>
            </a:r>
          </a:p>
          <a:p>
            <a:pPr lvl="0"/>
            <a:r>
              <a:rPr lang="es-MX" dirty="0"/>
              <a:t>DIA_NOMBRE		nombre del día </a:t>
            </a:r>
          </a:p>
          <a:p>
            <a:pPr lvl="0"/>
            <a:r>
              <a:rPr lang="es-MX" dirty="0"/>
              <a:t>PERIODO		año en que ocurrió</a:t>
            </a:r>
          </a:p>
          <a:p>
            <a:pPr lvl="0"/>
            <a:r>
              <a:rPr lang="es-MX" dirty="0"/>
              <a:t>CLASE			clase de accidente</a:t>
            </a:r>
          </a:p>
          <a:p>
            <a:pPr lvl="0"/>
            <a:r>
              <a:rPr lang="es-MX" dirty="0"/>
              <a:t>DIRECCION 		dirección </a:t>
            </a:r>
          </a:p>
          <a:p>
            <a:pPr lvl="0"/>
            <a:r>
              <a:rPr lang="es-MX" dirty="0"/>
              <a:t>CBML			código único del barrio</a:t>
            </a:r>
          </a:p>
          <a:p>
            <a:pPr lvl="0"/>
            <a:r>
              <a:rPr lang="es-MX" dirty="0"/>
              <a:t>TIPO_GEOCOD	tipo de vía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257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7358-DE49-4C99-9472-1FBC72FE7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46" y="1197684"/>
            <a:ext cx="5755266" cy="446263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MX" sz="2000" dirty="0"/>
              <a:t>GRAVEDAD	gravedad del accidente </a:t>
            </a:r>
          </a:p>
          <a:p>
            <a:pPr lvl="0"/>
            <a:r>
              <a:rPr lang="es-MX" sz="2000" dirty="0"/>
              <a:t>BARRIO		nombre del barrio</a:t>
            </a:r>
          </a:p>
          <a:p>
            <a:pPr lvl="0"/>
            <a:r>
              <a:rPr lang="es-MX" sz="2000" dirty="0"/>
              <a:t>COMUNA 	nombre de la comuna</a:t>
            </a:r>
          </a:p>
          <a:p>
            <a:pPr lvl="0"/>
            <a:r>
              <a:rPr lang="es-MX" sz="2000" dirty="0"/>
              <a:t>DISENO		sitio del accidente </a:t>
            </a:r>
          </a:p>
          <a:p>
            <a:pPr lvl="0"/>
            <a:r>
              <a:rPr lang="es-MX" sz="2000" dirty="0"/>
              <a:t>MES 		número del mes</a:t>
            </a:r>
          </a:p>
          <a:p>
            <a:pPr lvl="0"/>
            <a:r>
              <a:rPr lang="es-MX" sz="2000" dirty="0"/>
              <a:t>DIA		número del día</a:t>
            </a:r>
          </a:p>
          <a:p>
            <a:pPr lvl="0"/>
            <a:r>
              <a:rPr lang="es-MX" sz="2000" dirty="0"/>
              <a:t>FECHA		fecha completa</a:t>
            </a:r>
          </a:p>
          <a:p>
            <a:pPr lvl="0"/>
            <a:r>
              <a:rPr lang="es-MX" sz="2000" dirty="0"/>
              <a:t>MES_NOMBRE	nombre del mes </a:t>
            </a:r>
          </a:p>
          <a:p>
            <a:pPr lvl="0"/>
            <a:r>
              <a:rPr lang="es-MX" sz="2000" dirty="0"/>
              <a:t>LONGITUD	longitud</a:t>
            </a:r>
          </a:p>
          <a:p>
            <a:pPr lvl="0"/>
            <a:r>
              <a:rPr lang="es-MX" sz="2000" dirty="0"/>
              <a:t>LATITUD		latitud</a:t>
            </a:r>
          </a:p>
          <a:p>
            <a:pPr lvl="0"/>
            <a:r>
              <a:rPr lang="es-MX" sz="2000" dirty="0"/>
              <a:t>Cantidad heridos    	numero de heridos por accidente</a:t>
            </a:r>
          </a:p>
          <a:p>
            <a:pPr lvl="0"/>
            <a:r>
              <a:rPr lang="es-MX" sz="2000" dirty="0"/>
              <a:t>Cantidad muertos 	numero de muerto por accidente	</a:t>
            </a:r>
          </a:p>
          <a:p>
            <a:pPr lvl="0"/>
            <a:endParaRPr lang="es-MX" dirty="0"/>
          </a:p>
          <a:p>
            <a:pPr lvl="0"/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46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5F48D-E2CC-4502-9844-C5A2F98D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4BF7B-9343-49DD-8119-5D7A55AC0E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CO" dirty="0"/>
              <a:t>Concluimos que el correcto uso de la información obtenida puede ser útil para nutrir los esquemas de movilidad vigentes y pueden ayudar a los entes públicos a contrarrestar de manera más directa los problemas generados por la inseguridad y la accidentalidad, aunque es bien sabido que el enfoque del proyecto se concentra más al mediano o largo plazo esto porque el nivel logístico y tecnológico del sistema de seguridad actual no tiene la capacidad necesaria para operar de tal forma.</a:t>
            </a:r>
            <a:endParaRPr lang="es-MX" dirty="0"/>
          </a:p>
          <a:p>
            <a:pPr lvl="0"/>
            <a:r>
              <a:rPr lang="es-CO" dirty="0"/>
              <a:t>La buena aplicación de la inteligencia de negocios puede resolver muchos de los problemas que se presentan en cualquier campo, debido a que esta facilita el análisis de los datos, lo que nos lleva a tomar mejores decisiones mediante información mejor procesada.</a:t>
            </a:r>
            <a:endParaRPr lang="es-MX" dirty="0"/>
          </a:p>
          <a:p>
            <a:pPr lvl="0"/>
            <a:r>
              <a:rPr lang="es-CO" dirty="0"/>
              <a:t>Después de hacer un correcto análisis con las herramientas que nos facilita la inteligencia de negocios, generar estrategias y tomar decisiones acertadas sería más sencillo, lo que daría una rápida y mejor solución al problema de la accidentalidad.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28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CB0E6-BEFC-49E5-80E2-231165C5F1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Fuentes</a:t>
            </a:r>
            <a:endParaRPr lang="es-MX" dirty="0"/>
          </a:p>
          <a:p>
            <a:r>
              <a:rPr lang="es-CO" dirty="0"/>
              <a:t>Recuperado de: </a:t>
            </a:r>
            <a:endParaRPr lang="es-MX" dirty="0"/>
          </a:p>
          <a:p>
            <a:r>
              <a:rPr lang="es-CO" u="sng" dirty="0">
                <a:hlinkClick r:id="rId2"/>
              </a:rPr>
              <a:t>https://geomedellin-m-medellin.opendata.arcgis.com/datasets/accidentalidad-georreferenciada-2018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59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EB851-E3DC-4DD9-84A2-74CA35A2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14" y="752964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+mj-lt"/>
                <a:cs typeface="+mj-cs"/>
              </a:rPr>
              <a:t>DESCIPCION DEL NEGOCIO</a:t>
            </a:r>
          </a:p>
        </p:txBody>
      </p:sp>
      <p:cxnSp>
        <p:nvCxnSpPr>
          <p:cNvPr id="2052" name="Straight Arrow Connector 19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C5591-28DC-4682-B90B-50B50739B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Actualmente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alta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accidentalidad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es un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problema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afecta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a la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sociedad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términos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convivencia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economía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seguridad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todo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peso de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esta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afecta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seriamente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movilidad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toda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área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metropolitana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707A4E-852A-427F-B9A1-2DCE4681D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1" r="19392"/>
          <a:stretch/>
        </p:blipFill>
        <p:spPr bwMode="auto">
          <a:xfrm>
            <a:off x="6780721" y="0"/>
            <a:ext cx="5411279" cy="5878283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169A-6238-4ACF-8A19-476B17C8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j-lt"/>
                <a:cs typeface="+mj-cs"/>
              </a:rPr>
              <a:t>MISION</a:t>
            </a:r>
          </a:p>
        </p:txBody>
      </p:sp>
      <p:pic>
        <p:nvPicPr>
          <p:cNvPr id="3076" name="Picture 4" descr="ESTRATEGIAS PARA PROMOVER - Cursos Multimedia SL">
            <a:extLst>
              <a:ext uri="{FF2B5EF4-FFF2-40B4-BE49-F238E27FC236}">
                <a16:creationId xmlns:a16="http://schemas.microsoft.com/office/drawing/2014/main" id="{B620071D-433F-4C48-B448-FD075E005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5" b="19585"/>
          <a:stretch/>
        </p:blipFill>
        <p:spPr bwMode="auto">
          <a:xfrm>
            <a:off x="481013" y="839766"/>
            <a:ext cx="11271359" cy="340566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DA04C-F4C7-49D7-968F-05857A948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9157" y="4107413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El </a:t>
            </a:r>
            <a:r>
              <a:rPr lang="es-CO" dirty="0">
                <a:solidFill>
                  <a:schemeClr val="tx1"/>
                </a:solidFill>
                <a:latin typeface="+mn-lt"/>
                <a:cs typeface="+mn-cs"/>
              </a:rPr>
              <a:t>objetivo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del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proyecto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es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el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poder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generar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estrategias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ayuden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mejorar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movilidad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eviten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tanto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como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sea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posible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los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accidentes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7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97FF2-A730-4418-A514-36AE3EA7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j-lt"/>
                <a:cs typeface="+mj-cs"/>
              </a:rPr>
              <a:t>VISION</a:t>
            </a:r>
          </a:p>
        </p:txBody>
      </p:sp>
      <p:pic>
        <p:nvPicPr>
          <p:cNvPr id="4098" name="Picture 2" descr="Qué son la misión y visión de una empresa? 3 ejemplos prácticos">
            <a:extLst>
              <a:ext uri="{FF2B5EF4-FFF2-40B4-BE49-F238E27FC236}">
                <a16:creationId xmlns:a16="http://schemas.microsoft.com/office/drawing/2014/main" id="{EF0C4B5D-71E6-467F-85A1-2DA972035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0" b="2858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73AA-627F-4138-BE54-ED54A4365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5606" y="3745462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Se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espera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en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plazo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mediano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tiempo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los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agentes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encargados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de la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movilidad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sean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capaces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afrontar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los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cambios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10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B5EE6A-2140-43D0-B199-8EE354A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Justificación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9C642-3A19-4A77-8A87-AA91F367C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Observamos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información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que se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nos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suministra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, una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oportunidad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suministrar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bases que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soporten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y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ayuden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a la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secretaria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movilidad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a responder de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manera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más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rápida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y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efectiva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el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problema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que </a:t>
            </a:r>
            <a:r>
              <a:rPr lang="en-US" sz="1600" dirty="0" err="1">
                <a:solidFill>
                  <a:schemeClr val="tx1"/>
                </a:solidFill>
                <a:latin typeface="+mn-lt"/>
                <a:cs typeface="+mn-cs"/>
              </a:rPr>
              <a:t>buscamos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+mn-cs"/>
              </a:rPr>
              <a:t> resolver.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122" name="Picture 2" descr="Justificación de la Investigación - Tesis plus">
            <a:extLst>
              <a:ext uri="{FF2B5EF4-FFF2-40B4-BE49-F238E27FC236}">
                <a16:creationId xmlns:a16="http://schemas.microsoft.com/office/drawing/2014/main" id="{B9252108-B739-476C-A24D-5221E90B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214" y="1287537"/>
            <a:ext cx="5222774" cy="373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9EBD-9344-4AEE-AA57-6C5AABCF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5"/>
            <a:ext cx="5167311" cy="1946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j-lt"/>
                <a:cs typeface="+mj-cs"/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C08B3-91DA-4A49-9839-4195C7D1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14" y="2614613"/>
            <a:ext cx="5167311" cy="35909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Aplicar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análisis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datos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nos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proporciona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inteligencia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negocios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</p:txBody>
      </p:sp>
      <p:pic>
        <p:nvPicPr>
          <p:cNvPr id="6146" name="Picture 2" descr="▷ Objetivo general [ 2021 ]">
            <a:extLst>
              <a:ext uri="{FF2B5EF4-FFF2-40B4-BE49-F238E27FC236}">
                <a16:creationId xmlns:a16="http://schemas.microsoft.com/office/drawing/2014/main" id="{2D5AF3AB-2280-4407-A378-2FF357033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" r="27799"/>
          <a:stretch/>
        </p:blipFill>
        <p:spPr bwMode="auto">
          <a:xfrm>
            <a:off x="5721536" y="1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3E49E-2416-48BB-922F-B3638413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accent1"/>
                </a:solidFill>
              </a:rPr>
              <a:t>OBJETIVOS ESPECIFICOS</a:t>
            </a:r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4DBF5-6447-48E3-BF52-775786A08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2437552"/>
            <a:ext cx="6250940" cy="2304627"/>
          </a:xfrm>
        </p:spPr>
        <p:txBody>
          <a:bodyPr anchor="b">
            <a:normAutofit/>
          </a:bodyPr>
          <a:lstStyle/>
          <a:p>
            <a:pPr lvl="0"/>
            <a:r>
              <a:rPr lang="es-CO" sz="1600" dirty="0"/>
              <a:t>Determinar las zonas más afectadas por los accidentes y mejorar el tiempo de respuesta por parte de los servidores públicos. </a:t>
            </a:r>
            <a:endParaRPr lang="es-MX" sz="1600" dirty="0"/>
          </a:p>
          <a:p>
            <a:pPr lvl="0"/>
            <a:r>
              <a:rPr lang="es-CO" sz="1600" dirty="0"/>
              <a:t>Determinar las fechas y horas en que los ciudadanos son más afectados por los accidentes. </a:t>
            </a:r>
            <a:endParaRPr lang="es-MX" sz="1600" dirty="0"/>
          </a:p>
          <a:p>
            <a:pPr lvl="0"/>
            <a:r>
              <a:rPr lang="es-CO" sz="1600" dirty="0"/>
              <a:t>Implementar estrategias de prevención para acortar las probabilidades de futuros accidentes.</a:t>
            </a:r>
            <a:endParaRPr lang="es-MX" sz="1600" dirty="0"/>
          </a:p>
          <a:p>
            <a:pPr lvl="0"/>
            <a:r>
              <a:rPr lang="es-CO" sz="1600" dirty="0"/>
              <a:t>Fomentar la confianza y presentar al ciudadano un ambiente sano y plenamente satisfactorio para su seguridad.</a:t>
            </a:r>
            <a:endParaRPr lang="es-MX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6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61FE-73F6-47A0-80E1-9549F73D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ACCESS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74DD08-FD72-406B-A593-2528233C9B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4" y="1256307"/>
            <a:ext cx="9134669" cy="41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1424-4E02-495C-9E85-4A30CCDF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AZURE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27BFBB-5B53-4085-8DD2-8C1FBDEE8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387" y="1406769"/>
            <a:ext cx="10552307" cy="4473526"/>
          </a:xfrm>
        </p:spPr>
      </p:pic>
    </p:spTree>
    <p:extLst>
      <p:ext uri="{BB962C8B-B14F-4D97-AF65-F5344CB8AC3E}">
        <p14:creationId xmlns:p14="http://schemas.microsoft.com/office/powerpoint/2010/main" val="47177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DF400E95CBDB4DB4D3E618107437B5" ma:contentTypeVersion="4" ma:contentTypeDescription="Create a new document." ma:contentTypeScope="" ma:versionID="eefd41c4bbccbefb4c35ba4b926f6521">
  <xsd:schema xmlns:xsd="http://www.w3.org/2001/XMLSchema" xmlns:xs="http://www.w3.org/2001/XMLSchema" xmlns:p="http://schemas.microsoft.com/office/2006/metadata/properties" xmlns:ns2="f1f1176c-310d-49f3-abd3-aa01ccfecf46" targetNamespace="http://schemas.microsoft.com/office/2006/metadata/properties" ma:root="true" ma:fieldsID="250af1cf5f99f8c3f6cd85007f1ce93e" ns2:_="">
    <xsd:import namespace="f1f1176c-310d-49f3-abd3-aa01ccfecf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1176c-310d-49f3-abd3-aa01ccfec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0BA75-E797-4B11-9B4C-FD5ACD55F742}">
  <ds:schemaRefs>
    <ds:schemaRef ds:uri="f1f1176c-310d-49f3-abd3-aa01ccfecf46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EB35D2-FB18-4473-8F7C-35CB15B2F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366FF-4BB0-4DCE-9056-81C628C36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1176c-310d-49f3-abd3-aa01ccfec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574</Words>
  <Application>Microsoft Office PowerPoint</Application>
  <PresentationFormat>Panorámica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1_Diseño personalizado</vt:lpstr>
      <vt:lpstr>4_Diseño personalizado</vt:lpstr>
      <vt:lpstr>ACCIDENTALIDAD GEOREFERENCIADA</vt:lpstr>
      <vt:lpstr>DESCIPCION DEL NEGOCIO</vt:lpstr>
      <vt:lpstr>MISION</vt:lpstr>
      <vt:lpstr>VISION</vt:lpstr>
      <vt:lpstr>Justificación del problema</vt:lpstr>
      <vt:lpstr>OBJETIVO GENERAL</vt:lpstr>
      <vt:lpstr>OBJETIVOS ESPECIFICOS</vt:lpstr>
      <vt:lpstr>DATOS DE ACCESS</vt:lpstr>
      <vt:lpstr>DATOS AZURE</vt:lpstr>
      <vt:lpstr>MODELO RELACIONAL</vt:lpstr>
      <vt:lpstr>OTRAS FUENTES</vt:lpstr>
      <vt:lpstr>Modelamiento de la Bodega de Datos </vt:lpstr>
      <vt:lpstr>Presentación de PowerPoint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López García</dc:creator>
  <cp:lastModifiedBy>stiven seguro</cp:lastModifiedBy>
  <cp:revision>48</cp:revision>
  <dcterms:created xsi:type="dcterms:W3CDTF">2020-02-18T21:49:27Z</dcterms:created>
  <dcterms:modified xsi:type="dcterms:W3CDTF">2022-03-14T05:36:45Z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0x010100B8DF400E95CBDB4DB4D3E618107437B5</vt:lpwstr>
  </property>
</Properties>
</file>