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2399288" cy="43200638"/>
  <p:notesSz cx="6858000" cy="91440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1" autoAdjust="0"/>
    <p:restoredTop sz="94660"/>
  </p:normalViewPr>
  <p:slideViewPr>
    <p:cSldViewPr snapToGrid="0">
      <p:cViewPr>
        <p:scale>
          <a:sx n="60" d="100"/>
          <a:sy n="60" d="100"/>
        </p:scale>
        <p:origin x="960" y="-95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6A91-564F-436B-957D-2A201192BE66}"/>
              </a:ext>
            </a:extLst>
          </p:cNvPr>
          <p:cNvSpPr>
            <a:spLocks noGrp="1"/>
          </p:cNvSpPr>
          <p:nvPr>
            <p:ph type="ctrTitle"/>
          </p:nvPr>
        </p:nvSpPr>
        <p:spPr>
          <a:xfrm>
            <a:off x="4049911" y="7070108"/>
            <a:ext cx="24299466" cy="15040222"/>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3801AB-D49C-4001-89C1-0D3E29555133}"/>
              </a:ext>
            </a:extLst>
          </p:cNvPr>
          <p:cNvSpPr>
            <a:spLocks noGrp="1"/>
          </p:cNvSpPr>
          <p:nvPr>
            <p:ph type="subTitle" idx="1"/>
          </p:nvPr>
        </p:nvSpPr>
        <p:spPr>
          <a:xfrm>
            <a:off x="4049911" y="22690338"/>
            <a:ext cx="24299466" cy="1043015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9B105B-51B0-4461-8588-2B3D7C7BF586}"/>
              </a:ext>
            </a:extLst>
          </p:cNvPr>
          <p:cNvSpPr>
            <a:spLocks noGrp="1"/>
          </p:cNvSpPr>
          <p:nvPr>
            <p:ph type="dt" sz="half" idx="10"/>
          </p:nvPr>
        </p:nvSpPr>
        <p:spPr/>
        <p:txBody>
          <a:bodyPr/>
          <a:lstStyle/>
          <a:p>
            <a:fld id="{3359F227-DBB5-4DDE-A474-3AFD70DEB938}" type="datetimeFigureOut">
              <a:rPr lang="en-GB" smtClean="0"/>
              <a:t>17/02/2025</a:t>
            </a:fld>
            <a:endParaRPr lang="en-GB"/>
          </a:p>
        </p:txBody>
      </p:sp>
      <p:sp>
        <p:nvSpPr>
          <p:cNvPr id="5" name="Footer Placeholder 4">
            <a:extLst>
              <a:ext uri="{FF2B5EF4-FFF2-40B4-BE49-F238E27FC236}">
                <a16:creationId xmlns:a16="http://schemas.microsoft.com/office/drawing/2014/main" id="{71CFDD1E-FCDF-4261-9054-F6741AD9B6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660ABC-9140-408A-9AC4-3C837455A3CD}"/>
              </a:ext>
            </a:extLst>
          </p:cNvPr>
          <p:cNvSpPr>
            <a:spLocks noGrp="1"/>
          </p:cNvSpPr>
          <p:nvPr>
            <p:ph type="sldNum" sz="quarter" idx="12"/>
          </p:nvPr>
        </p:nvSpPr>
        <p:spPr/>
        <p:txBody>
          <a:bodyPr/>
          <a:lstStyle/>
          <a:p>
            <a:fld id="{545E67F3-13BC-47B6-BE06-A1E0B2BB8BF1}" type="slidenum">
              <a:rPr lang="en-GB" smtClean="0"/>
              <a:t>‹#›</a:t>
            </a:fld>
            <a:endParaRPr lang="en-GB"/>
          </a:p>
        </p:txBody>
      </p:sp>
    </p:spTree>
    <p:extLst>
      <p:ext uri="{BB962C8B-B14F-4D97-AF65-F5344CB8AC3E}">
        <p14:creationId xmlns:p14="http://schemas.microsoft.com/office/powerpoint/2010/main" val="318717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4620-CED2-4D68-A8EB-7010B04612A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3E47C8-404F-43BB-987D-094603F0C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33867-D12D-40E5-B727-FCF903590CFD}"/>
              </a:ext>
            </a:extLst>
          </p:cNvPr>
          <p:cNvSpPr>
            <a:spLocks noGrp="1"/>
          </p:cNvSpPr>
          <p:nvPr>
            <p:ph type="dt" sz="half" idx="10"/>
          </p:nvPr>
        </p:nvSpPr>
        <p:spPr/>
        <p:txBody>
          <a:bodyPr/>
          <a:lstStyle/>
          <a:p>
            <a:fld id="{3359F227-DBB5-4DDE-A474-3AFD70DEB938}" type="datetimeFigureOut">
              <a:rPr lang="en-GB" smtClean="0"/>
              <a:t>17/02/2025</a:t>
            </a:fld>
            <a:endParaRPr lang="en-GB"/>
          </a:p>
        </p:txBody>
      </p:sp>
      <p:sp>
        <p:nvSpPr>
          <p:cNvPr id="5" name="Footer Placeholder 4">
            <a:extLst>
              <a:ext uri="{FF2B5EF4-FFF2-40B4-BE49-F238E27FC236}">
                <a16:creationId xmlns:a16="http://schemas.microsoft.com/office/drawing/2014/main" id="{E34EC56C-7C07-4A47-95D9-F46B374FC5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2DD765-89D7-44EC-8AC6-BE67B76672F7}"/>
              </a:ext>
            </a:extLst>
          </p:cNvPr>
          <p:cNvSpPr>
            <a:spLocks noGrp="1"/>
          </p:cNvSpPr>
          <p:nvPr>
            <p:ph type="sldNum" sz="quarter" idx="12"/>
          </p:nvPr>
        </p:nvSpPr>
        <p:spPr/>
        <p:txBody>
          <a:bodyPr/>
          <a:lstStyle/>
          <a:p>
            <a:fld id="{545E67F3-13BC-47B6-BE06-A1E0B2BB8BF1}" type="slidenum">
              <a:rPr lang="en-GB" smtClean="0"/>
              <a:t>‹#›</a:t>
            </a:fld>
            <a:endParaRPr lang="en-GB"/>
          </a:p>
        </p:txBody>
      </p:sp>
    </p:spTree>
    <p:extLst>
      <p:ext uri="{BB962C8B-B14F-4D97-AF65-F5344CB8AC3E}">
        <p14:creationId xmlns:p14="http://schemas.microsoft.com/office/powerpoint/2010/main" val="402597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6B26BF-9E3A-4B96-A6B1-1EAC91A09312}"/>
              </a:ext>
            </a:extLst>
          </p:cNvPr>
          <p:cNvSpPr>
            <a:spLocks noGrp="1"/>
          </p:cNvSpPr>
          <p:nvPr>
            <p:ph type="title" orient="vert"/>
          </p:nvPr>
        </p:nvSpPr>
        <p:spPr>
          <a:xfrm>
            <a:off x="23185741" y="2300034"/>
            <a:ext cx="6986096" cy="36610544"/>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DEC59A-0423-4A5A-A269-044542A16A43}"/>
              </a:ext>
            </a:extLst>
          </p:cNvPr>
          <p:cNvSpPr>
            <a:spLocks noGrp="1"/>
          </p:cNvSpPr>
          <p:nvPr>
            <p:ph type="body" orient="vert" idx="1"/>
          </p:nvPr>
        </p:nvSpPr>
        <p:spPr>
          <a:xfrm>
            <a:off x="2227451" y="2300034"/>
            <a:ext cx="20553298" cy="36610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4B3283-7310-4492-9594-06B5C9E3C941}"/>
              </a:ext>
            </a:extLst>
          </p:cNvPr>
          <p:cNvSpPr>
            <a:spLocks noGrp="1"/>
          </p:cNvSpPr>
          <p:nvPr>
            <p:ph type="dt" sz="half" idx="10"/>
          </p:nvPr>
        </p:nvSpPr>
        <p:spPr/>
        <p:txBody>
          <a:bodyPr/>
          <a:lstStyle/>
          <a:p>
            <a:fld id="{3359F227-DBB5-4DDE-A474-3AFD70DEB938}" type="datetimeFigureOut">
              <a:rPr lang="en-GB" smtClean="0"/>
              <a:t>17/02/2025</a:t>
            </a:fld>
            <a:endParaRPr lang="en-GB"/>
          </a:p>
        </p:txBody>
      </p:sp>
      <p:sp>
        <p:nvSpPr>
          <p:cNvPr id="5" name="Footer Placeholder 4">
            <a:extLst>
              <a:ext uri="{FF2B5EF4-FFF2-40B4-BE49-F238E27FC236}">
                <a16:creationId xmlns:a16="http://schemas.microsoft.com/office/drawing/2014/main" id="{2DF568DE-B334-496D-8E2C-0BD78F23F3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C662D4-6309-4744-BF8F-B0B6702B292C}"/>
              </a:ext>
            </a:extLst>
          </p:cNvPr>
          <p:cNvSpPr>
            <a:spLocks noGrp="1"/>
          </p:cNvSpPr>
          <p:nvPr>
            <p:ph type="sldNum" sz="quarter" idx="12"/>
          </p:nvPr>
        </p:nvSpPr>
        <p:spPr/>
        <p:txBody>
          <a:bodyPr/>
          <a:lstStyle/>
          <a:p>
            <a:fld id="{545E67F3-13BC-47B6-BE06-A1E0B2BB8BF1}" type="slidenum">
              <a:rPr lang="en-GB" smtClean="0"/>
              <a:t>‹#›</a:t>
            </a:fld>
            <a:endParaRPr lang="en-GB"/>
          </a:p>
        </p:txBody>
      </p:sp>
    </p:spTree>
    <p:extLst>
      <p:ext uri="{BB962C8B-B14F-4D97-AF65-F5344CB8AC3E}">
        <p14:creationId xmlns:p14="http://schemas.microsoft.com/office/powerpoint/2010/main" val="365066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2AF6-6FC9-48BE-B20F-6D1CCC00EF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47277D-7D1A-4FC8-BA07-CD117838C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2BFEC8-98A8-4B8F-B368-5E1D16AA4A7F}"/>
              </a:ext>
            </a:extLst>
          </p:cNvPr>
          <p:cNvSpPr>
            <a:spLocks noGrp="1"/>
          </p:cNvSpPr>
          <p:nvPr>
            <p:ph type="dt" sz="half" idx="10"/>
          </p:nvPr>
        </p:nvSpPr>
        <p:spPr/>
        <p:txBody>
          <a:bodyPr/>
          <a:lstStyle/>
          <a:p>
            <a:fld id="{3359F227-DBB5-4DDE-A474-3AFD70DEB938}" type="datetimeFigureOut">
              <a:rPr lang="en-GB" smtClean="0"/>
              <a:t>17/02/2025</a:t>
            </a:fld>
            <a:endParaRPr lang="en-GB"/>
          </a:p>
        </p:txBody>
      </p:sp>
      <p:sp>
        <p:nvSpPr>
          <p:cNvPr id="5" name="Footer Placeholder 4">
            <a:extLst>
              <a:ext uri="{FF2B5EF4-FFF2-40B4-BE49-F238E27FC236}">
                <a16:creationId xmlns:a16="http://schemas.microsoft.com/office/drawing/2014/main" id="{2B7AE768-58D9-485C-B9B2-E91FA2FE2A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2DE42D-36F4-464D-8659-7A0F5C22CCD1}"/>
              </a:ext>
            </a:extLst>
          </p:cNvPr>
          <p:cNvSpPr>
            <a:spLocks noGrp="1"/>
          </p:cNvSpPr>
          <p:nvPr>
            <p:ph type="sldNum" sz="quarter" idx="12"/>
          </p:nvPr>
        </p:nvSpPr>
        <p:spPr/>
        <p:txBody>
          <a:bodyPr/>
          <a:lstStyle/>
          <a:p>
            <a:fld id="{545E67F3-13BC-47B6-BE06-A1E0B2BB8BF1}" type="slidenum">
              <a:rPr lang="en-GB" smtClean="0"/>
              <a:t>‹#›</a:t>
            </a:fld>
            <a:endParaRPr lang="en-GB"/>
          </a:p>
        </p:txBody>
      </p:sp>
    </p:spTree>
    <p:extLst>
      <p:ext uri="{BB962C8B-B14F-4D97-AF65-F5344CB8AC3E}">
        <p14:creationId xmlns:p14="http://schemas.microsoft.com/office/powerpoint/2010/main" val="20655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CD22-9ECF-47E4-A9D4-FF3309035087}"/>
              </a:ext>
            </a:extLst>
          </p:cNvPr>
          <p:cNvSpPr>
            <a:spLocks noGrp="1"/>
          </p:cNvSpPr>
          <p:nvPr>
            <p:ph type="title"/>
          </p:nvPr>
        </p:nvSpPr>
        <p:spPr>
          <a:xfrm>
            <a:off x="2210576" y="10770165"/>
            <a:ext cx="27944386" cy="17970262"/>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AE954-C32D-4C58-859D-FF019A48C96C}"/>
              </a:ext>
            </a:extLst>
          </p:cNvPr>
          <p:cNvSpPr>
            <a:spLocks noGrp="1"/>
          </p:cNvSpPr>
          <p:nvPr>
            <p:ph type="body" idx="1"/>
          </p:nvPr>
        </p:nvSpPr>
        <p:spPr>
          <a:xfrm>
            <a:off x="2210576" y="28910433"/>
            <a:ext cx="27944386" cy="945013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BD505-EB2A-45B7-9CD2-3C67BA83F7A9}"/>
              </a:ext>
            </a:extLst>
          </p:cNvPr>
          <p:cNvSpPr>
            <a:spLocks noGrp="1"/>
          </p:cNvSpPr>
          <p:nvPr>
            <p:ph type="dt" sz="half" idx="10"/>
          </p:nvPr>
        </p:nvSpPr>
        <p:spPr/>
        <p:txBody>
          <a:bodyPr/>
          <a:lstStyle/>
          <a:p>
            <a:fld id="{3359F227-DBB5-4DDE-A474-3AFD70DEB938}" type="datetimeFigureOut">
              <a:rPr lang="en-GB" smtClean="0"/>
              <a:t>17/02/2025</a:t>
            </a:fld>
            <a:endParaRPr lang="en-GB"/>
          </a:p>
        </p:txBody>
      </p:sp>
      <p:sp>
        <p:nvSpPr>
          <p:cNvPr id="5" name="Footer Placeholder 4">
            <a:extLst>
              <a:ext uri="{FF2B5EF4-FFF2-40B4-BE49-F238E27FC236}">
                <a16:creationId xmlns:a16="http://schemas.microsoft.com/office/drawing/2014/main" id="{05A7B9B7-9230-421D-AF03-352A902B5F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69F565-4827-4AE8-BD53-FCACF5564C2D}"/>
              </a:ext>
            </a:extLst>
          </p:cNvPr>
          <p:cNvSpPr>
            <a:spLocks noGrp="1"/>
          </p:cNvSpPr>
          <p:nvPr>
            <p:ph type="sldNum" sz="quarter" idx="12"/>
          </p:nvPr>
        </p:nvSpPr>
        <p:spPr/>
        <p:txBody>
          <a:bodyPr/>
          <a:lstStyle/>
          <a:p>
            <a:fld id="{545E67F3-13BC-47B6-BE06-A1E0B2BB8BF1}" type="slidenum">
              <a:rPr lang="en-GB" smtClean="0"/>
              <a:t>‹#›</a:t>
            </a:fld>
            <a:endParaRPr lang="en-GB"/>
          </a:p>
        </p:txBody>
      </p:sp>
    </p:spTree>
    <p:extLst>
      <p:ext uri="{BB962C8B-B14F-4D97-AF65-F5344CB8AC3E}">
        <p14:creationId xmlns:p14="http://schemas.microsoft.com/office/powerpoint/2010/main" val="372240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745A-5BAB-4A80-A4CE-33F4FE937E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BC2894-BEE7-4FD8-9511-2D71565145D3}"/>
              </a:ext>
            </a:extLst>
          </p:cNvPr>
          <p:cNvSpPr>
            <a:spLocks noGrp="1"/>
          </p:cNvSpPr>
          <p:nvPr>
            <p:ph sz="half" idx="1"/>
          </p:nvPr>
        </p:nvSpPr>
        <p:spPr>
          <a:xfrm>
            <a:off x="2227451"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F287B9-69F5-428B-B8F3-3168FFBE98F0}"/>
              </a:ext>
            </a:extLst>
          </p:cNvPr>
          <p:cNvSpPr>
            <a:spLocks noGrp="1"/>
          </p:cNvSpPr>
          <p:nvPr>
            <p:ph sz="half" idx="2"/>
          </p:nvPr>
        </p:nvSpPr>
        <p:spPr>
          <a:xfrm>
            <a:off x="16402140"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AC3753-CC43-4322-B54F-CFC2A5CCA880}"/>
              </a:ext>
            </a:extLst>
          </p:cNvPr>
          <p:cNvSpPr>
            <a:spLocks noGrp="1"/>
          </p:cNvSpPr>
          <p:nvPr>
            <p:ph type="dt" sz="half" idx="10"/>
          </p:nvPr>
        </p:nvSpPr>
        <p:spPr/>
        <p:txBody>
          <a:bodyPr/>
          <a:lstStyle/>
          <a:p>
            <a:fld id="{3359F227-DBB5-4DDE-A474-3AFD70DEB938}" type="datetimeFigureOut">
              <a:rPr lang="en-GB" smtClean="0"/>
              <a:t>17/02/2025</a:t>
            </a:fld>
            <a:endParaRPr lang="en-GB"/>
          </a:p>
        </p:txBody>
      </p:sp>
      <p:sp>
        <p:nvSpPr>
          <p:cNvPr id="6" name="Footer Placeholder 5">
            <a:extLst>
              <a:ext uri="{FF2B5EF4-FFF2-40B4-BE49-F238E27FC236}">
                <a16:creationId xmlns:a16="http://schemas.microsoft.com/office/drawing/2014/main" id="{C0B41E0A-117A-4B4D-99C2-BE185EB8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ACEAC9-9436-45E4-B00A-4DAA116FA0C9}"/>
              </a:ext>
            </a:extLst>
          </p:cNvPr>
          <p:cNvSpPr>
            <a:spLocks noGrp="1"/>
          </p:cNvSpPr>
          <p:nvPr>
            <p:ph type="sldNum" sz="quarter" idx="12"/>
          </p:nvPr>
        </p:nvSpPr>
        <p:spPr/>
        <p:txBody>
          <a:bodyPr/>
          <a:lstStyle/>
          <a:p>
            <a:fld id="{545E67F3-13BC-47B6-BE06-A1E0B2BB8BF1}" type="slidenum">
              <a:rPr lang="en-GB" smtClean="0"/>
              <a:t>‹#›</a:t>
            </a:fld>
            <a:endParaRPr lang="en-GB"/>
          </a:p>
        </p:txBody>
      </p:sp>
    </p:spTree>
    <p:extLst>
      <p:ext uri="{BB962C8B-B14F-4D97-AF65-F5344CB8AC3E}">
        <p14:creationId xmlns:p14="http://schemas.microsoft.com/office/powerpoint/2010/main" val="330653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3171-F3E6-491B-B402-FC994C6A12D7}"/>
              </a:ext>
            </a:extLst>
          </p:cNvPr>
          <p:cNvSpPr>
            <a:spLocks noGrp="1"/>
          </p:cNvSpPr>
          <p:nvPr>
            <p:ph type="title"/>
          </p:nvPr>
        </p:nvSpPr>
        <p:spPr>
          <a:xfrm>
            <a:off x="2231671" y="2300037"/>
            <a:ext cx="27944386" cy="8350126"/>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7C7BE1-E702-4141-ABF5-3056E5501D41}"/>
              </a:ext>
            </a:extLst>
          </p:cNvPr>
          <p:cNvSpPr>
            <a:spLocks noGrp="1"/>
          </p:cNvSpPr>
          <p:nvPr>
            <p:ph type="body" idx="1"/>
          </p:nvPr>
        </p:nvSpPr>
        <p:spPr>
          <a:xfrm>
            <a:off x="2231672" y="10590160"/>
            <a:ext cx="13706416" cy="51900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9CF3DC-B171-4D46-825A-6C30CF5FEC3A}"/>
              </a:ext>
            </a:extLst>
          </p:cNvPr>
          <p:cNvSpPr>
            <a:spLocks noGrp="1"/>
          </p:cNvSpPr>
          <p:nvPr>
            <p:ph sz="half" idx="2"/>
          </p:nvPr>
        </p:nvSpPr>
        <p:spPr>
          <a:xfrm>
            <a:off x="2231672" y="15780233"/>
            <a:ext cx="13706416"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410E389-9BD8-47B6-A990-DF0349461792}"/>
              </a:ext>
            </a:extLst>
          </p:cNvPr>
          <p:cNvSpPr>
            <a:spLocks noGrp="1"/>
          </p:cNvSpPr>
          <p:nvPr>
            <p:ph type="body" sz="quarter" idx="3"/>
          </p:nvPr>
        </p:nvSpPr>
        <p:spPr>
          <a:xfrm>
            <a:off x="16402140" y="10590160"/>
            <a:ext cx="13773917" cy="51900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91248A-2CB4-4F89-B30F-2578ACF4BA04}"/>
              </a:ext>
            </a:extLst>
          </p:cNvPr>
          <p:cNvSpPr>
            <a:spLocks noGrp="1"/>
          </p:cNvSpPr>
          <p:nvPr>
            <p:ph sz="quarter" idx="4"/>
          </p:nvPr>
        </p:nvSpPr>
        <p:spPr>
          <a:xfrm>
            <a:off x="16402140" y="15780233"/>
            <a:ext cx="13773917"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F6757E-6A0B-4A0E-BFC1-6BB831184C5D}"/>
              </a:ext>
            </a:extLst>
          </p:cNvPr>
          <p:cNvSpPr>
            <a:spLocks noGrp="1"/>
          </p:cNvSpPr>
          <p:nvPr>
            <p:ph type="dt" sz="half" idx="10"/>
          </p:nvPr>
        </p:nvSpPr>
        <p:spPr/>
        <p:txBody>
          <a:bodyPr/>
          <a:lstStyle/>
          <a:p>
            <a:fld id="{3359F227-DBB5-4DDE-A474-3AFD70DEB938}" type="datetimeFigureOut">
              <a:rPr lang="en-GB" smtClean="0"/>
              <a:t>17/02/2025</a:t>
            </a:fld>
            <a:endParaRPr lang="en-GB"/>
          </a:p>
        </p:txBody>
      </p:sp>
      <p:sp>
        <p:nvSpPr>
          <p:cNvPr id="8" name="Footer Placeholder 7">
            <a:extLst>
              <a:ext uri="{FF2B5EF4-FFF2-40B4-BE49-F238E27FC236}">
                <a16:creationId xmlns:a16="http://schemas.microsoft.com/office/drawing/2014/main" id="{603254AD-FC53-4C7B-91D8-E2B330101B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0B9534E-55DB-4CCE-A99D-DDC592A4F930}"/>
              </a:ext>
            </a:extLst>
          </p:cNvPr>
          <p:cNvSpPr>
            <a:spLocks noGrp="1"/>
          </p:cNvSpPr>
          <p:nvPr>
            <p:ph type="sldNum" sz="quarter" idx="12"/>
          </p:nvPr>
        </p:nvSpPr>
        <p:spPr/>
        <p:txBody>
          <a:bodyPr/>
          <a:lstStyle/>
          <a:p>
            <a:fld id="{545E67F3-13BC-47B6-BE06-A1E0B2BB8BF1}" type="slidenum">
              <a:rPr lang="en-GB" smtClean="0"/>
              <a:t>‹#›</a:t>
            </a:fld>
            <a:endParaRPr lang="en-GB"/>
          </a:p>
        </p:txBody>
      </p:sp>
    </p:spTree>
    <p:extLst>
      <p:ext uri="{BB962C8B-B14F-4D97-AF65-F5344CB8AC3E}">
        <p14:creationId xmlns:p14="http://schemas.microsoft.com/office/powerpoint/2010/main" val="421012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76C9-7BDA-42E4-B1BF-BCAC4D0D684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D8E1579-F635-4496-A3EC-2F765C0B4369}"/>
              </a:ext>
            </a:extLst>
          </p:cNvPr>
          <p:cNvSpPr>
            <a:spLocks noGrp="1"/>
          </p:cNvSpPr>
          <p:nvPr>
            <p:ph type="dt" sz="half" idx="10"/>
          </p:nvPr>
        </p:nvSpPr>
        <p:spPr/>
        <p:txBody>
          <a:bodyPr/>
          <a:lstStyle/>
          <a:p>
            <a:fld id="{3359F227-DBB5-4DDE-A474-3AFD70DEB938}" type="datetimeFigureOut">
              <a:rPr lang="en-GB" smtClean="0"/>
              <a:t>17/02/2025</a:t>
            </a:fld>
            <a:endParaRPr lang="en-GB"/>
          </a:p>
        </p:txBody>
      </p:sp>
      <p:sp>
        <p:nvSpPr>
          <p:cNvPr id="4" name="Footer Placeholder 3">
            <a:extLst>
              <a:ext uri="{FF2B5EF4-FFF2-40B4-BE49-F238E27FC236}">
                <a16:creationId xmlns:a16="http://schemas.microsoft.com/office/drawing/2014/main" id="{D7F6D9C3-E013-428C-81AE-D456B2F247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575EFB0-517C-43F3-869A-6194F23EE4A5}"/>
              </a:ext>
            </a:extLst>
          </p:cNvPr>
          <p:cNvSpPr>
            <a:spLocks noGrp="1"/>
          </p:cNvSpPr>
          <p:nvPr>
            <p:ph type="sldNum" sz="quarter" idx="12"/>
          </p:nvPr>
        </p:nvSpPr>
        <p:spPr/>
        <p:txBody>
          <a:bodyPr/>
          <a:lstStyle/>
          <a:p>
            <a:fld id="{545E67F3-13BC-47B6-BE06-A1E0B2BB8BF1}" type="slidenum">
              <a:rPr lang="en-GB" smtClean="0"/>
              <a:t>‹#›</a:t>
            </a:fld>
            <a:endParaRPr lang="en-GB"/>
          </a:p>
        </p:txBody>
      </p:sp>
    </p:spTree>
    <p:extLst>
      <p:ext uri="{BB962C8B-B14F-4D97-AF65-F5344CB8AC3E}">
        <p14:creationId xmlns:p14="http://schemas.microsoft.com/office/powerpoint/2010/main" val="3223006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7415BE-C0FB-4DC4-A2BB-C9BD333F58E0}"/>
              </a:ext>
            </a:extLst>
          </p:cNvPr>
          <p:cNvSpPr>
            <a:spLocks noGrp="1"/>
          </p:cNvSpPr>
          <p:nvPr>
            <p:ph type="dt" sz="half" idx="10"/>
          </p:nvPr>
        </p:nvSpPr>
        <p:spPr/>
        <p:txBody>
          <a:bodyPr/>
          <a:lstStyle/>
          <a:p>
            <a:fld id="{3359F227-DBB5-4DDE-A474-3AFD70DEB938}" type="datetimeFigureOut">
              <a:rPr lang="en-GB" smtClean="0"/>
              <a:t>17/02/2025</a:t>
            </a:fld>
            <a:endParaRPr lang="en-GB"/>
          </a:p>
        </p:txBody>
      </p:sp>
      <p:sp>
        <p:nvSpPr>
          <p:cNvPr id="3" name="Footer Placeholder 2">
            <a:extLst>
              <a:ext uri="{FF2B5EF4-FFF2-40B4-BE49-F238E27FC236}">
                <a16:creationId xmlns:a16="http://schemas.microsoft.com/office/drawing/2014/main" id="{1D3A85C6-131C-4C28-9667-215B14DBD2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B3F9A6E-44DD-4043-8B8C-661908232395}"/>
              </a:ext>
            </a:extLst>
          </p:cNvPr>
          <p:cNvSpPr>
            <a:spLocks noGrp="1"/>
          </p:cNvSpPr>
          <p:nvPr>
            <p:ph type="sldNum" sz="quarter" idx="12"/>
          </p:nvPr>
        </p:nvSpPr>
        <p:spPr/>
        <p:txBody>
          <a:bodyPr/>
          <a:lstStyle/>
          <a:p>
            <a:fld id="{545E67F3-13BC-47B6-BE06-A1E0B2BB8BF1}" type="slidenum">
              <a:rPr lang="en-GB" smtClean="0"/>
              <a:t>‹#›</a:t>
            </a:fld>
            <a:endParaRPr lang="en-GB"/>
          </a:p>
        </p:txBody>
      </p:sp>
    </p:spTree>
    <p:extLst>
      <p:ext uri="{BB962C8B-B14F-4D97-AF65-F5344CB8AC3E}">
        <p14:creationId xmlns:p14="http://schemas.microsoft.com/office/powerpoint/2010/main" val="51813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A52A-7992-4BF6-AEAB-50B737AC7637}"/>
              </a:ext>
            </a:extLst>
          </p:cNvPr>
          <p:cNvSpPr>
            <a:spLocks noGrp="1"/>
          </p:cNvSpPr>
          <p:nvPr>
            <p:ph type="title"/>
          </p:nvPr>
        </p:nvSpPr>
        <p:spPr>
          <a:xfrm>
            <a:off x="2231672" y="2880042"/>
            <a:ext cx="10449613" cy="10080149"/>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762CEA-0F78-4684-8F50-187389CB31AE}"/>
              </a:ext>
            </a:extLst>
          </p:cNvPr>
          <p:cNvSpPr>
            <a:spLocks noGrp="1"/>
          </p:cNvSpPr>
          <p:nvPr>
            <p:ph idx="1"/>
          </p:nvPr>
        </p:nvSpPr>
        <p:spPr>
          <a:xfrm>
            <a:off x="13773917" y="6220095"/>
            <a:ext cx="16402140" cy="3070045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2AF75D2-79AA-461B-9E59-81DAAC3BAE93}"/>
              </a:ext>
            </a:extLst>
          </p:cNvPr>
          <p:cNvSpPr>
            <a:spLocks noGrp="1"/>
          </p:cNvSpPr>
          <p:nvPr>
            <p:ph type="body" sz="half" idx="2"/>
          </p:nvPr>
        </p:nvSpPr>
        <p:spPr>
          <a:xfrm>
            <a:off x="2231672" y="12960191"/>
            <a:ext cx="10449613" cy="2401035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8E756-FEE0-41A5-95D7-379AA9E849C6}"/>
              </a:ext>
            </a:extLst>
          </p:cNvPr>
          <p:cNvSpPr>
            <a:spLocks noGrp="1"/>
          </p:cNvSpPr>
          <p:nvPr>
            <p:ph type="dt" sz="half" idx="10"/>
          </p:nvPr>
        </p:nvSpPr>
        <p:spPr/>
        <p:txBody>
          <a:bodyPr/>
          <a:lstStyle/>
          <a:p>
            <a:fld id="{3359F227-DBB5-4DDE-A474-3AFD70DEB938}" type="datetimeFigureOut">
              <a:rPr lang="en-GB" smtClean="0"/>
              <a:t>17/02/2025</a:t>
            </a:fld>
            <a:endParaRPr lang="en-GB"/>
          </a:p>
        </p:txBody>
      </p:sp>
      <p:sp>
        <p:nvSpPr>
          <p:cNvPr id="6" name="Footer Placeholder 5">
            <a:extLst>
              <a:ext uri="{FF2B5EF4-FFF2-40B4-BE49-F238E27FC236}">
                <a16:creationId xmlns:a16="http://schemas.microsoft.com/office/drawing/2014/main" id="{8BA38981-8D80-4B6B-A373-934295AEB7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F33A39-6E82-4471-BAED-D63C54F20F03}"/>
              </a:ext>
            </a:extLst>
          </p:cNvPr>
          <p:cNvSpPr>
            <a:spLocks noGrp="1"/>
          </p:cNvSpPr>
          <p:nvPr>
            <p:ph type="sldNum" sz="quarter" idx="12"/>
          </p:nvPr>
        </p:nvSpPr>
        <p:spPr/>
        <p:txBody>
          <a:bodyPr/>
          <a:lstStyle/>
          <a:p>
            <a:fld id="{545E67F3-13BC-47B6-BE06-A1E0B2BB8BF1}" type="slidenum">
              <a:rPr lang="en-GB" smtClean="0"/>
              <a:t>‹#›</a:t>
            </a:fld>
            <a:endParaRPr lang="en-GB"/>
          </a:p>
        </p:txBody>
      </p:sp>
    </p:spTree>
    <p:extLst>
      <p:ext uri="{BB962C8B-B14F-4D97-AF65-F5344CB8AC3E}">
        <p14:creationId xmlns:p14="http://schemas.microsoft.com/office/powerpoint/2010/main" val="72222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16660-6B43-4FA6-B29F-D91464C8F6CE}"/>
              </a:ext>
            </a:extLst>
          </p:cNvPr>
          <p:cNvSpPr>
            <a:spLocks noGrp="1"/>
          </p:cNvSpPr>
          <p:nvPr>
            <p:ph type="title"/>
          </p:nvPr>
        </p:nvSpPr>
        <p:spPr>
          <a:xfrm>
            <a:off x="2231672" y="2880042"/>
            <a:ext cx="10449613" cy="10080149"/>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DCBF65F-5348-46A8-98B2-41D5F47184F2}"/>
              </a:ext>
            </a:extLst>
          </p:cNvPr>
          <p:cNvSpPr>
            <a:spLocks noGrp="1"/>
          </p:cNvSpPr>
          <p:nvPr>
            <p:ph type="pic" idx="1"/>
          </p:nvPr>
        </p:nvSpPr>
        <p:spPr>
          <a:xfrm>
            <a:off x="13773917" y="6220095"/>
            <a:ext cx="16402140" cy="307004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0401B6A-D29C-46C3-BB05-81A377B59DD7}"/>
              </a:ext>
            </a:extLst>
          </p:cNvPr>
          <p:cNvSpPr>
            <a:spLocks noGrp="1"/>
          </p:cNvSpPr>
          <p:nvPr>
            <p:ph type="body" sz="half" idx="2"/>
          </p:nvPr>
        </p:nvSpPr>
        <p:spPr>
          <a:xfrm>
            <a:off x="2231672" y="12960191"/>
            <a:ext cx="10449613" cy="2401035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90A54-A290-4969-92E6-6FD5E1E9510F}"/>
              </a:ext>
            </a:extLst>
          </p:cNvPr>
          <p:cNvSpPr>
            <a:spLocks noGrp="1"/>
          </p:cNvSpPr>
          <p:nvPr>
            <p:ph type="dt" sz="half" idx="10"/>
          </p:nvPr>
        </p:nvSpPr>
        <p:spPr/>
        <p:txBody>
          <a:bodyPr/>
          <a:lstStyle/>
          <a:p>
            <a:fld id="{3359F227-DBB5-4DDE-A474-3AFD70DEB938}" type="datetimeFigureOut">
              <a:rPr lang="en-GB" smtClean="0"/>
              <a:t>17/02/2025</a:t>
            </a:fld>
            <a:endParaRPr lang="en-GB"/>
          </a:p>
        </p:txBody>
      </p:sp>
      <p:sp>
        <p:nvSpPr>
          <p:cNvPr id="6" name="Footer Placeholder 5">
            <a:extLst>
              <a:ext uri="{FF2B5EF4-FFF2-40B4-BE49-F238E27FC236}">
                <a16:creationId xmlns:a16="http://schemas.microsoft.com/office/drawing/2014/main" id="{78D6529A-673D-441F-B4C0-0EBFF3B9B7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CEB09B-01E1-4345-ACEE-95C1B52C71BA}"/>
              </a:ext>
            </a:extLst>
          </p:cNvPr>
          <p:cNvSpPr>
            <a:spLocks noGrp="1"/>
          </p:cNvSpPr>
          <p:nvPr>
            <p:ph type="sldNum" sz="quarter" idx="12"/>
          </p:nvPr>
        </p:nvSpPr>
        <p:spPr/>
        <p:txBody>
          <a:bodyPr/>
          <a:lstStyle/>
          <a:p>
            <a:fld id="{545E67F3-13BC-47B6-BE06-A1E0B2BB8BF1}" type="slidenum">
              <a:rPr lang="en-GB" smtClean="0"/>
              <a:t>‹#›</a:t>
            </a:fld>
            <a:endParaRPr lang="en-GB"/>
          </a:p>
        </p:txBody>
      </p:sp>
    </p:spTree>
    <p:extLst>
      <p:ext uri="{BB962C8B-B14F-4D97-AF65-F5344CB8AC3E}">
        <p14:creationId xmlns:p14="http://schemas.microsoft.com/office/powerpoint/2010/main" val="57327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5381C2-37E7-4C90-AD82-E9F92E543581}"/>
              </a:ext>
            </a:extLst>
          </p:cNvPr>
          <p:cNvSpPr>
            <a:spLocks noGrp="1"/>
          </p:cNvSpPr>
          <p:nvPr>
            <p:ph type="title"/>
          </p:nvPr>
        </p:nvSpPr>
        <p:spPr>
          <a:xfrm>
            <a:off x="2227451" y="2300037"/>
            <a:ext cx="27944386" cy="8350126"/>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59B748-4D92-49A7-A876-076DEDBAF7D8}"/>
              </a:ext>
            </a:extLst>
          </p:cNvPr>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980154-FDBD-457E-B398-FD24A09636F3}"/>
              </a:ext>
            </a:extLst>
          </p:cNvPr>
          <p:cNvSpPr>
            <a:spLocks noGrp="1"/>
          </p:cNvSpPr>
          <p:nvPr>
            <p:ph type="dt" sz="half" idx="2"/>
          </p:nvPr>
        </p:nvSpPr>
        <p:spPr>
          <a:xfrm>
            <a:off x="2227451" y="40040594"/>
            <a:ext cx="7289840" cy="2300034"/>
          </a:xfrm>
          <a:prstGeom prst="rect">
            <a:avLst/>
          </a:prstGeom>
        </p:spPr>
        <p:txBody>
          <a:bodyPr vert="horz" lIns="91440" tIns="45720" rIns="91440" bIns="45720" rtlCol="0" anchor="ctr"/>
          <a:lstStyle>
            <a:lvl1pPr algn="l">
              <a:defRPr sz="1200">
                <a:solidFill>
                  <a:schemeClr val="tx1">
                    <a:tint val="75000"/>
                  </a:schemeClr>
                </a:solidFill>
              </a:defRPr>
            </a:lvl1pPr>
          </a:lstStyle>
          <a:p>
            <a:fld id="{3359F227-DBB5-4DDE-A474-3AFD70DEB938}" type="datetimeFigureOut">
              <a:rPr lang="en-GB" smtClean="0"/>
              <a:t>17/02/2025</a:t>
            </a:fld>
            <a:endParaRPr lang="en-GB"/>
          </a:p>
        </p:txBody>
      </p:sp>
      <p:sp>
        <p:nvSpPr>
          <p:cNvPr id="5" name="Footer Placeholder 4">
            <a:extLst>
              <a:ext uri="{FF2B5EF4-FFF2-40B4-BE49-F238E27FC236}">
                <a16:creationId xmlns:a16="http://schemas.microsoft.com/office/drawing/2014/main" id="{65D13C65-2926-4BFD-B626-47C54DC6473B}"/>
              </a:ext>
            </a:extLst>
          </p:cNvPr>
          <p:cNvSpPr>
            <a:spLocks noGrp="1"/>
          </p:cNvSpPr>
          <p:nvPr>
            <p:ph type="ftr" sz="quarter" idx="3"/>
          </p:nvPr>
        </p:nvSpPr>
        <p:spPr>
          <a:xfrm>
            <a:off x="10732264" y="40040594"/>
            <a:ext cx="10934760" cy="230003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A26C08E-071C-4B92-A923-E07F6702F6DE}"/>
              </a:ext>
            </a:extLst>
          </p:cNvPr>
          <p:cNvSpPr>
            <a:spLocks noGrp="1"/>
          </p:cNvSpPr>
          <p:nvPr>
            <p:ph type="sldNum" sz="quarter" idx="4"/>
          </p:nvPr>
        </p:nvSpPr>
        <p:spPr>
          <a:xfrm>
            <a:off x="22881997" y="40040594"/>
            <a:ext cx="7289840" cy="2300034"/>
          </a:xfrm>
          <a:prstGeom prst="rect">
            <a:avLst/>
          </a:prstGeom>
        </p:spPr>
        <p:txBody>
          <a:bodyPr vert="horz" lIns="91440" tIns="45720" rIns="91440" bIns="45720" rtlCol="0" anchor="ctr"/>
          <a:lstStyle>
            <a:lvl1pPr algn="r">
              <a:defRPr sz="1200">
                <a:solidFill>
                  <a:schemeClr val="tx1">
                    <a:tint val="75000"/>
                  </a:schemeClr>
                </a:solidFill>
              </a:defRPr>
            </a:lvl1pPr>
          </a:lstStyle>
          <a:p>
            <a:fld id="{545E67F3-13BC-47B6-BE06-A1E0B2BB8BF1}" type="slidenum">
              <a:rPr lang="en-GB" smtClean="0"/>
              <a:t>‹#›</a:t>
            </a:fld>
            <a:endParaRPr lang="en-GB"/>
          </a:p>
        </p:txBody>
      </p:sp>
    </p:spTree>
    <p:extLst>
      <p:ext uri="{BB962C8B-B14F-4D97-AF65-F5344CB8AC3E}">
        <p14:creationId xmlns:p14="http://schemas.microsoft.com/office/powerpoint/2010/main" val="2646281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4.png"/><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png"/><Relationship Id="rId21" Type="http://schemas.openxmlformats.org/officeDocument/2006/relationships/image" Target="../media/image12.png"/><Relationship Id="rId34" Type="http://schemas.openxmlformats.org/officeDocument/2006/relationships/image" Target="../media/image25.png"/><Relationship Id="rId7" Type="http://schemas.openxmlformats.org/officeDocument/2006/relationships/tags" Target="../tags/tag7.xml"/><Relationship Id="rId12" Type="http://schemas.openxmlformats.org/officeDocument/2006/relationships/image" Target="../media/image3.png"/><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2" Type="http://schemas.openxmlformats.org/officeDocument/2006/relationships/tags" Target="../tags/tag2.xml"/><Relationship Id="rId16" Type="http://schemas.openxmlformats.org/officeDocument/2006/relationships/image" Target="../media/image7.png"/><Relationship Id="rId20" Type="http://schemas.openxmlformats.org/officeDocument/2006/relationships/image" Target="../media/image11.png"/><Relationship Id="rId29" Type="http://schemas.openxmlformats.org/officeDocument/2006/relationships/image" Target="../media/image2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tmp"/><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5" Type="http://schemas.openxmlformats.org/officeDocument/2006/relationships/tags" Target="../tags/tag5.xml"/><Relationship Id="rId15" Type="http://schemas.openxmlformats.org/officeDocument/2006/relationships/image" Target="../media/image6.png"/><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image" Target="../media/image1.jpeg"/><Relationship Id="rId19" Type="http://schemas.openxmlformats.org/officeDocument/2006/relationships/image" Target="../media/image10.png"/><Relationship Id="rId31" Type="http://schemas.openxmlformats.org/officeDocument/2006/relationships/image" Target="../media/image22.png"/><Relationship Id="rId4" Type="http://schemas.openxmlformats.org/officeDocument/2006/relationships/tags" Target="../tags/tag4.xml"/><Relationship Id="rId9" Type="http://schemas.openxmlformats.org/officeDocument/2006/relationships/slideLayout" Target="../slideLayouts/slideLayout1.xml"/><Relationship Id="rId14" Type="http://schemas.openxmlformats.org/officeDocument/2006/relationships/image" Target="../media/image5.png"/><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 Id="rId8" Type="http://schemas.openxmlformats.org/officeDocument/2006/relationships/tags" Target="../tags/tag8.xml"/><Relationship Id="rId3"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rgej's World: web page of Sergej Flach">
            <a:extLst>
              <a:ext uri="{FF2B5EF4-FFF2-40B4-BE49-F238E27FC236}">
                <a16:creationId xmlns:a16="http://schemas.microsoft.com/office/drawing/2014/main" id="{4D1528A5-48DE-FEC2-34F6-515CCBAE15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25712" y="2381261"/>
            <a:ext cx="5967843" cy="17157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Escudo-UNAM.pdf - Adobe Acrobat Reader DC">
            <a:extLst>
              <a:ext uri="{FF2B5EF4-FFF2-40B4-BE49-F238E27FC236}">
                <a16:creationId xmlns:a16="http://schemas.microsoft.com/office/drawing/2014/main" id="{8171C92F-FE6E-4C4C-901A-DA4E30368361}"/>
              </a:ext>
            </a:extLst>
          </p:cNvPr>
          <p:cNvPicPr>
            <a:picLocks noChangeAspect="1"/>
          </p:cNvPicPr>
          <p:nvPr/>
        </p:nvPicPr>
        <p:blipFill rotWithShape="1">
          <a:blip r:embed="rId11">
            <a:extLst>
              <a:ext uri="{28A0092B-C50C-407E-A947-70E740481C1C}">
                <a14:useLocalDpi xmlns:a14="http://schemas.microsoft.com/office/drawing/2010/main" val="0"/>
              </a:ext>
            </a:extLst>
          </a:blip>
          <a:srcRect l="22963" t="22157" r="42323" b="4025"/>
          <a:stretch/>
        </p:blipFill>
        <p:spPr>
          <a:xfrm>
            <a:off x="27474943" y="295361"/>
            <a:ext cx="1956619" cy="2232436"/>
          </a:xfrm>
          <a:prstGeom prst="rect">
            <a:avLst/>
          </a:prstGeom>
        </p:spPr>
      </p:pic>
      <mc:AlternateContent xmlns:mc="http://schemas.openxmlformats.org/markup-compatibility/2006" xmlns:a14="http://schemas.microsoft.com/office/drawing/2010/main">
        <mc:Choice Requires="a14">
          <p:sp>
            <p:nvSpPr>
              <p:cNvPr id="7" name="Rectángulo: esquinas redondeadas 6">
                <a:extLst>
                  <a:ext uri="{FF2B5EF4-FFF2-40B4-BE49-F238E27FC236}">
                    <a16:creationId xmlns:a16="http://schemas.microsoft.com/office/drawing/2014/main" id="{5625DF25-7537-46DA-A5CC-9E2549BFBB8B}"/>
                  </a:ext>
                </a:extLst>
              </p:cNvPr>
              <p:cNvSpPr/>
              <p:nvPr/>
            </p:nvSpPr>
            <p:spPr>
              <a:xfrm>
                <a:off x="446108" y="212063"/>
                <a:ext cx="24288673" cy="3647361"/>
              </a:xfrm>
              <a:prstGeom prst="roundRect">
                <a:avLst>
                  <a:gd name="adj" fmla="val 21609"/>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r>
                  <a:rPr lang="en-US" sz="7200" b="1" dirty="0">
                    <a:solidFill>
                      <a:schemeClr val="tx1"/>
                    </a:solidFill>
                  </a:rPr>
                  <a:t>Dynamics of quantum channel entropy in single-spin systems</a:t>
                </a:r>
              </a:p>
              <a:p>
                <a:pPr algn="ctr">
                  <a:defRPr/>
                </a:pPr>
                <a:r>
                  <a:rPr lang="es-MX" sz="4000" dirty="0">
                    <a:solidFill>
                      <a:schemeClr val="tx1"/>
                    </a:solidFill>
                  </a:rPr>
                  <a:t>J.A. de León, Carlos Díaz, </a:t>
                </a:r>
                <a:r>
                  <a:rPr lang="es-MX" sz="4000" dirty="0" err="1">
                    <a:solidFill>
                      <a:schemeClr val="tx1"/>
                    </a:solidFill>
                  </a:rPr>
                  <a:t>Victor</a:t>
                </a:r>
                <a:r>
                  <a:rPr lang="es-MX" sz="4000" dirty="0">
                    <a:solidFill>
                      <a:schemeClr val="tx1"/>
                    </a:solidFill>
                  </a:rPr>
                  <a:t> Torres, Miguel Gonzále</a:t>
                </a:r>
                <a14:m>
                  <m:oMath xmlns:m="http://schemas.openxmlformats.org/officeDocument/2006/math">
                    <m:sSup>
                      <m:sSupPr>
                        <m:ctrlPr>
                          <a:rPr lang="es-MX" sz="4000" i="1" smtClean="0">
                            <a:solidFill>
                              <a:schemeClr val="tx1"/>
                            </a:solidFill>
                            <a:latin typeface="Cambria Math" panose="02040503050406030204" pitchFamily="18" charset="0"/>
                          </a:rPr>
                        </m:ctrlPr>
                      </m:sSupPr>
                      <m:e>
                        <m:r>
                          <a:rPr lang="es-MX" sz="4000" b="0" i="1" smtClean="0">
                            <a:solidFill>
                              <a:schemeClr val="tx1"/>
                            </a:solidFill>
                            <a:latin typeface="Cambria Math" panose="02040503050406030204" pitchFamily="18" charset="0"/>
                          </a:rPr>
                          <m:t>𝑧</m:t>
                        </m:r>
                      </m:e>
                      <m:sup>
                        <m:r>
                          <a:rPr lang="es-MX" sz="4000" b="0" i="1" smtClean="0">
                            <a:solidFill>
                              <a:schemeClr val="tx1"/>
                            </a:solidFill>
                            <a:latin typeface="Cambria Math" panose="02040503050406030204" pitchFamily="18" charset="0"/>
                          </a:rPr>
                          <m:t>1</m:t>
                        </m:r>
                      </m:sup>
                    </m:sSup>
                  </m:oMath>
                </a14:m>
                <a:r>
                  <a:rPr lang="es-MX" sz="4000" dirty="0">
                    <a:solidFill>
                      <a:schemeClr val="tx1"/>
                    </a:solidFill>
                  </a:rPr>
                  <a:t>, </a:t>
                </a:r>
                <a:endParaRPr lang="es-MX" sz="4400" dirty="0">
                  <a:solidFill>
                    <a:schemeClr val="tx1"/>
                  </a:solidFill>
                </a:endParaRPr>
              </a:p>
              <a:p>
                <a:pPr algn="ctr">
                  <a:defRPr/>
                </a:pPr>
                <a:r>
                  <a:rPr lang="es-MX" sz="4400" b="1" dirty="0">
                    <a:solidFill>
                      <a:schemeClr val="tx1"/>
                    </a:solidFill>
                  </a:rPr>
                  <a:t>Instituto de Ciencias </a:t>
                </a:r>
                <a14:m>
                  <m:oMath xmlns:m="http://schemas.openxmlformats.org/officeDocument/2006/math">
                    <m:sSup>
                      <m:sSupPr>
                        <m:ctrlPr>
                          <a:rPr lang="es-MX" sz="4400" i="1">
                            <a:solidFill>
                              <a:schemeClr val="tx1"/>
                            </a:solidFill>
                            <a:latin typeface="Cambria Math" panose="02040503050406030204" pitchFamily="18" charset="0"/>
                          </a:rPr>
                        </m:ctrlPr>
                      </m:sSupPr>
                      <m:e>
                        <m:r>
                          <m:rPr>
                            <m:nor/>
                          </m:rPr>
                          <a:rPr lang="es-MX" sz="4400" b="1" dirty="0">
                            <a:solidFill>
                              <a:schemeClr val="tx1"/>
                            </a:solidFill>
                          </a:rPr>
                          <m:t>Nucleares</m:t>
                        </m:r>
                      </m:e>
                      <m:sup>
                        <m:r>
                          <a:rPr lang="es-MX" sz="4400" i="1">
                            <a:solidFill>
                              <a:schemeClr val="tx1"/>
                            </a:solidFill>
                            <a:latin typeface="Cambria Math" panose="02040503050406030204" pitchFamily="18" charset="0"/>
                          </a:rPr>
                          <m:t>1</m:t>
                        </m:r>
                      </m:sup>
                    </m:sSup>
                  </m:oMath>
                </a14:m>
                <a:endParaRPr lang="es-MX" sz="4400" b="1" dirty="0">
                  <a:solidFill>
                    <a:schemeClr val="tx1"/>
                  </a:solidFill>
                </a:endParaRPr>
              </a:p>
              <a:p>
                <a:pPr algn="ctr">
                  <a:defRPr/>
                </a:pPr>
                <a:r>
                  <a:rPr lang="es-MX" sz="3600" dirty="0">
                    <a:solidFill>
                      <a:schemeClr val="tx1"/>
                    </a:solidFill>
                  </a:rPr>
                  <a:t>miguel.gonzalez@correo.nucleares.unam.mx</a:t>
                </a:r>
              </a:p>
            </p:txBody>
          </p:sp>
        </mc:Choice>
        <mc:Fallback xmlns="">
          <p:sp>
            <p:nvSpPr>
              <p:cNvPr id="7" name="Rectángulo: esquinas redondeadas 6">
                <a:extLst>
                  <a:ext uri="{FF2B5EF4-FFF2-40B4-BE49-F238E27FC236}">
                    <a16:creationId xmlns:a16="http://schemas.microsoft.com/office/drawing/2014/main" id="{5625DF25-7537-46DA-A5CC-9E2549BFBB8B}"/>
                  </a:ext>
                </a:extLst>
              </p:cNvPr>
              <p:cNvSpPr>
                <a:spLocks noRot="1" noChangeAspect="1" noMove="1" noResize="1" noEditPoints="1" noAdjustHandles="1" noChangeArrowheads="1" noChangeShapeType="1" noTextEdit="1"/>
              </p:cNvSpPr>
              <p:nvPr/>
            </p:nvSpPr>
            <p:spPr>
              <a:xfrm>
                <a:off x="446108" y="212063"/>
                <a:ext cx="24288673" cy="3647361"/>
              </a:xfrm>
              <a:prstGeom prst="roundRect">
                <a:avLst>
                  <a:gd name="adj" fmla="val 21609"/>
                </a:avLst>
              </a:prstGeom>
              <a:blipFill>
                <a:blip r:embed="rId12"/>
                <a:stretch>
                  <a:fillRect/>
                </a:stretch>
              </a:blipFill>
              <a:ln>
                <a:noFill/>
              </a:ln>
            </p:spPr>
            <p:txBody>
              <a:bodyPr/>
              <a:lstStyle/>
              <a:p>
                <a:r>
                  <a:rPr lang="en-US">
                    <a:noFill/>
                  </a:rPr>
                  <a:t> </a:t>
                </a:r>
              </a:p>
            </p:txBody>
          </p:sp>
        </mc:Fallback>
      </mc:AlternateContent>
      <p:grpSp>
        <p:nvGrpSpPr>
          <p:cNvPr id="2" name="Grupo 1">
            <a:extLst>
              <a:ext uri="{FF2B5EF4-FFF2-40B4-BE49-F238E27FC236}">
                <a16:creationId xmlns:a16="http://schemas.microsoft.com/office/drawing/2014/main" id="{9A3D6DF8-7A70-C3AA-992B-9FA9E83DF96E}"/>
              </a:ext>
            </a:extLst>
          </p:cNvPr>
          <p:cNvGrpSpPr/>
          <p:nvPr/>
        </p:nvGrpSpPr>
        <p:grpSpPr>
          <a:xfrm>
            <a:off x="713720" y="5441446"/>
            <a:ext cx="13311952" cy="4272558"/>
            <a:chOff x="1494770" y="5365024"/>
            <a:chExt cx="14012862" cy="5689799"/>
          </a:xfrm>
        </p:grpSpPr>
        <p:sp>
          <p:nvSpPr>
            <p:cNvPr id="8" name="Rectángulo: esquinas diagonales redondeadas 7">
              <a:extLst>
                <a:ext uri="{FF2B5EF4-FFF2-40B4-BE49-F238E27FC236}">
                  <a16:creationId xmlns:a16="http://schemas.microsoft.com/office/drawing/2014/main" id="{DCE9CD98-864D-443F-84E5-E63BB140FA1B}"/>
                </a:ext>
              </a:extLst>
            </p:cNvPr>
            <p:cNvSpPr/>
            <p:nvPr/>
          </p:nvSpPr>
          <p:spPr>
            <a:xfrm>
              <a:off x="1494770" y="5365024"/>
              <a:ext cx="14012862" cy="4857221"/>
            </a:xfrm>
            <a:prstGeom prst="round2Diag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MX" dirty="0"/>
            </a:p>
          </p:txBody>
        </p:sp>
        <p:sp>
          <p:nvSpPr>
            <p:cNvPr id="2053" name="CuadroTexto 1">
              <a:extLst>
                <a:ext uri="{FF2B5EF4-FFF2-40B4-BE49-F238E27FC236}">
                  <a16:creationId xmlns:a16="http://schemas.microsoft.com/office/drawing/2014/main" id="{98D54155-F434-433C-BED0-CF46EF2B5C1A}"/>
                </a:ext>
              </a:extLst>
            </p:cNvPr>
            <p:cNvSpPr txBox="1">
              <a:spLocks noChangeArrowheads="1"/>
            </p:cNvSpPr>
            <p:nvPr/>
          </p:nvSpPr>
          <p:spPr bwMode="auto">
            <a:xfrm>
              <a:off x="1707494" y="5521598"/>
              <a:ext cx="13587413" cy="553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3200" dirty="0">
                  <a:latin typeface="Bahnschrift" panose="020B0502040204020203" pitchFamily="34" charset="0"/>
                </a:rPr>
                <a:t>One of the most general approach to studying open quantum systems involves analyzing the possible linear transformation on a density matrix. Among all conceivable linear transformations, only those induced by quantum channels – completely positive trace preserving CPTP maps – are considered physically valid. A key question is whether a quantum channel can effectively characterize quantum chaos in a spin chain.</a:t>
              </a:r>
            </a:p>
            <a:p>
              <a:pPr algn="just" eaLnBrk="1" hangingPunct="1"/>
              <a:endParaRPr lang="es-MX" altLang="en-US" sz="4000" dirty="0">
                <a:latin typeface="Bahnschrift" panose="020B0502040204020203" pitchFamily="34" charset="0"/>
              </a:endParaRPr>
            </a:p>
          </p:txBody>
        </p:sp>
      </p:grpSp>
      <p:sp>
        <p:nvSpPr>
          <p:cNvPr id="54" name="CuadroTexto 53">
            <a:extLst>
              <a:ext uri="{FF2B5EF4-FFF2-40B4-BE49-F238E27FC236}">
                <a16:creationId xmlns:a16="http://schemas.microsoft.com/office/drawing/2014/main" id="{7602FBF9-A30C-4363-8CB4-D7E097FA1C89}"/>
              </a:ext>
            </a:extLst>
          </p:cNvPr>
          <p:cNvSpPr txBox="1"/>
          <p:nvPr/>
        </p:nvSpPr>
        <p:spPr>
          <a:xfrm>
            <a:off x="446108" y="4498487"/>
            <a:ext cx="12241192" cy="830997"/>
          </a:xfrm>
          <a:prstGeom prst="rect">
            <a:avLst/>
          </a:prstGeom>
          <a:noFill/>
        </p:spPr>
        <p:txBody>
          <a:bodyPr wrap="square">
            <a:spAutoFit/>
          </a:bodyPr>
          <a:lstStyle/>
          <a:p>
            <a:pPr marL="571500" indent="-571500" eaLnBrk="1" fontAlgn="auto" hangingPunct="1">
              <a:spcBef>
                <a:spcPts val="0"/>
              </a:spcBef>
              <a:spcAft>
                <a:spcPts val="0"/>
              </a:spcAft>
              <a:buClr>
                <a:schemeClr val="accent4">
                  <a:lumMod val="75000"/>
                </a:schemeClr>
              </a:buClr>
              <a:buFont typeface="Wingdings" panose="05000000000000000000" pitchFamily="2" charset="2"/>
              <a:buChar char="Ø"/>
              <a:defRPr/>
            </a:pPr>
            <a:r>
              <a:rPr lang="en-US" sz="4800" b="1" dirty="0">
                <a:latin typeface="Bahnschrift" panose="020B0502040204020203" pitchFamily="34" charset="0"/>
              </a:rPr>
              <a:t>Quantum channel formalism</a:t>
            </a:r>
          </a:p>
        </p:txBody>
      </p:sp>
      <p:sp>
        <p:nvSpPr>
          <p:cNvPr id="88" name="CuadroTexto 87">
            <a:extLst>
              <a:ext uri="{FF2B5EF4-FFF2-40B4-BE49-F238E27FC236}">
                <a16:creationId xmlns:a16="http://schemas.microsoft.com/office/drawing/2014/main" id="{374F44D9-48A5-4086-8E08-B72E799FC424}"/>
              </a:ext>
            </a:extLst>
          </p:cNvPr>
          <p:cNvSpPr txBox="1"/>
          <p:nvPr/>
        </p:nvSpPr>
        <p:spPr>
          <a:xfrm>
            <a:off x="16620986" y="40618423"/>
            <a:ext cx="4684713" cy="830263"/>
          </a:xfrm>
          <a:prstGeom prst="rect">
            <a:avLst/>
          </a:prstGeom>
          <a:noFill/>
        </p:spPr>
        <p:txBody>
          <a:bodyPr>
            <a:spAutoFit/>
          </a:bodyPr>
          <a:lstStyle/>
          <a:p>
            <a:pPr marL="571500" indent="-571500" eaLnBrk="1" fontAlgn="auto" hangingPunct="1">
              <a:spcBef>
                <a:spcPts val="0"/>
              </a:spcBef>
              <a:spcAft>
                <a:spcPts val="0"/>
              </a:spcAft>
              <a:buClr>
                <a:schemeClr val="accent4">
                  <a:lumMod val="75000"/>
                </a:schemeClr>
              </a:buClr>
              <a:buFont typeface="Wingdings" panose="05000000000000000000" pitchFamily="2" charset="2"/>
              <a:buChar char="Ø"/>
              <a:defRPr/>
            </a:pPr>
            <a:r>
              <a:rPr lang="en-US" sz="4800" b="1" dirty="0">
                <a:latin typeface="Bahnschrift" panose="020B0502040204020203" pitchFamily="34" charset="0"/>
              </a:rPr>
              <a:t>Bibliography</a:t>
            </a:r>
          </a:p>
        </p:txBody>
      </p:sp>
      <p:sp>
        <p:nvSpPr>
          <p:cNvPr id="90" name="Rectángulo: esquinas diagonales redondeadas 89">
            <a:extLst>
              <a:ext uri="{FF2B5EF4-FFF2-40B4-BE49-F238E27FC236}">
                <a16:creationId xmlns:a16="http://schemas.microsoft.com/office/drawing/2014/main" id="{CFECA605-6B5C-4DDE-82DC-02B058AACE2D}"/>
              </a:ext>
            </a:extLst>
          </p:cNvPr>
          <p:cNvSpPr/>
          <p:nvPr/>
        </p:nvSpPr>
        <p:spPr>
          <a:xfrm>
            <a:off x="16861403" y="41671171"/>
            <a:ext cx="14322522" cy="1034696"/>
          </a:xfrm>
          <a:prstGeom prst="round2Diag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1400" b="0" i="0" u="none" strike="noStrike" baseline="0" dirty="0">
                <a:solidFill>
                  <a:srgbClr val="000000"/>
                </a:solidFill>
                <a:latin typeface="LMRoman10-Regular"/>
              </a:rPr>
              <a:t>[1]</a:t>
            </a:r>
            <a:r>
              <a:rPr lang="en-US" sz="1600" dirty="0">
                <a:solidFill>
                  <a:schemeClr val="tx1"/>
                </a:solidFill>
              </a:rPr>
              <a:t> Nicolás Mirkin and Diego </a:t>
            </a:r>
            <a:r>
              <a:rPr lang="en-US" sz="1600" dirty="0" err="1">
                <a:solidFill>
                  <a:schemeClr val="tx1"/>
                </a:solidFill>
              </a:rPr>
              <a:t>Wisniacki</a:t>
            </a:r>
            <a:r>
              <a:rPr lang="en-US" sz="1600" dirty="0">
                <a:solidFill>
                  <a:schemeClr val="tx1"/>
                </a:solidFill>
              </a:rPr>
              <a:t>. Quantum chaos, equilibration, and control in extremely short spin chains. Phys. Rev. E, 103(2):L020201, February 2021</a:t>
            </a:r>
          </a:p>
          <a:p>
            <a:pPr algn="just"/>
            <a:r>
              <a:rPr lang="en-US" sz="1600" dirty="0">
                <a:solidFill>
                  <a:schemeClr val="tx1"/>
                </a:solidFill>
              </a:rPr>
              <a:t>[2] </a:t>
            </a:r>
            <a:r>
              <a:rPr lang="en-GB" sz="1600" dirty="0">
                <a:solidFill>
                  <a:schemeClr val="tx1"/>
                </a:solidFill>
              </a:rPr>
              <a:t>Lea F. Santos, Francisco Pérez-Bernal, and E. Jonathan Torres-Herrera. Speck of chaos. Phys. Rev. Res., 2(4):043034, October 2020.</a:t>
            </a:r>
          </a:p>
          <a:p>
            <a:pPr algn="just"/>
            <a:r>
              <a:rPr lang="en-GB" sz="1600" dirty="0">
                <a:solidFill>
                  <a:schemeClr val="tx1"/>
                </a:solidFill>
              </a:rPr>
              <a:t>[3] </a:t>
            </a:r>
            <a:r>
              <a:rPr lang="en-US" sz="1600" dirty="0">
                <a:solidFill>
                  <a:schemeClr val="tx1"/>
                </a:solidFill>
              </a:rPr>
              <a:t>Pavan Hosur, Xiao-Liang Qi, Daniel A. Roberts, and Beni Yoshida. Chaos in quantum channels. J. High En erg. Phys., 2016(2):4, February 2016</a:t>
            </a:r>
          </a:p>
          <a:p>
            <a:r>
              <a:rPr lang="en-US" sz="1600" dirty="0">
                <a:solidFill>
                  <a:schemeClr val="tx1"/>
                </a:solidFill>
              </a:rPr>
              <a:t>[4] Laszlo </a:t>
            </a:r>
            <a:r>
              <a:rPr lang="en-US" sz="1600" dirty="0" err="1">
                <a:solidFill>
                  <a:schemeClr val="tx1"/>
                </a:solidFill>
              </a:rPr>
              <a:t>Gyongyosi</a:t>
            </a:r>
            <a:r>
              <a:rPr lang="en-US" sz="1600" dirty="0">
                <a:solidFill>
                  <a:schemeClr val="tx1"/>
                </a:solidFill>
              </a:rPr>
              <a:t> Sandor Imre1 . Properties of the quantum channel. arXiv:1208.1270</a:t>
            </a:r>
            <a:endParaRPr lang="es-MX" sz="1600" dirty="0">
              <a:solidFill>
                <a:schemeClr val="tx1"/>
              </a:solidFill>
            </a:endParaRPr>
          </a:p>
        </p:txBody>
      </p:sp>
      <p:pic>
        <p:nvPicPr>
          <p:cNvPr id="11" name="Picture 10 1">
            <a:extLst>
              <a:ext uri="{FF2B5EF4-FFF2-40B4-BE49-F238E27FC236}">
                <a16:creationId xmlns:a16="http://schemas.microsoft.com/office/drawing/2014/main" id="{8FA9BD29-E320-4D78-BAC8-F12763510EE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880977" y="428594"/>
            <a:ext cx="1838307" cy="2099203"/>
          </a:xfrm>
          <a:prstGeom prst="rect">
            <a:avLst/>
          </a:prstGeom>
        </p:spPr>
      </p:pic>
      <p:sp>
        <p:nvSpPr>
          <p:cNvPr id="44" name="CuadroTexto 43 1">
            <a:extLst>
              <a:ext uri="{FF2B5EF4-FFF2-40B4-BE49-F238E27FC236}">
                <a16:creationId xmlns:a16="http://schemas.microsoft.com/office/drawing/2014/main" id="{474EE260-B10A-A510-856C-D09546796523}"/>
              </a:ext>
            </a:extLst>
          </p:cNvPr>
          <p:cNvSpPr txBox="1"/>
          <p:nvPr/>
        </p:nvSpPr>
        <p:spPr>
          <a:xfrm>
            <a:off x="713720" y="15138120"/>
            <a:ext cx="14466932" cy="830997"/>
          </a:xfrm>
          <a:prstGeom prst="rect">
            <a:avLst/>
          </a:prstGeom>
          <a:noFill/>
        </p:spPr>
        <p:txBody>
          <a:bodyPr wrap="square">
            <a:spAutoFit/>
          </a:bodyPr>
          <a:lstStyle/>
          <a:p>
            <a:pPr marL="571500" indent="-571500" eaLnBrk="1" fontAlgn="auto" hangingPunct="1">
              <a:spcBef>
                <a:spcPts val="0"/>
              </a:spcBef>
              <a:spcAft>
                <a:spcPts val="0"/>
              </a:spcAft>
              <a:buClr>
                <a:schemeClr val="accent4">
                  <a:lumMod val="75000"/>
                </a:schemeClr>
              </a:buClr>
              <a:buFont typeface="Wingdings" panose="05000000000000000000" pitchFamily="2" charset="2"/>
              <a:buChar char="Ø"/>
              <a:defRPr/>
            </a:pPr>
            <a:r>
              <a:rPr lang="en-US" sz="4800" b="1" noProof="0" dirty="0">
                <a:latin typeface="Bahnschrift" panose="020B0502040204020203" pitchFamily="34" charset="0"/>
              </a:rPr>
              <a:t>Entropy of a quantum channel</a:t>
            </a:r>
          </a:p>
        </p:txBody>
      </p:sp>
      <p:grpSp>
        <p:nvGrpSpPr>
          <p:cNvPr id="5" name="Grupo 4">
            <a:extLst>
              <a:ext uri="{FF2B5EF4-FFF2-40B4-BE49-F238E27FC236}">
                <a16:creationId xmlns:a16="http://schemas.microsoft.com/office/drawing/2014/main" id="{55E49D36-4113-17DC-0978-A87BE1B62791}"/>
              </a:ext>
            </a:extLst>
          </p:cNvPr>
          <p:cNvGrpSpPr/>
          <p:nvPr/>
        </p:nvGrpSpPr>
        <p:grpSpPr>
          <a:xfrm>
            <a:off x="722833" y="16231474"/>
            <a:ext cx="13302840" cy="2255029"/>
            <a:chOff x="485555" y="30445206"/>
            <a:chExt cx="14208125" cy="1617461"/>
          </a:xfrm>
        </p:grpSpPr>
        <p:sp>
          <p:nvSpPr>
            <p:cNvPr id="46" name="Rectángulo: esquinas diagonales redondeadas 45 1 1">
              <a:extLst>
                <a:ext uri="{FF2B5EF4-FFF2-40B4-BE49-F238E27FC236}">
                  <a16:creationId xmlns:a16="http://schemas.microsoft.com/office/drawing/2014/main" id="{9624457B-32D0-478C-336C-21FE6D7B6AA8}"/>
                </a:ext>
              </a:extLst>
            </p:cNvPr>
            <p:cNvSpPr/>
            <p:nvPr/>
          </p:nvSpPr>
          <p:spPr>
            <a:xfrm>
              <a:off x="485555" y="30445206"/>
              <a:ext cx="14208125" cy="1617461"/>
            </a:xfrm>
            <a:prstGeom prst="round2Diag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MX" dirty="0"/>
            </a:p>
          </p:txBody>
        </p:sp>
        <p:sp>
          <p:nvSpPr>
            <p:cNvPr id="47" name="CuadroTexto 26 1 1 1">
              <a:extLst>
                <a:ext uri="{FF2B5EF4-FFF2-40B4-BE49-F238E27FC236}">
                  <a16:creationId xmlns:a16="http://schemas.microsoft.com/office/drawing/2014/main" id="{684009F6-FF11-5854-4BB6-1815DA1B17A5}"/>
                </a:ext>
              </a:extLst>
            </p:cNvPr>
            <p:cNvSpPr txBox="1">
              <a:spLocks noChangeArrowheads="1"/>
            </p:cNvSpPr>
            <p:nvPr/>
          </p:nvSpPr>
          <p:spPr bwMode="auto">
            <a:xfrm>
              <a:off x="618155" y="30526178"/>
              <a:ext cx="13785850" cy="140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3200" dirty="0">
                  <a:latin typeface="Bahnschrift" panose="020B0502040204020203" pitchFamily="34" charset="0"/>
                </a:rPr>
                <a:t>Using the Choi-</a:t>
              </a:r>
              <a:r>
                <a:rPr lang="en-US" altLang="en-US" sz="3200" dirty="0" err="1">
                  <a:latin typeface="Bahnschrift" panose="020B0502040204020203" pitchFamily="34" charset="0"/>
                </a:rPr>
                <a:t>Jamilkosky</a:t>
              </a:r>
              <a:r>
                <a:rPr lang="en-US" altLang="en-US" sz="3200" dirty="0">
                  <a:latin typeface="Bahnschrift" panose="020B0502040204020203" pitchFamily="34" charset="0"/>
                </a:rPr>
                <a:t> formalism, one can analyze the properties of a quantum channel in terms of Choi density matrix. Thus, the linear entropy of a quantum is defined in terms of the purity of the Choi matrix</a:t>
              </a:r>
            </a:p>
          </p:txBody>
        </p:sp>
      </p:grpSp>
      <p:sp>
        <p:nvSpPr>
          <p:cNvPr id="48" name="CuadroTexto 47">
            <a:extLst>
              <a:ext uri="{FF2B5EF4-FFF2-40B4-BE49-F238E27FC236}">
                <a16:creationId xmlns:a16="http://schemas.microsoft.com/office/drawing/2014/main" id="{EDE121E0-2664-1EC1-B664-47E4E0CA785C}"/>
              </a:ext>
            </a:extLst>
          </p:cNvPr>
          <p:cNvSpPr txBox="1"/>
          <p:nvPr/>
        </p:nvSpPr>
        <p:spPr>
          <a:xfrm>
            <a:off x="15666244" y="4498487"/>
            <a:ext cx="5898356" cy="830997"/>
          </a:xfrm>
          <a:prstGeom prst="rect">
            <a:avLst/>
          </a:prstGeom>
          <a:noFill/>
        </p:spPr>
        <p:txBody>
          <a:bodyPr wrap="square">
            <a:spAutoFit/>
          </a:bodyPr>
          <a:lstStyle/>
          <a:p>
            <a:pPr marL="685800" indent="-685800" eaLnBrk="1" fontAlgn="auto" hangingPunct="1">
              <a:spcBef>
                <a:spcPts val="0"/>
              </a:spcBef>
              <a:spcAft>
                <a:spcPts val="0"/>
              </a:spcAft>
              <a:buClr>
                <a:schemeClr val="accent4">
                  <a:lumMod val="75000"/>
                </a:schemeClr>
              </a:buClr>
              <a:buFont typeface="Wingdings" panose="05000000000000000000" pitchFamily="2" charset="2"/>
              <a:buChar char="Ø"/>
              <a:defRPr/>
            </a:pPr>
            <a:r>
              <a:rPr lang="en-US" sz="4800" b="1" dirty="0">
                <a:latin typeface="Bahnschrift" panose="020B0502040204020203" pitchFamily="34" charset="0"/>
              </a:rPr>
              <a:t>Results</a:t>
            </a:r>
          </a:p>
        </p:txBody>
      </p:sp>
      <p:sp>
        <p:nvSpPr>
          <p:cNvPr id="13" name="CuadroTexto 12">
            <a:extLst>
              <a:ext uri="{FF2B5EF4-FFF2-40B4-BE49-F238E27FC236}">
                <a16:creationId xmlns:a16="http://schemas.microsoft.com/office/drawing/2014/main" id="{C2789DF4-C01E-B17A-7005-2D40365C2E11}"/>
              </a:ext>
            </a:extLst>
          </p:cNvPr>
          <p:cNvSpPr txBox="1"/>
          <p:nvPr/>
        </p:nvSpPr>
        <p:spPr>
          <a:xfrm>
            <a:off x="14065396" y="9778430"/>
            <a:ext cx="801763" cy="584775"/>
          </a:xfrm>
          <a:prstGeom prst="rect">
            <a:avLst/>
          </a:prstGeom>
          <a:noFill/>
        </p:spPr>
        <p:txBody>
          <a:bodyPr wrap="square" rtlCol="0">
            <a:spAutoFit/>
          </a:bodyPr>
          <a:lstStyle/>
          <a:p>
            <a:r>
              <a:rPr lang="es-MX" altLang="en-US" sz="3200" dirty="0">
                <a:latin typeface="Bahnschrift" panose="020B0502040204020203" pitchFamily="34" charset="0"/>
              </a:rPr>
              <a:t>(1)</a:t>
            </a:r>
            <a:endParaRPr lang="es-MX" sz="3200" dirty="0">
              <a:latin typeface="+mj-lt"/>
            </a:endParaRPr>
          </a:p>
        </p:txBody>
      </p:sp>
      <p:sp>
        <p:nvSpPr>
          <p:cNvPr id="14" name="CuadroTexto 13 1">
            <a:extLst>
              <a:ext uri="{FF2B5EF4-FFF2-40B4-BE49-F238E27FC236}">
                <a16:creationId xmlns:a16="http://schemas.microsoft.com/office/drawing/2014/main" id="{71E46750-0EF9-DC2A-500C-DF745E705646}"/>
              </a:ext>
            </a:extLst>
          </p:cNvPr>
          <p:cNvSpPr txBox="1"/>
          <p:nvPr/>
        </p:nvSpPr>
        <p:spPr>
          <a:xfrm>
            <a:off x="14025667" y="22828706"/>
            <a:ext cx="801763" cy="584775"/>
          </a:xfrm>
          <a:prstGeom prst="rect">
            <a:avLst/>
          </a:prstGeom>
          <a:noFill/>
        </p:spPr>
        <p:txBody>
          <a:bodyPr wrap="square" rtlCol="0">
            <a:spAutoFit/>
          </a:bodyPr>
          <a:lstStyle/>
          <a:p>
            <a:r>
              <a:rPr lang="es-MX" altLang="en-US" sz="3200" dirty="0">
                <a:latin typeface="Bahnschrift" panose="020B0502040204020203" pitchFamily="34" charset="0"/>
              </a:rPr>
              <a:t>(4)</a:t>
            </a:r>
            <a:endParaRPr lang="es-MX" sz="3200" dirty="0">
              <a:latin typeface="+mj-lt"/>
            </a:endParaRPr>
          </a:p>
        </p:txBody>
      </p:sp>
      <p:sp>
        <p:nvSpPr>
          <p:cNvPr id="25" name="CuadroTexto 24">
            <a:extLst>
              <a:ext uri="{FF2B5EF4-FFF2-40B4-BE49-F238E27FC236}">
                <a16:creationId xmlns:a16="http://schemas.microsoft.com/office/drawing/2014/main" id="{32DFE11B-EDCA-EB87-26BF-41C34C63E641}"/>
              </a:ext>
            </a:extLst>
          </p:cNvPr>
          <p:cNvSpPr txBox="1"/>
          <p:nvPr/>
        </p:nvSpPr>
        <p:spPr>
          <a:xfrm>
            <a:off x="14025668" y="19494770"/>
            <a:ext cx="801763" cy="584775"/>
          </a:xfrm>
          <a:prstGeom prst="rect">
            <a:avLst/>
          </a:prstGeom>
          <a:noFill/>
        </p:spPr>
        <p:txBody>
          <a:bodyPr wrap="square" rtlCol="0">
            <a:spAutoFit/>
          </a:bodyPr>
          <a:lstStyle/>
          <a:p>
            <a:r>
              <a:rPr lang="es-MX" altLang="en-US" sz="3200" dirty="0">
                <a:latin typeface="Bahnschrift" panose="020B0502040204020203" pitchFamily="34" charset="0"/>
              </a:rPr>
              <a:t>(3)</a:t>
            </a:r>
            <a:endParaRPr lang="es-MX" sz="3200" dirty="0">
              <a:latin typeface="+mj-lt"/>
            </a:endParaRPr>
          </a:p>
        </p:txBody>
      </p:sp>
      <p:sp>
        <p:nvSpPr>
          <p:cNvPr id="127" name="CuadroTexto 126">
            <a:extLst>
              <a:ext uri="{FF2B5EF4-FFF2-40B4-BE49-F238E27FC236}">
                <a16:creationId xmlns:a16="http://schemas.microsoft.com/office/drawing/2014/main" id="{BC090734-2C72-651E-D1C3-CD34F76237D5}"/>
              </a:ext>
            </a:extLst>
          </p:cNvPr>
          <p:cNvSpPr txBox="1"/>
          <p:nvPr/>
        </p:nvSpPr>
        <p:spPr>
          <a:xfrm>
            <a:off x="14025669" y="13674396"/>
            <a:ext cx="801763" cy="584775"/>
          </a:xfrm>
          <a:prstGeom prst="rect">
            <a:avLst/>
          </a:prstGeom>
          <a:noFill/>
        </p:spPr>
        <p:txBody>
          <a:bodyPr wrap="square" rtlCol="0">
            <a:spAutoFit/>
          </a:bodyPr>
          <a:lstStyle/>
          <a:p>
            <a:r>
              <a:rPr lang="es-MX" altLang="en-US" sz="3200" dirty="0">
                <a:latin typeface="Bahnschrift" panose="020B0502040204020203" pitchFamily="34" charset="0"/>
              </a:rPr>
              <a:t>(2)</a:t>
            </a:r>
            <a:endParaRPr lang="es-MX" sz="3200" dirty="0">
              <a:latin typeface="+mj-lt"/>
            </a:endParaRPr>
          </a:p>
        </p:txBody>
      </p:sp>
      <p:sp>
        <p:nvSpPr>
          <p:cNvPr id="2055" name="CuadroTexto 2054 1">
            <a:extLst>
              <a:ext uri="{FF2B5EF4-FFF2-40B4-BE49-F238E27FC236}">
                <a16:creationId xmlns:a16="http://schemas.microsoft.com/office/drawing/2014/main" id="{BE6D069C-304A-70FB-8716-729FF0922FFA}"/>
              </a:ext>
            </a:extLst>
          </p:cNvPr>
          <p:cNvSpPr txBox="1"/>
          <p:nvPr/>
        </p:nvSpPr>
        <p:spPr>
          <a:xfrm>
            <a:off x="856096" y="11101207"/>
            <a:ext cx="13227038" cy="1815882"/>
          </a:xfrm>
          <a:prstGeom prst="rect">
            <a:avLst/>
          </a:prstGeom>
          <a:noFill/>
        </p:spPr>
        <p:txBody>
          <a:bodyPr wrap="square">
            <a:spAutoFit/>
          </a:bodyPr>
          <a:lstStyle/>
          <a:p>
            <a:pPr algn="just"/>
            <a:r>
              <a:rPr lang="en-US" altLang="en-US" sz="2800" dirty="0">
                <a:latin typeface="Bahnschrift" panose="020B0502040204020203" pitchFamily="34" charset="0"/>
              </a:rPr>
              <a:t>The goal is to determine whether the Hamiltonian in equation (2) exhibits regular or chaotic behavior by analyzing the properties of the quantum channel that governs the evolution of a single spin within a larger spin chain, obtained by tracing out the remaining spins.</a:t>
            </a:r>
          </a:p>
        </p:txBody>
      </p:sp>
      <p:sp>
        <p:nvSpPr>
          <p:cNvPr id="35" name="CuadroTexto 34">
            <a:extLst>
              <a:ext uri="{FF2B5EF4-FFF2-40B4-BE49-F238E27FC236}">
                <a16:creationId xmlns:a16="http://schemas.microsoft.com/office/drawing/2014/main" id="{86C1498D-4FE1-E3D9-314D-D832B3AEEA61}"/>
              </a:ext>
            </a:extLst>
          </p:cNvPr>
          <p:cNvSpPr txBox="1"/>
          <p:nvPr/>
        </p:nvSpPr>
        <p:spPr>
          <a:xfrm>
            <a:off x="16199644" y="33434381"/>
            <a:ext cx="7185457" cy="830997"/>
          </a:xfrm>
          <a:prstGeom prst="rect">
            <a:avLst/>
          </a:prstGeom>
          <a:noFill/>
        </p:spPr>
        <p:txBody>
          <a:bodyPr wrap="square">
            <a:spAutoFit/>
          </a:bodyPr>
          <a:lstStyle/>
          <a:p>
            <a:pPr marL="571500" indent="-571500" eaLnBrk="1" fontAlgn="auto" hangingPunct="1">
              <a:spcBef>
                <a:spcPts val="0"/>
              </a:spcBef>
              <a:spcAft>
                <a:spcPts val="0"/>
              </a:spcAft>
              <a:buClr>
                <a:schemeClr val="accent4">
                  <a:lumMod val="75000"/>
                </a:schemeClr>
              </a:buClr>
              <a:buFont typeface="Wingdings" panose="05000000000000000000" pitchFamily="2" charset="2"/>
              <a:buChar char="Ø"/>
              <a:defRPr/>
            </a:pPr>
            <a:r>
              <a:rPr lang="es-MX" sz="4800" b="1" dirty="0" err="1">
                <a:latin typeface="Bahnschrift" panose="020B0502040204020203" pitchFamily="34" charset="0"/>
              </a:rPr>
              <a:t>Conclusion</a:t>
            </a:r>
            <a:r>
              <a:rPr lang="es-MX" sz="4800" b="1" dirty="0">
                <a:latin typeface="Bahnschrift" panose="020B0502040204020203" pitchFamily="34" charset="0"/>
              </a:rPr>
              <a:t> &amp; </a:t>
            </a:r>
            <a:r>
              <a:rPr lang="es-MX" sz="4800" b="1" dirty="0" err="1">
                <a:latin typeface="Bahnschrift" panose="020B0502040204020203" pitchFamily="34" charset="0"/>
              </a:rPr>
              <a:t>outlook</a:t>
            </a:r>
            <a:endParaRPr lang="es-MX" sz="4800" b="1" dirty="0">
              <a:latin typeface="Bahnschrift" panose="020B0502040204020203" pitchFamily="34" charset="0"/>
            </a:endParaRPr>
          </a:p>
        </p:txBody>
      </p:sp>
      <p:grpSp>
        <p:nvGrpSpPr>
          <p:cNvPr id="36" name="Grupo 35">
            <a:extLst>
              <a:ext uri="{FF2B5EF4-FFF2-40B4-BE49-F238E27FC236}">
                <a16:creationId xmlns:a16="http://schemas.microsoft.com/office/drawing/2014/main" id="{634A8BCF-9488-A42E-A5C3-CC5AAC4CAD3F}"/>
              </a:ext>
            </a:extLst>
          </p:cNvPr>
          <p:cNvGrpSpPr/>
          <p:nvPr/>
        </p:nvGrpSpPr>
        <p:grpSpPr>
          <a:xfrm>
            <a:off x="16424057" y="34623739"/>
            <a:ext cx="14761236" cy="5772199"/>
            <a:chOff x="485555" y="30445203"/>
            <a:chExt cx="14208125" cy="3380912"/>
          </a:xfrm>
        </p:grpSpPr>
        <p:sp>
          <p:nvSpPr>
            <p:cNvPr id="37" name="Rectángulo: esquinas diagonales redondeadas 36">
              <a:extLst>
                <a:ext uri="{FF2B5EF4-FFF2-40B4-BE49-F238E27FC236}">
                  <a16:creationId xmlns:a16="http://schemas.microsoft.com/office/drawing/2014/main" id="{7A50B436-4CC7-5A5B-2B58-251B8BBC37A6}"/>
                </a:ext>
              </a:extLst>
            </p:cNvPr>
            <p:cNvSpPr/>
            <p:nvPr/>
          </p:nvSpPr>
          <p:spPr>
            <a:xfrm>
              <a:off x="485555" y="30445203"/>
              <a:ext cx="14208125" cy="3379215"/>
            </a:xfrm>
            <a:prstGeom prst="round2Diag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MX" dirty="0"/>
            </a:p>
          </p:txBody>
        </p:sp>
        <p:sp>
          <p:nvSpPr>
            <p:cNvPr id="39" name="CuadroTexto 26 2">
              <a:extLst>
                <a:ext uri="{FF2B5EF4-FFF2-40B4-BE49-F238E27FC236}">
                  <a16:creationId xmlns:a16="http://schemas.microsoft.com/office/drawing/2014/main" id="{EE234C31-5610-4F01-BEB4-542857FADC09}"/>
                </a:ext>
              </a:extLst>
            </p:cNvPr>
            <p:cNvSpPr txBox="1">
              <a:spLocks noChangeArrowheads="1"/>
            </p:cNvSpPr>
            <p:nvPr/>
          </p:nvSpPr>
          <p:spPr bwMode="auto">
            <a:xfrm>
              <a:off x="618155" y="30526178"/>
              <a:ext cx="13785850" cy="329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457200" indent="-457200" algn="just">
                <a:buFont typeface="Arial" panose="020B0604020202020204" pitchFamily="34" charset="0"/>
                <a:buChar char="•"/>
              </a:pPr>
              <a:r>
                <a:rPr lang="en-US" altLang="en-US" sz="3200" dirty="0">
                  <a:latin typeface="Bahnschrift" panose="020B0502040204020203" pitchFamily="34" charset="0"/>
                </a:rPr>
                <a:t>We have shown that the time-average entropy of a quantum channels effectively works as a short-range correlation detector as other quantum chaos indicators. However, unlike other traditional measures, it does not require symmetry separation or large system sizes to obtain reliable statistics.</a:t>
              </a:r>
            </a:p>
            <a:p>
              <a:pPr marL="457200" indent="-457200" algn="just">
                <a:buFont typeface="Arial" panose="020B0604020202020204" pitchFamily="34" charset="0"/>
                <a:buChar char="•"/>
              </a:pPr>
              <a:r>
                <a:rPr lang="en-US" altLang="en-US" sz="3200" dirty="0">
                  <a:latin typeface="Bahnschrift" panose="020B0502040204020203" pitchFamily="34" charset="0"/>
                </a:rPr>
                <a:t>Additionally, we present a model where the entropy of a quantum channels fails to detect quantum chaos as the mean level spacing does. What are we detecting in this model?</a:t>
              </a:r>
            </a:p>
            <a:p>
              <a:pPr marL="457200" indent="-457200" algn="just">
                <a:buFont typeface="Arial" panose="020B0604020202020204" pitchFamily="34" charset="0"/>
                <a:buChar char="•"/>
              </a:pPr>
              <a:r>
                <a:rPr lang="en-US" altLang="en-US" sz="3200" dirty="0">
                  <a:latin typeface="Bahnschrift" panose="020B0502040204020203" pitchFamily="34" charset="0"/>
                </a:rPr>
                <a:t>A key question remains: Can we extract long-range correlation of the spectrum of the Hamiltonian and compare them against known measures like the survival probability or the spectral form factor?</a:t>
              </a:r>
            </a:p>
          </p:txBody>
        </p:sp>
      </p:grpSp>
      <p:pic>
        <p:nvPicPr>
          <p:cNvPr id="4" name="Picture 3" descr="\documentclass{article}&#10;\usepackage{amsmath, amsfonts, amssymb, xcolor}&#10;\pagestyle{empty}&#10;\begin{document}&#10;&#10;\begin{equation*}&#10;\varepsilon(t) \equiv \hat{\rho}_{s}(t) = Tr_{E}\{ \hat{U}(t) \hat{\rho}_{s}(t) \otimes \hat{\rho}_{E}(t) \hat{U}^{\dagger}(t) \}&#10;\end{equation*}&#10;&#10;\end{document}" title="IguanaTex Bitmap Display">
            <a:extLst>
              <a:ext uri="{FF2B5EF4-FFF2-40B4-BE49-F238E27FC236}">
                <a16:creationId xmlns:a16="http://schemas.microsoft.com/office/drawing/2014/main" id="{B27ECEFE-699E-736A-A1EA-6A1AFACDDE52}"/>
              </a:ext>
            </a:extLst>
          </p:cNvPr>
          <p:cNvPicPr>
            <a:picLocks noChangeAspect="1"/>
          </p:cNvPicPr>
          <p:nvPr>
            <p:custDataLst>
              <p:tags r:id="rId1"/>
            </p:custDataLst>
          </p:nvPr>
        </p:nvPicPr>
        <p:blipFill>
          <a:blip r:embed="rId14">
            <a:extLst>
              <a:ext uri="{28A0092B-C50C-407E-A947-70E740481C1C}">
                <a14:useLocalDpi xmlns:a14="http://schemas.microsoft.com/office/drawing/2010/main" val="0"/>
              </a:ext>
            </a:extLst>
          </a:blip>
          <a:stretch>
            <a:fillRect/>
          </a:stretch>
        </p:blipFill>
        <p:spPr>
          <a:xfrm>
            <a:off x="1283577" y="9641020"/>
            <a:ext cx="12633592" cy="795848"/>
          </a:xfrm>
          <a:prstGeom prst="rect">
            <a:avLst/>
          </a:prstGeom>
        </p:spPr>
      </p:pic>
      <p:pic>
        <p:nvPicPr>
          <p:cNvPr id="10" name="Picture 9" descr="\documentclass{article}&#10;\usepackage{amsmath, amsfonts, amssymb, xcolor}&#10;\pagestyle{empty}&#10;\begin{document}&#10;&#10;\begin{equation*}&#10;\hat{U}(t) = e^{-i\hat{H}t}&#10;\end{equation*}&#10;&#10;\end{document}" title="IguanaTex Bitmap Display">
            <a:extLst>
              <a:ext uri="{FF2B5EF4-FFF2-40B4-BE49-F238E27FC236}">
                <a16:creationId xmlns:a16="http://schemas.microsoft.com/office/drawing/2014/main" id="{C98011E7-680E-3C17-C74B-EC70896DF506}"/>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5555545" y="13402428"/>
            <a:ext cx="4091375" cy="981753"/>
          </a:xfrm>
          <a:prstGeom prst="rect">
            <a:avLst/>
          </a:prstGeom>
        </p:spPr>
      </p:pic>
      <p:pic>
        <p:nvPicPr>
          <p:cNvPr id="1032" name="Picture 8" descr="Career">
            <a:extLst>
              <a:ext uri="{FF2B5EF4-FFF2-40B4-BE49-F238E27FC236}">
                <a16:creationId xmlns:a16="http://schemas.microsoft.com/office/drawing/2014/main" id="{DCC4953C-8FE8-597C-9611-BAC7926BAE8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92946" y="61906"/>
            <a:ext cx="2449231" cy="23483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documentclass{article}&#10;\usepackage{amsmath, amsfonts, amssymb, xcolor}&#10;\pagestyle{empty}&#10;\begin{document}&#10;&#10;\begin{equation*}&#10;S(t) = 1 - Tr\{ \hat{D}^2(t) \}&#10;\end{equation*}&#10;&#10;\end{document}" title="IguanaTex Bitmap Display">
            <a:extLst>
              <a:ext uri="{FF2B5EF4-FFF2-40B4-BE49-F238E27FC236}">
                <a16:creationId xmlns:a16="http://schemas.microsoft.com/office/drawing/2014/main" id="{2FD9D4C2-AF9E-CDEB-9A7F-5A5B12E00B08}"/>
              </a:ext>
            </a:extLst>
          </p:cNvPr>
          <p:cNvPicPr>
            <a:picLocks noChangeAspect="1"/>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4829857" y="26780595"/>
            <a:ext cx="6408120" cy="817446"/>
          </a:xfrm>
          <a:prstGeom prst="rect">
            <a:avLst/>
          </a:prstGeom>
        </p:spPr>
      </p:pic>
      <p:pic>
        <p:nvPicPr>
          <p:cNvPr id="15" name="Picture 14" descr="\documentclass{article}&#10;\usepackage{amsmath, amsfonts, amssymb, xcolor}&#10;\pagestyle{empty}&#10;\begin{document}&#10;&#10;\begin{equation*}&#10;\hat{D}(t) = \hat{\varepsilon}^{R}(t)&#10;\end{equation*}&#10;&#10;\end{document}" title="IguanaTex Bitmap Display">
            <a:extLst>
              <a:ext uri="{FF2B5EF4-FFF2-40B4-BE49-F238E27FC236}">
                <a16:creationId xmlns:a16="http://schemas.microsoft.com/office/drawing/2014/main" id="{AA891042-AC8C-C435-5BCF-D53E45EE01A5}"/>
              </a:ext>
            </a:extLst>
          </p:cNvPr>
          <p:cNvPicPr>
            <a:picLocks noChangeAspect="1"/>
          </p:cNvPicPr>
          <p:nvPr>
            <p:custDataLst>
              <p:tags r:id="rId4"/>
            </p:custDataLst>
          </p:nvPr>
        </p:nvPicPr>
        <p:blipFill>
          <a:blip r:embed="rId18">
            <a:extLst>
              <a:ext uri="{28A0092B-C50C-407E-A947-70E740481C1C}">
                <a14:useLocalDpi xmlns:a14="http://schemas.microsoft.com/office/drawing/2010/main" val="0"/>
              </a:ext>
            </a:extLst>
          </a:blip>
          <a:stretch>
            <a:fillRect/>
          </a:stretch>
        </p:blipFill>
        <p:spPr>
          <a:xfrm>
            <a:off x="5516757" y="19330143"/>
            <a:ext cx="4349620" cy="956435"/>
          </a:xfrm>
          <a:prstGeom prst="rect">
            <a:avLst/>
          </a:prstGeom>
        </p:spPr>
      </p:pic>
      <p:sp>
        <p:nvSpPr>
          <p:cNvPr id="57" name="CuadroTexto 2054 3 1 1">
            <a:extLst>
              <a:ext uri="{FF2B5EF4-FFF2-40B4-BE49-F238E27FC236}">
                <a16:creationId xmlns:a16="http://schemas.microsoft.com/office/drawing/2014/main" id="{BE046473-D91F-DBC5-A455-DA9E64EFE771}"/>
              </a:ext>
            </a:extLst>
          </p:cNvPr>
          <p:cNvSpPr txBox="1"/>
          <p:nvPr/>
        </p:nvSpPr>
        <p:spPr>
          <a:xfrm>
            <a:off x="846984" y="20712806"/>
            <a:ext cx="13227038" cy="954107"/>
          </a:xfrm>
          <a:prstGeom prst="rect">
            <a:avLst/>
          </a:prstGeom>
          <a:noFill/>
        </p:spPr>
        <p:txBody>
          <a:bodyPr wrap="square">
            <a:spAutoFit/>
          </a:bodyPr>
          <a:lstStyle/>
          <a:p>
            <a:pPr algn="just"/>
            <a:r>
              <a:rPr lang="en-US" altLang="en-US" sz="2800" dirty="0">
                <a:latin typeface="Bahnschrift" panose="020B0502040204020203" pitchFamily="34" charset="0"/>
              </a:rPr>
              <a:t>We are interested in the description of a single spin density matrix, the Kraus decomposition of the Choi operator can be written as the following</a:t>
            </a:r>
          </a:p>
        </p:txBody>
      </p:sp>
      <p:pic>
        <p:nvPicPr>
          <p:cNvPr id="17" name="Picture 16 1" descr="\documentclass{article}&#10;\usepackage{amsmath, amsfonts, amssymb, xcolor}&#10;\pagestyle{empty}&#10;\begin{document}&#10;&#10;\begin{equation*}&#10;\hat{D}(t) = \sum_{\alpha=1}^{rank} |K^{\alpha}(t)\rangle \rangle \langle \langle K^{\alpha}(t)|&#10;\end{equation*}&#10;&#10;\end{document}" title="IguanaTex Bitmap Display">
            <a:extLst>
              <a:ext uri="{FF2B5EF4-FFF2-40B4-BE49-F238E27FC236}">
                <a16:creationId xmlns:a16="http://schemas.microsoft.com/office/drawing/2014/main" id="{BEDD9E06-FAA2-9BD5-FCFE-BC85B5E32D34}"/>
              </a:ext>
            </a:extLst>
          </p:cNvPr>
          <p:cNvPicPr>
            <a:picLocks noChangeAspect="1"/>
          </p:cNvPicPr>
          <p:nvPr>
            <p:custDataLst>
              <p:tags r:id="rId5"/>
            </p:custDataLst>
          </p:nvPr>
        </p:nvPicPr>
        <p:blipFill>
          <a:blip r:embed="rId19">
            <a:extLst>
              <a:ext uri="{28A0092B-C50C-407E-A947-70E740481C1C}">
                <a14:useLocalDpi xmlns:a14="http://schemas.microsoft.com/office/drawing/2010/main" val="0"/>
              </a:ext>
            </a:extLst>
          </a:blip>
          <a:stretch>
            <a:fillRect/>
          </a:stretch>
        </p:blipFill>
        <p:spPr>
          <a:xfrm>
            <a:off x="4235034" y="22216649"/>
            <a:ext cx="7789870" cy="1815882"/>
          </a:xfrm>
          <a:prstGeom prst="rect">
            <a:avLst/>
          </a:prstGeom>
        </p:spPr>
      </p:pic>
      <p:sp>
        <p:nvSpPr>
          <p:cNvPr id="62" name="CuadroTexto 2054 3 2">
            <a:extLst>
              <a:ext uri="{FF2B5EF4-FFF2-40B4-BE49-F238E27FC236}">
                <a16:creationId xmlns:a16="http://schemas.microsoft.com/office/drawing/2014/main" id="{31E15E24-E33B-A7EE-2136-8CAE28746716}"/>
              </a:ext>
            </a:extLst>
          </p:cNvPr>
          <p:cNvSpPr txBox="1"/>
          <p:nvPr/>
        </p:nvSpPr>
        <p:spPr>
          <a:xfrm>
            <a:off x="856096" y="24538457"/>
            <a:ext cx="13227038" cy="1815882"/>
          </a:xfrm>
          <a:prstGeom prst="rect">
            <a:avLst/>
          </a:prstGeom>
          <a:noFill/>
        </p:spPr>
        <p:txBody>
          <a:bodyPr wrap="square">
            <a:spAutoFit/>
          </a:bodyPr>
          <a:lstStyle/>
          <a:p>
            <a:pPr algn="just"/>
            <a:r>
              <a:rPr lang="en-US" altLang="en-US" sz="2800" dirty="0">
                <a:latin typeface="Bahnschrift" panose="020B0502040204020203" pitchFamily="34" charset="0"/>
              </a:rPr>
              <a:t>The rank of the Choi operator is directly related to the number of Kraus operator needed to perform the quantum channel evolution which will be related to the quantum chaotic characteristics of the environment. Finally, the entropy of a quantum channel is</a:t>
            </a:r>
          </a:p>
        </p:txBody>
      </p:sp>
      <p:sp>
        <p:nvSpPr>
          <p:cNvPr id="63" name="CuadroTexto 13 2 1">
            <a:extLst>
              <a:ext uri="{FF2B5EF4-FFF2-40B4-BE49-F238E27FC236}">
                <a16:creationId xmlns:a16="http://schemas.microsoft.com/office/drawing/2014/main" id="{5B9EB8F7-F517-6C03-A5E7-580541137B2D}"/>
              </a:ext>
            </a:extLst>
          </p:cNvPr>
          <p:cNvSpPr txBox="1"/>
          <p:nvPr/>
        </p:nvSpPr>
        <p:spPr>
          <a:xfrm>
            <a:off x="14025667" y="26851703"/>
            <a:ext cx="801763" cy="584775"/>
          </a:xfrm>
          <a:prstGeom prst="rect">
            <a:avLst/>
          </a:prstGeom>
          <a:noFill/>
        </p:spPr>
        <p:txBody>
          <a:bodyPr wrap="square" rtlCol="0">
            <a:spAutoFit/>
          </a:bodyPr>
          <a:lstStyle/>
          <a:p>
            <a:r>
              <a:rPr lang="es-MX" altLang="en-US" sz="3200" dirty="0">
                <a:latin typeface="Bahnschrift" panose="020B0502040204020203" pitchFamily="34" charset="0"/>
              </a:rPr>
              <a:t>(5)</a:t>
            </a:r>
            <a:endParaRPr lang="es-MX" sz="3200" dirty="0">
              <a:latin typeface="+mj-lt"/>
            </a:endParaRPr>
          </a:p>
        </p:txBody>
      </p:sp>
      <p:sp>
        <p:nvSpPr>
          <p:cNvPr id="65" name="CuadroTexto 43 2">
            <a:extLst>
              <a:ext uri="{FF2B5EF4-FFF2-40B4-BE49-F238E27FC236}">
                <a16:creationId xmlns:a16="http://schemas.microsoft.com/office/drawing/2014/main" id="{F5CCA5A5-F5F5-4DFE-BC2E-7749CEFB12DD}"/>
              </a:ext>
            </a:extLst>
          </p:cNvPr>
          <p:cNvSpPr txBox="1"/>
          <p:nvPr/>
        </p:nvSpPr>
        <p:spPr>
          <a:xfrm>
            <a:off x="722833" y="28280117"/>
            <a:ext cx="14466932" cy="830997"/>
          </a:xfrm>
          <a:prstGeom prst="rect">
            <a:avLst/>
          </a:prstGeom>
          <a:noFill/>
        </p:spPr>
        <p:txBody>
          <a:bodyPr wrap="square">
            <a:spAutoFit/>
          </a:bodyPr>
          <a:lstStyle/>
          <a:p>
            <a:pPr marL="571500" indent="-571500" eaLnBrk="1" fontAlgn="auto" hangingPunct="1">
              <a:spcBef>
                <a:spcPts val="0"/>
              </a:spcBef>
              <a:spcAft>
                <a:spcPts val="0"/>
              </a:spcAft>
              <a:buClr>
                <a:schemeClr val="accent4">
                  <a:lumMod val="75000"/>
                </a:schemeClr>
              </a:buClr>
              <a:buFont typeface="Wingdings" panose="05000000000000000000" pitchFamily="2" charset="2"/>
              <a:buChar char="Ø"/>
              <a:defRPr/>
            </a:pPr>
            <a:r>
              <a:rPr lang="en-US" sz="4800" b="1" noProof="0" dirty="0">
                <a:latin typeface="Bahnschrift" panose="020B0502040204020203" pitchFamily="34" charset="0"/>
              </a:rPr>
              <a:t>Testing quantum chaos</a:t>
            </a:r>
          </a:p>
        </p:txBody>
      </p:sp>
      <p:grpSp>
        <p:nvGrpSpPr>
          <p:cNvPr id="66" name="Grupo 4">
            <a:extLst>
              <a:ext uri="{FF2B5EF4-FFF2-40B4-BE49-F238E27FC236}">
                <a16:creationId xmlns:a16="http://schemas.microsoft.com/office/drawing/2014/main" id="{A188D01E-B7D0-7A0F-1D0B-CD860C161C73}"/>
              </a:ext>
            </a:extLst>
          </p:cNvPr>
          <p:cNvGrpSpPr/>
          <p:nvPr/>
        </p:nvGrpSpPr>
        <p:grpSpPr>
          <a:xfrm>
            <a:off x="722833" y="29362256"/>
            <a:ext cx="13302840" cy="3245742"/>
            <a:chOff x="485555" y="30445206"/>
            <a:chExt cx="14208125" cy="1913266"/>
          </a:xfrm>
        </p:grpSpPr>
        <p:sp>
          <p:nvSpPr>
            <p:cNvPr id="67" name="Rectángulo: esquinas diagonales redondeadas 45 2">
              <a:extLst>
                <a:ext uri="{FF2B5EF4-FFF2-40B4-BE49-F238E27FC236}">
                  <a16:creationId xmlns:a16="http://schemas.microsoft.com/office/drawing/2014/main" id="{590AB950-1884-8BAE-C595-BAB765794278}"/>
                </a:ext>
              </a:extLst>
            </p:cNvPr>
            <p:cNvSpPr/>
            <p:nvPr/>
          </p:nvSpPr>
          <p:spPr>
            <a:xfrm>
              <a:off x="485555" y="30445206"/>
              <a:ext cx="14208125" cy="1617461"/>
            </a:xfrm>
            <a:prstGeom prst="round2Diag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MX" dirty="0"/>
            </a:p>
          </p:txBody>
        </p:sp>
        <p:sp>
          <p:nvSpPr>
            <p:cNvPr id="68" name="CuadroTexto 26 1 2">
              <a:extLst>
                <a:ext uri="{FF2B5EF4-FFF2-40B4-BE49-F238E27FC236}">
                  <a16:creationId xmlns:a16="http://schemas.microsoft.com/office/drawing/2014/main" id="{8B183A23-034B-4887-BFFB-2A5EC195A4F6}"/>
                </a:ext>
              </a:extLst>
            </p:cNvPr>
            <p:cNvSpPr txBox="1">
              <a:spLocks noChangeArrowheads="1"/>
            </p:cNvSpPr>
            <p:nvPr/>
          </p:nvSpPr>
          <p:spPr bwMode="auto">
            <a:xfrm>
              <a:off x="618155" y="30526178"/>
              <a:ext cx="13785850" cy="183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3200" dirty="0">
                  <a:latin typeface="Bahnschrift" panose="020B0502040204020203" pitchFamily="34" charset="0"/>
                </a:rPr>
                <a:t>The setup is as follows: we consider the reduced dynamics of the first spin of a spin chain as a probe for the entire system. Our goal is to understand how the quantum chaotic properties of the system + environment influence the entropy of the corresponding quantum channel</a:t>
              </a:r>
            </a:p>
          </p:txBody>
        </p:sp>
      </p:grpSp>
      <p:pic>
        <p:nvPicPr>
          <p:cNvPr id="70" name="Picture 69">
            <a:extLst>
              <a:ext uri="{FF2B5EF4-FFF2-40B4-BE49-F238E27FC236}">
                <a16:creationId xmlns:a16="http://schemas.microsoft.com/office/drawing/2014/main" id="{0A707CB3-571F-88F7-7FE6-EDF05D4C603E}"/>
              </a:ext>
            </a:extLst>
          </p:cNvPr>
          <p:cNvPicPr>
            <a:picLocks noChangeAspect="1"/>
          </p:cNvPicPr>
          <p:nvPr/>
        </p:nvPicPr>
        <p:blipFill>
          <a:blip r:embed="rId20"/>
          <a:stretch>
            <a:fillRect/>
          </a:stretch>
        </p:blipFill>
        <p:spPr>
          <a:xfrm>
            <a:off x="4895818" y="32166779"/>
            <a:ext cx="5147593" cy="2267155"/>
          </a:xfrm>
          <a:prstGeom prst="rect">
            <a:avLst/>
          </a:prstGeom>
        </p:spPr>
      </p:pic>
      <p:sp>
        <p:nvSpPr>
          <p:cNvPr id="71" name="CuadroTexto 2054 3 3">
            <a:extLst>
              <a:ext uri="{FF2B5EF4-FFF2-40B4-BE49-F238E27FC236}">
                <a16:creationId xmlns:a16="http://schemas.microsoft.com/office/drawing/2014/main" id="{698D349A-419D-FE16-C461-6F7D9EA0ECE7}"/>
              </a:ext>
            </a:extLst>
          </p:cNvPr>
          <p:cNvSpPr txBox="1"/>
          <p:nvPr/>
        </p:nvSpPr>
        <p:spPr>
          <a:xfrm>
            <a:off x="756177" y="34762958"/>
            <a:ext cx="13227038" cy="1815882"/>
          </a:xfrm>
          <a:prstGeom prst="rect">
            <a:avLst/>
          </a:prstGeom>
          <a:noFill/>
        </p:spPr>
        <p:txBody>
          <a:bodyPr wrap="square">
            <a:spAutoFit/>
          </a:bodyPr>
          <a:lstStyle/>
          <a:p>
            <a:pPr algn="just"/>
            <a:r>
              <a:rPr lang="en-US" altLang="en-US" sz="2800" dirty="0">
                <a:latin typeface="Bahnschrift" panose="020B0502040204020203" pitchFamily="34" charset="0"/>
              </a:rPr>
              <a:t>By exploring several types of spin Hamiltonians, the next figures show the typical time dependence of the entropy of the quantum channel when the respective full Hamiltonian is regular or chaotic (after averaging over all product states of the environment)</a:t>
            </a:r>
          </a:p>
        </p:txBody>
      </p:sp>
      <p:grpSp>
        <p:nvGrpSpPr>
          <p:cNvPr id="73" name="Group 72">
            <a:extLst>
              <a:ext uri="{FF2B5EF4-FFF2-40B4-BE49-F238E27FC236}">
                <a16:creationId xmlns:a16="http://schemas.microsoft.com/office/drawing/2014/main" id="{C6D1F1D7-00E7-107C-A355-AE6BDF830072}"/>
              </a:ext>
            </a:extLst>
          </p:cNvPr>
          <p:cNvGrpSpPr/>
          <p:nvPr/>
        </p:nvGrpSpPr>
        <p:grpSpPr>
          <a:xfrm>
            <a:off x="8424912" y="37876284"/>
            <a:ext cx="6577585" cy="5112291"/>
            <a:chOff x="8036773" y="38014241"/>
            <a:chExt cx="6577585" cy="5112291"/>
          </a:xfrm>
        </p:grpSpPr>
        <p:pic>
          <p:nvPicPr>
            <p:cNvPr id="1035" name="Picture 11">
              <a:extLst>
                <a:ext uri="{FF2B5EF4-FFF2-40B4-BE49-F238E27FC236}">
                  <a16:creationId xmlns:a16="http://schemas.microsoft.com/office/drawing/2014/main" id="{114F677B-F905-5727-8E6F-08A377A1DEDD}"/>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8007"/>
            <a:stretch/>
          </p:blipFill>
          <p:spPr bwMode="auto">
            <a:xfrm>
              <a:off x="8036773" y="38014241"/>
              <a:ext cx="6577585" cy="5112291"/>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3F54A25A-B264-92E0-733F-C11B0F403D7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373118" y="38631853"/>
              <a:ext cx="1889485" cy="1500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a:extLst>
              <a:ext uri="{FF2B5EF4-FFF2-40B4-BE49-F238E27FC236}">
                <a16:creationId xmlns:a16="http://schemas.microsoft.com/office/drawing/2014/main" id="{136B0E33-A8D8-956A-4CE8-3F89F097D032}"/>
              </a:ext>
            </a:extLst>
          </p:cNvPr>
          <p:cNvGrpSpPr/>
          <p:nvPr/>
        </p:nvGrpSpPr>
        <p:grpSpPr>
          <a:xfrm>
            <a:off x="1007372" y="37841143"/>
            <a:ext cx="6462243" cy="4887654"/>
            <a:chOff x="1006333" y="38014241"/>
            <a:chExt cx="6208946" cy="4825773"/>
          </a:xfrm>
        </p:grpSpPr>
        <p:pic>
          <p:nvPicPr>
            <p:cNvPr id="1034" name="Picture 10 2">
              <a:extLst>
                <a:ext uri="{FF2B5EF4-FFF2-40B4-BE49-F238E27FC236}">
                  <a16:creationId xmlns:a16="http://schemas.microsoft.com/office/drawing/2014/main" id="{54524C8F-3DA3-FB77-8A23-E7072B3159F0}"/>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8007"/>
            <a:stretch/>
          </p:blipFill>
          <p:spPr bwMode="auto">
            <a:xfrm>
              <a:off x="1006333" y="38014241"/>
              <a:ext cx="6208946" cy="48257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2">
              <a:extLst>
                <a:ext uri="{FF2B5EF4-FFF2-40B4-BE49-F238E27FC236}">
                  <a16:creationId xmlns:a16="http://schemas.microsoft.com/office/drawing/2014/main" id="{90FDD836-9AB8-D804-1450-01D8D472A70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06300" y="38583704"/>
              <a:ext cx="1481493" cy="1136959"/>
            </a:xfrm>
            <a:prstGeom prst="rect">
              <a:avLst/>
            </a:prstGeom>
            <a:noFill/>
            <a:extLst>
              <a:ext uri="{909E8E84-426E-40DD-AFC4-6F175D3DCCD1}">
                <a14:hiddenFill xmlns:a14="http://schemas.microsoft.com/office/drawing/2010/main">
                  <a:solidFill>
                    <a:srgbClr val="FFFFFF"/>
                  </a:solidFill>
                </a14:hiddenFill>
              </a:ext>
            </a:extLst>
          </p:spPr>
        </p:pic>
      </p:grpSp>
      <p:pic>
        <p:nvPicPr>
          <p:cNvPr id="1043" name="Picture 19">
            <a:extLst>
              <a:ext uri="{FF2B5EF4-FFF2-40B4-BE49-F238E27FC236}">
                <a16:creationId xmlns:a16="http://schemas.microsoft.com/office/drawing/2014/main" id="{52FF55FF-0137-565C-2F7D-3CB04D554A4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981298" y="12437059"/>
            <a:ext cx="7087072" cy="587104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1" descr="{&quot;id&quot;:&quot;19&quot;,&quot;font&quot;:{&quot;size&quot;:14,&quot;family&quot;:&quot;Arial&quot;,&quot;color&quot;:&quot;#000000&quot;},&quot;backgroundColor&quot;:&quot;#FFFFFF&quot;,&quot;aid&quot;:null,&quot;backgroundColorModified&quot;:false,&quot;type&quot;:&quot;$$&quot;,&quot;code&quot;:&quot;$$L=11,\\,\\text{positive}\\;\\text{parity}$$&quot;,&quot;ts&quot;:1738896554697,&quot;cs&quot;:&quot;z+nzkIbZmWXyr0Ql+cADHw==&quot;,&quot;size&quot;:{&quot;width&quot;:216,&quot;height&quot;:19.5}}">
            <a:extLst>
              <a:ext uri="{FF2B5EF4-FFF2-40B4-BE49-F238E27FC236}">
                <a16:creationId xmlns:a16="http://schemas.microsoft.com/office/drawing/2014/main" id="{9BBEDEB3-F5A8-6630-ECAD-1656B19D4AF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066634" y="18605545"/>
            <a:ext cx="5121644" cy="462371"/>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upo 4">
            <a:extLst>
              <a:ext uri="{FF2B5EF4-FFF2-40B4-BE49-F238E27FC236}">
                <a16:creationId xmlns:a16="http://schemas.microsoft.com/office/drawing/2014/main" id="{B19E6A43-FF0A-F67B-3752-CB4DEEB8AC85}"/>
              </a:ext>
            </a:extLst>
          </p:cNvPr>
          <p:cNvGrpSpPr/>
          <p:nvPr/>
        </p:nvGrpSpPr>
        <p:grpSpPr>
          <a:xfrm>
            <a:off x="16199644" y="5620743"/>
            <a:ext cx="13302840" cy="1810257"/>
            <a:chOff x="485555" y="30445206"/>
            <a:chExt cx="14208125" cy="1617461"/>
          </a:xfrm>
        </p:grpSpPr>
        <p:sp>
          <p:nvSpPr>
            <p:cNvPr id="81" name="Rectángulo: esquinas diagonales redondeadas 45 1 2">
              <a:extLst>
                <a:ext uri="{FF2B5EF4-FFF2-40B4-BE49-F238E27FC236}">
                  <a16:creationId xmlns:a16="http://schemas.microsoft.com/office/drawing/2014/main" id="{CAF2EE87-9DF8-E360-B4A2-9756CBE4B776}"/>
                </a:ext>
              </a:extLst>
            </p:cNvPr>
            <p:cNvSpPr/>
            <p:nvPr/>
          </p:nvSpPr>
          <p:spPr>
            <a:xfrm>
              <a:off x="485555" y="30445206"/>
              <a:ext cx="14208125" cy="1617461"/>
            </a:xfrm>
            <a:prstGeom prst="round2Diag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MX" dirty="0"/>
            </a:p>
          </p:txBody>
        </p:sp>
        <p:sp>
          <p:nvSpPr>
            <p:cNvPr id="83" name="CuadroTexto 26 1 1 2">
              <a:extLst>
                <a:ext uri="{FF2B5EF4-FFF2-40B4-BE49-F238E27FC236}">
                  <a16:creationId xmlns:a16="http://schemas.microsoft.com/office/drawing/2014/main" id="{A43AF14D-A24A-6FDB-6226-82A7A5A732DA}"/>
                </a:ext>
              </a:extLst>
            </p:cNvPr>
            <p:cNvSpPr txBox="1">
              <a:spLocks noChangeArrowheads="1"/>
            </p:cNvSpPr>
            <p:nvPr/>
          </p:nvSpPr>
          <p:spPr bwMode="auto">
            <a:xfrm>
              <a:off x="618155" y="30526178"/>
              <a:ext cx="13785850" cy="140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3200" dirty="0">
                  <a:latin typeface="Bahnschrift" panose="020B0502040204020203" pitchFamily="34" charset="0"/>
                </a:rPr>
                <a:t>By making a time average of the entropy of the channel, we can identify the result as a quantum chaos indicator of short-range correlations of the spectrum like the mean level spacing ratio </a:t>
              </a:r>
            </a:p>
          </p:txBody>
        </p:sp>
      </p:grpSp>
      <p:pic>
        <p:nvPicPr>
          <p:cNvPr id="85" name="Picture 84" descr="\documentclass{article}&#10;\usepackage{amsmath, amsfonts, amssymb, xcolor}&#10;\pagestyle{empty}&#10;\begin{document}&#10;&#10;\begin{equation*}&#10;&lt;r&gt;&#10;\end{equation*}&#10;&#10;\end{document}" title="IguanaTex Bitmap Display">
            <a:extLst>
              <a:ext uri="{FF2B5EF4-FFF2-40B4-BE49-F238E27FC236}">
                <a16:creationId xmlns:a16="http://schemas.microsoft.com/office/drawing/2014/main" id="{BB58F54F-7B06-6579-14C5-BCD816BF2367}"/>
              </a:ext>
            </a:extLst>
          </p:cNvPr>
          <p:cNvPicPr>
            <a:picLocks noChangeAspect="1"/>
          </p:cNvPicPr>
          <p:nvPr>
            <p:custDataLst>
              <p:tags r:id="rId6"/>
            </p:custDataLst>
          </p:nvPr>
        </p:nvPicPr>
        <p:blipFill>
          <a:blip r:embed="rId27">
            <a:extLst>
              <a:ext uri="{28A0092B-C50C-407E-A947-70E740481C1C}">
                <a14:useLocalDpi xmlns:a14="http://schemas.microsoft.com/office/drawing/2010/main" val="0"/>
              </a:ext>
            </a:extLst>
          </a:blip>
          <a:stretch>
            <a:fillRect/>
          </a:stretch>
        </p:blipFill>
        <p:spPr>
          <a:xfrm>
            <a:off x="27895728" y="6895078"/>
            <a:ext cx="1115048" cy="267722"/>
          </a:xfrm>
          <a:prstGeom prst="rect">
            <a:avLst/>
          </a:prstGeom>
        </p:spPr>
      </p:pic>
      <p:pic>
        <p:nvPicPr>
          <p:cNvPr id="1047" name="Picture 23">
            <a:extLst>
              <a:ext uri="{FF2B5EF4-FFF2-40B4-BE49-F238E27FC236}">
                <a16:creationId xmlns:a16="http://schemas.microsoft.com/office/drawing/2014/main" id="{B4995D34-63E3-B15B-58D1-18D9A4EC50A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869016" y="12437059"/>
            <a:ext cx="8051197" cy="6088889"/>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quot;backgroundColorModified&quot;:false,&quot;aid&quot;:null,&quot;backgroundColor&quot;:&quot;#FFFFFF&quot;,&quot;type&quot;:&quot;$$&quot;,&quot;code&quot;:&quot;$$L=7$$&quot;,&quot;font&quot;:{&quot;family&quot;:&quot;Arial&quot;,&quot;size&quot;:14,&quot;color&quot;:&quot;#000000&quot;},&quot;id&quot;:&quot;20&quot;,&quot;ts&quot;:1733585266678,&quot;cs&quot;:&quot;LV8lGLcTy6E+haFBA2CjaA==&quot;,&quot;size&quot;:{&quot;width&quot;:54.166666666666664,&quot;height&quot;:15.5}}">
            <a:extLst>
              <a:ext uri="{FF2B5EF4-FFF2-40B4-BE49-F238E27FC236}">
                <a16:creationId xmlns:a16="http://schemas.microsoft.com/office/drawing/2014/main" id="{664FF6FC-7928-F0F3-F130-09E72633FEA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961217" y="18819617"/>
            <a:ext cx="1360179" cy="389220"/>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oup 105">
            <a:extLst>
              <a:ext uri="{FF2B5EF4-FFF2-40B4-BE49-F238E27FC236}">
                <a16:creationId xmlns:a16="http://schemas.microsoft.com/office/drawing/2014/main" id="{DFF7462A-D317-C93F-A5C1-4970187112CC}"/>
              </a:ext>
            </a:extLst>
          </p:cNvPr>
          <p:cNvGrpSpPr/>
          <p:nvPr/>
        </p:nvGrpSpPr>
        <p:grpSpPr>
          <a:xfrm>
            <a:off x="6891675" y="36474349"/>
            <a:ext cx="2269549" cy="1161165"/>
            <a:chOff x="6891675" y="36474349"/>
            <a:chExt cx="2269549" cy="1161165"/>
          </a:xfrm>
        </p:grpSpPr>
        <p:pic>
          <p:nvPicPr>
            <p:cNvPr id="86" name="Picture 24" descr="{&quot;type&quot;:&quot;$$&quot;,&quot;font&quot;:{&quot;size&quot;:10,&quot;family&quot;:null,&quot;color&quot;:&quot;#000000&quot;},&quot;code&quot;:&quot;$$\\bigg\\langle \\underset{\\left|\\psi_{i}\\right\\rangle\\sim\\mu_{H}}{\\mathbb{E}\\left[\\mathcal{U\\left(t\\right)}\\right]}\\bigg\\rangle_{t}$$&quot;,&quot;backgroundColor&quot;:&quot;#ffffff&quot;,&quot;aid&quot;:null,&quot;backgroundColorModified&quot;:true,&quot;id&quot;:&quot;35&quot;,&quot;ts&quot;:1737610295872,&quot;cs&quot;:&quot;z9rWGwr8HmhaukN66WGaag==&quot;,&quot;size&quot;:{&quot;width&quot;:78.83333333333333,&quot;height&quot;:40.333333333333336}}">
              <a:extLst>
                <a:ext uri="{FF2B5EF4-FFF2-40B4-BE49-F238E27FC236}">
                  <a16:creationId xmlns:a16="http://schemas.microsoft.com/office/drawing/2014/main" id="{E49571D9-7265-C3E2-0692-7EF501D81F4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91675" y="36474349"/>
              <a:ext cx="2269549" cy="116116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03">
              <a:extLst>
                <a:ext uri="{FF2B5EF4-FFF2-40B4-BE49-F238E27FC236}">
                  <a16:creationId xmlns:a16="http://schemas.microsoft.com/office/drawing/2014/main" id="{5AD03523-C1A0-A5A3-BCFE-C427562FAB27}"/>
                </a:ext>
              </a:extLst>
            </p:cNvPr>
            <p:cNvPicPr>
              <a:picLocks noChangeAspect="1"/>
            </p:cNvPicPr>
            <p:nvPr/>
          </p:nvPicPr>
          <p:blipFill>
            <a:blip r:embed="rId31"/>
            <a:stretch>
              <a:fillRect/>
            </a:stretch>
          </p:blipFill>
          <p:spPr>
            <a:xfrm>
              <a:off x="7643427" y="36749153"/>
              <a:ext cx="422585" cy="460429"/>
            </a:xfrm>
            <a:prstGeom prst="rect">
              <a:avLst/>
            </a:prstGeom>
          </p:spPr>
        </p:pic>
      </p:grpSp>
      <p:sp>
        <p:nvSpPr>
          <p:cNvPr id="119" name="CuadroTexto 2054 3 1 2">
            <a:extLst>
              <a:ext uri="{FF2B5EF4-FFF2-40B4-BE49-F238E27FC236}">
                <a16:creationId xmlns:a16="http://schemas.microsoft.com/office/drawing/2014/main" id="{C8734581-5CFE-5EA9-F4FA-9BF4956BF819}"/>
              </a:ext>
            </a:extLst>
          </p:cNvPr>
          <p:cNvSpPr txBox="1"/>
          <p:nvPr/>
        </p:nvSpPr>
        <p:spPr>
          <a:xfrm>
            <a:off x="16323795" y="8171764"/>
            <a:ext cx="4732805" cy="584775"/>
          </a:xfrm>
          <a:prstGeom prst="rect">
            <a:avLst/>
          </a:prstGeom>
          <a:noFill/>
        </p:spPr>
        <p:txBody>
          <a:bodyPr wrap="square">
            <a:spAutoFit/>
          </a:bodyPr>
          <a:lstStyle/>
          <a:p>
            <a:pPr marL="457200" indent="-457200" algn="just">
              <a:buFont typeface="Arial" panose="020B0604020202020204" pitchFamily="34" charset="0"/>
              <a:buChar char="•"/>
            </a:pPr>
            <a:r>
              <a:rPr lang="en-US" altLang="en-US" sz="3200" dirty="0">
                <a:latin typeface="Bahnschrift" panose="020B0502040204020203" pitchFamily="34" charset="0"/>
              </a:rPr>
              <a:t>Ising Hamiltonian</a:t>
            </a:r>
          </a:p>
        </p:txBody>
      </p:sp>
      <p:pic>
        <p:nvPicPr>
          <p:cNvPr id="21" name="Picture 20 2" descr="\documentclass{article}&#10;\usepackage{amsmath, amsfonts, amssymb, xcolor}&#10;\pagestyle{empty}&#10;\begin{document}&#10;&#10;\begin{equation*}&#10;\hat{H} = \sum_{i=1}^{L}(h_{x}\hat{\sigma}_{x}^{i} + h_{z}\hat{\sigma}_{z}^{i} - J\sum_{i=1}^{L-1}\hat{\sigma}_{z}^{i}\hat{\sigma}_{z}^{i+1})&#10;\end{equation*}&#10;&#10;\end{document}" title="IguanaTex Bitmap Display">
            <a:extLst>
              <a:ext uri="{FF2B5EF4-FFF2-40B4-BE49-F238E27FC236}">
                <a16:creationId xmlns:a16="http://schemas.microsoft.com/office/drawing/2014/main" id="{C865EC1C-81D4-D603-284F-8CA0A8B78844}"/>
              </a:ext>
            </a:extLst>
          </p:cNvPr>
          <p:cNvPicPr>
            <a:picLocks noChangeAspect="1"/>
          </p:cNvPicPr>
          <p:nvPr>
            <p:custDataLst>
              <p:tags r:id="rId7"/>
            </p:custDataLst>
          </p:nvPr>
        </p:nvPicPr>
        <p:blipFill>
          <a:blip r:embed="rId32">
            <a:extLst>
              <a:ext uri="{28A0092B-C50C-407E-A947-70E740481C1C}">
                <a14:useLocalDpi xmlns:a14="http://schemas.microsoft.com/office/drawing/2010/main" val="0"/>
              </a:ext>
            </a:extLst>
          </a:blip>
          <a:stretch>
            <a:fillRect/>
          </a:stretch>
        </p:blipFill>
        <p:spPr>
          <a:xfrm>
            <a:off x="18270301" y="9147008"/>
            <a:ext cx="11064390" cy="1954199"/>
          </a:xfrm>
          <a:prstGeom prst="rect">
            <a:avLst/>
          </a:prstGeom>
        </p:spPr>
      </p:pic>
      <p:sp>
        <p:nvSpPr>
          <p:cNvPr id="125" name="CuadroTexto 13 2 2 1">
            <a:extLst>
              <a:ext uri="{FF2B5EF4-FFF2-40B4-BE49-F238E27FC236}">
                <a16:creationId xmlns:a16="http://schemas.microsoft.com/office/drawing/2014/main" id="{8C81212D-DCAA-1703-A39A-044195F34691}"/>
              </a:ext>
            </a:extLst>
          </p:cNvPr>
          <p:cNvSpPr txBox="1"/>
          <p:nvPr/>
        </p:nvSpPr>
        <p:spPr>
          <a:xfrm>
            <a:off x="30152196" y="9893893"/>
            <a:ext cx="801763" cy="584775"/>
          </a:xfrm>
          <a:prstGeom prst="rect">
            <a:avLst/>
          </a:prstGeom>
          <a:noFill/>
        </p:spPr>
        <p:txBody>
          <a:bodyPr wrap="square" rtlCol="0">
            <a:spAutoFit/>
          </a:bodyPr>
          <a:lstStyle/>
          <a:p>
            <a:r>
              <a:rPr lang="es-MX" altLang="en-US" sz="3200" dirty="0">
                <a:latin typeface="Bahnschrift" panose="020B0502040204020203" pitchFamily="34" charset="0"/>
              </a:rPr>
              <a:t>(6)</a:t>
            </a:r>
            <a:endParaRPr lang="es-MX" sz="3200" dirty="0">
              <a:latin typeface="+mj-lt"/>
            </a:endParaRPr>
          </a:p>
        </p:txBody>
      </p:sp>
      <p:sp>
        <p:nvSpPr>
          <p:cNvPr id="1024" name="CuadroTexto 2054 3 1 3">
            <a:extLst>
              <a:ext uri="{FF2B5EF4-FFF2-40B4-BE49-F238E27FC236}">
                <a16:creationId xmlns:a16="http://schemas.microsoft.com/office/drawing/2014/main" id="{A044328F-75D3-F192-A82F-61B3E57DCC0A}"/>
              </a:ext>
            </a:extLst>
          </p:cNvPr>
          <p:cNvSpPr txBox="1"/>
          <p:nvPr/>
        </p:nvSpPr>
        <p:spPr>
          <a:xfrm>
            <a:off x="16323794" y="20714970"/>
            <a:ext cx="6587006" cy="584775"/>
          </a:xfrm>
          <a:prstGeom prst="rect">
            <a:avLst/>
          </a:prstGeom>
          <a:noFill/>
        </p:spPr>
        <p:txBody>
          <a:bodyPr wrap="square">
            <a:spAutoFit/>
          </a:bodyPr>
          <a:lstStyle/>
          <a:p>
            <a:pPr marL="457200" indent="-457200" algn="just">
              <a:buFont typeface="Arial" panose="020B0604020202020204" pitchFamily="34" charset="0"/>
              <a:buChar char="•"/>
            </a:pPr>
            <a:r>
              <a:rPr lang="en-US" altLang="en-US" sz="3200" dirty="0">
                <a:latin typeface="Bahnschrift" panose="020B0502040204020203" pitchFamily="34" charset="0"/>
              </a:rPr>
              <a:t>Heisenberg with defect</a:t>
            </a:r>
          </a:p>
        </p:txBody>
      </p:sp>
      <p:pic>
        <p:nvPicPr>
          <p:cNvPr id="1060" name="Picture 36" descr="{&quot;backgroundColor&quot;:&quot;#FFFFFF&quot;,&quot;code&quot;:&quot;\\begin{gather*}\n{L=12,d=6,}\\\\\n{\\text{subspace}\\;\\text{with}\\;\\text{3}\\;\\text{spins}\\;\\uparrow}\t\n\\end{gather*}&quot;,&quot;type&quot;:&quot;gather*&quot;,&quot;backgroundColorModified&quot;:false,&quot;font&quot;:{&quot;color&quot;:&quot;#000000&quot;,&quot;size&quot;:12,&quot;family&quot;:&quot;Arial&quot;},&quot;aid&quot;:null,&quot;id&quot;:&quot;38&quot;,&quot;ts&quot;:1738896910715,&quot;cs&quot;:&quot;euq6Lw1uGBxDtYE96mqWIA==&quot;,&quot;size&quot;:{&quot;width&quot;:193.66666666666666,&quot;height&quot;:41.166666666666664}}">
            <a:extLst>
              <a:ext uri="{FF2B5EF4-FFF2-40B4-BE49-F238E27FC236}">
                <a16:creationId xmlns:a16="http://schemas.microsoft.com/office/drawing/2014/main" id="{CA71DD57-FC18-5D13-8B1F-2190875FC8F3}"/>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7921679" y="32011749"/>
            <a:ext cx="3677887" cy="781789"/>
          </a:xfrm>
          <a:prstGeom prst="rect">
            <a:avLst/>
          </a:prstGeom>
          <a:noFill/>
          <a:extLst>
            <a:ext uri="{909E8E84-426E-40DD-AFC4-6F175D3DCCD1}">
              <a14:hiddenFill xmlns:a14="http://schemas.microsoft.com/office/drawing/2010/main">
                <a:solidFill>
                  <a:srgbClr val="FFFFFF"/>
                </a:solidFill>
              </a14:hiddenFill>
            </a:ext>
          </a:extLst>
        </p:spPr>
      </p:pic>
      <p:grpSp>
        <p:nvGrpSpPr>
          <p:cNvPr id="1029" name="Group 1028">
            <a:extLst>
              <a:ext uri="{FF2B5EF4-FFF2-40B4-BE49-F238E27FC236}">
                <a16:creationId xmlns:a16="http://schemas.microsoft.com/office/drawing/2014/main" id="{3E0BBE49-28E1-AE7A-2073-9D434502369A}"/>
              </a:ext>
            </a:extLst>
          </p:cNvPr>
          <p:cNvGrpSpPr/>
          <p:nvPr/>
        </p:nvGrpSpPr>
        <p:grpSpPr>
          <a:xfrm>
            <a:off x="16190514" y="24924732"/>
            <a:ext cx="7185458" cy="6605551"/>
            <a:chOff x="16358714" y="22150279"/>
            <a:chExt cx="5267864" cy="4737225"/>
          </a:xfrm>
        </p:grpSpPr>
        <p:pic>
          <p:nvPicPr>
            <p:cNvPr id="1062" name="Picture 38">
              <a:extLst>
                <a:ext uri="{FF2B5EF4-FFF2-40B4-BE49-F238E27FC236}">
                  <a16:creationId xmlns:a16="http://schemas.microsoft.com/office/drawing/2014/main" id="{BE512F4B-D3AF-CC58-2017-BF2B365D9919}"/>
                </a:ext>
              </a:extLst>
            </p:cNvPr>
            <p:cNvPicPr>
              <a:picLocks noChangeAspect="1" noChangeArrowheads="1"/>
            </p:cNvPicPr>
            <p:nvPr/>
          </p:nvPicPr>
          <p:blipFill rotWithShape="1">
            <a:blip r:embed="rId34">
              <a:extLst>
                <a:ext uri="{28A0092B-C50C-407E-A947-70E740481C1C}">
                  <a14:useLocalDpi xmlns:a14="http://schemas.microsoft.com/office/drawing/2010/main" val="0"/>
                </a:ext>
              </a:extLst>
            </a:blip>
            <a:srcRect t="6124"/>
            <a:stretch/>
          </p:blipFill>
          <p:spPr bwMode="auto">
            <a:xfrm>
              <a:off x="16358714" y="22532370"/>
              <a:ext cx="5267864" cy="435513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026">
              <a:extLst>
                <a:ext uri="{FF2B5EF4-FFF2-40B4-BE49-F238E27FC236}">
                  <a16:creationId xmlns:a16="http://schemas.microsoft.com/office/drawing/2014/main" id="{5C705982-DD57-C2DD-01D9-86DE798C2190}"/>
                </a:ext>
              </a:extLst>
            </p:cNvPr>
            <p:cNvPicPr>
              <a:picLocks noChangeAspect="1"/>
            </p:cNvPicPr>
            <p:nvPr/>
          </p:nvPicPr>
          <p:blipFill>
            <a:blip r:embed="rId35"/>
            <a:stretch>
              <a:fillRect/>
            </a:stretch>
          </p:blipFill>
          <p:spPr>
            <a:xfrm>
              <a:off x="16915906" y="22150279"/>
              <a:ext cx="4153480" cy="457264"/>
            </a:xfrm>
            <a:prstGeom prst="rect">
              <a:avLst/>
            </a:prstGeom>
          </p:spPr>
        </p:pic>
      </p:grpSp>
      <p:pic>
        <p:nvPicPr>
          <p:cNvPr id="1064" name="Picture 40">
            <a:extLst>
              <a:ext uri="{FF2B5EF4-FFF2-40B4-BE49-F238E27FC236}">
                <a16:creationId xmlns:a16="http://schemas.microsoft.com/office/drawing/2014/main" id="{9CFDB691-A00C-0A47-A105-768375C97EAE}"/>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3742885" y="25470164"/>
            <a:ext cx="8297828" cy="6477183"/>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quot;code&quot;:&quot;$$L=7,\\,d=3$$&quot;,&quot;font&quot;:{&quot;family&quot;:&quot;Arial&quot;,&quot;color&quot;:&quot;#000000&quot;,&quot;size&quot;:12},&quot;id&quot;:&quot;38&quot;,&quot;type&quot;:&quot;$$&quot;,&quot;backgroundColor&quot;:&quot;#FFFFFF&quot;,&quot;aid&quot;:null,&quot;backgroundColorModified&quot;:false,&quot;ts&quot;:1737651037035,&quot;cs&quot;:&quot;Iz+vwFy0kcaXhBThT46xkw==&quot;,&quot;size&quot;:{&quot;width&quot;:101.5,&quot;height&quot;:16.833333333333332}}">
            <a:extLst>
              <a:ext uri="{FF2B5EF4-FFF2-40B4-BE49-F238E27FC236}">
                <a16:creationId xmlns:a16="http://schemas.microsoft.com/office/drawing/2014/main" id="{1C38348E-804C-3165-5D9C-C4B7B30310F9}"/>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5756755" y="32251595"/>
            <a:ext cx="2696497" cy="43997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documentclass{article}&#10;\usepackage{amsmath, amsfonts, amssymb, xcolor}&#10;\pagestyle{empty}&#10;\begin{document}&#10;&#10;\begin{equation*}&#10;\hat{H} = \sum_{i=1}^{L} [ J_{xy}(\hat{\sigma}_{x}^{i}\hat{\sigma}_{x}^{i+1} +\hat{\sigma}_{y}^{i}\hat{\sigma}_{y}^{i+1}) + J_{z}\hat{\sigma}_{z}^{i}\hat{\sigma}_{z}^{i+1} ] + \epsilon_{d}\hat{\sigma}_{z}^{d}&#10;\end{equation*}&#10;&#10;\end{document}" title="IguanaTex Bitmap Display">
            <a:extLst>
              <a:ext uri="{FF2B5EF4-FFF2-40B4-BE49-F238E27FC236}">
                <a16:creationId xmlns:a16="http://schemas.microsoft.com/office/drawing/2014/main" id="{B6D98464-8F44-5CAE-990F-1EFA5504AAD0}"/>
              </a:ext>
            </a:extLst>
          </p:cNvPr>
          <p:cNvPicPr>
            <a:picLocks noChangeAspect="1"/>
          </p:cNvPicPr>
          <p:nvPr>
            <p:custDataLst>
              <p:tags r:id="rId8"/>
            </p:custDataLst>
          </p:nvPr>
        </p:nvPicPr>
        <p:blipFill>
          <a:blip r:embed="rId38">
            <a:extLst>
              <a:ext uri="{28A0092B-C50C-407E-A947-70E740481C1C}">
                <a14:useLocalDpi xmlns:a14="http://schemas.microsoft.com/office/drawing/2010/main" val="0"/>
              </a:ext>
            </a:extLst>
          </a:blip>
          <a:stretch>
            <a:fillRect/>
          </a:stretch>
        </p:blipFill>
        <p:spPr>
          <a:xfrm>
            <a:off x="16849356" y="22196222"/>
            <a:ext cx="13453860" cy="1782334"/>
          </a:xfrm>
          <a:prstGeom prst="rect">
            <a:avLst/>
          </a:prstGeom>
        </p:spPr>
      </p:pic>
      <p:sp>
        <p:nvSpPr>
          <p:cNvPr id="1077" name="CuadroTexto 13 2 2 2">
            <a:extLst>
              <a:ext uri="{FF2B5EF4-FFF2-40B4-BE49-F238E27FC236}">
                <a16:creationId xmlns:a16="http://schemas.microsoft.com/office/drawing/2014/main" id="{D90F0AD3-9ED1-EC88-632B-7C00B1F721F2}"/>
              </a:ext>
            </a:extLst>
          </p:cNvPr>
          <p:cNvSpPr txBox="1"/>
          <p:nvPr/>
        </p:nvSpPr>
        <p:spPr>
          <a:xfrm>
            <a:off x="31318402" y="22796866"/>
            <a:ext cx="801763" cy="584775"/>
          </a:xfrm>
          <a:prstGeom prst="rect">
            <a:avLst/>
          </a:prstGeom>
          <a:noFill/>
        </p:spPr>
        <p:txBody>
          <a:bodyPr wrap="square" rtlCol="0">
            <a:spAutoFit/>
          </a:bodyPr>
          <a:lstStyle/>
          <a:p>
            <a:r>
              <a:rPr lang="es-MX" altLang="en-US" sz="3200" dirty="0">
                <a:latin typeface="Bahnschrift" panose="020B0502040204020203" pitchFamily="34" charset="0"/>
              </a:rPr>
              <a:t>(7)</a:t>
            </a:r>
            <a:endParaRPr lang="es-MX" sz="3200" dirty="0">
              <a:latin typeface="+mj-lt"/>
            </a:endParaRPr>
          </a:p>
        </p:txBody>
      </p:sp>
      <p:pic>
        <p:nvPicPr>
          <p:cNvPr id="26" name="Picture 25">
            <a:extLst>
              <a:ext uri="{FF2B5EF4-FFF2-40B4-BE49-F238E27FC236}">
                <a16:creationId xmlns:a16="http://schemas.microsoft.com/office/drawing/2014/main" id="{E285BE15-04F9-FE3A-5D6F-F2EFF53DEEEE}"/>
              </a:ext>
            </a:extLst>
          </p:cNvPr>
          <p:cNvPicPr>
            <a:picLocks noChangeAspect="1"/>
          </p:cNvPicPr>
          <p:nvPr/>
        </p:nvPicPr>
        <p:blipFill>
          <a:blip r:embed="rId39"/>
          <a:stretch>
            <a:fillRect/>
          </a:stretch>
        </p:blipFill>
        <p:spPr>
          <a:xfrm>
            <a:off x="8714219" y="36244927"/>
            <a:ext cx="572214" cy="1468879"/>
          </a:xfrm>
          <a:prstGeom prst="rect">
            <a:avLst/>
          </a:prstGeom>
        </p:spPr>
      </p:pic>
      <p:pic>
        <p:nvPicPr>
          <p:cNvPr id="27" name="Picture 26">
            <a:extLst>
              <a:ext uri="{FF2B5EF4-FFF2-40B4-BE49-F238E27FC236}">
                <a16:creationId xmlns:a16="http://schemas.microsoft.com/office/drawing/2014/main" id="{D4FAC50B-D123-2B32-0B37-F35CDDEC0E3E}"/>
              </a:ext>
            </a:extLst>
          </p:cNvPr>
          <p:cNvPicPr>
            <a:picLocks noChangeAspect="1"/>
          </p:cNvPicPr>
          <p:nvPr/>
        </p:nvPicPr>
        <p:blipFill>
          <a:blip r:embed="rId39"/>
          <a:stretch>
            <a:fillRect/>
          </a:stretch>
        </p:blipFill>
        <p:spPr>
          <a:xfrm>
            <a:off x="6680088" y="36357007"/>
            <a:ext cx="505118" cy="1296642"/>
          </a:xfrm>
          <a:prstGeom prst="rect">
            <a:avLst/>
          </a:prstGeom>
        </p:spPr>
      </p:pic>
    </p:spTree>
    <p:extLst>
      <p:ext uri="{BB962C8B-B14F-4D97-AF65-F5344CB8AC3E}">
        <p14:creationId xmlns:p14="http://schemas.microsoft.com/office/powerpoint/2010/main" val="4049983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2368.954"/>
  <p:tag name="LATEXADDIN" val="\documentclass{article}&#10;\usepackage{amsmath, amsfonts, amssymb, xcolor}&#10;\pagestyle{empty}&#10;\begin{document}&#10;&#10;\begin{equation*}&#10;\varepsilon(t) \equiv \hat{\rho}_{s}(t) = Tr_{E}\{ \hat{U}(t) \hat{\rho}_{s}(t) \otimes \hat{\rho}_{E}(t) \hat{U}^{\dagger}(t) \}&#10;\end{equation*}&#10;&#10;\end{document}"/>
  <p:tag name="IGUANATEXSIZE" val="80"/>
  <p:tag name="IGUANATEXCURSOR" val="255"/>
  <p:tag name="TRANSPARENCY" val="True"/>
  <p:tag name="LATEXENGINEID" val="0"/>
  <p:tag name="TEMPFOLDER" val="C:\Users\Miguel\Documents\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65.7293"/>
  <p:tag name="ORIGINALWIDTH" val="690.6636"/>
  <p:tag name="LATEXADDIN" val="\documentclass{article}&#10;\usepackage{amsmath, amsfonts, amssymb, xcolor}&#10;\pagestyle{empty}&#10;\begin{document}&#10;&#10;\begin{equation*}&#10;\hat{U}(t) = e^{-i\hat{H}t}&#10;\end{equation*}&#10;&#10;\end{document}"/>
  <p:tag name="IGUANATEXSIZE" val="80"/>
  <p:tag name="IGUANATEXCURSOR" val="152"/>
  <p:tag name="TRANSPARENCY" val="True"/>
  <p:tag name="LATEXENGINEID" val="0"/>
  <p:tag name="TEMPFOLDER" val="C:\Users\Miguel\Documents\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1169.854"/>
  <p:tag name="LATEXADDIN" val="\documentclass{article}&#10;\usepackage{amsmath, amsfonts, amssymb, xcolor}&#10;\pagestyle{empty}&#10;\begin{document}&#10;&#10;\begin{equation*}&#10;S(t) = 1 - Tr\{ \hat{D}^2(t) \}&#10;\end{equation*}&#10;&#10;\end{document}"/>
  <p:tag name="IGUANATEXSIZE" val="80"/>
  <p:tag name="IGUANATEXCURSOR" val="151"/>
  <p:tag name="TRANSPARENCY" val="True"/>
  <p:tag name="LATEXENGINEID" val="0"/>
  <p:tag name="TEMPFOLDER" val="C:\Users\Miguel\Documents\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678.6652"/>
  <p:tag name="LATEXADDIN" val="\documentclass{article}&#10;\usepackage{amsmath, amsfonts, amssymb, xcolor}&#10;\pagestyle{empty}&#10;\begin{document}&#10;&#10;\begin{equation*}&#10;\hat{D}(t) = \hat{\varepsilon}^{R}(t)&#10;\end{equation*}&#10;&#10;\end{document}"/>
  <p:tag name="IGUANATEXSIZE" val="80"/>
  <p:tag name="IGUANATEXCURSOR" val="162"/>
  <p:tag name="TRANSPARENCY" val="True"/>
  <p:tag name="LATEXENGINEID" val="0"/>
  <p:tag name="TEMPFOLDER" val="C:\Users\Miguel\Documents\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62.2047"/>
  <p:tag name="ORIGINALWIDTH" val="1553.806"/>
  <p:tag name="LATEXADDIN" val="\documentclass{article}&#10;\usepackage{amsmath, amsfonts, amssymb, xcolor}&#10;\pagestyle{empty}&#10;\begin{document}&#10;&#10;\begin{equation*}&#10;\hat{D}(t) = \sum_{\alpha=1}^{rank} |K^{\alpha}(t)\rangle \rangle \langle \langle K^{\alpha}(t)|&#10;\end{equation*}&#10;&#10;\end{document}"/>
  <p:tag name="IGUANATEXSIZE" val="80"/>
  <p:tag name="IGUANATEXCURSOR" val="208"/>
  <p:tag name="TRANSPARENCY" val="True"/>
  <p:tag name="LATEXENGINEID" val="0"/>
  <p:tag name="TEMPFOLDER" val="C:\Users\Miguel\Documents\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72.74094"/>
  <p:tag name="ORIGINALWIDTH" val="302.9621"/>
  <p:tag name="LATEXADDIN" val="\documentclass{article}&#10;\usepackage{amsmath, amsfonts, amssymb, xcolor}&#10;\pagestyle{empty}&#10;\begin{document}&#10;&#10;\begin{equation*}&#10;&lt;r&gt;&#10;\end{equation*}&#10;&#10;\end{document}"/>
  <p:tag name="IGUANATEXSIZE" val="50"/>
  <p:tag name="IGUANATEXCURSOR" val="128"/>
  <p:tag name="TRANSPARENCY" val="True"/>
  <p:tag name="LATEXENGINEID" val="0"/>
  <p:tag name="TEMPFOLDER" val="C:\Users\Miguel\Documents\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363.7046"/>
  <p:tag name="ORIGINALWIDTH" val="2059.242"/>
  <p:tag name="LATEXADDIN" val="\documentclass{article}&#10;\usepackage{amsmath, amsfonts, amssymb, xcolor}&#10;\pagestyle{empty}&#10;\begin{document}&#10;&#10;\begin{equation*}&#10;\hat{H} = \sum_{i=1}^{L}(h_{x}\hat{\sigma}_{x}^{i} + h_{z}\hat{\sigma}_{z}^{i} - J\sum_{i=1}^{L-1}\hat{\sigma}_{z}^{i}\hat{\sigma}_{z}^{i+1})&#10;\end{equation*}&#10;&#10;\end{document}"/>
  <p:tag name="IGUANATEXSIZE" val="80"/>
  <p:tag name="IGUANATEXCURSOR" val="243"/>
  <p:tag name="TRANSPARENCY" val="True"/>
  <p:tag name="LATEXENGINEID" val="0"/>
  <p:tag name="TEMPFOLDER" val="C:\Users\Miguel\Documents\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363.7046"/>
  <p:tag name="ORIGINALWIDTH" val="2745.406"/>
  <p:tag name="LATEXADDIN" val="\documentclass{article}&#10;\usepackage{amsmath, amsfonts, amssymb, xcolor}&#10;\pagestyle{empty}&#10;\begin{document}&#10;&#10;\begin{equation*}&#10;\hat{H} = \sum_{i=1}^{L} [ J_{xy}(\hat{\sigma}_{x}^{i}\hat{\sigma}_{x}^{i+1} +\hat{\sigma}_{y}^{i}\hat{\sigma}_{y}^{i+1}) + J_{z}\hat{\sigma}_{z}^{i}\hat{\sigma}_{z}^{i+1} ] + \epsilon_{d}\hat{\sigma}_{z}^{d}&#10;\end{equation*}&#10;&#10;\end{document}"/>
  <p:tag name="IGUANATEXSIZE" val="80"/>
  <p:tag name="IGUANATEXCURSOR" val="254"/>
  <p:tag name="TRANSPARENCY" val="True"/>
  <p:tag name="LATEXENGINEID" val="0"/>
  <p:tag name="TEMPFOLDER" val="C:\Users\Miguel\Documents\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665</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LMRoman10-Regular</vt:lpstr>
      <vt:lpstr>Arial</vt:lpstr>
      <vt:lpstr>Bahnschrift</vt:lpstr>
      <vt:lpstr>Calibri</vt:lpstr>
      <vt:lpstr>Calibri Light</vt:lpstr>
      <vt:lpstr>Cambria Math</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Miguel de Jesús González Martínez</dc:creator>
  <cp:lastModifiedBy>Miguel de Jesús González Martínez</cp:lastModifiedBy>
  <cp:revision>145</cp:revision>
  <dcterms:created xsi:type="dcterms:W3CDTF">2019-08-22T02:05:48Z</dcterms:created>
  <dcterms:modified xsi:type="dcterms:W3CDTF">2025-02-17T04:17:50Z</dcterms:modified>
</cp:coreProperties>
</file>