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44F"/>
    <a:srgbClr val="249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A8D5-4321-45C6-80A1-C174B8B328A3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BF31-E5BE-46EA-A451-B28E4AA46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8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25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7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61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7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7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3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3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6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547D-3C90-4D8C-B1FE-309DD40A330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9E4E-2DE0-4845-A4C4-442A23975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87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0" y="526671"/>
            <a:ext cx="5302791" cy="538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7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7304631" y="2233764"/>
            <a:ext cx="385961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EQUIPO 1:</a:t>
            </a:r>
          </a:p>
          <a:p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Jaime Sánchez Esteban</a:t>
            </a:r>
          </a:p>
          <a:p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Andrés Peñalba García-</a:t>
            </a:r>
            <a:r>
              <a:rPr lang="es-ES" sz="2000" b="1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Fiz</a:t>
            </a:r>
            <a:endParaRPr lang="es-ES" sz="20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Sergio Fraile Sánchez</a:t>
            </a:r>
          </a:p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Miguel Ibáñez González</a:t>
            </a:r>
          </a:p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Alexandra </a:t>
            </a:r>
            <a:r>
              <a:rPr lang="es-ES" b="1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Conache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1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314919" y="2055813"/>
            <a:ext cx="5562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Gestión de Riesgos: Medidas Preventivas</a:t>
            </a:r>
            <a:endParaRPr lang="es-E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4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377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Riesgos: Medidas Preventivas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52567"/>
              </p:ext>
            </p:extLst>
          </p:nvPr>
        </p:nvGraphicFramePr>
        <p:xfrm>
          <a:off x="419020" y="719666"/>
          <a:ext cx="113719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642">
                  <a:extLst>
                    <a:ext uri="{9D8B030D-6E8A-4147-A177-3AD203B41FA5}">
                      <a16:colId xmlns:a16="http://schemas.microsoft.com/office/drawing/2014/main" val="4140034021"/>
                    </a:ext>
                  </a:extLst>
                </a:gridCol>
                <a:gridCol w="3790642">
                  <a:extLst>
                    <a:ext uri="{9D8B030D-6E8A-4147-A177-3AD203B41FA5}">
                      <a16:colId xmlns:a16="http://schemas.microsoft.com/office/drawing/2014/main" val="3293780671"/>
                    </a:ext>
                  </a:extLst>
                </a:gridCol>
                <a:gridCol w="3790642">
                  <a:extLst>
                    <a:ext uri="{9D8B030D-6E8A-4147-A177-3AD203B41FA5}">
                      <a16:colId xmlns:a16="http://schemas.microsoft.com/office/drawing/2014/main" val="26434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Identificador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 Breve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Acciones</a:t>
                      </a:r>
                      <a:r>
                        <a:rPr lang="es-ES" baseline="0" dirty="0" smtClean="0"/>
                        <a:t> Preventivas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6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314919" y="2055813"/>
            <a:ext cx="5562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Gestión de Riesgos: Medidas Mitigantes o Correctivas</a:t>
            </a:r>
            <a:endParaRPr lang="es-E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2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3770"/>
            <a:ext cx="5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Riesgos: Medidas Mitigantes o Correctivas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6898"/>
              </p:ext>
            </p:extLst>
          </p:nvPr>
        </p:nvGraphicFramePr>
        <p:xfrm>
          <a:off x="419020" y="719666"/>
          <a:ext cx="113719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642">
                  <a:extLst>
                    <a:ext uri="{9D8B030D-6E8A-4147-A177-3AD203B41FA5}">
                      <a16:colId xmlns:a16="http://schemas.microsoft.com/office/drawing/2014/main" val="4140034021"/>
                    </a:ext>
                  </a:extLst>
                </a:gridCol>
                <a:gridCol w="3790642">
                  <a:extLst>
                    <a:ext uri="{9D8B030D-6E8A-4147-A177-3AD203B41FA5}">
                      <a16:colId xmlns:a16="http://schemas.microsoft.com/office/drawing/2014/main" val="3293780671"/>
                    </a:ext>
                  </a:extLst>
                </a:gridCol>
                <a:gridCol w="3790642">
                  <a:extLst>
                    <a:ext uri="{9D8B030D-6E8A-4147-A177-3AD203B41FA5}">
                      <a16:colId xmlns:a16="http://schemas.microsoft.com/office/drawing/2014/main" val="26434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Identificador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 Breve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Acciones</a:t>
                      </a:r>
                      <a:r>
                        <a:rPr lang="es-ES" baseline="0" dirty="0" smtClean="0"/>
                        <a:t> Mitigantes o Correctivas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2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21" name="Marcador de contenido 20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15164" r="30702" b="58081"/>
          <a:stretch/>
        </p:blipFill>
        <p:spPr>
          <a:xfrm>
            <a:off x="3476026" y="2935809"/>
            <a:ext cx="5438273" cy="2352729"/>
          </a:xfr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927593" y="1508021"/>
            <a:ext cx="4359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Documento Sintético de Gestión de Riesgos de la Aplicación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4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19489" y="1995539"/>
            <a:ext cx="556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1.Identificación de Riesgos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6"/>
          <a:srcRect l="21443" t="16003" r="11915" b="68209"/>
          <a:stretch/>
        </p:blipFill>
        <p:spPr>
          <a:xfrm>
            <a:off x="0" y="-2"/>
            <a:ext cx="12187451" cy="1624085"/>
          </a:xfrm>
          <a:prstGeom prst="rect">
            <a:avLst/>
          </a:prstGeom>
        </p:spPr>
      </p:pic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-2" y="1624083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11827" y="2566236"/>
            <a:ext cx="446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2.Estimación de Riesgos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40458" y="3110177"/>
            <a:ext cx="443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3.Evaluación de Riesgos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-656184" y="3633397"/>
            <a:ext cx="976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4</a:t>
            </a:r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.Gestión de Riesgos: Medidas Preventivas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-347432" y="4156299"/>
            <a:ext cx="1136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5</a:t>
            </a:r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.Gestión de Riesgos: Medidas Mitigantes o Correctivas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4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314919" y="2055813"/>
            <a:ext cx="5562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Identificación de Riesgos</a:t>
            </a:r>
            <a:endParaRPr lang="es-E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3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377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Identificación de Riesgos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20401"/>
              </p:ext>
            </p:extLst>
          </p:nvPr>
        </p:nvGraphicFramePr>
        <p:xfrm>
          <a:off x="419020" y="719666"/>
          <a:ext cx="1124359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718">
                  <a:extLst>
                    <a:ext uri="{9D8B030D-6E8A-4147-A177-3AD203B41FA5}">
                      <a16:colId xmlns:a16="http://schemas.microsoft.com/office/drawing/2014/main" val="4140034021"/>
                    </a:ext>
                  </a:extLst>
                </a:gridCol>
                <a:gridCol w="2248718">
                  <a:extLst>
                    <a:ext uri="{9D8B030D-6E8A-4147-A177-3AD203B41FA5}">
                      <a16:colId xmlns:a16="http://schemas.microsoft.com/office/drawing/2014/main" val="3293780671"/>
                    </a:ext>
                  </a:extLst>
                </a:gridCol>
                <a:gridCol w="2248718">
                  <a:extLst>
                    <a:ext uri="{9D8B030D-6E8A-4147-A177-3AD203B41FA5}">
                      <a16:colId xmlns:a16="http://schemas.microsoft.com/office/drawing/2014/main" val="2643436361"/>
                    </a:ext>
                  </a:extLst>
                </a:gridCol>
                <a:gridCol w="2248718">
                  <a:extLst>
                    <a:ext uri="{9D8B030D-6E8A-4147-A177-3AD203B41FA5}">
                      <a16:colId xmlns:a16="http://schemas.microsoft.com/office/drawing/2014/main" val="1186072836"/>
                    </a:ext>
                  </a:extLst>
                </a:gridCol>
                <a:gridCol w="2248718">
                  <a:extLst>
                    <a:ext uri="{9D8B030D-6E8A-4147-A177-3AD203B41FA5}">
                      <a16:colId xmlns:a16="http://schemas.microsoft.com/office/drawing/2014/main" val="133790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Identificador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Breve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del Riesgo</a:t>
                      </a:r>
                      <a:r>
                        <a:rPr lang="es-ES" baseline="0" dirty="0" smtClean="0"/>
                        <a:t> del Modo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Categoría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2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314919" y="2055813"/>
            <a:ext cx="5562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Estimación de Riesgos</a:t>
            </a:r>
            <a:endParaRPr lang="es-E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6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377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Estimación de Riesgos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4856"/>
              </p:ext>
            </p:extLst>
          </p:nvPr>
        </p:nvGraphicFramePr>
        <p:xfrm>
          <a:off x="419020" y="719666"/>
          <a:ext cx="1124359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32">
                  <a:extLst>
                    <a:ext uri="{9D8B030D-6E8A-4147-A177-3AD203B41FA5}">
                      <a16:colId xmlns:a16="http://schemas.microsoft.com/office/drawing/2014/main" val="4140034021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3293780671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2643436361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1186072836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1337909529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3639688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Identificador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 Breve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Estimación de la Probabilidad de que Ocurra cada</a:t>
                      </a:r>
                      <a:r>
                        <a:rPr lang="es-ES" baseline="0" dirty="0" smtClean="0"/>
                        <a:t>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Justificación de la Probabilidad de que Ocurra cada</a:t>
                      </a:r>
                      <a:r>
                        <a:rPr lang="es-ES" baseline="0" dirty="0" smtClean="0"/>
                        <a:t>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Estimación de la Probabilidad de Impacto de cada</a:t>
                      </a:r>
                      <a:r>
                        <a:rPr lang="es-ES" baseline="0" dirty="0" smtClean="0"/>
                        <a:t>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Justificación de la Probabilidad de Impacto de cada</a:t>
                      </a:r>
                      <a:r>
                        <a:rPr lang="es-ES" baseline="0" dirty="0" smtClean="0"/>
                        <a:t> Riesgo</a:t>
                      </a:r>
                      <a:endParaRPr lang="es-ES" dirty="0" smtClean="0"/>
                    </a:p>
                  </a:txBody>
                  <a:tcPr>
                    <a:solidFill>
                      <a:srgbClr val="166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C07A127-C4EA-9B3D-11F5-51B39FCAB3BD}"/>
              </a:ext>
            </a:extLst>
          </p:cNvPr>
          <p:cNvSpPr txBox="1"/>
          <p:nvPr/>
        </p:nvSpPr>
        <p:spPr>
          <a:xfrm>
            <a:off x="3314919" y="2055813"/>
            <a:ext cx="5562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Evaluación de Riesgos</a:t>
            </a:r>
            <a:endParaRPr lang="es-E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F89E3863-85ED-5EAC-B803-7897E6A1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383" t="33261" r="23131" b="28253"/>
          <a:stretch/>
        </p:blipFill>
        <p:spPr>
          <a:xfrm flipH="1">
            <a:off x="0" y="-2"/>
            <a:ext cx="12191998" cy="6858001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26C8F71D-BCC2-41E2-E27A-4F337E1FA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" t="14395"/>
          <a:stretch/>
        </p:blipFill>
        <p:spPr>
          <a:xfrm>
            <a:off x="0" y="-20328"/>
            <a:ext cx="12390327" cy="626100"/>
          </a:xfrm>
          <a:prstGeom prst="rect">
            <a:avLst/>
          </a:prstGeom>
        </p:spPr>
      </p:pic>
      <p:pic>
        <p:nvPicPr>
          <p:cNvPr id="15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FA3B72B4-0ED2-A7C8-F532-63B39358E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 t="14630" r="1959" b="14395"/>
          <a:stretch/>
        </p:blipFill>
        <p:spPr>
          <a:xfrm rot="10800000">
            <a:off x="0" y="6357508"/>
            <a:ext cx="12179372" cy="519102"/>
          </a:xfrm>
          <a:prstGeom prst="rect">
            <a:avLst/>
          </a:prstGeom>
        </p:spPr>
      </p:pic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F70B64E-453D-DF91-3E37-A906943E1EFF}"/>
              </a:ext>
            </a:extLst>
          </p:cNvPr>
          <p:cNvCxnSpPr/>
          <p:nvPr/>
        </p:nvCxnSpPr>
        <p:spPr>
          <a:xfrm>
            <a:off x="0" y="457200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3401A098-1D75-8C83-D05D-45895B24C8F9}"/>
              </a:ext>
            </a:extLst>
          </p:cNvPr>
          <p:cNvCxnSpPr/>
          <p:nvPr/>
        </p:nvCxnSpPr>
        <p:spPr>
          <a:xfrm>
            <a:off x="0" y="6393712"/>
            <a:ext cx="12214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B13C52C-808E-E8C4-C256-FEB8A62B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343"/>
            <a:ext cx="419019" cy="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9019" y="644119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Phantom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r>
              <a:rPr lang="es-ES" dirty="0" smtClean="0"/>
              <a:t>™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3770"/>
            <a:ext cx="45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Evaluacuón</a:t>
            </a:r>
            <a:r>
              <a:rPr lang="es-ES" dirty="0" smtClean="0"/>
              <a:t> de Riesgos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83131"/>
              </p:ext>
            </p:extLst>
          </p:nvPr>
        </p:nvGraphicFramePr>
        <p:xfrm>
          <a:off x="419020" y="719666"/>
          <a:ext cx="1140401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003">
                  <a:extLst>
                    <a:ext uri="{9D8B030D-6E8A-4147-A177-3AD203B41FA5}">
                      <a16:colId xmlns:a16="http://schemas.microsoft.com/office/drawing/2014/main" val="4140034021"/>
                    </a:ext>
                  </a:extLst>
                </a:gridCol>
                <a:gridCol w="2851003">
                  <a:extLst>
                    <a:ext uri="{9D8B030D-6E8A-4147-A177-3AD203B41FA5}">
                      <a16:colId xmlns:a16="http://schemas.microsoft.com/office/drawing/2014/main" val="3293780671"/>
                    </a:ext>
                  </a:extLst>
                </a:gridCol>
                <a:gridCol w="2851003">
                  <a:extLst>
                    <a:ext uri="{9D8B030D-6E8A-4147-A177-3AD203B41FA5}">
                      <a16:colId xmlns:a16="http://schemas.microsoft.com/office/drawing/2014/main" val="2643436361"/>
                    </a:ext>
                  </a:extLst>
                </a:gridCol>
                <a:gridCol w="2851003">
                  <a:extLst>
                    <a:ext uri="{9D8B030D-6E8A-4147-A177-3AD203B41FA5}">
                      <a16:colId xmlns:a16="http://schemas.microsoft.com/office/drawing/2014/main" val="118607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Identificador del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 Breve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Prioridad de cada Riesgo (Probabilidad de que ocurra * Probabilidad</a:t>
                      </a:r>
                      <a:r>
                        <a:rPr lang="es-ES" baseline="0" dirty="0" smtClean="0"/>
                        <a:t> de Impacto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Establecimiento</a:t>
                      </a:r>
                      <a:r>
                        <a:rPr lang="es-ES" baseline="0" dirty="0" smtClean="0"/>
                        <a:t> de los Puntos de Ruptura de cada Riesgo</a:t>
                      </a:r>
                      <a:endParaRPr lang="es-ES" dirty="0"/>
                    </a:p>
                  </a:txBody>
                  <a:tcPr>
                    <a:solidFill>
                      <a:srgbClr val="166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3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6BD58CF9A9D24692F09C633290186A" ma:contentTypeVersion="10" ma:contentTypeDescription="Crear nuevo documento." ma:contentTypeScope="" ma:versionID="6c91c8568580b643298de7201f1d2b31">
  <xsd:schema xmlns:xsd="http://www.w3.org/2001/XMLSchema" xmlns:xs="http://www.w3.org/2001/XMLSchema" xmlns:p="http://schemas.microsoft.com/office/2006/metadata/properties" xmlns:ns2="a6aea95e-c4ad-402b-9c4d-a211e42f0879" targetNamespace="http://schemas.microsoft.com/office/2006/metadata/properties" ma:root="true" ma:fieldsID="2e3cb089e095f84741e12579d205f600" ns2:_="">
    <xsd:import namespace="a6aea95e-c4ad-402b-9c4d-a211e42f08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ea95e-c4ad-402b-9c4d-a211e42f08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98d204fa-6c57-4ed6-bc91-93595ac1d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aea95e-c4ad-402b-9c4d-a211e42f08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7D6BAB-01EA-4035-A8E2-6D708EF57438}"/>
</file>

<file path=customXml/itemProps2.xml><?xml version="1.0" encoding="utf-8"?>
<ds:datastoreItem xmlns:ds="http://schemas.openxmlformats.org/officeDocument/2006/customXml" ds:itemID="{B409509E-082D-4ED3-B504-04217A2D03C5}"/>
</file>

<file path=customXml/itemProps3.xml><?xml version="1.0" encoding="utf-8"?>
<ds:datastoreItem xmlns:ds="http://schemas.openxmlformats.org/officeDocument/2006/customXml" ds:itemID="{8D3DD46B-526E-4419-8203-D2914E938B64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217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eps</dc:creator>
  <cp:lastModifiedBy>eps</cp:lastModifiedBy>
  <cp:revision>4</cp:revision>
  <dcterms:created xsi:type="dcterms:W3CDTF">2024-04-23T07:27:13Z</dcterms:created>
  <dcterms:modified xsi:type="dcterms:W3CDTF">2024-04-23T07:59:31Z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0x010100B16BD58CF9A9D24692F09C633290186A</vt:lpwstr>
  </property>
</Properties>
</file>