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5"/>
  </p:notesMasterIdLst>
  <p:sldIdLst>
    <p:sldId id="539" r:id="rId2"/>
    <p:sldId id="540" r:id="rId3"/>
    <p:sldId id="542" r:id="rId4"/>
    <p:sldId id="543" r:id="rId5"/>
    <p:sldId id="546" r:id="rId6"/>
    <p:sldId id="547" r:id="rId7"/>
    <p:sldId id="548" r:id="rId8"/>
    <p:sldId id="551" r:id="rId9"/>
    <p:sldId id="552" r:id="rId10"/>
    <p:sldId id="549" r:id="rId11"/>
    <p:sldId id="550" r:id="rId12"/>
    <p:sldId id="553" r:id="rId13"/>
    <p:sldId id="554" r:id="rId14"/>
  </p:sldIdLst>
  <p:sldSz cx="9144000" cy="6858000" type="screen4x3"/>
  <p:notesSz cx="7104063" cy="10234613"/>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3366"/>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784" autoAdjust="0"/>
  </p:normalViewPr>
  <p:slideViewPr>
    <p:cSldViewPr>
      <p:cViewPr varScale="1">
        <p:scale>
          <a:sx n="76" d="100"/>
          <a:sy n="76" d="100"/>
        </p:scale>
        <p:origin x="14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00" y="244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3050332" cy="551802"/>
          </a:xfrm>
          <a:prstGeom prst="rect">
            <a:avLst/>
          </a:prstGeom>
          <a:noFill/>
          <a:ln w="9525">
            <a:noFill/>
            <a:miter lim="800000"/>
            <a:headEnd/>
            <a:tailEnd/>
          </a:ln>
          <a:effectLst/>
        </p:spPr>
        <p:txBody>
          <a:bodyPr vert="horz" wrap="square" lIns="95210" tIns="47606" rIns="95210" bIns="47606" numCol="1" anchor="t" anchorCtr="0" compatLnSpc="1">
            <a:prstTxWarp prst="textNoShape">
              <a:avLst/>
            </a:prstTxWarp>
          </a:bodyPr>
          <a:lstStyle>
            <a:lvl1pPr>
              <a:defRPr sz="1300"/>
            </a:lvl1pPr>
          </a:lstStyle>
          <a:p>
            <a:endParaRPr lang="es-ES_tradnl"/>
          </a:p>
        </p:txBody>
      </p:sp>
      <p:sp>
        <p:nvSpPr>
          <p:cNvPr id="100355" name="Rectangle 3"/>
          <p:cNvSpPr>
            <a:spLocks noGrp="1" noChangeArrowheads="1"/>
          </p:cNvSpPr>
          <p:nvPr>
            <p:ph type="dt" idx="1"/>
          </p:nvPr>
        </p:nvSpPr>
        <p:spPr bwMode="auto">
          <a:xfrm>
            <a:off x="4015268" y="0"/>
            <a:ext cx="3050332" cy="551802"/>
          </a:xfrm>
          <a:prstGeom prst="rect">
            <a:avLst/>
          </a:prstGeom>
          <a:noFill/>
          <a:ln w="9525">
            <a:noFill/>
            <a:miter lim="800000"/>
            <a:headEnd/>
            <a:tailEnd/>
          </a:ln>
          <a:effectLst/>
        </p:spPr>
        <p:txBody>
          <a:bodyPr vert="horz" wrap="square" lIns="95210" tIns="47606" rIns="95210" bIns="47606" numCol="1" anchor="t" anchorCtr="0" compatLnSpc="1">
            <a:prstTxWarp prst="textNoShape">
              <a:avLst/>
            </a:prstTxWarp>
          </a:bodyPr>
          <a:lstStyle>
            <a:lvl1pPr algn="r">
              <a:defRPr sz="1300"/>
            </a:lvl1pPr>
          </a:lstStyle>
          <a:p>
            <a:endParaRPr lang="es-ES_tradnl"/>
          </a:p>
        </p:txBody>
      </p:sp>
      <p:sp>
        <p:nvSpPr>
          <p:cNvPr id="100356" name="Rectangle 4"/>
          <p:cNvSpPr>
            <a:spLocks noGrp="1" noRot="1" noChangeAspect="1" noChangeArrowheads="1" noTextEdit="1"/>
          </p:cNvSpPr>
          <p:nvPr>
            <p:ph type="sldImg" idx="2"/>
          </p:nvPr>
        </p:nvSpPr>
        <p:spPr bwMode="auto">
          <a:xfrm>
            <a:off x="1001713" y="787400"/>
            <a:ext cx="5145087" cy="3857625"/>
          </a:xfrm>
          <a:prstGeom prst="rect">
            <a:avLst/>
          </a:prstGeom>
          <a:noFill/>
          <a:ln w="9525">
            <a:solidFill>
              <a:srgbClr val="000000"/>
            </a:solidFill>
            <a:miter lim="800000"/>
            <a:headEnd/>
            <a:tailEnd/>
          </a:ln>
          <a:effectLst/>
        </p:spPr>
      </p:sp>
      <p:sp>
        <p:nvSpPr>
          <p:cNvPr id="100357" name="Rectangle 5"/>
          <p:cNvSpPr>
            <a:spLocks noGrp="1" noChangeArrowheads="1"/>
          </p:cNvSpPr>
          <p:nvPr>
            <p:ph type="body" sz="quarter" idx="3"/>
          </p:nvPr>
        </p:nvSpPr>
        <p:spPr bwMode="auto">
          <a:xfrm>
            <a:off x="963263" y="4880820"/>
            <a:ext cx="5217673" cy="4567147"/>
          </a:xfrm>
          <a:prstGeom prst="rect">
            <a:avLst/>
          </a:prstGeom>
          <a:noFill/>
          <a:ln w="9525">
            <a:noFill/>
            <a:miter lim="800000"/>
            <a:headEnd/>
            <a:tailEnd/>
          </a:ln>
          <a:effectLst/>
        </p:spPr>
        <p:txBody>
          <a:bodyPr vert="horz" wrap="square" lIns="95210" tIns="47606" rIns="95210" bIns="47606"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00358" name="Rectangle 6"/>
          <p:cNvSpPr>
            <a:spLocks noGrp="1" noChangeArrowheads="1"/>
          </p:cNvSpPr>
          <p:nvPr>
            <p:ph type="ftr" sz="quarter" idx="4"/>
          </p:nvPr>
        </p:nvSpPr>
        <p:spPr bwMode="auto">
          <a:xfrm>
            <a:off x="0" y="9682811"/>
            <a:ext cx="3050332" cy="551802"/>
          </a:xfrm>
          <a:prstGeom prst="rect">
            <a:avLst/>
          </a:prstGeom>
          <a:noFill/>
          <a:ln w="9525">
            <a:noFill/>
            <a:miter lim="800000"/>
            <a:headEnd/>
            <a:tailEnd/>
          </a:ln>
          <a:effectLst/>
        </p:spPr>
        <p:txBody>
          <a:bodyPr vert="horz" wrap="square" lIns="95210" tIns="47606" rIns="95210" bIns="47606" numCol="1" anchor="b" anchorCtr="0" compatLnSpc="1">
            <a:prstTxWarp prst="textNoShape">
              <a:avLst/>
            </a:prstTxWarp>
          </a:bodyPr>
          <a:lstStyle>
            <a:lvl1pPr>
              <a:defRPr sz="1300"/>
            </a:lvl1pPr>
          </a:lstStyle>
          <a:p>
            <a:endParaRPr lang="es-ES_tradnl"/>
          </a:p>
        </p:txBody>
      </p:sp>
      <p:sp>
        <p:nvSpPr>
          <p:cNvPr id="100359" name="Rectangle 7"/>
          <p:cNvSpPr>
            <a:spLocks noGrp="1" noChangeArrowheads="1"/>
          </p:cNvSpPr>
          <p:nvPr>
            <p:ph type="sldNum" sz="quarter" idx="5"/>
          </p:nvPr>
        </p:nvSpPr>
        <p:spPr bwMode="auto">
          <a:xfrm>
            <a:off x="4015268" y="9682811"/>
            <a:ext cx="3050332" cy="551802"/>
          </a:xfrm>
          <a:prstGeom prst="rect">
            <a:avLst/>
          </a:prstGeom>
          <a:noFill/>
          <a:ln w="9525">
            <a:noFill/>
            <a:miter lim="800000"/>
            <a:headEnd/>
            <a:tailEnd/>
          </a:ln>
          <a:effectLst/>
        </p:spPr>
        <p:txBody>
          <a:bodyPr vert="horz" wrap="square" lIns="95210" tIns="47606" rIns="95210" bIns="47606" numCol="1" anchor="b" anchorCtr="0" compatLnSpc="1">
            <a:prstTxWarp prst="textNoShape">
              <a:avLst/>
            </a:prstTxWarp>
          </a:bodyPr>
          <a:lstStyle>
            <a:lvl1pPr algn="r">
              <a:defRPr sz="1300"/>
            </a:lvl1pPr>
          </a:lstStyle>
          <a:p>
            <a:fld id="{09A5C85F-86AF-40A3-BD32-E35F4A84E8BD}" type="slidenum">
              <a:rPr lang="es-ES_tradnl"/>
              <a:pPr/>
              <a:t>‹Nº›</a:t>
            </a:fld>
            <a:endParaRPr lang="es-ES_tradnl"/>
          </a:p>
        </p:txBody>
      </p:sp>
    </p:spTree>
    <p:extLst>
      <p:ext uri="{BB962C8B-B14F-4D97-AF65-F5344CB8AC3E}">
        <p14:creationId xmlns:p14="http://schemas.microsoft.com/office/powerpoint/2010/main" val="1776682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B41EFB7-C260-48C5-AACB-3756104FA8E9}" type="slidenum">
              <a:rPr lang="es-ES_tradnl" smtClean="0"/>
              <a:pPr/>
              <a:t>1</a:t>
            </a:fld>
            <a:endParaRPr lang="es-ES_tradnl"/>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401455" y="4861442"/>
            <a:ext cx="6503554" cy="4605576"/>
          </a:xfrm>
          <a:noFill/>
          <a:ln/>
        </p:spPr>
        <p:txBody>
          <a:bodyPr/>
          <a:lstStyle/>
          <a:p>
            <a:r>
              <a:rPr lang="es-ES_tradnl"/>
              <a:t>- La identificación de la ‘crisis del software’ y la noción de que la ingeniería del software es una </a:t>
            </a:r>
          </a:p>
          <a:p>
            <a:r>
              <a:rPr lang="es-ES_tradnl"/>
              <a:t>disciplina ingenieril, llevó a la visión de que el proceso de desarrollo de software es como cualquier</a:t>
            </a:r>
          </a:p>
          <a:p>
            <a:r>
              <a:rPr lang="es-ES_tradnl"/>
              <a:t>otro proceso de ingeniería. De esta forma, se derivaron procesos de desarrollo de software de</a:t>
            </a:r>
          </a:p>
          <a:p>
            <a:r>
              <a:rPr lang="es-ES_tradnl"/>
              <a:t>otras actividades ingenieriles, como fue el modelo en cascada.</a:t>
            </a:r>
          </a:p>
          <a:p>
            <a:r>
              <a:rPr lang="es-ES_tradnl"/>
              <a:t>- Para resolver los problemas reales de una industria, un is o un equipo de ingenieros, deben incor-</a:t>
            </a:r>
          </a:p>
          <a:p>
            <a:r>
              <a:rPr lang="es-ES_tradnl"/>
              <a:t>porar una estrategia de desarrollo que acompañe a los procedimientos, métodos y herramientas</a:t>
            </a:r>
          </a:p>
          <a:p>
            <a:r>
              <a:rPr lang="es-ES_tradnl"/>
              <a:t>presentados en el tema anterior. Estas estrategias se llaman ciclos de vida, modelos de proceso,</a:t>
            </a:r>
          </a:p>
          <a:p>
            <a:r>
              <a:rPr lang="es-ES_tradnl"/>
              <a:t>o paradigmas.</a:t>
            </a:r>
          </a:p>
          <a:p>
            <a:r>
              <a:rPr lang="es-ES_tradnl"/>
              <a:t>- Dependiendo de la naturaleza del proyecto y de la aplicación, se seleccionará un modelo y otro.</a:t>
            </a:r>
          </a:p>
          <a:p>
            <a:r>
              <a:rPr lang="es-ES_tradnl"/>
              <a:t>- Las metodologías abarcan MAS que el ciclo de vida, porque las metodologías incluyen:</a:t>
            </a:r>
          </a:p>
          <a:p>
            <a:r>
              <a:rPr lang="es-ES_tradnl"/>
              <a:t>	- Fases y orden.</a:t>
            </a:r>
          </a:p>
          <a:p>
            <a:r>
              <a:rPr lang="es-ES_tradnl"/>
              <a:t>	- Métodos, procedimientos y herramientas a usar en cada fase.</a:t>
            </a:r>
          </a:p>
          <a:p>
            <a:r>
              <a:rPr lang="es-ES_tradnl"/>
              <a:t>	- Criterios de evaluación.</a:t>
            </a:r>
          </a:p>
        </p:txBody>
      </p:sp>
    </p:spTree>
    <p:extLst>
      <p:ext uri="{BB962C8B-B14F-4D97-AF65-F5344CB8AC3E}">
        <p14:creationId xmlns:p14="http://schemas.microsoft.com/office/powerpoint/2010/main" val="2259121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30" name="Picture 4" descr="C:\Users\Jaime\Pictures\VueScan\Scan-111025-0003.jpg"/>
          <p:cNvPicPr>
            <a:picLocks noChangeAspect="1" noChangeArrowheads="1"/>
          </p:cNvPicPr>
          <p:nvPr userDrawn="1"/>
        </p:nvPicPr>
        <p:blipFill>
          <a:blip r:embed="rId2" cstate="print"/>
          <a:srcRect/>
          <a:stretch>
            <a:fillRect/>
          </a:stretch>
        </p:blipFill>
        <p:spPr bwMode="auto">
          <a:xfrm>
            <a:off x="0" y="2997200"/>
            <a:ext cx="9144000" cy="576263"/>
          </a:xfrm>
          <a:prstGeom prst="rect">
            <a:avLst/>
          </a:prstGeom>
          <a:ln>
            <a:noFill/>
          </a:ln>
          <a:effectLst>
            <a:outerShdw blurRad="190500" algn="tl" rotWithShape="0">
              <a:srgbClr val="000000">
                <a:alpha val="70000"/>
              </a:srgbClr>
            </a:outerShdw>
          </a:effectLst>
        </p:spPr>
      </p:pic>
      <p:grpSp>
        <p:nvGrpSpPr>
          <p:cNvPr id="31" name="7 Grupo"/>
          <p:cNvGrpSpPr>
            <a:grpSpLocks/>
          </p:cNvGrpSpPr>
          <p:nvPr userDrawn="1"/>
        </p:nvGrpSpPr>
        <p:grpSpPr bwMode="auto">
          <a:xfrm>
            <a:off x="990600" y="25400"/>
            <a:ext cx="7874000" cy="538163"/>
            <a:chOff x="990600" y="25034"/>
            <a:chExt cx="7874000" cy="538529"/>
          </a:xfrm>
        </p:grpSpPr>
        <p:sp>
          <p:nvSpPr>
            <p:cNvPr id="32" name="Line 7"/>
            <p:cNvSpPr>
              <a:spLocks noChangeShapeType="1"/>
            </p:cNvSpPr>
            <p:nvPr/>
          </p:nvSpPr>
          <p:spPr bwMode="auto">
            <a:xfrm>
              <a:off x="990600" y="229961"/>
              <a:ext cx="6596063" cy="0"/>
            </a:xfrm>
            <a:prstGeom prst="line">
              <a:avLst/>
            </a:prstGeom>
            <a:noFill/>
            <a:ln w="9525">
              <a:solidFill>
                <a:schemeClr val="tx1"/>
              </a:solidFill>
              <a:round/>
              <a:headEnd/>
              <a:tailEnd/>
            </a:ln>
          </p:spPr>
          <p:txBody>
            <a:bodyPr wrap="none" anchor="ctr"/>
            <a:lstStyle/>
            <a:p>
              <a:pPr>
                <a:defRPr/>
              </a:pPr>
              <a:endParaRPr lang="es-ES"/>
            </a:p>
          </p:txBody>
        </p:sp>
        <p:sp>
          <p:nvSpPr>
            <p:cNvPr id="33" name="Line 8"/>
            <p:cNvSpPr>
              <a:spLocks noChangeShapeType="1"/>
            </p:cNvSpPr>
            <p:nvPr/>
          </p:nvSpPr>
          <p:spPr bwMode="auto">
            <a:xfrm>
              <a:off x="990600" y="306213"/>
              <a:ext cx="6596063" cy="0"/>
            </a:xfrm>
            <a:prstGeom prst="line">
              <a:avLst/>
            </a:prstGeom>
            <a:noFill/>
            <a:ln w="9525">
              <a:solidFill>
                <a:schemeClr val="tx1"/>
              </a:solidFill>
              <a:round/>
              <a:headEnd/>
              <a:tailEnd/>
            </a:ln>
          </p:spPr>
          <p:txBody>
            <a:bodyPr wrap="none" anchor="ctr"/>
            <a:lstStyle/>
            <a:p>
              <a:pPr>
                <a:defRPr/>
              </a:pPr>
              <a:endParaRPr lang="es-ES"/>
            </a:p>
          </p:txBody>
        </p:sp>
        <p:graphicFrame>
          <p:nvGraphicFramePr>
            <p:cNvPr id="34" name="Object 5"/>
            <p:cNvGraphicFramePr>
              <a:graphicFrameLocks noChangeAspect="1"/>
            </p:cNvGraphicFramePr>
            <p:nvPr/>
          </p:nvGraphicFramePr>
          <p:xfrm>
            <a:off x="8080375" y="73025"/>
            <a:ext cx="784225" cy="479425"/>
          </p:xfrm>
          <a:graphic>
            <a:graphicData uri="http://schemas.openxmlformats.org/presentationml/2006/ole">
              <mc:AlternateContent xmlns:mc="http://schemas.openxmlformats.org/markup-compatibility/2006">
                <mc:Choice xmlns:v="urn:schemas-microsoft-com:vml" Requires="v">
                  <p:oleObj name="Imagen" r:id="rId3" imgW="1432440" imgH="872640" progId="Word.Picture.8">
                    <p:embed/>
                  </p:oleObj>
                </mc:Choice>
                <mc:Fallback>
                  <p:oleObj name="Imagen" r:id="rId3" imgW="1432440" imgH="8726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5" y="73025"/>
                          <a:ext cx="7842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 name="Picture 15" descr="LogoOficial-EPS-96-8x8"/>
            <p:cNvPicPr>
              <a:picLocks noChangeAspect="1" noChangeArrowheads="1"/>
            </p:cNvPicPr>
            <p:nvPr/>
          </p:nvPicPr>
          <p:blipFill>
            <a:blip r:embed="rId5" cstate="print"/>
            <a:srcRect/>
            <a:stretch>
              <a:fillRect/>
            </a:stretch>
          </p:blipFill>
          <p:spPr bwMode="auto">
            <a:xfrm>
              <a:off x="7459663" y="41275"/>
              <a:ext cx="596900" cy="522288"/>
            </a:xfrm>
            <a:prstGeom prst="rect">
              <a:avLst/>
            </a:prstGeom>
            <a:solidFill>
              <a:schemeClr val="bg1"/>
            </a:solidFill>
            <a:ln w="9525">
              <a:noFill/>
              <a:miter lim="800000"/>
              <a:headEnd/>
              <a:tailEnd/>
            </a:ln>
          </p:spPr>
        </p:pic>
        <p:sp>
          <p:nvSpPr>
            <p:cNvPr id="36" name="Text Box 9"/>
            <p:cNvSpPr txBox="1">
              <a:spLocks noChangeArrowheads="1"/>
            </p:cNvSpPr>
            <p:nvPr/>
          </p:nvSpPr>
          <p:spPr bwMode="auto">
            <a:xfrm>
              <a:off x="5387975" y="25034"/>
              <a:ext cx="2089150" cy="254173"/>
            </a:xfrm>
            <a:prstGeom prst="rect">
              <a:avLst/>
            </a:prstGeom>
            <a:noFill/>
            <a:ln w="9525">
              <a:noFill/>
              <a:miter lim="800000"/>
              <a:headEnd/>
              <a:tailEnd/>
            </a:ln>
          </p:spPr>
          <p:txBody>
            <a:bodyPr wrap="none">
              <a:spAutoFit/>
            </a:bodyPr>
            <a:lstStyle/>
            <a:p>
              <a:pPr eaLnBrk="0" hangingPunct="0">
                <a:defRPr/>
              </a:pPr>
              <a:r>
                <a:rPr lang="es-ES_tradnl" sz="1050" dirty="0">
                  <a:latin typeface="Tahoma" pitchFamily="34" charset="0"/>
                </a:rPr>
                <a:t>Grado en Ingeniería Informática</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45DE27F-5F4F-4377-9F48-5E56E3C137DA}"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02463" y="457200"/>
            <a:ext cx="1943100" cy="56388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173163" y="457200"/>
            <a:ext cx="56769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12D5CBB0-D800-4B92-80D4-05F096235DFB}"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D0B35D86-7800-4FE5-B911-E9A850DFE4D5}"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94AED05-04A5-491A-9834-FC47F6C937D9}"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63033730-06F7-4D00-9506-AE9E708CD7A5}"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BEA25CC8-3441-42DA-9006-F59A1E447CFA}"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3A5BB5B7-2639-4FD5-BB1F-3057B094F4D2}"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24F0440-AA0C-45FC-AD5F-DE408C973FF0}"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F2351516-8A92-4322-A0DC-069BC392940E}"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97"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098"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n-U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n-U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4C2EA47D-911C-43FE-B6E9-1B00D158978F}" type="slidenum">
              <a:rPr lang="en-US"/>
              <a:pPr/>
              <a:t>‹Nº›</a:t>
            </a:fld>
            <a:endParaRPr lang="en-US"/>
          </a:p>
        </p:txBody>
      </p:sp>
      <p:pic>
        <p:nvPicPr>
          <p:cNvPr id="30" name="Picture 4" descr="C:\Users\Jaime\Pictures\VueScan\Scan-111025-0003.jpg"/>
          <p:cNvPicPr>
            <a:picLocks noChangeAspect="1" noChangeArrowheads="1"/>
          </p:cNvPicPr>
          <p:nvPr userDrawn="1"/>
        </p:nvPicPr>
        <p:blipFill>
          <a:blip r:embed="rId13" cstate="print"/>
          <a:srcRect/>
          <a:stretch>
            <a:fillRect/>
          </a:stretch>
        </p:blipFill>
        <p:spPr bwMode="auto">
          <a:xfrm>
            <a:off x="184150" y="0"/>
            <a:ext cx="323850" cy="6858000"/>
          </a:xfrm>
          <a:prstGeom prst="rect">
            <a:avLst/>
          </a:prstGeom>
          <a:ln>
            <a:noFill/>
          </a:ln>
          <a:effectLst>
            <a:outerShdw blurRad="190500" algn="tl" rotWithShape="0">
              <a:srgbClr val="000000">
                <a:alpha val="70000"/>
              </a:srgbClr>
            </a:outerShdw>
          </a:effectLst>
        </p:spPr>
      </p:pic>
      <p:grpSp>
        <p:nvGrpSpPr>
          <p:cNvPr id="31" name="7 Grupo"/>
          <p:cNvGrpSpPr>
            <a:grpSpLocks/>
          </p:cNvGrpSpPr>
          <p:nvPr userDrawn="1"/>
        </p:nvGrpSpPr>
        <p:grpSpPr bwMode="auto">
          <a:xfrm>
            <a:off x="990600" y="25400"/>
            <a:ext cx="7874000" cy="538163"/>
            <a:chOff x="990600" y="25034"/>
            <a:chExt cx="7874000" cy="538529"/>
          </a:xfrm>
        </p:grpSpPr>
        <p:sp>
          <p:nvSpPr>
            <p:cNvPr id="32" name="Line 7"/>
            <p:cNvSpPr>
              <a:spLocks noChangeShapeType="1"/>
            </p:cNvSpPr>
            <p:nvPr/>
          </p:nvSpPr>
          <p:spPr bwMode="auto">
            <a:xfrm>
              <a:off x="990600" y="229961"/>
              <a:ext cx="6596063" cy="0"/>
            </a:xfrm>
            <a:prstGeom prst="line">
              <a:avLst/>
            </a:prstGeom>
            <a:noFill/>
            <a:ln w="9525">
              <a:solidFill>
                <a:schemeClr val="tx1"/>
              </a:solidFill>
              <a:round/>
              <a:headEnd/>
              <a:tailEnd/>
            </a:ln>
          </p:spPr>
          <p:txBody>
            <a:bodyPr wrap="none" anchor="ctr"/>
            <a:lstStyle/>
            <a:p>
              <a:pPr>
                <a:defRPr/>
              </a:pPr>
              <a:endParaRPr lang="es-ES"/>
            </a:p>
          </p:txBody>
        </p:sp>
        <p:sp>
          <p:nvSpPr>
            <p:cNvPr id="33" name="Line 8"/>
            <p:cNvSpPr>
              <a:spLocks noChangeShapeType="1"/>
            </p:cNvSpPr>
            <p:nvPr/>
          </p:nvSpPr>
          <p:spPr bwMode="auto">
            <a:xfrm>
              <a:off x="990600" y="306213"/>
              <a:ext cx="6596063" cy="0"/>
            </a:xfrm>
            <a:prstGeom prst="line">
              <a:avLst/>
            </a:prstGeom>
            <a:noFill/>
            <a:ln w="9525">
              <a:solidFill>
                <a:schemeClr val="tx1"/>
              </a:solidFill>
              <a:round/>
              <a:headEnd/>
              <a:tailEnd/>
            </a:ln>
          </p:spPr>
          <p:txBody>
            <a:bodyPr wrap="none" anchor="ctr"/>
            <a:lstStyle/>
            <a:p>
              <a:pPr>
                <a:defRPr/>
              </a:pPr>
              <a:endParaRPr lang="es-ES"/>
            </a:p>
          </p:txBody>
        </p:sp>
        <p:graphicFrame>
          <p:nvGraphicFramePr>
            <p:cNvPr id="34" name="Object 5"/>
            <p:cNvGraphicFramePr>
              <a:graphicFrameLocks noChangeAspect="1"/>
            </p:cNvGraphicFramePr>
            <p:nvPr/>
          </p:nvGraphicFramePr>
          <p:xfrm>
            <a:off x="8080375" y="73025"/>
            <a:ext cx="784225" cy="479425"/>
          </p:xfrm>
          <a:graphic>
            <a:graphicData uri="http://schemas.openxmlformats.org/presentationml/2006/ole">
              <mc:AlternateContent xmlns:mc="http://schemas.openxmlformats.org/markup-compatibility/2006">
                <mc:Choice xmlns:v="urn:schemas-microsoft-com:vml" Requires="v">
                  <p:oleObj name="Imagen" r:id="rId14" imgW="1432440" imgH="872640" progId="Word.Picture.8">
                    <p:embed/>
                  </p:oleObj>
                </mc:Choice>
                <mc:Fallback>
                  <p:oleObj name="Imagen" r:id="rId14" imgW="1432440" imgH="872640" progId="Word.Picture.8">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80375" y="73025"/>
                          <a:ext cx="7842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 name="Picture 15" descr="LogoOficial-EPS-96-8x8"/>
            <p:cNvPicPr>
              <a:picLocks noChangeAspect="1" noChangeArrowheads="1"/>
            </p:cNvPicPr>
            <p:nvPr/>
          </p:nvPicPr>
          <p:blipFill>
            <a:blip r:embed="rId16" cstate="print"/>
            <a:srcRect/>
            <a:stretch>
              <a:fillRect/>
            </a:stretch>
          </p:blipFill>
          <p:spPr bwMode="auto">
            <a:xfrm>
              <a:off x="7459663" y="41275"/>
              <a:ext cx="596900" cy="522288"/>
            </a:xfrm>
            <a:prstGeom prst="rect">
              <a:avLst/>
            </a:prstGeom>
            <a:solidFill>
              <a:schemeClr val="bg1"/>
            </a:solidFill>
            <a:ln w="9525">
              <a:noFill/>
              <a:miter lim="800000"/>
              <a:headEnd/>
              <a:tailEnd/>
            </a:ln>
          </p:spPr>
        </p:pic>
        <p:sp>
          <p:nvSpPr>
            <p:cNvPr id="36" name="Text Box 9"/>
            <p:cNvSpPr txBox="1">
              <a:spLocks noChangeArrowheads="1"/>
            </p:cNvSpPr>
            <p:nvPr/>
          </p:nvSpPr>
          <p:spPr bwMode="auto">
            <a:xfrm>
              <a:off x="5387975" y="25034"/>
              <a:ext cx="2089150" cy="254173"/>
            </a:xfrm>
            <a:prstGeom prst="rect">
              <a:avLst/>
            </a:prstGeom>
            <a:noFill/>
            <a:ln w="9525">
              <a:noFill/>
              <a:miter lim="800000"/>
              <a:headEnd/>
              <a:tailEnd/>
            </a:ln>
          </p:spPr>
          <p:txBody>
            <a:bodyPr wrap="none">
              <a:spAutoFit/>
            </a:bodyPr>
            <a:lstStyle/>
            <a:p>
              <a:pPr eaLnBrk="0" hangingPunct="0">
                <a:defRPr/>
              </a:pPr>
              <a:r>
                <a:rPr lang="es-ES_tradnl" sz="1050" dirty="0">
                  <a:latin typeface="Tahoma" pitchFamily="34" charset="0"/>
                </a:rPr>
                <a:t>Grado en Ingeniería Informática</a:t>
              </a: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PE01931_"/>
          <p:cNvPicPr>
            <a:picLocks noChangeAspect="1" noChangeArrowheads="1"/>
          </p:cNvPicPr>
          <p:nvPr/>
        </p:nvPicPr>
        <p:blipFill>
          <a:blip r:embed="rId3" cstate="print">
            <a:lum bright="60000"/>
          </a:blip>
          <a:srcRect/>
          <a:stretch>
            <a:fillRect/>
          </a:stretch>
        </p:blipFill>
        <p:spPr bwMode="auto">
          <a:xfrm>
            <a:off x="5622511" y="4125930"/>
            <a:ext cx="3250968" cy="2727874"/>
          </a:xfrm>
          <a:prstGeom prst="rect">
            <a:avLst/>
          </a:prstGeom>
          <a:noFill/>
        </p:spPr>
      </p:pic>
      <p:sp>
        <p:nvSpPr>
          <p:cNvPr id="7" name="Rectangle 5"/>
          <p:cNvSpPr>
            <a:spLocks noChangeArrowheads="1"/>
          </p:cNvSpPr>
          <p:nvPr/>
        </p:nvSpPr>
        <p:spPr bwMode="auto">
          <a:xfrm>
            <a:off x="9216" y="476672"/>
            <a:ext cx="9144000" cy="1752600"/>
          </a:xfrm>
          <a:prstGeom prst="rect">
            <a:avLst/>
          </a:prstGeom>
          <a:noFill/>
          <a:ln w="9525">
            <a:noFill/>
            <a:miter lim="800000"/>
            <a:headEnd/>
            <a:tailEnd/>
          </a:ln>
        </p:spPr>
        <p:txBody>
          <a:bodyPr/>
          <a:lstStyle/>
          <a:p>
            <a:pPr algn="ctr"/>
            <a:r>
              <a:rPr lang="es-ES_tradnl" sz="3800" b="1" dirty="0">
                <a:latin typeface="Tahoma" pitchFamily="34" charset="0"/>
              </a:rPr>
              <a:t>Plan de Proyecto del Sistema Software de Reserva de Instalaciones Deportivas de la UAM</a:t>
            </a:r>
          </a:p>
          <a:p>
            <a:pPr algn="ctr"/>
            <a:endParaRPr lang="es-ES_tradnl" sz="3800" b="1" dirty="0">
              <a:latin typeface="Tahoma" pitchFamily="34" charset="0"/>
            </a:endParaRPr>
          </a:p>
          <a:p>
            <a:pPr algn="ctr"/>
            <a:endParaRPr lang="es-ES_tradnl" sz="3800" b="1" dirty="0">
              <a:latin typeface="Tahoma" pitchFamily="34" charset="0"/>
            </a:endParaRPr>
          </a:p>
          <a:p>
            <a:pPr algn="ctr"/>
            <a:endParaRPr lang="es-ES_tradnl" sz="3800" b="1" dirty="0">
              <a:latin typeface="Tahoma" pitchFamily="34" charset="0"/>
            </a:endParaRPr>
          </a:p>
          <a:p>
            <a:pPr algn="ctr"/>
            <a:r>
              <a:rPr lang="es-ES_tradnl" sz="3800" b="1" dirty="0">
                <a:latin typeface="Tahoma" pitchFamily="34" charset="0"/>
              </a:rPr>
              <a:t>PINGS</a:t>
            </a:r>
          </a:p>
          <a:p>
            <a:pPr algn="ctr"/>
            <a:r>
              <a:rPr lang="es-ES_tradnl" sz="3800" b="1" dirty="0">
                <a:latin typeface="Tahoma" pitchFamily="34" charset="0"/>
              </a:rPr>
              <a:t>PRÁCTICA 2</a:t>
            </a:r>
          </a:p>
          <a:p>
            <a:pPr algn="ctr"/>
            <a:r>
              <a:rPr lang="en-US" sz="3800" b="1" dirty="0">
                <a:latin typeface="Tahoma" pitchFamily="34" charset="0"/>
              </a:rPr>
              <a:t>Feedback</a:t>
            </a:r>
            <a:r>
              <a:rPr lang="es-ES_tradnl" sz="3800" b="1" dirty="0">
                <a:latin typeface="Tahoma" pitchFamily="34" charset="0"/>
              </a:rPr>
              <a:t> </a:t>
            </a:r>
            <a:endParaRPr lang="es-ES_tradnl" sz="3800" b="1" dirty="0"/>
          </a:p>
        </p:txBody>
      </p:sp>
      <p:pic>
        <p:nvPicPr>
          <p:cNvPr id="8" name="Picture 11" descr="PE07677_"/>
          <p:cNvPicPr>
            <a:picLocks noChangeAspect="1" noChangeArrowheads="1"/>
          </p:cNvPicPr>
          <p:nvPr/>
        </p:nvPicPr>
        <p:blipFill>
          <a:blip r:embed="rId4" cstate="print">
            <a:lum bright="40000"/>
          </a:blip>
          <a:srcRect/>
          <a:stretch>
            <a:fillRect/>
          </a:stretch>
        </p:blipFill>
        <p:spPr bwMode="auto">
          <a:xfrm>
            <a:off x="755576" y="4848568"/>
            <a:ext cx="1911602" cy="191683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Plan de Proyecto</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10</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4832092"/>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El Plan de Proyecto tiene datos de la estimación de los costes reales internos de la empresa que no se presentan al cliente. Sobre eso, se aumentará un margen (rentabilidad económica) que será lo que constituya el presupuesto que se presenta al cliente (una vez que sea aprobado internamente el plan). </a:t>
            </a:r>
          </a:p>
          <a:p>
            <a:pPr marL="342900" indent="-342900">
              <a:buClr>
                <a:schemeClr val="accent1"/>
              </a:buClr>
              <a:buSzPct val="75000"/>
              <a:buFont typeface="Monotype Sorts" pitchFamily="2" charset="2"/>
              <a:buChar char="n"/>
            </a:pPr>
            <a:endParaRPr lang="es-E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El cliente dirá qué es lo que necesita y cuál proyecto le da lo que necesita y si el coste es razonable para él, es decir el cliente dirá cuál plan de proyecto se adapta a sus necesidades y a su economía.</a:t>
            </a:r>
          </a:p>
        </p:txBody>
      </p:sp>
    </p:spTree>
    <p:extLst>
      <p:ext uri="{BB962C8B-B14F-4D97-AF65-F5344CB8AC3E}">
        <p14:creationId xmlns:p14="http://schemas.microsoft.com/office/powerpoint/2010/main" val="154273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Plan de Proyecto - Propuesta</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11</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3108543"/>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Cuando os presentéis a pliegos de condiciones para selección de contratación de proyectos, tenéis que buscar un equilibrio entre lo técnico y lo económico para llegar a más puntos en cada criterio de evaluación.</a:t>
            </a:r>
          </a:p>
          <a:p>
            <a:pPr marL="342900" indent="-342900">
              <a:buClr>
                <a:schemeClr val="accent1"/>
              </a:buClr>
              <a:buSzPct val="75000"/>
              <a:buFont typeface="Monotype Sorts" pitchFamily="2" charset="2"/>
              <a:buChar char="n"/>
            </a:pPr>
            <a:endParaRPr lang="es-E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Si te pasas del precio límite fijado en el pliego, estás fuera porque eso es lo que te van a pagar.</a:t>
            </a:r>
          </a:p>
        </p:txBody>
      </p:sp>
    </p:spTree>
    <p:extLst>
      <p:ext uri="{BB962C8B-B14F-4D97-AF65-F5344CB8AC3E}">
        <p14:creationId xmlns:p14="http://schemas.microsoft.com/office/powerpoint/2010/main" val="31311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Plan de Proyecto - Propuesta</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12</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449032"/>
            <a:ext cx="7848600" cy="5593839"/>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700" dirty="0">
                <a:latin typeface="Arial Narrow" pitchFamily="34" charset="0"/>
              </a:rPr>
              <a:t>Unos mismos requisitos básicos de cara al cliente, tienen distintas interpretaciones por parte del equipo de analistas y genera distintas especificaciones de requisitos y eso es donde cambia el coste de implementación de un proyecto. Y como consecuencia cuanto más os ajustéis lo que vosotros especifiquéis a lo que os pide el cliente, más barato saldrá el proyecto.</a:t>
            </a:r>
          </a:p>
          <a:p>
            <a:pPr marL="342900" indent="-342900">
              <a:buClr>
                <a:schemeClr val="accent1"/>
              </a:buClr>
              <a:buSzPct val="75000"/>
              <a:buFont typeface="Monotype Sorts" pitchFamily="2" charset="2"/>
              <a:buChar char="n"/>
            </a:pPr>
            <a:endParaRPr lang="es-ES" sz="2700" dirty="0">
              <a:latin typeface="Arial Narrow" pitchFamily="34" charset="0"/>
            </a:endParaRPr>
          </a:p>
          <a:p>
            <a:pPr marL="342900" indent="-342900">
              <a:buClr>
                <a:schemeClr val="accent1"/>
              </a:buClr>
              <a:buSzPct val="75000"/>
              <a:buFont typeface="Monotype Sorts" pitchFamily="2" charset="2"/>
              <a:buChar char="n"/>
            </a:pPr>
            <a:r>
              <a:rPr lang="es-ES" sz="2700" dirty="0">
                <a:latin typeface="Arial Narrow" pitchFamily="34" charset="0"/>
              </a:rPr>
              <a:t>Si te ajustas a lo que solicita el cliente, el coste será menor que si añades funcionalidades extra, porque hay menos funcionalidades. A diferencia, con funcionalidades extras aumenta la duración (porque hay más cosas que hacer) y por tanto aumenta el coste del proyecto.</a:t>
            </a:r>
          </a:p>
        </p:txBody>
      </p:sp>
    </p:spTree>
    <p:extLst>
      <p:ext uri="{BB962C8B-B14F-4D97-AF65-F5344CB8AC3E}">
        <p14:creationId xmlns:p14="http://schemas.microsoft.com/office/powerpoint/2010/main" val="383629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Equipo de Trabajo</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13</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449032"/>
            <a:ext cx="7848600" cy="5078313"/>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700" dirty="0">
                <a:latin typeface="Arial Narrow" pitchFamily="34" charset="0"/>
              </a:rPr>
              <a:t>La</a:t>
            </a:r>
            <a:r>
              <a:rPr lang="es-ES" sz="2700" b="1" dirty="0">
                <a:latin typeface="Arial Narrow" pitchFamily="34" charset="0"/>
              </a:rPr>
              <a:t> cohesión de un equipo de trabajo</a:t>
            </a:r>
            <a:r>
              <a:rPr lang="es-ES" sz="2700" dirty="0">
                <a:latin typeface="Arial Narrow" pitchFamily="34" charset="0"/>
              </a:rPr>
              <a:t> no es más que la buena integración de un equipo que está, además, comprometido con un objetivo común. Es un equipo unido, donde </a:t>
            </a:r>
            <a:r>
              <a:rPr lang="es-ES" sz="2700" b="1" dirty="0">
                <a:latin typeface="Arial Narrow" pitchFamily="34" charset="0"/>
              </a:rPr>
              <a:t>unos se apoyan en otros</a:t>
            </a:r>
            <a:r>
              <a:rPr lang="es-ES" sz="2700" dirty="0">
                <a:latin typeface="Arial Narrow" pitchFamily="34" charset="0"/>
              </a:rPr>
              <a:t> para alcanzar las metas grupales y empresariales.</a:t>
            </a:r>
          </a:p>
          <a:p>
            <a:pPr marL="342900" indent="-342900">
              <a:buClr>
                <a:schemeClr val="accent1"/>
              </a:buClr>
              <a:buSzPct val="75000"/>
              <a:buFont typeface="Monotype Sorts" pitchFamily="2" charset="2"/>
              <a:buChar char="n"/>
            </a:pPr>
            <a:endParaRPr lang="es-ES" sz="2700" dirty="0">
              <a:latin typeface="Arial Narrow" pitchFamily="34" charset="0"/>
            </a:endParaRPr>
          </a:p>
          <a:p>
            <a:pPr marL="342900" indent="-342900">
              <a:buClr>
                <a:schemeClr val="accent1"/>
              </a:buClr>
              <a:buSzPct val="75000"/>
              <a:buFont typeface="Monotype Sorts" pitchFamily="2" charset="2"/>
              <a:buChar char="n"/>
            </a:pPr>
            <a:r>
              <a:rPr lang="es-ES" sz="2700" b="1" dirty="0">
                <a:latin typeface="Arial Narrow" pitchFamily="34" charset="0"/>
              </a:rPr>
              <a:t>Adecuación:</a:t>
            </a:r>
            <a:r>
              <a:rPr lang="es-ES" sz="2700" dirty="0">
                <a:latin typeface="Arial Narrow" pitchFamily="34" charset="0"/>
              </a:rPr>
              <a:t> Adaptación de algo a las necesidades o condiciones de una persona o de una cosa.</a:t>
            </a:r>
          </a:p>
          <a:p>
            <a:pPr marL="342900" indent="-342900">
              <a:buClr>
                <a:schemeClr val="accent1"/>
              </a:buClr>
              <a:buSzPct val="75000"/>
              <a:buFont typeface="Monotype Sorts" pitchFamily="2" charset="2"/>
              <a:buChar char="n"/>
            </a:pPr>
            <a:endParaRPr lang="es-ES" sz="2700" dirty="0">
              <a:latin typeface="Arial Narrow" pitchFamily="34" charset="0"/>
            </a:endParaRPr>
          </a:p>
          <a:p>
            <a:pPr marL="342900" indent="-342900">
              <a:buClr>
                <a:schemeClr val="accent1"/>
              </a:buClr>
              <a:buSzPct val="75000"/>
              <a:buFont typeface="Monotype Sorts" pitchFamily="2" charset="2"/>
              <a:buChar char="n"/>
            </a:pPr>
            <a:r>
              <a:rPr lang="es-ES" sz="2700" b="1" dirty="0">
                <a:latin typeface="Arial Narrow" pitchFamily="34" charset="0"/>
              </a:rPr>
              <a:t>Coherencia:</a:t>
            </a:r>
            <a:r>
              <a:rPr lang="es-ES" sz="2700" dirty="0">
                <a:latin typeface="Arial Narrow" pitchFamily="34" charset="0"/>
              </a:rPr>
              <a:t> Relación lógica entre dos cosas o entre las partes o elementos de algo de modo que no se produce contradicción ni oposición entre ellas.</a:t>
            </a:r>
          </a:p>
        </p:txBody>
      </p:sp>
    </p:spTree>
    <p:extLst>
      <p:ext uri="{BB962C8B-B14F-4D97-AF65-F5344CB8AC3E}">
        <p14:creationId xmlns:p14="http://schemas.microsoft.com/office/powerpoint/2010/main" val="405558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Subsistemas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2</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693252"/>
            <a:ext cx="8100392" cy="5262979"/>
          </a:xfrm>
          <a:prstGeom prst="rect">
            <a:avLst/>
          </a:prstGeom>
          <a:noFill/>
          <a:ln w="9525">
            <a:noFill/>
            <a:miter lim="800000"/>
            <a:headEnd/>
            <a:tailEnd/>
          </a:ln>
          <a:effectLst/>
        </p:spPr>
        <p:txBody>
          <a:bodyPr wrap="square">
            <a:spAutoFit/>
          </a:bodyPr>
          <a:lstStyle/>
          <a:p>
            <a:pPr marL="342900" indent="-342900">
              <a:buClr>
                <a:schemeClr val="accent1"/>
              </a:buClr>
              <a:buSzPct val="75000"/>
              <a:buFont typeface="Monotype Sorts" pitchFamily="2" charset="2"/>
              <a:buChar char="n"/>
            </a:pPr>
            <a:r>
              <a:rPr lang="es-ES" sz="2800" b="1" dirty="0">
                <a:latin typeface="Arial Narrow" pitchFamily="34" charset="0"/>
              </a:rPr>
              <a:t>Subsistemas + requisitos -- &gt; ordenar por prioridad al negocio  +  mejoras</a:t>
            </a:r>
            <a:endParaRPr lang="en-US" sz="2800" b="1" dirty="0">
              <a:latin typeface="Arial Narrow" pitchFamily="34" charset="0"/>
            </a:endParaRPr>
          </a:p>
          <a:p>
            <a:pPr>
              <a:buClr>
                <a:schemeClr val="accent1"/>
              </a:buClr>
              <a:buSzPct val="75000"/>
            </a:pPr>
            <a:r>
              <a:rPr lang="es-ES" sz="2800" dirty="0">
                <a:latin typeface="Arial Narrow" pitchFamily="34" charset="0"/>
              </a:rPr>
              <a:t> </a:t>
            </a:r>
            <a:endParaRPr lang="en-U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Negocio: Vender inscripciones a actividades….. Y después, servicios asociados a las actividades ¡que he vendido!</a:t>
            </a:r>
          </a:p>
          <a:p>
            <a:pPr>
              <a:buClr>
                <a:schemeClr val="accent1"/>
              </a:buClr>
              <a:buSzPct val="75000"/>
            </a:pPr>
            <a:endParaRPr lang="en-U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Para VENDER:</a:t>
            </a:r>
            <a:endParaRPr lang="en-US" sz="2800" dirty="0">
              <a:latin typeface="Arial Narrow" pitchFamily="34" charset="0"/>
            </a:endParaRPr>
          </a:p>
          <a:p>
            <a:pPr lvl="0">
              <a:buClr>
                <a:schemeClr val="accent1"/>
              </a:buClr>
              <a:buSzPct val="75000"/>
            </a:pPr>
            <a:r>
              <a:rPr lang="es-ES" sz="2800" dirty="0">
                <a:latin typeface="Arial Narrow" pitchFamily="34" charset="0"/>
              </a:rPr>
              <a:t>	- BUSCAR</a:t>
            </a:r>
          </a:p>
          <a:p>
            <a:pPr lvl="0">
              <a:buClr>
                <a:schemeClr val="accent1"/>
              </a:buClr>
              <a:buSzPct val="75000"/>
            </a:pPr>
            <a:r>
              <a:rPr lang="es-ES" sz="2800" dirty="0">
                <a:latin typeface="Arial Narrow" pitchFamily="34" charset="0"/>
              </a:rPr>
              <a:t>	- TENER LA MEJOR OFERTA</a:t>
            </a:r>
            <a:endParaRPr lang="en-US" sz="2800" dirty="0">
              <a:latin typeface="Arial Narrow" pitchFamily="34" charset="0"/>
            </a:endParaRPr>
          </a:p>
          <a:p>
            <a:pPr lvl="0">
              <a:buClr>
                <a:schemeClr val="accent1"/>
              </a:buClr>
              <a:buSzPct val="75000"/>
            </a:pPr>
            <a:r>
              <a:rPr lang="es-ES" sz="2800" dirty="0">
                <a:latin typeface="Arial Narrow" pitchFamily="34" charset="0"/>
              </a:rPr>
              <a:t>	- Y VENDERLO</a:t>
            </a:r>
            <a:endParaRPr lang="en-US" sz="2800" dirty="0">
              <a:latin typeface="Arial Narrow" pitchFamily="34" charset="0"/>
            </a:endParaRPr>
          </a:p>
          <a:p>
            <a:pPr>
              <a:buClr>
                <a:schemeClr val="accent1"/>
              </a:buClr>
              <a:buSzPct val="75000"/>
            </a:pPr>
            <a:endParaRPr lang="en-US" sz="2800" dirty="0">
              <a:latin typeface="Arial Narrow"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Entregables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3</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708344"/>
            <a:ext cx="7848600" cy="4985980"/>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b="1" dirty="0">
                <a:latin typeface="Arial Narrow" pitchFamily="34" charset="0"/>
              </a:rPr>
              <a:t>Los hitos de entrega no tienen que ser equitativos en tiempo ni en esfuerzo de desarrollo:</a:t>
            </a:r>
          </a:p>
          <a:p>
            <a:pPr>
              <a:buClr>
                <a:schemeClr val="accent1"/>
              </a:buClr>
              <a:buSzPct val="75000"/>
            </a:pPr>
            <a:endParaRPr lang="en-US" sz="2800" dirty="0">
              <a:latin typeface="Arial Narrow" pitchFamily="34" charset="0"/>
            </a:endParaRPr>
          </a:p>
          <a:p>
            <a:pPr marL="800100" lvl="1" indent="-342900">
              <a:buClr>
                <a:schemeClr val="accent1"/>
              </a:buClr>
              <a:buSzPct val="75000"/>
              <a:buFont typeface="Monotype Sorts" pitchFamily="2" charset="2"/>
              <a:buChar char="n"/>
            </a:pPr>
            <a:r>
              <a:rPr lang="es-ES" sz="2600" dirty="0">
                <a:latin typeface="Arial Narrow" pitchFamily="34" charset="0"/>
              </a:rPr>
              <a:t>El primer y segundo hito de entrega suelen requerir más tiempo, ya que son la base de todo el sistema.</a:t>
            </a:r>
            <a:endParaRPr lang="en-US" sz="2600" dirty="0">
              <a:latin typeface="Arial Narrow" pitchFamily="34" charset="0"/>
            </a:endParaRPr>
          </a:p>
          <a:p>
            <a:pPr marL="800100" lvl="1" indent="-342900">
              <a:buClr>
                <a:schemeClr val="accent1"/>
              </a:buClr>
              <a:buSzPct val="75000"/>
              <a:buFont typeface="Monotype Sorts" pitchFamily="2" charset="2"/>
              <a:buChar char="n"/>
            </a:pPr>
            <a:r>
              <a:rPr lang="es-ES" sz="2600" dirty="0">
                <a:latin typeface="Arial Narrow" pitchFamily="34" charset="0"/>
              </a:rPr>
              <a:t>Además, en ellos se entregan “funcionalidades” de negocio. </a:t>
            </a:r>
            <a:endParaRPr lang="en-US" sz="2600" dirty="0">
              <a:latin typeface="Arial Narrow" pitchFamily="34" charset="0"/>
            </a:endParaRPr>
          </a:p>
          <a:p>
            <a:pPr marL="800100" lvl="1" indent="-342900">
              <a:buClr>
                <a:schemeClr val="accent1"/>
              </a:buClr>
              <a:buSzPct val="75000"/>
              <a:buFont typeface="Monotype Sorts" pitchFamily="2" charset="2"/>
              <a:buChar char="n"/>
            </a:pPr>
            <a:r>
              <a:rPr lang="es-ES" sz="2600" dirty="0">
                <a:latin typeface="Arial Narrow" pitchFamily="34" charset="0"/>
              </a:rPr>
              <a:t>Funcionalidades de negocio -&gt; lo que da dinero/beneficio y hace que la empresa siga funcionando.</a:t>
            </a:r>
            <a:endParaRPr lang="en-US" sz="2600" dirty="0">
              <a:latin typeface="Arial Narrow" pitchFamily="34" charset="0"/>
            </a:endParaRPr>
          </a:p>
          <a:p>
            <a:pPr marL="800100" lvl="1" indent="-342900">
              <a:buClr>
                <a:schemeClr val="accent1"/>
              </a:buClr>
              <a:buSzPct val="75000"/>
              <a:buFont typeface="Monotype Sorts" pitchFamily="2" charset="2"/>
              <a:buChar char="n"/>
            </a:pPr>
            <a:r>
              <a:rPr lang="es-ES" sz="2600" dirty="0">
                <a:latin typeface="Arial Narrow" pitchFamily="34" charset="0"/>
              </a:rPr>
              <a:t>Se hace así para que se pruebe durante más tiempo y sea la parte más fiable y probada.</a:t>
            </a:r>
            <a:endParaRPr lang="en-US" sz="2600" dirty="0">
              <a:latin typeface="Arial Narrow" pitchFamily="34" charset="0"/>
            </a:endParaRPr>
          </a:p>
        </p:txBody>
      </p:sp>
    </p:spTree>
    <p:extLst>
      <p:ext uri="{BB962C8B-B14F-4D97-AF65-F5344CB8AC3E}">
        <p14:creationId xmlns:p14="http://schemas.microsoft.com/office/powerpoint/2010/main" val="1315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Incrementos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4</a:t>
            </a:fld>
            <a:endParaRPr lang="en-US" dirty="0"/>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409050"/>
            <a:ext cx="8100392" cy="5509200"/>
          </a:xfrm>
          <a:prstGeom prst="rect">
            <a:avLst/>
          </a:prstGeom>
          <a:noFill/>
          <a:ln w="9525">
            <a:noFill/>
            <a:miter lim="800000"/>
            <a:headEnd/>
            <a:tailEnd/>
          </a:ln>
          <a:effectLst/>
        </p:spPr>
        <p:txBody>
          <a:bodyPr wrap="square">
            <a:spAutoFit/>
          </a:bodyPr>
          <a:lstStyle/>
          <a:p>
            <a:pPr marL="342900" indent="-342900">
              <a:buClr>
                <a:schemeClr val="accent1"/>
              </a:buClr>
              <a:buSzPct val="75000"/>
              <a:buFont typeface="Monotype Sorts" pitchFamily="2" charset="2"/>
              <a:buChar char="n"/>
            </a:pPr>
            <a:r>
              <a:rPr lang="es-ES" sz="2200" b="1" dirty="0">
                <a:latin typeface="Arial Narrow" pitchFamily="34" charset="0"/>
              </a:rPr>
              <a:t>Realizar incrementos parciales:</a:t>
            </a:r>
          </a:p>
          <a:p>
            <a:pPr marL="342900" indent="-342900">
              <a:buClr>
                <a:schemeClr val="accent1"/>
              </a:buClr>
              <a:buSzPct val="75000"/>
              <a:buFont typeface="Monotype Sorts" pitchFamily="2" charset="2"/>
              <a:buChar char="n"/>
            </a:pPr>
            <a:r>
              <a:rPr lang="es-ES" sz="2200" b="1" dirty="0">
                <a:latin typeface="Arial Narrow" pitchFamily="34" charset="0"/>
              </a:rPr>
              <a:t>Primer incremento,</a:t>
            </a:r>
            <a:r>
              <a:rPr lang="es-ES" sz="2200" dirty="0">
                <a:latin typeface="Arial Narrow" pitchFamily="34" charset="0"/>
              </a:rPr>
              <a:t> buscar y permitir reservas de inscripciones a actividades/instalaciones y tener usuario -&gt; ya que para reservar actividades/instalaciones es necesario disponer de usuarios de la aplicación. </a:t>
            </a:r>
          </a:p>
          <a:p>
            <a:pPr indent="361950">
              <a:buClr>
                <a:schemeClr val="accent1"/>
              </a:buClr>
              <a:buSzPct val="75000"/>
            </a:pPr>
            <a:r>
              <a:rPr lang="es-ES" sz="2200" dirty="0">
                <a:latin typeface="Arial Narrow" pitchFamily="34" charset="0"/>
              </a:rPr>
              <a:t>Buscar y reservar actividades y usuarios en el primer incremento.</a:t>
            </a:r>
          </a:p>
          <a:p>
            <a:pPr marL="800100" lvl="1" indent="-342900">
              <a:buClr>
                <a:schemeClr val="accent1"/>
              </a:buClr>
              <a:buSzPct val="75000"/>
              <a:buFont typeface="Monotype Sorts" pitchFamily="2" charset="2"/>
              <a:buChar char="n"/>
            </a:pPr>
            <a:r>
              <a:rPr lang="es-ES" sz="2200" dirty="0">
                <a:latin typeface="Arial Narrow" pitchFamily="34" charset="0"/>
              </a:rPr>
              <a:t>Con esto se puede tener una web donde consultar y reservar las actividades e instalaciones deportivas.</a:t>
            </a:r>
          </a:p>
          <a:p>
            <a:pPr marL="342900" lvl="1" indent="-342900">
              <a:buClr>
                <a:schemeClr val="accent1"/>
              </a:buClr>
              <a:buSzPct val="75000"/>
              <a:buFont typeface="Monotype Sorts" pitchFamily="2" charset="2"/>
              <a:buChar char="n"/>
            </a:pPr>
            <a:r>
              <a:rPr lang="es-ES" sz="2200" dirty="0">
                <a:latin typeface="Arial Narrow" pitchFamily="34" charset="0"/>
              </a:rPr>
              <a:t>Este incremento es más largo y significativo para realizar la práctica.</a:t>
            </a:r>
          </a:p>
          <a:p>
            <a:pPr lvl="1">
              <a:buClr>
                <a:schemeClr val="accent1"/>
              </a:buClr>
              <a:buSzPct val="75000"/>
            </a:pPr>
            <a:endParaRPr lang="es-ES" sz="2200" dirty="0">
              <a:latin typeface="Arial Narrow" pitchFamily="34" charset="0"/>
            </a:endParaRPr>
          </a:p>
          <a:p>
            <a:pPr marL="342900" indent="-342900">
              <a:buClr>
                <a:schemeClr val="accent1"/>
              </a:buClr>
              <a:buSzPct val="75000"/>
              <a:buFont typeface="Monotype Sorts" pitchFamily="2" charset="2"/>
              <a:buChar char="n"/>
            </a:pPr>
            <a:r>
              <a:rPr lang="es-ES" sz="2200" b="1" dirty="0">
                <a:latin typeface="Arial Narrow" pitchFamily="34" charset="0"/>
              </a:rPr>
              <a:t>Segundo incremento,</a:t>
            </a:r>
            <a:r>
              <a:rPr lang="es-ES" sz="2200" dirty="0">
                <a:latin typeface="Arial Narrow" pitchFamily="34" charset="0"/>
              </a:rPr>
              <a:t> ampliar la reserva de actividades/instalaciones a fin de permitir listas de espera para inscripciones a actividades/ instalaciones y notificaciones del sistema al usuario del servicio, así como también la gestión de pago. Esto implica ampliar la reserva e inscripción (para poder añadir el pago de inscripciones a actividades), ampliar la reserva para que el usuario pueda “pagar”, y también notificaciones.</a:t>
            </a:r>
          </a:p>
        </p:txBody>
      </p:sp>
    </p:spTree>
    <p:extLst>
      <p:ext uri="{BB962C8B-B14F-4D97-AF65-F5344CB8AC3E}">
        <p14:creationId xmlns:p14="http://schemas.microsoft.com/office/powerpoint/2010/main" val="404718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Incrementos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5</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467128"/>
            <a:ext cx="7992888" cy="2923877"/>
          </a:xfrm>
          <a:prstGeom prst="rect">
            <a:avLst/>
          </a:prstGeom>
          <a:noFill/>
          <a:ln w="9525">
            <a:noFill/>
            <a:miter lim="800000"/>
            <a:headEnd/>
            <a:tailEnd/>
          </a:ln>
          <a:effectLst/>
        </p:spPr>
        <p:txBody>
          <a:bodyPr wrap="square">
            <a:spAutoFit/>
          </a:bodyPr>
          <a:lstStyle/>
          <a:p>
            <a:pPr marL="342900" indent="-342900">
              <a:buClr>
                <a:schemeClr val="accent1"/>
              </a:buClr>
              <a:buSzPct val="75000"/>
              <a:buFont typeface="Monotype Sorts" pitchFamily="2" charset="2"/>
              <a:buChar char="n"/>
            </a:pPr>
            <a:r>
              <a:rPr lang="es-ES" sz="2300" b="1" dirty="0">
                <a:latin typeface="Arial Narrow" pitchFamily="34" charset="0"/>
              </a:rPr>
              <a:t>Realizar incrementos parciales:</a:t>
            </a:r>
          </a:p>
          <a:p>
            <a:pPr marL="342900" indent="-342900">
              <a:buClr>
                <a:schemeClr val="accent1"/>
              </a:buClr>
              <a:buSzPct val="75000"/>
              <a:buFont typeface="Monotype Sorts" pitchFamily="2" charset="2"/>
              <a:buChar char="n"/>
            </a:pPr>
            <a:r>
              <a:rPr lang="es-ES" sz="2300" b="1" dirty="0">
                <a:latin typeface="Arial Narrow" pitchFamily="34" charset="0"/>
              </a:rPr>
              <a:t>Tercer incremento,</a:t>
            </a:r>
            <a:r>
              <a:rPr lang="es-ES" sz="2300" dirty="0">
                <a:latin typeface="Arial Narrow" pitchFamily="34" charset="0"/>
              </a:rPr>
              <a:t> valoración del servicio, lo que implica poder añadir un mecanismo para valorar cada actividad concreta.</a:t>
            </a:r>
          </a:p>
          <a:p>
            <a:pPr marL="342900" indent="-342900">
              <a:buClr>
                <a:schemeClr val="accent1"/>
              </a:buClr>
              <a:buSzPct val="75000"/>
              <a:buFont typeface="Monotype Sorts" pitchFamily="2" charset="2"/>
              <a:buChar char="n"/>
            </a:pPr>
            <a:endParaRPr lang="es-ES" sz="2300" dirty="0">
              <a:latin typeface="Arial Narrow" pitchFamily="34" charset="0"/>
            </a:endParaRPr>
          </a:p>
          <a:p>
            <a:pPr marL="342900" indent="-342900">
              <a:buClr>
                <a:schemeClr val="accent1"/>
              </a:buClr>
              <a:buSzPct val="75000"/>
              <a:buFont typeface="Monotype Sorts" pitchFamily="2" charset="2"/>
              <a:buChar char="n"/>
            </a:pPr>
            <a:r>
              <a:rPr lang="es-ES" sz="2300" b="1" u="sng" dirty="0">
                <a:latin typeface="Arial Narrow" pitchFamily="34" charset="0"/>
              </a:rPr>
              <a:t>FIJAROS</a:t>
            </a:r>
            <a:r>
              <a:rPr lang="es-ES" sz="2300" b="1" dirty="0">
                <a:latin typeface="Arial Narrow" pitchFamily="34" charset="0"/>
              </a:rPr>
              <a:t>: Tal y como está planteado, cada incremento tiene un entregable funcional, que se puede lanzar al mercado y ser usable.</a:t>
            </a:r>
          </a:p>
          <a:p>
            <a:pPr marL="800100" lvl="1" indent="-342900">
              <a:buClr>
                <a:schemeClr val="accent1"/>
              </a:buClr>
              <a:buSzPct val="75000"/>
              <a:buFont typeface="Monotype Sorts" pitchFamily="2" charset="2"/>
              <a:buChar char="n"/>
            </a:pPr>
            <a:r>
              <a:rPr lang="es-ES" sz="2300" dirty="0">
                <a:latin typeface="Arial Narrow" pitchFamily="34" charset="0"/>
              </a:rPr>
              <a:t>No hay que esperar a tener todo el producto terminado.</a:t>
            </a:r>
          </a:p>
        </p:txBody>
      </p:sp>
    </p:spTree>
    <p:extLst>
      <p:ext uri="{BB962C8B-B14F-4D97-AF65-F5344CB8AC3E}">
        <p14:creationId xmlns:p14="http://schemas.microsoft.com/office/powerpoint/2010/main" val="317136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Incrementos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6</a:t>
            </a:fld>
            <a:endParaRPr lang="en-US"/>
          </a:p>
        </p:txBody>
      </p:sp>
      <p:sp>
        <p:nvSpPr>
          <p:cNvPr id="9" name="Line 3"/>
          <p:cNvSpPr>
            <a:spLocks noChangeShapeType="1"/>
          </p:cNvSpPr>
          <p:nvPr/>
        </p:nvSpPr>
        <p:spPr bwMode="auto">
          <a:xfrm>
            <a:off x="415327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4401205"/>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Cuando se hace un proyecto real, se hace de esta forma iterando parcialmente con productos viables (funcionales, operativos).</a:t>
            </a:r>
          </a:p>
          <a:p>
            <a:pPr marL="342900" indent="-342900">
              <a:buClr>
                <a:schemeClr val="accent1"/>
              </a:buClr>
              <a:buSzPct val="75000"/>
              <a:buFont typeface="Monotype Sorts" pitchFamily="2" charset="2"/>
              <a:buChar char="n"/>
            </a:pPr>
            <a:endParaRPr lang="es-E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Pero solo es cierto cuando el producto es muy largo en el tiempo.</a:t>
            </a:r>
          </a:p>
          <a:p>
            <a:pPr marL="342900" indent="-342900">
              <a:buClr>
                <a:schemeClr val="accent1"/>
              </a:buClr>
              <a:buSzPct val="75000"/>
              <a:buFont typeface="Monotype Sorts" pitchFamily="2" charset="2"/>
              <a:buChar char="n"/>
            </a:pPr>
            <a:endParaRPr lang="es-E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En un proyecto de 2 meses no es necesario, porque el </a:t>
            </a:r>
            <a:r>
              <a:rPr lang="es-ES" sz="2800" i="1" dirty="0" err="1">
                <a:latin typeface="Arial Narrow" pitchFamily="34" charset="0"/>
              </a:rPr>
              <a:t>TimeToMarket</a:t>
            </a:r>
            <a:r>
              <a:rPr lang="es-ES" sz="2800" dirty="0">
                <a:latin typeface="Arial Narrow" pitchFamily="34" charset="0"/>
              </a:rPr>
              <a:t> (tiempo hasta lanzamiento) es muy corto y no aporta nada. </a:t>
            </a:r>
          </a:p>
        </p:txBody>
      </p:sp>
    </p:spTree>
    <p:extLst>
      <p:ext uri="{BB962C8B-B14F-4D97-AF65-F5344CB8AC3E}">
        <p14:creationId xmlns:p14="http://schemas.microsoft.com/office/powerpoint/2010/main" val="402644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Incrementos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7</a:t>
            </a:fld>
            <a:endParaRPr lang="en-US"/>
          </a:p>
        </p:txBody>
      </p:sp>
      <p:sp>
        <p:nvSpPr>
          <p:cNvPr id="9" name="Line 3"/>
          <p:cNvSpPr>
            <a:spLocks noChangeShapeType="1"/>
          </p:cNvSpPr>
          <p:nvPr/>
        </p:nvSpPr>
        <p:spPr bwMode="auto">
          <a:xfrm>
            <a:off x="415327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2246769"/>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Y en algunos casos, sacar evoluciones demasiado rápidas puede ser contraproducente para el producto (sobre todo si hay cambios radicales), porque dan la sensación de que el producto no está terminado en el momento del lanzamiento. </a:t>
            </a:r>
          </a:p>
        </p:txBody>
      </p:sp>
    </p:spTree>
    <p:extLst>
      <p:ext uri="{BB962C8B-B14F-4D97-AF65-F5344CB8AC3E}">
        <p14:creationId xmlns:p14="http://schemas.microsoft.com/office/powerpoint/2010/main" val="290943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Tarifas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8</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4401205"/>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Las tarifas no son los sueldos de los empleados. Las tarifas son a costes internos es decir lo que le cuesta a la empresa cada perfil profesional, con ello tendrás que pagar sueldos, cargas sociales, impuestos de la empresa, alquiler de la oficina, luz, etc. etc., pagando todo ello la empresa no gana nada. Si bajas las tarifas, tienes que dejar de pagar algo, al Estado no puedes dejar de pagar, la oficina, la luz tampoco, porque te la cortan, no puedes bajar sueldos porque el trabajador se te va. </a:t>
            </a:r>
          </a:p>
        </p:txBody>
      </p:sp>
    </p:spTree>
    <p:extLst>
      <p:ext uri="{BB962C8B-B14F-4D97-AF65-F5344CB8AC3E}">
        <p14:creationId xmlns:p14="http://schemas.microsoft.com/office/powerpoint/2010/main" val="341840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397128"/>
            <a:ext cx="5760640" cy="1008112"/>
          </a:xfrm>
        </p:spPr>
        <p:txBody>
          <a:bodyPr/>
          <a:lstStyle/>
          <a:p>
            <a:pPr algn="ctr"/>
            <a:r>
              <a:rPr lang="es-ES" sz="3400" kern="1200" dirty="0">
                <a:latin typeface="Tahoma" charset="0"/>
                <a:ea typeface="+mn-ea"/>
                <a:cs typeface="+mn-cs"/>
              </a:rPr>
              <a:t>Tarifas</a:t>
            </a:r>
          </a:p>
        </p:txBody>
      </p:sp>
      <p:sp>
        <p:nvSpPr>
          <p:cNvPr id="3" name="2 Marcador de número de diapositiva"/>
          <p:cNvSpPr>
            <a:spLocks noGrp="1"/>
          </p:cNvSpPr>
          <p:nvPr>
            <p:ph type="sldNum" sz="quarter" idx="12"/>
          </p:nvPr>
        </p:nvSpPr>
        <p:spPr/>
        <p:txBody>
          <a:bodyPr/>
          <a:lstStyle/>
          <a:p>
            <a:fld id="{BEA25CC8-3441-42DA-9006-F59A1E447CFA}" type="slidenum">
              <a:rPr lang="en-US" smtClean="0"/>
              <a:pPr/>
              <a:t>9</a:t>
            </a:fld>
            <a:endParaRPr lang="en-US"/>
          </a:p>
        </p:txBody>
      </p:sp>
      <p:sp>
        <p:nvSpPr>
          <p:cNvPr id="9" name="Line 3"/>
          <p:cNvSpPr>
            <a:spLocks noChangeShapeType="1"/>
          </p:cNvSpPr>
          <p:nvPr/>
        </p:nvSpPr>
        <p:spPr bwMode="auto">
          <a:xfrm>
            <a:off x="4139952" y="1447608"/>
            <a:ext cx="1066800" cy="0"/>
          </a:xfrm>
          <a:prstGeom prst="line">
            <a:avLst/>
          </a:prstGeom>
          <a:noFill/>
          <a:ln w="31750">
            <a:solidFill>
              <a:schemeClr val="bg2"/>
            </a:solidFill>
            <a:round/>
            <a:headEnd/>
            <a:tailEnd/>
          </a:ln>
        </p:spPr>
        <p:txBody>
          <a:bodyPr wrap="none" anchor="ctr"/>
          <a:lstStyle/>
          <a:p>
            <a:endParaRPr lang="es-ES"/>
          </a:p>
        </p:txBody>
      </p:sp>
      <p:sp>
        <p:nvSpPr>
          <p:cNvPr id="6" name="Rectangle 4"/>
          <p:cNvSpPr>
            <a:spLocks noChangeArrowheads="1"/>
          </p:cNvSpPr>
          <p:nvPr/>
        </p:nvSpPr>
        <p:spPr bwMode="auto">
          <a:xfrm>
            <a:off x="1043608" y="1503624"/>
            <a:ext cx="7848600" cy="3970318"/>
          </a:xfrm>
          <a:prstGeom prst="rect">
            <a:avLst/>
          </a:prstGeom>
          <a:noFill/>
          <a:ln w="9525">
            <a:noFill/>
            <a:miter lim="800000"/>
            <a:headEnd/>
            <a:tailEnd/>
          </a:ln>
          <a:effectLst/>
        </p:spPr>
        <p:txBody>
          <a:bodyPr>
            <a:spAutoFit/>
          </a:bodyPr>
          <a:lstStyle/>
          <a:p>
            <a:pPr marL="342900" indent="-342900">
              <a:buClr>
                <a:schemeClr val="accent1"/>
              </a:buClr>
              <a:buSzPct val="75000"/>
              <a:buFont typeface="Monotype Sorts" pitchFamily="2" charset="2"/>
              <a:buChar char="n"/>
            </a:pPr>
            <a:r>
              <a:rPr lang="es-ES" sz="2800" dirty="0">
                <a:latin typeface="Arial Narrow" pitchFamily="34" charset="0"/>
              </a:rPr>
              <a:t>Se puede pensar que este proyecto sería con pérdida, y metes el dinero que falta de otro lado, de otro proyecto del que obtienes beneficios y ese dinero lo metes en el proyecto en cuestión, y quedas en tablas.</a:t>
            </a:r>
            <a:endParaRPr lang="en-US" sz="2800" dirty="0">
              <a:latin typeface="Arial Narrow" pitchFamily="34" charset="0"/>
            </a:endParaRPr>
          </a:p>
          <a:p>
            <a:pPr>
              <a:buClr>
                <a:schemeClr val="accent1"/>
              </a:buClr>
              <a:buSzPct val="75000"/>
            </a:pPr>
            <a:r>
              <a:rPr lang="es-ES" sz="2800" dirty="0">
                <a:latin typeface="Arial Narrow" pitchFamily="34" charset="0"/>
              </a:rPr>
              <a:t> </a:t>
            </a:r>
            <a:endParaRPr lang="en-US" sz="2800" dirty="0">
              <a:latin typeface="Arial Narrow" pitchFamily="34" charset="0"/>
            </a:endParaRPr>
          </a:p>
          <a:p>
            <a:pPr marL="342900" indent="-342900">
              <a:buClr>
                <a:schemeClr val="accent1"/>
              </a:buClr>
              <a:buSzPct val="75000"/>
              <a:buFont typeface="Monotype Sorts" pitchFamily="2" charset="2"/>
              <a:buChar char="n"/>
            </a:pPr>
            <a:r>
              <a:rPr lang="es-ES" sz="2800" dirty="0">
                <a:latin typeface="Arial Narrow" pitchFamily="34" charset="0"/>
              </a:rPr>
              <a:t>Otra cuestión sería si las tarifas ya incluyen tu beneficio económico, en cuyo caso puedes decidir ganar menos, disminuir tu beneficio porque te interesa mantener al cliente. </a:t>
            </a:r>
            <a:endParaRPr lang="en-US" sz="2800" dirty="0">
              <a:latin typeface="Arial Narrow" pitchFamily="34" charset="0"/>
            </a:endParaRPr>
          </a:p>
        </p:txBody>
      </p:sp>
    </p:spTree>
    <p:extLst>
      <p:ext uri="{BB962C8B-B14F-4D97-AF65-F5344CB8AC3E}">
        <p14:creationId xmlns:p14="http://schemas.microsoft.com/office/powerpoint/2010/main" val="3141975843"/>
      </p:ext>
    </p:extLst>
  </p:cSld>
  <p:clrMapOvr>
    <a:masterClrMapping/>
  </p:clrMapOvr>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16BD58CF9A9D24692F09C633290186A" ma:contentTypeVersion="10" ma:contentTypeDescription="Crear nuevo documento." ma:contentTypeScope="" ma:versionID="6c91c8568580b643298de7201f1d2b31">
  <xsd:schema xmlns:xsd="http://www.w3.org/2001/XMLSchema" xmlns:xs="http://www.w3.org/2001/XMLSchema" xmlns:p="http://schemas.microsoft.com/office/2006/metadata/properties" xmlns:ns2="a6aea95e-c4ad-402b-9c4d-a211e42f0879" targetNamespace="http://schemas.microsoft.com/office/2006/metadata/properties" ma:root="true" ma:fieldsID="2e3cb089e095f84741e12579d205f600" ns2:_="">
    <xsd:import namespace="a6aea95e-c4ad-402b-9c4d-a211e42f087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ea95e-c4ad-402b-9c4d-a211e42f08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98d204fa-6c57-4ed6-bc91-93595ac1d659"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AB224B-A8B1-4602-8A45-45AF30CE9EC1}"/>
</file>

<file path=customXml/itemProps2.xml><?xml version="1.0" encoding="utf-8"?>
<ds:datastoreItem xmlns:ds="http://schemas.openxmlformats.org/officeDocument/2006/customXml" ds:itemID="{78F711D4-6373-4E4E-B31C-457B82E43D11}"/>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8049</TotalTime>
  <Words>1232</Words>
  <Application>Microsoft Office PowerPoint</Application>
  <PresentationFormat>Presentación en pantalla (4:3)</PresentationFormat>
  <Paragraphs>95</Paragraphs>
  <Slides>13</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0" baseType="lpstr">
      <vt:lpstr>Arial</vt:lpstr>
      <vt:lpstr>Arial Narrow</vt:lpstr>
      <vt:lpstr>Monotype Sorts</vt:lpstr>
      <vt:lpstr>Tahoma</vt:lpstr>
      <vt:lpstr>Times New Roman</vt:lpstr>
      <vt:lpstr>Corbata</vt:lpstr>
      <vt:lpstr>Imagen</vt:lpstr>
      <vt:lpstr>Presentación de PowerPoint</vt:lpstr>
      <vt:lpstr>Subsistemas</vt:lpstr>
      <vt:lpstr>Entregables</vt:lpstr>
      <vt:lpstr>Incrementos</vt:lpstr>
      <vt:lpstr>Incrementos</vt:lpstr>
      <vt:lpstr>Incrementos</vt:lpstr>
      <vt:lpstr>Incrementos</vt:lpstr>
      <vt:lpstr>Tarifas</vt:lpstr>
      <vt:lpstr>Tarifas</vt:lpstr>
      <vt:lpstr>Plan de Proyecto</vt:lpstr>
      <vt:lpstr>Plan de Proyecto - Propuesta</vt:lpstr>
      <vt:lpstr>Plan de Proyecto - Propuesta</vt:lpstr>
      <vt:lpstr>Equipo de Trabajo</vt:lpstr>
    </vt:vector>
  </TitlesOfParts>
  <Company>UAM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PINGS - Unidad 4: Estimación y Planificación de Proyectos Software</dc:title>
  <dc:creator>PINGS; Silvia Teresita</dc:creator>
  <cp:lastModifiedBy>Silvia Teresita Acuña Castillo</cp:lastModifiedBy>
  <cp:revision>761</cp:revision>
  <cp:lastPrinted>2018-12-10T12:41:22Z</cp:lastPrinted>
  <dcterms:created xsi:type="dcterms:W3CDTF">2000-07-25T12:03:10Z</dcterms:created>
  <dcterms:modified xsi:type="dcterms:W3CDTF">2024-04-29T17:43:50Z</dcterms:modified>
</cp:coreProperties>
</file>