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232" autoAdjust="0"/>
    <p:restoredTop sz="95332" autoAdjust="0"/>
  </p:normalViewPr>
  <p:slideViewPr>
    <p:cSldViewPr snapToGrid="0">
      <p:cViewPr varScale="1">
        <p:scale>
          <a:sx n="83" d="100"/>
          <a:sy n="83" d="100"/>
        </p:scale>
        <p:origin x="11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796A6-C36A-43F8-A6B3-E6D550A8ABF0}" type="datetimeFigureOut">
              <a:rPr lang="es-ES" smtClean="0"/>
              <a:t>20/05/2020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97E72-AA25-401E-95E1-5C1D3341EC23}" type="slidenum">
              <a:rPr lang="es-ES" smtClean="0"/>
              <a:t>‹Nº›</a:t>
            </a:fld>
            <a:endParaRPr lang="es-ES"/>
          </a:p>
        </p:txBody>
      </p:sp>
    </p:spTree>
    <p:extLst>
      <p:ext uri="{BB962C8B-B14F-4D97-AF65-F5344CB8AC3E}">
        <p14:creationId xmlns:p14="http://schemas.microsoft.com/office/powerpoint/2010/main" val="3620112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8097E72-AA25-401E-95E1-5C1D3341EC23}" type="slidenum">
              <a:rPr lang="es-ES" smtClean="0"/>
              <a:t>1</a:t>
            </a:fld>
            <a:endParaRPr lang="es-ES"/>
          </a:p>
        </p:txBody>
      </p:sp>
    </p:spTree>
    <p:extLst>
      <p:ext uri="{BB962C8B-B14F-4D97-AF65-F5344CB8AC3E}">
        <p14:creationId xmlns:p14="http://schemas.microsoft.com/office/powerpoint/2010/main" val="89281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Mostrar plantilla y enseñar como se haría de ejemplo</a:t>
            </a:r>
            <a:endParaRPr lang="es-ES" dirty="0"/>
          </a:p>
        </p:txBody>
      </p:sp>
      <p:sp>
        <p:nvSpPr>
          <p:cNvPr id="4" name="Marcador de número de diapositiva 3"/>
          <p:cNvSpPr>
            <a:spLocks noGrp="1"/>
          </p:cNvSpPr>
          <p:nvPr>
            <p:ph type="sldNum" sz="quarter" idx="10"/>
          </p:nvPr>
        </p:nvSpPr>
        <p:spPr/>
        <p:txBody>
          <a:bodyPr/>
          <a:lstStyle/>
          <a:p>
            <a:fld id="{88097E72-AA25-401E-95E1-5C1D3341EC23}" type="slidenum">
              <a:rPr lang="es-ES" smtClean="0"/>
              <a:t>9</a:t>
            </a:fld>
            <a:endParaRPr lang="es-ES"/>
          </a:p>
        </p:txBody>
      </p:sp>
    </p:spTree>
    <p:extLst>
      <p:ext uri="{BB962C8B-B14F-4D97-AF65-F5344CB8AC3E}">
        <p14:creationId xmlns:p14="http://schemas.microsoft.com/office/powerpoint/2010/main" val="1913421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Hablar de otras opciones como programas en Android y tal</a:t>
            </a:r>
          </a:p>
          <a:p>
            <a:r>
              <a:rPr lang="es-ES" dirty="0" smtClean="0"/>
              <a:t>Explicar un poco el procesado de </a:t>
            </a:r>
            <a:r>
              <a:rPr lang="es-ES" dirty="0" err="1" smtClean="0"/>
              <a:t>Agisoft</a:t>
            </a:r>
            <a:r>
              <a:rPr lang="es-ES" dirty="0" smtClean="0"/>
              <a:t> haciendo mallas y que hay que limpiar</a:t>
            </a:r>
            <a:r>
              <a:rPr lang="es-ES" baseline="0" dirty="0" smtClean="0"/>
              <a:t> puntos alrededor del objeto</a:t>
            </a:r>
            <a:endParaRPr lang="es-ES" dirty="0"/>
          </a:p>
        </p:txBody>
      </p:sp>
      <p:sp>
        <p:nvSpPr>
          <p:cNvPr id="4" name="Marcador de número de diapositiva 3"/>
          <p:cNvSpPr>
            <a:spLocks noGrp="1"/>
          </p:cNvSpPr>
          <p:nvPr>
            <p:ph type="sldNum" sz="quarter" idx="10"/>
          </p:nvPr>
        </p:nvSpPr>
        <p:spPr/>
        <p:txBody>
          <a:bodyPr/>
          <a:lstStyle/>
          <a:p>
            <a:fld id="{88097E72-AA25-401E-95E1-5C1D3341EC23}" type="slidenum">
              <a:rPr lang="es-ES" smtClean="0"/>
              <a:t>14</a:t>
            </a:fld>
            <a:endParaRPr lang="es-ES"/>
          </a:p>
        </p:txBody>
      </p:sp>
    </p:spTree>
    <p:extLst>
      <p:ext uri="{BB962C8B-B14F-4D97-AF65-F5344CB8AC3E}">
        <p14:creationId xmlns:p14="http://schemas.microsoft.com/office/powerpoint/2010/main" val="2572162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Pasar</a:t>
            </a:r>
            <a:r>
              <a:rPr lang="es-ES" baseline="0" dirty="0" smtClean="0"/>
              <a:t> a </a:t>
            </a:r>
            <a:r>
              <a:rPr lang="es-ES" baseline="0" dirty="0" err="1" smtClean="0"/>
              <a:t>Unity</a:t>
            </a:r>
            <a:r>
              <a:rPr lang="es-ES" baseline="0" dirty="0" smtClean="0"/>
              <a:t> y enseñar un poco todo. Mostrar algunos de los modelos y el video de Jota </a:t>
            </a:r>
            <a:r>
              <a:rPr lang="es-ES" baseline="0" dirty="0" err="1" smtClean="0"/>
              <a:t>tmbn</a:t>
            </a:r>
            <a:r>
              <a:rPr lang="es-ES" baseline="0" dirty="0" smtClean="0"/>
              <a:t> al final</a:t>
            </a:r>
            <a:endParaRPr lang="es-ES" dirty="0"/>
          </a:p>
        </p:txBody>
      </p:sp>
      <p:sp>
        <p:nvSpPr>
          <p:cNvPr id="4" name="Marcador de número de diapositiva 3"/>
          <p:cNvSpPr>
            <a:spLocks noGrp="1"/>
          </p:cNvSpPr>
          <p:nvPr>
            <p:ph type="sldNum" sz="quarter" idx="10"/>
          </p:nvPr>
        </p:nvSpPr>
        <p:spPr/>
        <p:txBody>
          <a:bodyPr/>
          <a:lstStyle/>
          <a:p>
            <a:fld id="{88097E72-AA25-401E-95E1-5C1D3341EC23}" type="slidenum">
              <a:rPr lang="es-ES" smtClean="0"/>
              <a:t>15</a:t>
            </a:fld>
            <a:endParaRPr lang="es-ES"/>
          </a:p>
        </p:txBody>
      </p:sp>
    </p:spTree>
    <p:extLst>
      <p:ext uri="{BB962C8B-B14F-4D97-AF65-F5344CB8AC3E}">
        <p14:creationId xmlns:p14="http://schemas.microsoft.com/office/powerpoint/2010/main" val="3918050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youtube.com/watch?v=Q0VsOrghU9Q" TargetMode="External"/><Relationship Id="rId3" Type="http://schemas.openxmlformats.org/officeDocument/2006/relationships/hyperlink" Target="https://unity3d.com/es" TargetMode="External"/><Relationship Id="rId7" Type="http://schemas.openxmlformats.org/officeDocument/2006/relationships/hyperlink" Target="https://www.youtube.com/watch?v=cCOLdX1JMo4" TargetMode="External"/><Relationship Id="rId12" Type="http://schemas.openxmlformats.org/officeDocument/2006/relationships/hyperlink" Target="https://github.com/MiguelJMartinez/CUIA" TargetMode="External"/><Relationship Id="rId2" Type="http://schemas.openxmlformats.org/officeDocument/2006/relationships/hyperlink" Target="https://developer.vuforia.com/" TargetMode="External"/><Relationship Id="rId1" Type="http://schemas.openxmlformats.org/officeDocument/2006/relationships/slideLayout" Target="../slideLayouts/slideLayout2.xml"/><Relationship Id="rId6" Type="http://schemas.openxmlformats.org/officeDocument/2006/relationships/hyperlink" Target="https://www.youtube.com/watch?v=MtiUx_szKbI" TargetMode="External"/><Relationship Id="rId11" Type="http://schemas.openxmlformats.org/officeDocument/2006/relationships/hyperlink" Target="https://www.youtube.com/watch?v=ye-C-OOFsX8" TargetMode="External"/><Relationship Id="rId5" Type="http://schemas.openxmlformats.org/officeDocument/2006/relationships/hyperlink" Target="http://www.oracle.com/technetwork/java/javase/downloads/jdk8-downloads-2133151.html" TargetMode="External"/><Relationship Id="rId10" Type="http://schemas.openxmlformats.org/officeDocument/2006/relationships/hyperlink" Target="https://www.youtube.com/watch?v=GEsRcFQ1_H8" TargetMode="External"/><Relationship Id="rId4" Type="http://schemas.openxmlformats.org/officeDocument/2006/relationships/hyperlink" Target="https://developer.android.com/studio/" TargetMode="External"/><Relationship Id="rId9" Type="http://schemas.openxmlformats.org/officeDocument/2006/relationships/hyperlink" Target="https://www.youtube.com/watch?v=QYc080whwS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09514" y="2473235"/>
            <a:ext cx="7792132" cy="1297986"/>
          </a:xfrm>
        </p:spPr>
        <p:txBody>
          <a:bodyPr>
            <a:normAutofit/>
          </a:bodyPr>
          <a:lstStyle/>
          <a:p>
            <a:r>
              <a:rPr lang="es-ES" sz="6000" dirty="0" smtClean="0"/>
              <a:t>Realidad Aumentada</a:t>
            </a:r>
            <a:endParaRPr lang="es-ES" sz="6000" dirty="0"/>
          </a:p>
        </p:txBody>
      </p:sp>
      <p:sp>
        <p:nvSpPr>
          <p:cNvPr id="3" name="Subtítulo 2"/>
          <p:cNvSpPr>
            <a:spLocks noGrp="1"/>
          </p:cNvSpPr>
          <p:nvPr>
            <p:ph type="subTitle" idx="1"/>
          </p:nvPr>
        </p:nvSpPr>
        <p:spPr>
          <a:xfrm>
            <a:off x="2109514" y="5413421"/>
            <a:ext cx="4341495" cy="525825"/>
          </a:xfrm>
        </p:spPr>
        <p:txBody>
          <a:bodyPr/>
          <a:lstStyle/>
          <a:p>
            <a:r>
              <a:rPr lang="es-ES" dirty="0" smtClean="0"/>
              <a:t>Por MIGUEL JOSÉ MARTÍNEZ MARTÍN</a:t>
            </a:r>
            <a:endParaRPr lang="es-ES" dirty="0"/>
          </a:p>
        </p:txBody>
      </p:sp>
    </p:spTree>
    <p:extLst>
      <p:ext uri="{BB962C8B-B14F-4D97-AF65-F5344CB8AC3E}">
        <p14:creationId xmlns:p14="http://schemas.microsoft.com/office/powerpoint/2010/main" val="258338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534" y="1346202"/>
            <a:ext cx="8792161" cy="4945591"/>
          </a:xfrm>
          <a:prstGeom prst="rect">
            <a:avLst/>
          </a:prstGeom>
        </p:spPr>
      </p:pic>
      <p:sp>
        <p:nvSpPr>
          <p:cNvPr id="5" name="CuadroTexto 4"/>
          <p:cNvSpPr txBox="1"/>
          <p:nvPr/>
        </p:nvSpPr>
        <p:spPr>
          <a:xfrm>
            <a:off x="4637381" y="550333"/>
            <a:ext cx="2796352" cy="707886"/>
          </a:xfrm>
          <a:prstGeom prst="rect">
            <a:avLst/>
          </a:prstGeom>
          <a:noFill/>
        </p:spPr>
        <p:txBody>
          <a:bodyPr wrap="square" rtlCol="0">
            <a:spAutoFit/>
          </a:bodyPr>
          <a:lstStyle/>
          <a:p>
            <a:pPr algn="ctr"/>
            <a:r>
              <a:rPr lang="es-ES" sz="2000" dirty="0" smtClean="0"/>
              <a:t>Base de Datos de Targets en el Portal de </a:t>
            </a:r>
            <a:r>
              <a:rPr lang="es-ES" sz="2000" dirty="0" err="1" smtClean="0"/>
              <a:t>Vuforia</a:t>
            </a:r>
            <a:endParaRPr lang="es-ES" sz="2000" dirty="0"/>
          </a:p>
        </p:txBody>
      </p:sp>
    </p:spTree>
    <p:extLst>
      <p:ext uri="{BB962C8B-B14F-4D97-AF65-F5344CB8AC3E}">
        <p14:creationId xmlns:p14="http://schemas.microsoft.com/office/powerpoint/2010/main" val="1834365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724" y="0"/>
            <a:ext cx="3857625" cy="6858000"/>
          </a:xfrm>
          <a:prstGeom prst="rect">
            <a:avLst/>
          </a:prstGeom>
        </p:spPr>
      </p:pic>
    </p:spTree>
    <p:extLst>
      <p:ext uri="{BB962C8B-B14F-4D97-AF65-F5344CB8AC3E}">
        <p14:creationId xmlns:p14="http://schemas.microsoft.com/office/powerpoint/2010/main" val="318509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4478" y="750887"/>
            <a:ext cx="9905999" cy="2441046"/>
          </a:xfrm>
        </p:spPr>
        <p:txBody>
          <a:bodyPr>
            <a:normAutofit fontScale="92500"/>
          </a:bodyPr>
          <a:lstStyle/>
          <a:p>
            <a:pPr marL="0" indent="0" algn="just">
              <a:buNone/>
            </a:pPr>
            <a:r>
              <a:rPr lang="es-ES" dirty="0" smtClean="0"/>
              <a:t>Cabe mencionar que las imágenes que importamos a la base de datos de </a:t>
            </a:r>
            <a:r>
              <a:rPr lang="es-ES" dirty="0" err="1" smtClean="0"/>
              <a:t>Vuforia</a:t>
            </a:r>
            <a:r>
              <a:rPr lang="es-ES" dirty="0" smtClean="0"/>
              <a:t> deben tener formato .</a:t>
            </a:r>
            <a:r>
              <a:rPr lang="es-ES" dirty="0" err="1" smtClean="0"/>
              <a:t>jpg</a:t>
            </a:r>
            <a:r>
              <a:rPr lang="es-ES" dirty="0" smtClean="0"/>
              <a:t> para que sean reconocidas y no den error. </a:t>
            </a:r>
            <a:r>
              <a:rPr lang="es-ES" dirty="0" err="1" smtClean="0"/>
              <a:t>Vuforia</a:t>
            </a:r>
            <a:r>
              <a:rPr lang="es-ES" dirty="0" smtClean="0"/>
              <a:t> lo que hace entonces es reconocer una serie de puntos característicos de la imagen (que son los que la cámara deberá localizar para distinguir entre los posibles marcadores a la hora del reconocimiento). También da una puntuación a cada una de las imágenes.</a:t>
            </a:r>
            <a:endParaRPr lang="es-ES"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8660" t="12128" r="21558" b="8967"/>
          <a:stretch/>
        </p:blipFill>
        <p:spPr>
          <a:xfrm>
            <a:off x="1124478" y="3085458"/>
            <a:ext cx="4385734" cy="3256076"/>
          </a:xfrm>
          <a:prstGeom prst="rect">
            <a:avLst/>
          </a:prstGeo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18456" t="12759" r="21863" b="8279"/>
          <a:stretch/>
        </p:blipFill>
        <p:spPr>
          <a:xfrm>
            <a:off x="6644743" y="3085458"/>
            <a:ext cx="4385734" cy="3263950"/>
          </a:xfrm>
          <a:prstGeom prst="rect">
            <a:avLst/>
          </a:prstGeom>
        </p:spPr>
      </p:pic>
    </p:spTree>
    <p:extLst>
      <p:ext uri="{BB962C8B-B14F-4D97-AF65-F5344CB8AC3E}">
        <p14:creationId xmlns:p14="http://schemas.microsoft.com/office/powerpoint/2010/main" val="403020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7546" y="750887"/>
            <a:ext cx="9830419" cy="4935810"/>
          </a:xfrm>
        </p:spPr>
        <p:txBody>
          <a:bodyPr>
            <a:normAutofit/>
          </a:bodyPr>
          <a:lstStyle/>
          <a:p>
            <a:pPr marL="0" indent="0">
              <a:buNone/>
            </a:pPr>
            <a:r>
              <a:rPr lang="es-ES" sz="2800" dirty="0"/>
              <a:t>3. Fotometría y generación de modelos </a:t>
            </a:r>
            <a:r>
              <a:rPr lang="es-ES" sz="2800" dirty="0" smtClean="0"/>
              <a:t>3D</a:t>
            </a:r>
          </a:p>
          <a:p>
            <a:pPr marL="0" indent="0">
              <a:buNone/>
            </a:pPr>
            <a:endParaRPr lang="es-ES" sz="1200" dirty="0"/>
          </a:p>
          <a:p>
            <a:pPr marL="0" indent="0" algn="just">
              <a:buNone/>
            </a:pPr>
            <a:r>
              <a:rPr lang="es-ES" dirty="0" smtClean="0"/>
              <a:t>Una vez que tenemos las imágenes que sirven de marcador añadidas a la base de datos de la aplicación, solo nos falta elegir qué información vincular a cada uno de ellos. Lo más sencillo es buscar algún modelo 3D, aunque se podría optar por mostrar otro tipo de información (desde videos, audio, etc…).</a:t>
            </a:r>
          </a:p>
          <a:p>
            <a:pPr marL="0" indent="0" algn="just">
              <a:buNone/>
            </a:pPr>
            <a:endParaRPr lang="es-ES" dirty="0"/>
          </a:p>
          <a:p>
            <a:pPr marL="0" indent="0" algn="just">
              <a:buNone/>
            </a:pPr>
            <a:r>
              <a:rPr lang="es-ES" dirty="0" smtClean="0"/>
              <a:t>Para obtener modelos 3D podíamos optar por usar algún escáner de mano, pero al final nos hemos decantado por realizar fotometría.</a:t>
            </a:r>
          </a:p>
        </p:txBody>
      </p:sp>
    </p:spTree>
    <p:extLst>
      <p:ext uri="{BB962C8B-B14F-4D97-AF65-F5344CB8AC3E}">
        <p14:creationId xmlns:p14="http://schemas.microsoft.com/office/powerpoint/2010/main" val="644015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37504" y="647109"/>
            <a:ext cx="9117284" cy="2984365"/>
          </a:xfrm>
        </p:spPr>
        <p:txBody>
          <a:bodyPr>
            <a:normAutofit lnSpcReduction="10000"/>
          </a:bodyPr>
          <a:lstStyle/>
          <a:p>
            <a:pPr marL="0" indent="0" algn="just">
              <a:buNone/>
            </a:pPr>
            <a:r>
              <a:rPr lang="es-ES" dirty="0" smtClean="0"/>
              <a:t>Para ello usamos un programa de software libre llamado </a:t>
            </a:r>
            <a:r>
              <a:rPr lang="es-ES" dirty="0" err="1" smtClean="0"/>
              <a:t>Agisoft</a:t>
            </a:r>
            <a:r>
              <a:rPr lang="es-ES" dirty="0" smtClean="0"/>
              <a:t> </a:t>
            </a:r>
            <a:r>
              <a:rPr lang="es-ES" dirty="0" err="1" smtClean="0"/>
              <a:t>PhotoScan</a:t>
            </a:r>
            <a:r>
              <a:rPr lang="es-ES" dirty="0" smtClean="0"/>
              <a:t>, que nos permite introducir varias imágenes (al menos entre 30 y 60 fotografías) realizadas a un objeto desde distintas perspectivas y ángulos (en este caso lo hicimos con fotos de varias personas), y obtener un modelo 3D del mismo. Aunque el resultado no es el mejor, más o menos se puede apreciar la idea, y si pagáramos por algún programa con licencia seguramente el resultado obtenido sería mucho mejor.</a:t>
            </a:r>
            <a:endParaRPr lang="es-E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504" y="3744685"/>
            <a:ext cx="3808549" cy="2142309"/>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6239" y="3744685"/>
            <a:ext cx="3808549" cy="2142309"/>
          </a:xfrm>
          <a:prstGeom prst="rect">
            <a:avLst/>
          </a:prstGeom>
        </p:spPr>
      </p:pic>
    </p:spTree>
    <p:extLst>
      <p:ext uri="{BB962C8B-B14F-4D97-AF65-F5344CB8AC3E}">
        <p14:creationId xmlns:p14="http://schemas.microsoft.com/office/powerpoint/2010/main" val="3252432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128" y="816722"/>
            <a:ext cx="9344297" cy="5256167"/>
          </a:xfrm>
          <a:prstGeom prst="rect">
            <a:avLst/>
          </a:prstGeom>
        </p:spPr>
      </p:pic>
    </p:spTree>
    <p:extLst>
      <p:ext uri="{BB962C8B-B14F-4D97-AF65-F5344CB8AC3E}">
        <p14:creationId xmlns:p14="http://schemas.microsoft.com/office/powerpoint/2010/main" val="1111984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21194" y="2711305"/>
            <a:ext cx="5527243" cy="1361931"/>
          </a:xfrm>
        </p:spPr>
        <p:txBody>
          <a:bodyPr>
            <a:normAutofit/>
          </a:bodyPr>
          <a:lstStyle/>
          <a:p>
            <a:pPr marL="0" indent="0">
              <a:buNone/>
            </a:pPr>
            <a:r>
              <a:rPr lang="es-ES" sz="5400" dirty="0" smtClean="0"/>
              <a:t>¿Alguna pregunta?</a:t>
            </a:r>
            <a:endParaRPr lang="es-ES" sz="5400" dirty="0"/>
          </a:p>
        </p:txBody>
      </p:sp>
    </p:spTree>
    <p:extLst>
      <p:ext uri="{BB962C8B-B14F-4D97-AF65-F5344CB8AC3E}">
        <p14:creationId xmlns:p14="http://schemas.microsoft.com/office/powerpoint/2010/main" val="2281330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54326" y="699361"/>
            <a:ext cx="9905999" cy="4926376"/>
          </a:xfrm>
        </p:spPr>
        <p:txBody>
          <a:bodyPr>
            <a:normAutofit fontScale="85000" lnSpcReduction="20000"/>
          </a:bodyPr>
          <a:lstStyle/>
          <a:p>
            <a:pPr marL="0" indent="0">
              <a:buNone/>
            </a:pPr>
            <a:r>
              <a:rPr lang="es-ES" sz="2800" dirty="0" smtClean="0"/>
              <a:t>4. Bibliografía</a:t>
            </a:r>
          </a:p>
          <a:p>
            <a:pPr marL="0" indent="0">
              <a:buNone/>
            </a:pPr>
            <a:r>
              <a:rPr lang="es-ES" dirty="0" smtClean="0">
                <a:hlinkClick r:id="rId2"/>
              </a:rPr>
              <a:t>https</a:t>
            </a:r>
            <a:r>
              <a:rPr lang="es-ES" dirty="0">
                <a:hlinkClick r:id="rId2"/>
              </a:rPr>
              <a:t>://developer.vuforia.com</a:t>
            </a:r>
            <a:r>
              <a:rPr lang="es-ES" dirty="0" smtClean="0">
                <a:hlinkClick r:id="rId2"/>
              </a:rPr>
              <a:t>/</a:t>
            </a:r>
            <a:r>
              <a:rPr lang="es-ES" dirty="0" smtClean="0"/>
              <a:t> - </a:t>
            </a:r>
            <a:r>
              <a:rPr lang="es-ES" dirty="0"/>
              <a:t>Portal de </a:t>
            </a:r>
            <a:r>
              <a:rPr lang="es-ES" dirty="0" err="1"/>
              <a:t>Vuforia</a:t>
            </a:r>
            <a:r>
              <a:rPr lang="es-ES" dirty="0"/>
              <a:t> </a:t>
            </a:r>
            <a:endParaRPr lang="es-ES" dirty="0" smtClean="0"/>
          </a:p>
          <a:p>
            <a:pPr marL="0" indent="0">
              <a:buNone/>
            </a:pPr>
            <a:r>
              <a:rPr lang="es-ES" dirty="0" smtClean="0">
                <a:hlinkClick r:id="rId3"/>
              </a:rPr>
              <a:t>https</a:t>
            </a:r>
            <a:r>
              <a:rPr lang="es-ES" dirty="0">
                <a:hlinkClick r:id="rId3"/>
              </a:rPr>
              <a:t>://</a:t>
            </a:r>
            <a:r>
              <a:rPr lang="es-ES" dirty="0" smtClean="0">
                <a:hlinkClick r:id="rId3"/>
              </a:rPr>
              <a:t>unity3d.com/es</a:t>
            </a:r>
            <a:r>
              <a:rPr lang="es-ES" dirty="0" smtClean="0"/>
              <a:t> - </a:t>
            </a:r>
            <a:r>
              <a:rPr lang="es-ES" dirty="0"/>
              <a:t>Página principal </a:t>
            </a:r>
            <a:r>
              <a:rPr lang="es-ES" dirty="0" err="1"/>
              <a:t>Unity</a:t>
            </a:r>
            <a:r>
              <a:rPr lang="es-ES" dirty="0"/>
              <a:t> </a:t>
            </a:r>
            <a:endParaRPr lang="es-ES" dirty="0" smtClean="0"/>
          </a:p>
          <a:p>
            <a:pPr marL="0" indent="0">
              <a:buNone/>
            </a:pPr>
            <a:r>
              <a:rPr lang="es-ES" dirty="0" smtClean="0">
                <a:hlinkClick r:id="rId4"/>
              </a:rPr>
              <a:t>https</a:t>
            </a:r>
            <a:r>
              <a:rPr lang="es-ES" dirty="0">
                <a:hlinkClick r:id="rId4"/>
              </a:rPr>
              <a:t>://developer.android.com/studio</a:t>
            </a:r>
            <a:r>
              <a:rPr lang="es-ES" dirty="0" smtClean="0">
                <a:hlinkClick r:id="rId4"/>
              </a:rPr>
              <a:t>/</a:t>
            </a:r>
            <a:r>
              <a:rPr lang="es-ES" dirty="0" smtClean="0"/>
              <a:t> - </a:t>
            </a:r>
            <a:r>
              <a:rPr lang="es-ES" dirty="0"/>
              <a:t>Página principal Android Studio y Android SDK </a:t>
            </a:r>
            <a:endParaRPr lang="es-ES" dirty="0" smtClean="0"/>
          </a:p>
          <a:p>
            <a:pPr marL="0" indent="0">
              <a:buNone/>
            </a:pPr>
            <a:r>
              <a:rPr lang="es-ES" dirty="0" smtClean="0">
                <a:hlinkClick r:id="rId5"/>
              </a:rPr>
              <a:t>www.oracle.com/technetwork/java/javase/downloads/jdk8-downloads-2133151.html</a:t>
            </a:r>
            <a:r>
              <a:rPr lang="es-ES" dirty="0" smtClean="0"/>
              <a:t> - </a:t>
            </a:r>
            <a:r>
              <a:rPr lang="es-ES" dirty="0"/>
              <a:t>Página Java JDK </a:t>
            </a:r>
            <a:endParaRPr lang="es-ES" dirty="0" smtClean="0"/>
          </a:p>
          <a:p>
            <a:pPr marL="0" indent="0">
              <a:buNone/>
            </a:pPr>
            <a:r>
              <a:rPr lang="es-ES" dirty="0" smtClean="0">
                <a:hlinkClick r:id="rId6"/>
              </a:rPr>
              <a:t>https</a:t>
            </a:r>
            <a:r>
              <a:rPr lang="es-ES" dirty="0">
                <a:hlinkClick r:id="rId6"/>
              </a:rPr>
              <a:t>://</a:t>
            </a:r>
            <a:r>
              <a:rPr lang="es-ES" dirty="0" smtClean="0">
                <a:hlinkClick r:id="rId6"/>
              </a:rPr>
              <a:t>www.youtube.com/watch?v=MtiUx_szKbI</a:t>
            </a:r>
            <a:r>
              <a:rPr lang="es-ES" dirty="0" smtClean="0"/>
              <a:t> – </a:t>
            </a:r>
            <a:r>
              <a:rPr lang="es-ES" dirty="0"/>
              <a:t>Tutorial </a:t>
            </a:r>
            <a:r>
              <a:rPr lang="es-ES" dirty="0" err="1"/>
              <a:t>Unity</a:t>
            </a:r>
            <a:r>
              <a:rPr lang="es-ES" dirty="0"/>
              <a:t> + </a:t>
            </a:r>
            <a:r>
              <a:rPr lang="es-ES" dirty="0" err="1"/>
              <a:t>Vuforia</a:t>
            </a:r>
            <a:r>
              <a:rPr lang="es-ES" dirty="0"/>
              <a:t> 1 (Inglés) </a:t>
            </a:r>
            <a:r>
              <a:rPr lang="es-ES" dirty="0">
                <a:hlinkClick r:id="rId7"/>
              </a:rPr>
              <a:t>https://</a:t>
            </a:r>
            <a:r>
              <a:rPr lang="es-ES" dirty="0" smtClean="0">
                <a:hlinkClick r:id="rId7"/>
              </a:rPr>
              <a:t>www.youtube.com/watch?v=cCOLdX1JMo4</a:t>
            </a:r>
            <a:r>
              <a:rPr lang="es-ES" dirty="0" smtClean="0"/>
              <a:t> – </a:t>
            </a:r>
            <a:r>
              <a:rPr lang="es-ES" dirty="0"/>
              <a:t>Tutorial </a:t>
            </a:r>
            <a:r>
              <a:rPr lang="es-ES" dirty="0" err="1"/>
              <a:t>Unity</a:t>
            </a:r>
            <a:r>
              <a:rPr lang="es-ES" dirty="0"/>
              <a:t> + </a:t>
            </a:r>
            <a:r>
              <a:rPr lang="es-ES" dirty="0" err="1"/>
              <a:t>Vuforia</a:t>
            </a:r>
            <a:r>
              <a:rPr lang="es-ES" dirty="0"/>
              <a:t> 2 (Inglés) </a:t>
            </a:r>
            <a:r>
              <a:rPr lang="es-ES" dirty="0">
                <a:hlinkClick r:id="rId8"/>
              </a:rPr>
              <a:t>https://</a:t>
            </a:r>
            <a:r>
              <a:rPr lang="es-ES" dirty="0" smtClean="0">
                <a:hlinkClick r:id="rId8"/>
              </a:rPr>
              <a:t>www.youtube.com/watch?v=Q0VsOrghU9Q</a:t>
            </a:r>
            <a:r>
              <a:rPr lang="es-ES" dirty="0" smtClean="0"/>
              <a:t> – </a:t>
            </a:r>
            <a:r>
              <a:rPr lang="es-ES" dirty="0"/>
              <a:t>Tutorial </a:t>
            </a:r>
            <a:r>
              <a:rPr lang="es-ES" dirty="0" err="1"/>
              <a:t>Unity</a:t>
            </a:r>
            <a:r>
              <a:rPr lang="es-ES" dirty="0"/>
              <a:t> + </a:t>
            </a:r>
            <a:r>
              <a:rPr lang="es-ES" dirty="0" err="1"/>
              <a:t>Vuforia</a:t>
            </a:r>
            <a:r>
              <a:rPr lang="es-ES" dirty="0"/>
              <a:t> 3 </a:t>
            </a:r>
            <a:r>
              <a:rPr lang="es-ES" dirty="0">
                <a:hlinkClick r:id="rId9"/>
              </a:rPr>
              <a:t>https://</a:t>
            </a:r>
            <a:r>
              <a:rPr lang="es-ES" dirty="0" smtClean="0">
                <a:hlinkClick r:id="rId9"/>
              </a:rPr>
              <a:t>www.youtube.com/watch?v=QYc080whwSU</a:t>
            </a:r>
            <a:r>
              <a:rPr lang="es-ES" dirty="0" smtClean="0"/>
              <a:t> – </a:t>
            </a:r>
            <a:r>
              <a:rPr lang="es-ES" dirty="0"/>
              <a:t>Tutorial </a:t>
            </a:r>
            <a:r>
              <a:rPr lang="es-ES" dirty="0" err="1"/>
              <a:t>Photoscan</a:t>
            </a:r>
            <a:r>
              <a:rPr lang="es-ES" dirty="0"/>
              <a:t> 1 (Portugués) </a:t>
            </a:r>
            <a:r>
              <a:rPr lang="es-ES" dirty="0">
                <a:hlinkClick r:id="rId10"/>
              </a:rPr>
              <a:t>https://</a:t>
            </a:r>
            <a:r>
              <a:rPr lang="es-ES" dirty="0" smtClean="0">
                <a:hlinkClick r:id="rId10"/>
              </a:rPr>
              <a:t>www.youtube.com/watch?v=GEsRcFQ1_H8</a:t>
            </a:r>
            <a:r>
              <a:rPr lang="es-ES" dirty="0" smtClean="0"/>
              <a:t> – </a:t>
            </a:r>
            <a:r>
              <a:rPr lang="es-ES" dirty="0"/>
              <a:t>Tutorial </a:t>
            </a:r>
            <a:r>
              <a:rPr lang="es-ES" dirty="0" err="1"/>
              <a:t>Photoscan</a:t>
            </a:r>
            <a:r>
              <a:rPr lang="es-ES" dirty="0"/>
              <a:t> 2 (Inglés) </a:t>
            </a:r>
            <a:r>
              <a:rPr lang="es-ES" dirty="0">
                <a:hlinkClick r:id="rId11"/>
              </a:rPr>
              <a:t>https://</a:t>
            </a:r>
            <a:r>
              <a:rPr lang="es-ES" dirty="0" smtClean="0">
                <a:hlinkClick r:id="rId11"/>
              </a:rPr>
              <a:t>www.youtube.com/watch?v=ye-C-OOFsX8</a:t>
            </a:r>
            <a:r>
              <a:rPr lang="es-ES" dirty="0" smtClean="0"/>
              <a:t> – </a:t>
            </a:r>
            <a:r>
              <a:rPr lang="es-ES" dirty="0"/>
              <a:t>Tutorial </a:t>
            </a:r>
            <a:r>
              <a:rPr lang="es-ES" dirty="0" smtClean="0"/>
              <a:t>Fotometría</a:t>
            </a:r>
          </a:p>
          <a:p>
            <a:pPr marL="0" indent="0">
              <a:buNone/>
            </a:pPr>
            <a:r>
              <a:rPr lang="es-ES" dirty="0">
                <a:hlinkClick r:id="rId12"/>
              </a:rPr>
              <a:t>https://</a:t>
            </a:r>
            <a:r>
              <a:rPr lang="es-ES" dirty="0" smtClean="0">
                <a:hlinkClick r:id="rId12"/>
              </a:rPr>
              <a:t>github.com/MiguelJMartinez/CUIA</a:t>
            </a:r>
            <a:r>
              <a:rPr lang="es-ES" dirty="0" smtClean="0"/>
              <a:t> - Repositorio con documentación </a:t>
            </a:r>
            <a:r>
              <a:rPr lang="es-ES" smtClean="0"/>
              <a:t>del proyecto</a:t>
            </a:r>
            <a:endParaRPr lang="es-ES" dirty="0"/>
          </a:p>
        </p:txBody>
      </p:sp>
    </p:spTree>
    <p:extLst>
      <p:ext uri="{BB962C8B-B14F-4D97-AF65-F5344CB8AC3E}">
        <p14:creationId xmlns:p14="http://schemas.microsoft.com/office/powerpoint/2010/main" val="280675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a:t>
            </a:r>
            <a:endParaRPr lang="es-ES" dirty="0"/>
          </a:p>
        </p:txBody>
      </p:sp>
      <p:sp>
        <p:nvSpPr>
          <p:cNvPr id="3" name="Marcador de contenido 2"/>
          <p:cNvSpPr>
            <a:spLocks noGrp="1"/>
          </p:cNvSpPr>
          <p:nvPr>
            <p:ph idx="1"/>
          </p:nvPr>
        </p:nvSpPr>
        <p:spPr>
          <a:xfrm>
            <a:off x="1141412" y="2249487"/>
            <a:ext cx="6191205" cy="3541714"/>
          </a:xfrm>
        </p:spPr>
        <p:txBody>
          <a:bodyPr/>
          <a:lstStyle/>
          <a:p>
            <a:r>
              <a:rPr lang="es-ES" dirty="0" smtClean="0"/>
              <a:t>1. ¿Qué es la Realidad Aumentada?</a:t>
            </a:r>
          </a:p>
          <a:p>
            <a:r>
              <a:rPr lang="es-ES" dirty="0" smtClean="0"/>
              <a:t>2. Descubriendo </a:t>
            </a:r>
            <a:r>
              <a:rPr lang="es-ES" dirty="0" err="1" smtClean="0"/>
              <a:t>Unity+Vuforia</a:t>
            </a:r>
            <a:endParaRPr lang="es-ES" dirty="0" smtClean="0"/>
          </a:p>
          <a:p>
            <a:r>
              <a:rPr lang="es-ES" dirty="0" smtClean="0"/>
              <a:t>3. Fotometría y generación de modelos 3D</a:t>
            </a:r>
          </a:p>
          <a:p>
            <a:r>
              <a:rPr lang="es-ES" dirty="0" smtClean="0"/>
              <a:t>4. Bibliografía</a:t>
            </a:r>
            <a:endParaRPr lang="es-ES" dirty="0"/>
          </a:p>
        </p:txBody>
      </p:sp>
    </p:spTree>
    <p:extLst>
      <p:ext uri="{BB962C8B-B14F-4D97-AF65-F5344CB8AC3E}">
        <p14:creationId xmlns:p14="http://schemas.microsoft.com/office/powerpoint/2010/main" val="88509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89161" y="941907"/>
            <a:ext cx="9657216" cy="4945085"/>
          </a:xfrm>
        </p:spPr>
        <p:txBody>
          <a:bodyPr>
            <a:normAutofit/>
          </a:bodyPr>
          <a:lstStyle/>
          <a:p>
            <a:pPr marL="457200" indent="-457200">
              <a:buAutoNum type="arabicPeriod"/>
            </a:pPr>
            <a:r>
              <a:rPr lang="es-ES" sz="2800" dirty="0" smtClean="0"/>
              <a:t>¿Qué es la Realidad Aumentada?</a:t>
            </a:r>
          </a:p>
          <a:p>
            <a:pPr marL="0" indent="0">
              <a:buNone/>
            </a:pPr>
            <a:endParaRPr lang="es-ES" sz="1600" dirty="0" smtClean="0"/>
          </a:p>
          <a:p>
            <a:pPr marL="0" indent="0" algn="just">
              <a:buNone/>
            </a:pPr>
            <a:r>
              <a:rPr lang="es-ES" dirty="0"/>
              <a:t>En torno a 1992, Tom </a:t>
            </a:r>
            <a:r>
              <a:rPr lang="es-ES" dirty="0" err="1"/>
              <a:t>Caudell</a:t>
            </a:r>
            <a:r>
              <a:rPr lang="es-ES" dirty="0"/>
              <a:t> acuñó el término realidad aumentada, sucediéndose posteriormente medios y definiciones relativos a ella</a:t>
            </a:r>
            <a:r>
              <a:rPr lang="es-ES" dirty="0" smtClean="0"/>
              <a:t>.</a:t>
            </a:r>
          </a:p>
          <a:p>
            <a:pPr marL="0" indent="0" algn="just">
              <a:buNone/>
            </a:pPr>
            <a:r>
              <a:rPr lang="es-ES" dirty="0" smtClean="0"/>
              <a:t>Sus factores clave son:</a:t>
            </a:r>
          </a:p>
          <a:p>
            <a:r>
              <a:rPr lang="es-ES" dirty="0" smtClean="0"/>
              <a:t>Combina </a:t>
            </a:r>
            <a:r>
              <a:rPr lang="es-ES" dirty="0"/>
              <a:t>elementos reales y virtuales.</a:t>
            </a:r>
          </a:p>
          <a:p>
            <a:r>
              <a:rPr lang="es-ES" dirty="0"/>
              <a:t>Es interactiva en tiempo </a:t>
            </a:r>
            <a:r>
              <a:rPr lang="es-ES" dirty="0" smtClean="0"/>
              <a:t>real.</a:t>
            </a:r>
            <a:endParaRPr lang="es-ES" dirty="0"/>
          </a:p>
          <a:p>
            <a:r>
              <a:rPr lang="es-ES" dirty="0"/>
              <a:t>Está registrada en </a:t>
            </a:r>
            <a:r>
              <a:rPr lang="es-ES" dirty="0" smtClean="0"/>
              <a:t>3D.</a:t>
            </a:r>
            <a:endParaRPr lang="es-ES" dirty="0"/>
          </a:p>
          <a:p>
            <a:pPr marL="0" indent="0" algn="just">
              <a:buNone/>
            </a:pPr>
            <a:endParaRPr lang="es-ES" dirty="0" smtClean="0"/>
          </a:p>
        </p:txBody>
      </p:sp>
      <p:pic>
        <p:nvPicPr>
          <p:cNvPr id="1026" name="Picture 2" descr="Thomas CAUDELL | PhD | University of New Mexico, NM | UN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286" y="2991636"/>
            <a:ext cx="2709091" cy="270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42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06040" y="711313"/>
            <a:ext cx="6191204" cy="5091839"/>
          </a:xfrm>
        </p:spPr>
        <p:txBody>
          <a:bodyPr>
            <a:normAutofit/>
          </a:bodyPr>
          <a:lstStyle/>
          <a:p>
            <a:pPr marL="0" indent="0" algn="just">
              <a:buNone/>
            </a:pPr>
            <a:r>
              <a:rPr lang="es-ES" dirty="0" smtClean="0"/>
              <a:t>Actualmente, la realidad aumentada </a:t>
            </a:r>
            <a:r>
              <a:rPr lang="es-ES" dirty="0"/>
              <a:t>(RA) es el término que se usa para describir al conjunto de tecnologías que permiten que un usuario visualice parte del mundo real a través de un dispositivo tecnológico con información gráfica añadida por este. El dispositivo, o conjunto de dispositivos, añaden información virtual a la información física ya existente, es decir, una parte virtual aparece en la realidad. Así, los elementos físicos tangibles se combinan con elementos virtuales, creando una realidad aumentada en tiempo real.</a:t>
            </a:r>
          </a:p>
        </p:txBody>
      </p:sp>
      <p:pic>
        <p:nvPicPr>
          <p:cNvPr id="2050" name="Picture 2" descr="Creadores de 'Pokémon Go' planean mapear el mundo en realidad ..."/>
          <p:cNvPicPr>
            <a:picLocks noChangeAspect="1" noChangeArrowheads="1"/>
          </p:cNvPicPr>
          <p:nvPr/>
        </p:nvPicPr>
        <p:blipFill rotWithShape="1">
          <a:blip r:embed="rId2">
            <a:extLst>
              <a:ext uri="{28A0092B-C50C-407E-A947-70E740481C1C}">
                <a14:useLocalDpi xmlns:a14="http://schemas.microsoft.com/office/drawing/2010/main" val="0"/>
              </a:ext>
            </a:extLst>
          </a:blip>
          <a:srcRect l="28988" t="3546" r="21497"/>
          <a:stretch/>
        </p:blipFill>
        <p:spPr bwMode="auto">
          <a:xfrm>
            <a:off x="7254240" y="765063"/>
            <a:ext cx="3840481" cy="498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43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870" y="873533"/>
            <a:ext cx="9891864" cy="3541714"/>
          </a:xfrm>
        </p:spPr>
        <p:txBody>
          <a:bodyPr/>
          <a:lstStyle/>
          <a:p>
            <a:pPr marL="0" indent="0" algn="just">
              <a:buNone/>
            </a:pPr>
            <a:r>
              <a:rPr lang="es-ES" dirty="0" smtClean="0"/>
              <a:t>Una vez que tenemos claro lo que es la realidad aumentada, vamos a ver algunas de las posibles formas de las que podemos desarrollar una aplicación con ésas características. La primera de ellas sería programar, con herramientas del tipo Android Studio, una aplicación que, con los permisos oportunos de cámara (e incluso micrófono y altavoces), nos permitiera dicha interacción con el entorno. Sin embargo, esta vez hemos elegido otra opción, quizás más sencilla y que no requiere conocimientos de programación, siendo mucho más visual</a:t>
            </a:r>
            <a:endParaRPr lang="es-ES" dirty="0"/>
          </a:p>
        </p:txBody>
      </p:sp>
      <p:pic>
        <p:nvPicPr>
          <p:cNvPr id="3074" name="Picture 2" descr="Android Studio — Википед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415" y="4087494"/>
            <a:ext cx="2160905" cy="216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97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65212" y="717021"/>
            <a:ext cx="6537854" cy="5141912"/>
          </a:xfrm>
        </p:spPr>
        <p:txBody>
          <a:bodyPr>
            <a:normAutofit fontScale="92500" lnSpcReduction="10000"/>
          </a:bodyPr>
          <a:lstStyle/>
          <a:p>
            <a:pPr marL="0" indent="0">
              <a:buNone/>
            </a:pPr>
            <a:r>
              <a:rPr lang="es-ES" dirty="0" smtClean="0"/>
              <a:t>2</a:t>
            </a:r>
            <a:r>
              <a:rPr lang="es-ES" sz="2800" dirty="0" smtClean="0"/>
              <a:t>. Descubriendo </a:t>
            </a:r>
            <a:r>
              <a:rPr lang="es-ES" sz="2800" dirty="0" err="1" smtClean="0"/>
              <a:t>Unity+Vuforia</a:t>
            </a:r>
            <a:endParaRPr lang="es-ES" sz="2800" dirty="0" smtClean="0"/>
          </a:p>
          <a:p>
            <a:pPr marL="0" indent="0" algn="just">
              <a:buNone/>
            </a:pPr>
            <a:r>
              <a:rPr lang="es-ES" b="1" dirty="0" err="1"/>
              <a:t>Unity</a:t>
            </a:r>
            <a:r>
              <a:rPr lang="es-ES" dirty="0"/>
              <a:t> es un </a:t>
            </a:r>
            <a:r>
              <a:rPr lang="es-ES" dirty="0" smtClean="0"/>
              <a:t>motor de videojuegos multiplataforma. </a:t>
            </a:r>
            <a:r>
              <a:rPr lang="es-ES" dirty="0"/>
              <a:t>La primera versión de </a:t>
            </a:r>
            <a:r>
              <a:rPr lang="es-ES" dirty="0" err="1"/>
              <a:t>Unity</a:t>
            </a:r>
            <a:r>
              <a:rPr lang="es-ES" dirty="0"/>
              <a:t> se lanzó en la Conferencia Mundial de Desarrolladores de Apple </a:t>
            </a:r>
            <a:r>
              <a:rPr lang="es-ES" dirty="0" smtClean="0"/>
              <a:t>en 2005. Su última versión estable es la 2019.3.6, lanzada el 19 </a:t>
            </a:r>
            <a:r>
              <a:rPr lang="es-ES" dirty="0"/>
              <a:t>de marzo de </a:t>
            </a:r>
            <a:r>
              <a:rPr lang="es-ES" dirty="0" smtClean="0"/>
              <a:t>2020. Su licencia es gratuita. </a:t>
            </a:r>
          </a:p>
          <a:p>
            <a:pPr marL="0" indent="0" algn="just">
              <a:buNone/>
            </a:pPr>
            <a:endParaRPr lang="es-ES" dirty="0"/>
          </a:p>
          <a:p>
            <a:pPr marL="0" indent="0" algn="just">
              <a:buNone/>
            </a:pPr>
            <a:r>
              <a:rPr lang="es-ES" b="1" dirty="0" err="1" smtClean="0"/>
              <a:t>Vuforia</a:t>
            </a:r>
            <a:r>
              <a:rPr lang="es-ES" dirty="0" smtClean="0"/>
              <a:t> </a:t>
            </a:r>
            <a:r>
              <a:rPr lang="es-ES" dirty="0"/>
              <a:t>es un kit de desarrollo de software de realidad aumentada para dispositivos móviles que permite la creación de aplicaciones de realidad aumentada. Utiliza tecnología de visión por computadora para reconocer y rastrear imágenes planas y objetos 3D en tiempo real. </a:t>
            </a:r>
          </a:p>
        </p:txBody>
      </p:sp>
      <p:pic>
        <p:nvPicPr>
          <p:cNvPr id="4098" name="Picture 2" descr="Unity (игровой движок) — Википед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5772" y="1608668"/>
            <a:ext cx="3112558" cy="113089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uforia Augmented Reality CAD Users | Discussions | GrabCAD Grou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223" y="3736711"/>
            <a:ext cx="2861945" cy="205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03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34079" y="2029354"/>
            <a:ext cx="8392054" cy="2220913"/>
          </a:xfrm>
        </p:spPr>
        <p:txBody>
          <a:bodyPr>
            <a:normAutofit lnSpcReduction="10000"/>
          </a:bodyPr>
          <a:lstStyle/>
          <a:p>
            <a:pPr marL="0" indent="0" algn="just">
              <a:buNone/>
            </a:pPr>
            <a:r>
              <a:rPr lang="es-ES" dirty="0" smtClean="0"/>
              <a:t>Primero necesitamos descargar e instalar </a:t>
            </a:r>
            <a:r>
              <a:rPr lang="es-ES" dirty="0" err="1" smtClean="0"/>
              <a:t>Unity</a:t>
            </a:r>
            <a:r>
              <a:rPr lang="es-ES" dirty="0" smtClean="0"/>
              <a:t> (registro previo), </a:t>
            </a:r>
            <a:r>
              <a:rPr lang="es-ES" dirty="0" err="1" smtClean="0"/>
              <a:t>Vuforia</a:t>
            </a:r>
            <a:r>
              <a:rPr lang="es-ES" dirty="0" smtClean="0"/>
              <a:t> SDK (registro previo), Android Studio, Android SDK , Java </a:t>
            </a:r>
            <a:r>
              <a:rPr lang="es-ES" dirty="0" err="1" smtClean="0"/>
              <a:t>Runtime</a:t>
            </a:r>
            <a:r>
              <a:rPr lang="es-ES" dirty="0" smtClean="0"/>
              <a:t> </a:t>
            </a:r>
            <a:r>
              <a:rPr lang="es-ES" dirty="0" err="1" smtClean="0"/>
              <a:t>Environment</a:t>
            </a:r>
            <a:r>
              <a:rPr lang="es-ES" dirty="0" smtClean="0"/>
              <a:t> (JRE) y Java </a:t>
            </a:r>
            <a:r>
              <a:rPr lang="es-ES" dirty="0" err="1" smtClean="0"/>
              <a:t>Developer</a:t>
            </a:r>
            <a:r>
              <a:rPr lang="es-ES" dirty="0" smtClean="0"/>
              <a:t> Kit (JDK). Todas estas herramientas van a ser necesarias para que podamos obtener al final un archivo .</a:t>
            </a:r>
            <a:r>
              <a:rPr lang="es-ES" dirty="0" err="1" smtClean="0"/>
              <a:t>apk</a:t>
            </a:r>
            <a:r>
              <a:rPr lang="es-ES" dirty="0" smtClean="0"/>
              <a:t> (instalador de aplicación en sistemas </a:t>
            </a:r>
            <a:r>
              <a:rPr lang="es-ES" dirty="0" err="1" smtClean="0"/>
              <a:t>android</a:t>
            </a:r>
            <a:r>
              <a:rPr lang="es-ES" dirty="0" smtClean="0"/>
              <a:t>).</a:t>
            </a:r>
            <a:endParaRPr lang="es-ES" dirty="0"/>
          </a:p>
        </p:txBody>
      </p:sp>
    </p:spTree>
    <p:extLst>
      <p:ext uri="{BB962C8B-B14F-4D97-AF65-F5344CB8AC3E}">
        <p14:creationId xmlns:p14="http://schemas.microsoft.com/office/powerpoint/2010/main" val="2810516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76876" y="657753"/>
            <a:ext cx="9518123" cy="1467380"/>
          </a:xfrm>
        </p:spPr>
        <p:txBody>
          <a:bodyPr/>
          <a:lstStyle/>
          <a:p>
            <a:pPr marL="0" indent="0">
              <a:buNone/>
            </a:pPr>
            <a:r>
              <a:rPr lang="es-ES" dirty="0" smtClean="0"/>
              <a:t>Una vez hecho esto, creamos un proyecto en </a:t>
            </a:r>
            <a:r>
              <a:rPr lang="es-ES" dirty="0" err="1" smtClean="0"/>
              <a:t>Unity</a:t>
            </a:r>
            <a:r>
              <a:rPr lang="es-ES" dirty="0" smtClean="0"/>
              <a:t>, importamos </a:t>
            </a:r>
            <a:r>
              <a:rPr lang="es-ES" dirty="0" err="1" smtClean="0"/>
              <a:t>Vuforia</a:t>
            </a:r>
            <a:r>
              <a:rPr lang="es-ES" dirty="0" smtClean="0"/>
              <a:t> SDK y comenzamos. La idea principal es vincular a unos objetivos (principalmente imágenes) el contenido que deseamos visualizar/reproducir.</a:t>
            </a:r>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828" y="2218268"/>
            <a:ext cx="7394220" cy="4159249"/>
          </a:xfrm>
          <a:prstGeom prst="rect">
            <a:avLst/>
          </a:prstGeom>
        </p:spPr>
      </p:pic>
    </p:spTree>
    <p:extLst>
      <p:ext uri="{BB962C8B-B14F-4D97-AF65-F5344CB8AC3E}">
        <p14:creationId xmlns:p14="http://schemas.microsoft.com/office/powerpoint/2010/main" val="61668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39812" y="818620"/>
            <a:ext cx="9905999" cy="3541714"/>
          </a:xfrm>
        </p:spPr>
        <p:txBody>
          <a:bodyPr/>
          <a:lstStyle/>
          <a:p>
            <a:pPr marL="0" indent="0" algn="just">
              <a:buNone/>
            </a:pPr>
            <a:r>
              <a:rPr lang="es-ES" dirty="0" smtClean="0"/>
              <a:t>Una vez hecho esto, debemos entrar en </a:t>
            </a:r>
            <a:r>
              <a:rPr lang="es-ES" dirty="0" err="1" smtClean="0"/>
              <a:t>Vuforia</a:t>
            </a:r>
            <a:r>
              <a:rPr lang="es-ES" dirty="0" smtClean="0"/>
              <a:t> para crear una base de datos con las imágenes que deseamos que sirvan de marcadores para nuestra aplicación. Una primera aproximación fue generar con una plantilla algo parecido a códigos QR para ver si nuestra aplicación realizaba el reconocimiento adecuadamente y se visualizaba, en este caso, un modelo 3D.</a:t>
            </a:r>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4551" y="3350687"/>
            <a:ext cx="2461260" cy="2461260"/>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181" y="3350687"/>
            <a:ext cx="2468880" cy="2468880"/>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812" y="3350687"/>
            <a:ext cx="2468880" cy="2468880"/>
          </a:xfrm>
          <a:prstGeom prst="rect">
            <a:avLst/>
          </a:prstGeom>
        </p:spPr>
      </p:pic>
    </p:spTree>
    <p:extLst>
      <p:ext uri="{BB962C8B-B14F-4D97-AF65-F5344CB8AC3E}">
        <p14:creationId xmlns:p14="http://schemas.microsoft.com/office/powerpoint/2010/main" val="2355548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511</TotalTime>
  <Words>865</Words>
  <Application>Microsoft Office PowerPoint</Application>
  <PresentationFormat>Panorámica</PresentationFormat>
  <Paragraphs>47</Paragraphs>
  <Slides>17</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Trebuchet MS</vt:lpstr>
      <vt:lpstr>Tw Cen MT</vt:lpstr>
      <vt:lpstr>Circuito</vt:lpstr>
      <vt:lpstr>Realidad Aumentada</vt:lpstr>
      <vt:lpstr>INDICE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Realidad Aumentada</dc:title>
  <dc:creator>Miguel J. Martínez Martín</dc:creator>
  <cp:lastModifiedBy>Miguel J. Martínez Martín</cp:lastModifiedBy>
  <cp:revision>33</cp:revision>
  <dcterms:created xsi:type="dcterms:W3CDTF">2020-05-17T11:58:40Z</dcterms:created>
  <dcterms:modified xsi:type="dcterms:W3CDTF">2020-05-20T10:02:39Z</dcterms:modified>
</cp:coreProperties>
</file>