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sldIdLst>
    <p:sldId id="259" r:id="rId5"/>
    <p:sldId id="261" r:id="rId6"/>
    <p:sldId id="262" r:id="rId7"/>
    <p:sldId id="263" r:id="rId8"/>
    <p:sldId id="266"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8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guel.Llorente\OneDrive%20-%20FleetCor\Desktop\Airlines%20Delay\airline_delay.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guel.Llorente\OneDrive%20-%20FleetCor\Desktop\Airlines%20Delay\airline_delay.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iguel.Llorente\OneDrive%20-%20FleetCor\Desktop\Airlines%20Delay\airline_delay.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guel.Llorente\OneDrive%20-%20FleetCor\Desktop\Airlines%20Delay\airline_delay.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Flights per Airline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1"/>
        <c:ser>
          <c:idx val="0"/>
          <c:order val="0"/>
          <c:tx>
            <c:strRef>
              <c:f>airline_delay!$C$1</c:f>
              <c:strCache>
                <c:ptCount val="1"/>
                <c:pt idx="0">
                  <c:v>Total Flights </c:v>
                </c:pt>
              </c:strCache>
            </c:strRef>
          </c:tx>
          <c:invertIfNegative val="0"/>
          <c:dPt>
            <c:idx val="0"/>
            <c:invertIfNegative val="0"/>
            <c:bubble3D val="0"/>
            <c:spPr>
              <a:solidFill>
                <a:srgbClr val="9900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951-42D7-8AF2-473D4A08B458}"/>
              </c:ext>
            </c:extLst>
          </c:dPt>
          <c:dPt>
            <c:idx val="1"/>
            <c:invertIfNegative val="0"/>
            <c:bubble3D val="0"/>
            <c:spPr>
              <a:solidFill>
                <a:srgbClr val="FFFF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951-42D7-8AF2-473D4A08B458}"/>
              </c:ext>
            </c:extLst>
          </c:dPt>
          <c:dPt>
            <c:idx val="2"/>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951-42D7-8AF2-473D4A08B458}"/>
              </c:ext>
            </c:extLst>
          </c:dPt>
          <c:dPt>
            <c:idx val="3"/>
            <c:invertIfNegative val="0"/>
            <c:bubble3D val="0"/>
            <c:spPr>
              <a:solidFill>
                <a:srgbClr val="CC00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951-42D7-8AF2-473D4A08B458}"/>
              </c:ext>
            </c:extLst>
          </c:dPt>
          <c:dPt>
            <c:idx val="4"/>
            <c:invertIfNegative val="0"/>
            <c:bubble3D val="0"/>
            <c:spPr>
              <a:solidFill>
                <a:srgbClr val="66FF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951-42D7-8AF2-473D4A08B458}"/>
              </c:ext>
            </c:extLst>
          </c:dPt>
          <c:dPt>
            <c:idx val="5"/>
            <c:invertIfNegative val="0"/>
            <c:bubble3D val="0"/>
            <c:spPr>
              <a:solidFill>
                <a:srgbClr val="66CC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951-42D7-8AF2-473D4A08B458}"/>
              </c:ext>
            </c:extLst>
          </c:dPt>
          <c:dPt>
            <c:idx val="6"/>
            <c:invertIfNegative val="0"/>
            <c:bubble3D val="0"/>
            <c:spPr>
              <a:solidFill>
                <a:srgbClr val="33CCC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951-42D7-8AF2-473D4A08B458}"/>
              </c:ext>
            </c:extLst>
          </c:dPt>
          <c:dPt>
            <c:idx val="7"/>
            <c:invertIfNegative val="0"/>
            <c:bubble3D val="0"/>
            <c:spPr>
              <a:solidFill>
                <a:srgbClr val="00CC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951-42D7-8AF2-473D4A08B458}"/>
              </c:ext>
            </c:extLst>
          </c:dPt>
          <c:dPt>
            <c:idx val="8"/>
            <c:invertIfNegative val="0"/>
            <c:bubble3D val="0"/>
            <c:spPr>
              <a:solidFill>
                <a:srgbClr val="66FFC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951-42D7-8AF2-473D4A08B458}"/>
              </c:ext>
            </c:extLst>
          </c:dPt>
          <c:dPt>
            <c:idx val="9"/>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951-42D7-8AF2-473D4A08B458}"/>
              </c:ext>
            </c:extLst>
          </c:dPt>
          <c:dPt>
            <c:idx val="10"/>
            <c:invertIfNegative val="0"/>
            <c:bubble3D val="0"/>
            <c:spPr>
              <a:solidFill>
                <a:srgbClr val="FF00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951-42D7-8AF2-473D4A08B458}"/>
              </c:ext>
            </c:extLst>
          </c:dPt>
          <c:dPt>
            <c:idx val="11"/>
            <c:invertIfNegative val="0"/>
            <c:bubble3D val="0"/>
            <c:spPr>
              <a:solidFill>
                <a:srgbClr val="FF99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951-42D7-8AF2-473D4A08B458}"/>
              </c:ext>
            </c:extLst>
          </c:dPt>
          <c:dPt>
            <c:idx val="12"/>
            <c:invertIfNegative val="0"/>
            <c:bubble3D val="0"/>
            <c:spPr>
              <a:solidFill>
                <a:srgbClr val="CCFF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951-42D7-8AF2-473D4A08B458}"/>
              </c:ext>
            </c:extLst>
          </c:dPt>
          <c:dPt>
            <c:idx val="13"/>
            <c:invertIfNegative val="0"/>
            <c:bubble3D val="0"/>
            <c:spPr>
              <a:solidFill>
                <a:srgbClr val="00FF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951-42D7-8AF2-473D4A08B458}"/>
              </c:ext>
            </c:extLst>
          </c:dPt>
          <c:dPt>
            <c:idx val="14"/>
            <c:invertIfNegative val="0"/>
            <c:bubble3D val="0"/>
            <c:spPr>
              <a:solidFill>
                <a:srgbClr val="00FF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D951-42D7-8AF2-473D4A08B458}"/>
              </c:ext>
            </c:extLst>
          </c:dPt>
          <c:dPt>
            <c:idx val="15"/>
            <c:invertIfNegative val="0"/>
            <c:bubble3D val="0"/>
            <c:spPr>
              <a:solidFill>
                <a:srgbClr val="FF99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D951-42D7-8AF2-473D4A08B458}"/>
              </c:ext>
            </c:extLst>
          </c:dPt>
          <c:cat>
            <c:strRef>
              <c:f>airline_delay!$A$2:$A$17</c:f>
              <c:strCache>
                <c:ptCount val="16"/>
                <c:pt idx="0">
                  <c:v>Southwest Airlines Co.</c:v>
                </c:pt>
                <c:pt idx="1">
                  <c:v>Delta Air Lines Inc.</c:v>
                </c:pt>
                <c:pt idx="2">
                  <c:v>SkyWest Airlines Inc.</c:v>
                </c:pt>
                <c:pt idx="3">
                  <c:v>American Airlines Inc.</c:v>
                </c:pt>
                <c:pt idx="4">
                  <c:v>United Air Lines Inc.</c:v>
                </c:pt>
                <c:pt idx="5">
                  <c:v>Republic Airline</c:v>
                </c:pt>
                <c:pt idx="6">
                  <c:v>Endeavor Air Inc.</c:v>
                </c:pt>
                <c:pt idx="7">
                  <c:v>Envoy Air</c:v>
                </c:pt>
                <c:pt idx="8">
                  <c:v>PSA Airlines Inc.</c:v>
                </c:pt>
                <c:pt idx="9">
                  <c:v>JetBlue Airways</c:v>
                </c:pt>
                <c:pt idx="10">
                  <c:v>Allegiant Air</c:v>
                </c:pt>
                <c:pt idx="11">
                  <c:v>Alaska Airlines Inc.</c:v>
                </c:pt>
                <c:pt idx="12">
                  <c:v>Spirit Air Lines</c:v>
                </c:pt>
                <c:pt idx="13">
                  <c:v>Frontier Airlines Inc.</c:v>
                </c:pt>
                <c:pt idx="14">
                  <c:v>ExpressJet Airlines LLC</c:v>
                </c:pt>
                <c:pt idx="15">
                  <c:v>Hawaiian Airlines Inc.</c:v>
                </c:pt>
              </c:strCache>
            </c:strRef>
          </c:cat>
          <c:val>
            <c:numRef>
              <c:f>airline_delay!$C$2:$C$17</c:f>
              <c:numCache>
                <c:formatCode>General</c:formatCode>
                <c:ptCount val="16"/>
                <c:pt idx="0">
                  <c:v>172091</c:v>
                </c:pt>
                <c:pt idx="1">
                  <c:v>131590</c:v>
                </c:pt>
                <c:pt idx="2">
                  <c:v>126504</c:v>
                </c:pt>
                <c:pt idx="3">
                  <c:v>117901</c:v>
                </c:pt>
                <c:pt idx="4">
                  <c:v>77357</c:v>
                </c:pt>
                <c:pt idx="5">
                  <c:v>50023</c:v>
                </c:pt>
                <c:pt idx="6">
                  <c:v>45375</c:v>
                </c:pt>
                <c:pt idx="7">
                  <c:v>43399</c:v>
                </c:pt>
                <c:pt idx="8">
                  <c:v>39795</c:v>
                </c:pt>
                <c:pt idx="9">
                  <c:v>35456</c:v>
                </c:pt>
                <c:pt idx="10">
                  <c:v>33089</c:v>
                </c:pt>
                <c:pt idx="11">
                  <c:v>33001</c:v>
                </c:pt>
                <c:pt idx="12">
                  <c:v>29314</c:v>
                </c:pt>
                <c:pt idx="13">
                  <c:v>19717</c:v>
                </c:pt>
                <c:pt idx="14">
                  <c:v>11236</c:v>
                </c:pt>
                <c:pt idx="15">
                  <c:v>10375</c:v>
                </c:pt>
              </c:numCache>
            </c:numRef>
          </c:val>
          <c:extLst>
            <c:ext xmlns:c16="http://schemas.microsoft.com/office/drawing/2014/chart" uri="{C3380CC4-5D6E-409C-BE32-E72D297353CC}">
              <c16:uniqueId val="{00000020-D951-42D7-8AF2-473D4A08B458}"/>
            </c:ext>
          </c:extLst>
        </c:ser>
        <c:dLbls>
          <c:showLegendKey val="0"/>
          <c:showVal val="0"/>
          <c:showCatName val="0"/>
          <c:showSerName val="0"/>
          <c:showPercent val="0"/>
          <c:showBubbleSize val="0"/>
        </c:dLbls>
        <c:gapWidth val="150"/>
        <c:overlap val="100"/>
        <c:axId val="677905280"/>
        <c:axId val="967320639"/>
      </c:barChart>
      <c:catAx>
        <c:axId val="6779052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967320639"/>
        <c:crosses val="autoZero"/>
        <c:auto val="1"/>
        <c:lblAlgn val="ctr"/>
        <c:lblOffset val="100"/>
        <c:noMultiLvlLbl val="0"/>
      </c:catAx>
      <c:valAx>
        <c:axId val="967320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7790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AVG Delay per Airline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5387182852143486"/>
          <c:y val="0.18122392211404731"/>
          <c:w val="0.81557261592300967"/>
          <c:h val="0.46671704284530496"/>
        </c:manualLayout>
      </c:layout>
      <c:barChart>
        <c:barDir val="col"/>
        <c:grouping val="stacked"/>
        <c:varyColors val="1"/>
        <c:ser>
          <c:idx val="0"/>
          <c:order val="0"/>
          <c:tx>
            <c:strRef>
              <c:f>airline_delay!$D$19</c:f>
              <c:strCache>
                <c:ptCount val="1"/>
                <c:pt idx="0">
                  <c:v>AVG delay per airline</c:v>
                </c:pt>
              </c:strCache>
            </c:strRef>
          </c:tx>
          <c:invertIfNegative val="0"/>
          <c:dPt>
            <c:idx val="0"/>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8FB-4D0E-AF96-2EE31C8E60FE}"/>
              </c:ext>
            </c:extLst>
          </c:dPt>
          <c:dPt>
            <c:idx val="1"/>
            <c:invertIfNegative val="0"/>
            <c:bubble3D val="0"/>
            <c:spPr>
              <a:solidFill>
                <a:srgbClr val="00FF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8FB-4D0E-AF96-2EE31C8E60FE}"/>
              </c:ext>
            </c:extLst>
          </c:dPt>
          <c:dPt>
            <c:idx val="2"/>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8FB-4D0E-AF96-2EE31C8E60FE}"/>
              </c:ext>
            </c:extLst>
          </c:dPt>
          <c:dPt>
            <c:idx val="3"/>
            <c:invertIfNegative val="0"/>
            <c:bubble3D val="0"/>
            <c:spPr>
              <a:solidFill>
                <a:srgbClr val="66FFC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68FB-4D0E-AF96-2EE31C8E60FE}"/>
              </c:ext>
            </c:extLst>
          </c:dPt>
          <c:dPt>
            <c:idx val="4"/>
            <c:invertIfNegative val="0"/>
            <c:bubble3D val="0"/>
            <c:spPr>
              <a:solidFill>
                <a:srgbClr val="00FF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68FB-4D0E-AF96-2EE31C8E60FE}"/>
              </c:ext>
            </c:extLst>
          </c:dPt>
          <c:dPt>
            <c:idx val="5"/>
            <c:invertIfNegative val="0"/>
            <c:bubble3D val="0"/>
            <c:spPr>
              <a:solidFill>
                <a:srgbClr val="66FF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68FB-4D0E-AF96-2EE31C8E60FE}"/>
              </c:ext>
            </c:extLst>
          </c:dPt>
          <c:dPt>
            <c:idx val="6"/>
            <c:invertIfNegative val="0"/>
            <c:bubble3D val="0"/>
            <c:spPr>
              <a:solidFill>
                <a:srgbClr val="00CC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68FB-4D0E-AF96-2EE31C8E60FE}"/>
              </c:ext>
            </c:extLst>
          </c:dPt>
          <c:dPt>
            <c:idx val="7"/>
            <c:invertIfNegative val="0"/>
            <c:bubble3D val="0"/>
            <c:spPr>
              <a:solidFill>
                <a:srgbClr val="66CC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68FB-4D0E-AF96-2EE31C8E60FE}"/>
              </c:ext>
            </c:extLst>
          </c:dPt>
          <c:dPt>
            <c:idx val="8"/>
            <c:invertIfNegative val="0"/>
            <c:bubble3D val="0"/>
            <c:spPr>
              <a:solidFill>
                <a:srgbClr val="FF99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68FB-4D0E-AF96-2EE31C8E60FE}"/>
              </c:ext>
            </c:extLst>
          </c:dPt>
          <c:dPt>
            <c:idx val="9"/>
            <c:invertIfNegative val="0"/>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68FB-4D0E-AF96-2EE31C8E60FE}"/>
              </c:ext>
            </c:extLst>
          </c:dPt>
          <c:dPt>
            <c:idx val="10"/>
            <c:invertIfNegative val="0"/>
            <c:bubble3D val="0"/>
            <c:spPr>
              <a:solidFill>
                <a:srgbClr val="CCFF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68FB-4D0E-AF96-2EE31C8E60FE}"/>
              </c:ext>
            </c:extLst>
          </c:dPt>
          <c:dPt>
            <c:idx val="11"/>
            <c:invertIfNegative val="0"/>
            <c:bubble3D val="0"/>
            <c:spPr>
              <a:solidFill>
                <a:srgbClr val="CC00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68FB-4D0E-AF96-2EE31C8E60FE}"/>
              </c:ext>
            </c:extLst>
          </c:dPt>
          <c:dPt>
            <c:idx val="12"/>
            <c:invertIfNegative val="0"/>
            <c:bubble3D val="0"/>
            <c:spPr>
              <a:solidFill>
                <a:srgbClr val="33CCC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68FB-4D0E-AF96-2EE31C8E60FE}"/>
              </c:ext>
            </c:extLst>
          </c:dPt>
          <c:dPt>
            <c:idx val="13"/>
            <c:invertIfNegative val="0"/>
            <c:bubble3D val="0"/>
            <c:spPr>
              <a:solidFill>
                <a:srgbClr val="FFFF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68FB-4D0E-AF96-2EE31C8E60FE}"/>
              </c:ext>
            </c:extLst>
          </c:dPt>
          <c:dPt>
            <c:idx val="14"/>
            <c:invertIfNegative val="0"/>
            <c:bubble3D val="0"/>
            <c:spPr>
              <a:solidFill>
                <a:srgbClr val="9900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68FB-4D0E-AF96-2EE31C8E60FE}"/>
              </c:ext>
            </c:extLst>
          </c:dPt>
          <c:dPt>
            <c:idx val="15"/>
            <c:invertIfNegative val="0"/>
            <c:bubble3D val="0"/>
            <c:spPr>
              <a:solidFill>
                <a:srgbClr val="FF99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68FB-4D0E-AF96-2EE31C8E60FE}"/>
              </c:ext>
            </c:extLst>
          </c:dPt>
          <c:cat>
            <c:strRef>
              <c:f>airline_delay!$A$20:$A$35</c:f>
              <c:strCache>
                <c:ptCount val="16"/>
                <c:pt idx="0">
                  <c:v>JetBlue Airways</c:v>
                </c:pt>
                <c:pt idx="1">
                  <c:v>ExpressJet Airlines LLC</c:v>
                </c:pt>
                <c:pt idx="2">
                  <c:v>SkyWest Airlines Inc.</c:v>
                </c:pt>
                <c:pt idx="3">
                  <c:v>PSA Airlines Inc.</c:v>
                </c:pt>
                <c:pt idx="4">
                  <c:v>Frontier Airlines Inc.</c:v>
                </c:pt>
                <c:pt idx="5">
                  <c:v>United Air Lines Inc.</c:v>
                </c:pt>
                <c:pt idx="6">
                  <c:v>Envoy Air</c:v>
                </c:pt>
                <c:pt idx="7">
                  <c:v>Republic Airline</c:v>
                </c:pt>
                <c:pt idx="8">
                  <c:v>Alaska Airlines Inc.</c:v>
                </c:pt>
                <c:pt idx="9">
                  <c:v>Allegiant Air</c:v>
                </c:pt>
                <c:pt idx="10">
                  <c:v>Spirit Air Lines</c:v>
                </c:pt>
                <c:pt idx="11">
                  <c:v>American Airlines Inc.</c:v>
                </c:pt>
                <c:pt idx="12">
                  <c:v>Endeavor Air Inc.</c:v>
                </c:pt>
                <c:pt idx="13">
                  <c:v>Delta Air Lines Inc.</c:v>
                </c:pt>
                <c:pt idx="14">
                  <c:v>Southwest Airlines Co.</c:v>
                </c:pt>
                <c:pt idx="15">
                  <c:v>Hawaiian Airlines Inc.</c:v>
                </c:pt>
              </c:strCache>
            </c:strRef>
          </c:cat>
          <c:val>
            <c:numRef>
              <c:f>airline_delay!$D$20:$D$35</c:f>
              <c:numCache>
                <c:formatCode>General</c:formatCode>
                <c:ptCount val="16"/>
                <c:pt idx="0">
                  <c:v>24.390512180000002</c:v>
                </c:pt>
                <c:pt idx="1">
                  <c:v>22.619081520000002</c:v>
                </c:pt>
                <c:pt idx="2">
                  <c:v>14.260418639999999</c:v>
                </c:pt>
                <c:pt idx="3">
                  <c:v>12.060610629999999</c:v>
                </c:pt>
                <c:pt idx="4">
                  <c:v>11.8017954</c:v>
                </c:pt>
                <c:pt idx="5">
                  <c:v>11.68335122</c:v>
                </c:pt>
                <c:pt idx="6">
                  <c:v>11.640014750000001</c:v>
                </c:pt>
                <c:pt idx="7">
                  <c:v>10.81946305</c:v>
                </c:pt>
                <c:pt idx="8">
                  <c:v>10.63710191</c:v>
                </c:pt>
                <c:pt idx="9">
                  <c:v>10.6088126</c:v>
                </c:pt>
                <c:pt idx="10">
                  <c:v>10.48072593</c:v>
                </c:pt>
                <c:pt idx="11">
                  <c:v>10.053731519999999</c:v>
                </c:pt>
                <c:pt idx="12">
                  <c:v>9.5136749310000006</c:v>
                </c:pt>
                <c:pt idx="13">
                  <c:v>8.1877726269999993</c:v>
                </c:pt>
                <c:pt idx="14">
                  <c:v>8.1124695659999997</c:v>
                </c:pt>
                <c:pt idx="15">
                  <c:v>3.7824578309999999</c:v>
                </c:pt>
              </c:numCache>
            </c:numRef>
          </c:val>
          <c:extLst>
            <c:ext xmlns:c16="http://schemas.microsoft.com/office/drawing/2014/chart" uri="{C3380CC4-5D6E-409C-BE32-E72D297353CC}">
              <c16:uniqueId val="{00000020-68FB-4D0E-AF96-2EE31C8E60FE}"/>
            </c:ext>
          </c:extLst>
        </c:ser>
        <c:dLbls>
          <c:showLegendKey val="0"/>
          <c:showVal val="0"/>
          <c:showCatName val="0"/>
          <c:showSerName val="0"/>
          <c:showPercent val="0"/>
          <c:showBubbleSize val="0"/>
        </c:dLbls>
        <c:gapWidth val="150"/>
        <c:overlap val="100"/>
        <c:axId val="678795984"/>
        <c:axId val="671580432"/>
      </c:barChart>
      <c:catAx>
        <c:axId val="6787959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671580432"/>
        <c:crosses val="autoZero"/>
        <c:auto val="1"/>
        <c:lblAlgn val="ctr"/>
        <c:lblOffset val="100"/>
        <c:noMultiLvlLbl val="0"/>
      </c:catAx>
      <c:valAx>
        <c:axId val="6715804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78795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Flights per Airline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1"/>
        <c:ser>
          <c:idx val="0"/>
          <c:order val="0"/>
          <c:tx>
            <c:strRef>
              <c:f>airline_delay!$C$1</c:f>
              <c:strCache>
                <c:ptCount val="1"/>
                <c:pt idx="0">
                  <c:v>Total Flights </c:v>
                </c:pt>
              </c:strCache>
            </c:strRef>
          </c:tx>
          <c:invertIfNegative val="0"/>
          <c:dPt>
            <c:idx val="0"/>
            <c:invertIfNegative val="0"/>
            <c:bubble3D val="0"/>
            <c:spPr>
              <a:solidFill>
                <a:srgbClr val="9900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42B-428D-9945-F944EEBAFD15}"/>
              </c:ext>
            </c:extLst>
          </c:dPt>
          <c:dPt>
            <c:idx val="1"/>
            <c:invertIfNegative val="0"/>
            <c:bubble3D val="0"/>
            <c:spPr>
              <a:solidFill>
                <a:srgbClr val="FFFF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42B-428D-9945-F944EEBAFD15}"/>
              </c:ext>
            </c:extLst>
          </c:dPt>
          <c:dPt>
            <c:idx val="2"/>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42B-428D-9945-F944EEBAFD15}"/>
              </c:ext>
            </c:extLst>
          </c:dPt>
          <c:dPt>
            <c:idx val="3"/>
            <c:invertIfNegative val="0"/>
            <c:bubble3D val="0"/>
            <c:spPr>
              <a:solidFill>
                <a:srgbClr val="CC00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42B-428D-9945-F944EEBAFD15}"/>
              </c:ext>
            </c:extLst>
          </c:dPt>
          <c:dPt>
            <c:idx val="4"/>
            <c:invertIfNegative val="0"/>
            <c:bubble3D val="0"/>
            <c:spPr>
              <a:solidFill>
                <a:srgbClr val="66FF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42B-428D-9945-F944EEBAFD15}"/>
              </c:ext>
            </c:extLst>
          </c:dPt>
          <c:dPt>
            <c:idx val="5"/>
            <c:invertIfNegative val="0"/>
            <c:bubble3D val="0"/>
            <c:spPr>
              <a:solidFill>
                <a:srgbClr val="66CC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A42B-428D-9945-F944EEBAFD15}"/>
              </c:ext>
            </c:extLst>
          </c:dPt>
          <c:dPt>
            <c:idx val="6"/>
            <c:invertIfNegative val="0"/>
            <c:bubble3D val="0"/>
            <c:spPr>
              <a:solidFill>
                <a:srgbClr val="33CCC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A42B-428D-9945-F944EEBAFD15}"/>
              </c:ext>
            </c:extLst>
          </c:dPt>
          <c:dPt>
            <c:idx val="7"/>
            <c:invertIfNegative val="0"/>
            <c:bubble3D val="0"/>
            <c:spPr>
              <a:solidFill>
                <a:srgbClr val="00CC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A42B-428D-9945-F944EEBAFD15}"/>
              </c:ext>
            </c:extLst>
          </c:dPt>
          <c:dPt>
            <c:idx val="8"/>
            <c:invertIfNegative val="0"/>
            <c:bubble3D val="0"/>
            <c:spPr>
              <a:solidFill>
                <a:srgbClr val="66FFC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A42B-428D-9945-F944EEBAFD15}"/>
              </c:ext>
            </c:extLst>
          </c:dPt>
          <c:dPt>
            <c:idx val="9"/>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A42B-428D-9945-F944EEBAFD15}"/>
              </c:ext>
            </c:extLst>
          </c:dPt>
          <c:dPt>
            <c:idx val="10"/>
            <c:invertIfNegative val="0"/>
            <c:bubble3D val="0"/>
            <c:spPr>
              <a:solidFill>
                <a:srgbClr val="FF00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A42B-428D-9945-F944EEBAFD15}"/>
              </c:ext>
            </c:extLst>
          </c:dPt>
          <c:dPt>
            <c:idx val="11"/>
            <c:invertIfNegative val="0"/>
            <c:bubble3D val="0"/>
            <c:spPr>
              <a:solidFill>
                <a:srgbClr val="FF99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A42B-428D-9945-F944EEBAFD15}"/>
              </c:ext>
            </c:extLst>
          </c:dPt>
          <c:dPt>
            <c:idx val="12"/>
            <c:invertIfNegative val="0"/>
            <c:bubble3D val="0"/>
            <c:spPr>
              <a:solidFill>
                <a:srgbClr val="CCFF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A42B-428D-9945-F944EEBAFD15}"/>
              </c:ext>
            </c:extLst>
          </c:dPt>
          <c:dPt>
            <c:idx val="13"/>
            <c:invertIfNegative val="0"/>
            <c:bubble3D val="0"/>
            <c:spPr>
              <a:solidFill>
                <a:srgbClr val="00FF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A42B-428D-9945-F944EEBAFD15}"/>
              </c:ext>
            </c:extLst>
          </c:dPt>
          <c:dPt>
            <c:idx val="14"/>
            <c:invertIfNegative val="0"/>
            <c:bubble3D val="0"/>
            <c:spPr>
              <a:solidFill>
                <a:srgbClr val="00FF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A42B-428D-9945-F944EEBAFD15}"/>
              </c:ext>
            </c:extLst>
          </c:dPt>
          <c:dPt>
            <c:idx val="15"/>
            <c:invertIfNegative val="0"/>
            <c:bubble3D val="0"/>
            <c:spPr>
              <a:solidFill>
                <a:srgbClr val="FF99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A42B-428D-9945-F944EEBAFD15}"/>
              </c:ext>
            </c:extLst>
          </c:dPt>
          <c:cat>
            <c:strRef>
              <c:f>airline_delay!$A$2:$A$17</c:f>
              <c:strCache>
                <c:ptCount val="16"/>
                <c:pt idx="0">
                  <c:v>Southwest Airlines Co.</c:v>
                </c:pt>
                <c:pt idx="1">
                  <c:v>Delta Air Lines Inc.</c:v>
                </c:pt>
                <c:pt idx="2">
                  <c:v>SkyWest Airlines Inc.</c:v>
                </c:pt>
                <c:pt idx="3">
                  <c:v>American Airlines Inc.</c:v>
                </c:pt>
                <c:pt idx="4">
                  <c:v>United Air Lines Inc.</c:v>
                </c:pt>
                <c:pt idx="5">
                  <c:v>Republic Airline</c:v>
                </c:pt>
                <c:pt idx="6">
                  <c:v>Endeavor Air Inc.</c:v>
                </c:pt>
                <c:pt idx="7">
                  <c:v>Envoy Air</c:v>
                </c:pt>
                <c:pt idx="8">
                  <c:v>PSA Airlines Inc.</c:v>
                </c:pt>
                <c:pt idx="9">
                  <c:v>JetBlue Airways</c:v>
                </c:pt>
                <c:pt idx="10">
                  <c:v>Allegiant Air</c:v>
                </c:pt>
                <c:pt idx="11">
                  <c:v>Alaska Airlines Inc.</c:v>
                </c:pt>
                <c:pt idx="12">
                  <c:v>Spirit Air Lines</c:v>
                </c:pt>
                <c:pt idx="13">
                  <c:v>Frontier Airlines Inc.</c:v>
                </c:pt>
                <c:pt idx="14">
                  <c:v>ExpressJet Airlines LLC</c:v>
                </c:pt>
                <c:pt idx="15">
                  <c:v>Hawaiian Airlines Inc.</c:v>
                </c:pt>
              </c:strCache>
            </c:strRef>
          </c:cat>
          <c:val>
            <c:numRef>
              <c:f>airline_delay!$C$2:$C$17</c:f>
              <c:numCache>
                <c:formatCode>General</c:formatCode>
                <c:ptCount val="16"/>
                <c:pt idx="0">
                  <c:v>172091</c:v>
                </c:pt>
                <c:pt idx="1">
                  <c:v>131590</c:v>
                </c:pt>
                <c:pt idx="2">
                  <c:v>126504</c:v>
                </c:pt>
                <c:pt idx="3">
                  <c:v>117901</c:v>
                </c:pt>
                <c:pt idx="4">
                  <c:v>77357</c:v>
                </c:pt>
                <c:pt idx="5">
                  <c:v>50023</c:v>
                </c:pt>
                <c:pt idx="6">
                  <c:v>45375</c:v>
                </c:pt>
                <c:pt idx="7">
                  <c:v>43399</c:v>
                </c:pt>
                <c:pt idx="8">
                  <c:v>39795</c:v>
                </c:pt>
                <c:pt idx="9">
                  <c:v>35456</c:v>
                </c:pt>
                <c:pt idx="10">
                  <c:v>33089</c:v>
                </c:pt>
                <c:pt idx="11">
                  <c:v>33001</c:v>
                </c:pt>
                <c:pt idx="12">
                  <c:v>29314</c:v>
                </c:pt>
                <c:pt idx="13">
                  <c:v>19717</c:v>
                </c:pt>
                <c:pt idx="14">
                  <c:v>11236</c:v>
                </c:pt>
                <c:pt idx="15">
                  <c:v>10375</c:v>
                </c:pt>
              </c:numCache>
            </c:numRef>
          </c:val>
          <c:extLst>
            <c:ext xmlns:c16="http://schemas.microsoft.com/office/drawing/2014/chart" uri="{C3380CC4-5D6E-409C-BE32-E72D297353CC}">
              <c16:uniqueId val="{00000020-A42B-428D-9945-F944EEBAFD15}"/>
            </c:ext>
          </c:extLst>
        </c:ser>
        <c:dLbls>
          <c:showLegendKey val="0"/>
          <c:showVal val="0"/>
          <c:showCatName val="0"/>
          <c:showSerName val="0"/>
          <c:showPercent val="0"/>
          <c:showBubbleSize val="0"/>
        </c:dLbls>
        <c:gapWidth val="150"/>
        <c:overlap val="100"/>
        <c:axId val="677905280"/>
        <c:axId val="967320639"/>
      </c:barChart>
      <c:catAx>
        <c:axId val="6779052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967320639"/>
        <c:crosses val="autoZero"/>
        <c:auto val="1"/>
        <c:lblAlgn val="ctr"/>
        <c:lblOffset val="100"/>
        <c:noMultiLvlLbl val="0"/>
      </c:catAx>
      <c:valAx>
        <c:axId val="967320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7790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AVG Delay per Airline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5387182852143486"/>
          <c:y val="0.18122392211404731"/>
          <c:w val="0.81557261592300967"/>
          <c:h val="0.46671704284530496"/>
        </c:manualLayout>
      </c:layout>
      <c:barChart>
        <c:barDir val="col"/>
        <c:grouping val="stacked"/>
        <c:varyColors val="1"/>
        <c:ser>
          <c:idx val="0"/>
          <c:order val="0"/>
          <c:tx>
            <c:strRef>
              <c:f>airline_delay!$D$19</c:f>
              <c:strCache>
                <c:ptCount val="1"/>
                <c:pt idx="0">
                  <c:v>AVG delay per airline</c:v>
                </c:pt>
              </c:strCache>
            </c:strRef>
          </c:tx>
          <c:invertIfNegative val="0"/>
          <c:dPt>
            <c:idx val="0"/>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DCB-46E4-BEF6-F02B4DED513D}"/>
              </c:ext>
            </c:extLst>
          </c:dPt>
          <c:dPt>
            <c:idx val="1"/>
            <c:invertIfNegative val="0"/>
            <c:bubble3D val="0"/>
            <c:spPr>
              <a:solidFill>
                <a:srgbClr val="00FF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DCB-46E4-BEF6-F02B4DED513D}"/>
              </c:ext>
            </c:extLst>
          </c:dPt>
          <c:dPt>
            <c:idx val="2"/>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DCB-46E4-BEF6-F02B4DED513D}"/>
              </c:ext>
            </c:extLst>
          </c:dPt>
          <c:dPt>
            <c:idx val="3"/>
            <c:invertIfNegative val="0"/>
            <c:bubble3D val="0"/>
            <c:spPr>
              <a:solidFill>
                <a:srgbClr val="66FFC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DCB-46E4-BEF6-F02B4DED513D}"/>
              </c:ext>
            </c:extLst>
          </c:dPt>
          <c:dPt>
            <c:idx val="4"/>
            <c:invertIfNegative val="0"/>
            <c:bubble3D val="0"/>
            <c:spPr>
              <a:solidFill>
                <a:srgbClr val="00FF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DCB-46E4-BEF6-F02B4DED513D}"/>
              </c:ext>
            </c:extLst>
          </c:dPt>
          <c:dPt>
            <c:idx val="5"/>
            <c:invertIfNegative val="0"/>
            <c:bubble3D val="0"/>
            <c:spPr>
              <a:solidFill>
                <a:srgbClr val="66FF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DCB-46E4-BEF6-F02B4DED513D}"/>
              </c:ext>
            </c:extLst>
          </c:dPt>
          <c:dPt>
            <c:idx val="6"/>
            <c:invertIfNegative val="0"/>
            <c:bubble3D val="0"/>
            <c:spPr>
              <a:solidFill>
                <a:srgbClr val="00CC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DCB-46E4-BEF6-F02B4DED513D}"/>
              </c:ext>
            </c:extLst>
          </c:dPt>
          <c:dPt>
            <c:idx val="7"/>
            <c:invertIfNegative val="0"/>
            <c:bubble3D val="0"/>
            <c:spPr>
              <a:solidFill>
                <a:srgbClr val="66CC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DCB-46E4-BEF6-F02B4DED513D}"/>
              </c:ext>
            </c:extLst>
          </c:dPt>
          <c:dPt>
            <c:idx val="8"/>
            <c:invertIfNegative val="0"/>
            <c:bubble3D val="0"/>
            <c:spPr>
              <a:solidFill>
                <a:srgbClr val="FF99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DCB-46E4-BEF6-F02B4DED513D}"/>
              </c:ext>
            </c:extLst>
          </c:dPt>
          <c:dPt>
            <c:idx val="9"/>
            <c:invertIfNegative val="0"/>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DCB-46E4-BEF6-F02B4DED513D}"/>
              </c:ext>
            </c:extLst>
          </c:dPt>
          <c:dPt>
            <c:idx val="10"/>
            <c:invertIfNegative val="0"/>
            <c:bubble3D val="0"/>
            <c:spPr>
              <a:solidFill>
                <a:srgbClr val="CCFF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DCB-46E4-BEF6-F02B4DED513D}"/>
              </c:ext>
            </c:extLst>
          </c:dPt>
          <c:dPt>
            <c:idx val="11"/>
            <c:invertIfNegative val="0"/>
            <c:bubble3D val="0"/>
            <c:spPr>
              <a:solidFill>
                <a:srgbClr val="CC00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DCB-46E4-BEF6-F02B4DED513D}"/>
              </c:ext>
            </c:extLst>
          </c:dPt>
          <c:dPt>
            <c:idx val="12"/>
            <c:invertIfNegative val="0"/>
            <c:bubble3D val="0"/>
            <c:spPr>
              <a:solidFill>
                <a:srgbClr val="33CCC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DCB-46E4-BEF6-F02B4DED513D}"/>
              </c:ext>
            </c:extLst>
          </c:dPt>
          <c:dPt>
            <c:idx val="13"/>
            <c:invertIfNegative val="0"/>
            <c:bubble3D val="0"/>
            <c:spPr>
              <a:solidFill>
                <a:srgbClr val="FFFF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DCB-46E4-BEF6-F02B4DED513D}"/>
              </c:ext>
            </c:extLst>
          </c:dPt>
          <c:dPt>
            <c:idx val="14"/>
            <c:invertIfNegative val="0"/>
            <c:bubble3D val="0"/>
            <c:spPr>
              <a:solidFill>
                <a:srgbClr val="9900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DDCB-46E4-BEF6-F02B4DED513D}"/>
              </c:ext>
            </c:extLst>
          </c:dPt>
          <c:dPt>
            <c:idx val="15"/>
            <c:invertIfNegative val="0"/>
            <c:bubble3D val="0"/>
            <c:spPr>
              <a:solidFill>
                <a:srgbClr val="FF996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DDCB-46E4-BEF6-F02B4DED513D}"/>
              </c:ext>
            </c:extLst>
          </c:dPt>
          <c:cat>
            <c:strRef>
              <c:f>airline_delay!$A$20:$A$35</c:f>
              <c:strCache>
                <c:ptCount val="16"/>
                <c:pt idx="0">
                  <c:v>JetBlue Airways</c:v>
                </c:pt>
                <c:pt idx="1">
                  <c:v>ExpressJet Airlines LLC</c:v>
                </c:pt>
                <c:pt idx="2">
                  <c:v>SkyWest Airlines Inc.</c:v>
                </c:pt>
                <c:pt idx="3">
                  <c:v>PSA Airlines Inc.</c:v>
                </c:pt>
                <c:pt idx="4">
                  <c:v>Frontier Airlines Inc.</c:v>
                </c:pt>
                <c:pt idx="5">
                  <c:v>United Air Lines Inc.</c:v>
                </c:pt>
                <c:pt idx="6">
                  <c:v>Envoy Air</c:v>
                </c:pt>
                <c:pt idx="7">
                  <c:v>Republic Airline</c:v>
                </c:pt>
                <c:pt idx="8">
                  <c:v>Alaska Airlines Inc.</c:v>
                </c:pt>
                <c:pt idx="9">
                  <c:v>Allegiant Air</c:v>
                </c:pt>
                <c:pt idx="10">
                  <c:v>Spirit Air Lines</c:v>
                </c:pt>
                <c:pt idx="11">
                  <c:v>American Airlines Inc.</c:v>
                </c:pt>
                <c:pt idx="12">
                  <c:v>Endeavor Air Inc.</c:v>
                </c:pt>
                <c:pt idx="13">
                  <c:v>Delta Air Lines Inc.</c:v>
                </c:pt>
                <c:pt idx="14">
                  <c:v>Southwest Airlines Co.</c:v>
                </c:pt>
                <c:pt idx="15">
                  <c:v>Hawaiian Airlines Inc.</c:v>
                </c:pt>
              </c:strCache>
            </c:strRef>
          </c:cat>
          <c:val>
            <c:numRef>
              <c:f>airline_delay!$D$20:$D$35</c:f>
              <c:numCache>
                <c:formatCode>General</c:formatCode>
                <c:ptCount val="16"/>
                <c:pt idx="0">
                  <c:v>24.390512180000002</c:v>
                </c:pt>
                <c:pt idx="1">
                  <c:v>22.619081520000002</c:v>
                </c:pt>
                <c:pt idx="2">
                  <c:v>14.260418639999999</c:v>
                </c:pt>
                <c:pt idx="3">
                  <c:v>12.060610629999999</c:v>
                </c:pt>
                <c:pt idx="4">
                  <c:v>11.8017954</c:v>
                </c:pt>
                <c:pt idx="5">
                  <c:v>11.68335122</c:v>
                </c:pt>
                <c:pt idx="6">
                  <c:v>11.640014750000001</c:v>
                </c:pt>
                <c:pt idx="7">
                  <c:v>10.81946305</c:v>
                </c:pt>
                <c:pt idx="8">
                  <c:v>10.63710191</c:v>
                </c:pt>
                <c:pt idx="9">
                  <c:v>10.6088126</c:v>
                </c:pt>
                <c:pt idx="10">
                  <c:v>10.48072593</c:v>
                </c:pt>
                <c:pt idx="11">
                  <c:v>10.053731519999999</c:v>
                </c:pt>
                <c:pt idx="12">
                  <c:v>9.5136749310000006</c:v>
                </c:pt>
                <c:pt idx="13">
                  <c:v>8.1877726269999993</c:v>
                </c:pt>
                <c:pt idx="14">
                  <c:v>8.1124695659999997</c:v>
                </c:pt>
                <c:pt idx="15">
                  <c:v>3.7824578309999999</c:v>
                </c:pt>
              </c:numCache>
            </c:numRef>
          </c:val>
          <c:extLst>
            <c:ext xmlns:c16="http://schemas.microsoft.com/office/drawing/2014/chart" uri="{C3380CC4-5D6E-409C-BE32-E72D297353CC}">
              <c16:uniqueId val="{00000020-DDCB-46E4-BEF6-F02B4DED513D}"/>
            </c:ext>
          </c:extLst>
        </c:ser>
        <c:dLbls>
          <c:showLegendKey val="0"/>
          <c:showVal val="0"/>
          <c:showCatName val="0"/>
          <c:showSerName val="0"/>
          <c:showPercent val="0"/>
          <c:showBubbleSize val="0"/>
        </c:dLbls>
        <c:gapWidth val="150"/>
        <c:overlap val="100"/>
        <c:axId val="678795984"/>
        <c:axId val="671580432"/>
      </c:barChart>
      <c:catAx>
        <c:axId val="6787959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671580432"/>
        <c:crosses val="autoZero"/>
        <c:auto val="1"/>
        <c:lblAlgn val="ctr"/>
        <c:lblOffset val="100"/>
        <c:noMultiLvlLbl val="0"/>
      </c:catAx>
      <c:valAx>
        <c:axId val="6715804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78795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0843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9315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950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2550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9088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3754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3/29/2024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8113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3794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0095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0400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3/29/2024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5609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3/29/2024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9852142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89" r:id="rId7"/>
    <p:sldLayoutId id="2147483688" r:id="rId8"/>
    <p:sldLayoutId id="2147483687" r:id="rId9"/>
    <p:sldLayoutId id="2147483686"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44">
            <a:extLst>
              <a:ext uri="{FF2B5EF4-FFF2-40B4-BE49-F238E27FC236}">
                <a16:creationId xmlns:a16="http://schemas.microsoft.com/office/drawing/2014/main" id="{35C33D14-2894-4D0B-A680-525CBB789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C7F13A46-6183-476D-B2BA-073C0E3225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7481D1-4DD3-45A2-B071-3900DD9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E7E168-B525-479D-B0B0-55103E5E9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DD39E2-1720-4DA0-8AE6-88F24C073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93677B-437F-4E88-BB63-A5E81FC5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9BDB73-647A-4675-9946-A08137AA4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7E0BD3-0A11-410E-82BA-FE1FDEFAEF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433527-1B36-4601-BA50-08897583E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D3F476-1743-4F27-8525-899DE7AA3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427650-9C5D-4857-877B-F692E0A1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E06038-8E2F-47A8-A48A-082A4688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2AAFFB-4BBF-44E9-A93D-73CD69B0A6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1BDC0F-1D22-4FCC-856C-8F05157BE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6CA872-1012-4E50-B09E-2A4FFAA4E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7515C6-F35A-4FF0-AFE5-F30AFB104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C5328A-88E7-42E6-846C-79E3C42A3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B67772-4CFC-47D4-B340-24F59A06E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934457-5F3A-4072-8613-28DE1C6C30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09EABD-4ED9-4105-B031-A926D15E90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137950-C684-4026-B3A8-3C12C5B9DC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BBA354-F5F6-49B0-986C-663E7490A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A2891B-1902-4128-9EA2-9E47C63F1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8D001-CACA-4602-A2C8-6709DFEAD6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074E4F-FCD6-4115-ADF3-537D13889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1D549D-527D-4E04-8657-6607994392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97C9FB-9333-4050-AA15-D78E190535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C3AE99-7B8F-4399-B82E-42898B805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10BEF6-D2AC-4950-932D-80D5BD793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A455F1-3220-4A1F-9C4C-FE1289BF2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D9888-DBC1-4392-913C-E8F84BB63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21C553-8CED-4BC0-98A5-730C4D043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9DD71B7-9527-5148-07E0-4A932BFA5816}"/>
              </a:ext>
            </a:extLst>
          </p:cNvPr>
          <p:cNvSpPr>
            <a:spLocks noGrp="1"/>
          </p:cNvSpPr>
          <p:nvPr>
            <p:ph type="ctrTitle"/>
          </p:nvPr>
        </p:nvSpPr>
        <p:spPr>
          <a:xfrm>
            <a:off x="691078" y="170167"/>
            <a:ext cx="10495904" cy="1395872"/>
          </a:xfrm>
        </p:spPr>
        <p:txBody>
          <a:bodyPr>
            <a:normAutofit/>
          </a:bodyPr>
          <a:lstStyle/>
          <a:p>
            <a:r>
              <a:rPr lang="en-GB" b="1" dirty="0">
                <a:latin typeface="Aptos Serif" panose="020B0502040204020203" pitchFamily="18" charset="0"/>
                <a:cs typeface="Aptos Serif" panose="020B0502040204020203" pitchFamily="18" charset="0"/>
              </a:rPr>
              <a:t>Airline Delays</a:t>
            </a:r>
            <a:endParaRPr lang="en-US" b="1" dirty="0">
              <a:latin typeface="Aptos Serif" panose="020B0502040204020203" pitchFamily="18" charset="0"/>
              <a:cs typeface="Aptos Serif" panose="020B0502040204020203" pitchFamily="18" charset="0"/>
            </a:endParaRPr>
          </a:p>
        </p:txBody>
      </p:sp>
      <p:sp>
        <p:nvSpPr>
          <p:cNvPr id="3" name="Subtitle 2">
            <a:extLst>
              <a:ext uri="{FF2B5EF4-FFF2-40B4-BE49-F238E27FC236}">
                <a16:creationId xmlns:a16="http://schemas.microsoft.com/office/drawing/2014/main" id="{98371BA6-3104-20E4-945A-1663583A0175}"/>
              </a:ext>
            </a:extLst>
          </p:cNvPr>
          <p:cNvSpPr>
            <a:spLocks noGrp="1"/>
          </p:cNvSpPr>
          <p:nvPr>
            <p:ph type="subTitle" idx="1"/>
          </p:nvPr>
        </p:nvSpPr>
        <p:spPr>
          <a:xfrm>
            <a:off x="691078" y="1800355"/>
            <a:ext cx="5398649" cy="1643320"/>
          </a:xfrm>
        </p:spPr>
        <p:txBody>
          <a:bodyPr>
            <a:normAutofit/>
          </a:bodyPr>
          <a:lstStyle/>
          <a:p>
            <a:r>
              <a:rPr lang="en-GB" dirty="0"/>
              <a:t>Dataset for EEUU airlines from 2019-2020</a:t>
            </a:r>
          </a:p>
          <a:p>
            <a:endParaRPr lang="en-US" dirty="0"/>
          </a:p>
        </p:txBody>
      </p:sp>
      <p:sp>
        <p:nvSpPr>
          <p:cNvPr id="44" name="Right Triangle 43">
            <a:extLst>
              <a:ext uri="{FF2B5EF4-FFF2-40B4-BE49-F238E27FC236}">
                <a16:creationId xmlns:a16="http://schemas.microsoft.com/office/drawing/2014/main" id="{33F2B4F9-421B-46F9-A5C1-235873782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9499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6" name="Picture 45" descr="Empty aeroplane seats">
            <a:extLst>
              <a:ext uri="{FF2B5EF4-FFF2-40B4-BE49-F238E27FC236}">
                <a16:creationId xmlns:a16="http://schemas.microsoft.com/office/drawing/2014/main" id="{E6D1A612-C8F5-B34D-9005-38550F55153F}"/>
              </a:ext>
            </a:extLst>
          </p:cNvPr>
          <p:cNvPicPr>
            <a:picLocks noChangeAspect="1"/>
          </p:cNvPicPr>
          <p:nvPr/>
        </p:nvPicPr>
        <p:blipFill rotWithShape="1">
          <a:blip r:embed="rId2"/>
          <a:srcRect t="25945" r="2" b="29850"/>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289903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7" name="Group 96">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8" name="Straight Connector 97">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30" name="Right Triangle 129">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44AABDA-9E3C-E188-990A-ABD65A881A88}"/>
              </a:ext>
            </a:extLst>
          </p:cNvPr>
          <p:cNvSpPr>
            <a:spLocks noGrp="1"/>
          </p:cNvSpPr>
          <p:nvPr>
            <p:ph type="title"/>
          </p:nvPr>
        </p:nvSpPr>
        <p:spPr>
          <a:xfrm>
            <a:off x="691079" y="725951"/>
            <a:ext cx="4418418" cy="1918215"/>
          </a:xfrm>
        </p:spPr>
        <p:txBody>
          <a:bodyPr vert="horz" lIns="91440" tIns="45720" rIns="91440" bIns="45720" rtlCol="0" anchor="ctr">
            <a:normAutofit/>
          </a:bodyPr>
          <a:lstStyle/>
          <a:p>
            <a:pPr>
              <a:lnSpc>
                <a:spcPct val="90000"/>
              </a:lnSpc>
            </a:pPr>
            <a:r>
              <a:rPr lang="en-US" dirty="0"/>
              <a:t>Witch Airline has the most delays?</a:t>
            </a:r>
          </a:p>
        </p:txBody>
      </p:sp>
      <p:sp>
        <p:nvSpPr>
          <p:cNvPr id="8" name="TextBox 7">
            <a:extLst>
              <a:ext uri="{FF2B5EF4-FFF2-40B4-BE49-F238E27FC236}">
                <a16:creationId xmlns:a16="http://schemas.microsoft.com/office/drawing/2014/main" id="{AD6A867E-6B50-B43E-92D9-BAE8AAB43B80}"/>
              </a:ext>
            </a:extLst>
          </p:cNvPr>
          <p:cNvSpPr txBox="1"/>
          <p:nvPr/>
        </p:nvSpPr>
        <p:spPr>
          <a:xfrm>
            <a:off x="4624654" y="703245"/>
            <a:ext cx="7100620" cy="1940921"/>
          </a:xfrm>
          <a:prstGeom prst="rect">
            <a:avLst/>
          </a:prstGeom>
        </p:spPr>
        <p:txBody>
          <a:bodyPr vert="horz" lIns="91440" tIns="45720" rIns="91440" bIns="45720" rtlCol="0" anchor="ctr">
            <a:normAutofit/>
          </a:bodyPr>
          <a:lstStyle/>
          <a:p>
            <a:pPr indent="-228600" defTabSz="9144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As we can see in the next chart the </a:t>
            </a:r>
            <a:r>
              <a:rPr lang="en-US" b="1" dirty="0">
                <a:solidFill>
                  <a:schemeClr val="tx2"/>
                </a:solidFill>
              </a:rPr>
              <a:t>Airline SkyWest</a:t>
            </a:r>
            <a:r>
              <a:rPr lang="en-US" dirty="0">
                <a:solidFill>
                  <a:schemeClr val="tx2"/>
                </a:solidFill>
              </a:rPr>
              <a:t> has more than 1.8 millions minutes on delay, what is </a:t>
            </a:r>
            <a:r>
              <a:rPr lang="en-US" b="1" dirty="0">
                <a:solidFill>
                  <a:schemeClr val="tx2"/>
                </a:solidFill>
              </a:rPr>
              <a:t>more than 3000 hours </a:t>
            </a:r>
            <a:r>
              <a:rPr lang="en-US" dirty="0">
                <a:solidFill>
                  <a:schemeClr val="tx2"/>
                </a:solidFill>
              </a:rPr>
              <a:t>of people waiting.</a:t>
            </a:r>
          </a:p>
          <a:p>
            <a:pPr indent="-228600" defTabSz="9144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And Hawaiian Airlines has less than 40k minutes of people waiting. </a:t>
            </a:r>
          </a:p>
        </p:txBody>
      </p:sp>
      <p:pic>
        <p:nvPicPr>
          <p:cNvPr id="47" name="Content Placeholder 46">
            <a:extLst>
              <a:ext uri="{FF2B5EF4-FFF2-40B4-BE49-F238E27FC236}">
                <a16:creationId xmlns:a16="http://schemas.microsoft.com/office/drawing/2014/main" id="{9D1297DF-1D1B-32BE-BF3B-930717145BF3}"/>
              </a:ext>
            </a:extLst>
          </p:cNvPr>
          <p:cNvPicPr>
            <a:picLocks noGrp="1" noChangeAspect="1"/>
          </p:cNvPicPr>
          <p:nvPr>
            <p:ph idx="1"/>
          </p:nvPr>
        </p:nvPicPr>
        <p:blipFill>
          <a:blip r:embed="rId2"/>
          <a:stretch>
            <a:fillRect/>
          </a:stretch>
        </p:blipFill>
        <p:spPr>
          <a:xfrm>
            <a:off x="684224" y="3128077"/>
            <a:ext cx="11136803" cy="3064524"/>
          </a:xfrm>
        </p:spPr>
      </p:pic>
    </p:spTree>
    <p:extLst>
      <p:ext uri="{BB962C8B-B14F-4D97-AF65-F5344CB8AC3E}">
        <p14:creationId xmlns:p14="http://schemas.microsoft.com/office/powerpoint/2010/main" val="23278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7755A6-EFF1-2FFA-76D4-440E1D70132C}"/>
              </a:ext>
            </a:extLst>
          </p:cNvPr>
          <p:cNvSpPr>
            <a:spLocks noGrp="1"/>
          </p:cNvSpPr>
          <p:nvPr>
            <p:ph type="title"/>
          </p:nvPr>
        </p:nvSpPr>
        <p:spPr>
          <a:xfrm>
            <a:off x="648259" y="434088"/>
            <a:ext cx="4038652" cy="1881178"/>
          </a:xfrm>
        </p:spPr>
        <p:txBody>
          <a:bodyPr>
            <a:normAutofit fontScale="90000"/>
          </a:bodyPr>
          <a:lstStyle/>
          <a:p>
            <a:pPr>
              <a:lnSpc>
                <a:spcPct val="90000"/>
              </a:lnSpc>
            </a:pPr>
            <a:r>
              <a:rPr lang="en-GB" sz="3700" dirty="0"/>
              <a:t>Witch Airports has the most delays by weather?</a:t>
            </a:r>
            <a:endParaRPr lang="en-US" sz="3700" dirty="0"/>
          </a:p>
        </p:txBody>
      </p:sp>
      <p:sp>
        <p:nvSpPr>
          <p:cNvPr id="9" name="Content Placeholder 8">
            <a:extLst>
              <a:ext uri="{FF2B5EF4-FFF2-40B4-BE49-F238E27FC236}">
                <a16:creationId xmlns:a16="http://schemas.microsoft.com/office/drawing/2014/main" id="{82CB0488-A1FD-4872-95D9-68BD36CC0FE7}"/>
              </a:ext>
            </a:extLst>
          </p:cNvPr>
          <p:cNvSpPr>
            <a:spLocks noGrp="1"/>
          </p:cNvSpPr>
          <p:nvPr>
            <p:ph idx="1"/>
          </p:nvPr>
        </p:nvSpPr>
        <p:spPr>
          <a:xfrm>
            <a:off x="720192" y="2514950"/>
            <a:ext cx="4038652" cy="3999614"/>
          </a:xfrm>
        </p:spPr>
        <p:txBody>
          <a:bodyPr>
            <a:normAutofit/>
          </a:bodyPr>
          <a:lstStyle/>
          <a:p>
            <a:r>
              <a:rPr lang="en-GB" dirty="0"/>
              <a:t>The Airports with most delays by weather in minutes are:</a:t>
            </a:r>
          </a:p>
          <a:p>
            <a:pPr lvl="1"/>
            <a:r>
              <a:rPr lang="en-GB" b="1" dirty="0"/>
              <a:t>MS P</a:t>
            </a:r>
            <a:r>
              <a:rPr lang="en-GB" dirty="0"/>
              <a:t> : Minneapolis-St. Paul international.</a:t>
            </a:r>
          </a:p>
          <a:p>
            <a:pPr lvl="1"/>
            <a:r>
              <a:rPr lang="en-GB" b="1" dirty="0"/>
              <a:t>DFW</a:t>
            </a:r>
            <a:r>
              <a:rPr lang="en-GB" dirty="0"/>
              <a:t>:  Dallas/Fort Worth International.</a:t>
            </a:r>
          </a:p>
          <a:p>
            <a:pPr lvl="1"/>
            <a:r>
              <a:rPr lang="en-GB" b="1" dirty="0"/>
              <a:t>ORD</a:t>
            </a:r>
            <a:r>
              <a:rPr lang="en-GB" dirty="0"/>
              <a:t>: Chicago </a:t>
            </a:r>
            <a:r>
              <a:rPr lang="en-GB" dirty="0" err="1"/>
              <a:t>O’hare</a:t>
            </a:r>
            <a:r>
              <a:rPr lang="en-GB" dirty="0"/>
              <a:t> International.</a:t>
            </a:r>
          </a:p>
          <a:p>
            <a:pPr lvl="1"/>
            <a:r>
              <a:rPr lang="en-GB" b="1" dirty="0"/>
              <a:t>DTW</a:t>
            </a:r>
            <a:r>
              <a:rPr lang="en-GB" dirty="0"/>
              <a:t>: Detroit Metropolitan Wayne County.</a:t>
            </a:r>
          </a:p>
          <a:p>
            <a:pPr lvl="1"/>
            <a:r>
              <a:rPr lang="en-US" b="1" dirty="0"/>
              <a:t>DEN</a:t>
            </a:r>
            <a:r>
              <a:rPr lang="en-US" dirty="0"/>
              <a:t>: Denver International.</a:t>
            </a:r>
          </a:p>
        </p:txBody>
      </p:sp>
      <p:pic>
        <p:nvPicPr>
          <p:cNvPr id="5" name="Content Placeholder 4">
            <a:extLst>
              <a:ext uri="{FF2B5EF4-FFF2-40B4-BE49-F238E27FC236}">
                <a16:creationId xmlns:a16="http://schemas.microsoft.com/office/drawing/2014/main" id="{CB2E324D-EE24-08B8-5BC5-C9490F8F8CA4}"/>
              </a:ext>
            </a:extLst>
          </p:cNvPr>
          <p:cNvPicPr preferRelativeResize="0">
            <a:picLocks/>
          </p:cNvPicPr>
          <p:nvPr/>
        </p:nvPicPr>
        <p:blipFill>
          <a:blip r:embed="rId2"/>
          <a:stretch>
            <a:fillRect/>
          </a:stretch>
        </p:blipFill>
        <p:spPr>
          <a:xfrm>
            <a:off x="5742237" y="1762151"/>
            <a:ext cx="5904757" cy="4419466"/>
          </a:xfrm>
          <a:prstGeom prst="rect">
            <a:avLst/>
          </a:prstGeom>
        </p:spPr>
      </p:pic>
    </p:spTree>
    <p:extLst>
      <p:ext uri="{BB962C8B-B14F-4D97-AF65-F5344CB8AC3E}">
        <p14:creationId xmlns:p14="http://schemas.microsoft.com/office/powerpoint/2010/main" val="81497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BDB9FFF-9C4E-95C9-6A03-D72F90555ADE}"/>
              </a:ext>
            </a:extLst>
          </p:cNvPr>
          <p:cNvSpPr>
            <a:spLocks noGrp="1"/>
          </p:cNvSpPr>
          <p:nvPr>
            <p:ph type="title"/>
          </p:nvPr>
        </p:nvSpPr>
        <p:spPr>
          <a:xfrm>
            <a:off x="691078" y="304447"/>
            <a:ext cx="3930417" cy="1903684"/>
          </a:xfrm>
        </p:spPr>
        <p:txBody>
          <a:bodyPr vert="horz" lIns="91440" tIns="45720" rIns="91440" bIns="45720" rtlCol="0" anchor="b">
            <a:normAutofit fontScale="90000"/>
          </a:bodyPr>
          <a:lstStyle/>
          <a:p>
            <a:pPr>
              <a:lnSpc>
                <a:spcPct val="90000"/>
              </a:lnSpc>
            </a:pPr>
            <a:r>
              <a:rPr lang="en-US" sz="3400" dirty="0"/>
              <a:t>Witch Airports has the </a:t>
            </a:r>
            <a:r>
              <a:rPr lang="en-US" sz="3700" dirty="0"/>
              <a:t>most</a:t>
            </a:r>
            <a:r>
              <a:rPr lang="en-US" sz="3400" dirty="0"/>
              <a:t> delays by security?</a:t>
            </a:r>
            <a:br>
              <a:rPr lang="en-US" sz="3400" dirty="0"/>
            </a:br>
            <a:endParaRPr lang="en-US" sz="3400" dirty="0"/>
          </a:p>
        </p:txBody>
      </p:sp>
      <p:sp>
        <p:nvSpPr>
          <p:cNvPr id="3" name="Text Placeholder 2">
            <a:extLst>
              <a:ext uri="{FF2B5EF4-FFF2-40B4-BE49-F238E27FC236}">
                <a16:creationId xmlns:a16="http://schemas.microsoft.com/office/drawing/2014/main" id="{B33A8316-C634-6A0B-933B-B96112A99391}"/>
              </a:ext>
            </a:extLst>
          </p:cNvPr>
          <p:cNvSpPr>
            <a:spLocks noGrp="1"/>
          </p:cNvSpPr>
          <p:nvPr>
            <p:ph type="body" idx="1"/>
          </p:nvPr>
        </p:nvSpPr>
        <p:spPr>
          <a:xfrm>
            <a:off x="691078" y="1972071"/>
            <a:ext cx="3930417" cy="3763566"/>
          </a:xfrm>
        </p:spPr>
        <p:txBody>
          <a:bodyPr vert="horz" lIns="91440" tIns="45720" rIns="91440" bIns="45720" rtlCol="0">
            <a:normAutofit lnSpcReduction="10000"/>
          </a:bodyPr>
          <a:lstStyle/>
          <a:p>
            <a:pPr marL="342900" indent="-342900">
              <a:buFont typeface="Wingdings" panose="05000000000000000000" pitchFamily="2" charset="2"/>
              <a:buChar char="§"/>
            </a:pPr>
            <a:r>
              <a:rPr lang="en-GB" sz="2000" dirty="0"/>
              <a:t>Th</a:t>
            </a:r>
            <a:r>
              <a:rPr lang="en-GB" sz="1800" dirty="0"/>
              <a:t>e airport with most delays by security in minutes are:</a:t>
            </a:r>
            <a:endParaRPr lang="en-GB" sz="1400" dirty="0"/>
          </a:p>
          <a:p>
            <a:pPr marL="514350" lvl="1" indent="-285750">
              <a:lnSpc>
                <a:spcPct val="120000"/>
              </a:lnSpc>
              <a:buFont typeface="Wingdings" panose="05000000000000000000" pitchFamily="2" charset="2"/>
              <a:buChar char="§"/>
            </a:pPr>
            <a:r>
              <a:rPr lang="en-GB" sz="1800" b="1" dirty="0">
                <a:solidFill>
                  <a:schemeClr val="tx2"/>
                </a:solidFill>
              </a:rPr>
              <a:t>DFW</a:t>
            </a:r>
            <a:r>
              <a:rPr lang="en-GB" sz="1800" dirty="0">
                <a:solidFill>
                  <a:schemeClr val="tx2"/>
                </a:solidFill>
              </a:rPr>
              <a:t>: Dallas/Fort Worth International.</a:t>
            </a:r>
          </a:p>
          <a:p>
            <a:pPr marL="514350" lvl="1" indent="-285750">
              <a:lnSpc>
                <a:spcPct val="120000"/>
              </a:lnSpc>
              <a:buFont typeface="Wingdings" panose="05000000000000000000" pitchFamily="2" charset="2"/>
              <a:buChar char="§"/>
            </a:pPr>
            <a:r>
              <a:rPr lang="en-GB" sz="1800" b="1" dirty="0">
                <a:solidFill>
                  <a:schemeClr val="tx2"/>
                </a:solidFill>
              </a:rPr>
              <a:t>DEN</a:t>
            </a:r>
            <a:r>
              <a:rPr lang="en-GB" sz="1800" dirty="0">
                <a:solidFill>
                  <a:schemeClr val="tx2"/>
                </a:solidFill>
              </a:rPr>
              <a:t>: </a:t>
            </a:r>
            <a:r>
              <a:rPr lang="en-US" sz="1800" dirty="0">
                <a:solidFill>
                  <a:schemeClr val="tx2"/>
                </a:solidFill>
              </a:rPr>
              <a:t>Denver International</a:t>
            </a:r>
            <a:r>
              <a:rPr lang="en-US" sz="1800" dirty="0"/>
              <a:t>.</a:t>
            </a:r>
          </a:p>
          <a:p>
            <a:pPr marL="514350" lvl="1" indent="-285750">
              <a:lnSpc>
                <a:spcPct val="120000"/>
              </a:lnSpc>
              <a:buFont typeface="Wingdings" panose="05000000000000000000" pitchFamily="2" charset="2"/>
              <a:buChar char="§"/>
            </a:pPr>
            <a:r>
              <a:rPr lang="en-US" sz="1800" b="1" dirty="0">
                <a:solidFill>
                  <a:schemeClr val="tx2"/>
                </a:solidFill>
              </a:rPr>
              <a:t>ANC</a:t>
            </a:r>
            <a:r>
              <a:rPr lang="en-US" sz="1800" dirty="0">
                <a:solidFill>
                  <a:schemeClr val="tx2"/>
                </a:solidFill>
              </a:rPr>
              <a:t>: Ted Stevens Anchorage International.</a:t>
            </a:r>
          </a:p>
          <a:p>
            <a:pPr marL="514350" lvl="1" indent="-285750">
              <a:lnSpc>
                <a:spcPct val="120000"/>
              </a:lnSpc>
              <a:buFont typeface="Wingdings" panose="05000000000000000000" pitchFamily="2" charset="2"/>
              <a:buChar char="§"/>
            </a:pPr>
            <a:r>
              <a:rPr lang="en-US" sz="1800" b="1" dirty="0">
                <a:solidFill>
                  <a:schemeClr val="tx2"/>
                </a:solidFill>
              </a:rPr>
              <a:t>ATL</a:t>
            </a:r>
            <a:r>
              <a:rPr lang="en-US" sz="1800" dirty="0">
                <a:solidFill>
                  <a:schemeClr val="tx2"/>
                </a:solidFill>
              </a:rPr>
              <a:t>: Hartsfield-Jackson Atlanta International.</a:t>
            </a:r>
          </a:p>
          <a:p>
            <a:pPr marL="514350" lvl="1" indent="-285750">
              <a:lnSpc>
                <a:spcPct val="120000"/>
              </a:lnSpc>
              <a:buFont typeface="Wingdings" panose="05000000000000000000" pitchFamily="2" charset="2"/>
              <a:buChar char="§"/>
            </a:pPr>
            <a:r>
              <a:rPr lang="en-US" sz="1800" b="1" dirty="0">
                <a:solidFill>
                  <a:schemeClr val="tx2"/>
                </a:solidFill>
              </a:rPr>
              <a:t>PHX</a:t>
            </a:r>
            <a:r>
              <a:rPr lang="en-US" sz="1800" dirty="0">
                <a:solidFill>
                  <a:schemeClr val="tx2"/>
                </a:solidFill>
              </a:rPr>
              <a:t>: Phoenix Sky Harbor International.</a:t>
            </a:r>
          </a:p>
          <a:p>
            <a:pPr marL="285750" indent="-285750">
              <a:buFont typeface="Wingdings" panose="05000000000000000000" pitchFamily="2" charset="2"/>
              <a:buChar char="§"/>
            </a:pPr>
            <a:endParaRPr lang="en-US" sz="1800" dirty="0"/>
          </a:p>
        </p:txBody>
      </p:sp>
      <p:pic>
        <p:nvPicPr>
          <p:cNvPr id="5" name="Picture 4">
            <a:extLst>
              <a:ext uri="{FF2B5EF4-FFF2-40B4-BE49-F238E27FC236}">
                <a16:creationId xmlns:a16="http://schemas.microsoft.com/office/drawing/2014/main" id="{2EAE2DA2-C341-930D-7BCE-4CCEF1E56384}"/>
              </a:ext>
            </a:extLst>
          </p:cNvPr>
          <p:cNvPicPr>
            <a:picLocks noChangeAspect="1"/>
          </p:cNvPicPr>
          <p:nvPr/>
        </p:nvPicPr>
        <p:blipFill rotWithShape="1">
          <a:blip r:embed="rId2"/>
          <a:srcRect l="-3066" t="-4904" r="3066" b="4904"/>
          <a:stretch/>
        </p:blipFill>
        <p:spPr>
          <a:xfrm>
            <a:off x="5106340" y="1020065"/>
            <a:ext cx="6382411" cy="4809556"/>
          </a:xfrm>
          <a:prstGeom prst="rect">
            <a:avLst/>
          </a:prstGeom>
        </p:spPr>
      </p:pic>
    </p:spTree>
    <p:extLst>
      <p:ext uri="{BB962C8B-B14F-4D97-AF65-F5344CB8AC3E}">
        <p14:creationId xmlns:p14="http://schemas.microsoft.com/office/powerpoint/2010/main" val="223537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2870D02-80F4-6C62-4F4F-7F93EE05BA19}"/>
              </a:ext>
            </a:extLst>
          </p:cNvPr>
          <p:cNvSpPr>
            <a:spLocks noGrp="1"/>
          </p:cNvSpPr>
          <p:nvPr>
            <p:ph type="title"/>
          </p:nvPr>
        </p:nvSpPr>
        <p:spPr>
          <a:xfrm>
            <a:off x="580808" y="467975"/>
            <a:ext cx="5518983" cy="1665307"/>
          </a:xfrm>
        </p:spPr>
        <p:txBody>
          <a:bodyPr vert="horz" lIns="91440" tIns="45720" rIns="91440" bIns="45720" rtlCol="0" anchor="b">
            <a:normAutofit/>
          </a:bodyPr>
          <a:lstStyle/>
          <a:p>
            <a:pPr>
              <a:lnSpc>
                <a:spcPct val="90000"/>
              </a:lnSpc>
            </a:pPr>
            <a:r>
              <a:rPr lang="en-US" sz="3400" dirty="0"/>
              <a:t>Witch Airline has most diverted?</a:t>
            </a:r>
            <a:br>
              <a:rPr lang="en-US" sz="3400" dirty="0"/>
            </a:br>
            <a:endParaRPr lang="en-US" sz="3400" dirty="0"/>
          </a:p>
        </p:txBody>
      </p:sp>
      <p:sp>
        <p:nvSpPr>
          <p:cNvPr id="3" name="Text Placeholder 2">
            <a:extLst>
              <a:ext uri="{FF2B5EF4-FFF2-40B4-BE49-F238E27FC236}">
                <a16:creationId xmlns:a16="http://schemas.microsoft.com/office/drawing/2014/main" id="{F2D5137E-F8BB-3BCB-3D68-F5753B398EB5}"/>
              </a:ext>
            </a:extLst>
          </p:cNvPr>
          <p:cNvSpPr>
            <a:spLocks noGrp="1"/>
          </p:cNvSpPr>
          <p:nvPr>
            <p:ph type="body" idx="1"/>
          </p:nvPr>
        </p:nvSpPr>
        <p:spPr>
          <a:xfrm>
            <a:off x="6556948" y="303671"/>
            <a:ext cx="5054243" cy="1829612"/>
          </a:xfrm>
        </p:spPr>
        <p:txBody>
          <a:bodyPr vert="horz" lIns="91440" tIns="45720" rIns="91440" bIns="45720" rtlCol="0" anchor="b">
            <a:normAutofit fontScale="92500" lnSpcReduction="10000"/>
          </a:bodyPr>
          <a:lstStyle/>
          <a:p>
            <a:r>
              <a:rPr lang="en-GB" dirty="0"/>
              <a:t>As we can see the airline</a:t>
            </a:r>
            <a:r>
              <a:rPr lang="en-GB" b="1" dirty="0"/>
              <a:t> SkyWest</a:t>
            </a:r>
            <a:r>
              <a:rPr lang="en-GB" dirty="0"/>
              <a:t> is the one that has most diverted with almost </a:t>
            </a:r>
            <a:r>
              <a:rPr lang="en-GB" b="1" dirty="0"/>
              <a:t>4 times more than the other airlines</a:t>
            </a:r>
            <a:r>
              <a:rPr lang="en-GB" dirty="0"/>
              <a:t>. Average of all airlines is 113.23.</a:t>
            </a:r>
          </a:p>
        </p:txBody>
      </p:sp>
      <p:pic>
        <p:nvPicPr>
          <p:cNvPr id="5" name="Picture 4">
            <a:extLst>
              <a:ext uri="{FF2B5EF4-FFF2-40B4-BE49-F238E27FC236}">
                <a16:creationId xmlns:a16="http://schemas.microsoft.com/office/drawing/2014/main" id="{FCF5ADE9-A45C-3AE7-01FE-F885F5BD6BAE}"/>
              </a:ext>
            </a:extLst>
          </p:cNvPr>
          <p:cNvPicPr>
            <a:picLocks noChangeAspect="1"/>
          </p:cNvPicPr>
          <p:nvPr/>
        </p:nvPicPr>
        <p:blipFill>
          <a:blip r:embed="rId2"/>
          <a:stretch>
            <a:fillRect/>
          </a:stretch>
        </p:blipFill>
        <p:spPr>
          <a:xfrm>
            <a:off x="411107" y="3182380"/>
            <a:ext cx="11113917" cy="3318324"/>
          </a:xfrm>
          <a:prstGeom prst="rect">
            <a:avLst/>
          </a:prstGeom>
        </p:spPr>
      </p:pic>
    </p:spTree>
    <p:extLst>
      <p:ext uri="{BB962C8B-B14F-4D97-AF65-F5344CB8AC3E}">
        <p14:creationId xmlns:p14="http://schemas.microsoft.com/office/powerpoint/2010/main" val="271882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07718-D4DE-501C-BD1E-3893D778ACF3}"/>
              </a:ext>
            </a:extLst>
          </p:cNvPr>
          <p:cNvSpPr txBox="1"/>
          <p:nvPr/>
        </p:nvSpPr>
        <p:spPr>
          <a:xfrm>
            <a:off x="381000" y="142873"/>
            <a:ext cx="4295775" cy="1631216"/>
          </a:xfrm>
          <a:prstGeom prst="rect">
            <a:avLst/>
          </a:prstGeom>
          <a:noFill/>
        </p:spPr>
        <p:txBody>
          <a:bodyPr wrap="square" rtlCol="0">
            <a:spAutoFit/>
          </a:bodyPr>
          <a:lstStyle/>
          <a:p>
            <a:r>
              <a:rPr lang="en-GB" sz="2000" dirty="0"/>
              <a:t>Comparing this data with the number of flights they do we can realise that even if Southwest is the second airline with most delay, as well is the one with most flight.</a:t>
            </a:r>
            <a:endParaRPr lang="en-US" sz="2000" dirty="0"/>
          </a:p>
        </p:txBody>
      </p:sp>
      <p:graphicFrame>
        <p:nvGraphicFramePr>
          <p:cNvPr id="3" name="Chart 2">
            <a:extLst>
              <a:ext uri="{FF2B5EF4-FFF2-40B4-BE49-F238E27FC236}">
                <a16:creationId xmlns:a16="http://schemas.microsoft.com/office/drawing/2014/main" id="{629E5BA2-6C29-E991-BD6F-09E7CA6F1C04}"/>
              </a:ext>
            </a:extLst>
          </p:cNvPr>
          <p:cNvGraphicFramePr>
            <a:graphicFrameLocks/>
          </p:cNvGraphicFramePr>
          <p:nvPr>
            <p:extLst>
              <p:ext uri="{D42A27DB-BD31-4B8C-83A1-F6EECF244321}">
                <p14:modId xmlns:p14="http://schemas.microsoft.com/office/powerpoint/2010/main" val="2067310316"/>
              </p:ext>
            </p:extLst>
          </p:nvPr>
        </p:nvGraphicFramePr>
        <p:xfrm>
          <a:off x="381000" y="2228850"/>
          <a:ext cx="5610225" cy="44862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CDA9456-A017-E221-9E68-F330F8B09297}"/>
              </a:ext>
            </a:extLst>
          </p:cNvPr>
          <p:cNvGraphicFramePr>
            <a:graphicFrameLocks/>
          </p:cNvGraphicFramePr>
          <p:nvPr>
            <p:extLst>
              <p:ext uri="{D42A27DB-BD31-4B8C-83A1-F6EECF244321}">
                <p14:modId xmlns:p14="http://schemas.microsoft.com/office/powerpoint/2010/main" val="2118628355"/>
              </p:ext>
            </p:extLst>
          </p:nvPr>
        </p:nvGraphicFramePr>
        <p:xfrm>
          <a:off x="6200777" y="2228850"/>
          <a:ext cx="5772148" cy="44862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30E7B450-4FC1-B805-513E-B456F10EDF58}"/>
              </a:ext>
            </a:extLst>
          </p:cNvPr>
          <p:cNvSpPr txBox="1"/>
          <p:nvPr/>
        </p:nvSpPr>
        <p:spPr>
          <a:xfrm>
            <a:off x="6968971" y="230819"/>
            <a:ext cx="4358936" cy="1754326"/>
          </a:xfrm>
          <a:prstGeom prst="rect">
            <a:avLst/>
          </a:prstGeom>
          <a:noFill/>
        </p:spPr>
        <p:txBody>
          <a:bodyPr wrap="square" rtlCol="0">
            <a:spAutoFit/>
          </a:bodyPr>
          <a:lstStyle/>
          <a:p>
            <a:r>
              <a:rPr lang="en-GB" dirty="0"/>
              <a:t>But in really if we compare the Number of flights with the average delay per flight, we can see that even </a:t>
            </a:r>
            <a:r>
              <a:rPr lang="en-GB" sz="1800" dirty="0"/>
              <a:t>Southwest</a:t>
            </a:r>
            <a:r>
              <a:rPr lang="en-GB" dirty="0"/>
              <a:t> is the second airline with most flights and the second airline with less delay per flight, less than 10 mins.</a:t>
            </a:r>
            <a:endParaRPr lang="en-US" dirty="0"/>
          </a:p>
        </p:txBody>
      </p:sp>
    </p:spTree>
    <p:extLst>
      <p:ext uri="{BB962C8B-B14F-4D97-AF65-F5344CB8AC3E}">
        <p14:creationId xmlns:p14="http://schemas.microsoft.com/office/powerpoint/2010/main" val="258544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F1D90F3-92C2-EDA2-2D85-28758FC0080D}"/>
              </a:ext>
            </a:extLst>
          </p:cNvPr>
          <p:cNvGraphicFramePr>
            <a:graphicFrameLocks/>
          </p:cNvGraphicFramePr>
          <p:nvPr>
            <p:extLst>
              <p:ext uri="{D42A27DB-BD31-4B8C-83A1-F6EECF244321}">
                <p14:modId xmlns:p14="http://schemas.microsoft.com/office/powerpoint/2010/main" val="3357982451"/>
              </p:ext>
            </p:extLst>
          </p:nvPr>
        </p:nvGraphicFramePr>
        <p:xfrm>
          <a:off x="381000" y="2228850"/>
          <a:ext cx="5610225" cy="44862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26DC746-4FD4-0BAB-3DCE-F66E97A8853E}"/>
              </a:ext>
            </a:extLst>
          </p:cNvPr>
          <p:cNvGraphicFramePr>
            <a:graphicFrameLocks/>
          </p:cNvGraphicFramePr>
          <p:nvPr>
            <p:extLst>
              <p:ext uri="{D42A27DB-BD31-4B8C-83A1-F6EECF244321}">
                <p14:modId xmlns:p14="http://schemas.microsoft.com/office/powerpoint/2010/main" val="1677881647"/>
              </p:ext>
            </p:extLst>
          </p:nvPr>
        </p:nvGraphicFramePr>
        <p:xfrm>
          <a:off x="6200777" y="2228850"/>
          <a:ext cx="5772148" cy="448627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D9EFD50E-9E34-B15B-8C49-BBC81CA7144C}"/>
              </a:ext>
            </a:extLst>
          </p:cNvPr>
          <p:cNvSpPr txBox="1"/>
          <p:nvPr/>
        </p:nvSpPr>
        <p:spPr>
          <a:xfrm>
            <a:off x="622916" y="621437"/>
            <a:ext cx="10946167" cy="707886"/>
          </a:xfrm>
          <a:prstGeom prst="rect">
            <a:avLst/>
          </a:prstGeom>
          <a:noFill/>
        </p:spPr>
        <p:txBody>
          <a:bodyPr wrap="square" rtlCol="0">
            <a:spAutoFit/>
          </a:bodyPr>
          <a:lstStyle/>
          <a:p>
            <a:r>
              <a:rPr lang="en-GB" sz="2000" dirty="0"/>
              <a:t>So, </a:t>
            </a:r>
            <a:r>
              <a:rPr lang="en-GB" sz="2000" b="1" dirty="0"/>
              <a:t>in proportion</a:t>
            </a:r>
            <a:r>
              <a:rPr lang="en-GB" sz="2000" dirty="0"/>
              <a:t> the airline with </a:t>
            </a:r>
            <a:r>
              <a:rPr lang="en-GB" sz="2000" b="1" dirty="0"/>
              <a:t>most delay</a:t>
            </a:r>
            <a:r>
              <a:rPr lang="en-GB" sz="2000" dirty="0"/>
              <a:t> and with the smaller number of flights it is </a:t>
            </a:r>
            <a:r>
              <a:rPr lang="en-GB" sz="2000" b="1" dirty="0"/>
              <a:t>ExpressJet Airlines</a:t>
            </a:r>
            <a:r>
              <a:rPr lang="en-GB" sz="2000" dirty="0"/>
              <a:t> followed by </a:t>
            </a:r>
            <a:r>
              <a:rPr lang="en-GB" sz="2000" b="1" dirty="0"/>
              <a:t>SkyWest</a:t>
            </a:r>
            <a:r>
              <a:rPr lang="en-GB" sz="2000" dirty="0"/>
              <a:t> and </a:t>
            </a:r>
            <a:r>
              <a:rPr lang="en-GB" sz="2000" b="1" dirty="0"/>
              <a:t>JetBlue</a:t>
            </a:r>
            <a:r>
              <a:rPr lang="en-GB" sz="2000" dirty="0"/>
              <a:t>.</a:t>
            </a:r>
            <a:endParaRPr lang="en-US" sz="2000" dirty="0"/>
          </a:p>
        </p:txBody>
      </p:sp>
    </p:spTree>
    <p:extLst>
      <p:ext uri="{BB962C8B-B14F-4D97-AF65-F5344CB8AC3E}">
        <p14:creationId xmlns:p14="http://schemas.microsoft.com/office/powerpoint/2010/main" val="3545153059"/>
      </p:ext>
    </p:extLst>
  </p:cSld>
  <p:clrMapOvr>
    <a:masterClrMapping/>
  </p:clrMapOvr>
</p:sld>
</file>

<file path=ppt/theme/theme1.xml><?xml version="1.0" encoding="utf-8"?>
<a:theme xmlns:a="http://schemas.openxmlformats.org/drawingml/2006/main" name="CosineVTI">
  <a:themeElements>
    <a:clrScheme name="AnalogousFromRegularSeedRightStep">
      <a:dk1>
        <a:srgbClr val="000000"/>
      </a:dk1>
      <a:lt1>
        <a:srgbClr val="FFFFFF"/>
      </a:lt1>
      <a:dk2>
        <a:srgbClr val="2C2441"/>
      </a:dk2>
      <a:lt2>
        <a:srgbClr val="E2E8E5"/>
      </a:lt2>
      <a:accent1>
        <a:srgbClr val="C34D8F"/>
      </a:accent1>
      <a:accent2>
        <a:srgbClr val="B13B4C"/>
      </a:accent2>
      <a:accent3>
        <a:srgbClr val="C36D4D"/>
      </a:accent3>
      <a:accent4>
        <a:srgbClr val="B18D3B"/>
      </a:accent4>
      <a:accent5>
        <a:srgbClr val="9FAA43"/>
      </a:accent5>
      <a:accent6>
        <a:srgbClr val="73B13B"/>
      </a:accent6>
      <a:hlink>
        <a:srgbClr val="31935C"/>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0ccfd92-1491-42e0-a34d-df90048345c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C19A4A25A5584694D5E8C7E99183AD" ma:contentTypeVersion="13" ma:contentTypeDescription="Create a new document." ma:contentTypeScope="" ma:versionID="9c15c7f571f0b0d150c8276f6f310438">
  <xsd:schema xmlns:xsd="http://www.w3.org/2001/XMLSchema" xmlns:xs="http://www.w3.org/2001/XMLSchema" xmlns:p="http://schemas.microsoft.com/office/2006/metadata/properties" xmlns:ns3="80ccfd92-1491-42e0-a34d-df90048345c9" xmlns:ns4="fdf90423-21f0-4814-9959-7bdcc5897200" targetNamespace="http://schemas.microsoft.com/office/2006/metadata/properties" ma:root="true" ma:fieldsID="cd3eda2ea444c711d0aa2d32cfa43b40" ns3:_="" ns4:_="">
    <xsd:import namespace="80ccfd92-1491-42e0-a34d-df90048345c9"/>
    <xsd:import namespace="fdf90423-21f0-4814-9959-7bdcc589720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cfd92-1491-42e0-a34d-df90048345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df90423-21f0-4814-9959-7bdcc589720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0F09FE-37EA-450E-83BB-4AEC3653BB2B}">
  <ds:schemaRefs>
    <ds:schemaRef ds:uri="http://www.w3.org/XML/1998/namespace"/>
    <ds:schemaRef ds:uri="http://purl.org/dc/elements/1.1/"/>
    <ds:schemaRef ds:uri="fdf90423-21f0-4814-9959-7bdcc5897200"/>
    <ds:schemaRef ds:uri="http://purl.org/dc/terms/"/>
    <ds:schemaRef ds:uri="http://purl.org/dc/dcmitype/"/>
    <ds:schemaRef ds:uri="http://schemas.microsoft.com/office/2006/documentManagement/types"/>
    <ds:schemaRef ds:uri="80ccfd92-1491-42e0-a34d-df90048345c9"/>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C82ECEE-6067-472D-A44D-7E3B88C5C10B}">
  <ds:schemaRefs>
    <ds:schemaRef ds:uri="http://schemas.microsoft.com/sharepoint/v3/contenttype/forms"/>
  </ds:schemaRefs>
</ds:datastoreItem>
</file>

<file path=customXml/itemProps3.xml><?xml version="1.0" encoding="utf-8"?>
<ds:datastoreItem xmlns:ds="http://schemas.openxmlformats.org/officeDocument/2006/customXml" ds:itemID="{4CDF35F9-21F5-4B12-A631-A8FD2A2FF2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ccfd92-1491-42e0-a34d-df90048345c9"/>
    <ds:schemaRef ds:uri="fdf90423-21f0-4814-9959-7bdcc58972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190</TotalTime>
  <Words>324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 Serif</vt:lpstr>
      <vt:lpstr>Arial</vt:lpstr>
      <vt:lpstr>Grandview</vt:lpstr>
      <vt:lpstr>Wingdings</vt:lpstr>
      <vt:lpstr>CosineVTI</vt:lpstr>
      <vt:lpstr>Airline Delays</vt:lpstr>
      <vt:lpstr>Witch Airline has the most delays?</vt:lpstr>
      <vt:lpstr>Witch Airports has the most delays by weather?</vt:lpstr>
      <vt:lpstr>Witch Airports has the most delays by security? </vt:lpstr>
      <vt:lpstr>Witch Airline has most diverted?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Miguel Angel Llorente</dc:creator>
  <cp:lastModifiedBy>Miguel Llorente</cp:lastModifiedBy>
  <cp:revision>3</cp:revision>
  <dcterms:created xsi:type="dcterms:W3CDTF">2024-02-24T15:35:02Z</dcterms:created>
  <dcterms:modified xsi:type="dcterms:W3CDTF">2024-03-29T23:48:32Z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0x010100B0C19A4A25A5584694D5E8C7E99183AD</vt:lpwstr>
  </property>
</Properties>
</file>