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75" r:id="rId3"/>
    <p:sldId id="276" r:id="rId4"/>
    <p:sldId id="257" r:id="rId5"/>
    <p:sldId id="258" r:id="rId6"/>
    <p:sldId id="274" r:id="rId7"/>
    <p:sldId id="259" r:id="rId8"/>
    <p:sldId id="260" r:id="rId9"/>
    <p:sldId id="261" r:id="rId10"/>
    <p:sldId id="271" r:id="rId11"/>
    <p:sldId id="262" r:id="rId12"/>
    <p:sldId id="263" r:id="rId13"/>
    <p:sldId id="264" r:id="rId14"/>
    <p:sldId id="265" r:id="rId15"/>
    <p:sldId id="266" r:id="rId16"/>
    <p:sldId id="267" r:id="rId17"/>
    <p:sldId id="268" r:id="rId18"/>
    <p:sldId id="269"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81287-E370-40E3-AA19-3DD9D656AA0B}" type="datetimeFigureOut">
              <a:rPr lang="x-none" smtClean="0"/>
              <a:t>07/09/2020</a:t>
            </a:fld>
            <a:endParaRPr lang="x-non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00DA6-5085-4198-A455-E611980C3FD7}" type="slidenum">
              <a:rPr lang="x-none" smtClean="0"/>
              <a:t>‹Nº›</a:t>
            </a:fld>
            <a:endParaRPr lang="x-none"/>
          </a:p>
        </p:txBody>
      </p:sp>
    </p:spTree>
    <p:extLst>
      <p:ext uri="{BB962C8B-B14F-4D97-AF65-F5344CB8AC3E}">
        <p14:creationId xmlns:p14="http://schemas.microsoft.com/office/powerpoint/2010/main" val="123862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EBB18D0B-0C4F-454D-BB66-D5100E6F0598}" type="slidenum">
              <a:rPr lang="es-CO" smtClean="0"/>
              <a:t>‹Nº›</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15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FD85A1-EA0A-4420-A59F-62E5C17C11C3}" type="datetimeFigureOut">
              <a:rPr lang="es-CO" smtClean="0"/>
              <a:t>07/09/2020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186625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803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7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1566416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88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78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282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6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393920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07/09/2020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84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1FD85A1-EA0A-4420-A59F-62E5C17C11C3}" type="datetimeFigureOut">
              <a:rPr lang="es-CO" smtClean="0"/>
              <a:t>07/09/2020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36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1FD85A1-EA0A-4420-A59F-62E5C17C11C3}" type="datetimeFigureOut">
              <a:rPr lang="es-CO" smtClean="0"/>
              <a:t>07/09/2020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BB18D0B-0C4F-454D-BB66-D5100E6F0598}" type="slidenum">
              <a:rPr lang="es-CO" smtClean="0"/>
              <a:t>‹Nº›</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97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1FD85A1-EA0A-4420-A59F-62E5C17C11C3}" type="datetimeFigureOut">
              <a:rPr lang="es-CO" smtClean="0"/>
              <a:t>07/09/2020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BB18D0B-0C4F-454D-BB66-D5100E6F0598}"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84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D85A1-EA0A-4420-A59F-62E5C17C11C3}" type="datetimeFigureOut">
              <a:rPr lang="es-CO" smtClean="0"/>
              <a:t>07/09/2020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193728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FD85A1-EA0A-4420-A59F-62E5C17C11C3}" type="datetimeFigureOut">
              <a:rPr lang="es-CO" smtClean="0"/>
              <a:t>07/09/2020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16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FD85A1-EA0A-4420-A59F-62E5C17C11C3}" type="datetimeFigureOut">
              <a:rPr lang="es-CO" smtClean="0"/>
              <a:t>07/09/2020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286813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FD85A1-EA0A-4420-A59F-62E5C17C11C3}" type="datetimeFigureOut">
              <a:rPr lang="es-CO" smtClean="0"/>
              <a:t>07/09/2020</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B18D0B-0C4F-454D-BB66-D5100E6F0598}" type="slidenum">
              <a:rPr lang="es-CO" smtClean="0"/>
              <a:t>‹Nº›</a:t>
            </a:fld>
            <a:endParaRPr lang="es-CO"/>
          </a:p>
        </p:txBody>
      </p:sp>
    </p:spTree>
    <p:extLst>
      <p:ext uri="{BB962C8B-B14F-4D97-AF65-F5344CB8AC3E}">
        <p14:creationId xmlns:p14="http://schemas.microsoft.com/office/powerpoint/2010/main" val="40876639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odelos%20de%20encuestas/Due&#241;o.docx" TargetMode="External"/><Relationship Id="rId2" Type="http://schemas.openxmlformats.org/officeDocument/2006/relationships/hyperlink" Target="modelos%20de%20encuestas/Informe%20de%20encuestas.pdf"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diagramas_del_proyecto/BPMN%20Aplicativo%20Web.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dm/Informe%20de%20requerimientos%20Formato%20IEEE-830.pd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m/CONTROL%20DE%20VERSIONES.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diagramas_del_proyecto/MER.jp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dm/Diccionario%20de%20datos%20empresa.xlsx"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iagrama_gannt_proyecto/Proceso%20del%20proyecto%20Sordmark.pdf"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diagrama_gannt_proyecto/Presupuesto%20proyecto.xls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diagramas_del_proyecto/Diagrama%20de%20clases%20empresa.jpe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iagramas_del_proyecto/UML%20en%20blanco.p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dm/Casos%20de%20uso%20Extendi%20y%20Prototipos.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iagramas_del_proyecto/DIagrama%20dis.pn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A89EBE-CFD5-4A5B-91A1-CA5DEAA0AB0E}"/>
              </a:ext>
            </a:extLst>
          </p:cNvPr>
          <p:cNvSpPr>
            <a:spLocks noGrp="1"/>
          </p:cNvSpPr>
          <p:nvPr>
            <p:ph type="ctrTitle"/>
          </p:nvPr>
        </p:nvSpPr>
        <p:spPr>
          <a:xfrm>
            <a:off x="3237385" y="1814342"/>
            <a:ext cx="5717229" cy="714489"/>
          </a:xfrm>
        </p:spPr>
        <p:style>
          <a:lnRef idx="1">
            <a:schemeClr val="accent2"/>
          </a:lnRef>
          <a:fillRef idx="3">
            <a:schemeClr val="accent2"/>
          </a:fillRef>
          <a:effectRef idx="2">
            <a:schemeClr val="accent2"/>
          </a:effectRef>
          <a:fontRef idx="minor">
            <a:schemeClr val="lt1"/>
          </a:fontRef>
        </p:style>
        <p:txBody>
          <a:bodyPr>
            <a:normAutofit/>
          </a:bodyPr>
          <a:lstStyle/>
          <a:p>
            <a:pPr algn="ctr"/>
            <a:r>
              <a:rPr lang="es-CO" sz="3600" dirty="0">
                <a:latin typeface="Times New Roman" panose="02020603050405020304" pitchFamily="18" charset="0"/>
                <a:cs typeface="Times New Roman" panose="02020603050405020304" pitchFamily="18" charset="0"/>
              </a:rPr>
              <a:t>SOFTDEVELOPERS</a:t>
            </a: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endParaRPr lang="x-none"/>
          </a:p>
        </p:txBody>
      </p:sp>
      <p:sp>
        <p:nvSpPr>
          <p:cNvPr id="6" name="Rectangle 5"/>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smtClean="0">
              <a:ln>
                <a:noFill/>
              </a:ln>
              <a:solidFill>
                <a:schemeClr val="tx1"/>
              </a:solidFill>
              <a:effectLst/>
              <a:latin typeface="Arial" panose="020B0604020202020204"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176" y="2600476"/>
            <a:ext cx="2477645" cy="2453897"/>
          </a:xfrm>
          <a:prstGeom prst="rect">
            <a:avLst/>
          </a:prstGeom>
        </p:spPr>
      </p:pic>
    </p:spTree>
    <p:extLst>
      <p:ext uri="{BB962C8B-B14F-4D97-AF65-F5344CB8AC3E}">
        <p14:creationId xmlns:p14="http://schemas.microsoft.com/office/powerpoint/2010/main" val="1475253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1786" y="1219201"/>
            <a:ext cx="6884366" cy="735724"/>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MX" dirty="0" smtClean="0">
                <a:latin typeface="Times New Roman" panose="02020603050405020304" pitchFamily="18" charset="0"/>
                <a:cs typeface="Times New Roman" panose="02020603050405020304" pitchFamily="18" charset="0"/>
              </a:rPr>
              <a:t>Recolección de información</a:t>
            </a:r>
            <a:endParaRPr lang="x-none"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marL="0" indent="0">
              <a:buNone/>
            </a:pPr>
            <a:r>
              <a:rPr lang="es-MX" dirty="0" smtClean="0">
                <a:hlinkClick r:id="rId2" action="ppaction://hlinkfile"/>
              </a:rPr>
              <a:t>INFORME DE ENCUESTAS </a:t>
            </a:r>
            <a:endParaRPr lang="es-MX" dirty="0" smtClean="0"/>
          </a:p>
          <a:p>
            <a:pPr marL="0" indent="0">
              <a:buNone/>
            </a:pPr>
            <a:r>
              <a:rPr lang="es-MX" dirty="0" smtClean="0">
                <a:hlinkClick r:id="rId3" action="ppaction://hlinkfile"/>
              </a:rPr>
              <a:t>MODELO DE ENCUESTA</a:t>
            </a:r>
            <a:endParaRPr lang="x-none" dirty="0"/>
          </a:p>
        </p:txBody>
      </p:sp>
      <p:pic>
        <p:nvPicPr>
          <p:cNvPr id="4" name="Imagen 3"/>
          <p:cNvPicPr>
            <a:picLocks noChangeAspect="1"/>
          </p:cNvPicPr>
          <p:nvPr/>
        </p:nvPicPr>
        <p:blipFill>
          <a:blip r:embed="rId4"/>
          <a:stretch>
            <a:fillRect/>
          </a:stretch>
        </p:blipFill>
        <p:spPr>
          <a:xfrm>
            <a:off x="5859826" y="2443347"/>
            <a:ext cx="5199664" cy="3546106"/>
          </a:xfrm>
          <a:prstGeom prst="rect">
            <a:avLst/>
          </a:prstGeom>
        </p:spPr>
      </p:pic>
    </p:spTree>
    <p:extLst>
      <p:ext uri="{BB962C8B-B14F-4D97-AF65-F5344CB8AC3E}">
        <p14:creationId xmlns:p14="http://schemas.microsoft.com/office/powerpoint/2010/main" val="697106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46A183-DF76-48CA-990C-146F0186205F}"/>
              </a:ext>
            </a:extLst>
          </p:cNvPr>
          <p:cNvSpPr>
            <a:spLocks noGrp="1"/>
          </p:cNvSpPr>
          <p:nvPr>
            <p:ph type="title"/>
          </p:nvPr>
        </p:nvSpPr>
        <p:spPr>
          <a:xfrm>
            <a:off x="3374973" y="1052293"/>
            <a:ext cx="6199952" cy="521707"/>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smtClean="0">
                <a:latin typeface="Times New Roman" panose="02020603050405020304" pitchFamily="18" charset="0"/>
                <a:cs typeface="Times New Roman" panose="02020603050405020304" pitchFamily="18" charset="0"/>
              </a:rPr>
              <a:t>BPMN </a:t>
            </a:r>
            <a:r>
              <a:rPr lang="es-CO" dirty="0">
                <a:latin typeface="Times New Roman" panose="02020603050405020304" pitchFamily="18" charset="0"/>
                <a:cs typeface="Times New Roman" panose="02020603050405020304" pitchFamily="18" charset="0"/>
              </a:rPr>
              <a:t>(Diagrama de flujo)</a:t>
            </a:r>
          </a:p>
        </p:txBody>
      </p:sp>
      <p:pic>
        <p:nvPicPr>
          <p:cNvPr id="6" name="Marcador de contenido 5"/>
          <p:cNvPicPr>
            <a:picLocks noGrp="1" noChangeAspect="1"/>
          </p:cNvPicPr>
          <p:nvPr>
            <p:ph idx="1"/>
          </p:nvPr>
        </p:nvPicPr>
        <p:blipFill>
          <a:blip r:embed="rId2"/>
          <a:stretch>
            <a:fillRect/>
          </a:stretch>
        </p:blipFill>
        <p:spPr>
          <a:xfrm>
            <a:off x="3534966" y="1941310"/>
            <a:ext cx="7519888" cy="3449638"/>
          </a:xfrm>
          <a:prstGeom prst="rect">
            <a:avLst/>
          </a:prstGeom>
        </p:spPr>
      </p:pic>
      <p:sp>
        <p:nvSpPr>
          <p:cNvPr id="7" name="Rectángulo 6"/>
          <p:cNvSpPr/>
          <p:nvPr/>
        </p:nvSpPr>
        <p:spPr>
          <a:xfrm>
            <a:off x="1387997" y="1937442"/>
            <a:ext cx="1438330" cy="461665"/>
          </a:xfrm>
          <a:prstGeom prst="rect">
            <a:avLst/>
          </a:prstGeom>
        </p:spPr>
        <p:txBody>
          <a:bodyPr wrap="squar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BPMN</a:t>
            </a:r>
            <a:endParaRPr lang="x-none" sz="3200" dirty="0"/>
          </a:p>
        </p:txBody>
      </p:sp>
    </p:spTree>
    <p:extLst>
      <p:ext uri="{BB962C8B-B14F-4D97-AF65-F5344CB8AC3E}">
        <p14:creationId xmlns:p14="http://schemas.microsoft.com/office/powerpoint/2010/main" val="3104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7497B-8EFF-4923-8EA7-791003CEA9D3}"/>
              </a:ext>
            </a:extLst>
          </p:cNvPr>
          <p:cNvSpPr>
            <a:spLocks noGrp="1"/>
          </p:cNvSpPr>
          <p:nvPr>
            <p:ph type="title"/>
          </p:nvPr>
        </p:nvSpPr>
        <p:spPr>
          <a:xfrm>
            <a:off x="1904181" y="1120384"/>
            <a:ext cx="8382819" cy="59411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smtClean="0">
                <a:latin typeface="Times New Roman" panose="02020603050405020304" pitchFamily="18" charset="0"/>
                <a:cs typeface="Times New Roman" panose="02020603050405020304" pitchFamily="18" charset="0"/>
              </a:rPr>
              <a:t>Informe de</a:t>
            </a:r>
            <a:r>
              <a:rPr lang="es-CO" dirty="0" smtClean="0">
                <a:latin typeface="Times New Roman" panose="02020603050405020304" pitchFamily="18" charset="0"/>
                <a:cs typeface="Times New Roman" panose="02020603050405020304" pitchFamily="18" charset="0"/>
              </a:rPr>
              <a:t> </a:t>
            </a:r>
            <a:r>
              <a:rPr lang="es-CO" dirty="0" smtClean="0">
                <a:latin typeface="Times New Roman" panose="02020603050405020304" pitchFamily="18" charset="0"/>
                <a:cs typeface="Times New Roman" panose="02020603050405020304" pitchFamily="18" charset="0"/>
              </a:rPr>
              <a:t>requerimientos (IEEE 830</a:t>
            </a:r>
            <a:r>
              <a:rPr lang="es-CO" dirty="0">
                <a:latin typeface="Times New Roman" panose="02020603050405020304" pitchFamily="18" charset="0"/>
                <a:cs typeface="Times New Roman" panose="02020603050405020304" pitchFamily="18" charset="0"/>
              </a:rPr>
              <a:t>)</a:t>
            </a:r>
          </a:p>
        </p:txBody>
      </p:sp>
      <p:pic>
        <p:nvPicPr>
          <p:cNvPr id="4" name="Marcador de contenido 3"/>
          <p:cNvPicPr>
            <a:picLocks noGrp="1" noChangeAspect="1"/>
          </p:cNvPicPr>
          <p:nvPr>
            <p:ph idx="1"/>
          </p:nvPr>
        </p:nvPicPr>
        <p:blipFill>
          <a:blip r:embed="rId2"/>
          <a:stretch>
            <a:fillRect/>
          </a:stretch>
        </p:blipFill>
        <p:spPr>
          <a:xfrm>
            <a:off x="6592036" y="1911622"/>
            <a:ext cx="4462818" cy="3449638"/>
          </a:xfrm>
          <a:prstGeom prst="rect">
            <a:avLst/>
          </a:prstGeom>
        </p:spPr>
      </p:pic>
      <p:sp>
        <p:nvSpPr>
          <p:cNvPr id="5" name="Rectángulo 4"/>
          <p:cNvSpPr/>
          <p:nvPr/>
        </p:nvSpPr>
        <p:spPr>
          <a:xfrm>
            <a:off x="1451579" y="1911622"/>
            <a:ext cx="3433930" cy="461665"/>
          </a:xfrm>
          <a:prstGeom prst="rect">
            <a:avLst/>
          </a:prstGeom>
        </p:spPr>
        <p:txBody>
          <a:bodyPr wrap="squar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ESTANDAR  (IEEE </a:t>
            </a:r>
            <a:r>
              <a:rPr lang="es-CO" sz="2400" dirty="0">
                <a:latin typeface="Times New Roman" panose="02020603050405020304" pitchFamily="18" charset="0"/>
                <a:cs typeface="Times New Roman" panose="02020603050405020304" pitchFamily="18" charset="0"/>
                <a:hlinkClick r:id="rId3" action="ppaction://hlinkfile"/>
              </a:rPr>
              <a:t>830)</a:t>
            </a:r>
            <a:endParaRPr lang="x-none" sz="2400" dirty="0"/>
          </a:p>
        </p:txBody>
      </p:sp>
    </p:spTree>
    <p:extLst>
      <p:ext uri="{BB962C8B-B14F-4D97-AF65-F5344CB8AC3E}">
        <p14:creationId xmlns:p14="http://schemas.microsoft.com/office/powerpoint/2010/main" val="1405541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7EB139F-3D04-464A-AFDA-DF34A3296FB6}"/>
              </a:ext>
            </a:extLst>
          </p:cNvPr>
          <p:cNvSpPr>
            <a:spLocks noGrp="1"/>
          </p:cNvSpPr>
          <p:nvPr>
            <p:ph type="title"/>
          </p:nvPr>
        </p:nvSpPr>
        <p:spPr>
          <a:xfrm>
            <a:off x="2975580" y="1054217"/>
            <a:ext cx="7177414" cy="587136"/>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Sistema de control de versiones </a:t>
            </a:r>
          </a:p>
        </p:txBody>
      </p:sp>
      <p:pic>
        <p:nvPicPr>
          <p:cNvPr id="4" name="Marcador de contenido 3"/>
          <p:cNvPicPr>
            <a:picLocks noGrp="1" noChangeAspect="1"/>
          </p:cNvPicPr>
          <p:nvPr>
            <p:ph idx="1"/>
          </p:nvPr>
        </p:nvPicPr>
        <p:blipFill>
          <a:blip r:embed="rId2"/>
          <a:stretch>
            <a:fillRect/>
          </a:stretch>
        </p:blipFill>
        <p:spPr>
          <a:xfrm>
            <a:off x="6167020" y="1911621"/>
            <a:ext cx="5397759" cy="3449638"/>
          </a:xfrm>
          <a:prstGeom prst="rect">
            <a:avLst/>
          </a:prstGeom>
        </p:spPr>
      </p:pic>
      <p:sp>
        <p:nvSpPr>
          <p:cNvPr id="5" name="Rectángulo 4"/>
          <p:cNvSpPr/>
          <p:nvPr/>
        </p:nvSpPr>
        <p:spPr>
          <a:xfrm>
            <a:off x="1451579" y="1911621"/>
            <a:ext cx="4021758" cy="461665"/>
          </a:xfrm>
          <a:prstGeom prst="rect">
            <a:avLst/>
          </a:prstGeom>
        </p:spPr>
        <p:txBody>
          <a:bodyPr wrap="squar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CONTROL DE VERSIONES </a:t>
            </a:r>
            <a:endParaRPr lang="x-none" sz="2400" dirty="0"/>
          </a:p>
        </p:txBody>
      </p:sp>
    </p:spTree>
    <p:extLst>
      <p:ext uri="{BB962C8B-B14F-4D97-AF65-F5344CB8AC3E}">
        <p14:creationId xmlns:p14="http://schemas.microsoft.com/office/powerpoint/2010/main" val="942518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FEAC4FA-8ABE-47E8-87A5-5BA9B9F958A9}"/>
              </a:ext>
            </a:extLst>
          </p:cNvPr>
          <p:cNvSpPr>
            <a:spLocks noGrp="1"/>
          </p:cNvSpPr>
          <p:nvPr>
            <p:ph type="title"/>
          </p:nvPr>
        </p:nvSpPr>
        <p:spPr>
          <a:xfrm>
            <a:off x="4110696" y="1150639"/>
            <a:ext cx="4276559" cy="5871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smtClean="0">
                <a:latin typeface="Times New Roman" panose="02020603050405020304" pitchFamily="18" charset="0"/>
                <a:cs typeface="Times New Roman" panose="02020603050405020304" pitchFamily="18" charset="0"/>
              </a:rPr>
              <a:t>Modelo </a:t>
            </a:r>
            <a:r>
              <a:rPr lang="es-CO" dirty="0" smtClean="0">
                <a:latin typeface="Times New Roman" panose="02020603050405020304" pitchFamily="18" charset="0"/>
                <a:cs typeface="Times New Roman" panose="02020603050405020304" pitchFamily="18" charset="0"/>
              </a:rPr>
              <a:t>relacional</a:t>
            </a:r>
            <a:endParaRPr lang="es-CO"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2995542" y="2226809"/>
            <a:ext cx="7954207" cy="3449638"/>
          </a:xfrm>
          <a:prstGeom prst="rect">
            <a:avLst/>
          </a:prstGeom>
        </p:spPr>
      </p:pic>
      <p:sp>
        <p:nvSpPr>
          <p:cNvPr id="9" name="Título 1">
            <a:extLst>
              <a:ext uri="{FF2B5EF4-FFF2-40B4-BE49-F238E27FC236}">
                <a16:creationId xmlns:a16="http://schemas.microsoft.com/office/drawing/2014/main" xmlns="" id="{9FEAC4FA-8ABE-47E8-87A5-5BA9B9F958A9}"/>
              </a:ext>
            </a:extLst>
          </p:cNvPr>
          <p:cNvSpPr txBox="1">
            <a:spLocks/>
          </p:cNvSpPr>
          <p:nvPr/>
        </p:nvSpPr>
        <p:spPr>
          <a:xfrm>
            <a:off x="1451579" y="2112636"/>
            <a:ext cx="1805425" cy="5871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solidFill>
                  <a:srgbClr val="FFFF00"/>
                </a:solidFill>
                <a:latin typeface="Times New Roman" panose="02020603050405020304" pitchFamily="18" charset="0"/>
                <a:cs typeface="Times New Roman" panose="02020603050405020304" pitchFamily="18" charset="0"/>
                <a:hlinkClick r:id="rId3" action="ppaction://hlinkfile"/>
              </a:rPr>
              <a:t>MER</a:t>
            </a:r>
            <a:endParaRPr lang="es-CO"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479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8059459-8ACF-4592-B4E0-9C2F88371E48}"/>
              </a:ext>
            </a:extLst>
          </p:cNvPr>
          <p:cNvSpPr>
            <a:spLocks noGrp="1"/>
          </p:cNvSpPr>
          <p:nvPr>
            <p:ph type="title"/>
          </p:nvPr>
        </p:nvSpPr>
        <p:spPr>
          <a:xfrm>
            <a:off x="3800065" y="1098087"/>
            <a:ext cx="4591869" cy="587136"/>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Diccionario de datos </a:t>
            </a:r>
          </a:p>
        </p:txBody>
      </p:sp>
      <p:pic>
        <p:nvPicPr>
          <p:cNvPr id="5" name="Marcador de contenido 4"/>
          <p:cNvPicPr>
            <a:picLocks noGrp="1" noChangeAspect="1"/>
          </p:cNvPicPr>
          <p:nvPr>
            <p:ph idx="1"/>
          </p:nvPr>
        </p:nvPicPr>
        <p:blipFill>
          <a:blip r:embed="rId2"/>
          <a:stretch>
            <a:fillRect/>
          </a:stretch>
        </p:blipFill>
        <p:spPr>
          <a:xfrm>
            <a:off x="1295400" y="2658759"/>
            <a:ext cx="9601200" cy="3115282"/>
          </a:xfrm>
          <a:prstGeom prst="rect">
            <a:avLst/>
          </a:prstGeom>
        </p:spPr>
      </p:pic>
      <p:sp>
        <p:nvSpPr>
          <p:cNvPr id="6" name="Título 1">
            <a:extLst>
              <a:ext uri="{FF2B5EF4-FFF2-40B4-BE49-F238E27FC236}">
                <a16:creationId xmlns:a16="http://schemas.microsoft.com/office/drawing/2014/main" xmlns="" id="{A8059459-8ACF-4592-B4E0-9C2F88371E48}"/>
              </a:ext>
            </a:extLst>
          </p:cNvPr>
          <p:cNvSpPr txBox="1">
            <a:spLocks/>
          </p:cNvSpPr>
          <p:nvPr/>
        </p:nvSpPr>
        <p:spPr>
          <a:xfrm>
            <a:off x="1451578" y="2194558"/>
            <a:ext cx="2297461" cy="14369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latin typeface="Times New Roman" panose="02020603050405020304" pitchFamily="18" charset="0"/>
                <a:cs typeface="Times New Roman" panose="02020603050405020304" pitchFamily="18" charset="0"/>
                <a:hlinkClick r:id="rId3" action="ppaction://hlinkfile"/>
              </a:rPr>
              <a:t>Diccionario</a:t>
            </a:r>
            <a:endParaRPr lang="es-C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833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87B55A-EF8B-4589-9194-7DEF77A8E807}"/>
              </a:ext>
            </a:extLst>
          </p:cNvPr>
          <p:cNvSpPr>
            <a:spLocks noGrp="1"/>
          </p:cNvSpPr>
          <p:nvPr>
            <p:ph type="title"/>
          </p:nvPr>
        </p:nvSpPr>
        <p:spPr>
          <a:xfrm>
            <a:off x="2702310" y="1035306"/>
            <a:ext cx="7145883" cy="587136"/>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Diagrama de </a:t>
            </a:r>
            <a:r>
              <a:rPr lang="es-CO" dirty="0" err="1" smtClean="0">
                <a:latin typeface="Times New Roman" panose="02020603050405020304" pitchFamily="18" charset="0"/>
                <a:cs typeface="Times New Roman" panose="02020603050405020304" pitchFamily="18" charset="0"/>
              </a:rPr>
              <a:t>gantt</a:t>
            </a:r>
            <a:r>
              <a:rPr lang="es-CO" dirty="0" smtClean="0">
                <a:latin typeface="Times New Roman" panose="02020603050405020304" pitchFamily="18" charset="0"/>
                <a:cs typeface="Times New Roman" panose="02020603050405020304" pitchFamily="18" charset="0"/>
              </a:rPr>
              <a:t> </a:t>
            </a:r>
            <a:r>
              <a:rPr lang="es-CO" dirty="0">
                <a:latin typeface="Times New Roman" panose="02020603050405020304" pitchFamily="18" charset="0"/>
                <a:cs typeface="Times New Roman" panose="02020603050405020304" pitchFamily="18" charset="0"/>
              </a:rPr>
              <a:t>y</a:t>
            </a:r>
            <a:r>
              <a:rPr lang="es-CO" dirty="0" smtClean="0">
                <a:latin typeface="Times New Roman" panose="02020603050405020304" pitchFamily="18" charset="0"/>
                <a:cs typeface="Times New Roman" panose="02020603050405020304" pitchFamily="18" charset="0"/>
              </a:rPr>
              <a:t> </a:t>
            </a:r>
            <a:r>
              <a:rPr lang="es-CO" dirty="0">
                <a:latin typeface="Times New Roman" panose="02020603050405020304" pitchFamily="18" charset="0"/>
                <a:cs typeface="Times New Roman" panose="02020603050405020304" pitchFamily="18" charset="0"/>
              </a:rPr>
              <a:t>p</a:t>
            </a:r>
            <a:r>
              <a:rPr lang="es-CO" dirty="0" smtClean="0">
                <a:latin typeface="Times New Roman" panose="02020603050405020304" pitchFamily="18" charset="0"/>
                <a:cs typeface="Times New Roman" panose="02020603050405020304" pitchFamily="18" charset="0"/>
              </a:rPr>
              <a:t>resupuesto</a:t>
            </a:r>
            <a:endParaRPr lang="es-CO"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3517770" y="2490858"/>
            <a:ext cx="7768859" cy="2382639"/>
          </a:xfrm>
          <a:prstGeom prst="rect">
            <a:avLst/>
          </a:prstGeom>
        </p:spPr>
      </p:pic>
      <p:sp>
        <p:nvSpPr>
          <p:cNvPr id="7" name="Rectángulo 6"/>
          <p:cNvSpPr/>
          <p:nvPr/>
        </p:nvSpPr>
        <p:spPr>
          <a:xfrm>
            <a:off x="1451579" y="1982292"/>
            <a:ext cx="1880643" cy="830997"/>
          </a:xfrm>
          <a:prstGeom prst="rect">
            <a:avLst/>
          </a:prstGeom>
        </p:spPr>
        <p:txBody>
          <a:bodyPr wrap="non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DIAGRAMA</a:t>
            </a:r>
          </a:p>
          <a:p>
            <a:r>
              <a:rPr lang="es-CO" sz="2400" dirty="0" smtClean="0">
                <a:latin typeface="Times New Roman" panose="02020603050405020304" pitchFamily="18" charset="0"/>
                <a:cs typeface="Times New Roman" panose="02020603050405020304" pitchFamily="18" charset="0"/>
                <a:hlinkClick r:id="rId3" action="ppaction://hlinkfile"/>
              </a:rPr>
              <a:t>GANTT</a:t>
            </a:r>
            <a:endParaRPr lang="x-none" sz="2400" dirty="0"/>
          </a:p>
        </p:txBody>
      </p:sp>
      <p:sp>
        <p:nvSpPr>
          <p:cNvPr id="8" name="Rectángulo 7"/>
          <p:cNvSpPr/>
          <p:nvPr/>
        </p:nvSpPr>
        <p:spPr>
          <a:xfrm>
            <a:off x="1451579" y="2895541"/>
            <a:ext cx="1357616" cy="461665"/>
          </a:xfrm>
          <a:prstGeom prst="rect">
            <a:avLst/>
          </a:prstGeom>
        </p:spPr>
        <p:txBody>
          <a:bodyPr wrap="none">
            <a:spAutoFit/>
          </a:bodyPr>
          <a:lstStyle/>
          <a:p>
            <a:r>
              <a:rPr lang="es-CO" sz="2400" dirty="0" smtClean="0">
                <a:latin typeface="Times New Roman" panose="02020603050405020304" pitchFamily="18" charset="0"/>
                <a:cs typeface="Times New Roman" panose="02020603050405020304" pitchFamily="18" charset="0"/>
                <a:hlinkClick r:id="rId4" action="ppaction://hlinkfile"/>
              </a:rPr>
              <a:t>PRESUP.</a:t>
            </a:r>
            <a:endParaRPr lang="x-none" sz="2400" dirty="0"/>
          </a:p>
        </p:txBody>
      </p:sp>
    </p:spTree>
    <p:extLst>
      <p:ext uri="{BB962C8B-B14F-4D97-AF65-F5344CB8AC3E}">
        <p14:creationId xmlns:p14="http://schemas.microsoft.com/office/powerpoint/2010/main" val="3586729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95C3951-F904-48EC-924C-3C3DBE360E46}"/>
              </a:ext>
            </a:extLst>
          </p:cNvPr>
          <p:cNvSpPr>
            <a:spLocks noGrp="1"/>
          </p:cNvSpPr>
          <p:nvPr>
            <p:ph type="title"/>
          </p:nvPr>
        </p:nvSpPr>
        <p:spPr>
          <a:xfrm>
            <a:off x="3932020" y="1014133"/>
            <a:ext cx="4339621" cy="587136"/>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Diagrama de clases </a:t>
            </a:r>
          </a:p>
        </p:txBody>
      </p:sp>
      <p:pic>
        <p:nvPicPr>
          <p:cNvPr id="8" name="Marcador de contenido 7"/>
          <p:cNvPicPr>
            <a:picLocks noGrp="1" noChangeAspect="1"/>
          </p:cNvPicPr>
          <p:nvPr>
            <p:ph idx="1"/>
          </p:nvPr>
        </p:nvPicPr>
        <p:blipFill>
          <a:blip r:embed="rId2"/>
          <a:stretch>
            <a:fillRect/>
          </a:stretch>
        </p:blipFill>
        <p:spPr>
          <a:xfrm>
            <a:off x="4542859" y="2467105"/>
            <a:ext cx="6690672" cy="3352709"/>
          </a:xfrm>
          <a:prstGeom prst="rect">
            <a:avLst/>
          </a:prstGeom>
        </p:spPr>
      </p:pic>
      <p:sp>
        <p:nvSpPr>
          <p:cNvPr id="9" name="Título 1">
            <a:extLst>
              <a:ext uri="{FF2B5EF4-FFF2-40B4-BE49-F238E27FC236}">
                <a16:creationId xmlns:a16="http://schemas.microsoft.com/office/drawing/2014/main" xmlns="" id="{195C3951-F904-48EC-924C-3C3DBE360E46}"/>
              </a:ext>
            </a:extLst>
          </p:cNvPr>
          <p:cNvSpPr txBox="1">
            <a:spLocks/>
          </p:cNvSpPr>
          <p:nvPr/>
        </p:nvSpPr>
        <p:spPr>
          <a:xfrm>
            <a:off x="1451578" y="2073446"/>
            <a:ext cx="3394741" cy="7873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latin typeface="Times New Roman" panose="02020603050405020304" pitchFamily="18" charset="0"/>
                <a:cs typeface="Times New Roman" panose="02020603050405020304" pitchFamily="18" charset="0"/>
                <a:hlinkClick r:id="rId3" action="ppaction://hlinkfile"/>
              </a:rPr>
              <a:t>Diagrama</a:t>
            </a:r>
            <a:r>
              <a:rPr lang="es-CO" dirty="0" smtClean="0">
                <a:latin typeface="Times New Roman" panose="02020603050405020304" pitchFamily="18" charset="0"/>
                <a:cs typeface="Times New Roman" panose="02020603050405020304" pitchFamily="18" charset="0"/>
                <a:hlinkClick r:id="rId3" action="ppaction://hlinkfile"/>
              </a:rPr>
              <a:t> </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24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08380" y="1104064"/>
            <a:ext cx="2721029" cy="475641"/>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MX" dirty="0" smtClean="0">
                <a:latin typeface="Times New Roman" panose="02020603050405020304" pitchFamily="18" charset="0"/>
                <a:cs typeface="Times New Roman" panose="02020603050405020304" pitchFamily="18" charset="0"/>
              </a:rPr>
              <a:t>Caso de uso</a:t>
            </a:r>
            <a:endParaRPr lang="x-none"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4067695" y="1966248"/>
            <a:ext cx="6923428" cy="3511839"/>
          </a:xfrm>
          <a:prstGeom prst="rect">
            <a:avLst/>
          </a:prstGeom>
        </p:spPr>
      </p:pic>
      <p:sp>
        <p:nvSpPr>
          <p:cNvPr id="5" name="Título 1"/>
          <p:cNvSpPr txBox="1">
            <a:spLocks/>
          </p:cNvSpPr>
          <p:nvPr/>
        </p:nvSpPr>
        <p:spPr>
          <a:xfrm>
            <a:off x="1387848" y="1966248"/>
            <a:ext cx="9603275" cy="47564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MX" sz="2500" dirty="0" smtClean="0">
                <a:latin typeface="Times New Roman" panose="02020603050405020304" pitchFamily="18" charset="0"/>
                <a:cs typeface="Times New Roman" panose="02020603050405020304" pitchFamily="18" charset="0"/>
                <a:hlinkClick r:id="rId3" action="ppaction://hlinkfile"/>
              </a:rPr>
              <a:t>Cdu</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39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11578" y="1039402"/>
            <a:ext cx="7230905" cy="68429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MX" dirty="0" smtClean="0">
                <a:latin typeface="Times New Roman" panose="02020603050405020304" pitchFamily="18" charset="0"/>
                <a:cs typeface="Times New Roman" panose="02020603050405020304" pitchFamily="18" charset="0"/>
              </a:rPr>
              <a:t>Caso de uso extendido y prototipo</a:t>
            </a:r>
            <a:endParaRPr lang="x-none"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3761886" y="2599504"/>
            <a:ext cx="3069837" cy="3317875"/>
          </a:xfrm>
          <a:prstGeom prst="rect">
            <a:avLst/>
          </a:prstGeom>
        </p:spPr>
      </p:pic>
      <p:sp>
        <p:nvSpPr>
          <p:cNvPr id="5" name="Rectángulo 4"/>
          <p:cNvSpPr/>
          <p:nvPr/>
        </p:nvSpPr>
        <p:spPr>
          <a:xfrm>
            <a:off x="1451578" y="2018645"/>
            <a:ext cx="4874271" cy="461665"/>
          </a:xfrm>
          <a:prstGeom prst="rect">
            <a:avLst/>
          </a:prstGeom>
        </p:spPr>
        <p:txBody>
          <a:bodyPr wrap="square">
            <a:spAutoFit/>
          </a:bodyPr>
          <a:lstStyle/>
          <a:p>
            <a:r>
              <a:rPr lang="es-MX" sz="2400" dirty="0" smtClean="0">
                <a:latin typeface="Times New Roman" panose="02020603050405020304" pitchFamily="18" charset="0"/>
                <a:cs typeface="Times New Roman" panose="02020603050405020304" pitchFamily="18" charset="0"/>
                <a:hlinkClick r:id="rId3" action="ppaction://hlinkfile"/>
              </a:rPr>
              <a:t>CASO DE USO EXTENDIDO </a:t>
            </a:r>
            <a:endParaRPr lang="es-C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88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s-CO" dirty="0" smtClean="0"/>
              <a:t>Integrantes</a:t>
            </a:r>
            <a:endParaRPr lang="es-CO" dirty="0"/>
          </a:p>
        </p:txBody>
      </p:sp>
      <p:sp>
        <p:nvSpPr>
          <p:cNvPr id="5" name="CuadroTexto 4"/>
          <p:cNvSpPr txBox="1"/>
          <p:nvPr/>
        </p:nvSpPr>
        <p:spPr>
          <a:xfrm>
            <a:off x="3888828" y="3573517"/>
            <a:ext cx="7819696" cy="1200329"/>
          </a:xfrm>
          <a:prstGeom prst="rect">
            <a:avLst/>
          </a:prstGeom>
          <a:noFill/>
        </p:spPr>
        <p:txBody>
          <a:bodyPr wrap="square" rtlCol="0">
            <a:spAutoFit/>
          </a:bodyPr>
          <a:lstStyle/>
          <a:p>
            <a:r>
              <a:rPr lang="es-CO" sz="2400" b="1" i="1" dirty="0" smtClean="0"/>
              <a:t> Nicolás Tapia      Andrés Norato</a:t>
            </a:r>
          </a:p>
          <a:p>
            <a:endParaRPr lang="es-CO" sz="2400" b="1" i="1" dirty="0"/>
          </a:p>
          <a:p>
            <a:r>
              <a:rPr lang="es-CO" sz="2400" b="1" i="1" dirty="0" smtClean="0"/>
              <a:t>Yurani Triana        Miguel López</a:t>
            </a:r>
            <a:endParaRPr lang="es-CO" sz="2400" b="1" i="1" dirty="0"/>
          </a:p>
        </p:txBody>
      </p:sp>
    </p:spTree>
    <p:extLst>
      <p:ext uri="{BB962C8B-B14F-4D97-AF65-F5344CB8AC3E}">
        <p14:creationId xmlns:p14="http://schemas.microsoft.com/office/powerpoint/2010/main" val="349570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2914" y="1090402"/>
            <a:ext cx="5424138" cy="643806"/>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MX" dirty="0">
                <a:latin typeface="Times New Roman" panose="02020603050405020304" pitchFamily="18" charset="0"/>
                <a:cs typeface="Times New Roman" panose="02020603050405020304" pitchFamily="18" charset="0"/>
              </a:rPr>
              <a:t>Diagrama</a:t>
            </a:r>
            <a:r>
              <a:rPr lang="es-MX" dirty="0" smtClean="0">
                <a:latin typeface="Times New Roman" panose="02020603050405020304" pitchFamily="18" charset="0"/>
                <a:cs typeface="Times New Roman" panose="02020603050405020304" pitchFamily="18" charset="0"/>
              </a:rPr>
              <a:t> de distribución</a:t>
            </a:r>
            <a:endParaRPr lang="x-none"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3722914" y="2402394"/>
            <a:ext cx="7214374" cy="3663316"/>
          </a:xfrm>
          <a:prstGeom prst="rect">
            <a:avLst/>
          </a:prstGeom>
        </p:spPr>
      </p:pic>
      <p:sp>
        <p:nvSpPr>
          <p:cNvPr id="6" name="Rectángulo 5"/>
          <p:cNvSpPr/>
          <p:nvPr/>
        </p:nvSpPr>
        <p:spPr>
          <a:xfrm>
            <a:off x="1334012" y="1909380"/>
            <a:ext cx="2023141" cy="461665"/>
          </a:xfrm>
          <a:prstGeom prst="rect">
            <a:avLst/>
          </a:prstGeom>
        </p:spPr>
        <p:txBody>
          <a:bodyPr wrap="square">
            <a:spAutoFit/>
          </a:bodyPr>
          <a:lstStyle/>
          <a:p>
            <a:r>
              <a:rPr lang="es-MX" sz="2400" dirty="0" smtClean="0">
                <a:latin typeface="Times New Roman" panose="02020603050405020304" pitchFamily="18" charset="0"/>
                <a:cs typeface="Times New Roman" panose="02020603050405020304" pitchFamily="18" charset="0"/>
                <a:hlinkClick r:id="rId3" action="ppaction://hlinkfile"/>
              </a:rPr>
              <a:t>DIAGRAMA</a:t>
            </a:r>
            <a:endParaRPr lang="x-none" sz="1600" dirty="0"/>
          </a:p>
        </p:txBody>
      </p:sp>
    </p:spTree>
    <p:extLst>
      <p:ext uri="{BB962C8B-B14F-4D97-AF65-F5344CB8AC3E}">
        <p14:creationId xmlns:p14="http://schemas.microsoft.com/office/powerpoint/2010/main" val="2886885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Trimestre I y II</a:t>
            </a:r>
            <a:endParaRPr lang="es-CO" dirty="0"/>
          </a:p>
        </p:txBody>
      </p:sp>
      <p:sp>
        <p:nvSpPr>
          <p:cNvPr id="3" name="2 Marcador de texto"/>
          <p:cNvSpPr>
            <a:spLocks noGrp="1"/>
          </p:cNvSpPr>
          <p:nvPr>
            <p:ph type="body" idx="1"/>
          </p:nvPr>
        </p:nvSpPr>
        <p:spPr/>
        <p:txBody>
          <a:bodyPr/>
          <a:lstStyle/>
          <a:p>
            <a:r>
              <a:rPr lang="es-CO" dirty="0" smtClean="0"/>
              <a:t>Proyecto </a:t>
            </a:r>
            <a:r>
              <a:rPr lang="es-CO" dirty="0" err="1" smtClean="0"/>
              <a:t>MarketLupe</a:t>
            </a:r>
            <a:endParaRPr lang="es-CO" dirty="0"/>
          </a:p>
        </p:txBody>
      </p:sp>
    </p:spTree>
    <p:extLst>
      <p:ext uri="{BB962C8B-B14F-4D97-AF65-F5344CB8AC3E}">
        <p14:creationId xmlns:p14="http://schemas.microsoft.com/office/powerpoint/2010/main" val="384297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540AB50-3F35-4B2D-9686-CDBC666882BE}"/>
              </a:ext>
            </a:extLst>
          </p:cNvPr>
          <p:cNvSpPr>
            <a:spLocks noGrp="1"/>
          </p:cNvSpPr>
          <p:nvPr>
            <p:ph type="title"/>
          </p:nvPr>
        </p:nvSpPr>
        <p:spPr>
          <a:xfrm>
            <a:off x="1451579" y="804520"/>
            <a:ext cx="9603275" cy="984524"/>
          </a:xfrm>
        </p:spPr>
        <p:style>
          <a:lnRef idx="1">
            <a:schemeClr val="accent2"/>
          </a:lnRef>
          <a:fillRef idx="3">
            <a:schemeClr val="accent2"/>
          </a:fillRef>
          <a:effectRef idx="2">
            <a:schemeClr val="accent2"/>
          </a:effectRef>
          <a:fontRef idx="minor">
            <a:schemeClr val="lt1"/>
          </a:fontRef>
        </p:style>
        <p:txBody>
          <a:bodyPr/>
          <a:lstStyle/>
          <a:p>
            <a:pPr algn="ctr"/>
            <a:r>
              <a:rPr lang="es-CO" dirty="0" err="1" smtClean="0">
                <a:latin typeface="Times New Roman" panose="02020603050405020304" pitchFamily="18" charset="0"/>
                <a:cs typeface="Times New Roman" panose="02020603050405020304" pitchFamily="18" charset="0"/>
              </a:rPr>
              <a:t>MarketLupe</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xmlns="" id="{E9DAD238-DF24-4985-921D-68A5200A0258}"/>
              </a:ext>
            </a:extLst>
          </p:cNvPr>
          <p:cNvSpPr>
            <a:spLocks noGrp="1"/>
          </p:cNvSpPr>
          <p:nvPr>
            <p:ph idx="1"/>
          </p:nvPr>
        </p:nvSpPr>
        <p:spPr/>
        <p:txBody>
          <a:bodyPr/>
          <a:lstStyle/>
          <a:p>
            <a:pPr marL="0" indent="0">
              <a:buNone/>
            </a:pPr>
            <a:r>
              <a:rPr lang="es-CO" sz="3200" dirty="0">
                <a:latin typeface="Times New Roman" panose="02020603050405020304" pitchFamily="18" charset="0"/>
                <a:cs typeface="Times New Roman" panose="02020603050405020304" pitchFamily="18" charset="0"/>
              </a:rPr>
              <a:t>Planteamiento del problema</a:t>
            </a:r>
          </a:p>
          <a:p>
            <a:pPr marL="0" indent="0">
              <a:buNone/>
            </a:pPr>
            <a:r>
              <a:rPr lang="es-CO" sz="2300" dirty="0" smtClean="0">
                <a:latin typeface="Times New Roman" panose="02020603050405020304" pitchFamily="18" charset="0"/>
                <a:cs typeface="Times New Roman" panose="02020603050405020304" pitchFamily="18" charset="0"/>
              </a:rPr>
              <a:t>El problema obedece a una necesidad real que se presenta en un supermercado mediano, ya que este supermercado no cuenta con el uso adecuado de su información ocasionando perdida de tiempo y una mala contabilidad</a:t>
            </a:r>
            <a:r>
              <a:rPr lang="es-CO" sz="2300" dirty="0">
                <a:latin typeface="Times New Roman" panose="02020603050405020304" pitchFamily="18" charset="0"/>
                <a:cs typeface="Times New Roman" panose="02020603050405020304" pitchFamily="18" charset="0"/>
              </a:rPr>
              <a:t>, su inventario se controla a través de  anotaciones en una agenda</a:t>
            </a:r>
            <a:r>
              <a:rPr lang="es-CO" sz="2300" dirty="0" smtClean="0">
                <a:latin typeface="Times New Roman" panose="02020603050405020304" pitchFamily="18" charset="0"/>
                <a:cs typeface="Times New Roman" panose="02020603050405020304" pitchFamily="18" charset="0"/>
              </a:rPr>
              <a:t>.</a:t>
            </a:r>
            <a:endParaRPr lang="es-CO" sz="2300" dirty="0">
              <a:latin typeface="Times New Roman" panose="02020603050405020304" pitchFamily="18" charset="0"/>
              <a:cs typeface="Times New Roman" panose="02020603050405020304" pitchFamily="18" charset="0"/>
            </a:endParaRPr>
          </a:p>
          <a:p>
            <a:pPr marL="0" indent="0">
              <a:buNone/>
            </a:pP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56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xmlns="" id="{8C69EE27-4253-4D59-9D4F-1EC5674D4852}"/>
              </a:ext>
            </a:extLst>
          </p:cNvPr>
          <p:cNvSpPr>
            <a:spLocks noGrp="1"/>
          </p:cNvSpPr>
          <p:nvPr>
            <p:ph type="title"/>
          </p:nvPr>
        </p:nvSpPr>
        <p:spPr>
          <a:xfrm>
            <a:off x="3247697" y="1013812"/>
            <a:ext cx="5654565" cy="600211"/>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smtClean="0">
                <a:latin typeface="Times New Roman" panose="02020603050405020304" pitchFamily="18" charset="0"/>
                <a:cs typeface="Times New Roman" panose="02020603050405020304" pitchFamily="18" charset="0"/>
              </a:rPr>
              <a:t>Alcance</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xmlns="" id="{65C4FBE9-8553-41A8-AA39-D3A31A0CF8E4}"/>
              </a:ext>
            </a:extLst>
          </p:cNvPr>
          <p:cNvSpPr>
            <a:spLocks noGrp="1"/>
          </p:cNvSpPr>
          <p:nvPr>
            <p:ph idx="1"/>
          </p:nvPr>
        </p:nvSpPr>
        <p:spPr>
          <a:xfrm>
            <a:off x="1149061" y="2466000"/>
            <a:ext cx="10159480" cy="4392000"/>
          </a:xfrm>
        </p:spPr>
        <p:txBody>
          <a:bodyPr>
            <a:noAutofit/>
          </a:bodyPr>
          <a:lstStyle/>
          <a:p>
            <a:pPr marL="0" indent="0">
              <a:buNone/>
            </a:pPr>
            <a:r>
              <a:rPr lang="es-CO" sz="2300" dirty="0">
                <a:latin typeface="Times New Roman" panose="02020603050405020304" pitchFamily="18" charset="0"/>
                <a:cs typeface="Times New Roman" panose="02020603050405020304" pitchFamily="18" charset="0"/>
              </a:rPr>
              <a:t>Realizar un </a:t>
            </a:r>
            <a:r>
              <a:rPr lang="es-CO" sz="2300" dirty="0" smtClean="0">
                <a:latin typeface="Times New Roman" panose="02020603050405020304" pitchFamily="18" charset="0"/>
                <a:cs typeface="Times New Roman" panose="02020603050405020304" pitchFamily="18" charset="0"/>
              </a:rPr>
              <a:t>aplicativo web </a:t>
            </a:r>
            <a:r>
              <a:rPr lang="es-CO" sz="2300" dirty="0">
                <a:latin typeface="Times New Roman" panose="02020603050405020304" pitchFamily="18" charset="0"/>
                <a:cs typeface="Times New Roman" panose="02020603050405020304" pitchFamily="18" charset="0"/>
              </a:rPr>
              <a:t>que permita el ingreso a usuarios del sistema brindando seguridad en la acción. Una vez el usuario haya ingresado se le permitirá ejecutar funciones que realiza el sistema según el cargo que esté ejerciendo. Una de estas funciones será el registro, mediante formularios, de usuarios, ventas, ingresos, productos, proveedores teniendo en cuenta que no se registrará información adicional a esta. </a:t>
            </a:r>
          </a:p>
          <a:p>
            <a:pPr marL="0" indent="0">
              <a:buNone/>
            </a:pPr>
            <a:r>
              <a:rPr lang="es-CO" sz="2300" dirty="0">
                <a:latin typeface="Times New Roman" panose="02020603050405020304" pitchFamily="18" charset="0"/>
                <a:cs typeface="Times New Roman" panose="02020603050405020304" pitchFamily="18" charset="0"/>
              </a:rPr>
              <a:t>Otra función será la consulta de información acerca de ingresos, ventas, productos disponibles, compras (al proveedor),   </a:t>
            </a:r>
            <a:r>
              <a:rPr lang="es-CO" sz="2300" dirty="0" smtClean="0">
                <a:latin typeface="Times New Roman" panose="02020603050405020304" pitchFamily="18" charset="0"/>
                <a:cs typeface="Times New Roman" panose="02020603050405020304" pitchFamily="18" charset="0"/>
              </a:rPr>
              <a:t>sin mostrar </a:t>
            </a:r>
            <a:r>
              <a:rPr lang="es-CO" sz="2300" dirty="0">
                <a:latin typeface="Times New Roman" panose="02020603050405020304" pitchFamily="18" charset="0"/>
                <a:cs typeface="Times New Roman" panose="02020603050405020304" pitchFamily="18" charset="0"/>
              </a:rPr>
              <a:t>información adicional, ya que solo se mostrará la información de dichos objetos, que fueron registrados previamente.  </a:t>
            </a:r>
          </a:p>
        </p:txBody>
      </p:sp>
    </p:spTree>
    <p:extLst>
      <p:ext uri="{BB962C8B-B14F-4D97-AF65-F5344CB8AC3E}">
        <p14:creationId xmlns:p14="http://schemas.microsoft.com/office/powerpoint/2010/main" val="248420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xmlns="" id="{8C69EE27-4253-4D59-9D4F-1EC5674D4852}"/>
              </a:ext>
            </a:extLst>
          </p:cNvPr>
          <p:cNvSpPr>
            <a:spLocks noGrp="1"/>
          </p:cNvSpPr>
          <p:nvPr>
            <p:ph type="title"/>
          </p:nvPr>
        </p:nvSpPr>
        <p:spPr>
          <a:xfrm>
            <a:off x="4456386" y="982281"/>
            <a:ext cx="3226676" cy="600211"/>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smtClean="0">
                <a:latin typeface="Times New Roman" panose="02020603050405020304" pitchFamily="18" charset="0"/>
                <a:cs typeface="Times New Roman" panose="02020603050405020304" pitchFamily="18" charset="0"/>
              </a:rPr>
              <a:t>Alcance</a:t>
            </a:r>
            <a:endParaRPr lang="es-CO"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xmlns="" id="{65C4FBE9-8553-41A8-AA39-D3A31A0CF8E4}"/>
              </a:ext>
            </a:extLst>
          </p:cNvPr>
          <p:cNvSpPr>
            <a:spLocks noGrp="1"/>
          </p:cNvSpPr>
          <p:nvPr>
            <p:ph idx="1"/>
          </p:nvPr>
        </p:nvSpPr>
        <p:spPr>
          <a:xfrm>
            <a:off x="1327737" y="2466000"/>
            <a:ext cx="10159480" cy="4392000"/>
          </a:xfrm>
        </p:spPr>
        <p:txBody>
          <a:bodyPr>
            <a:noAutofit/>
          </a:bodyPr>
          <a:lstStyle/>
          <a:p>
            <a:pPr marL="0" indent="0">
              <a:buNone/>
            </a:pPr>
            <a:r>
              <a:rPr lang="es-CO" sz="2300" dirty="0" smtClean="0">
                <a:latin typeface="Times New Roman" panose="02020603050405020304" pitchFamily="18" charset="0"/>
                <a:cs typeface="Times New Roman" panose="02020603050405020304" pitchFamily="18" charset="0"/>
              </a:rPr>
              <a:t>También </a:t>
            </a:r>
            <a:r>
              <a:rPr lang="es-CO" sz="2300" dirty="0">
                <a:latin typeface="Times New Roman" panose="02020603050405020304" pitchFamily="18" charset="0"/>
                <a:cs typeface="Times New Roman" panose="02020603050405020304" pitchFamily="18" charset="0"/>
              </a:rPr>
              <a:t>una de las funciones importantes que tiene el sistema es la de modificar la información ya registrada por los usuarios, bien sea información sobre ventas, usuarios, ingresos, productos, proveedores, sin llegar a modificar, datos que son relevantes para el funcionamiento del sistema.</a:t>
            </a:r>
          </a:p>
          <a:p>
            <a:pPr marL="0" indent="0">
              <a:buNone/>
            </a:pPr>
            <a:r>
              <a:rPr lang="es-CO" sz="2300" dirty="0">
                <a:latin typeface="Times New Roman" panose="02020603050405020304" pitchFamily="18" charset="0"/>
                <a:cs typeface="Times New Roman" panose="02020603050405020304" pitchFamily="18" charset="0"/>
              </a:rPr>
              <a:t>Por último, una de las funciones, para complementar el sistema, es la de poder contactar a los proveedores para la adquisición de productos, ya sea por Teléfono o enviando un correo electrónico, descartando la idea de contactar nuevos proveedores además de los registrados o realizar acciones diferentes a la de contactar.</a:t>
            </a:r>
          </a:p>
        </p:txBody>
      </p:sp>
    </p:spTree>
    <p:extLst>
      <p:ext uri="{BB962C8B-B14F-4D97-AF65-F5344CB8AC3E}">
        <p14:creationId xmlns:p14="http://schemas.microsoft.com/office/powerpoint/2010/main" val="3994075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09804E-B7AF-4014-8043-559D14D7DCD2}"/>
              </a:ext>
            </a:extLst>
          </p:cNvPr>
          <p:cNvSpPr>
            <a:spLocks noGrp="1"/>
          </p:cNvSpPr>
          <p:nvPr>
            <p:ph type="title"/>
          </p:nvPr>
        </p:nvSpPr>
        <p:spPr>
          <a:xfrm>
            <a:off x="3804745" y="1347103"/>
            <a:ext cx="4719146" cy="480942"/>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Justificación</a:t>
            </a:r>
          </a:p>
        </p:txBody>
      </p:sp>
      <p:sp>
        <p:nvSpPr>
          <p:cNvPr id="3" name="Marcador de contenido 2">
            <a:extLst>
              <a:ext uri="{FF2B5EF4-FFF2-40B4-BE49-F238E27FC236}">
                <a16:creationId xmlns:a16="http://schemas.microsoft.com/office/drawing/2014/main" xmlns="" id="{340E4D5D-5E7D-422D-9404-67488C61020C}"/>
              </a:ext>
            </a:extLst>
          </p:cNvPr>
          <p:cNvSpPr>
            <a:spLocks noGrp="1"/>
          </p:cNvSpPr>
          <p:nvPr>
            <p:ph idx="1"/>
          </p:nvPr>
        </p:nvSpPr>
        <p:spPr/>
        <p:txBody>
          <a:bodyPr>
            <a:noAutofit/>
          </a:bodyPr>
          <a:lstStyle/>
          <a:p>
            <a:pPr marL="0" indent="0">
              <a:buNone/>
            </a:pPr>
            <a:r>
              <a:rPr lang="es-CO" sz="2300" dirty="0">
                <a:latin typeface="Times New Roman" panose="02020603050405020304" pitchFamily="18" charset="0"/>
                <a:cs typeface="Times New Roman" panose="02020603050405020304" pitchFamily="18" charset="0"/>
              </a:rPr>
              <a:t>La razón principal para elaborar el sistema de información es la de facilitar al usuario el </a:t>
            </a:r>
            <a:r>
              <a:rPr lang="es-CO" sz="2300" dirty="0" smtClean="0">
                <a:latin typeface="Times New Roman" panose="02020603050405020304" pitchFamily="18" charset="0"/>
                <a:cs typeface="Times New Roman" panose="02020603050405020304" pitchFamily="18" charset="0"/>
              </a:rPr>
              <a:t>registro de </a:t>
            </a:r>
            <a:r>
              <a:rPr lang="es-CO" sz="2300" dirty="0">
                <a:latin typeface="Times New Roman" panose="02020603050405020304" pitchFamily="18" charset="0"/>
                <a:cs typeface="Times New Roman" panose="02020603050405020304" pitchFamily="18" charset="0"/>
              </a:rPr>
              <a:t>inventario y pedido de productos mediante un aplicativo web con una interfaz fácil </a:t>
            </a:r>
            <a:r>
              <a:rPr lang="es-CO" sz="2300" dirty="0" smtClean="0">
                <a:latin typeface="Times New Roman" panose="02020603050405020304" pitchFamily="18" charset="0"/>
                <a:cs typeface="Times New Roman" panose="02020603050405020304" pitchFamily="18" charset="0"/>
              </a:rPr>
              <a:t>de entender </a:t>
            </a:r>
            <a:r>
              <a:rPr lang="es-CO" sz="2300" dirty="0">
                <a:latin typeface="Times New Roman" panose="02020603050405020304" pitchFamily="18" charset="0"/>
                <a:cs typeface="Times New Roman" panose="02020603050405020304" pitchFamily="18" charset="0"/>
              </a:rPr>
              <a:t>y controlar por el usuario. De esta manera, haciendo referencia a la utilización </a:t>
            </a:r>
            <a:r>
              <a:rPr lang="es-CO" sz="2300" dirty="0" smtClean="0">
                <a:latin typeface="Times New Roman" panose="02020603050405020304" pitchFamily="18" charset="0"/>
                <a:cs typeface="Times New Roman" panose="02020603050405020304" pitchFamily="18" charset="0"/>
              </a:rPr>
              <a:t>de medios </a:t>
            </a:r>
            <a:r>
              <a:rPr lang="es-CO" sz="2300" dirty="0">
                <a:latin typeface="Times New Roman" panose="02020603050405020304" pitchFamily="18" charset="0"/>
                <a:cs typeface="Times New Roman" panose="02020603050405020304" pitchFamily="18" charset="0"/>
              </a:rPr>
              <a:t>informáticos para almacenar y procesar el tipo de </a:t>
            </a:r>
            <a:r>
              <a:rPr lang="es-CO" sz="2300" dirty="0" smtClean="0">
                <a:latin typeface="Times New Roman" panose="02020603050405020304" pitchFamily="18" charset="0"/>
                <a:cs typeface="Times New Roman" panose="02020603050405020304" pitchFamily="18" charset="0"/>
              </a:rPr>
              <a:t>información requerida</a:t>
            </a:r>
            <a:r>
              <a:rPr lang="es-CO" sz="2300" dirty="0">
                <a:latin typeface="Times New Roman" panose="02020603050405020304" pitchFamily="18" charset="0"/>
                <a:cs typeface="Times New Roman" panose="02020603050405020304" pitchFamily="18" charset="0"/>
              </a:rPr>
              <a:t>, y de esta </a:t>
            </a:r>
            <a:r>
              <a:rPr lang="es-CO" sz="2300" dirty="0" smtClean="0">
                <a:latin typeface="Times New Roman" panose="02020603050405020304" pitchFamily="18" charset="0"/>
                <a:cs typeface="Times New Roman" panose="02020603050405020304" pitchFamily="18" charset="0"/>
              </a:rPr>
              <a:t>forma solucionar </a:t>
            </a:r>
            <a:r>
              <a:rPr lang="es-CO" sz="2300" dirty="0">
                <a:latin typeface="Times New Roman" panose="02020603050405020304" pitchFamily="18" charset="0"/>
                <a:cs typeface="Times New Roman" panose="02020603050405020304" pitchFamily="18" charset="0"/>
              </a:rPr>
              <a:t>el problema actual.</a:t>
            </a:r>
          </a:p>
          <a:p>
            <a:pPr marL="0" indent="0">
              <a:buNone/>
            </a:pPr>
            <a:r>
              <a:rPr lang="es-CO" sz="2300" dirty="0">
                <a:latin typeface="Times New Roman" panose="02020603050405020304" pitchFamily="18" charset="0"/>
                <a:cs typeface="Times New Roman" panose="02020603050405020304" pitchFamily="18" charset="0"/>
              </a:rPr>
              <a:t>Al añadir este aplicativo web se cubrirá la necesidad de la administración de la información </a:t>
            </a:r>
            <a:r>
              <a:rPr lang="es-CO" sz="2300" dirty="0" smtClean="0">
                <a:latin typeface="Times New Roman" panose="02020603050405020304" pitchFamily="18" charset="0"/>
                <a:cs typeface="Times New Roman" panose="02020603050405020304" pitchFamily="18" charset="0"/>
              </a:rPr>
              <a:t>en la </a:t>
            </a:r>
            <a:r>
              <a:rPr lang="es-CO" sz="2300" dirty="0">
                <a:latin typeface="Times New Roman" panose="02020603050405020304" pitchFamily="18" charset="0"/>
                <a:cs typeface="Times New Roman" panose="02020603050405020304" pitchFamily="18" charset="0"/>
              </a:rPr>
              <a:t>empresa, ya que el manejo de la información es imprescindible en </a:t>
            </a:r>
            <a:r>
              <a:rPr lang="es-CO" sz="2300" dirty="0" smtClean="0">
                <a:latin typeface="Times New Roman" panose="02020603050405020304" pitchFamily="18" charset="0"/>
                <a:cs typeface="Times New Roman" panose="02020603050405020304" pitchFamily="18" charset="0"/>
              </a:rPr>
              <a:t>ella.</a:t>
            </a:r>
            <a:endParaRPr lang="es-CO"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147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4405E17-E9FA-411D-A9EB-10F9F5036CBE}"/>
              </a:ext>
            </a:extLst>
          </p:cNvPr>
          <p:cNvSpPr>
            <a:spLocks noGrp="1"/>
          </p:cNvSpPr>
          <p:nvPr>
            <p:ph type="title"/>
          </p:nvPr>
        </p:nvSpPr>
        <p:spPr>
          <a:xfrm>
            <a:off x="3585179" y="1219724"/>
            <a:ext cx="5811070" cy="503973"/>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Objetivo general</a:t>
            </a:r>
          </a:p>
        </p:txBody>
      </p:sp>
      <p:sp>
        <p:nvSpPr>
          <p:cNvPr id="3" name="Marcador de contenido 2">
            <a:extLst>
              <a:ext uri="{FF2B5EF4-FFF2-40B4-BE49-F238E27FC236}">
                <a16:creationId xmlns:a16="http://schemas.microsoft.com/office/drawing/2014/main" xmlns="" id="{DE1B8299-A932-40CD-9D66-17C8497CDC30}"/>
              </a:ext>
            </a:extLst>
          </p:cNvPr>
          <p:cNvSpPr>
            <a:spLocks noGrp="1"/>
          </p:cNvSpPr>
          <p:nvPr>
            <p:ph idx="1"/>
          </p:nvPr>
        </p:nvSpPr>
        <p:spPr>
          <a:xfrm>
            <a:off x="1420047" y="2748602"/>
            <a:ext cx="9603275" cy="3450613"/>
          </a:xfrm>
        </p:spPr>
        <p:txBody>
          <a:bodyPr/>
          <a:lstStyle/>
          <a:p>
            <a:pPr marL="0" indent="0">
              <a:buNone/>
            </a:pPr>
            <a:r>
              <a:rPr lang="es-CO" sz="2800" dirty="0">
                <a:latin typeface="Times New Roman" panose="02020603050405020304" pitchFamily="18" charset="0"/>
                <a:cs typeface="Times New Roman" panose="02020603050405020304" pitchFamily="18" charset="0"/>
              </a:rPr>
              <a:t>Desarrollar un aplicativo web que le permita al usuario llevar el control de la información en cuanto inventario y vetas que realiza en la empresa</a:t>
            </a:r>
            <a:r>
              <a:rPr lang="es-CO"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722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5B57BA-68E0-45A4-AFF2-48A3E9B354EF}"/>
              </a:ext>
            </a:extLst>
          </p:cNvPr>
          <p:cNvSpPr>
            <a:spLocks noGrp="1"/>
          </p:cNvSpPr>
          <p:nvPr>
            <p:ph type="title"/>
          </p:nvPr>
        </p:nvSpPr>
        <p:spPr>
          <a:xfrm>
            <a:off x="3269869" y="1388324"/>
            <a:ext cx="6168421" cy="469454"/>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s-CO" dirty="0">
                <a:latin typeface="Times New Roman" panose="02020603050405020304" pitchFamily="18" charset="0"/>
                <a:cs typeface="Times New Roman" panose="02020603050405020304" pitchFamily="18" charset="0"/>
              </a:rPr>
              <a:t>Objetivos específicos</a:t>
            </a:r>
          </a:p>
        </p:txBody>
      </p:sp>
      <p:sp>
        <p:nvSpPr>
          <p:cNvPr id="3" name="Marcador de contenido 2">
            <a:extLst>
              <a:ext uri="{FF2B5EF4-FFF2-40B4-BE49-F238E27FC236}">
                <a16:creationId xmlns:a16="http://schemas.microsoft.com/office/drawing/2014/main" xmlns="" id="{6F06604E-3D28-47BF-BEFE-C27D1E3DE3AC}"/>
              </a:ext>
            </a:extLst>
          </p:cNvPr>
          <p:cNvSpPr>
            <a:spLocks noGrp="1"/>
          </p:cNvSpPr>
          <p:nvPr>
            <p:ph idx="1"/>
          </p:nvPr>
        </p:nvSpPr>
        <p:spPr/>
        <p:txBody>
          <a:bodyPr>
            <a:normAutofit fontScale="92500" lnSpcReduction="20000"/>
          </a:bodyPr>
          <a:lstStyle/>
          <a:p>
            <a:pPr marL="0" indent="0">
              <a:lnSpc>
                <a:spcPct val="100000"/>
              </a:lnSpc>
              <a:buNone/>
            </a:pPr>
            <a:r>
              <a:rPr lang="es-CO" dirty="0">
                <a:latin typeface="Times New Roman" panose="02020603050405020304" pitchFamily="18" charset="0"/>
                <a:cs typeface="Times New Roman" panose="02020603050405020304" pitchFamily="18" charset="0"/>
              </a:rPr>
              <a:t>Objetivos específicos</a:t>
            </a:r>
          </a:p>
          <a:p>
            <a:pPr>
              <a:lnSpc>
                <a:spcPct val="100000"/>
              </a:lnSpc>
            </a:pPr>
            <a:r>
              <a:rPr lang="es-CO" dirty="0">
                <a:latin typeface="Times New Roman" panose="02020603050405020304" pitchFamily="18" charset="0"/>
                <a:cs typeface="Times New Roman" panose="02020603050405020304" pitchFamily="18" charset="0"/>
              </a:rPr>
              <a:t>Crear una bases de datos que almacene la información</a:t>
            </a:r>
          </a:p>
          <a:p>
            <a:pPr>
              <a:lnSpc>
                <a:spcPct val="100000"/>
              </a:lnSpc>
            </a:pPr>
            <a:r>
              <a:rPr lang="es-CO" dirty="0">
                <a:latin typeface="Times New Roman" panose="02020603050405020304" pitchFamily="18" charset="0"/>
                <a:cs typeface="Times New Roman" panose="02020603050405020304" pitchFamily="18" charset="0"/>
              </a:rPr>
              <a:t>Brindar seguridad mediante un login para el ingreso y registro de usuarios.</a:t>
            </a:r>
          </a:p>
          <a:p>
            <a:pPr>
              <a:lnSpc>
                <a:spcPct val="100000"/>
              </a:lnSpc>
            </a:pPr>
            <a:r>
              <a:rPr lang="es-CO" dirty="0">
                <a:latin typeface="Times New Roman" panose="02020603050405020304" pitchFamily="18" charset="0"/>
                <a:cs typeface="Times New Roman" panose="02020603050405020304" pitchFamily="18" charset="0"/>
              </a:rPr>
              <a:t>Tener un registro de los ingresos, proveedores, clientes y ventas mediante el aplicativo web.</a:t>
            </a:r>
          </a:p>
          <a:p>
            <a:pPr>
              <a:lnSpc>
                <a:spcPct val="100000"/>
              </a:lnSpc>
            </a:pPr>
            <a:r>
              <a:rPr lang="es-CO" dirty="0">
                <a:latin typeface="Times New Roman" panose="02020603050405020304" pitchFamily="18" charset="0"/>
                <a:cs typeface="Times New Roman" panose="02020603050405020304" pitchFamily="18" charset="0"/>
              </a:rPr>
              <a:t>Crear una plataforma para la adquisición de productos al proveedor mediante el E-mail y teléfono.</a:t>
            </a:r>
          </a:p>
          <a:p>
            <a:pPr>
              <a:lnSpc>
                <a:spcPct val="100000"/>
              </a:lnSpc>
            </a:pPr>
            <a:r>
              <a:rPr lang="es-CO" dirty="0">
                <a:latin typeface="Times New Roman" panose="02020603050405020304" pitchFamily="18" charset="0"/>
                <a:cs typeface="Times New Roman" panose="02020603050405020304" pitchFamily="18" charset="0"/>
              </a:rPr>
              <a:t>Clasificar la accesibilidad de la información según los cargos de los usuarios del  aplicativo.</a:t>
            </a:r>
          </a:p>
        </p:txBody>
      </p:sp>
    </p:spTree>
    <p:extLst>
      <p:ext uri="{BB962C8B-B14F-4D97-AF65-F5344CB8AC3E}">
        <p14:creationId xmlns:p14="http://schemas.microsoft.com/office/powerpoint/2010/main" val="1326588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039A4B3-0617-4CFC-B614-27363ECC28A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482</TotalTime>
  <Words>520</Words>
  <Application>Microsoft Office PowerPoint</Application>
  <PresentationFormat>Personalizado</PresentationFormat>
  <Paragraphs>53</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Orgánico</vt:lpstr>
      <vt:lpstr>SOFTDEVELOPERS</vt:lpstr>
      <vt:lpstr>Integrantes</vt:lpstr>
      <vt:lpstr>Trimestre I y II</vt:lpstr>
      <vt:lpstr>MarketLupe</vt:lpstr>
      <vt:lpstr>Alcance</vt:lpstr>
      <vt:lpstr>Alcance</vt:lpstr>
      <vt:lpstr>Justificación</vt:lpstr>
      <vt:lpstr>Objetivo general</vt:lpstr>
      <vt:lpstr>Objetivos específicos</vt:lpstr>
      <vt:lpstr>Recolección de información</vt:lpstr>
      <vt:lpstr>BPMN (Diagrama de flujo)</vt:lpstr>
      <vt:lpstr>Informe de requerimientos (IEEE 830)</vt:lpstr>
      <vt:lpstr>Sistema de control de versiones </vt:lpstr>
      <vt:lpstr>Modelo relacional</vt:lpstr>
      <vt:lpstr>Diccionario de datos </vt:lpstr>
      <vt:lpstr>Diagrama de gantt y presupuesto</vt:lpstr>
      <vt:lpstr>Diagrama de clases </vt:lpstr>
      <vt:lpstr>Caso de uso</vt:lpstr>
      <vt:lpstr>Caso de uso extendido y prototipo</vt:lpstr>
      <vt:lpstr>Diagrama de distribución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Miguel</cp:lastModifiedBy>
  <cp:revision>37</cp:revision>
  <dcterms:created xsi:type="dcterms:W3CDTF">2019-04-03T12:43:43Z</dcterms:created>
  <dcterms:modified xsi:type="dcterms:W3CDTF">2020-09-07T23:47:23Z</dcterms:modified>
</cp:coreProperties>
</file>