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63" r:id="rId3"/>
    <p:sldId id="264" r:id="rId4"/>
    <p:sldId id="257" r:id="rId5"/>
    <p:sldId id="258" r:id="rId6"/>
    <p:sldId id="269" r:id="rId7"/>
    <p:sldId id="272" r:id="rId8"/>
    <p:sldId id="273" r:id="rId9"/>
    <p:sldId id="261" r:id="rId10"/>
    <p:sldId id="262" r:id="rId11"/>
    <p:sldId id="270" r:id="rId12"/>
    <p:sldId id="274" r:id="rId13"/>
    <p:sldId id="275" r:id="rId14"/>
    <p:sldId id="271"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65D6"/>
    <a:srgbClr val="F523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6787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635792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125189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402495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199771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620124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42577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93868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2845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smtClean="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6575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9979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54143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35852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58968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smtClean="0"/>
              <a:pPr/>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76444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smtClean="0"/>
              <a:pPr/>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20088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9/26/2019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3241532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49392" y="135502"/>
            <a:ext cx="9831077" cy="2971051"/>
          </a:xfrm>
        </p:spPr>
        <p:txBody>
          <a:bodyPr/>
          <a:lstStyle/>
          <a:p>
            <a:r>
              <a:rPr lang="x-none" i="1" dirty="0">
                <a:solidFill>
                  <a:srgbClr val="F52323"/>
                </a:solidFill>
              </a:rPr>
              <a:t>SoftDevelopers</a:t>
            </a:r>
            <a:endParaRPr lang="es-CO" dirty="0">
              <a:solidFill>
                <a:srgbClr val="F52323"/>
              </a:solidFill>
            </a:endParaRPr>
          </a:p>
        </p:txBody>
      </p:sp>
      <p:pic>
        <p:nvPicPr>
          <p:cNvPr id="1026" name="Imagen 123"/>
          <p:cNvPicPr>
            <a:picLocks noChangeAspect="1" noChangeArrowheads="1"/>
          </p:cNvPicPr>
          <p:nvPr/>
        </p:nvPicPr>
        <p:blipFill>
          <a:blip r:embed="rId2">
            <a:extLst>
              <a:ext uri="{28A0092B-C50C-407E-A947-70E740481C1C}">
                <a14:useLocalDpi xmlns:a14="http://schemas.microsoft.com/office/drawing/2010/main" val="0"/>
              </a:ext>
            </a:extLst>
          </a:blip>
          <a:srcRect l="15472" t="26086" r="64272" b="36766"/>
          <a:stretch>
            <a:fillRect/>
          </a:stretch>
        </p:blipFill>
        <p:spPr bwMode="auto">
          <a:xfrm>
            <a:off x="6096000" y="3275997"/>
            <a:ext cx="4184469" cy="3256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p:cNvSpPr txBox="1"/>
          <p:nvPr/>
        </p:nvSpPr>
        <p:spPr>
          <a:xfrm>
            <a:off x="708338" y="3275997"/>
            <a:ext cx="5070670" cy="2739211"/>
          </a:xfrm>
          <a:prstGeom prst="rect">
            <a:avLst/>
          </a:prstGeom>
          <a:noFill/>
        </p:spPr>
        <p:txBody>
          <a:bodyPr wrap="square" rtlCol="0">
            <a:spAutoFit/>
          </a:bodyPr>
          <a:lstStyle/>
          <a:p>
            <a:r>
              <a:rPr lang="es-CO" sz="3200" dirty="0" smtClean="0">
                <a:solidFill>
                  <a:srgbClr val="1865D6"/>
                </a:solidFill>
              </a:rPr>
              <a:t>Integrantes:</a:t>
            </a:r>
          </a:p>
          <a:p>
            <a:r>
              <a:rPr lang="x-none" sz="2600" dirty="0">
                <a:latin typeface="+mj-lt"/>
              </a:rPr>
              <a:t>Jenifer Yuranni Triana </a:t>
            </a:r>
            <a:r>
              <a:rPr lang="x-none" sz="2600" dirty="0" smtClean="0">
                <a:latin typeface="+mj-lt"/>
              </a:rPr>
              <a:t>Jiménez</a:t>
            </a:r>
          </a:p>
          <a:p>
            <a:r>
              <a:rPr lang="x-none" sz="2600" dirty="0" smtClean="0">
                <a:latin typeface="+mj-lt"/>
              </a:rPr>
              <a:t>Miguel</a:t>
            </a:r>
            <a:r>
              <a:rPr lang="es-CO" sz="2600" dirty="0" smtClean="0">
                <a:latin typeface="+mj-lt"/>
              </a:rPr>
              <a:t> Esteban</a:t>
            </a:r>
            <a:r>
              <a:rPr lang="x-none" sz="2600" dirty="0" smtClean="0">
                <a:latin typeface="+mj-lt"/>
              </a:rPr>
              <a:t> López</a:t>
            </a:r>
            <a:r>
              <a:rPr lang="es-CO" sz="2600" dirty="0" smtClean="0">
                <a:latin typeface="+mj-lt"/>
              </a:rPr>
              <a:t> Martínez</a:t>
            </a:r>
            <a:endParaRPr lang="es-CO" sz="2600" dirty="0">
              <a:latin typeface="+mj-lt"/>
            </a:endParaRPr>
          </a:p>
          <a:p>
            <a:r>
              <a:rPr lang="es-CO" sz="2600" dirty="0" err="1" smtClean="0">
                <a:latin typeface="+mj-lt"/>
              </a:rPr>
              <a:t>Brayan</a:t>
            </a:r>
            <a:r>
              <a:rPr lang="es-CO" sz="2600" dirty="0" smtClean="0">
                <a:latin typeface="+mj-lt"/>
              </a:rPr>
              <a:t> </a:t>
            </a:r>
            <a:r>
              <a:rPr lang="x-none" sz="2600" dirty="0" smtClean="0">
                <a:latin typeface="+mj-lt"/>
              </a:rPr>
              <a:t>Nicolás </a:t>
            </a:r>
            <a:r>
              <a:rPr lang="x-none" sz="2600" dirty="0">
                <a:latin typeface="+mj-lt"/>
              </a:rPr>
              <a:t>Tapia </a:t>
            </a:r>
            <a:endParaRPr lang="x-none" sz="2600" dirty="0" smtClean="0">
              <a:latin typeface="+mj-lt"/>
            </a:endParaRPr>
          </a:p>
          <a:p>
            <a:r>
              <a:rPr lang="es-CO" sz="2600" dirty="0" smtClean="0">
                <a:latin typeface="+mj-lt"/>
              </a:rPr>
              <a:t>Carlos </a:t>
            </a:r>
            <a:r>
              <a:rPr lang="x-none" sz="2600" dirty="0" smtClean="0">
                <a:latin typeface="+mj-lt"/>
              </a:rPr>
              <a:t>Andres</a:t>
            </a:r>
            <a:r>
              <a:rPr lang="es-CO" sz="2600" dirty="0" smtClean="0">
                <a:latin typeface="+mj-lt"/>
              </a:rPr>
              <a:t> </a:t>
            </a:r>
            <a:r>
              <a:rPr lang="es-CO" sz="2600" dirty="0" err="1" smtClean="0">
                <a:latin typeface="+mj-lt"/>
              </a:rPr>
              <a:t>Norato</a:t>
            </a:r>
            <a:r>
              <a:rPr lang="es-CO" sz="2600" dirty="0" smtClean="0">
                <a:latin typeface="+mj-lt"/>
              </a:rPr>
              <a:t> Gómez</a:t>
            </a:r>
            <a:endParaRPr lang="x-none" sz="2600" dirty="0" smtClean="0">
              <a:latin typeface="+mj-lt"/>
            </a:endParaRPr>
          </a:p>
          <a:p>
            <a:endParaRPr lang="es-CO" dirty="0" smtClean="0"/>
          </a:p>
          <a:p>
            <a:endParaRPr lang="es-CO" dirty="0"/>
          </a:p>
        </p:txBody>
      </p:sp>
    </p:spTree>
    <p:extLst>
      <p:ext uri="{BB962C8B-B14F-4D97-AF65-F5344CB8AC3E}">
        <p14:creationId xmlns:p14="http://schemas.microsoft.com/office/powerpoint/2010/main" val="2126793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499" y="259976"/>
            <a:ext cx="8596668" cy="1320800"/>
          </a:xfrm>
        </p:spPr>
        <p:txBody>
          <a:bodyPr/>
          <a:lstStyle/>
          <a:p>
            <a:r>
              <a:rPr lang="x-none" dirty="0">
                <a:solidFill>
                  <a:srgbClr val="F52323"/>
                </a:solidFill>
              </a:rPr>
              <a:t>Objetivos específicos</a:t>
            </a:r>
            <a:endParaRPr lang="es-CO" dirty="0">
              <a:solidFill>
                <a:srgbClr val="F52323"/>
              </a:solidFill>
            </a:endParaRPr>
          </a:p>
        </p:txBody>
      </p:sp>
      <p:sp>
        <p:nvSpPr>
          <p:cNvPr id="4" name="Rectángulo 3"/>
          <p:cNvSpPr/>
          <p:nvPr/>
        </p:nvSpPr>
        <p:spPr>
          <a:xfrm>
            <a:off x="720939" y="1048316"/>
            <a:ext cx="8679093" cy="5706562"/>
          </a:xfrm>
          <a:prstGeom prst="rect">
            <a:avLst/>
          </a:prstGeom>
        </p:spPr>
        <p:txBody>
          <a:bodyPr wrap="square">
            <a:spAutoFit/>
          </a:bodyPr>
          <a:lstStyle/>
          <a:p>
            <a:pPr marL="342900" lvl="0" indent="-342900" algn="just">
              <a:lnSpc>
                <a:spcPct val="115000"/>
              </a:lnSpc>
              <a:spcAft>
                <a:spcPts val="0"/>
              </a:spcAft>
              <a:buFont typeface="Symbol" panose="05050102010706020507" pitchFamily="18" charset="2"/>
              <a:buChar char=""/>
            </a:pPr>
            <a:r>
              <a:rPr lang="es-ES" sz="2400" dirty="0" smtClean="0">
                <a:latin typeface="+mj-lt"/>
                <a:ea typeface="Calibri" panose="020F0502020204030204" pitchFamily="34" charset="0"/>
                <a:cs typeface="Times New Roman" panose="02020603050405020304" pitchFamily="18" charset="0"/>
              </a:rPr>
              <a:t>Crear varias bases de datos para la diferente información que se almacena en el aplicativo.</a:t>
            </a:r>
          </a:p>
          <a:p>
            <a:pPr marL="342900" lvl="0" indent="-342900" algn="just">
              <a:lnSpc>
                <a:spcPct val="115000"/>
              </a:lnSpc>
              <a:spcAft>
                <a:spcPts val="0"/>
              </a:spcAft>
              <a:buFont typeface="Symbol" panose="05050102010706020507" pitchFamily="18" charset="2"/>
              <a:buChar char=""/>
            </a:pPr>
            <a:r>
              <a:rPr lang="es-ES" sz="2400" dirty="0" smtClean="0">
                <a:latin typeface="+mj-lt"/>
                <a:ea typeface="Calibri" panose="020F0502020204030204" pitchFamily="34" charset="0"/>
                <a:cs typeface="Times New Roman" panose="02020603050405020304" pitchFamily="18" charset="0"/>
              </a:rPr>
              <a:t>Brindar seguridad mediante un login para el ingreso y registro de usuarios.</a:t>
            </a:r>
          </a:p>
          <a:p>
            <a:pPr marL="342900" lvl="0" indent="-342900" algn="just">
              <a:lnSpc>
                <a:spcPct val="115000"/>
              </a:lnSpc>
              <a:spcAft>
                <a:spcPts val="1000"/>
              </a:spcAft>
              <a:buFont typeface="Symbol" panose="05050102010706020507" pitchFamily="18" charset="2"/>
              <a:buChar char=""/>
            </a:pPr>
            <a:r>
              <a:rPr lang="es-ES" sz="2400" dirty="0" smtClean="0">
                <a:latin typeface="+mj-lt"/>
                <a:ea typeface="Calibri" panose="020F0502020204030204" pitchFamily="34" charset="0"/>
                <a:cs typeface="Times New Roman" panose="02020603050405020304" pitchFamily="18" charset="0"/>
              </a:rPr>
              <a:t>Tener un registro de los ingresos, proveedores, clientes y ventas mediante el aplicativo web.</a:t>
            </a:r>
            <a:endParaRPr lang="es-CO" sz="2400" dirty="0" smtClean="0">
              <a:effectLst/>
              <a:latin typeface="+mj-lt"/>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s-ES" sz="2400" dirty="0" smtClean="0">
                <a:latin typeface="+mj-lt"/>
                <a:ea typeface="Calibri" panose="020F0502020204030204" pitchFamily="34" charset="0"/>
                <a:cs typeface="Times New Roman" panose="02020603050405020304" pitchFamily="18" charset="0"/>
              </a:rPr>
              <a:t>Organizar la información recolectada.</a:t>
            </a:r>
          </a:p>
          <a:p>
            <a:pPr marL="342900" lvl="0" indent="-342900" algn="just">
              <a:lnSpc>
                <a:spcPct val="115000"/>
              </a:lnSpc>
              <a:spcAft>
                <a:spcPts val="0"/>
              </a:spcAft>
              <a:buFont typeface="Symbol" panose="05050102010706020507" pitchFamily="18" charset="2"/>
              <a:buChar char=""/>
            </a:pPr>
            <a:r>
              <a:rPr lang="es-ES" sz="2400" dirty="0" smtClean="0">
                <a:latin typeface="+mj-lt"/>
                <a:ea typeface="Calibri" panose="020F0502020204030204" pitchFamily="34" charset="0"/>
                <a:cs typeface="Times New Roman" panose="02020603050405020304" pitchFamily="18" charset="0"/>
              </a:rPr>
              <a:t>Crear una plataforma para la adquisición de productos al proveedor mediante el E-mail y teléfono. </a:t>
            </a:r>
          </a:p>
          <a:p>
            <a:pPr marL="342900" lvl="0" indent="-342900" algn="just">
              <a:lnSpc>
                <a:spcPct val="115000"/>
              </a:lnSpc>
              <a:spcAft>
                <a:spcPts val="0"/>
              </a:spcAft>
              <a:buFont typeface="Symbol" panose="05050102010706020507" pitchFamily="18" charset="2"/>
              <a:buChar char=""/>
            </a:pPr>
            <a:r>
              <a:rPr lang="es-ES" sz="2400" dirty="0" smtClean="0">
                <a:latin typeface="+mj-lt"/>
                <a:ea typeface="Calibri" panose="020F0502020204030204" pitchFamily="34" charset="0"/>
                <a:cs typeface="Times New Roman" panose="02020603050405020304" pitchFamily="18" charset="0"/>
              </a:rPr>
              <a:t>Clasificar la accesibilidad de la información según los cargos de los usuarios del aplicativo.</a:t>
            </a:r>
          </a:p>
          <a:p>
            <a:pPr marL="342900" lvl="0" indent="-342900" algn="just">
              <a:lnSpc>
                <a:spcPct val="115000"/>
              </a:lnSpc>
              <a:spcAft>
                <a:spcPts val="1000"/>
              </a:spcAft>
              <a:buFont typeface="Symbol" panose="05050102010706020507" pitchFamily="18" charset="2"/>
              <a:buChar char=""/>
            </a:pPr>
            <a:r>
              <a:rPr lang="es-ES" sz="2400" dirty="0" smtClean="0">
                <a:latin typeface="+mj-lt"/>
                <a:ea typeface="Calibri" panose="020F0502020204030204" pitchFamily="34" charset="0"/>
                <a:cs typeface="Times New Roman" panose="02020603050405020304" pitchFamily="18" charset="0"/>
              </a:rPr>
              <a:t>Tener </a:t>
            </a:r>
            <a:r>
              <a:rPr lang="es-ES" sz="2400" dirty="0">
                <a:latin typeface="+mj-lt"/>
                <a:ea typeface="Calibri" panose="020F0502020204030204" pitchFamily="34" charset="0"/>
                <a:cs typeface="Times New Roman" panose="02020603050405020304" pitchFamily="18" charset="0"/>
              </a:rPr>
              <a:t>un registro de los ingresos, proveedores, clientes entre otros</a:t>
            </a:r>
            <a:r>
              <a:rPr lang="es-ES" sz="2400" dirty="0" smtClean="0">
                <a:latin typeface="+mj-lt"/>
                <a:ea typeface="Calibri" panose="020F0502020204030204" pitchFamily="34" charset="0"/>
                <a:cs typeface="Times New Roman" panose="02020603050405020304" pitchFamily="18" charset="0"/>
              </a:rPr>
              <a:t>.</a:t>
            </a:r>
            <a:endParaRPr lang="es-CO" sz="24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0733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84068" y="971241"/>
            <a:ext cx="8361100" cy="5307158"/>
          </a:xfrm>
          <a:prstGeom prst="rect">
            <a:avLst/>
          </a:prstGeom>
        </p:spPr>
        <p:txBody>
          <a:bodyPr wrap="square">
            <a:spAutoFit/>
          </a:bodyPr>
          <a:lstStyle/>
          <a:p>
            <a:pPr>
              <a:lnSpc>
                <a:spcPct val="107000"/>
              </a:lnSpc>
              <a:spcAft>
                <a:spcPts val="800"/>
              </a:spcAft>
            </a:pPr>
            <a:r>
              <a:rPr lang="es-ES" sz="3200" b="1" dirty="0">
                <a:solidFill>
                  <a:srgbClr val="F52323"/>
                </a:solidFill>
                <a:latin typeface="+mj-lt"/>
                <a:ea typeface="Calibri" panose="020F0502020204030204" pitchFamily="34" charset="0"/>
                <a:cs typeface="Times New Roman" panose="02020603050405020304" pitchFamily="18" charset="0"/>
              </a:rPr>
              <a:t>¿Por qué?</a:t>
            </a:r>
            <a:endParaRPr lang="x-none" sz="3200" dirty="0">
              <a:solidFill>
                <a:srgbClr val="F52323"/>
              </a:solidFill>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s-ES" sz="2600" dirty="0">
                <a:latin typeface="+mj-lt"/>
                <a:ea typeface="Calibri" panose="020F0502020204030204" pitchFamily="34" charset="0"/>
                <a:cs typeface="Times New Roman" panose="02020603050405020304" pitchFamily="18" charset="0"/>
              </a:rPr>
              <a:t>La gran mayoría de los tenderos y administradores de súper mercados no tienen un control exigente y riguroso sobre su la organización de su negocio, es necesario tener un orden de esto para un mejor funcionamiento de este negocio.</a:t>
            </a:r>
            <a:endParaRPr lang="x-none" sz="2600" dirty="0">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s-ES" sz="3200" b="1" dirty="0">
                <a:solidFill>
                  <a:srgbClr val="F52323"/>
                </a:solidFill>
                <a:latin typeface="+mj-lt"/>
                <a:ea typeface="Calibri" panose="020F0502020204030204" pitchFamily="34" charset="0"/>
                <a:cs typeface="Times New Roman" panose="02020603050405020304" pitchFamily="18" charset="0"/>
              </a:rPr>
              <a:t>¿Para qué?</a:t>
            </a:r>
            <a:endParaRPr lang="x-none" sz="3200" dirty="0">
              <a:solidFill>
                <a:srgbClr val="F52323"/>
              </a:solidFill>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s-ES" sz="2600" dirty="0">
                <a:latin typeface="+mj-lt"/>
                <a:ea typeface="Calibri" panose="020F0502020204030204" pitchFamily="34" charset="0"/>
                <a:cs typeface="Times New Roman" panose="02020603050405020304" pitchFamily="18" charset="0"/>
              </a:rPr>
              <a:t>Con el desarrollo de esta aplicación esta microempresa podrá controlar y administrar su inventario de entrada y salida de productos de la misma. </a:t>
            </a:r>
            <a:endParaRPr lang="x-none" sz="26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9442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83623"/>
          </a:xfrm>
        </p:spPr>
        <p:txBody>
          <a:bodyPr>
            <a:normAutofit/>
          </a:bodyPr>
          <a:lstStyle/>
          <a:p>
            <a:r>
              <a:rPr lang="es-CO" dirty="0" smtClean="0">
                <a:solidFill>
                  <a:srgbClr val="F52323"/>
                </a:solidFill>
              </a:rPr>
              <a:t>Alcance</a:t>
            </a:r>
            <a:endParaRPr lang="x-none" dirty="0">
              <a:solidFill>
                <a:srgbClr val="F52323"/>
              </a:solidFill>
            </a:endParaRPr>
          </a:p>
        </p:txBody>
      </p:sp>
      <p:sp>
        <p:nvSpPr>
          <p:cNvPr id="3" name="Rectángulo 2"/>
          <p:cNvSpPr/>
          <p:nvPr/>
        </p:nvSpPr>
        <p:spPr>
          <a:xfrm>
            <a:off x="677334" y="1293223"/>
            <a:ext cx="9276563" cy="5293757"/>
          </a:xfrm>
          <a:prstGeom prst="rect">
            <a:avLst/>
          </a:prstGeom>
        </p:spPr>
        <p:txBody>
          <a:bodyPr wrap="square">
            <a:spAutoFit/>
          </a:bodyPr>
          <a:lstStyle/>
          <a:p>
            <a:r>
              <a:rPr lang="es-CO" sz="2600" dirty="0" smtClean="0">
                <a:latin typeface="+mj-lt"/>
                <a:ea typeface="Calibri" panose="020F0502020204030204" pitchFamily="34" charset="0"/>
                <a:cs typeface="Times New Roman" panose="02020603050405020304" pitchFamily="18" charset="0"/>
              </a:rPr>
              <a:t>Realizar </a:t>
            </a:r>
            <a:r>
              <a:rPr lang="es-CO" sz="2600" dirty="0">
                <a:latin typeface="+mj-lt"/>
                <a:ea typeface="Calibri" panose="020F0502020204030204" pitchFamily="34" charset="0"/>
                <a:cs typeface="Times New Roman" panose="02020603050405020304" pitchFamily="18" charset="0"/>
              </a:rPr>
              <a:t>un aplicativo web que permita el ingreso a usuarios del sistema brindando seguridad en la acción. Una vez el usuario haya ingresado se le permitirá ejecutar funciones que realiza el sistema según el cargo que esté ejerciendo. Una de estas funciones será el registro, mediante formularios, de usuarios, ventas, ingresos, productos, proveedores teniendo en cuenta que no se registrará información adicional a esta. </a:t>
            </a:r>
          </a:p>
          <a:p>
            <a:r>
              <a:rPr lang="es-CO" sz="2600" dirty="0">
                <a:latin typeface="+mj-lt"/>
                <a:ea typeface="Calibri" panose="020F0502020204030204" pitchFamily="34" charset="0"/>
                <a:cs typeface="Times New Roman" panose="02020603050405020304" pitchFamily="18" charset="0"/>
              </a:rPr>
              <a:t>Otra función será la consulta de información acerca de ingresos, ventas, productos disponibles, compras (al proveedor),   sin mostrar información adicional, ya que solo se mostrará la información de dichos objetos, que fueron registrados previamente</a:t>
            </a:r>
            <a:r>
              <a:rPr lang="es-CO" sz="2600" dirty="0" smtClean="0">
                <a:latin typeface="+mj-lt"/>
                <a:ea typeface="Calibri" panose="020F0502020204030204" pitchFamily="34" charset="0"/>
                <a:cs typeface="Times New Roman" panose="02020603050405020304" pitchFamily="18" charset="0"/>
              </a:rPr>
              <a:t>.</a:t>
            </a:r>
            <a:endParaRPr lang="es-CO" sz="26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1300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83623"/>
          </a:xfrm>
        </p:spPr>
        <p:txBody>
          <a:bodyPr>
            <a:normAutofit/>
          </a:bodyPr>
          <a:lstStyle/>
          <a:p>
            <a:r>
              <a:rPr lang="es-CO" dirty="0" smtClean="0">
                <a:solidFill>
                  <a:srgbClr val="F52323"/>
                </a:solidFill>
              </a:rPr>
              <a:t>Alcance</a:t>
            </a:r>
            <a:endParaRPr lang="x-none" dirty="0">
              <a:solidFill>
                <a:srgbClr val="F52323"/>
              </a:solidFill>
            </a:endParaRPr>
          </a:p>
        </p:txBody>
      </p:sp>
      <p:sp>
        <p:nvSpPr>
          <p:cNvPr id="3" name="Rectángulo 2"/>
          <p:cNvSpPr/>
          <p:nvPr/>
        </p:nvSpPr>
        <p:spPr>
          <a:xfrm>
            <a:off x="677334" y="1293223"/>
            <a:ext cx="9276563" cy="4893647"/>
          </a:xfrm>
          <a:prstGeom prst="rect">
            <a:avLst/>
          </a:prstGeom>
        </p:spPr>
        <p:txBody>
          <a:bodyPr wrap="square">
            <a:spAutoFit/>
          </a:bodyPr>
          <a:lstStyle/>
          <a:p>
            <a:r>
              <a:rPr lang="es-CO" sz="2600" dirty="0" smtClean="0">
                <a:latin typeface="+mj-lt"/>
                <a:ea typeface="Calibri" panose="020F0502020204030204" pitchFamily="34" charset="0"/>
                <a:cs typeface="Times New Roman" panose="02020603050405020304" pitchFamily="18" charset="0"/>
              </a:rPr>
              <a:t>También </a:t>
            </a:r>
            <a:r>
              <a:rPr lang="es-CO" sz="2600" dirty="0">
                <a:latin typeface="+mj-lt"/>
                <a:ea typeface="Calibri" panose="020F0502020204030204" pitchFamily="34" charset="0"/>
                <a:cs typeface="Times New Roman" panose="02020603050405020304" pitchFamily="18" charset="0"/>
              </a:rPr>
              <a:t>una de las funciones importantes que tiene el sistema es la de modificar la información ya registrada por los usuarios, bien sea información sobre ventas, usuarios, ingresos, productos, proveedores, sin llegar a modificar, datos que son relevantes para el funcionamiento del sistema.</a:t>
            </a:r>
          </a:p>
          <a:p>
            <a:r>
              <a:rPr lang="es-CO" sz="2600" dirty="0">
                <a:latin typeface="+mj-lt"/>
                <a:ea typeface="Calibri" panose="020F0502020204030204" pitchFamily="34" charset="0"/>
                <a:cs typeface="Times New Roman" panose="02020603050405020304" pitchFamily="18" charset="0"/>
              </a:rPr>
              <a:t>Por último, una de las funciones, para complementar el sistema, es la de poder contactar a los proveedores para la adquisición de productos, ya sea por Teléfono o enviando un correo electrónico, descartando la idea de contactar nuevos proveedores además de los registrados o realizar acciones diferentes a la de contactar</a:t>
            </a:r>
            <a:r>
              <a:rPr lang="es-CO" sz="2600" dirty="0" smtClean="0">
                <a:latin typeface="+mj-lt"/>
                <a:ea typeface="Calibri" panose="020F0502020204030204" pitchFamily="34" charset="0"/>
                <a:cs typeface="Times New Roman" panose="02020603050405020304" pitchFamily="18" charset="0"/>
              </a:rPr>
              <a:t>.</a:t>
            </a:r>
            <a:endParaRPr lang="es-CO" sz="26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5744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83623"/>
          </a:xfrm>
        </p:spPr>
        <p:txBody>
          <a:bodyPr>
            <a:normAutofit/>
          </a:bodyPr>
          <a:lstStyle/>
          <a:p>
            <a:r>
              <a:rPr lang="es-ES" dirty="0">
                <a:solidFill>
                  <a:srgbClr val="F52323"/>
                </a:solidFill>
              </a:rPr>
              <a:t>Justificación</a:t>
            </a:r>
            <a:endParaRPr lang="x-none" dirty="0">
              <a:solidFill>
                <a:srgbClr val="F52323"/>
              </a:solidFill>
            </a:endParaRPr>
          </a:p>
        </p:txBody>
      </p:sp>
      <p:sp>
        <p:nvSpPr>
          <p:cNvPr id="3" name="Rectángulo 2"/>
          <p:cNvSpPr/>
          <p:nvPr/>
        </p:nvSpPr>
        <p:spPr>
          <a:xfrm>
            <a:off x="677334" y="1476103"/>
            <a:ext cx="8793237" cy="5229893"/>
          </a:xfrm>
          <a:prstGeom prst="rect">
            <a:avLst/>
          </a:prstGeom>
        </p:spPr>
        <p:txBody>
          <a:bodyPr wrap="square">
            <a:spAutoFit/>
          </a:bodyPr>
          <a:lstStyle/>
          <a:p>
            <a:pPr>
              <a:lnSpc>
                <a:spcPct val="107000"/>
              </a:lnSpc>
              <a:spcAft>
                <a:spcPts val="0"/>
              </a:spcAft>
            </a:pPr>
            <a:r>
              <a:rPr lang="es-ES" sz="2600" dirty="0" smtClean="0">
                <a:latin typeface="+mj-lt"/>
                <a:ea typeface="Calibri" panose="020F0502020204030204" pitchFamily="34" charset="0"/>
                <a:cs typeface="Times New Roman" panose="02020603050405020304" pitchFamily="18" charset="0"/>
              </a:rPr>
              <a:t> La razón principal para elaborar el sistema de información es la de facilitar al usuario el registro de la información que se maneja en la empresa, mediante un aplicativo web con una interfaz fácil de entender y controlar por el usuario. De esta manera, </a:t>
            </a:r>
            <a:r>
              <a:rPr lang="x-none" sz="2600" dirty="0" smtClean="0">
                <a:latin typeface="+mj-lt"/>
                <a:ea typeface="Calibri" panose="020F0502020204030204" pitchFamily="34" charset="0"/>
                <a:cs typeface="Times New Roman" panose="02020603050405020304" pitchFamily="18" charset="0"/>
              </a:rPr>
              <a:t>haciendo referencia a la utilización de medios informáticos para almacenar y procesar el tipo de información requerida, y de esta forma solucionar el problema actual.</a:t>
            </a:r>
          </a:p>
          <a:p>
            <a:pPr algn="just">
              <a:lnSpc>
                <a:spcPct val="107000"/>
              </a:lnSpc>
              <a:spcAft>
                <a:spcPts val="800"/>
              </a:spcAft>
            </a:pPr>
            <a:r>
              <a:rPr lang="es-ES" sz="2600" dirty="0" smtClean="0">
                <a:latin typeface="+mj-lt"/>
                <a:ea typeface="Calibri" panose="020F0502020204030204" pitchFamily="34" charset="0"/>
                <a:cs typeface="Times New Roman" panose="02020603050405020304" pitchFamily="18" charset="0"/>
              </a:rPr>
              <a:t> Al añadir este aplicativo web se cubrirá la necesidad de la administración de la información en la empresa, ya que el manejo de la información es imprescindible en ella.</a:t>
            </a:r>
            <a:endParaRPr lang="x-none" sz="26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5363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503" y="1035016"/>
            <a:ext cx="10571998" cy="970450"/>
          </a:xfrm>
        </p:spPr>
        <p:txBody>
          <a:bodyPr>
            <a:normAutofit fontScale="90000"/>
          </a:bodyPr>
          <a:lstStyle/>
          <a:p>
            <a:r>
              <a:rPr lang="es-CO" sz="4000" dirty="0">
                <a:solidFill>
                  <a:srgbClr val="F52323"/>
                </a:solidFill>
              </a:rPr>
              <a:t>Descripción de las técnicas:</a:t>
            </a:r>
            <a:r>
              <a:rPr lang="x-none" dirty="0"/>
              <a:t/>
            </a:r>
            <a:br>
              <a:rPr lang="x-none" dirty="0"/>
            </a:br>
            <a:endParaRPr lang="x-none" dirty="0"/>
          </a:p>
        </p:txBody>
      </p:sp>
      <p:sp>
        <p:nvSpPr>
          <p:cNvPr id="4" name="Rectángulo 3"/>
          <p:cNvSpPr/>
          <p:nvPr/>
        </p:nvSpPr>
        <p:spPr>
          <a:xfrm>
            <a:off x="4203821" y="2005466"/>
            <a:ext cx="6814457" cy="4374018"/>
          </a:xfrm>
          <a:prstGeom prst="rect">
            <a:avLst/>
          </a:prstGeom>
        </p:spPr>
        <p:txBody>
          <a:bodyPr wrap="square">
            <a:spAutoFit/>
          </a:bodyPr>
          <a:lstStyle/>
          <a:p>
            <a:pPr marL="342900" lvl="0" indent="-342900">
              <a:lnSpc>
                <a:spcPct val="106000"/>
              </a:lnSpc>
              <a:spcAft>
                <a:spcPts val="0"/>
              </a:spcAft>
              <a:buFont typeface="Symbol" panose="05050102010706020507" pitchFamily="18" charset="2"/>
              <a:buChar char=""/>
            </a:pPr>
            <a:r>
              <a:rPr lang="es-CO" sz="2200" dirty="0" smtClean="0">
                <a:latin typeface="+mj-lt"/>
                <a:ea typeface="Calibri" panose="020F0502020204030204" pitchFamily="34" charset="0"/>
                <a:cs typeface="Times New Roman" panose="02020603050405020304" pitchFamily="18" charset="0"/>
              </a:rPr>
              <a:t>Entrevista</a:t>
            </a:r>
            <a:r>
              <a:rPr lang="es-CO" sz="2200" dirty="0">
                <a:latin typeface="+mj-lt"/>
                <a:ea typeface="Calibri" panose="020F0502020204030204" pitchFamily="34" charset="0"/>
                <a:cs typeface="Times New Roman" panose="02020603050405020304" pitchFamily="18" charset="0"/>
              </a:rPr>
              <a:t>: </a:t>
            </a:r>
            <a:endParaRPr lang="x-none" sz="2200" dirty="0">
              <a:latin typeface="+mj-lt"/>
              <a:ea typeface="Calibri" panose="020F0502020204030204" pitchFamily="34" charset="0"/>
              <a:cs typeface="Times New Roman" panose="02020603050405020304" pitchFamily="18" charset="0"/>
            </a:endParaRPr>
          </a:p>
          <a:p>
            <a:pPr marL="685800">
              <a:lnSpc>
                <a:spcPct val="106000"/>
              </a:lnSpc>
              <a:spcAft>
                <a:spcPts val="0"/>
              </a:spcAft>
            </a:pPr>
            <a:r>
              <a:rPr lang="es-CO" sz="2200" dirty="0">
                <a:latin typeface="+mj-lt"/>
                <a:ea typeface="Calibri" panose="020F0502020204030204" pitchFamily="34" charset="0"/>
                <a:cs typeface="Times New Roman" panose="02020603050405020304" pitchFamily="18" charset="0"/>
              </a:rPr>
              <a:t>Donde se tuvo una conversación intencional que nos permitió obtener cierto tipo de información, fue una entrevista informal ya que no tuvo preparación alguna y en la que nosotros como entrevistadores recogimos información relevante en la que aparecieron en situaciones de encuentro sencillo</a:t>
            </a:r>
            <a:endParaRPr lang="x-none" sz="2200" dirty="0">
              <a:latin typeface="+mj-lt"/>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s-CO" sz="2200" dirty="0">
                <a:latin typeface="+mj-lt"/>
                <a:ea typeface="Calibri" panose="020F0502020204030204" pitchFamily="34" charset="0"/>
                <a:cs typeface="Times New Roman" panose="02020603050405020304" pitchFamily="18" charset="0"/>
              </a:rPr>
              <a:t>Encuesta: </a:t>
            </a:r>
            <a:endParaRPr lang="x-none" sz="2200" dirty="0">
              <a:latin typeface="+mj-lt"/>
              <a:ea typeface="Calibri" panose="020F0502020204030204" pitchFamily="34" charset="0"/>
              <a:cs typeface="Times New Roman" panose="02020603050405020304" pitchFamily="18" charset="0"/>
            </a:endParaRPr>
          </a:p>
          <a:p>
            <a:pPr marL="685800">
              <a:lnSpc>
                <a:spcPct val="106000"/>
              </a:lnSpc>
              <a:spcAft>
                <a:spcPts val="0"/>
              </a:spcAft>
            </a:pPr>
            <a:r>
              <a:rPr lang="es-CO" sz="2200" dirty="0">
                <a:latin typeface="+mj-lt"/>
                <a:ea typeface="Calibri" panose="020F0502020204030204" pitchFamily="34" charset="0"/>
                <a:cs typeface="Times New Roman" panose="02020603050405020304" pitchFamily="18" charset="0"/>
              </a:rPr>
              <a:t>Se realizó mediante la aplicación de un cuestionario escrito, que se aplicó personalmente a los </a:t>
            </a:r>
            <a:r>
              <a:rPr lang="es-CO" sz="2200" dirty="0" smtClean="0">
                <a:latin typeface="+mj-lt"/>
                <a:ea typeface="Calibri" panose="020F0502020204030204" pitchFamily="34" charset="0"/>
                <a:cs typeface="Times New Roman" panose="02020603050405020304" pitchFamily="18" charset="0"/>
              </a:rPr>
              <a:t>sujetos</a:t>
            </a:r>
            <a:endParaRPr lang="x-none" sz="2200" dirty="0">
              <a:latin typeface="+mj-lt"/>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58" y="2646116"/>
            <a:ext cx="3773863" cy="3581972"/>
          </a:xfrm>
          <a:prstGeom prst="rect">
            <a:avLst/>
          </a:prstGeom>
        </p:spPr>
      </p:pic>
    </p:spTree>
    <p:extLst>
      <p:ext uri="{BB962C8B-B14F-4D97-AF65-F5344CB8AC3E}">
        <p14:creationId xmlns:p14="http://schemas.microsoft.com/office/powerpoint/2010/main" val="3213271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solidFill>
                  <a:srgbClr val="F52323"/>
                </a:solidFill>
              </a:rPr>
              <a:t>Instrumentos para la recolección: </a:t>
            </a:r>
            <a:endParaRPr lang="x-none" dirty="0">
              <a:solidFill>
                <a:srgbClr val="F52323"/>
              </a:solidFill>
            </a:endParaRPr>
          </a:p>
        </p:txBody>
      </p:sp>
      <p:sp>
        <p:nvSpPr>
          <p:cNvPr id="4" name="Rectángulo 3"/>
          <p:cNvSpPr/>
          <p:nvPr/>
        </p:nvSpPr>
        <p:spPr>
          <a:xfrm>
            <a:off x="3641679" y="2055948"/>
            <a:ext cx="5977810" cy="4303807"/>
          </a:xfrm>
          <a:prstGeom prst="rect">
            <a:avLst/>
          </a:prstGeom>
        </p:spPr>
        <p:txBody>
          <a:bodyPr wrap="square">
            <a:spAutoFit/>
          </a:bodyPr>
          <a:lstStyle/>
          <a:p>
            <a:pPr marL="685800">
              <a:lnSpc>
                <a:spcPct val="106000"/>
              </a:lnSpc>
              <a:spcAft>
                <a:spcPts val="800"/>
              </a:spcAft>
            </a:pPr>
            <a:r>
              <a:rPr lang="es-CO" sz="2600" dirty="0">
                <a:latin typeface="+mj-lt"/>
                <a:ea typeface="Calibri" panose="020F0502020204030204" pitchFamily="34" charset="0"/>
                <a:cs typeface="Times New Roman" panose="02020603050405020304" pitchFamily="18" charset="0"/>
              </a:rPr>
              <a:t>Se decidió utilizar el </a:t>
            </a:r>
            <a:r>
              <a:rPr lang="es-CO" sz="2600" dirty="0" smtClean="0">
                <a:latin typeface="+mj-lt"/>
                <a:ea typeface="Calibri" panose="020F0502020204030204" pitchFamily="34" charset="0"/>
                <a:cs typeface="Times New Roman" panose="02020603050405020304" pitchFamily="18" charset="0"/>
              </a:rPr>
              <a:t>instrumento (cuestionario</a:t>
            </a:r>
            <a:r>
              <a:rPr lang="es-CO" sz="2600" dirty="0">
                <a:latin typeface="+mj-lt"/>
                <a:ea typeface="Calibri" panose="020F0502020204030204" pitchFamily="34" charset="0"/>
                <a:cs typeface="Times New Roman" panose="02020603050405020304" pitchFamily="18" charset="0"/>
              </a:rPr>
              <a:t>) donde personalmente se aplicó por escrito a un determinado número de sujetos (administrador, almacenista y vendedores) realizando un conjunto de preguntas acerca de los métodos que utilizan para </a:t>
            </a:r>
            <a:r>
              <a:rPr lang="es-CO" sz="2600" dirty="0" smtClean="0">
                <a:latin typeface="+mj-lt"/>
                <a:ea typeface="Calibri" panose="020F0502020204030204" pitchFamily="34" charset="0"/>
                <a:cs typeface="Times New Roman" panose="02020603050405020304" pitchFamily="18" charset="0"/>
              </a:rPr>
              <a:t>el almacenamiento </a:t>
            </a:r>
            <a:r>
              <a:rPr lang="es-CO" sz="2600" dirty="0">
                <a:latin typeface="+mj-lt"/>
                <a:ea typeface="Calibri" panose="020F0502020204030204" pitchFamily="34" charset="0"/>
                <a:cs typeface="Times New Roman" panose="02020603050405020304" pitchFamily="18" charset="0"/>
              </a:rPr>
              <a:t>de </a:t>
            </a:r>
            <a:r>
              <a:rPr lang="es-CO" sz="2600" dirty="0" smtClean="0">
                <a:latin typeface="+mj-lt"/>
                <a:ea typeface="Calibri" panose="020F0502020204030204" pitchFamily="34" charset="0"/>
                <a:cs typeface="Times New Roman" panose="02020603050405020304" pitchFamily="18" charset="0"/>
              </a:rPr>
              <a:t>información.</a:t>
            </a:r>
            <a:endParaRPr lang="x-none" sz="2600" dirty="0">
              <a:latin typeface="+mj-lt"/>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extLst>
              <a:ext uri="{BEBA8EAE-BF5A-486C-A8C5-ECC9F3942E4B}">
                <a14:imgProps xmlns:a14="http://schemas.microsoft.com/office/drawing/2010/main">
                  <a14:imgLayer r:embed="rId3">
                    <a14:imgEffect>
                      <a14:backgroundRemoval t="0" b="100000" l="9864" r="100000"/>
                    </a14:imgEffect>
                  </a14:imgLayer>
                </a14:imgProps>
              </a:ext>
              <a:ext uri="{28A0092B-C50C-407E-A947-70E740481C1C}">
                <a14:useLocalDpi xmlns:a14="http://schemas.microsoft.com/office/drawing/2010/main" val="0"/>
              </a:ext>
            </a:extLst>
          </a:blip>
          <a:stretch>
            <a:fillRect/>
          </a:stretch>
        </p:blipFill>
        <p:spPr>
          <a:xfrm rot="20846849">
            <a:off x="309996" y="2816856"/>
            <a:ext cx="3332583" cy="3219230"/>
          </a:xfrm>
          <a:prstGeom prst="rect">
            <a:avLst/>
          </a:prstGeom>
        </p:spPr>
      </p:pic>
    </p:spTree>
    <p:extLst>
      <p:ext uri="{BB962C8B-B14F-4D97-AF65-F5344CB8AC3E}">
        <p14:creationId xmlns:p14="http://schemas.microsoft.com/office/powerpoint/2010/main" val="2480725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04797" y="465908"/>
            <a:ext cx="8596668" cy="1320800"/>
          </a:xfrm>
        </p:spPr>
        <p:txBody>
          <a:bodyPr/>
          <a:lstStyle/>
          <a:p>
            <a:pPr algn="ctr"/>
            <a:r>
              <a:rPr lang="es-CO" dirty="0" smtClean="0">
                <a:solidFill>
                  <a:srgbClr val="F52323"/>
                </a:solidFill>
              </a:rPr>
              <a:t>Cliente: Súper mercado Guadalupe</a:t>
            </a:r>
            <a:endParaRPr lang="es-CO" dirty="0">
              <a:solidFill>
                <a:srgbClr val="F52323"/>
              </a:solidFill>
            </a:endParaRPr>
          </a:p>
        </p:txBody>
      </p:sp>
      <p:sp>
        <p:nvSpPr>
          <p:cNvPr id="4" name="CuadroTexto 3"/>
          <p:cNvSpPr txBox="1"/>
          <p:nvPr/>
        </p:nvSpPr>
        <p:spPr>
          <a:xfrm>
            <a:off x="677333" y="2024992"/>
            <a:ext cx="5775717" cy="584775"/>
          </a:xfrm>
          <a:prstGeom prst="rect">
            <a:avLst/>
          </a:prstGeom>
          <a:noFill/>
        </p:spPr>
        <p:txBody>
          <a:bodyPr wrap="square" rtlCol="0">
            <a:spAutoFit/>
          </a:bodyPr>
          <a:lstStyle/>
          <a:p>
            <a:r>
              <a:rPr lang="es-CO" sz="3200" dirty="0" smtClean="0">
                <a:solidFill>
                  <a:srgbClr val="1865D6"/>
                </a:solidFill>
              </a:rPr>
              <a:t>Descripción de la empresa</a:t>
            </a:r>
            <a:endParaRPr lang="es-CO" sz="3200" dirty="0">
              <a:solidFill>
                <a:srgbClr val="1865D6"/>
              </a:solidFill>
            </a:endParaRPr>
          </a:p>
        </p:txBody>
      </p:sp>
      <p:sp>
        <p:nvSpPr>
          <p:cNvPr id="5" name="CuadroTexto 4"/>
          <p:cNvSpPr txBox="1"/>
          <p:nvPr/>
        </p:nvSpPr>
        <p:spPr>
          <a:xfrm>
            <a:off x="677333" y="2909608"/>
            <a:ext cx="8887291" cy="3293209"/>
          </a:xfrm>
          <a:prstGeom prst="rect">
            <a:avLst/>
          </a:prstGeom>
          <a:noFill/>
        </p:spPr>
        <p:txBody>
          <a:bodyPr wrap="square" rtlCol="0">
            <a:spAutoFit/>
          </a:bodyPr>
          <a:lstStyle/>
          <a:p>
            <a:r>
              <a:rPr lang="es-CO" sz="2600" dirty="0" smtClean="0"/>
              <a:t>La empresa esta </a:t>
            </a:r>
            <a:r>
              <a:rPr lang="es-CO" sz="2600" dirty="0"/>
              <a:t>ubicado en la localidad </a:t>
            </a:r>
            <a:r>
              <a:rPr lang="es-CO" sz="2600" dirty="0" smtClean="0"/>
              <a:t>Rafael Uribe Barrio Quiroga, </a:t>
            </a:r>
            <a:r>
              <a:rPr lang="es-CO" sz="2600" dirty="0"/>
              <a:t>cuenta con </a:t>
            </a:r>
            <a:r>
              <a:rPr lang="es-CO" sz="2600" dirty="0" smtClean="0"/>
              <a:t>dos mostradores, neveras donde se exhiben las diferentes bebidas alcoholes entre otros, cuenta también con mostradores y vitrinas donde se exhiben los </a:t>
            </a:r>
            <a:r>
              <a:rPr lang="es-CO" sz="2600" dirty="0"/>
              <a:t>diferentes productos que </a:t>
            </a:r>
            <a:r>
              <a:rPr lang="es-CO" sz="2600" dirty="0" smtClean="0"/>
              <a:t>se venden en el súper mercado tales como papas,  frutas, dulces, pasa bocas, granos etc., </a:t>
            </a:r>
            <a:r>
              <a:rPr lang="es-CO" sz="2600" dirty="0"/>
              <a:t>tiene un circuito cerrado de cámaras de </a:t>
            </a:r>
            <a:r>
              <a:rPr lang="es-CO" sz="2600" dirty="0" smtClean="0"/>
              <a:t>vigilancia las 24 horas. </a:t>
            </a:r>
            <a:endParaRPr lang="es-CO" sz="2600" dirty="0"/>
          </a:p>
        </p:txBody>
      </p:sp>
    </p:spTree>
    <p:extLst>
      <p:ext uri="{BB962C8B-B14F-4D97-AF65-F5344CB8AC3E}">
        <p14:creationId xmlns:p14="http://schemas.microsoft.com/office/powerpoint/2010/main" val="605109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95849" y="1786708"/>
            <a:ext cx="5775091" cy="727231"/>
          </a:xfrm>
        </p:spPr>
        <p:txBody>
          <a:bodyPr>
            <a:normAutofit/>
          </a:bodyPr>
          <a:lstStyle/>
          <a:p>
            <a:r>
              <a:rPr lang="es-CO" sz="3200" dirty="0" smtClean="0">
                <a:solidFill>
                  <a:srgbClr val="1865D6"/>
                </a:solidFill>
              </a:rPr>
              <a:t>Misión</a:t>
            </a:r>
            <a:endParaRPr lang="es-CO" sz="3200" dirty="0">
              <a:solidFill>
                <a:srgbClr val="1865D6"/>
              </a:solidFill>
            </a:endParaRPr>
          </a:p>
        </p:txBody>
      </p:sp>
      <p:sp>
        <p:nvSpPr>
          <p:cNvPr id="4" name="Rectángulo 3"/>
          <p:cNvSpPr/>
          <p:nvPr/>
        </p:nvSpPr>
        <p:spPr>
          <a:xfrm>
            <a:off x="3995849" y="2764703"/>
            <a:ext cx="6096000" cy="2893100"/>
          </a:xfrm>
          <a:prstGeom prst="rect">
            <a:avLst/>
          </a:prstGeom>
        </p:spPr>
        <p:txBody>
          <a:bodyPr>
            <a:spAutoFit/>
          </a:bodyPr>
          <a:lstStyle/>
          <a:p>
            <a:r>
              <a:rPr lang="es-CO" sz="2600" dirty="0" smtClean="0">
                <a:latin typeface="+mj-lt"/>
              </a:rPr>
              <a:t>Brindar </a:t>
            </a:r>
            <a:r>
              <a:rPr lang="es-CO" sz="2600" dirty="0">
                <a:latin typeface="+mj-lt"/>
              </a:rPr>
              <a:t>permanentemente calidad en la atención y el servicio para satisfacer las necesidades y requerimientos de nuestros clientes a través de la mejora continua en cada uno de nuestros procesos, con base en un espíritu noble de responsabilidad social.</a:t>
            </a:r>
          </a:p>
        </p:txBody>
      </p:sp>
      <p:pic>
        <p:nvPicPr>
          <p:cNvPr id="5" name="Imagen 4"/>
          <p:cNvPicPr>
            <a:picLocks noChangeAspect="1"/>
          </p:cNvPicPr>
          <p:nvPr/>
        </p:nvPicPr>
        <p:blipFill rotWithShape="1">
          <a:blip r:embed="rId2">
            <a:extLst>
              <a:ext uri="{BEBA8EAE-BF5A-486C-A8C5-ECC9F3942E4B}">
                <a14:imgProps xmlns:a14="http://schemas.microsoft.com/office/drawing/2010/main">
                  <a14:imgLayer r:embed="rId3">
                    <a14:imgEffect>
                      <a14:backgroundRemoval t="1507" b="96234" l="46339" r="93936"/>
                    </a14:imgEffect>
                  </a14:imgLayer>
                </a14:imgProps>
              </a:ext>
              <a:ext uri="{28A0092B-C50C-407E-A947-70E740481C1C}">
                <a14:useLocalDpi xmlns:a14="http://schemas.microsoft.com/office/drawing/2010/main" val="0"/>
              </a:ext>
            </a:extLst>
          </a:blip>
          <a:srcRect l="46443" t="-3358" r="785" b="3358"/>
          <a:stretch/>
        </p:blipFill>
        <p:spPr>
          <a:xfrm>
            <a:off x="431074" y="1417638"/>
            <a:ext cx="4393202" cy="5057775"/>
          </a:xfrm>
          <a:prstGeom prst="rect">
            <a:avLst/>
          </a:prstGeom>
        </p:spPr>
      </p:pic>
      <p:sp>
        <p:nvSpPr>
          <p:cNvPr id="6" name="Título 1"/>
          <p:cNvSpPr txBox="1">
            <a:spLocks/>
          </p:cNvSpPr>
          <p:nvPr/>
        </p:nvSpPr>
        <p:spPr>
          <a:xfrm>
            <a:off x="1604797" y="465908"/>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CO" dirty="0" smtClean="0">
                <a:solidFill>
                  <a:srgbClr val="F52323"/>
                </a:solidFill>
              </a:rPr>
              <a:t>Súper mercado Guadalupe</a:t>
            </a:r>
            <a:endParaRPr lang="es-CO" dirty="0">
              <a:solidFill>
                <a:srgbClr val="F52323"/>
              </a:solidFill>
            </a:endParaRPr>
          </a:p>
        </p:txBody>
      </p:sp>
    </p:spTree>
    <p:extLst>
      <p:ext uri="{BB962C8B-B14F-4D97-AF65-F5344CB8AC3E}">
        <p14:creationId xmlns:p14="http://schemas.microsoft.com/office/powerpoint/2010/main" val="994345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i="1" dirty="0">
                <a:solidFill>
                  <a:srgbClr val="F52323"/>
                </a:solidFill>
              </a:rPr>
              <a:t>SoftDevelopers</a:t>
            </a:r>
            <a:endParaRPr lang="es-CO" dirty="0">
              <a:solidFill>
                <a:srgbClr val="F52323"/>
              </a:solidFill>
            </a:endParaRPr>
          </a:p>
        </p:txBody>
      </p:sp>
      <p:sp>
        <p:nvSpPr>
          <p:cNvPr id="4" name="CuadroTexto 3"/>
          <p:cNvSpPr txBox="1"/>
          <p:nvPr/>
        </p:nvSpPr>
        <p:spPr>
          <a:xfrm>
            <a:off x="1081376" y="2883764"/>
            <a:ext cx="9414456" cy="1231106"/>
          </a:xfrm>
          <a:prstGeom prst="rect">
            <a:avLst/>
          </a:prstGeom>
          <a:noFill/>
        </p:spPr>
        <p:txBody>
          <a:bodyPr wrap="square" rtlCol="0">
            <a:spAutoFit/>
          </a:bodyPr>
          <a:lstStyle/>
          <a:p>
            <a:r>
              <a:rPr lang="x-none" sz="2800" dirty="0" smtClean="0">
                <a:solidFill>
                  <a:srgbClr val="1865D6"/>
                </a:solidFill>
              </a:rPr>
              <a:t>Slogan:</a:t>
            </a:r>
            <a:r>
              <a:rPr lang="es-ES" sz="2800" dirty="0" smtClean="0">
                <a:solidFill>
                  <a:srgbClr val="1865D6"/>
                </a:solidFill>
              </a:rPr>
              <a:t> </a:t>
            </a:r>
            <a:r>
              <a:rPr lang="x-none" sz="2800" i="1" dirty="0" smtClean="0"/>
              <a:t>SoftDevelopers es lo que el mundo estaba esperando</a:t>
            </a:r>
            <a:endParaRPr lang="es-CO" sz="2800" dirty="0" smtClean="0"/>
          </a:p>
          <a:p>
            <a:endParaRPr lang="es-CO" dirty="0"/>
          </a:p>
        </p:txBody>
      </p:sp>
    </p:spTree>
    <p:extLst>
      <p:ext uri="{BB962C8B-B14F-4D97-AF65-F5344CB8AC3E}">
        <p14:creationId xmlns:p14="http://schemas.microsoft.com/office/powerpoint/2010/main" val="1230235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i="1" dirty="0">
                <a:solidFill>
                  <a:srgbClr val="F52323"/>
                </a:solidFill>
              </a:rPr>
              <a:t>SoftDevelopers</a:t>
            </a:r>
            <a:endParaRPr lang="es-CO" dirty="0">
              <a:solidFill>
                <a:srgbClr val="F52323"/>
              </a:solidFill>
            </a:endParaRPr>
          </a:p>
        </p:txBody>
      </p:sp>
      <p:sp>
        <p:nvSpPr>
          <p:cNvPr id="4" name="CuadroTexto 3"/>
          <p:cNvSpPr txBox="1"/>
          <p:nvPr/>
        </p:nvSpPr>
        <p:spPr>
          <a:xfrm>
            <a:off x="979817" y="2846048"/>
            <a:ext cx="8712823" cy="2185214"/>
          </a:xfrm>
          <a:prstGeom prst="rect">
            <a:avLst/>
          </a:prstGeom>
          <a:noFill/>
        </p:spPr>
        <p:txBody>
          <a:bodyPr wrap="square" rtlCol="0">
            <a:spAutoFit/>
          </a:bodyPr>
          <a:lstStyle/>
          <a:p>
            <a:r>
              <a:rPr lang="x-none" sz="2800" dirty="0" smtClean="0">
                <a:solidFill>
                  <a:srgbClr val="1865D6"/>
                </a:solidFill>
              </a:rPr>
              <a:t>Misión:</a:t>
            </a:r>
            <a:r>
              <a:rPr lang="es-ES" sz="2800" dirty="0" smtClean="0">
                <a:solidFill>
                  <a:srgbClr val="1865D6"/>
                </a:solidFill>
              </a:rPr>
              <a:t> </a:t>
            </a:r>
            <a:r>
              <a:rPr lang="x-none" sz="2800" dirty="0" smtClean="0"/>
              <a:t>SoftDeveloperses es una </a:t>
            </a:r>
            <a:r>
              <a:rPr lang="x-none" sz="2800" dirty="0"/>
              <a:t>empresa conformada </a:t>
            </a:r>
            <a:r>
              <a:rPr lang="es-CO" sz="2800" dirty="0" smtClean="0"/>
              <a:t>por</a:t>
            </a:r>
            <a:r>
              <a:rPr lang="x-none" sz="2800" dirty="0" smtClean="0"/>
              <a:t> </a:t>
            </a:r>
            <a:r>
              <a:rPr lang="x-none" sz="2800" dirty="0"/>
              <a:t>desarrolladores y diseñadores de software, donde su compromiso principal es facilitar la administración de la información en su empresa.</a:t>
            </a:r>
            <a:endParaRPr lang="es-CO" sz="2800" dirty="0"/>
          </a:p>
          <a:p>
            <a:endParaRPr lang="es-CO" sz="2400" dirty="0"/>
          </a:p>
        </p:txBody>
      </p:sp>
    </p:spTree>
    <p:extLst>
      <p:ext uri="{BB962C8B-B14F-4D97-AF65-F5344CB8AC3E}">
        <p14:creationId xmlns:p14="http://schemas.microsoft.com/office/powerpoint/2010/main" val="3192318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7565" y="1061142"/>
            <a:ext cx="10571998" cy="970450"/>
          </a:xfrm>
        </p:spPr>
        <p:txBody>
          <a:bodyPr>
            <a:normAutofit fontScale="90000"/>
          </a:bodyPr>
          <a:lstStyle/>
          <a:p>
            <a:r>
              <a:rPr lang="es-ES" sz="4000" dirty="0">
                <a:solidFill>
                  <a:srgbClr val="F52323"/>
                </a:solidFill>
              </a:rPr>
              <a:t>Planteamiento</a:t>
            </a:r>
            <a:r>
              <a:rPr lang="x-none" dirty="0"/>
              <a:t/>
            </a:r>
            <a:br>
              <a:rPr lang="x-none" dirty="0"/>
            </a:br>
            <a:endParaRPr lang="x-none" dirty="0"/>
          </a:p>
        </p:txBody>
      </p:sp>
      <p:sp>
        <p:nvSpPr>
          <p:cNvPr id="4" name="Rectángulo 3"/>
          <p:cNvSpPr/>
          <p:nvPr/>
        </p:nvSpPr>
        <p:spPr>
          <a:xfrm>
            <a:off x="927565" y="2240652"/>
            <a:ext cx="6096000" cy="3067763"/>
          </a:xfrm>
          <a:prstGeom prst="rect">
            <a:avLst/>
          </a:prstGeom>
        </p:spPr>
        <p:txBody>
          <a:bodyPr>
            <a:spAutoFit/>
          </a:bodyPr>
          <a:lstStyle/>
          <a:p>
            <a:pPr>
              <a:lnSpc>
                <a:spcPct val="107000"/>
              </a:lnSpc>
              <a:spcAft>
                <a:spcPts val="0"/>
              </a:spcAft>
            </a:pPr>
            <a:r>
              <a:rPr lang="x-none" sz="2600" dirty="0">
                <a:latin typeface="+mj-lt"/>
                <a:ea typeface="Calibri" panose="020F0502020204030204" pitchFamily="34" charset="0"/>
                <a:cs typeface="Times New Roman" panose="02020603050405020304" pitchFamily="18" charset="0"/>
              </a:rPr>
              <a:t>El problema obedece a una necesidad real que se presenta en un supermercado mediano, </a:t>
            </a:r>
            <a:r>
              <a:rPr lang="x-none" sz="2600" dirty="0" smtClean="0">
                <a:latin typeface="+mj-lt"/>
                <a:ea typeface="Calibri" panose="020F0502020204030204" pitchFamily="34" charset="0"/>
                <a:cs typeface="Times New Roman" panose="02020603050405020304" pitchFamily="18" charset="0"/>
              </a:rPr>
              <a:t>ya </a:t>
            </a:r>
            <a:r>
              <a:rPr lang="x-none" sz="2600" dirty="0">
                <a:latin typeface="+mj-lt"/>
                <a:ea typeface="Calibri" panose="020F0502020204030204" pitchFamily="34" charset="0"/>
                <a:cs typeface="Times New Roman" panose="02020603050405020304" pitchFamily="18" charset="0"/>
              </a:rPr>
              <a:t>que este supermercado no cuenta con el uso adecuado de su información, controlando su inventario, haciendo anotaciones en una agenda</a:t>
            </a:r>
            <a:r>
              <a:rPr lang="x-none" sz="2600" dirty="0" smtClean="0">
                <a:latin typeface="Times New Roman" panose="02020603050405020304" pitchFamily="18" charset="0"/>
                <a:ea typeface="Calibri" panose="020F0502020204030204" pitchFamily="34" charset="0"/>
                <a:cs typeface="Times New Roman" panose="02020603050405020304" pitchFamily="18" charset="0"/>
              </a:rPr>
              <a:t>.</a:t>
            </a:r>
            <a:endParaRPr lang="x-none" sz="2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755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677334" y="609600"/>
            <a:ext cx="8596668" cy="1320800"/>
          </a:xfrm>
          <a:prstGeom prst="rect">
            <a:avLst/>
          </a:prstGeom>
        </p:spPr>
        <p:txBody>
          <a:bodyPr vert="horz" lIns="91440" tIns="45720" rIns="91440" bIns="45720" rtlCol="0" anchor="t">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CO" sz="3600" dirty="0" smtClean="0">
                <a:solidFill>
                  <a:srgbClr val="F52323"/>
                </a:solidFill>
              </a:rPr>
              <a:t>Roles de la empresa</a:t>
            </a:r>
            <a:endParaRPr lang="es-CO" sz="3600" dirty="0">
              <a:solidFill>
                <a:srgbClr val="F52323"/>
              </a:solidFill>
            </a:endParaRPr>
          </a:p>
        </p:txBody>
      </p:sp>
      <p:pic>
        <p:nvPicPr>
          <p:cNvPr id="5" name="Imagen 3"/>
          <p:cNvPicPr>
            <a:picLocks noChangeAspect="1"/>
          </p:cNvPicPr>
          <p:nvPr/>
        </p:nvPicPr>
        <p:blipFill>
          <a:blip r:embed="rId2"/>
          <a:stretch>
            <a:fillRect/>
          </a:stretch>
        </p:blipFill>
        <p:spPr>
          <a:xfrm>
            <a:off x="2488966" y="1434649"/>
            <a:ext cx="6785036" cy="5318593"/>
          </a:xfrm>
          <a:prstGeom prst="rect">
            <a:avLst/>
          </a:prstGeom>
        </p:spPr>
      </p:pic>
    </p:spTree>
    <p:extLst>
      <p:ext uri="{BB962C8B-B14F-4D97-AF65-F5344CB8AC3E}">
        <p14:creationId xmlns:p14="http://schemas.microsoft.com/office/powerpoint/2010/main" val="258281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677334" y="609600"/>
            <a:ext cx="8596668" cy="1320800"/>
          </a:xfrm>
          <a:prstGeom prst="rect">
            <a:avLst/>
          </a:prstGeom>
        </p:spPr>
        <p:txBody>
          <a:bodyPr vert="horz" lIns="91440" tIns="45720" rIns="91440" bIns="45720" rtlCol="0" anchor="t">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CO" sz="3600" dirty="0" smtClean="0">
                <a:solidFill>
                  <a:srgbClr val="F52323"/>
                </a:solidFill>
              </a:rPr>
              <a:t>Roles de la empresa</a:t>
            </a:r>
            <a:endParaRPr lang="es-CO" sz="3600" dirty="0">
              <a:solidFill>
                <a:srgbClr val="F52323"/>
              </a:solidFill>
            </a:endParaRPr>
          </a:p>
        </p:txBody>
      </p:sp>
      <p:pic>
        <p:nvPicPr>
          <p:cNvPr id="5" name="Imagen 4"/>
          <p:cNvPicPr>
            <a:picLocks noChangeAspect="1"/>
          </p:cNvPicPr>
          <p:nvPr/>
        </p:nvPicPr>
        <p:blipFill>
          <a:blip r:embed="rId2"/>
          <a:stretch>
            <a:fillRect/>
          </a:stretch>
        </p:blipFill>
        <p:spPr>
          <a:xfrm>
            <a:off x="1776549" y="1225724"/>
            <a:ext cx="7354004" cy="5335257"/>
          </a:xfrm>
          <a:prstGeom prst="rect">
            <a:avLst/>
          </a:prstGeom>
        </p:spPr>
      </p:pic>
    </p:spTree>
    <p:extLst>
      <p:ext uri="{BB962C8B-B14F-4D97-AF65-F5344CB8AC3E}">
        <p14:creationId xmlns:p14="http://schemas.microsoft.com/office/powerpoint/2010/main" val="1231855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solidFill>
                  <a:srgbClr val="F52323"/>
                </a:solidFill>
              </a:rPr>
              <a:t>Objetivo general</a:t>
            </a:r>
            <a:endParaRPr lang="es-CO" dirty="0">
              <a:solidFill>
                <a:srgbClr val="F52323"/>
              </a:solidFill>
            </a:endParaRPr>
          </a:p>
        </p:txBody>
      </p:sp>
      <p:sp>
        <p:nvSpPr>
          <p:cNvPr id="4" name="Rectángulo 3"/>
          <p:cNvSpPr/>
          <p:nvPr/>
        </p:nvSpPr>
        <p:spPr>
          <a:xfrm>
            <a:off x="4274620" y="2867858"/>
            <a:ext cx="6096000" cy="2707793"/>
          </a:xfrm>
          <a:prstGeom prst="rect">
            <a:avLst/>
          </a:prstGeom>
        </p:spPr>
        <p:txBody>
          <a:bodyPr>
            <a:spAutoFit/>
          </a:bodyPr>
          <a:lstStyle/>
          <a:p>
            <a:pPr lvl="0"/>
            <a:r>
              <a:rPr lang="es-ES" sz="2800" dirty="0" smtClean="0"/>
              <a:t>Realizar un aplicativo web que le permita al usuario registrar su información fácilmente de las actividades que se realizan en la empresa.</a:t>
            </a:r>
            <a:endParaRPr lang="es-CO" sz="2800" dirty="0"/>
          </a:p>
          <a:p>
            <a:pPr>
              <a:lnSpc>
                <a:spcPct val="107000"/>
              </a:lnSpc>
              <a:spcAft>
                <a:spcPts val="0"/>
              </a:spcAft>
            </a:pPr>
            <a:r>
              <a:rPr lang="x-none" sz="2800" dirty="0">
                <a:latin typeface="Times New Roman" panose="02020603050405020304" pitchFamily="18" charset="0"/>
                <a:ea typeface="Times New Roman" panose="02020603050405020304" pitchFamily="18" charset="0"/>
                <a:cs typeface="Times New Roman" panose="02020603050405020304" pitchFamily="18" charset="0"/>
              </a:rPr>
              <a:t> </a:t>
            </a: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5907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883</TotalTime>
  <Words>817</Words>
  <Application>Microsoft Office PowerPoint</Application>
  <PresentationFormat>Panorámica</PresentationFormat>
  <Paragraphs>51</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Calibri</vt:lpstr>
      <vt:lpstr>Symbol</vt:lpstr>
      <vt:lpstr>Times New Roman</vt:lpstr>
      <vt:lpstr>Trebuchet MS</vt:lpstr>
      <vt:lpstr>Wingdings 3</vt:lpstr>
      <vt:lpstr>Faceta</vt:lpstr>
      <vt:lpstr>SoftDevelopers</vt:lpstr>
      <vt:lpstr>Cliente: Súper mercado Guadalupe</vt:lpstr>
      <vt:lpstr>Misión</vt:lpstr>
      <vt:lpstr>SoftDevelopers</vt:lpstr>
      <vt:lpstr>SoftDevelopers</vt:lpstr>
      <vt:lpstr>Planteamiento </vt:lpstr>
      <vt:lpstr>Presentación de PowerPoint</vt:lpstr>
      <vt:lpstr>Presentación de PowerPoint</vt:lpstr>
      <vt:lpstr>Objetivo general</vt:lpstr>
      <vt:lpstr>Objetivos específicos</vt:lpstr>
      <vt:lpstr>Presentación de PowerPoint</vt:lpstr>
      <vt:lpstr>Alcance</vt:lpstr>
      <vt:lpstr>Alcance</vt:lpstr>
      <vt:lpstr>Justificación</vt:lpstr>
      <vt:lpstr>Descripción de las técnicas: </vt:lpstr>
      <vt:lpstr>Instrumentos para la recolección: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SoftDevelopers</dc:title>
  <dc:creator>USER PRO</dc:creator>
  <cp:lastModifiedBy>Aprendíz</cp:lastModifiedBy>
  <cp:revision>39</cp:revision>
  <dcterms:created xsi:type="dcterms:W3CDTF">2019-03-01T02:03:03Z</dcterms:created>
  <dcterms:modified xsi:type="dcterms:W3CDTF">2019-09-26T17:06:07Z</dcterms:modified>
</cp:coreProperties>
</file>