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74" r:id="rId3"/>
    <p:sldId id="273" r:id="rId4"/>
    <p:sldId id="267" r:id="rId5"/>
    <p:sldId id="276" r:id="rId6"/>
    <p:sldId id="271" r:id="rId7"/>
    <p:sldId id="268" r:id="rId8"/>
    <p:sldId id="272" r:id="rId9"/>
    <p:sldId id="260" r:id="rId10"/>
    <p:sldId id="275" r:id="rId11"/>
    <p:sldId id="284" r:id="rId12"/>
    <p:sldId id="287" r:id="rId13"/>
    <p:sldId id="309" r:id="rId14"/>
    <p:sldId id="290" r:id="rId15"/>
    <p:sldId id="291" r:id="rId16"/>
    <p:sldId id="293" r:id="rId17"/>
    <p:sldId id="294" r:id="rId18"/>
    <p:sldId id="295" r:id="rId19"/>
    <p:sldId id="296" r:id="rId20"/>
    <p:sldId id="297" r:id="rId21"/>
    <p:sldId id="299" r:id="rId22"/>
    <p:sldId id="300" r:id="rId23"/>
    <p:sldId id="301" r:id="rId24"/>
    <p:sldId id="261" r:id="rId25"/>
    <p:sldId id="262" r:id="rId26"/>
    <p:sldId id="278" r:id="rId27"/>
    <p:sldId id="263" r:id="rId28"/>
    <p:sldId id="265" r:id="rId29"/>
    <p:sldId id="310" r:id="rId30"/>
    <p:sldId id="31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  <c:pt idx="3">
                  <c:v>1.2</c:v>
                </c:pt>
                <c:pt idx="4">
                  <c:v>1.5</c:v>
                </c:pt>
                <c:pt idx="5">
                  <c:v>1.7</c:v>
                </c:pt>
                <c:pt idx="6">
                  <c:v>2</c:v>
                </c:pt>
                <c:pt idx="7">
                  <c:v>2.0499999999999998</c:v>
                </c:pt>
                <c:pt idx="8">
                  <c:v>2</c:v>
                </c:pt>
                <c:pt idx="9">
                  <c:v>3</c:v>
                </c:pt>
                <c:pt idx="10">
                  <c:v>3.9</c:v>
                </c:pt>
                <c:pt idx="11">
                  <c:v>3.8</c:v>
                </c:pt>
                <c:pt idx="12">
                  <c:v>4</c:v>
                </c:pt>
                <c:pt idx="13">
                  <c:v>5</c:v>
                </c:pt>
                <c:pt idx="14">
                  <c:v>3</c:v>
                </c:pt>
                <c:pt idx="15">
                  <c:v>3.8</c:v>
                </c:pt>
                <c:pt idx="16">
                  <c:v>3.9</c:v>
                </c:pt>
                <c:pt idx="17">
                  <c:v>4</c:v>
                </c:pt>
                <c:pt idx="18">
                  <c:v>6</c:v>
                </c:pt>
                <c:pt idx="19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15A-4093-8209-7D6BE2BD52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4864495"/>
        <c:axId val="1834861583"/>
      </c:scatterChart>
      <c:valAx>
        <c:axId val="1834864495"/>
        <c:scaling>
          <c:orientation val="minMax"/>
          <c:max val="2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4861583"/>
        <c:crosses val="autoZero"/>
        <c:crossBetween val="midCat"/>
        <c:majorUnit val="5"/>
      </c:valAx>
      <c:valAx>
        <c:axId val="1834861583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486449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C170-78EF-4410-A41B-3487FED8F820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139B1-6DA6-47D2-8797-0A4B3E13A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68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F217-CCBD-45E3-BFC1-6098C086E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8D4F7-2089-4006-82BD-B7498CD74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B6E7A-E228-4B80-A745-F7D4A752F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69BB0-C772-497E-9797-334BC2AB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D216E-67D3-4C9F-9D47-8B3FBAB4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0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839E-8ED7-4D5A-80F9-2C58A3FEC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A6607-D8D4-41BB-AED4-4C09F0143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7AE26-F7FC-4A2F-90FC-232B5D88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EAEB5-5B61-47D5-8DDB-4DC16FB7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CB5C8-01A6-4BE9-A0B4-3A4172244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92B8F-FDC9-46B2-B528-CF2C279EC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9A23D-1CE3-4322-8679-EC79D8349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08D51-AF57-4294-A7D3-75F5732C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EBD4C-9CEB-440C-9587-5053FE85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F3F1E-E45D-48B1-8E3B-2028DFBE0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4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A919-CCF2-4ECD-9529-E3BBB468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F442F-E021-4CDF-9D74-086847E90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04B62-FF24-4610-BAAF-971392BF5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A1B4A-5ED5-49FF-A55E-D3648F9F4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06B23-43B0-406E-9D82-206AB110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7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64966-F574-42E2-BDED-A8030B509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5D620-846A-4E77-9F10-A48227404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7685-4009-44CC-8146-9099300EB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C212C-E248-4B78-A236-5AB48325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32428-9A0E-497F-8BDA-E6EAB49E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EF37-8B93-4980-87F5-DC8334FF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5D9A2-31CA-4490-ADDC-561B20180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68EE6-24D7-48F8-9542-702D8840F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2E7EB-137A-486F-9DD7-369038204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9D649-C387-4EB2-9EB1-CA61DE6C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59C8A-9482-4250-9EFA-02E934DE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3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9D2A-4646-46D2-9A18-FECCCADC8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239AE-9F1C-4CFF-86A5-581790BA3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7C857-4FD8-4322-BAD5-45520B4D3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84BA8-E7B8-4D6E-881E-06EFF57C5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D1A3C0-FE82-4921-8A7F-CAB76ADFD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85E18-224B-4CEE-AA59-EBCC88880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A984E8-65E8-4F6D-8495-3A51E394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BF7124-622C-4912-8B53-A8B75F726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6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2643A-64B9-424C-83B7-7D99E395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CC69B-FC3E-4843-87ED-00470F33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B42A1-F560-4988-BEBD-35EA38E7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4B55A-32ED-482F-A5E5-5A714F3A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0CD8E-7215-41FE-8FC9-CA1468B88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D76AF-645A-4DB5-A8F6-18289874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336A5-03B9-4E56-873B-01E778F5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2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9C3F2-71ED-4567-8BAB-2804DC3DB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698B2-A419-4249-8D26-470B270D4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33422-147B-43CA-A1C5-C665242AC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71565-D866-404D-B3F9-97B90B50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9EFC0-97DA-49B2-A7DA-926C03EC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5CFC1-DBDE-42DC-B27C-C2E27BDF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5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8E5E7-0689-4931-9DC0-C9ED8B864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DF84B-4EC1-407C-9A47-DEC3136B8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8E75A-57CA-4F8F-BABB-F15CC3DA5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BD7D5-56B7-4B18-B790-B9BDB1F3D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A14D3-9BD3-49FC-A06A-D67245312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2734E-5C24-41C0-800A-9DF7A785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6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4FE9BF-035E-4E6E-82A7-4B7F35E66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B164A-E346-4F1A-994C-F2AE72757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74E96-B6D1-4734-A967-03AE1A754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BC175-0106-4A61-AD4C-27AF18A4124E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7447A-F8C5-4630-B40C-BEE65CB1E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E7A89-3FDB-4D9C-A526-C07F08ADA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9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10.png"/><Relationship Id="rId7" Type="http://schemas.openxmlformats.org/officeDocument/2006/relationships/image" Target="../media/image1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.png"/><Relationship Id="rId5" Type="http://schemas.openxmlformats.org/officeDocument/2006/relationships/image" Target="../media/image11.png"/><Relationship Id="rId10" Type="http://schemas.openxmlformats.org/officeDocument/2006/relationships/image" Target="../media/image51.png"/><Relationship Id="rId4" Type="http://schemas.openxmlformats.org/officeDocument/2006/relationships/image" Target="../media/image6.png"/><Relationship Id="rId9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10.png"/><Relationship Id="rId7" Type="http://schemas.openxmlformats.org/officeDocument/2006/relationships/image" Target="../media/image1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image" Target="../media/image51.png"/><Relationship Id="rId4" Type="http://schemas.openxmlformats.org/officeDocument/2006/relationships/image" Target="../media/image6.png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png"/><Relationship Id="rId3" Type="http://schemas.openxmlformats.org/officeDocument/2006/relationships/image" Target="../media/image310.png"/><Relationship Id="rId12" Type="http://schemas.openxmlformats.org/officeDocument/2006/relationships/image" Target="../media/image15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10.png"/><Relationship Id="rId5" Type="http://schemas.openxmlformats.org/officeDocument/2006/relationships/image" Target="../media/image70.png"/><Relationship Id="rId10" Type="http://schemas.openxmlformats.org/officeDocument/2006/relationships/image" Target="../media/image51.png"/><Relationship Id="rId4" Type="http://schemas.openxmlformats.org/officeDocument/2006/relationships/image" Target="../media/image6.png"/><Relationship Id="rId9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1.png"/><Relationship Id="rId7" Type="http://schemas.openxmlformats.org/officeDocument/2006/relationships/image" Target="../media/image14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0.png"/><Relationship Id="rId10" Type="http://schemas.openxmlformats.org/officeDocument/2006/relationships/image" Target="../media/image16.png"/><Relationship Id="rId4" Type="http://schemas.openxmlformats.org/officeDocument/2006/relationships/image" Target="../media/image51.png"/><Relationship Id="rId9" Type="http://schemas.openxmlformats.org/officeDocument/2006/relationships/image" Target="../media/image1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1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1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1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41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7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9.png"/><Relationship Id="rId4" Type="http://schemas.openxmlformats.org/officeDocument/2006/relationships/image" Target="../media/image51.png"/><Relationship Id="rId9" Type="http://schemas.openxmlformats.org/officeDocument/2006/relationships/image" Target="../media/image8.png"/><Relationship Id="rId1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9.png"/><Relationship Id="rId7" Type="http://schemas.openxmlformats.org/officeDocument/2006/relationships/image" Target="../media/image5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2.png"/><Relationship Id="rId9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4A47-39AB-40B3-ADBD-F4BC2E3F7E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Métodos</a:t>
            </a:r>
            <a:r>
              <a:rPr lang="en-US" dirty="0"/>
              <a:t> de </a:t>
            </a:r>
            <a:r>
              <a:rPr lang="en-US" dirty="0" err="1"/>
              <a:t>validação</a:t>
            </a:r>
            <a:r>
              <a:rPr lang="en-US" dirty="0"/>
              <a:t> para </a:t>
            </a:r>
            <a:r>
              <a:rPr lang="en-US" dirty="0" err="1"/>
              <a:t>Modelos</a:t>
            </a:r>
            <a:r>
              <a:rPr lang="en-US" dirty="0"/>
              <a:t> de </a:t>
            </a:r>
            <a:r>
              <a:rPr lang="en-US" dirty="0" err="1"/>
              <a:t>Séries</a:t>
            </a:r>
            <a:r>
              <a:rPr lang="en-US" dirty="0"/>
              <a:t> </a:t>
            </a:r>
            <a:r>
              <a:rPr lang="en-US" dirty="0" err="1"/>
              <a:t>Temporais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0C71A-F2A7-4962-A920-5CC51D5D9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Beatriz Pereira Lourenço</a:t>
            </a:r>
          </a:p>
          <a:p>
            <a:r>
              <a:rPr lang="en-US" dirty="0"/>
              <a:t>Miguel Santos Loureiro</a:t>
            </a:r>
          </a:p>
          <a:p>
            <a:r>
              <a:rPr lang="en-US" dirty="0"/>
              <a:t>24/04/2024</a:t>
            </a:r>
          </a:p>
        </p:txBody>
      </p:sp>
    </p:spTree>
    <p:extLst>
      <p:ext uri="{BB962C8B-B14F-4D97-AF65-F5344CB8AC3E}">
        <p14:creationId xmlns:p14="http://schemas.microsoft.com/office/powerpoint/2010/main" val="3003589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DE0B-3616-414D-B474-16B4DC54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Several areas of study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BC477B5-094F-47EE-B758-7EF6DAAC57AF}"/>
              </a:ext>
            </a:extLst>
          </p:cNvPr>
          <p:cNvGrpSpPr/>
          <p:nvPr/>
        </p:nvGrpSpPr>
        <p:grpSpPr>
          <a:xfrm>
            <a:off x="1166069" y="2661407"/>
            <a:ext cx="2600587" cy="763398"/>
            <a:chOff x="1166069" y="3047301"/>
            <a:chExt cx="2600587" cy="76339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1027030-C713-4CF7-A93D-639BCECB799D}"/>
                </a:ext>
              </a:extLst>
            </p:cNvPr>
            <p:cNvSpPr txBox="1"/>
            <p:nvPr/>
          </p:nvSpPr>
          <p:spPr>
            <a:xfrm>
              <a:off x="1313450" y="3228945"/>
              <a:ext cx="2305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Classical Forecasting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7AFD04-4BD8-41AE-BBD5-F5D1DB0BA094}"/>
                </a:ext>
              </a:extLst>
            </p:cNvPr>
            <p:cNvSpPr/>
            <p:nvPr/>
          </p:nvSpPr>
          <p:spPr>
            <a:xfrm>
              <a:off x="1166069" y="3047301"/>
              <a:ext cx="2600587" cy="76339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E65D6FD-AC44-4455-B25F-5A98789CADB7}"/>
              </a:ext>
            </a:extLst>
          </p:cNvPr>
          <p:cNvGrpSpPr/>
          <p:nvPr/>
        </p:nvGrpSpPr>
        <p:grpSpPr>
          <a:xfrm>
            <a:off x="4589310" y="2661407"/>
            <a:ext cx="2600587" cy="763398"/>
            <a:chOff x="4356307" y="3047301"/>
            <a:chExt cx="2600587" cy="7633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F2F26A-AD41-46A6-9346-7A6F64DC943A}"/>
                </a:ext>
              </a:extLst>
            </p:cNvPr>
            <p:cNvSpPr txBox="1"/>
            <p:nvPr/>
          </p:nvSpPr>
          <p:spPr>
            <a:xfrm>
              <a:off x="4632121" y="3228945"/>
              <a:ext cx="20489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Machine Learning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C18F15A-F043-4C8E-A64E-4A097A2A6257}"/>
                </a:ext>
              </a:extLst>
            </p:cNvPr>
            <p:cNvSpPr/>
            <p:nvPr/>
          </p:nvSpPr>
          <p:spPr>
            <a:xfrm>
              <a:off x="4356307" y="3047301"/>
              <a:ext cx="2600587" cy="76339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E6D504C-7E86-4BFA-A01B-46CC7A65FF46}"/>
              </a:ext>
            </a:extLst>
          </p:cNvPr>
          <p:cNvGrpSpPr/>
          <p:nvPr/>
        </p:nvGrpSpPr>
        <p:grpSpPr>
          <a:xfrm>
            <a:off x="8012551" y="2661407"/>
            <a:ext cx="2600587" cy="763398"/>
            <a:chOff x="7333043" y="3047301"/>
            <a:chExt cx="2600587" cy="76339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472FA7-4203-4993-9E99-B663E7E037C5}"/>
                </a:ext>
              </a:extLst>
            </p:cNvPr>
            <p:cNvSpPr txBox="1"/>
            <p:nvPr/>
          </p:nvSpPr>
          <p:spPr>
            <a:xfrm>
              <a:off x="7987583" y="3228945"/>
              <a:ext cx="1291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Economics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4909AF0-3B9F-46B3-B43E-E951DC1B56D0}"/>
                </a:ext>
              </a:extLst>
            </p:cNvPr>
            <p:cNvSpPr/>
            <p:nvPr/>
          </p:nvSpPr>
          <p:spPr>
            <a:xfrm>
              <a:off x="7333043" y="3047301"/>
              <a:ext cx="2600587" cy="76339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7EA80F2-8EAE-4457-9E8C-4495A1013B55}"/>
              </a:ext>
            </a:extLst>
          </p:cNvPr>
          <p:cNvGrpSpPr/>
          <p:nvPr/>
        </p:nvGrpSpPr>
        <p:grpSpPr>
          <a:xfrm>
            <a:off x="2877422" y="4258113"/>
            <a:ext cx="2600587" cy="763398"/>
            <a:chOff x="2971100" y="4853150"/>
            <a:chExt cx="2600587" cy="76339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9FD52F-3A74-4CA2-B0E1-C9474FEA4510}"/>
                </a:ext>
              </a:extLst>
            </p:cNvPr>
            <p:cNvSpPr txBox="1"/>
            <p:nvPr/>
          </p:nvSpPr>
          <p:spPr>
            <a:xfrm>
              <a:off x="3347551" y="5034794"/>
              <a:ext cx="1847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Data Streaming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214F493-CB34-4EB4-97A4-CB88E4EF5564}"/>
                </a:ext>
              </a:extLst>
            </p:cNvPr>
            <p:cNvSpPr/>
            <p:nvPr/>
          </p:nvSpPr>
          <p:spPr>
            <a:xfrm>
              <a:off x="2971100" y="4853150"/>
              <a:ext cx="2600587" cy="76339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193408-9EE0-4FBB-8922-554A3804C6F1}"/>
              </a:ext>
            </a:extLst>
          </p:cNvPr>
          <p:cNvGrpSpPr/>
          <p:nvPr/>
        </p:nvGrpSpPr>
        <p:grpSpPr>
          <a:xfrm>
            <a:off x="6270085" y="4258113"/>
            <a:ext cx="2600587" cy="763398"/>
            <a:chOff x="5859025" y="4853732"/>
            <a:chExt cx="2600587" cy="76339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66D048-D67B-4BCA-B65A-4B41820E6B9E}"/>
                </a:ext>
              </a:extLst>
            </p:cNvPr>
            <p:cNvSpPr txBox="1"/>
            <p:nvPr/>
          </p:nvSpPr>
          <p:spPr>
            <a:xfrm>
              <a:off x="6639785" y="5035376"/>
              <a:ext cx="10390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Geology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6D8D316-4283-4F28-8470-211FB7FE267E}"/>
                </a:ext>
              </a:extLst>
            </p:cNvPr>
            <p:cNvSpPr/>
            <p:nvPr/>
          </p:nvSpPr>
          <p:spPr>
            <a:xfrm>
              <a:off x="5859025" y="4853732"/>
              <a:ext cx="2600587" cy="76339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0864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Fixed-origin/Holdout</a:t>
            </a:r>
            <a:endParaRPr lang="pt-PT" dirty="0"/>
          </a:p>
        </p:txBody>
      </p: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03BC4739-95B6-4209-85DB-E0A71D8104ED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534E6A90-A4C8-4286-BB6D-3AAD814EEC16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B69A84-923E-4B85-A815-AC8CDC67201D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7ECE1B-4B71-4D50-A319-67C65C42FA85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7ECE1B-4B71-4D50-A319-67C65C42F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8D7B08D-1C94-41EC-998F-A64FA741847A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8D7B08D-1C94-41EC-998F-A64FA7418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F562EE9E-5D7A-48A4-8401-2F48AE1216D2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4F0D19-AC75-4548-9F5B-F12C4C7D3E9A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47BD50-3992-42D5-A31B-839D42D9AD9A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BE34E46-1D2A-4E8C-8B83-209CA3080936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BE34E46-1D2A-4E8C-8B83-209CA3080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4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2D0BE20-A295-459D-8C02-1910ADF447C1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2D0BE20-A295-459D-8C02-1910ADF44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5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9D3D8A3F-07F2-46E3-9DA2-CED9BF4CCC2A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0A59D27-4F4B-4ED2-83B5-ED0FD0B105B1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9797D1-B0D9-4D81-A715-F8F347F3192C}"/>
              </a:ext>
            </a:extLst>
          </p:cNvPr>
          <p:cNvSpPr txBox="1"/>
          <p:nvPr/>
        </p:nvSpPr>
        <p:spPr>
          <a:xfrm>
            <a:off x="6929559" y="4459110"/>
            <a:ext cx="1335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Problemas</a:t>
            </a:r>
            <a:endParaRPr 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B35A86-289B-4833-B40C-E32A519C3029}"/>
              </a:ext>
            </a:extLst>
          </p:cNvPr>
          <p:cNvSpPr/>
          <p:nvPr/>
        </p:nvSpPr>
        <p:spPr>
          <a:xfrm>
            <a:off x="7158788" y="4720721"/>
            <a:ext cx="4477716" cy="16964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Depende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escolha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 origin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Apenas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uma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iteração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66758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Rolling-origin-update</a:t>
            </a:r>
            <a:endParaRPr lang="pt-PT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9C7744-5BDD-4D64-A94F-2BC86093265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4C2DC1-CEE7-469A-B0EF-57415F3CD6D9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143D17-E1CF-4E8C-B876-EBD42CFE222B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5F06B9B1-CF0A-4454-8890-525044005BCA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A4A0C-9604-4FE4-A151-BEE0DEF5654D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945CE8-72E6-4D9D-B428-D9915A0C599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08B1143-BB6A-4B56-AF4B-4C4E54FB5719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4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/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70213FD8-8694-436E-8606-B7177026DD74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/>
              <p:nvPr/>
            </p:nvSpPr>
            <p:spPr>
              <a:xfrm>
                <a:off x="7831441" y="3599520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441" y="3599520"/>
                <a:ext cx="734169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9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10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085CBD-31AC-45FC-A16F-342FEC5DB996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748F3-2872-4662-908A-3DF7C4C6B1FD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FA698-439E-405C-AA4C-2F6B588B78F9}"/>
              </a:ext>
            </a:extLst>
          </p:cNvPr>
          <p:cNvSpPr/>
          <p:nvPr/>
        </p:nvSpPr>
        <p:spPr>
          <a:xfrm>
            <a:off x="6348936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E9A0BD-72E1-4292-B9A6-028439881627}"/>
              </a:ext>
            </a:extLst>
          </p:cNvPr>
          <p:cNvSpPr/>
          <p:nvPr/>
        </p:nvSpPr>
        <p:spPr>
          <a:xfrm>
            <a:off x="8133196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9DBBB6-3576-4BC9-B86E-85B014571571}"/>
                  </a:ext>
                </a:extLst>
              </p:cNvPr>
              <p:cNvSpPr txBox="1"/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9DBBB6-3576-4BC9-B86E-85B014571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blipFill>
                <a:blip r:embed="rId11"/>
                <a:stretch>
                  <a:fillRect l="-3289" r="-3947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E0DA2D48-0AB9-4AC7-A58C-4AE884C6B664}"/>
              </a:ext>
            </a:extLst>
          </p:cNvPr>
          <p:cNvSpPr txBox="1"/>
          <p:nvPr/>
        </p:nvSpPr>
        <p:spPr>
          <a:xfrm>
            <a:off x="6896003" y="4459110"/>
            <a:ext cx="1335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Problemas</a:t>
            </a:r>
            <a:endParaRPr 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6A3829-273E-4B64-AD55-87E4AA1FAD5A}"/>
              </a:ext>
            </a:extLst>
          </p:cNvPr>
          <p:cNvSpPr/>
          <p:nvPr/>
        </p:nvSpPr>
        <p:spPr>
          <a:xfrm>
            <a:off x="7125232" y="4720721"/>
            <a:ext cx="4477716" cy="16964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é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apenas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treinado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uma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vez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41843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Rolling-origin-recalibration</a:t>
            </a:r>
            <a:endParaRPr lang="pt-PT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9C7744-5BDD-4D64-A94F-2BC86093265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4C2DC1-CEE7-469A-B0EF-57415F3CD6D9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143D17-E1CF-4E8C-B876-EBD42CFE222B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5F06B9B1-CF0A-4454-8890-525044005BCA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A4A0C-9604-4FE4-A151-BEE0DEF5654D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945CE8-72E6-4D9D-B428-D9915A0C599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08B1143-BB6A-4B56-AF4B-4C4E54FB5719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4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/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70213FD8-8694-436E-8606-B7177026DD74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C8D66-18B7-468A-AAD4-60E9CA00F20F}"/>
                  </a:ext>
                </a:extLst>
              </p:cNvPr>
              <p:cNvSpPr txBox="1"/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C8D66-18B7-468A-AAD4-60E9CA00F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blipFill>
                <a:blip r:embed="rId6"/>
                <a:stretch>
                  <a:fillRect l="-3289" r="-3947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/>
              <p:nvPr/>
            </p:nvSpPr>
            <p:spPr>
              <a:xfrm>
                <a:off x="7831441" y="3599520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441" y="3599520"/>
                <a:ext cx="734169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9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10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085CBD-31AC-45FC-A16F-342FEC5DB996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748F3-2872-4662-908A-3DF7C4C6B1FD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FA698-439E-405C-AA4C-2F6B588B78F9}"/>
              </a:ext>
            </a:extLst>
          </p:cNvPr>
          <p:cNvSpPr/>
          <p:nvPr/>
        </p:nvSpPr>
        <p:spPr>
          <a:xfrm>
            <a:off x="6348936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E9A0BD-72E1-4292-B9A6-028439881627}"/>
              </a:ext>
            </a:extLst>
          </p:cNvPr>
          <p:cNvSpPr/>
          <p:nvPr/>
        </p:nvSpPr>
        <p:spPr>
          <a:xfrm>
            <a:off x="8133196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57D293-2482-4245-8927-FDA0EB4440BB}"/>
              </a:ext>
            </a:extLst>
          </p:cNvPr>
          <p:cNvSpPr txBox="1"/>
          <p:nvPr/>
        </p:nvSpPr>
        <p:spPr>
          <a:xfrm>
            <a:off x="6896003" y="4459110"/>
            <a:ext cx="1335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Problemas</a:t>
            </a:r>
            <a:endParaRPr 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455E295-DA5E-44E7-BC6F-16AA947DDBC4}"/>
              </a:ext>
            </a:extLst>
          </p:cNvPr>
          <p:cNvSpPr/>
          <p:nvPr/>
        </p:nvSpPr>
        <p:spPr>
          <a:xfrm>
            <a:off x="7125232" y="4720721"/>
            <a:ext cx="4477716" cy="16964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é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apenas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treinado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uma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vez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060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Fixed-size rolling window</a:t>
            </a:r>
            <a:endParaRPr lang="pt-PT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9C7744-5BDD-4D64-A94F-2BC86093265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4C2DC1-CEE7-469A-B0EF-57415F3CD6D9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143D17-E1CF-4E8C-B876-EBD42CFE222B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5F06B9B1-CF0A-4454-8890-525044005BCA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A4A0C-9604-4FE4-A151-BEE0DEF5654D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945CE8-72E6-4D9D-B428-D9915A0C599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08B1143-BB6A-4B56-AF4B-4C4E54FB5719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4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/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70213FD8-8694-436E-8606-B7177026DD74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/>
              <p:nvPr/>
            </p:nvSpPr>
            <p:spPr>
              <a:xfrm>
                <a:off x="7836295" y="3603506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295" y="3603506"/>
                <a:ext cx="734169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9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10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085CBD-31AC-45FC-A16F-342FEC5DB996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748F3-2872-4662-908A-3DF7C4C6B1FD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FA698-439E-405C-AA4C-2F6B588B78F9}"/>
              </a:ext>
            </a:extLst>
          </p:cNvPr>
          <p:cNvSpPr/>
          <p:nvPr/>
        </p:nvSpPr>
        <p:spPr>
          <a:xfrm>
            <a:off x="6348936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E9A0BD-72E1-4292-B9A6-028439881627}"/>
              </a:ext>
            </a:extLst>
          </p:cNvPr>
          <p:cNvSpPr/>
          <p:nvPr/>
        </p:nvSpPr>
        <p:spPr>
          <a:xfrm>
            <a:off x="8133715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47F57D-261B-4734-9B27-3D6EC3C025BF}"/>
                  </a:ext>
                </a:extLst>
              </p:cNvPr>
              <p:cNvSpPr txBox="1"/>
              <p:nvPr/>
            </p:nvSpPr>
            <p:spPr>
              <a:xfrm>
                <a:off x="1252795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47F57D-261B-4734-9B27-3D6EC3C02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795" y="2587619"/>
                <a:ext cx="734169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D34F8BEC-5DDD-446D-A0E4-770D38E310E2}"/>
              </a:ext>
            </a:extLst>
          </p:cNvPr>
          <p:cNvSpPr/>
          <p:nvPr/>
        </p:nvSpPr>
        <p:spPr>
          <a:xfrm>
            <a:off x="1550217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81F61A-AFAD-44DF-940B-3D0AC059B6AF}"/>
                  </a:ext>
                </a:extLst>
              </p:cNvPr>
              <p:cNvSpPr txBox="1"/>
              <p:nvPr/>
            </p:nvSpPr>
            <p:spPr>
              <a:xfrm>
                <a:off x="2381044" y="3603506"/>
                <a:ext cx="92749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81F61A-AFAD-44DF-940B-3D0AC059B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044" y="3603506"/>
                <a:ext cx="927498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566F9141-871B-4848-9C47-6098AA25065E}"/>
              </a:ext>
            </a:extLst>
          </p:cNvPr>
          <p:cNvSpPr/>
          <p:nvPr/>
        </p:nvSpPr>
        <p:spPr>
          <a:xfrm>
            <a:off x="2775130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D4E8A85-65D5-4358-9E1A-46EE78063D2E}"/>
                  </a:ext>
                </a:extLst>
              </p:cNvPr>
              <p:cNvSpPr txBox="1"/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D4E8A85-65D5-4358-9E1A-46EE78063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blipFill>
                <a:blip r:embed="rId13"/>
                <a:stretch>
                  <a:fillRect l="-3289" r="-3947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97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B3EED7F-4235-4035-93BA-3B94D279819E}"/>
              </a:ext>
            </a:extLst>
          </p:cNvPr>
          <p:cNvSpPr/>
          <p:nvPr/>
        </p:nvSpPr>
        <p:spPr>
          <a:xfrm>
            <a:off x="5270500" y="2114196"/>
            <a:ext cx="2184400" cy="22435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Hold-out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6350000" y="2321277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76C0EF-72D2-4C98-98E4-D0DE8E8083FC}"/>
                  </a:ext>
                </a:extLst>
              </p:cNvPr>
              <p:cNvSpPr txBox="1"/>
              <p:nvPr/>
            </p:nvSpPr>
            <p:spPr>
              <a:xfrm>
                <a:off x="6295466" y="2123524"/>
                <a:ext cx="16748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76C0EF-72D2-4C98-98E4-D0DE8E808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466" y="2123524"/>
                <a:ext cx="167482" cy="161583"/>
              </a:xfrm>
              <a:prstGeom prst="rect">
                <a:avLst/>
              </a:prstGeom>
              <a:blipFill>
                <a:blip r:embed="rId5"/>
                <a:stretch>
                  <a:fillRect l="-11111" r="-740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6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1063218" y="3794422"/>
                <a:ext cx="36631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3794422"/>
                <a:ext cx="366319" cy="184666"/>
              </a:xfrm>
              <a:prstGeom prst="rect">
                <a:avLst/>
              </a:prstGeom>
              <a:blipFill>
                <a:blip r:embed="rId7"/>
                <a:stretch>
                  <a:fillRect l="-8197" r="-3279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3ACDF35-FDB7-4AAE-ACAF-6C3F02BC0A9C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3ACDF35-FDB7-4AAE-ACAF-6C3F02BC0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BCB23D1-0D3C-421E-8D60-1B28EF4918B9}"/>
              </a:ext>
            </a:extLst>
          </p:cNvPr>
          <p:cNvCxnSpPr>
            <a:cxnSpLocks/>
          </p:cNvCxnSpPr>
          <p:nvPr/>
        </p:nvCxnSpPr>
        <p:spPr>
          <a:xfrm>
            <a:off x="5803900" y="2736850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7B68992-8762-4294-A93F-C83E79470C69}"/>
              </a:ext>
            </a:extLst>
          </p:cNvPr>
          <p:cNvCxnSpPr>
            <a:cxnSpLocks/>
          </p:cNvCxnSpPr>
          <p:nvPr/>
        </p:nvCxnSpPr>
        <p:spPr>
          <a:xfrm>
            <a:off x="6896100" y="3762672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70C8D7-77AE-4E22-A198-35DF1ABC0E09}"/>
                  </a:ext>
                </a:extLst>
              </p:cNvPr>
              <p:cNvSpPr txBox="1"/>
              <p:nvPr/>
            </p:nvSpPr>
            <p:spPr>
              <a:xfrm>
                <a:off x="5728080" y="2555377"/>
                <a:ext cx="16434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70C8D7-77AE-4E22-A198-35DF1ABC0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080" y="2555377"/>
                <a:ext cx="164340" cy="161583"/>
              </a:xfrm>
              <a:prstGeom prst="rect">
                <a:avLst/>
              </a:prstGeom>
              <a:blipFill>
                <a:blip r:embed="rId9"/>
                <a:stretch>
                  <a:fillRect l="-11111" r="-370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6C871BB-A00A-4269-817C-33DA165FCDD5}"/>
                  </a:ext>
                </a:extLst>
              </p:cNvPr>
              <p:cNvSpPr txBox="1"/>
              <p:nvPr/>
            </p:nvSpPr>
            <p:spPr>
              <a:xfrm>
                <a:off x="6813930" y="3565335"/>
                <a:ext cx="16581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6C871BB-A00A-4269-817C-33DA165FC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930" y="3565335"/>
                <a:ext cx="165815" cy="161583"/>
              </a:xfrm>
              <a:prstGeom prst="rect">
                <a:avLst/>
              </a:prstGeom>
              <a:blipFill>
                <a:blip r:embed="rId10"/>
                <a:stretch>
                  <a:fillRect l="-1111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2D105F4-7F04-4B7B-AEFA-0DAFFD79C6B2}"/>
              </a:ext>
            </a:extLst>
          </p:cNvPr>
          <p:cNvSpPr txBox="1"/>
          <p:nvPr/>
        </p:nvSpPr>
        <p:spPr>
          <a:xfrm>
            <a:off x="5991957" y="4117102"/>
            <a:ext cx="15183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Interval of random splits</a:t>
            </a:r>
          </a:p>
        </p:txBody>
      </p:sp>
    </p:spTree>
    <p:extLst>
      <p:ext uri="{BB962C8B-B14F-4D97-AF65-F5344CB8AC3E}">
        <p14:creationId xmlns:p14="http://schemas.microsoft.com/office/powerpoint/2010/main" val="269637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Prequential – Growing window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380605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381008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</p:spTree>
    <p:extLst>
      <p:ext uri="{BB962C8B-B14F-4D97-AF65-F5344CB8AC3E}">
        <p14:creationId xmlns:p14="http://schemas.microsoft.com/office/powerpoint/2010/main" val="2129914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Prequential – Rolling window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380605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381008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</p:spTree>
    <p:extLst>
      <p:ext uri="{BB962C8B-B14F-4D97-AF65-F5344CB8AC3E}">
        <p14:creationId xmlns:p14="http://schemas.microsoft.com/office/powerpoint/2010/main" val="2733270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Prequential – Gap Rolling window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23675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3482418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3482418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3482418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3480049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3484084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</p:spTree>
    <p:extLst>
      <p:ext uri="{BB962C8B-B14F-4D97-AF65-F5344CB8AC3E}">
        <p14:creationId xmlns:p14="http://schemas.microsoft.com/office/powerpoint/2010/main" val="3600551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Blocked CV (K-fold)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blipFill>
                <a:blip r:embed="rId8"/>
                <a:stretch>
                  <a:fillRect l="-9836" r="-8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07D676F1-7A50-49E0-B204-22E3888FF364}"/>
              </a:ext>
            </a:extLst>
          </p:cNvPr>
          <p:cNvSpPr txBox="1"/>
          <p:nvPr/>
        </p:nvSpPr>
        <p:spPr>
          <a:xfrm>
            <a:off x="6896003" y="4459110"/>
            <a:ext cx="1335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Problemas</a:t>
            </a:r>
            <a:endParaRPr 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360ACA-92A9-4DA9-AE4B-DBD7CBE84771}"/>
              </a:ext>
            </a:extLst>
          </p:cNvPr>
          <p:cNvSpPr/>
          <p:nvPr/>
        </p:nvSpPr>
        <p:spPr>
          <a:xfrm>
            <a:off x="7125232" y="4720721"/>
            <a:ext cx="4477716" cy="16964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é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apenas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treinado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uma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vez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1410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8FA6-3675-45B2-8E3C-476B920C4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r>
              <a:rPr lang="en-US" dirty="0"/>
              <a:t> e </a:t>
            </a:r>
            <a:r>
              <a:rPr lang="en-US" dirty="0" err="1"/>
              <a:t>Motivação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3FA76-7876-4B60-999D-55740EC3A2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73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</a:t>
            </a:r>
            <a:r>
              <a:rPr lang="en-US" dirty="0" err="1"/>
              <a:t>hv</a:t>
            </a:r>
            <a:r>
              <a:rPr lang="en-US" dirty="0"/>
              <a:t>-Blocked CV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blipFill>
                <a:blip r:embed="rId8"/>
                <a:stretch>
                  <a:fillRect l="-9836" r="-8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E35177DB-2B64-4715-8912-4EA991BAA9CF}"/>
              </a:ext>
            </a:extLst>
          </p:cNvPr>
          <p:cNvSpPr txBox="1"/>
          <p:nvPr/>
        </p:nvSpPr>
        <p:spPr>
          <a:xfrm>
            <a:off x="6896003" y="4459110"/>
            <a:ext cx="1335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Problemas</a:t>
            </a:r>
            <a:endParaRPr 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002BA4-0162-43C5-BA28-1E7CF47D3FED}"/>
              </a:ext>
            </a:extLst>
          </p:cNvPr>
          <p:cNvSpPr/>
          <p:nvPr/>
        </p:nvSpPr>
        <p:spPr>
          <a:xfrm>
            <a:off x="7125232" y="4720721"/>
            <a:ext cx="4477716" cy="16964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Menor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aproveitamento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dos dados;</a:t>
            </a:r>
          </a:p>
        </p:txBody>
      </p:sp>
    </p:spTree>
    <p:extLst>
      <p:ext uri="{BB962C8B-B14F-4D97-AF65-F5344CB8AC3E}">
        <p14:creationId xmlns:p14="http://schemas.microsoft.com/office/powerpoint/2010/main" val="2075761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Modified CV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blipFill>
                <a:blip r:embed="rId8"/>
                <a:stretch>
                  <a:fillRect l="-9836" r="-8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6EDDFA89-9ED3-4C06-8E51-A666DC86F851}"/>
              </a:ext>
            </a:extLst>
          </p:cNvPr>
          <p:cNvSpPr txBox="1"/>
          <p:nvPr/>
        </p:nvSpPr>
        <p:spPr>
          <a:xfrm>
            <a:off x="6896003" y="4459110"/>
            <a:ext cx="1335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Problemas</a:t>
            </a:r>
            <a:endParaRPr 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746891-04BE-4DB8-98F4-A35EBEDAB823}"/>
              </a:ext>
            </a:extLst>
          </p:cNvPr>
          <p:cNvSpPr/>
          <p:nvPr/>
        </p:nvSpPr>
        <p:spPr>
          <a:xfrm>
            <a:off x="7125232" y="4720721"/>
            <a:ext cx="4477716" cy="16964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Introdução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descontinuidades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76303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“Weighted Blocked CV”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blipFill>
                <a:blip r:embed="rId8"/>
                <a:stretch>
                  <a:fillRect l="-9836" r="-8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514C7EB-B5A9-47E7-859D-DB32FB4E3F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2187" y="4531392"/>
            <a:ext cx="2608339" cy="1358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D2243D-18CC-45F4-BD4C-6AD76310E55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2317"/>
          <a:stretch/>
        </p:blipFill>
        <p:spPr>
          <a:xfrm>
            <a:off x="2384612" y="5053429"/>
            <a:ext cx="1232460" cy="5545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93FFC5-A4E2-4A8D-9F9E-D951A3C62B5B}"/>
                  </a:ext>
                </a:extLst>
              </p:cNvPr>
              <p:cNvSpPr txBox="1"/>
              <p:nvPr/>
            </p:nvSpPr>
            <p:spPr>
              <a:xfrm>
                <a:off x="8694453" y="2348426"/>
                <a:ext cx="18389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93FFC5-A4E2-4A8D-9F9E-D951A3C62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2348426"/>
                <a:ext cx="183896" cy="161583"/>
              </a:xfrm>
              <a:prstGeom prst="rect">
                <a:avLst/>
              </a:prstGeom>
              <a:blipFill>
                <a:blip r:embed="rId11"/>
                <a:stretch>
                  <a:fillRect l="-6667" r="-666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005CD5A-1F81-439F-AB2B-481CD98BC73D}"/>
                  </a:ext>
                </a:extLst>
              </p:cNvPr>
              <p:cNvSpPr txBox="1"/>
              <p:nvPr/>
            </p:nvSpPr>
            <p:spPr>
              <a:xfrm>
                <a:off x="8694453" y="2779316"/>
                <a:ext cx="18703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005CD5A-1F81-439F-AB2B-481CD98BC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2779316"/>
                <a:ext cx="187038" cy="161583"/>
              </a:xfrm>
              <a:prstGeom prst="rect">
                <a:avLst/>
              </a:prstGeom>
              <a:blipFill>
                <a:blip r:embed="rId12"/>
                <a:stretch>
                  <a:fillRect l="-6452" r="-645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5632403-1E9D-4CEF-9207-46A28C5B7E1A}"/>
                  </a:ext>
                </a:extLst>
              </p:cNvPr>
              <p:cNvSpPr txBox="1"/>
              <p:nvPr/>
            </p:nvSpPr>
            <p:spPr>
              <a:xfrm>
                <a:off x="8694453" y="3210206"/>
                <a:ext cx="18703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5632403-1E9D-4CEF-9207-46A28C5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3210206"/>
                <a:ext cx="187038" cy="161583"/>
              </a:xfrm>
              <a:prstGeom prst="rect">
                <a:avLst/>
              </a:prstGeom>
              <a:blipFill>
                <a:blip r:embed="rId13"/>
                <a:stretch>
                  <a:fillRect l="-6452" r="-645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B1AB9CC-8BFE-4FEA-AE47-4942F362538A}"/>
                  </a:ext>
                </a:extLst>
              </p:cNvPr>
              <p:cNvSpPr txBox="1"/>
              <p:nvPr/>
            </p:nvSpPr>
            <p:spPr>
              <a:xfrm>
                <a:off x="8694453" y="3641096"/>
                <a:ext cx="18299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B1AB9CC-8BFE-4FEA-AE47-4942F3625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3641096"/>
                <a:ext cx="182999" cy="161583"/>
              </a:xfrm>
              <a:prstGeom prst="rect">
                <a:avLst/>
              </a:prstGeom>
              <a:blipFill>
                <a:blip r:embed="rId14"/>
                <a:stretch>
                  <a:fillRect l="-6667" r="-10000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9BEDE03-AA46-4562-A0C6-EE25E6C610A5}"/>
                  </a:ext>
                </a:extLst>
              </p:cNvPr>
              <p:cNvSpPr txBox="1"/>
              <p:nvPr/>
            </p:nvSpPr>
            <p:spPr>
              <a:xfrm>
                <a:off x="8694453" y="4071985"/>
                <a:ext cx="18703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9BEDE03-AA46-4562-A0C6-EE25E6C61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4071985"/>
                <a:ext cx="187038" cy="161583"/>
              </a:xfrm>
              <a:prstGeom prst="rect">
                <a:avLst/>
              </a:prstGeom>
              <a:blipFill>
                <a:blip r:embed="rId15"/>
                <a:stretch>
                  <a:fillRect l="-6452" r="-6452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3485D788-3E5E-465A-AA74-C3B16438D18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67360" y="5907690"/>
            <a:ext cx="5216785" cy="50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20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“Weighted Growing window CV”</a:t>
            </a:r>
            <a:endParaRPr lang="pt-PT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E38D32-17A6-4D48-BC5A-2F698BD6F17D}"/>
              </a:ext>
            </a:extLst>
          </p:cNvPr>
          <p:cNvSpPr/>
          <p:nvPr/>
        </p:nvSpPr>
        <p:spPr>
          <a:xfrm>
            <a:off x="9258444" y="506957"/>
            <a:ext cx="565376" cy="2588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4C7EB-B5A9-47E7-859D-DB32FB4E3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187" y="4531392"/>
            <a:ext cx="2608339" cy="1358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D2243D-18CC-45F4-BD4C-6AD76310E5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17"/>
          <a:stretch/>
        </p:blipFill>
        <p:spPr>
          <a:xfrm>
            <a:off x="2384612" y="5053429"/>
            <a:ext cx="1232460" cy="5545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85D788-3E5E-465A-AA74-C3B16438D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360" y="5907690"/>
            <a:ext cx="5216785" cy="504006"/>
          </a:xfrm>
          <a:prstGeom prst="rect">
            <a:avLst/>
          </a:prstGeom>
        </p:spPr>
      </p:pic>
      <p:graphicFrame>
        <p:nvGraphicFramePr>
          <p:cNvPr id="60" name="Table 3">
            <a:extLst>
              <a:ext uri="{FF2B5EF4-FFF2-40B4-BE49-F238E27FC236}">
                <a16:creationId xmlns:a16="http://schemas.microsoft.com/office/drawing/2014/main" id="{70E7DDEA-E54D-42DA-8E7A-6660804C014E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53EB949F-7934-4C3C-8CA0-DF7970730DA8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CDB70AB-B18B-4DAA-9621-9CD283887274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0ABAFE-C05E-4E2E-BD38-486110CE998B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0ABAFE-C05E-4E2E-BD38-486110CE9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>
            <a:extLst>
              <a:ext uri="{FF2B5EF4-FFF2-40B4-BE49-F238E27FC236}">
                <a16:creationId xmlns:a16="http://schemas.microsoft.com/office/drawing/2014/main" id="{0A58ED7F-D2C9-49DA-B4EA-C12FF3C8D017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4DFA4B-0DA8-457F-ACAF-6617EEDA3ED6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1E0FD2B-5ACF-4EB1-B5A4-B7681563D44E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C2D9530-F6A8-4CA8-BD44-C15868846ABD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C2D9530-F6A8-4CA8-BD44-C15868846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6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53E055A-ECE5-4D05-8660-08DCBCA4453A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53E055A-ECE5-4D05-8660-08DCBCA44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7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AFAA0D89-69CA-4E65-8039-95E0C23B6E7D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70" name="Table 3">
            <a:extLst>
              <a:ext uri="{FF2B5EF4-FFF2-40B4-BE49-F238E27FC236}">
                <a16:creationId xmlns:a16="http://schemas.microsoft.com/office/drawing/2014/main" id="{6AA5C65A-DADB-40BC-88D1-A79EAD725351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8B88763-956C-490C-BCC2-0CC21D1C07FF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8B88763-956C-490C-BCC2-0CC21D1C0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8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2" name="Table 3">
            <a:extLst>
              <a:ext uri="{FF2B5EF4-FFF2-40B4-BE49-F238E27FC236}">
                <a16:creationId xmlns:a16="http://schemas.microsoft.com/office/drawing/2014/main" id="{F4F2BBBA-2B71-4AF8-AF27-8EE5ADCA3ED5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2ACBB3-70A6-4078-8609-701BCE9AD59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2ACBB3-70A6-4078-8609-701BCE9AD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9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4" name="Table 3">
            <a:extLst>
              <a:ext uri="{FF2B5EF4-FFF2-40B4-BE49-F238E27FC236}">
                <a16:creationId xmlns:a16="http://schemas.microsoft.com/office/drawing/2014/main" id="{7E447111-5146-486B-888D-94470B0C404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88EA0B5-3364-405F-8F9C-354229EA26F4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D083859-D732-4183-A2C1-F1B70257FD42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10AAC14-36D7-495B-8F4F-AC33527A3FF3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120118A-D4C4-4519-9997-50377078EF39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44C58FE-E10D-4521-8D17-7DFEE860089E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44C58FE-E10D-4521-8D17-7DFEE8600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10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50FB0B24-AD30-496F-9C03-88420696FDAB}"/>
              </a:ext>
            </a:extLst>
          </p:cNvPr>
          <p:cNvSpPr txBox="1"/>
          <p:nvPr/>
        </p:nvSpPr>
        <p:spPr>
          <a:xfrm>
            <a:off x="238461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0287A3-21AE-4D97-9552-F204B542966C}"/>
              </a:ext>
            </a:extLst>
          </p:cNvPr>
          <p:cNvSpPr txBox="1"/>
          <p:nvPr/>
        </p:nvSpPr>
        <p:spPr>
          <a:xfrm>
            <a:off x="3773617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8557794-3417-4A01-B875-2FCF11D961A8}"/>
              </a:ext>
            </a:extLst>
          </p:cNvPr>
          <p:cNvSpPr txBox="1"/>
          <p:nvPr/>
        </p:nvSpPr>
        <p:spPr>
          <a:xfrm>
            <a:off x="516262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8C5D271-11D8-483C-87D6-82878AD535EA}"/>
              </a:ext>
            </a:extLst>
          </p:cNvPr>
          <p:cNvSpPr txBox="1"/>
          <p:nvPr/>
        </p:nvSpPr>
        <p:spPr>
          <a:xfrm>
            <a:off x="6551627" y="380605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49BE402-7510-4533-A5A0-065CA56C8F80}"/>
              </a:ext>
            </a:extLst>
          </p:cNvPr>
          <p:cNvSpPr txBox="1"/>
          <p:nvPr/>
        </p:nvSpPr>
        <p:spPr>
          <a:xfrm>
            <a:off x="7940631" y="381008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</p:spTree>
    <p:extLst>
      <p:ext uri="{BB962C8B-B14F-4D97-AF65-F5344CB8AC3E}">
        <p14:creationId xmlns:p14="http://schemas.microsoft.com/office/powerpoint/2010/main" val="3943275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0C8D8-F97C-4867-865B-6860938D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estudo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0FE73-9589-429C-A085-7A7D8529C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02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E9E9-EBB2-478D-9A64-65521DD6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Principais</a:t>
            </a:r>
            <a:r>
              <a:rPr lang="en-US" dirty="0"/>
              <a:t> “Outputs”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469A4C-62FF-4B5A-B247-E756CE451509}"/>
              </a:ext>
            </a:extLst>
          </p:cNvPr>
          <p:cNvGrpSpPr/>
          <p:nvPr/>
        </p:nvGrpSpPr>
        <p:grpSpPr>
          <a:xfrm>
            <a:off x="2550252" y="1914787"/>
            <a:ext cx="2600587" cy="763398"/>
            <a:chOff x="1166069" y="3047301"/>
            <a:chExt cx="2600587" cy="76339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4D87CA-92C1-4B14-AF35-E20E4C720C9B}"/>
                </a:ext>
              </a:extLst>
            </p:cNvPr>
            <p:cNvSpPr txBox="1"/>
            <p:nvPr/>
          </p:nvSpPr>
          <p:spPr>
            <a:xfrm>
              <a:off x="1798582" y="3228945"/>
              <a:ext cx="1335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Python Package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E248D7-64C8-4F75-B376-3EFD844D0516}"/>
                </a:ext>
              </a:extLst>
            </p:cNvPr>
            <p:cNvSpPr/>
            <p:nvPr/>
          </p:nvSpPr>
          <p:spPr>
            <a:xfrm>
              <a:off x="1166069" y="3047301"/>
              <a:ext cx="2600587" cy="76339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7828D42-07B1-4B2F-ADF6-1A0F9FE46AEC}"/>
              </a:ext>
            </a:extLst>
          </p:cNvPr>
          <p:cNvGrpSpPr/>
          <p:nvPr/>
        </p:nvGrpSpPr>
        <p:grpSpPr>
          <a:xfrm>
            <a:off x="6636224" y="1914787"/>
            <a:ext cx="2600587" cy="763398"/>
            <a:chOff x="4356307" y="3047301"/>
            <a:chExt cx="2600587" cy="76339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C8735F2-14B4-4531-9B0E-FF90DFD2B936}"/>
                </a:ext>
              </a:extLst>
            </p:cNvPr>
            <p:cNvSpPr txBox="1"/>
            <p:nvPr/>
          </p:nvSpPr>
          <p:spPr>
            <a:xfrm>
              <a:off x="5245333" y="3228945"/>
              <a:ext cx="6322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Artigo</a:t>
              </a:r>
              <a:endParaRPr lang="en-US" sz="14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D041C49-EAF3-4A2C-8A7F-A04E8BF66BDA}"/>
                </a:ext>
              </a:extLst>
            </p:cNvPr>
            <p:cNvSpPr/>
            <p:nvPr/>
          </p:nvSpPr>
          <p:spPr>
            <a:xfrm>
              <a:off x="4356307" y="3047301"/>
              <a:ext cx="2600587" cy="76339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1CBE631-ED00-4334-93F4-F9DBDD35946F}"/>
              </a:ext>
            </a:extLst>
          </p:cNvPr>
          <p:cNvSpPr txBox="1"/>
          <p:nvPr/>
        </p:nvSpPr>
        <p:spPr>
          <a:xfrm>
            <a:off x="1593908" y="2967605"/>
            <a:ext cx="4739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Criação</a:t>
            </a:r>
            <a:r>
              <a:rPr lang="en-US" sz="1400" dirty="0"/>
              <a:t> de </a:t>
            </a:r>
            <a:r>
              <a:rPr lang="en-US" sz="1400" dirty="0" err="1"/>
              <a:t>biblioteca</a:t>
            </a:r>
            <a:r>
              <a:rPr lang="en-US" sz="1400" dirty="0"/>
              <a:t> open source com </a:t>
            </a:r>
            <a:r>
              <a:rPr lang="en-US" sz="1400" dirty="0" err="1"/>
              <a:t>todos</a:t>
            </a:r>
            <a:r>
              <a:rPr lang="en-US" sz="1400" dirty="0"/>
              <a:t> </a:t>
            </a:r>
            <a:r>
              <a:rPr lang="en-US" sz="1400" dirty="0" err="1"/>
              <a:t>os</a:t>
            </a:r>
            <a:r>
              <a:rPr lang="en-US" sz="1400" dirty="0"/>
              <a:t> </a:t>
            </a:r>
            <a:r>
              <a:rPr lang="en-US" sz="1400" dirty="0" err="1"/>
              <a:t>métodos</a:t>
            </a:r>
            <a:r>
              <a:rPr lang="en-US" sz="1400" dirty="0"/>
              <a:t> de </a:t>
            </a:r>
            <a:r>
              <a:rPr lang="en-US" sz="1400" dirty="0" err="1"/>
              <a:t>validação</a:t>
            </a:r>
            <a:r>
              <a:rPr lang="en-US" sz="1400" dirty="0"/>
              <a:t> </a:t>
            </a:r>
            <a:r>
              <a:rPr lang="en-US" sz="1400" dirty="0" err="1"/>
              <a:t>implementados</a:t>
            </a:r>
            <a:r>
              <a:rPr lang="en-US" sz="1400" dirty="0"/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C0864B-D235-4967-A856-7EEF24DF5A96}"/>
              </a:ext>
            </a:extLst>
          </p:cNvPr>
          <p:cNvSpPr txBox="1"/>
          <p:nvPr/>
        </p:nvSpPr>
        <p:spPr>
          <a:xfrm>
            <a:off x="6526636" y="2967605"/>
            <a:ext cx="4739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Comparação</a:t>
            </a:r>
            <a:r>
              <a:rPr lang="en-US" sz="1400" dirty="0"/>
              <a:t> entre </a:t>
            </a:r>
            <a:r>
              <a:rPr lang="en-US" sz="1400" dirty="0" err="1"/>
              <a:t>métodos</a:t>
            </a:r>
            <a:r>
              <a:rPr lang="en-US" sz="1400" dirty="0"/>
              <a:t> de </a:t>
            </a:r>
            <a:r>
              <a:rPr lang="en-US" sz="1400" dirty="0" err="1"/>
              <a:t>validação</a:t>
            </a:r>
            <a:r>
              <a:rPr lang="en-US" sz="1400" dirty="0"/>
              <a:t> para series </a:t>
            </a:r>
            <a:r>
              <a:rPr lang="en-US" sz="1400" dirty="0" err="1"/>
              <a:t>temporais</a:t>
            </a:r>
            <a:r>
              <a:rPr lang="en-US" sz="1400" dirty="0"/>
              <a:t> </a:t>
            </a:r>
            <a:r>
              <a:rPr lang="en-US" sz="1400" dirty="0" err="1"/>
              <a:t>existentes</a:t>
            </a:r>
            <a:r>
              <a:rPr lang="en-US" sz="1400" dirty="0"/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94F3B2-D2CD-45F2-A1F9-6FA5E801D69F}"/>
              </a:ext>
            </a:extLst>
          </p:cNvPr>
          <p:cNvSpPr txBox="1"/>
          <p:nvPr/>
        </p:nvSpPr>
        <p:spPr>
          <a:xfrm>
            <a:off x="1582722" y="3890935"/>
            <a:ext cx="47397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Publicação</a:t>
            </a:r>
            <a:r>
              <a:rPr lang="en-US" sz="1400" dirty="0"/>
              <a:t> da </a:t>
            </a:r>
            <a:r>
              <a:rPr lang="en-US" sz="1400" dirty="0" err="1"/>
              <a:t>documentação</a:t>
            </a:r>
            <a:r>
              <a:rPr lang="en-US" sz="1400" dirty="0"/>
              <a:t> no </a:t>
            </a:r>
            <a:r>
              <a:rPr lang="en-US" sz="1400" dirty="0" err="1"/>
              <a:t>PypI</a:t>
            </a:r>
            <a:r>
              <a:rPr lang="en-US" sz="1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Implementação</a:t>
            </a:r>
            <a:r>
              <a:rPr lang="en-US" sz="1400" dirty="0"/>
              <a:t> de 13 a 15 </a:t>
            </a:r>
            <a:r>
              <a:rPr lang="en-US" sz="1400" dirty="0" err="1"/>
              <a:t>métodos</a:t>
            </a:r>
            <a:r>
              <a:rPr lang="en-US" sz="1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Implementação</a:t>
            </a:r>
            <a:r>
              <a:rPr lang="en-US" sz="1400" dirty="0"/>
              <a:t> de dados </a:t>
            </a:r>
            <a:r>
              <a:rPr lang="en-US" sz="1400" dirty="0" err="1"/>
              <a:t>sintéticos</a:t>
            </a:r>
            <a:r>
              <a:rPr lang="en-US" sz="1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Implementação</a:t>
            </a:r>
            <a:r>
              <a:rPr lang="en-US" sz="1400" dirty="0"/>
              <a:t> de </a:t>
            </a:r>
            <a:r>
              <a:rPr lang="en-US" sz="1400" dirty="0" err="1"/>
              <a:t>métricas</a:t>
            </a:r>
            <a:r>
              <a:rPr lang="en-US" sz="1400" dirty="0"/>
              <a:t> de </a:t>
            </a:r>
            <a:r>
              <a:rPr lang="en-US" sz="1400" dirty="0" err="1"/>
              <a:t>comparação</a:t>
            </a:r>
            <a:r>
              <a:rPr lang="en-US" sz="1400" dirty="0"/>
              <a:t> de </a:t>
            </a:r>
            <a:r>
              <a:rPr lang="en-US" sz="1400" dirty="0" err="1"/>
              <a:t>métodos</a:t>
            </a:r>
            <a:r>
              <a:rPr lang="en-US" sz="1400" dirty="0"/>
              <a:t>;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2A05FF-AA5C-4A52-AEC0-4AD16C282053}"/>
              </a:ext>
            </a:extLst>
          </p:cNvPr>
          <p:cNvSpPr/>
          <p:nvPr/>
        </p:nvSpPr>
        <p:spPr>
          <a:xfrm>
            <a:off x="573947" y="2943978"/>
            <a:ext cx="981511" cy="7387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Objetivo</a:t>
            </a:r>
            <a:endParaRPr lang="en-US" sz="12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F5BC5D-B966-4899-9484-B827696AAD78}"/>
              </a:ext>
            </a:extLst>
          </p:cNvPr>
          <p:cNvSpPr txBox="1"/>
          <p:nvPr/>
        </p:nvSpPr>
        <p:spPr>
          <a:xfrm>
            <a:off x="6526636" y="3890935"/>
            <a:ext cx="47397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 </a:t>
            </a:r>
            <a:r>
              <a:rPr lang="en-US" sz="1400" b="1" dirty="0" err="1"/>
              <a:t>nível</a:t>
            </a:r>
            <a:r>
              <a:rPr lang="en-US" sz="1400" b="1" dirty="0"/>
              <a:t> dos </a:t>
            </a:r>
            <a:r>
              <a:rPr lang="en-US" sz="1400" b="1" dirty="0" err="1"/>
              <a:t>modelos</a:t>
            </a:r>
            <a:r>
              <a:rPr lang="en-US" sz="1400" dirty="0"/>
              <a:t>: </a:t>
            </a:r>
            <a:r>
              <a:rPr lang="en-US" sz="1400" dirty="0" err="1"/>
              <a:t>Uso</a:t>
            </a:r>
            <a:r>
              <a:rPr lang="en-US" sz="1400" dirty="0"/>
              <a:t> de </a:t>
            </a:r>
            <a:r>
              <a:rPr lang="en-US" sz="1400" dirty="0" err="1"/>
              <a:t>modelos</a:t>
            </a:r>
            <a:r>
              <a:rPr lang="en-US" sz="1400" dirty="0"/>
              <a:t> de ML (random forest), DL (LSTM) and </a:t>
            </a:r>
            <a:r>
              <a:rPr lang="en-US" sz="1400" dirty="0" err="1"/>
              <a:t>clássicos</a:t>
            </a:r>
            <a:r>
              <a:rPr lang="en-US" sz="1400" dirty="0"/>
              <a:t> (ARIMA);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 </a:t>
            </a:r>
            <a:r>
              <a:rPr lang="en-US" sz="1400" b="1" dirty="0" err="1"/>
              <a:t>nível</a:t>
            </a:r>
            <a:r>
              <a:rPr lang="en-US" sz="1400" b="1" dirty="0"/>
              <a:t> dos dados</a:t>
            </a:r>
            <a:r>
              <a:rPr lang="en-US" sz="1400" dirty="0"/>
              <a:t>: </a:t>
            </a:r>
            <a:r>
              <a:rPr lang="en-US" sz="1400" dirty="0" err="1"/>
              <a:t>Maior</a:t>
            </a:r>
            <a:r>
              <a:rPr lang="en-US" sz="1400" dirty="0"/>
              <a:t> </a:t>
            </a:r>
            <a:r>
              <a:rPr lang="en-US" sz="1400" dirty="0" err="1"/>
              <a:t>diversidade</a:t>
            </a:r>
            <a:r>
              <a:rPr lang="en-US" sz="1400" dirty="0"/>
              <a:t> de dados reais (de </a:t>
            </a:r>
            <a:r>
              <a:rPr lang="en-US" sz="1400" dirty="0" err="1"/>
              <a:t>diferentes</a:t>
            </a:r>
            <a:r>
              <a:rPr lang="en-US" sz="1400" dirty="0"/>
              <a:t> </a:t>
            </a:r>
            <a:r>
              <a:rPr lang="en-US" sz="1400" dirty="0" err="1"/>
              <a:t>àreas</a:t>
            </a:r>
            <a:r>
              <a:rPr lang="en-US" sz="1400" dirty="0"/>
              <a:t>), </a:t>
            </a:r>
            <a:r>
              <a:rPr lang="en-US" sz="1400" dirty="0" err="1"/>
              <a:t>maior</a:t>
            </a:r>
            <a:r>
              <a:rPr lang="en-US" sz="1400" dirty="0"/>
              <a:t> </a:t>
            </a:r>
            <a:r>
              <a:rPr lang="en-US" sz="1400" dirty="0" err="1"/>
              <a:t>diversidade</a:t>
            </a:r>
            <a:r>
              <a:rPr lang="en-US" sz="1400" dirty="0"/>
              <a:t> de dados </a:t>
            </a:r>
            <a:r>
              <a:rPr lang="en-US" sz="1400" dirty="0" err="1"/>
              <a:t>sintéticos</a:t>
            </a:r>
            <a:r>
              <a:rPr lang="en-US" sz="1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  <a:r>
              <a:rPr lang="en-US" sz="1400" b="1" dirty="0"/>
              <a:t>A </a:t>
            </a:r>
            <a:r>
              <a:rPr lang="en-US" sz="1400" b="1" dirty="0" err="1"/>
              <a:t>nível</a:t>
            </a:r>
            <a:r>
              <a:rPr lang="en-US" sz="1400" b="1" dirty="0"/>
              <a:t> da </a:t>
            </a:r>
            <a:r>
              <a:rPr lang="en-US" sz="1400" b="1" dirty="0" err="1"/>
              <a:t>metodologia</a:t>
            </a:r>
            <a:r>
              <a:rPr lang="en-US" sz="1400" dirty="0"/>
              <a:t>: </a:t>
            </a:r>
            <a:r>
              <a:rPr lang="en-US" sz="1400" dirty="0" err="1"/>
              <a:t>Exclusão</a:t>
            </a:r>
            <a:r>
              <a:rPr lang="en-US" sz="1400" dirty="0"/>
              <a:t> do Friedman test;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 </a:t>
            </a:r>
            <a:r>
              <a:rPr lang="en-US" sz="1400" b="1" dirty="0" err="1"/>
              <a:t>nível</a:t>
            </a:r>
            <a:r>
              <a:rPr lang="en-US" sz="1400" b="1" dirty="0"/>
              <a:t> das </a:t>
            </a:r>
            <a:r>
              <a:rPr lang="en-US" sz="1400" b="1" dirty="0" err="1"/>
              <a:t>experiências</a:t>
            </a:r>
            <a:r>
              <a:rPr lang="en-US" sz="1400" dirty="0"/>
              <a:t>: </a:t>
            </a:r>
            <a:r>
              <a:rPr lang="en-US" sz="1400" dirty="0" err="1"/>
              <a:t>Mais</a:t>
            </a:r>
            <a:r>
              <a:rPr lang="en-US" sz="1400" dirty="0"/>
              <a:t> </a:t>
            </a:r>
            <a:r>
              <a:rPr lang="en-US" sz="1400" dirty="0" err="1"/>
              <a:t>experiências</a:t>
            </a:r>
            <a:r>
              <a:rPr lang="en-US" sz="1400" dirty="0"/>
              <a:t> tanto a </a:t>
            </a:r>
            <a:r>
              <a:rPr lang="en-US" sz="1400" dirty="0" err="1"/>
              <a:t>nível</a:t>
            </a:r>
            <a:r>
              <a:rPr lang="en-US" sz="1400" dirty="0"/>
              <a:t> dos dados </a:t>
            </a:r>
            <a:r>
              <a:rPr lang="en-US" sz="1400" dirty="0" err="1"/>
              <a:t>como</a:t>
            </a:r>
            <a:r>
              <a:rPr lang="en-US" sz="1400" dirty="0"/>
              <a:t> a </a:t>
            </a:r>
            <a:r>
              <a:rPr lang="en-US" sz="1400" dirty="0" err="1"/>
              <a:t>nível</a:t>
            </a:r>
            <a:r>
              <a:rPr lang="en-US" sz="1400" dirty="0"/>
              <a:t> dos </a:t>
            </a:r>
            <a:r>
              <a:rPr lang="en-US" sz="1400" dirty="0" err="1"/>
              <a:t>métodos</a:t>
            </a:r>
            <a:r>
              <a:rPr lang="en-US" sz="1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 </a:t>
            </a:r>
            <a:r>
              <a:rPr lang="en-US" sz="1400" b="1" dirty="0" err="1"/>
              <a:t>nível</a:t>
            </a:r>
            <a:r>
              <a:rPr lang="en-US" sz="1400" b="1" dirty="0"/>
              <a:t> dos </a:t>
            </a:r>
            <a:r>
              <a:rPr lang="en-US" sz="1400" b="1" dirty="0" err="1"/>
              <a:t>métodos</a:t>
            </a:r>
            <a:r>
              <a:rPr lang="en-US" sz="1400" dirty="0"/>
              <a:t>: </a:t>
            </a:r>
            <a:r>
              <a:rPr lang="en-US" sz="1400" dirty="0" err="1"/>
              <a:t>Comparação</a:t>
            </a:r>
            <a:r>
              <a:rPr lang="en-US" sz="1400" dirty="0"/>
              <a:t> de </a:t>
            </a:r>
            <a:r>
              <a:rPr lang="en-US" sz="1400" dirty="0" err="1"/>
              <a:t>mais</a:t>
            </a:r>
            <a:r>
              <a:rPr lang="en-US" sz="1400" dirty="0"/>
              <a:t> </a:t>
            </a:r>
            <a:r>
              <a:rPr lang="en-US" sz="1400" dirty="0" err="1"/>
              <a:t>métodos</a:t>
            </a:r>
            <a:r>
              <a:rPr lang="en-US" sz="1400" dirty="0"/>
              <a:t> e </a:t>
            </a:r>
            <a:r>
              <a:rPr lang="en-US" sz="1400" dirty="0" err="1"/>
              <a:t>proposta</a:t>
            </a:r>
            <a:r>
              <a:rPr lang="en-US" sz="1400" dirty="0"/>
              <a:t> de </a:t>
            </a:r>
            <a:r>
              <a:rPr lang="en-US" sz="1400" dirty="0" err="1"/>
              <a:t>novos</a:t>
            </a:r>
            <a:r>
              <a:rPr lang="en-US" sz="1400" dirty="0"/>
              <a:t> </a:t>
            </a:r>
            <a:r>
              <a:rPr lang="en-US" sz="1400" dirty="0" err="1"/>
              <a:t>métodos</a:t>
            </a:r>
            <a:r>
              <a:rPr lang="en-US" sz="1400" dirty="0"/>
              <a:t>;</a:t>
            </a:r>
            <a:endParaRPr lang="en-US" sz="1400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BC0EBC6-50B9-45AC-BA35-B9A7B5C95FA2}"/>
              </a:ext>
            </a:extLst>
          </p:cNvPr>
          <p:cNvCxnSpPr/>
          <p:nvPr/>
        </p:nvCxnSpPr>
        <p:spPr>
          <a:xfrm>
            <a:off x="1770077" y="3682767"/>
            <a:ext cx="92195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FA37AA4-7A85-4046-A1EF-DD8B31336C6A}"/>
              </a:ext>
            </a:extLst>
          </p:cNvPr>
          <p:cNvSpPr/>
          <p:nvPr/>
        </p:nvSpPr>
        <p:spPr>
          <a:xfrm>
            <a:off x="573946" y="3784275"/>
            <a:ext cx="981511" cy="21379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Passos</a:t>
            </a:r>
            <a:r>
              <a:rPr lang="en-US" sz="12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Principais</a:t>
            </a:r>
            <a:endParaRPr lang="en-US" sz="12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6599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D72C603-4563-4427-A2A2-29D5DC017684}"/>
              </a:ext>
            </a:extLst>
          </p:cNvPr>
          <p:cNvSpPr/>
          <p:nvPr/>
        </p:nvSpPr>
        <p:spPr>
          <a:xfrm>
            <a:off x="5306503" y="2894687"/>
            <a:ext cx="1371600" cy="914400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36B0469-5F74-46C0-8057-1BAD642E7164}"/>
              </a:ext>
            </a:extLst>
          </p:cNvPr>
          <p:cNvSpPr/>
          <p:nvPr/>
        </p:nvSpPr>
        <p:spPr>
          <a:xfrm>
            <a:off x="7230846" y="2894687"/>
            <a:ext cx="1371600" cy="914400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945427C-A216-48C5-9F9A-86AABAC92EDA}"/>
              </a:ext>
            </a:extLst>
          </p:cNvPr>
          <p:cNvSpPr/>
          <p:nvPr/>
        </p:nvSpPr>
        <p:spPr>
          <a:xfrm>
            <a:off x="9155189" y="2894687"/>
            <a:ext cx="1371600" cy="914400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4DF567B-A460-4316-9FB4-756FF115A33D}"/>
              </a:ext>
            </a:extLst>
          </p:cNvPr>
          <p:cNvSpPr/>
          <p:nvPr/>
        </p:nvSpPr>
        <p:spPr>
          <a:xfrm>
            <a:off x="3382160" y="2894687"/>
            <a:ext cx="1371600" cy="914400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CE9E9-EBB2-478D-9A64-65521DD6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Metodologia</a:t>
            </a:r>
            <a:endParaRPr lang="en-US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084B6-0DDB-47B7-AA86-732767CD6EB1}"/>
              </a:ext>
            </a:extLst>
          </p:cNvPr>
          <p:cNvSpPr txBox="1"/>
          <p:nvPr/>
        </p:nvSpPr>
        <p:spPr>
          <a:xfrm>
            <a:off x="1057013" y="2952925"/>
            <a:ext cx="139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Dados </a:t>
            </a:r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Sintéticos</a:t>
            </a:r>
            <a:endParaRPr 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A5927D-970A-496C-A14F-4DCC9D71FE6A}"/>
              </a:ext>
            </a:extLst>
          </p:cNvPr>
          <p:cNvSpPr txBox="1"/>
          <p:nvPr/>
        </p:nvSpPr>
        <p:spPr>
          <a:xfrm>
            <a:off x="1057012" y="3401304"/>
            <a:ext cx="1066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Dados Reais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C19432-D9A1-4994-BC04-6BE6402726FA}"/>
              </a:ext>
            </a:extLst>
          </p:cNvPr>
          <p:cNvSpPr txBox="1"/>
          <p:nvPr/>
        </p:nvSpPr>
        <p:spPr>
          <a:xfrm>
            <a:off x="3376100" y="3170471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Modelação</a:t>
            </a:r>
            <a:endParaRPr 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78ED0C-80E3-4EFE-A758-BC7EE18586D6}"/>
              </a:ext>
            </a:extLst>
          </p:cNvPr>
          <p:cNvSpPr txBox="1"/>
          <p:nvPr/>
        </p:nvSpPr>
        <p:spPr>
          <a:xfrm>
            <a:off x="9155189" y="3170471"/>
            <a:ext cx="1406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Experiências</a:t>
            </a:r>
            <a:endParaRPr 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77A525-1079-4452-A543-1221C4274C52}"/>
              </a:ext>
            </a:extLst>
          </p:cNvPr>
          <p:cNvSpPr txBox="1"/>
          <p:nvPr/>
        </p:nvSpPr>
        <p:spPr>
          <a:xfrm>
            <a:off x="5300443" y="307813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Métodos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</a:t>
            </a:r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validação</a:t>
            </a:r>
            <a:endParaRPr 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D8A117-03A1-4C43-8D51-7FA75E9D37E9}"/>
              </a:ext>
            </a:extLst>
          </p:cNvPr>
          <p:cNvSpPr txBox="1"/>
          <p:nvPr/>
        </p:nvSpPr>
        <p:spPr>
          <a:xfrm>
            <a:off x="7230846" y="307813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Comparação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</a:t>
            </a:r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métodos</a:t>
            </a:r>
            <a:endParaRPr 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6F15B97A-F61B-4E70-920E-1094ABD8A23F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450664" y="3091425"/>
            <a:ext cx="925436" cy="217546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7D0AC5DA-DD74-43EE-92CB-68B3C5FC0FC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123458" y="3308971"/>
            <a:ext cx="1252642" cy="230833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A166C4-F101-49BE-B7FE-FA8C0B2792C3}"/>
              </a:ext>
            </a:extLst>
          </p:cNvPr>
          <p:cNvCxnSpPr>
            <a:cxnSpLocks/>
          </p:cNvCxnSpPr>
          <p:nvPr/>
        </p:nvCxnSpPr>
        <p:spPr>
          <a:xfrm>
            <a:off x="4747700" y="3306455"/>
            <a:ext cx="5527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FFFACF-0F2B-4816-8426-A66D30C458CB}"/>
              </a:ext>
            </a:extLst>
          </p:cNvPr>
          <p:cNvCxnSpPr>
            <a:cxnSpLocks/>
          </p:cNvCxnSpPr>
          <p:nvPr/>
        </p:nvCxnSpPr>
        <p:spPr>
          <a:xfrm>
            <a:off x="6672043" y="3308970"/>
            <a:ext cx="5588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102C87E-4024-484C-A098-1A6D73F0B409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8602446" y="3308971"/>
            <a:ext cx="5527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690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E9E9-EBB2-478D-9A64-65521DD6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Experiências</a:t>
            </a:r>
            <a:endParaRPr lang="en-US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B0CF3F-5C52-4445-8758-9289C144E273}"/>
              </a:ext>
            </a:extLst>
          </p:cNvPr>
          <p:cNvSpPr txBox="1"/>
          <p:nvPr/>
        </p:nvSpPr>
        <p:spPr>
          <a:xfrm>
            <a:off x="662730" y="2438147"/>
            <a:ext cx="494950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Does 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training in the future 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and 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testing in the past 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lead to performance 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overestimation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 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What is the impact of </a:t>
            </a:r>
            <a:r>
              <a:rPr lang="en-US" sz="14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training and validating on older vs newer data</a:t>
            </a:r>
            <a:r>
              <a:rPr lang="en-US" sz="14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on the estimators accuracy?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What is the impact increasing 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gap between the training and validation sets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on the estimators accuracy?</a:t>
            </a:r>
          </a:p>
          <a:p>
            <a:pPr>
              <a:spcAft>
                <a:spcPts val="1200"/>
              </a:spcAft>
            </a:pPr>
            <a:endParaRPr 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DE51D0-C6C3-4E48-B7B2-04D441150FAA}"/>
              </a:ext>
            </a:extLst>
          </p:cNvPr>
          <p:cNvSpPr txBox="1"/>
          <p:nvPr/>
        </p:nvSpPr>
        <p:spPr>
          <a:xfrm>
            <a:off x="5731778" y="2438147"/>
            <a:ext cx="5622022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What is the impact of 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partition size in regards to the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dataset size 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on estimators accuracy?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What is the impact of being in the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conditions of the Nyquist theorem 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on estimators accuracy?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What is the 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impact of noise 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on estimators accuracy? 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What is the impact of 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strong level shifts 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on estimators accuracy?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What is the impact of 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trend 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on estimators accuracy?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07C371-F628-47D1-8623-4C875F647CE8}"/>
              </a:ext>
            </a:extLst>
          </p:cNvPr>
          <p:cNvSpPr txBox="1"/>
          <p:nvPr/>
        </p:nvSpPr>
        <p:spPr>
          <a:xfrm>
            <a:off x="1952309" y="2068815"/>
            <a:ext cx="1954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nível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dos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Métodos</a:t>
            </a:r>
            <a:endParaRPr lang="en-US" sz="1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D4F5DF-9C83-49D9-AC90-AB30D8A21CDF}"/>
              </a:ext>
            </a:extLst>
          </p:cNvPr>
          <p:cNvSpPr txBox="1"/>
          <p:nvPr/>
        </p:nvSpPr>
        <p:spPr>
          <a:xfrm>
            <a:off x="7828952" y="2068815"/>
            <a:ext cx="1730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nível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dos Dados</a:t>
            </a:r>
          </a:p>
        </p:txBody>
      </p:sp>
    </p:spTree>
    <p:extLst>
      <p:ext uri="{BB962C8B-B14F-4D97-AF65-F5344CB8AC3E}">
        <p14:creationId xmlns:p14="http://schemas.microsoft.com/office/powerpoint/2010/main" val="3676368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C67E8BA-1624-4115-94F2-D83B33DF8107}"/>
              </a:ext>
            </a:extLst>
          </p:cNvPr>
          <p:cNvSpPr/>
          <p:nvPr/>
        </p:nvSpPr>
        <p:spPr>
          <a:xfrm>
            <a:off x="9989541" y="399697"/>
            <a:ext cx="1731833" cy="1019301"/>
          </a:xfrm>
          <a:prstGeom prst="roundRect">
            <a:avLst>
              <a:gd name="adj" fmla="val 876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CE9E9-EBB2-478D-9A64-65521DD6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Ponto da </a:t>
            </a:r>
            <a:r>
              <a:rPr lang="en-US" dirty="0" err="1"/>
              <a:t>Situação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D090F4-65E5-4C85-BAAE-AB9B2A753F8F}"/>
              </a:ext>
            </a:extLst>
          </p:cNvPr>
          <p:cNvSpPr/>
          <p:nvPr/>
        </p:nvSpPr>
        <p:spPr>
          <a:xfrm>
            <a:off x="3930344" y="2245311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data_generation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BE734C-8611-40F7-9CE1-67BE7833B53F}"/>
              </a:ext>
            </a:extLst>
          </p:cNvPr>
          <p:cNvSpPr/>
          <p:nvPr/>
        </p:nvSpPr>
        <p:spPr>
          <a:xfrm>
            <a:off x="3930344" y="2594817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validation_methods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E252C2-435E-460E-9BB1-2AF6BF66DFCA}"/>
              </a:ext>
            </a:extLst>
          </p:cNvPr>
          <p:cNvSpPr/>
          <p:nvPr/>
        </p:nvSpPr>
        <p:spPr>
          <a:xfrm>
            <a:off x="3930344" y="2944323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validation_comparison_metrics.py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7D89A6-2AD8-453D-9F05-1802D5084DE5}"/>
              </a:ext>
            </a:extLst>
          </p:cNvPr>
          <p:cNvSpPr/>
          <p:nvPr/>
        </p:nvSpPr>
        <p:spPr>
          <a:xfrm>
            <a:off x="2004356" y="3710554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tests.py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C5CFE4-AFAC-4339-93F0-61E7A014671A}"/>
              </a:ext>
            </a:extLst>
          </p:cNvPr>
          <p:cNvSpPr/>
          <p:nvPr/>
        </p:nvSpPr>
        <p:spPr>
          <a:xfrm>
            <a:off x="2004355" y="4060060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pyproject.toml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C43AB8-CFE2-4A59-9931-C6E76560B3D2}"/>
              </a:ext>
            </a:extLst>
          </p:cNvPr>
          <p:cNvSpPr/>
          <p:nvPr/>
        </p:nvSpPr>
        <p:spPr>
          <a:xfrm>
            <a:off x="2004354" y="4409566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README.md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A081E6-D38A-4CAD-9664-D6695043A565}"/>
              </a:ext>
            </a:extLst>
          </p:cNvPr>
          <p:cNvSpPr/>
          <p:nvPr/>
        </p:nvSpPr>
        <p:spPr>
          <a:xfrm>
            <a:off x="2004352" y="4767461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LICENSE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FE0770-0FC4-4C57-98F4-C2F15EDA9868}"/>
              </a:ext>
            </a:extLst>
          </p:cNvPr>
          <p:cNvSpPr/>
          <p:nvPr/>
        </p:nvSpPr>
        <p:spPr>
          <a:xfrm>
            <a:off x="2004354" y="2245311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tsvalidation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F45887-8361-4474-A490-42D6A62748D2}"/>
              </a:ext>
            </a:extLst>
          </p:cNvPr>
          <p:cNvSpPr/>
          <p:nvPr/>
        </p:nvSpPr>
        <p:spPr>
          <a:xfrm>
            <a:off x="2004352" y="5114133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experiments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9C083C-89C3-435C-B801-6F19330AE81A}"/>
              </a:ext>
            </a:extLst>
          </p:cNvPr>
          <p:cNvSpPr/>
          <p:nvPr/>
        </p:nvSpPr>
        <p:spPr>
          <a:xfrm>
            <a:off x="3954483" y="5114901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data_preprocessing.py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BF6230-E922-4A69-9314-ABD9957F3499}"/>
              </a:ext>
            </a:extLst>
          </p:cNvPr>
          <p:cNvSpPr/>
          <p:nvPr/>
        </p:nvSpPr>
        <p:spPr>
          <a:xfrm>
            <a:off x="3954483" y="5464406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models.py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61A5AC-6F9E-4893-9ADD-D865C722CD22}"/>
              </a:ext>
            </a:extLst>
          </p:cNvPr>
          <p:cNvSpPr/>
          <p:nvPr/>
        </p:nvSpPr>
        <p:spPr>
          <a:xfrm>
            <a:off x="3954483" y="5813912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experiments.ipynb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7B0116-4B2A-43A7-A663-D90894445C65}"/>
              </a:ext>
            </a:extLst>
          </p:cNvPr>
          <p:cNvSpPr/>
          <p:nvPr/>
        </p:nvSpPr>
        <p:spPr>
          <a:xfrm>
            <a:off x="3954484" y="3294588"/>
            <a:ext cx="26837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utils.py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9C3FB25-83D8-4E95-BD84-5541CFEC5645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3262706" y="2361675"/>
            <a:ext cx="667638" cy="349506"/>
          </a:xfrm>
          <a:prstGeom prst="bentConnector3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0EA5A75-8647-4FB0-B927-BB03A4B35E3D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>
            <a:off x="3262706" y="2361675"/>
            <a:ext cx="667638" cy="699012"/>
          </a:xfrm>
          <a:prstGeom prst="bentConnector3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BB642AD-5C94-4DAB-B81B-72C91EE4B303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3262706" y="2361675"/>
            <a:ext cx="691778" cy="1049277"/>
          </a:xfrm>
          <a:prstGeom prst="bentConnector3">
            <a:avLst>
              <a:gd name="adj1" fmla="val 48787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3F670AE-09D7-4A53-A4C8-3835015C3193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3262704" y="5230497"/>
            <a:ext cx="691779" cy="350273"/>
          </a:xfrm>
          <a:prstGeom prst="bentConnector3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68EC07B-8F7F-479D-ADC3-112130C36681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3262704" y="5230497"/>
            <a:ext cx="691779" cy="699779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AD9EB7-E361-4E99-AB98-71EBCF4F0122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>
            <a:off x="3262706" y="2361675"/>
            <a:ext cx="667638" cy="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2C7D89-82BC-4BCB-88E4-2950B2D89645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3262704" y="5230497"/>
            <a:ext cx="691779" cy="768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FFCBDE8-4825-4760-BB69-4FC82F527A0F}"/>
              </a:ext>
            </a:extLst>
          </p:cNvPr>
          <p:cNvSpPr/>
          <p:nvPr/>
        </p:nvSpPr>
        <p:spPr>
          <a:xfrm>
            <a:off x="761650" y="1909763"/>
            <a:ext cx="1116638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tsvalidation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1B93EDB-11B9-401E-8E8F-B9E4691B38D2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1547807" y="1914653"/>
            <a:ext cx="219184" cy="674860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A33E843-587C-4C73-8B4B-56A069580C3D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815187" y="2647273"/>
            <a:ext cx="1684427" cy="674862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FC72967-C907-4CCF-809E-F70CC9D3A3BB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640433" y="2822026"/>
            <a:ext cx="2033933" cy="674861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8C2ED1C-1BE3-4021-84A1-D86AE233EA80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465680" y="2996780"/>
            <a:ext cx="2383439" cy="674860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93EFA7F-DD57-45C4-AB59-9936347AA7CC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286731" y="3175729"/>
            <a:ext cx="2741334" cy="674858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E427606-0BFE-4D96-B433-F5264B395EC6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113395" y="3349065"/>
            <a:ext cx="3088006" cy="674858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D5535CD-37BA-45FF-A7B2-6AF63D1145CA}"/>
              </a:ext>
            </a:extLst>
          </p:cNvPr>
          <p:cNvSpPr/>
          <p:nvPr/>
        </p:nvSpPr>
        <p:spPr>
          <a:xfrm>
            <a:off x="3954483" y="6163417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datasets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CA489C4-D1BE-499A-97B8-DA04099321BA}"/>
              </a:ext>
            </a:extLst>
          </p:cNvPr>
          <p:cNvCxnSpPr>
            <a:cxnSpLocks/>
            <a:stCxn id="18" idx="3"/>
            <a:endCxn id="37" idx="1"/>
          </p:cNvCxnSpPr>
          <p:nvPr/>
        </p:nvCxnSpPr>
        <p:spPr>
          <a:xfrm>
            <a:off x="3262704" y="5230497"/>
            <a:ext cx="691779" cy="1049284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DE3F249-EBF0-4515-84DB-12BBCF69EFF7}"/>
              </a:ext>
            </a:extLst>
          </p:cNvPr>
          <p:cNvSpPr/>
          <p:nvPr/>
        </p:nvSpPr>
        <p:spPr>
          <a:xfrm>
            <a:off x="3954484" y="3614885"/>
            <a:ext cx="26837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data_characteristics.py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A8E5390-03B0-417A-A6CC-69EC342E4763}"/>
              </a:ext>
            </a:extLst>
          </p:cNvPr>
          <p:cNvCxnSpPr>
            <a:cxnSpLocks/>
            <a:stCxn id="17" idx="3"/>
            <a:endCxn id="39" idx="1"/>
          </p:cNvCxnSpPr>
          <p:nvPr/>
        </p:nvCxnSpPr>
        <p:spPr>
          <a:xfrm>
            <a:off x="3262706" y="2361675"/>
            <a:ext cx="691778" cy="1369574"/>
          </a:xfrm>
          <a:prstGeom prst="bentConnector3">
            <a:avLst>
              <a:gd name="adj1" fmla="val 48787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99B0709-337D-45BA-AFCF-2441EDE66F2E}"/>
              </a:ext>
            </a:extLst>
          </p:cNvPr>
          <p:cNvSpPr txBox="1"/>
          <p:nvPr/>
        </p:nvSpPr>
        <p:spPr>
          <a:xfrm>
            <a:off x="3249997" y="1635119"/>
            <a:ext cx="1360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Python Package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D77DC7-1FA4-4A97-9CCB-2BAD64D6B810}"/>
              </a:ext>
            </a:extLst>
          </p:cNvPr>
          <p:cNvSpPr txBox="1"/>
          <p:nvPr/>
        </p:nvSpPr>
        <p:spPr>
          <a:xfrm>
            <a:off x="9465920" y="1601986"/>
            <a:ext cx="644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/>
              <a:t>Artigo</a:t>
            </a:r>
            <a:endParaRPr 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A0886-D7FB-4314-9043-27B5F827EE06}"/>
              </a:ext>
            </a:extLst>
          </p:cNvPr>
          <p:cNvSpPr txBox="1"/>
          <p:nvPr/>
        </p:nvSpPr>
        <p:spPr>
          <a:xfrm>
            <a:off x="8345261" y="2272646"/>
            <a:ext cx="288591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Introduction</a:t>
            </a:r>
          </a:p>
          <a:p>
            <a:pPr marL="342900" indent="-342900">
              <a:buAutoNum type="arabicPeriod"/>
            </a:pPr>
            <a:r>
              <a:rPr lang="en-US" sz="1400" dirty="0"/>
              <a:t>Related Work</a:t>
            </a:r>
          </a:p>
          <a:p>
            <a:pPr marL="342900" indent="-342900">
              <a:buAutoNum type="arabicPeriod"/>
            </a:pPr>
            <a:r>
              <a:rPr lang="en-US" sz="1400" dirty="0"/>
              <a:t>Validation Methods</a:t>
            </a:r>
          </a:p>
          <a:p>
            <a:pPr marL="342900" indent="-342900">
              <a:buAutoNum type="arabicPeriod"/>
            </a:pPr>
            <a:r>
              <a:rPr lang="en-US" sz="1400" dirty="0"/>
              <a:t>Methodology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Data</a:t>
            </a:r>
          </a:p>
          <a:p>
            <a:pPr marL="1257300" lvl="2" indent="-342900">
              <a:buAutoNum type="arabicPeriod"/>
            </a:pPr>
            <a:r>
              <a:rPr lang="en-US" sz="1400" dirty="0"/>
              <a:t>Synthetic</a:t>
            </a:r>
          </a:p>
          <a:p>
            <a:pPr marL="1257300" lvl="2" indent="-342900">
              <a:buAutoNum type="arabicPeriod"/>
            </a:pPr>
            <a:r>
              <a:rPr lang="en-US" sz="1400" dirty="0"/>
              <a:t>Real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Performance Estimation</a:t>
            </a:r>
          </a:p>
          <a:p>
            <a:pPr marL="1257300" lvl="2" indent="-342900">
              <a:buAutoNum type="arabicPeriod"/>
            </a:pPr>
            <a:r>
              <a:rPr lang="en-US" sz="1400" dirty="0"/>
              <a:t>Validation Methods</a:t>
            </a:r>
          </a:p>
          <a:p>
            <a:pPr marL="1257300" lvl="2" indent="-342900">
              <a:buAutoNum type="arabicPeriod"/>
            </a:pPr>
            <a:r>
              <a:rPr lang="en-US" sz="1400" dirty="0"/>
              <a:t>Evaluation Metrics</a:t>
            </a:r>
          </a:p>
          <a:p>
            <a:pPr marL="1257300" lvl="2" indent="-342900">
              <a:buAutoNum type="arabicPeriod"/>
            </a:pPr>
            <a:r>
              <a:rPr lang="en-US" sz="1400" dirty="0"/>
              <a:t>Forecasting Models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Experiments Design</a:t>
            </a:r>
          </a:p>
          <a:p>
            <a:pPr marL="342900" indent="-342900">
              <a:buAutoNum type="arabicPeriod"/>
            </a:pPr>
            <a:r>
              <a:rPr lang="en-US" sz="1400" dirty="0"/>
              <a:t>Results </a:t>
            </a:r>
          </a:p>
          <a:p>
            <a:pPr marL="342900" indent="-342900">
              <a:buAutoNum type="arabicPeriod"/>
            </a:pPr>
            <a:r>
              <a:rPr lang="en-US" sz="1400" dirty="0"/>
              <a:t>Conclusion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084E764-E769-4F32-B18A-57D91CA497AE}"/>
              </a:ext>
            </a:extLst>
          </p:cNvPr>
          <p:cNvGrpSpPr/>
          <p:nvPr/>
        </p:nvGrpSpPr>
        <p:grpSpPr>
          <a:xfrm>
            <a:off x="10136311" y="448403"/>
            <a:ext cx="1333082" cy="282476"/>
            <a:chOff x="10441111" y="401764"/>
            <a:chExt cx="1333082" cy="28247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9819708-2D14-47D9-A779-63CCE56E805F}"/>
                </a:ext>
              </a:extLst>
            </p:cNvPr>
            <p:cNvSpPr/>
            <p:nvPr/>
          </p:nvSpPr>
          <p:spPr>
            <a:xfrm>
              <a:off x="10441111" y="427065"/>
              <a:ext cx="257175" cy="2571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13FD2CA-5B71-4D88-8AB4-339E4B6CA645}"/>
                </a:ext>
              </a:extLst>
            </p:cNvPr>
            <p:cNvSpPr txBox="1"/>
            <p:nvPr/>
          </p:nvSpPr>
          <p:spPr>
            <a:xfrm>
              <a:off x="10739679" y="401764"/>
              <a:ext cx="1034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Em</a:t>
              </a:r>
              <a:r>
                <a:rPr lang="en-US" sz="1200" dirty="0"/>
                <a:t> </a:t>
              </a:r>
              <a:r>
                <a:rPr lang="en-US" sz="1200" dirty="0" err="1"/>
                <a:t>progresso</a:t>
              </a:r>
              <a:endParaRPr lang="en-US" sz="12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86F4328-CABB-43AE-8CC3-89D0D19D7F66}"/>
              </a:ext>
            </a:extLst>
          </p:cNvPr>
          <p:cNvGrpSpPr/>
          <p:nvPr/>
        </p:nvGrpSpPr>
        <p:grpSpPr>
          <a:xfrm>
            <a:off x="10136311" y="1093294"/>
            <a:ext cx="1144488" cy="282476"/>
            <a:chOff x="10445873" y="1179019"/>
            <a:chExt cx="1144488" cy="282476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8C9026C-D1DC-4CCD-8366-EA92FD512CA2}"/>
                </a:ext>
              </a:extLst>
            </p:cNvPr>
            <p:cNvSpPr/>
            <p:nvPr/>
          </p:nvSpPr>
          <p:spPr>
            <a:xfrm>
              <a:off x="10445873" y="1204320"/>
              <a:ext cx="257175" cy="257175"/>
            </a:xfrm>
            <a:prstGeom prst="ellipse">
              <a:avLst/>
            </a:prstGeom>
            <a:solidFill>
              <a:srgbClr val="00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E5F2748-91F5-4D3E-AA14-FD5F9FFE6D70}"/>
                </a:ext>
              </a:extLst>
            </p:cNvPr>
            <p:cNvSpPr txBox="1"/>
            <p:nvPr/>
          </p:nvSpPr>
          <p:spPr>
            <a:xfrm>
              <a:off x="10739679" y="1179019"/>
              <a:ext cx="8506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Terminado</a:t>
              </a:r>
              <a:endParaRPr lang="en-US" sz="12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4EE4141-7B46-409C-95F1-9C5859CD4D88}"/>
              </a:ext>
            </a:extLst>
          </p:cNvPr>
          <p:cNvGrpSpPr/>
          <p:nvPr/>
        </p:nvGrpSpPr>
        <p:grpSpPr>
          <a:xfrm>
            <a:off x="10136311" y="770849"/>
            <a:ext cx="1568403" cy="282476"/>
            <a:chOff x="10441111" y="778281"/>
            <a:chExt cx="1568403" cy="28247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F1628AE-4BE7-414C-9134-62844279AA84}"/>
                </a:ext>
              </a:extLst>
            </p:cNvPr>
            <p:cNvSpPr/>
            <p:nvPr/>
          </p:nvSpPr>
          <p:spPr>
            <a:xfrm>
              <a:off x="10441111" y="803582"/>
              <a:ext cx="257175" cy="25717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7BDC931-6C52-4D26-8081-F915AB3532D6}"/>
                </a:ext>
              </a:extLst>
            </p:cNvPr>
            <p:cNvSpPr txBox="1"/>
            <p:nvPr/>
          </p:nvSpPr>
          <p:spPr>
            <a:xfrm>
              <a:off x="10739679" y="778281"/>
              <a:ext cx="12698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Quase</a:t>
              </a:r>
              <a:r>
                <a:rPr lang="en-US" sz="1200" dirty="0"/>
                <a:t> </a:t>
              </a:r>
              <a:r>
                <a:rPr lang="en-US" sz="1200" dirty="0" err="1"/>
                <a:t>terminado</a:t>
              </a:r>
              <a:endParaRPr lang="en-US" sz="1200" dirty="0"/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631E1EC5-113E-4F86-97A0-A56090CE0BA6}"/>
              </a:ext>
            </a:extLst>
          </p:cNvPr>
          <p:cNvSpPr/>
          <p:nvPr/>
        </p:nvSpPr>
        <p:spPr>
          <a:xfrm>
            <a:off x="6734867" y="2586735"/>
            <a:ext cx="231762" cy="2327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E740ECA-DBBD-4C15-9F6C-D3675ECC0B7C}"/>
              </a:ext>
            </a:extLst>
          </p:cNvPr>
          <p:cNvSpPr/>
          <p:nvPr/>
        </p:nvSpPr>
        <p:spPr>
          <a:xfrm>
            <a:off x="9912569" y="2288258"/>
            <a:ext cx="231762" cy="2327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E4DFD15-9EBC-4B2B-AAC7-92BFF4F71E46}"/>
              </a:ext>
            </a:extLst>
          </p:cNvPr>
          <p:cNvSpPr/>
          <p:nvPr/>
        </p:nvSpPr>
        <p:spPr>
          <a:xfrm>
            <a:off x="3364763" y="3710045"/>
            <a:ext cx="231762" cy="2327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5B2D11B-6E6D-4F4D-9EEE-27DB0671BE1F}"/>
              </a:ext>
            </a:extLst>
          </p:cNvPr>
          <p:cNvSpPr/>
          <p:nvPr/>
        </p:nvSpPr>
        <p:spPr>
          <a:xfrm>
            <a:off x="6746102" y="3623965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CCCD25C-AE4A-4F9D-858F-CA432A0B1C34}"/>
              </a:ext>
            </a:extLst>
          </p:cNvPr>
          <p:cNvSpPr/>
          <p:nvPr/>
        </p:nvSpPr>
        <p:spPr>
          <a:xfrm>
            <a:off x="6746102" y="3295100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A217D79-AB1C-4825-999F-14569C3E0765}"/>
              </a:ext>
            </a:extLst>
          </p:cNvPr>
          <p:cNvSpPr/>
          <p:nvPr/>
        </p:nvSpPr>
        <p:spPr>
          <a:xfrm>
            <a:off x="6736448" y="2242803"/>
            <a:ext cx="228600" cy="23774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5E1D34D-B67C-499B-BDBE-3CF6D18C3E2E}"/>
              </a:ext>
            </a:extLst>
          </p:cNvPr>
          <p:cNvSpPr/>
          <p:nvPr/>
        </p:nvSpPr>
        <p:spPr>
          <a:xfrm>
            <a:off x="9915731" y="2553940"/>
            <a:ext cx="228600" cy="23774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BF2A0A7-5DDF-4861-97EA-7F21C95CF7D8}"/>
              </a:ext>
            </a:extLst>
          </p:cNvPr>
          <p:cNvSpPr/>
          <p:nvPr/>
        </p:nvSpPr>
        <p:spPr>
          <a:xfrm>
            <a:off x="3364763" y="4062261"/>
            <a:ext cx="228600" cy="23774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F0B726D-8E9E-4EBF-9D91-E9653D7BC818}"/>
              </a:ext>
            </a:extLst>
          </p:cNvPr>
          <p:cNvSpPr/>
          <p:nvPr/>
        </p:nvSpPr>
        <p:spPr>
          <a:xfrm>
            <a:off x="3367643" y="4768755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74955E3-F47F-4381-B61E-7D6AB8CF6337}"/>
              </a:ext>
            </a:extLst>
          </p:cNvPr>
          <p:cNvCxnSpPr/>
          <p:nvPr/>
        </p:nvCxnSpPr>
        <p:spPr>
          <a:xfrm>
            <a:off x="7543800" y="2252083"/>
            <a:ext cx="0" cy="35546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426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E9E9-EBB2-478D-9A64-65521DD6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Questão</a:t>
            </a:r>
            <a:r>
              <a:rPr lang="en-US" dirty="0"/>
              <a:t>: Que </a:t>
            </a:r>
            <a:r>
              <a:rPr lang="en-US" dirty="0" err="1"/>
              <a:t>nome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à package?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3D95A5-BB82-4C5A-873F-C6997F12BB7A}"/>
              </a:ext>
            </a:extLst>
          </p:cNvPr>
          <p:cNvSpPr txBox="1"/>
          <p:nvPr/>
        </p:nvSpPr>
        <p:spPr>
          <a:xfrm>
            <a:off x="1375795" y="2046914"/>
            <a:ext cx="250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Atualmente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tsvalidation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E29B78-AF09-4943-8643-EA853A123D90}"/>
              </a:ext>
            </a:extLst>
          </p:cNvPr>
          <p:cNvSpPr txBox="1"/>
          <p:nvPr/>
        </p:nvSpPr>
        <p:spPr>
          <a:xfrm>
            <a:off x="1375795" y="2669098"/>
            <a:ext cx="1825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Possíveis</a:t>
            </a:r>
            <a:r>
              <a:rPr lang="en-US" b="1" dirty="0"/>
              <a:t> </a:t>
            </a:r>
            <a:r>
              <a:rPr lang="en-US" b="1" dirty="0" err="1"/>
              <a:t>opções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108938-DCE3-4C60-A301-FF784AA8F7DC}"/>
              </a:ext>
            </a:extLst>
          </p:cNvPr>
          <p:cNvSpPr txBox="1"/>
          <p:nvPr/>
        </p:nvSpPr>
        <p:spPr>
          <a:xfrm>
            <a:off x="3083913" y="2669098"/>
            <a:ext cx="35875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Cave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timeCave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timed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timeval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TERESA (Time </a:t>
            </a:r>
            <a:r>
              <a:rPr lang="en-US" dirty="0" err="1"/>
              <a:t>sERiES</a:t>
            </a:r>
            <a:r>
              <a:rPr lang="en-US" dirty="0"/>
              <a:t> </a:t>
            </a:r>
            <a:r>
              <a:rPr lang="en-US" dirty="0" err="1"/>
              <a:t>vAlidation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389305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33D60A8-8D53-4121-95C6-2E6FEBD24E14}"/>
              </a:ext>
            </a:extLst>
          </p:cNvPr>
          <p:cNvSpPr/>
          <p:nvPr/>
        </p:nvSpPr>
        <p:spPr>
          <a:xfrm>
            <a:off x="1017329" y="4127383"/>
            <a:ext cx="6401520" cy="195463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FDE0B-3616-414D-B474-16B4DC54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Previsão</a:t>
            </a:r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Taxa de </a:t>
            </a:r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Mortalidade</a:t>
            </a:r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em</a:t>
            </a:r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Portugal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8E406-3802-455E-86B6-7C0C9E1E3B05}"/>
              </a:ext>
            </a:extLst>
          </p:cNvPr>
          <p:cNvSpPr/>
          <p:nvPr/>
        </p:nvSpPr>
        <p:spPr>
          <a:xfrm>
            <a:off x="1057011" y="1734639"/>
            <a:ext cx="1006680" cy="5794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Objetivo</a:t>
            </a:r>
            <a:endParaRPr lang="en-US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5D0C3E-0585-4E69-BE4B-B80B1E8FD540}"/>
              </a:ext>
            </a:extLst>
          </p:cNvPr>
          <p:cNvSpPr txBox="1"/>
          <p:nvPr/>
        </p:nvSpPr>
        <p:spPr>
          <a:xfrm>
            <a:off x="2063691" y="1750529"/>
            <a:ext cx="5568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Previsão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taxa de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mortalidade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em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Portugal por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grupo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etário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 por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género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CDAA77-46BB-4403-983F-AA06095F0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979" y="1828800"/>
            <a:ext cx="4288411" cy="41315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8A87E5-F148-428D-B7B3-4B06828443A6}"/>
              </a:ext>
            </a:extLst>
          </p:cNvPr>
          <p:cNvSpPr txBox="1"/>
          <p:nvPr/>
        </p:nvSpPr>
        <p:spPr>
          <a:xfrm>
            <a:off x="8004495" y="5969655"/>
            <a:ext cx="3765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Taxa de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mortalidade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em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crianças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abaixo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um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idade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F678E2-EDBB-4459-BC9B-27EFF688097F}"/>
              </a:ext>
            </a:extLst>
          </p:cNvPr>
          <p:cNvSpPr/>
          <p:nvPr/>
        </p:nvSpPr>
        <p:spPr>
          <a:xfrm>
            <a:off x="1057010" y="2401956"/>
            <a:ext cx="1006681" cy="9432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Modelos</a:t>
            </a:r>
            <a:endParaRPr lang="en-US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2760C9-5C71-49D0-9B13-CC21DAE87A44}"/>
              </a:ext>
            </a:extLst>
          </p:cNvPr>
          <p:cNvSpPr txBox="1"/>
          <p:nvPr/>
        </p:nvSpPr>
        <p:spPr>
          <a:xfrm>
            <a:off x="2063691" y="2391130"/>
            <a:ext cx="21172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Transformer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Lee-Carter (ARIMA)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LSTM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C79CAF-9D98-4D5F-B434-068FBB690EC2}"/>
              </a:ext>
            </a:extLst>
          </p:cNvPr>
          <p:cNvSpPr txBox="1"/>
          <p:nvPr/>
        </p:nvSpPr>
        <p:spPr>
          <a:xfrm>
            <a:off x="1560350" y="4272308"/>
            <a:ext cx="5486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Que </a:t>
            </a:r>
            <a:r>
              <a:rPr lang="en-US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técnica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</a:t>
            </a:r>
            <a:r>
              <a:rPr lang="en-US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Cross-Validation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utilizar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para </a:t>
            </a:r>
            <a:r>
              <a:rPr lang="en-US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 selection 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 </a:t>
            </a:r>
            <a:r>
              <a:rPr lang="en-US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hyperparameter tuning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EE129D-32D5-4EAD-85DF-BB2E8728B49B}"/>
              </a:ext>
            </a:extLst>
          </p:cNvPr>
          <p:cNvCxnSpPr/>
          <p:nvPr/>
        </p:nvCxnSpPr>
        <p:spPr>
          <a:xfrm>
            <a:off x="10681984" y="1734639"/>
            <a:ext cx="0" cy="40546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9BD5FFE-2147-4A84-887C-19796C9B05E4}"/>
              </a:ext>
            </a:extLst>
          </p:cNvPr>
          <p:cNvSpPr txBox="1"/>
          <p:nvPr/>
        </p:nvSpPr>
        <p:spPr>
          <a:xfrm>
            <a:off x="5093661" y="6193183"/>
            <a:ext cx="2325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Tentativa</a:t>
            </a:r>
            <a:r>
              <a:rPr lang="en-US" sz="1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inicial</a:t>
            </a:r>
            <a:r>
              <a:rPr lang="en-US" sz="1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</a:t>
            </a:r>
            <a:r>
              <a:rPr lang="en-US" sz="1400" b="1" i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Holdout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E42B69-6D0C-4235-A391-F0A8F537C39A}"/>
              </a:ext>
            </a:extLst>
          </p:cNvPr>
          <p:cNvSpPr txBox="1"/>
          <p:nvPr/>
        </p:nvSpPr>
        <p:spPr>
          <a:xfrm>
            <a:off x="10895115" y="1685169"/>
            <a:ext cx="628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CC1FDE-AAEF-402F-899F-322C9EE24F58}"/>
              </a:ext>
            </a:extLst>
          </p:cNvPr>
          <p:cNvSpPr txBox="1"/>
          <p:nvPr/>
        </p:nvSpPr>
        <p:spPr>
          <a:xfrm>
            <a:off x="9144756" y="1670273"/>
            <a:ext cx="721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Treino</a:t>
            </a:r>
            <a:endParaRPr lang="en-US" sz="1400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4B7592-CA0A-4B73-B442-FBFF3B2774D8}"/>
              </a:ext>
            </a:extLst>
          </p:cNvPr>
          <p:cNvSpPr/>
          <p:nvPr/>
        </p:nvSpPr>
        <p:spPr>
          <a:xfrm>
            <a:off x="1226078" y="5067886"/>
            <a:ext cx="5871008" cy="721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99B131-8FDC-4A1B-856C-F801B2357F5B}"/>
              </a:ext>
            </a:extLst>
          </p:cNvPr>
          <p:cNvSpPr txBox="1"/>
          <p:nvPr/>
        </p:nvSpPr>
        <p:spPr>
          <a:xfrm>
            <a:off x="1226078" y="5194246"/>
            <a:ext cx="2184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Principais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Dificuldades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B11839-78C4-4C51-8F71-063A686B8CDB}"/>
              </a:ext>
            </a:extLst>
          </p:cNvPr>
          <p:cNvSpPr txBox="1"/>
          <p:nvPr/>
        </p:nvSpPr>
        <p:spPr>
          <a:xfrm>
            <a:off x="3387888" y="5096419"/>
            <a:ext cx="2192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Time Series Problem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EC1DEF-94AC-4D4C-86F6-A5F4DC811F7F}"/>
              </a:ext>
            </a:extLst>
          </p:cNvPr>
          <p:cNvSpPr txBox="1"/>
          <p:nvPr/>
        </p:nvSpPr>
        <p:spPr>
          <a:xfrm>
            <a:off x="3387888" y="5430993"/>
            <a:ext cx="3793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modelos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ML e 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ARIMA</a:t>
            </a:r>
          </a:p>
        </p:txBody>
      </p:sp>
    </p:spTree>
    <p:extLst>
      <p:ext uri="{BB962C8B-B14F-4D97-AF65-F5344CB8AC3E}">
        <p14:creationId xmlns:p14="http://schemas.microsoft.com/office/powerpoint/2010/main" val="94356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A8B0FE-74B7-4D58-B58A-AC4B2CC3CED1}"/>
              </a:ext>
            </a:extLst>
          </p:cNvPr>
          <p:cNvSpPr txBox="1"/>
          <p:nvPr/>
        </p:nvSpPr>
        <p:spPr>
          <a:xfrm>
            <a:off x="7659149" y="4857225"/>
            <a:ext cx="29562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/>
              <a:t>Obrigado</a:t>
            </a:r>
            <a:r>
              <a:rPr lang="en-US" sz="5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158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DE0B-3616-414D-B474-16B4DC54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Cross-Validation </a:t>
            </a:r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em</a:t>
            </a:r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dados </a:t>
            </a:r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independentes</a:t>
            </a:r>
            <a:endParaRPr lang="en-US" sz="3600" i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026" name="Picture 2" descr="image5_11zon.webp">
            <a:extLst>
              <a:ext uri="{FF2B5EF4-FFF2-40B4-BE49-F238E27FC236}">
                <a16:creationId xmlns:a16="http://schemas.microsoft.com/office/drawing/2014/main" id="{4C6512B3-7CFA-4C72-B99F-C1FA5129A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666" y="3825380"/>
            <a:ext cx="6364218" cy="258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A10957D-228B-4025-9F26-3FA5EB4996AB}"/>
              </a:ext>
            </a:extLst>
          </p:cNvPr>
          <p:cNvSpPr/>
          <p:nvPr/>
        </p:nvSpPr>
        <p:spPr>
          <a:xfrm>
            <a:off x="922090" y="3014353"/>
            <a:ext cx="1225491" cy="9432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Métodos</a:t>
            </a:r>
            <a:r>
              <a:rPr 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Existentes</a:t>
            </a:r>
            <a:endParaRPr lang="en-US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31DB60-C97E-4452-BABF-087660A11E22}"/>
              </a:ext>
            </a:extLst>
          </p:cNvPr>
          <p:cNvSpPr txBox="1"/>
          <p:nvPr/>
        </p:nvSpPr>
        <p:spPr>
          <a:xfrm>
            <a:off x="2147581" y="3003527"/>
            <a:ext cx="4433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Holdout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Repeated Holdout (or k-fold random sampling)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K-fold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Leave-one-out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C933F3-3415-46B5-8343-05C0ABD3C8A5}"/>
              </a:ext>
            </a:extLst>
          </p:cNvPr>
          <p:cNvSpPr/>
          <p:nvPr/>
        </p:nvSpPr>
        <p:spPr>
          <a:xfrm>
            <a:off x="922090" y="2072956"/>
            <a:ext cx="1225491" cy="77930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Vantagens</a:t>
            </a:r>
            <a:endParaRPr lang="en-US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9CE22-CB2C-40F8-A2F3-26B6AA30D6F9}"/>
              </a:ext>
            </a:extLst>
          </p:cNvPr>
          <p:cNvSpPr txBox="1"/>
          <p:nvPr/>
        </p:nvSpPr>
        <p:spPr>
          <a:xfrm>
            <a:off x="2207702" y="2072955"/>
            <a:ext cx="4036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0D0D0D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Robust Assessment of Model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0D0D0D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Utilizes Available Data Efficiently</a:t>
            </a:r>
            <a:endParaRPr 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198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AB93FAC1-D075-4EE6-8033-0779A4292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717" y="1833672"/>
            <a:ext cx="5228283" cy="3429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F37D54-5E52-41D7-882B-B56059C6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Atual</a:t>
            </a:r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Literatura</a:t>
            </a:r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 </a:t>
            </a:r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recursos</a:t>
            </a:r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disponíveis</a:t>
            </a:r>
            <a:endParaRPr lang="en-US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7C8820-584E-4852-B8FE-D982B305F5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70" r="10509"/>
          <a:stretch/>
        </p:blipFill>
        <p:spPr>
          <a:xfrm>
            <a:off x="159390" y="4102217"/>
            <a:ext cx="3573711" cy="3359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D18732-43E9-463E-B84E-0A7C9FCC5E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40" r="17445"/>
          <a:stretch/>
        </p:blipFill>
        <p:spPr>
          <a:xfrm>
            <a:off x="3802036" y="4102217"/>
            <a:ext cx="3573711" cy="42504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F1DB5D-7683-4A5E-B8B7-8BCA7A373515}"/>
              </a:ext>
            </a:extLst>
          </p:cNvPr>
          <p:cNvSpPr txBox="1"/>
          <p:nvPr/>
        </p:nvSpPr>
        <p:spPr>
          <a:xfrm>
            <a:off x="264631" y="3603366"/>
            <a:ext cx="169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Artigos</a:t>
            </a:r>
            <a:r>
              <a:rPr 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mais</a:t>
            </a:r>
            <a:r>
              <a:rPr 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citados</a:t>
            </a:r>
            <a:endParaRPr 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CEA99F5-CDC5-4C69-A0DD-A40019219BB3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rot="16200000" flipH="1">
            <a:off x="3239108" y="1752433"/>
            <a:ext cx="221852" cy="44777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3928631-A084-4BE2-9DFF-0EEB93CA05A8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rot="16200000" flipH="1">
            <a:off x="1417785" y="3573756"/>
            <a:ext cx="221852" cy="83506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11E4C51-49AC-43CB-A6EE-49DFF8D63572}"/>
              </a:ext>
            </a:extLst>
          </p:cNvPr>
          <p:cNvSpPr txBox="1"/>
          <p:nvPr/>
        </p:nvSpPr>
        <p:spPr>
          <a:xfrm>
            <a:off x="10208833" y="1362958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Código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6C019F97-AA3C-4986-841F-E5D363F83372}"/>
              </a:ext>
            </a:extLst>
          </p:cNvPr>
          <p:cNvCxnSpPr>
            <a:cxnSpLocks/>
            <a:stCxn id="26" idx="2"/>
            <a:endCxn id="22" idx="0"/>
          </p:cNvCxnSpPr>
          <p:nvPr/>
        </p:nvCxnSpPr>
        <p:spPr>
          <a:xfrm rot="5400000">
            <a:off x="9978110" y="1239707"/>
            <a:ext cx="193715" cy="9942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0FCCD69-8813-41FE-88EC-75324CDDD0D9}"/>
              </a:ext>
            </a:extLst>
          </p:cNvPr>
          <p:cNvSpPr txBox="1"/>
          <p:nvPr/>
        </p:nvSpPr>
        <p:spPr>
          <a:xfrm>
            <a:off x="1359269" y="1582117"/>
            <a:ext cx="1335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Problemas</a:t>
            </a:r>
            <a:endParaRPr 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EF9628A-729F-4AD1-92C0-0659C88D915C}"/>
              </a:ext>
            </a:extLst>
          </p:cNvPr>
          <p:cNvSpPr/>
          <p:nvPr/>
        </p:nvSpPr>
        <p:spPr>
          <a:xfrm>
            <a:off x="1588498" y="1843728"/>
            <a:ext cx="4477716" cy="16964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apenas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aplicáveis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modelos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ML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Fraca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descrição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dos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Nomenclatura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incoerente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entre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artigos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Incerteza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relativa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à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robustez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cada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Resultados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pouco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claros 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analisar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que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levam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 </a:t>
            </a:r>
            <a:r>
              <a:rPr lang="en-US" sz="1200" b="1" i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 leakage;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Estudos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limitados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relativamente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à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diversidade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dados;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ADD9BC2-BAB8-4158-BE59-6A5D34FB4567}"/>
              </a:ext>
            </a:extLst>
          </p:cNvPr>
          <p:cNvSpPr txBox="1"/>
          <p:nvPr/>
        </p:nvSpPr>
        <p:spPr>
          <a:xfrm>
            <a:off x="7673204" y="5456387"/>
            <a:ext cx="1335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Problemas</a:t>
            </a:r>
            <a:endParaRPr 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D9A063-DFC8-4089-A7D2-A887340159A5}"/>
              </a:ext>
            </a:extLst>
          </p:cNvPr>
          <p:cNvSpPr/>
          <p:nvPr/>
        </p:nvSpPr>
        <p:spPr>
          <a:xfrm>
            <a:off x="7892285" y="5702336"/>
            <a:ext cx="4000394" cy="86499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Apenas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um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implementado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fundamento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teórico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nenhum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link para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artigo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associado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5325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DE0B-3616-414D-B474-16B4DC54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Leakage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ED2DFC-2451-4CD9-A0D7-9230F7D2D525}"/>
              </a:ext>
            </a:extLst>
          </p:cNvPr>
          <p:cNvSpPr txBox="1"/>
          <p:nvPr/>
        </p:nvSpPr>
        <p:spPr>
          <a:xfrm>
            <a:off x="931818" y="1756752"/>
            <a:ext cx="104219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Definition:</a:t>
            </a:r>
            <a:r>
              <a:rPr lang="en-US" sz="1600" dirty="0"/>
              <a:t> Leakage in data mining is the introduction of information about the target of a data mining problem that should not be legitimately available to mine from.</a:t>
            </a:r>
            <a:r>
              <a:rPr lang="en-US" sz="1600" b="1" baseline="30000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661823-8BD9-47F0-855C-21B33A4C353E}"/>
              </a:ext>
            </a:extLst>
          </p:cNvPr>
          <p:cNvSpPr txBox="1"/>
          <p:nvPr/>
        </p:nvSpPr>
        <p:spPr>
          <a:xfrm>
            <a:off x="2492882" y="3084929"/>
            <a:ext cx="1564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Feature Leakage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1397E-BA52-4EAC-AA3D-C8B2700B3A67}"/>
              </a:ext>
            </a:extLst>
          </p:cNvPr>
          <p:cNvSpPr txBox="1"/>
          <p:nvPr/>
        </p:nvSpPr>
        <p:spPr>
          <a:xfrm>
            <a:off x="7574761" y="3086753"/>
            <a:ext cx="2569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Leakage in Training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6A67BE-C3B3-45AC-B0E6-D6F9BC58DEAC}"/>
              </a:ext>
            </a:extLst>
          </p:cNvPr>
          <p:cNvSpPr txBox="1"/>
          <p:nvPr/>
        </p:nvSpPr>
        <p:spPr>
          <a:xfrm>
            <a:off x="1447057" y="3518966"/>
            <a:ext cx="472731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i="0" u="sng" strike="noStrike" baseline="0" dirty="0">
                <a:latin typeface="NewCenturySchlbk-Roman"/>
              </a:rPr>
              <a:t>Bank Account Opening Prediction</a:t>
            </a:r>
            <a:r>
              <a:rPr lang="en-US" sz="1600" b="0" i="0" u="none" strike="noStrike" baseline="0" dirty="0">
                <a:latin typeface="NewCenturySchlbk-Roman"/>
              </a:rPr>
              <a:t>: </a:t>
            </a:r>
          </a:p>
          <a:p>
            <a:pPr algn="l"/>
            <a:r>
              <a:rPr lang="en-US" sz="1600" b="0" i="0" u="none" strike="noStrike" baseline="0" dirty="0">
                <a:latin typeface="NewCenturySchlbk-Roman"/>
              </a:rPr>
              <a:t>Consider the “account number” feature for the problem of predicting </a:t>
            </a:r>
            <a:r>
              <a:rPr lang="en-US" sz="1600" b="1" i="0" u="none" strike="noStrike" baseline="0" dirty="0">
                <a:latin typeface="NewCenturySchlbk-Roman"/>
              </a:rPr>
              <a:t>whether a potential customer would open an account at a bank</a:t>
            </a:r>
            <a:r>
              <a:rPr lang="en-US" sz="1600" b="0" i="0" u="none" strike="noStrike" baseline="0" dirty="0">
                <a:latin typeface="NewCenturySchlbk-Roman"/>
              </a:rPr>
              <a:t>. </a:t>
            </a:r>
          </a:p>
          <a:p>
            <a:pPr algn="l"/>
            <a:r>
              <a:rPr lang="en-US" sz="1600" b="0" i="0" u="none" strike="noStrike" baseline="0" dirty="0">
                <a:latin typeface="NewCenturySchlbk-Roman"/>
              </a:rPr>
              <a:t>The assignment of such an account number is only done after an account has been opened.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5879A-B066-49CC-BC12-AC329B1C7A29}"/>
              </a:ext>
            </a:extLst>
          </p:cNvPr>
          <p:cNvSpPr txBox="1"/>
          <p:nvPr/>
        </p:nvSpPr>
        <p:spPr>
          <a:xfrm rot="16200000">
            <a:off x="632699" y="4042186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090E95-7472-4AF4-8D91-325334911142}"/>
                  </a:ext>
                </a:extLst>
              </p:cNvPr>
              <p:cNvSpPr txBox="1"/>
              <p:nvPr/>
            </p:nvSpPr>
            <p:spPr>
              <a:xfrm>
                <a:off x="6495845" y="3518966"/>
                <a:ext cx="4727319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600" u="sng" dirty="0">
                    <a:latin typeface="NewCenturySchlbk-Roman"/>
                  </a:rPr>
                  <a:t>Forecast white noise</a:t>
                </a:r>
                <a:r>
                  <a:rPr lang="en-US" sz="1600" dirty="0">
                    <a:latin typeface="NewCenturySchlbk-Roman"/>
                  </a:rPr>
                  <a:t>: </a:t>
                </a:r>
              </a:p>
              <a:p>
                <a:r>
                  <a:rPr lang="en-US" sz="1600" b="0" i="0" u="none" strike="noStrike" baseline="0" dirty="0">
                    <a:latin typeface="NewCenturySchlbk-Roman"/>
                  </a:rPr>
                  <a:t>Consider the problem </a:t>
                </a:r>
                <a:r>
                  <a:rPr lang="en-US" sz="1600" b="1" i="0" u="none" strike="noStrike" baseline="0" dirty="0">
                    <a:latin typeface="NewCenturySchlbk-Roman"/>
                  </a:rPr>
                  <a:t>of predicting the level of a white noise process</a:t>
                </a:r>
                <a:r>
                  <a:rPr lang="en-US" sz="1600" b="1" i="1" u="none" strike="noStrike" baseline="0" dirty="0">
                    <a:latin typeface="NewCenturySchlbk-Italic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1600" b="1" i="1" u="none" strike="noStrike" baseline="0" dirty="0">
                    <a:latin typeface="NewCenturySchlbk-Italic"/>
                  </a:rPr>
                  <a:t> </a:t>
                </a:r>
                <a:r>
                  <a:rPr lang="en-US" sz="1600" b="1" i="0" u="none" strike="noStrike" baseline="0" dirty="0">
                    <a:latin typeface="NewCenturySchlbk-Roman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600" b="1" i="1" u="none" strike="noStrike" baseline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16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𝟏𝟎𝟏</m:t>
                        </m:r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𝟏𝟎𝟐</m:t>
                        </m:r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⋯,</m:t>
                        </m:r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𝟐𝟎𝟎</m:t>
                        </m:r>
                      </m:e>
                    </m:d>
                  </m:oMath>
                </a14:m>
                <a:r>
                  <a:rPr lang="en-US" sz="1600" i="0" u="none" strike="noStrike" baseline="0" dirty="0">
                    <a:latin typeface="NewCenturySchlbk-Roman"/>
                    <a:ea typeface="Cambria Math" panose="02040503050406030204" pitchFamily="18" charset="0"/>
                  </a:rPr>
                  <a:t>.</a:t>
                </a:r>
                <a:r>
                  <a:rPr lang="en-US" sz="1600" b="0" i="0" u="none" strike="noStrike" dirty="0">
                    <a:latin typeface="NewCenturySchlbk-Roman"/>
                    <a:ea typeface="Cambria Math" panose="02040503050406030204" pitchFamily="18" charset="0"/>
                  </a:rPr>
                  <a:t> </a:t>
                </a:r>
                <a:r>
                  <a:rPr lang="en-US" sz="1600" dirty="0">
                    <a:latin typeface="NewCenturySchlbk-Roman"/>
                  </a:rPr>
                  <a:t>Now consider a </a:t>
                </a:r>
                <a:r>
                  <a:rPr lang="en-US" sz="1600" b="1" dirty="0">
                    <a:latin typeface="NewCenturySchlbk-Roman"/>
                  </a:rPr>
                  <a:t>model trained on examples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</a:rPr>
                          <m:t>𝒕𝒓</m:t>
                        </m:r>
                      </m:sub>
                    </m:sSub>
                  </m:oMath>
                </a14:m>
                <a:r>
                  <a:rPr lang="en-US" sz="1600" b="1" i="1" u="none" strike="noStrike" baseline="0" dirty="0">
                    <a:latin typeface="NewCenturySchlbk-Italic"/>
                  </a:rPr>
                  <a:t> </a:t>
                </a:r>
                <a:r>
                  <a:rPr lang="en-US" sz="1600" b="1" dirty="0">
                    <a:latin typeface="NewCenturySchlbk-Roman"/>
                  </a:rPr>
                  <a:t>taken from </a:t>
                </a:r>
                <a14:m>
                  <m:oMath xmlns:m="http://schemas.openxmlformats.org/officeDocument/2006/math">
                    <m:r>
                      <a:rPr lang="en-US" sz="1600" b="1" i="1" u="none" strike="noStrike" baseline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16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⋯,</m:t>
                        </m:r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𝟐𝟎𝟎</m:t>
                        </m:r>
                      </m:e>
                    </m:d>
                  </m:oMath>
                </a14:m>
                <a:r>
                  <a:rPr lang="en-US" sz="1600" dirty="0">
                    <a:latin typeface="NewCenturySchlbk-Roman"/>
                  </a:rPr>
                  <a:t>. The proposed model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6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600" b="0" i="1" u="none" strike="noStrike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b="0" i="1" u="none" strike="noStrike" baseline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u="none" strike="noStrike" baseline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u="none" strike="noStrike" baseline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600" b="0" i="1" u="none" strike="noStrike" baseline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u="none" strike="noStrike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u="none" strike="noStrike" baseline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u="none" strike="noStrike" baseline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 u="none" strike="noStrike" baseline="0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1600" b="0" i="1" u="none" strike="noStrike" baseline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0" i="1" u="none" strike="noStrike" baseline="0" dirty="0">
                    <a:latin typeface="NewCenturySchlbk-Italic"/>
                  </a:rPr>
                  <a:t> </a:t>
                </a:r>
                <a:r>
                  <a:rPr lang="en-US" sz="1600" dirty="0">
                    <a:latin typeface="NewCenturySchlbk-Roman"/>
                  </a:rPr>
                  <a:t>a table containing for each </a:t>
                </a:r>
                <a14:m>
                  <m:oMath xmlns:m="http://schemas.openxmlformats.org/officeDocument/2006/math">
                    <m:r>
                      <a:rPr lang="en-US" sz="1600" b="0" i="1" u="none" strike="noStrike" baseline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>
                    <a:latin typeface="NewCenturySchlbk-Roman"/>
                  </a:rPr>
                  <a:t> the target’s realized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u="none" strike="noStrike" baseline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u="none" strike="noStrike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>
                    <a:latin typeface="NewCenturySchlbk-Roman"/>
                  </a:rPr>
                  <a:t>. </a:t>
                </a:r>
                <a:r>
                  <a:rPr lang="en-US" sz="1600" b="0" i="0" u="none" strike="noStrike" baseline="0" dirty="0">
                    <a:latin typeface="NewCenturySchlbk-Roman"/>
                  </a:rPr>
                  <a:t>This</a:t>
                </a:r>
                <a:r>
                  <a:rPr lang="en-US" sz="1600" b="0" i="0" u="none" strike="noStrike" dirty="0">
                    <a:latin typeface="NewCenturySchlbk-Roman"/>
                  </a:rPr>
                  <a:t> </a:t>
                </a:r>
                <a:r>
                  <a:rPr lang="en-US" sz="1600" b="0" i="0" u="none" strike="noStrike" baseline="0" dirty="0">
                    <a:latin typeface="NewCenturySchlbk-Roman"/>
                  </a:rPr>
                  <a:t>model has perfect prediction performance for the</a:t>
                </a:r>
                <a:r>
                  <a:rPr lang="en-US" sz="1600" b="0" i="0" u="none" strike="noStrike" dirty="0">
                    <a:latin typeface="NewCenturySchlbk-Roman"/>
                  </a:rPr>
                  <a:t> </a:t>
                </a:r>
                <a:r>
                  <a:rPr lang="en-US" sz="1600" b="0" i="0" u="none" strike="noStrike" baseline="0" dirty="0">
                    <a:latin typeface="NewCenturySchlbk-Roman"/>
                  </a:rPr>
                  <a:t>evaluation set in the example.</a:t>
                </a:r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090E95-7472-4AF4-8D91-325334911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845" y="3518966"/>
                <a:ext cx="4727319" cy="2308324"/>
              </a:xfrm>
              <a:prstGeom prst="rect">
                <a:avLst/>
              </a:prstGeom>
              <a:blipFill>
                <a:blip r:embed="rId2"/>
                <a:stretch>
                  <a:fillRect l="-774" t="-792" r="-1290" b="-2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C9A726A-F787-4D52-91CE-3B985E62F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384964" cy="365125"/>
          </a:xfrm>
        </p:spPr>
        <p:txBody>
          <a:bodyPr/>
          <a:lstStyle/>
          <a:p>
            <a:pPr algn="l"/>
            <a:r>
              <a:rPr lang="en-US" b="1" baseline="30000" dirty="0"/>
              <a:t>1</a:t>
            </a:r>
            <a:r>
              <a:rPr lang="en-US" dirty="0"/>
              <a:t>KAUFMAN, </a:t>
            </a:r>
            <a:r>
              <a:rPr lang="en-US" dirty="0" err="1"/>
              <a:t>Shachar</a:t>
            </a:r>
            <a:r>
              <a:rPr lang="en-US" dirty="0"/>
              <a:t>, et al. Leakage in data mining: Formulation, detection, and avoidance. ACM Transactions on Knowledge Discovery from Data (TKDD), 2012, 6.4: 1-21.</a:t>
            </a:r>
          </a:p>
        </p:txBody>
      </p:sp>
    </p:spTree>
    <p:extLst>
      <p:ext uri="{BB962C8B-B14F-4D97-AF65-F5344CB8AC3E}">
        <p14:creationId xmlns:p14="http://schemas.microsoft.com/office/powerpoint/2010/main" val="17194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DE0B-3616-414D-B474-16B4DC54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“Random k-fold Cross-Validation”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Séries</a:t>
            </a:r>
            <a:r>
              <a:rPr lang="en-US" dirty="0"/>
              <a:t> </a:t>
            </a:r>
            <a:r>
              <a:rPr lang="en-US" dirty="0" err="1"/>
              <a:t>Temporais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CDC029C3-5058-4CC4-9B40-6AD8FE7F9D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363796"/>
                  </p:ext>
                </p:extLst>
              </p:nvPr>
            </p:nvGraphicFramePr>
            <p:xfrm>
              <a:off x="4819044" y="2029915"/>
              <a:ext cx="1920240" cy="420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40">
                      <a:extLst>
                        <a:ext uri="{9D8B030D-6E8A-4147-A177-3AD203B41FA5}">
                          <a16:colId xmlns:a16="http://schemas.microsoft.com/office/drawing/2014/main" val="3874415387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219696428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4016376030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106641982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237146701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3754466728"/>
                        </a:ext>
                      </a:extLst>
                    </a:gridCol>
                  </a:tblGrid>
                  <a:tr h="2804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9020609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435143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9594240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684131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92873653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8960085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902556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2109763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8568482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278000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618856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374637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6938701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368035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89168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CDC029C3-5058-4CC4-9B40-6AD8FE7F9D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363796"/>
                  </p:ext>
                </p:extLst>
              </p:nvPr>
            </p:nvGraphicFramePr>
            <p:xfrm>
              <a:off x="4819044" y="2029915"/>
              <a:ext cx="1920240" cy="420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40">
                      <a:extLst>
                        <a:ext uri="{9D8B030D-6E8A-4147-A177-3AD203B41FA5}">
                          <a16:colId xmlns:a16="http://schemas.microsoft.com/office/drawing/2014/main" val="3874415387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219696428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4016376030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106641982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237146701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3754466728"/>
                        </a:ext>
                      </a:extLst>
                    </a:gridCol>
                  </a:tblGrid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7" t="-2174" r="-500000" b="-1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846" t="-2174" r="-409615" b="-1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2174" r="-301887" b="-1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2174" r="-201887" b="-1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7692" t="-2174" r="-105769" b="-1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8113" t="-2174" r="-3774" b="-14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020609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7" t="-102174" r="-500000" b="-13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846" t="-102174" r="-409615" b="-13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02174" r="-301887" b="-13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102174" r="-201887" b="-13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7692" t="-102174" r="-105769" b="-13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8113" t="-102174" r="-3774" b="-13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435143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7" t="-202174" r="-500000" b="-12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8113" t="-202174" r="-3774" b="-12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9594240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684131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92873653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8960085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902556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2109763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8568482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278000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618856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374637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6938701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7" t="-1304348" r="-500000" b="-1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8113" t="-1304348" r="-3774" b="-10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68035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7" t="-1404348" r="-500000" b="-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846" t="-1404348" r="-409615" b="-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404348" r="-301887" b="-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1404348" r="-201887" b="-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7692" t="-1404348" r="-105769" b="-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8113" t="-1404348" r="-3774" b="-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91687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7792F0-0730-4660-B8EF-AA7AB469D4D6}"/>
              </a:ext>
            </a:extLst>
          </p:cNvPr>
          <p:cNvCxnSpPr>
            <a:cxnSpLocks/>
          </p:cNvCxnSpPr>
          <p:nvPr/>
        </p:nvCxnSpPr>
        <p:spPr>
          <a:xfrm>
            <a:off x="6420136" y="1953680"/>
            <a:ext cx="0" cy="43269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616630B-A5AC-4BCC-B002-5A6BE1D040D2}"/>
              </a:ext>
            </a:extLst>
          </p:cNvPr>
          <p:cNvSpPr txBox="1"/>
          <p:nvPr/>
        </p:nvSpPr>
        <p:spPr>
          <a:xfrm>
            <a:off x="5357693" y="1705487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6BD590-B0A5-43C6-A4B3-CD39BBF4BB48}"/>
              </a:ext>
            </a:extLst>
          </p:cNvPr>
          <p:cNvSpPr txBox="1"/>
          <p:nvPr/>
        </p:nvSpPr>
        <p:spPr>
          <a:xfrm>
            <a:off x="6329220" y="1700627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Output</a:t>
            </a:r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DDB52430-6AB3-458B-98FC-C20610807C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6883592"/>
              </p:ext>
            </p:extLst>
          </p:nvPr>
        </p:nvGraphicFramePr>
        <p:xfrm>
          <a:off x="651042" y="2862470"/>
          <a:ext cx="2882800" cy="2215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3">
                <a:extLst>
                  <a:ext uri="{FF2B5EF4-FFF2-40B4-BE49-F238E27FC236}">
                    <a16:creationId xmlns:a16="http://schemas.microsoft.com/office/drawing/2014/main" id="{D35EDC31-8EB7-4526-BC0B-2D67D86D10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1481311"/>
                  </p:ext>
                </p:extLst>
              </p:nvPr>
            </p:nvGraphicFramePr>
            <p:xfrm>
              <a:off x="9159141" y="2081303"/>
              <a:ext cx="1920240" cy="420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40">
                      <a:extLst>
                        <a:ext uri="{9D8B030D-6E8A-4147-A177-3AD203B41FA5}">
                          <a16:colId xmlns:a16="http://schemas.microsoft.com/office/drawing/2014/main" val="3874415387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219696428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4016376030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106641982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237146701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3754466728"/>
                        </a:ext>
                      </a:extLst>
                    </a:gridCol>
                  </a:tblGrid>
                  <a:tr h="2804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020609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435143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9594240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684131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2873653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960085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902556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109763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568482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8000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18856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374637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6938701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68035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9168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3">
                <a:extLst>
                  <a:ext uri="{FF2B5EF4-FFF2-40B4-BE49-F238E27FC236}">
                    <a16:creationId xmlns:a16="http://schemas.microsoft.com/office/drawing/2014/main" id="{D35EDC31-8EB7-4526-BC0B-2D67D86D10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1481311"/>
                  </p:ext>
                </p:extLst>
              </p:nvPr>
            </p:nvGraphicFramePr>
            <p:xfrm>
              <a:off x="9159141" y="2081303"/>
              <a:ext cx="1920240" cy="420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40">
                      <a:extLst>
                        <a:ext uri="{9D8B030D-6E8A-4147-A177-3AD203B41FA5}">
                          <a16:colId xmlns:a16="http://schemas.microsoft.com/office/drawing/2014/main" val="3874415387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219696428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4016376030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106641982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237146701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3754466728"/>
                        </a:ext>
                      </a:extLst>
                    </a:gridCol>
                  </a:tblGrid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887" t="-2174" r="-500000" b="-14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3846" t="-2174" r="-409615" b="-14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2174" r="-301887" b="-14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2174" r="-201887" b="-14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7692" t="-2174" r="-105769" b="-14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98113" t="-2174" r="-3774" b="-140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020609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887" t="-102174" r="-500000" b="-13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3846" t="-102174" r="-409615" b="-13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102174" r="-301887" b="-13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102174" r="-201887" b="-13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7692" t="-102174" r="-105769" b="-13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98113" t="-102174" r="-3774" b="-130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435143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9594240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684131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2873653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960085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902556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109763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887" t="-804348" r="-500000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3846" t="-804348" r="-409615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804348" r="-301887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804348" r="-201887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7692" t="-804348" r="-105769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98113" t="-804348" r="-3774" b="-6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568482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887" t="-904348" r="-500000" b="-5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3846" t="-904348" r="-409615" b="-5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904348" r="-301887" b="-5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904348" r="-201887" b="-5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7692" t="-904348" r="-105769" b="-5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98113" t="-904348" r="-3774" b="-5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8000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18856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374637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6938701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68035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887" t="-1404348" r="-500000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3846" t="-1404348" r="-409615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1404348" r="-301887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1404348" r="-201887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7692" t="-1404348" r="-105769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98113" t="-1404348" r="-3774" b="-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91687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E5783DF-19F7-437C-9006-04F92492FB15}"/>
              </a:ext>
            </a:extLst>
          </p:cNvPr>
          <p:cNvCxnSpPr>
            <a:cxnSpLocks/>
          </p:cNvCxnSpPr>
          <p:nvPr/>
        </p:nvCxnSpPr>
        <p:spPr>
          <a:xfrm>
            <a:off x="10760233" y="2005068"/>
            <a:ext cx="0" cy="43269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9094111-7DF7-4F60-B764-AC746A204E7D}"/>
              </a:ext>
            </a:extLst>
          </p:cNvPr>
          <p:cNvSpPr/>
          <p:nvPr/>
        </p:nvSpPr>
        <p:spPr>
          <a:xfrm>
            <a:off x="9159141" y="4616172"/>
            <a:ext cx="1601092" cy="253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788A6F-AC94-4C02-B72A-7825C7E38EF8}"/>
              </a:ext>
            </a:extLst>
          </p:cNvPr>
          <p:cNvSpPr/>
          <p:nvPr/>
        </p:nvSpPr>
        <p:spPr>
          <a:xfrm>
            <a:off x="9470525" y="4347231"/>
            <a:ext cx="1608855" cy="253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8BD4E4-94F8-483D-ACDD-E3276445558F}"/>
              </a:ext>
            </a:extLst>
          </p:cNvPr>
          <p:cNvSpPr txBox="1"/>
          <p:nvPr/>
        </p:nvSpPr>
        <p:spPr>
          <a:xfrm>
            <a:off x="8424652" y="4604269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FF0000"/>
                </a:solidFill>
              </a:rPr>
              <a:t>Treino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68FF47-7BF3-4401-B0F2-D6516ED5A8B6}"/>
              </a:ext>
            </a:extLst>
          </p:cNvPr>
          <p:cNvCxnSpPr>
            <a:stCxn id="27" idx="3"/>
            <a:endCxn id="25" idx="1"/>
          </p:cNvCxnSpPr>
          <p:nvPr/>
        </p:nvCxnSpPr>
        <p:spPr>
          <a:xfrm>
            <a:off x="9013275" y="4742769"/>
            <a:ext cx="145866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AAD75BB-466D-45A3-8FB9-207406F73740}"/>
              </a:ext>
            </a:extLst>
          </p:cNvPr>
          <p:cNvSpPr txBox="1"/>
          <p:nvPr/>
        </p:nvSpPr>
        <p:spPr>
          <a:xfrm>
            <a:off x="8500827" y="4339174"/>
            <a:ext cx="512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Teste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984F6F-B078-47CB-BC67-99C4F64AE9E3}"/>
              </a:ext>
            </a:extLst>
          </p:cNvPr>
          <p:cNvCxnSpPr>
            <a:stCxn id="29" idx="3"/>
          </p:cNvCxnSpPr>
          <p:nvPr/>
        </p:nvCxnSpPr>
        <p:spPr>
          <a:xfrm>
            <a:off x="9013275" y="4477674"/>
            <a:ext cx="14524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284F27B-356B-4EEF-80F1-C699997A7425}"/>
              </a:ext>
            </a:extLst>
          </p:cNvPr>
          <p:cNvSpPr txBox="1"/>
          <p:nvPr/>
        </p:nvSpPr>
        <p:spPr>
          <a:xfrm>
            <a:off x="9697790" y="1756875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80948D-D25C-426E-AE2F-CD79E3F4038D}"/>
              </a:ext>
            </a:extLst>
          </p:cNvPr>
          <p:cNvSpPr txBox="1"/>
          <p:nvPr/>
        </p:nvSpPr>
        <p:spPr>
          <a:xfrm>
            <a:off x="10669317" y="1752015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Output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C5072D-5A4C-4BA3-AE05-000754065B8B}"/>
              </a:ext>
            </a:extLst>
          </p:cNvPr>
          <p:cNvSpPr/>
          <p:nvPr/>
        </p:nvSpPr>
        <p:spPr>
          <a:xfrm>
            <a:off x="9158516" y="1165717"/>
            <a:ext cx="244158" cy="235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5C404A-95D5-44BE-82B3-C9E672E2805A}"/>
              </a:ext>
            </a:extLst>
          </p:cNvPr>
          <p:cNvSpPr txBox="1"/>
          <p:nvPr/>
        </p:nvSpPr>
        <p:spPr>
          <a:xfrm>
            <a:off x="9353364" y="114430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Treino</a:t>
            </a:r>
            <a:endParaRPr lang="en-US" sz="12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57FC415-1C6C-48DF-B899-1ECB586E5490}"/>
              </a:ext>
            </a:extLst>
          </p:cNvPr>
          <p:cNvSpPr/>
          <p:nvPr/>
        </p:nvSpPr>
        <p:spPr>
          <a:xfrm>
            <a:off x="9158516" y="1503058"/>
            <a:ext cx="244158" cy="2350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D59710-C4E0-4338-9B15-7A2BB553834B}"/>
              </a:ext>
            </a:extLst>
          </p:cNvPr>
          <p:cNvSpPr txBox="1"/>
          <p:nvPr/>
        </p:nvSpPr>
        <p:spPr>
          <a:xfrm>
            <a:off x="9353364" y="1472442"/>
            <a:ext cx="437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Test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7EA89E3-4630-4CDC-B5BE-46CC30029F54}"/>
              </a:ext>
            </a:extLst>
          </p:cNvPr>
          <p:cNvCxnSpPr/>
          <p:nvPr/>
        </p:nvCxnSpPr>
        <p:spPr>
          <a:xfrm>
            <a:off x="3641697" y="3983603"/>
            <a:ext cx="8984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58B2670-BE3C-4264-847A-ABBB87B0B6E8}"/>
              </a:ext>
            </a:extLst>
          </p:cNvPr>
          <p:cNvSpPr txBox="1"/>
          <p:nvPr/>
        </p:nvSpPr>
        <p:spPr>
          <a:xfrm>
            <a:off x="3599728" y="3521938"/>
            <a:ext cx="982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“Temporal Embedding”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8CF845-6EB9-4961-A517-C393FA0E9782}"/>
              </a:ext>
            </a:extLst>
          </p:cNvPr>
          <p:cNvCxnSpPr/>
          <p:nvPr/>
        </p:nvCxnSpPr>
        <p:spPr>
          <a:xfrm>
            <a:off x="7311832" y="3983603"/>
            <a:ext cx="8984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B9E6B90-E969-4DBB-ADA3-D0170AFA9896}"/>
              </a:ext>
            </a:extLst>
          </p:cNvPr>
          <p:cNvSpPr txBox="1"/>
          <p:nvPr/>
        </p:nvSpPr>
        <p:spPr>
          <a:xfrm>
            <a:off x="7269863" y="3521938"/>
            <a:ext cx="982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Partição</a:t>
            </a:r>
            <a:r>
              <a:rPr lang="en-US" sz="1200" b="1" dirty="0"/>
              <a:t> </a:t>
            </a:r>
            <a:r>
              <a:rPr lang="en-US" sz="1200" b="1" dirty="0" err="1"/>
              <a:t>aleatória</a:t>
            </a:r>
            <a:endParaRPr lang="en-US" sz="1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E46219-9B14-4873-AF8F-84F0B97627F0}"/>
              </a:ext>
            </a:extLst>
          </p:cNvPr>
          <p:cNvSpPr txBox="1"/>
          <p:nvPr/>
        </p:nvSpPr>
        <p:spPr>
          <a:xfrm>
            <a:off x="3944995" y="6306838"/>
            <a:ext cx="3884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0" dirty="0">
                <a:solidFill>
                  <a:srgbClr val="0D0D0D"/>
                </a:solidFill>
                <a:effectLst/>
                <a:latin typeface="Söhne"/>
              </a:rPr>
              <a:t>(Tabulação dos dados para utilização pelos modelos de ML)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856D0DC-62F6-4DCB-9C20-26A1B7549469}"/>
                  </a:ext>
                </a:extLst>
              </p:cNvPr>
              <p:cNvSpPr txBox="1"/>
              <p:nvPr/>
            </p:nvSpPr>
            <p:spPr>
              <a:xfrm>
                <a:off x="1950127" y="5077965"/>
                <a:ext cx="2846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856D0DC-62F6-4DCB-9C20-26A1B7549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127" y="5077965"/>
                <a:ext cx="28463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001392D-5FDC-4581-B3F7-A9E5B4507578}"/>
                  </a:ext>
                </a:extLst>
              </p:cNvPr>
              <p:cNvSpPr txBox="1"/>
              <p:nvPr/>
            </p:nvSpPr>
            <p:spPr>
              <a:xfrm>
                <a:off x="273170" y="3614270"/>
                <a:ext cx="3642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001392D-5FDC-4581-B3F7-A9E5B450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70" y="3614270"/>
                <a:ext cx="364202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25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C372F-54DC-44CA-BA6E-8E7D5C80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Artigos</a:t>
            </a:r>
            <a:r>
              <a:rPr lang="en-US" dirty="0"/>
              <a:t> que </a:t>
            </a:r>
            <a:r>
              <a:rPr lang="en-US" dirty="0" err="1"/>
              <a:t>aplicam</a:t>
            </a:r>
            <a:r>
              <a:rPr lang="en-US" dirty="0"/>
              <a:t> “Random k-fold Cross-Validation”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Séries</a:t>
            </a:r>
            <a:r>
              <a:rPr lang="en-US" dirty="0"/>
              <a:t> </a:t>
            </a:r>
            <a:r>
              <a:rPr lang="en-US" dirty="0" err="1"/>
              <a:t>Temporais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1CFB9-3555-41ED-8BDA-B2B90F36F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BERGMEIR, Christoph; BENÍTEZ, José M. On the use of cross-validation for time series predictor evaluation.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Information Sciences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2012, 191: 192-213.</a:t>
            </a:r>
          </a:p>
          <a:p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BERGMEIR, Christoph; HYNDMAN, Rob J.; KOO,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Bonsoo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A note on the validity of cross-validation for evaluating autoregressive time series prediction.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Computational Statistics &amp; Data Analysis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2018, 120: 70-83.</a:t>
            </a:r>
          </a:p>
          <a:p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CERQUEIRA, Vitor; TORGO, Luis; MOZETIČ, Igor. Evaluating time series forecasting models: An empirical study on performance estimation methods. Machine Learning, 2020, 109.11: 1997-2028.</a:t>
            </a:r>
          </a:p>
          <a:p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SCHNAUBELT, Matthias.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 comparison of machine learning model validation schemes for non-stationary time series data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FAU Discussion Papers in Economics, 2019.</a:t>
            </a:r>
          </a:p>
          <a:p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JIANG,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Gaoxia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; WANG,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Wenjian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Markov cross-validation for time series model evaluations. Information Sciences, 2017, 375: 219-233.</a:t>
            </a:r>
          </a:p>
          <a:p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HEWAMALAGE,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Hansika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; ACKERMANN, Klaus; BERGMEIR, Christoph. Forecast evaluation for data scientists: common pitfalls and best practices. Data Mining and Knowledge Discovery, 2023, 37.2: 788-832.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C86560-96CB-48CC-A042-9FFBBEC5DFD7}"/>
              </a:ext>
            </a:extLst>
          </p:cNvPr>
          <p:cNvSpPr/>
          <p:nvPr/>
        </p:nvSpPr>
        <p:spPr>
          <a:xfrm>
            <a:off x="897622" y="2348917"/>
            <a:ext cx="10201014" cy="6123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06F70-8035-4F03-811E-5088F414808F}"/>
              </a:ext>
            </a:extLst>
          </p:cNvPr>
          <p:cNvSpPr txBox="1"/>
          <p:nvPr/>
        </p:nvSpPr>
        <p:spPr>
          <a:xfrm>
            <a:off x="8449753" y="2041140"/>
            <a:ext cx="2844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</a:rPr>
              <a:t>Defende</a:t>
            </a:r>
            <a:r>
              <a:rPr lang="en-US" sz="1400" b="1" dirty="0">
                <a:solidFill>
                  <a:srgbClr val="FF0000"/>
                </a:solidFill>
              </a:rPr>
              <a:t> o </a:t>
            </a:r>
            <a:r>
              <a:rPr lang="en-US" sz="1400" b="1" dirty="0" err="1">
                <a:solidFill>
                  <a:srgbClr val="FF0000"/>
                </a:solidFill>
              </a:rPr>
              <a:t>uso</a:t>
            </a:r>
            <a:r>
              <a:rPr lang="en-US" sz="1400" b="1" dirty="0">
                <a:solidFill>
                  <a:srgbClr val="FF0000"/>
                </a:solidFill>
              </a:rPr>
              <a:t> de random k-fold CV.</a:t>
            </a:r>
          </a:p>
        </p:txBody>
      </p:sp>
    </p:spTree>
    <p:extLst>
      <p:ext uri="{BB962C8B-B14F-4D97-AF65-F5344CB8AC3E}">
        <p14:creationId xmlns:p14="http://schemas.microsoft.com/office/powerpoint/2010/main" val="1726030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0C8D8-F97C-4867-865B-6860938D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Métodos</a:t>
            </a:r>
            <a:r>
              <a:rPr lang="en-US" dirty="0"/>
              <a:t> de </a:t>
            </a:r>
            <a:r>
              <a:rPr lang="en-US" dirty="0" err="1"/>
              <a:t>Validação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0FE73-9589-429C-A085-7A7D8529C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62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1611</Words>
  <Application>Microsoft Office PowerPoint</Application>
  <PresentationFormat>Widescreen</PresentationFormat>
  <Paragraphs>421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Microsoft JhengHei</vt:lpstr>
      <vt:lpstr>Arial</vt:lpstr>
      <vt:lpstr>Calibri</vt:lpstr>
      <vt:lpstr>Calibri Light</vt:lpstr>
      <vt:lpstr>Cambria Math</vt:lpstr>
      <vt:lpstr>NewCenturySchlbk-Italic</vt:lpstr>
      <vt:lpstr>NewCenturySchlbk-Roman</vt:lpstr>
      <vt:lpstr>Söhne</vt:lpstr>
      <vt:lpstr>Office Theme</vt:lpstr>
      <vt:lpstr>Métodos de validação para Modelos de Séries Temporais</vt:lpstr>
      <vt:lpstr>Introdução e Motivação</vt:lpstr>
      <vt:lpstr>Previsão de Taxa de Mortalidade em Portugal</vt:lpstr>
      <vt:lpstr>Cross-Validation em dados independentes</vt:lpstr>
      <vt:lpstr>Atual Literatura e recursos disponíveis</vt:lpstr>
      <vt:lpstr>Data Leakage</vt:lpstr>
      <vt:lpstr>“Random k-fold Cross-Validation” em Séries Temporais</vt:lpstr>
      <vt:lpstr>Artigos que aplicam “Random k-fold Cross-Validation” em Séries Temporais </vt:lpstr>
      <vt:lpstr>Métodos de Validação</vt:lpstr>
      <vt:lpstr>Several areas of study</vt:lpstr>
      <vt:lpstr>OOS – Fixed-origin/Holdout</vt:lpstr>
      <vt:lpstr>OOS – Rolling-origin-update</vt:lpstr>
      <vt:lpstr>OOS – Rolling-origin-recalibration</vt:lpstr>
      <vt:lpstr>OOS – Fixed-size rolling window</vt:lpstr>
      <vt:lpstr>Repeated Hold-out</vt:lpstr>
      <vt:lpstr>Prequential – Growing window</vt:lpstr>
      <vt:lpstr>Prequential – Rolling window</vt:lpstr>
      <vt:lpstr>Prequential – Gap Rolling window</vt:lpstr>
      <vt:lpstr>CV – Blocked CV (K-fold)</vt:lpstr>
      <vt:lpstr>CV – hv-Blocked CV</vt:lpstr>
      <vt:lpstr>CV – Modified CV</vt:lpstr>
      <vt:lpstr>CV – “Weighted Blocked CV”</vt:lpstr>
      <vt:lpstr>CV – “Weighted Growing window CV”</vt:lpstr>
      <vt:lpstr>O nosso estudo</vt:lpstr>
      <vt:lpstr>Principais “Outputs”</vt:lpstr>
      <vt:lpstr>Metodologia</vt:lpstr>
      <vt:lpstr>Experiências</vt:lpstr>
      <vt:lpstr>Ponto da Situação</vt:lpstr>
      <vt:lpstr>Questão: Que nome dar à package?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de validação para Modelos de Séries Temporais</dc:title>
  <dc:creator>Beatriz Lourenço</dc:creator>
  <cp:lastModifiedBy>Beatriz Lourenço</cp:lastModifiedBy>
  <cp:revision>140</cp:revision>
  <dcterms:created xsi:type="dcterms:W3CDTF">2024-04-22T09:47:18Z</dcterms:created>
  <dcterms:modified xsi:type="dcterms:W3CDTF">2024-04-23T12:52:53Z</dcterms:modified>
</cp:coreProperties>
</file>