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3" r:id="rId4"/>
    <p:sldId id="267" r:id="rId5"/>
    <p:sldId id="276" r:id="rId6"/>
    <p:sldId id="271" r:id="rId7"/>
    <p:sldId id="268" r:id="rId8"/>
    <p:sldId id="272" r:id="rId9"/>
    <p:sldId id="260" r:id="rId10"/>
    <p:sldId id="275" r:id="rId11"/>
    <p:sldId id="313" r:id="rId12"/>
    <p:sldId id="284" r:id="rId13"/>
    <p:sldId id="287" r:id="rId14"/>
    <p:sldId id="30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14" r:id="rId26"/>
    <p:sldId id="261" r:id="rId27"/>
    <p:sldId id="262" r:id="rId28"/>
    <p:sldId id="278" r:id="rId29"/>
    <p:sldId id="263" r:id="rId30"/>
    <p:sldId id="265" r:id="rId31"/>
    <p:sldId id="310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24-Apr-24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36.png"/><Relationship Id="rId9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00.png"/><Relationship Id="rId7" Type="http://schemas.openxmlformats.org/officeDocument/2006/relationships/image" Target="../media/image3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37.png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Beatriz Pereira Lourenço</a:t>
            </a:r>
          </a:p>
          <a:p>
            <a:r>
              <a:rPr lang="en-US" dirty="0"/>
              <a:t>Miguel Santos Loureiro</a:t>
            </a:r>
          </a:p>
          <a:p>
            <a:r>
              <a:rPr lang="en-US" dirty="0"/>
              <a:t>24/04/2024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de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7030-C713-4CF7-A93D-639BCECB799D}"/>
              </a:ext>
            </a:extLst>
          </p:cNvPr>
          <p:cNvSpPr txBox="1"/>
          <p:nvPr/>
        </p:nvSpPr>
        <p:spPr>
          <a:xfrm>
            <a:off x="1313450" y="2843051"/>
            <a:ext cx="1461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Classical Forecasting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AFD04-4BD8-41AE-BBD5-F5D1DB0BA094}"/>
              </a:ext>
            </a:extLst>
          </p:cNvPr>
          <p:cNvSpPr/>
          <p:nvPr/>
        </p:nvSpPr>
        <p:spPr>
          <a:xfrm>
            <a:off x="1166069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2F26A-AD41-46A6-9346-7A6F64DC943A}"/>
              </a:ext>
            </a:extLst>
          </p:cNvPr>
          <p:cNvSpPr txBox="1"/>
          <p:nvPr/>
        </p:nvSpPr>
        <p:spPr>
          <a:xfrm>
            <a:off x="4865124" y="284305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8F15A-F043-4C8E-A64E-4A097A2A6257}"/>
              </a:ext>
            </a:extLst>
          </p:cNvPr>
          <p:cNvSpPr/>
          <p:nvPr/>
        </p:nvSpPr>
        <p:spPr>
          <a:xfrm>
            <a:off x="4589310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2FA7-4203-4993-9E99-B663E7E037C5}"/>
              </a:ext>
            </a:extLst>
          </p:cNvPr>
          <p:cNvSpPr txBox="1"/>
          <p:nvPr/>
        </p:nvSpPr>
        <p:spPr>
          <a:xfrm>
            <a:off x="8667091" y="2843051"/>
            <a:ext cx="798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Economia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9AF0-3B9F-46B3-B43E-E951DC1B56D0}"/>
              </a:ext>
            </a:extLst>
          </p:cNvPr>
          <p:cNvSpPr/>
          <p:nvPr/>
        </p:nvSpPr>
        <p:spPr>
          <a:xfrm>
            <a:off x="8012551" y="2661407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FD52F-3A74-4CA2-B0E1-C9474FEA4510}"/>
              </a:ext>
            </a:extLst>
          </p:cNvPr>
          <p:cNvSpPr txBox="1"/>
          <p:nvPr/>
        </p:nvSpPr>
        <p:spPr>
          <a:xfrm>
            <a:off x="3253873" y="4439757"/>
            <a:ext cx="11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 Streaming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4F493-CB34-4EB4-97A4-CB88E4EF5564}"/>
              </a:ext>
            </a:extLst>
          </p:cNvPr>
          <p:cNvSpPr/>
          <p:nvPr/>
        </p:nvSpPr>
        <p:spPr>
          <a:xfrm>
            <a:off x="2877422" y="4258113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6D048-D67B-4BCA-B65A-4B41820E6B9E}"/>
              </a:ext>
            </a:extLst>
          </p:cNvPr>
          <p:cNvSpPr txBox="1"/>
          <p:nvPr/>
        </p:nvSpPr>
        <p:spPr>
          <a:xfrm>
            <a:off x="7050845" y="4439757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Geologia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D8D316-4283-4F28-8470-211FB7FE267E}"/>
              </a:ext>
            </a:extLst>
          </p:cNvPr>
          <p:cNvSpPr/>
          <p:nvPr/>
        </p:nvSpPr>
        <p:spPr>
          <a:xfrm>
            <a:off x="6270085" y="4258113"/>
            <a:ext cx="2600587" cy="76339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808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6F0D91-7A0A-426E-9D2C-55604026C598}"/>
              </a:ext>
            </a:extLst>
          </p:cNvPr>
          <p:cNvSpPr/>
          <p:nvPr/>
        </p:nvSpPr>
        <p:spPr>
          <a:xfrm>
            <a:off x="520117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D8EA9-A55D-430F-A7B7-122534E326A3}"/>
              </a:ext>
            </a:extLst>
          </p:cNvPr>
          <p:cNvSpPr/>
          <p:nvPr/>
        </p:nvSpPr>
        <p:spPr>
          <a:xfrm>
            <a:off x="4402401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75C7D-E8E0-408F-8764-6470F1CD131D}"/>
              </a:ext>
            </a:extLst>
          </p:cNvPr>
          <p:cNvSpPr/>
          <p:nvPr/>
        </p:nvSpPr>
        <p:spPr>
          <a:xfrm>
            <a:off x="8235672" y="2948433"/>
            <a:ext cx="3481419" cy="2051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10" y="344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7030-C713-4CF7-A93D-639BCECB799D}"/>
              </a:ext>
            </a:extLst>
          </p:cNvPr>
          <p:cNvSpPr txBox="1"/>
          <p:nvPr/>
        </p:nvSpPr>
        <p:spPr>
          <a:xfrm>
            <a:off x="520116" y="2691946"/>
            <a:ext cx="201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Out-of-Sample (OOS)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2F26A-AD41-46A6-9346-7A6F64DC943A}"/>
              </a:ext>
            </a:extLst>
          </p:cNvPr>
          <p:cNvSpPr txBox="1"/>
          <p:nvPr/>
        </p:nvSpPr>
        <p:spPr>
          <a:xfrm>
            <a:off x="4377178" y="2691945"/>
            <a:ext cx="103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72FA7-4203-4993-9E99-B663E7E037C5}"/>
              </a:ext>
            </a:extLst>
          </p:cNvPr>
          <p:cNvSpPr txBox="1"/>
          <p:nvPr/>
        </p:nvSpPr>
        <p:spPr>
          <a:xfrm>
            <a:off x="8213567" y="2691945"/>
            <a:ext cx="152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64195-A833-4551-B3EC-B11B8ADA8D7F}"/>
              </a:ext>
            </a:extLst>
          </p:cNvPr>
          <p:cNvSpPr txBox="1"/>
          <p:nvPr/>
        </p:nvSpPr>
        <p:spPr>
          <a:xfrm>
            <a:off x="520116" y="3158959"/>
            <a:ext cx="348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forecasting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ideia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principal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desta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abordagem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deixar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final da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teste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623F4-4FEA-4065-882C-5DDF6E7AF936}"/>
              </a:ext>
            </a:extLst>
          </p:cNvPr>
          <p:cNvSpPr txBox="1"/>
          <p:nvPr/>
        </p:nvSpPr>
        <p:spPr>
          <a:xfrm>
            <a:off x="4402401" y="3125410"/>
            <a:ext cx="3481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Streaming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Significa“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Predictive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Sequential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avaliação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primeiro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e,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seguida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é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retreinar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B00C2-55DC-4814-8AB0-F6CA4C412366}"/>
              </a:ext>
            </a:extLst>
          </p:cNvPr>
          <p:cNvSpPr txBox="1"/>
          <p:nvPr/>
        </p:nvSpPr>
        <p:spPr>
          <a:xfrm>
            <a:off x="8252502" y="3125410"/>
            <a:ext cx="3464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origem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Machine Learning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Realiza um uso mais eficiente dos dados disponíveis, uma vez que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 observação é utilizada 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tanto para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quanto para </a:t>
            </a:r>
            <a:r>
              <a:rPr lang="pt-BR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pt-BR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um modelo.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pt-BR" sz="1200" b="0" i="0" u="none" strike="noStrike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Embora assuma que os </a:t>
            </a:r>
            <a:r>
              <a:rPr lang="pt-BR" sz="1200" b="1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são i.i.d.</a:t>
            </a: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foram </a:t>
            </a:r>
            <a:r>
              <a:rPr lang="pt-BR" sz="1200" b="1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desenvolvidas algumas variantes</a:t>
            </a:r>
            <a:r>
              <a:rPr lang="pt-BR" sz="1200" b="0" i="0" u="none" strike="noStrike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mitigam este problema.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C9D99-5985-4DF9-8D43-B70BD151774E}"/>
              </a:ext>
            </a:extLst>
          </p:cNvPr>
          <p:cNvSpPr txBox="1"/>
          <p:nvPr/>
        </p:nvSpPr>
        <p:spPr>
          <a:xfrm>
            <a:off x="5310217" y="1549135"/>
            <a:ext cx="166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Tipos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E5ADC8-3477-4BF6-9690-399A01C0916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3640820" y="446141"/>
            <a:ext cx="1122299" cy="3882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3ED9F5-3A40-4EE5-9D33-9E39471F506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498597" y="470647"/>
            <a:ext cx="1122299" cy="3833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058CEF-F0B6-4F70-B637-7F887077892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143111" y="1826134"/>
            <a:ext cx="0" cy="1122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Fixed-origin/Holdout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4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5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35A86-289B-4833-B40C-E32A519C3029}"/>
              </a:ext>
            </a:extLst>
          </p:cNvPr>
          <p:cNvSpPr/>
          <p:nvPr/>
        </p:nvSpPr>
        <p:spPr>
          <a:xfrm>
            <a:off x="7471241" y="5232233"/>
            <a:ext cx="3090076" cy="35903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escolha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origin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B09D-818F-465C-8D0B-830FBAEDBBB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F356F-D4B3-4961-96AC-E1130779D722}"/>
              </a:ext>
            </a:extLst>
          </p:cNvPr>
          <p:cNvSpPr/>
          <p:nvPr/>
        </p:nvSpPr>
        <p:spPr>
          <a:xfrm>
            <a:off x="6492657" y="5029200"/>
            <a:ext cx="5193207" cy="771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Rolling-origin-update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1116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806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7914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7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8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9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10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9D6A6B9-6C18-4EC1-9078-A08A5D17C6DC}"/>
              </a:ext>
            </a:extLst>
          </p:cNvPr>
          <p:cNvSpPr/>
          <p:nvPr/>
        </p:nvSpPr>
        <p:spPr>
          <a:xfrm>
            <a:off x="7471240" y="5232232"/>
            <a:ext cx="3996509" cy="82444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observações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testadas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múltiplas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(dados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testados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A27E51-7D8E-4BD0-B864-F3FD2594E23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73E604-42B8-40FF-A2E5-81E3011AEBEA}"/>
              </a:ext>
            </a:extLst>
          </p:cNvPr>
          <p:cNvSpPr/>
          <p:nvPr/>
        </p:nvSpPr>
        <p:spPr>
          <a:xfrm>
            <a:off x="6492657" y="5029200"/>
            <a:ext cx="5193207" cy="1245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Rolling-origin-recalibration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8465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13965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6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8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9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10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2CDE73-DDC4-44F2-8275-52AE62AE3920}"/>
              </a:ext>
            </a:extLst>
          </p:cNvPr>
          <p:cNvSpPr/>
          <p:nvPr/>
        </p:nvSpPr>
        <p:spPr>
          <a:xfrm>
            <a:off x="7471240" y="5257859"/>
            <a:ext cx="3996509" cy="85335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com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do que outros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diferentes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B9C0B-92C1-4BC4-8A88-CE1A772EDC94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696EF4-98BC-4106-9573-06CE20E77AA5}"/>
              </a:ext>
            </a:extLst>
          </p:cNvPr>
          <p:cNvSpPr/>
          <p:nvPr/>
        </p:nvSpPr>
        <p:spPr>
          <a:xfrm>
            <a:off x="6492657" y="5029200"/>
            <a:ext cx="5193207" cy="11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OOS – Fixed-size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567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30832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446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4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38812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7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8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9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9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816506" cy="161583"/>
              </a:xfrm>
              <a:prstGeom prst="rect">
                <a:avLst/>
              </a:prstGeom>
              <a:blipFill>
                <a:blip r:embed="rId12"/>
                <a:stretch>
                  <a:fillRect l="-3731" r="-298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5196709-AD4F-4035-8193-C2D464E4D1EF}"/>
              </a:ext>
            </a:extLst>
          </p:cNvPr>
          <p:cNvSpPr/>
          <p:nvPr/>
        </p:nvSpPr>
        <p:spPr>
          <a:xfrm>
            <a:off x="7471240" y="5257859"/>
            <a:ext cx="3996509" cy="58094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diferentes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EDA6D4-9552-4F37-8064-9A314720C5C8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A5E9C6-9499-44CE-B5B7-8E204140E4C0}"/>
              </a:ext>
            </a:extLst>
          </p:cNvPr>
          <p:cNvSpPr/>
          <p:nvPr/>
        </p:nvSpPr>
        <p:spPr>
          <a:xfrm>
            <a:off x="6492657" y="5029200"/>
            <a:ext cx="5193207" cy="97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Hold-out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4587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45873" cy="138499"/>
              </a:xfrm>
              <a:prstGeom prst="rect">
                <a:avLst/>
              </a:prstGeom>
              <a:blipFill>
                <a:blip r:embed="rId5"/>
                <a:stretch>
                  <a:fillRect l="-12500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240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24063" cy="161583"/>
              </a:xfrm>
              <a:prstGeom prst="rect">
                <a:avLst/>
              </a:prstGeom>
              <a:blipFill>
                <a:blip r:embed="rId7"/>
                <a:stretch>
                  <a:fillRect l="-7407" r="-185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198772" cy="215444"/>
              </a:xfrm>
              <a:prstGeom prst="rect">
                <a:avLst/>
              </a:prstGeom>
              <a:blipFill>
                <a:blip r:embed="rId8"/>
                <a:stretch>
                  <a:fillRect l="-3030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43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43180" cy="138499"/>
              </a:xfrm>
              <a:prstGeom prst="rect">
                <a:avLst/>
              </a:prstGeom>
              <a:blipFill>
                <a:blip r:embed="rId9"/>
                <a:stretch>
                  <a:fillRect l="-13043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4536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45361" cy="1384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Interval of random splits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A4A010-7CDA-48D3-AA60-D28A6D51B392}"/>
              </a:ext>
            </a:extLst>
          </p:cNvPr>
          <p:cNvSpPr/>
          <p:nvPr/>
        </p:nvSpPr>
        <p:spPr>
          <a:xfrm>
            <a:off x="7471240" y="5232233"/>
            <a:ext cx="3996509" cy="35903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Proporção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teste varia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iterações</a:t>
            </a:r>
            <a:endParaRPr lang="en-US" sz="1400" dirty="0">
              <a:solidFill>
                <a:sysClr val="windowText" lastClr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0A962-F9FD-4338-A77D-815B40AA159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684C5-ACCC-483C-8A1F-48130D310ADD}"/>
              </a:ext>
            </a:extLst>
          </p:cNvPr>
          <p:cNvSpPr/>
          <p:nvPr/>
        </p:nvSpPr>
        <p:spPr>
          <a:xfrm>
            <a:off x="6492657" y="5029200"/>
            <a:ext cx="5193207" cy="771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Growing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6D0BD5-21E1-489F-9C82-7B912AEC15E5}"/>
              </a:ext>
            </a:extLst>
          </p:cNvPr>
          <p:cNvSpPr/>
          <p:nvPr/>
        </p:nvSpPr>
        <p:spPr>
          <a:xfrm>
            <a:off x="7471240" y="5257859"/>
            <a:ext cx="3996509" cy="917846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teste é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conjuntos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1FF96-60DB-455C-AD8A-1F5EA23AB939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83E96C-C7E4-4E8B-A52E-20F38F02EBAE}"/>
              </a:ext>
            </a:extLst>
          </p:cNvPr>
          <p:cNvSpPr/>
          <p:nvPr/>
        </p:nvSpPr>
        <p:spPr>
          <a:xfrm>
            <a:off x="6492657" y="5029200"/>
            <a:ext cx="5193207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09F569-B26D-421C-82DD-9F2D5D8B8A8F}"/>
              </a:ext>
            </a:extLst>
          </p:cNvPr>
          <p:cNvSpPr/>
          <p:nvPr/>
        </p:nvSpPr>
        <p:spPr>
          <a:xfrm>
            <a:off x="7471240" y="5257858"/>
            <a:ext cx="3996509" cy="1280671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teste 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usada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teste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disjuntos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levar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subestimação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final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(visto que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terá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F51C9-E21D-4067-A0E5-6009B120128D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F0D20-BD86-456F-986C-58BEA562254E}"/>
              </a:ext>
            </a:extLst>
          </p:cNvPr>
          <p:cNvSpPr/>
          <p:nvPr/>
        </p:nvSpPr>
        <p:spPr>
          <a:xfrm>
            <a:off x="6492657" y="5029200"/>
            <a:ext cx="5193207" cy="1655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Prequential – Gap Rolling window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EAED0-F066-4318-A988-74CA349C6B68}"/>
              </a:ext>
            </a:extLst>
          </p:cNvPr>
          <p:cNvSpPr/>
          <p:nvPr/>
        </p:nvSpPr>
        <p:spPr>
          <a:xfrm>
            <a:off x="7471240" y="5257859"/>
            <a:ext cx="3996509" cy="844822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iterações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4733E-4178-4B26-AA45-BDF89D5E2F5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C79CF-B5A9-4F4F-895B-18162F5F1657}"/>
              </a:ext>
            </a:extLst>
          </p:cNvPr>
          <p:cNvSpPr/>
          <p:nvPr/>
        </p:nvSpPr>
        <p:spPr>
          <a:xfrm>
            <a:off x="6492657" y="5029200"/>
            <a:ext cx="5193207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FA6-3675-45B2-8E3C-476B920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</a:t>
            </a:r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FA76-7876-4B60-999D-55740EC3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Blocked CV (K-fold)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2719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36586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8242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9147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38066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A32A808-A263-4E96-B22C-12611D05C55A}"/>
              </a:ext>
            </a:extLst>
          </p:cNvPr>
          <p:cNvSpPr/>
          <p:nvPr/>
        </p:nvSpPr>
        <p:spPr>
          <a:xfrm>
            <a:off x="7471240" y="5257859"/>
            <a:ext cx="3996509" cy="471849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Total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dados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97D87F-37DC-4C77-BD93-F895218641D2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756D5-89F9-4713-9DB3-489C69BD4DE6}"/>
              </a:ext>
            </a:extLst>
          </p:cNvPr>
          <p:cNvSpPr/>
          <p:nvPr/>
        </p:nvSpPr>
        <p:spPr>
          <a:xfrm>
            <a:off x="6492657" y="5029201"/>
            <a:ext cx="5193207" cy="82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60388-493B-4118-93A9-9B7D90A1EA10}"/>
              </a:ext>
            </a:extLst>
          </p:cNvPr>
          <p:cNvSpPr txBox="1"/>
          <p:nvPr/>
        </p:nvSpPr>
        <p:spPr>
          <a:xfrm>
            <a:off x="10799096" y="5167164"/>
            <a:ext cx="66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1" grpId="0" animBg="1"/>
      <p:bldP spid="52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hv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-Blocked CV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5843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167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4247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9678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71366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C5FE888-1157-45D3-B7A3-DC3F085ABF2C}"/>
              </a:ext>
            </a:extLst>
          </p:cNvPr>
          <p:cNvSpPr/>
          <p:nvPr/>
        </p:nvSpPr>
        <p:spPr>
          <a:xfrm>
            <a:off x="7471240" y="5257859"/>
            <a:ext cx="3996509" cy="471849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B0BF62-0D4C-48CE-AFC9-6EFDF5D054CF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094481-7858-49DF-8581-CE1230E2FC90}"/>
              </a:ext>
            </a:extLst>
          </p:cNvPr>
          <p:cNvSpPr/>
          <p:nvPr/>
        </p:nvSpPr>
        <p:spPr>
          <a:xfrm>
            <a:off x="6492657" y="5029201"/>
            <a:ext cx="5193207" cy="820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Modified CV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607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421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2716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7176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17593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7E3FDD7-1CAB-40A2-BED6-858F4B53BDA8}"/>
              </a:ext>
            </a:extLst>
          </p:cNvPr>
          <p:cNvSpPr/>
          <p:nvPr/>
        </p:nvSpPr>
        <p:spPr>
          <a:xfrm>
            <a:off x="7471240" y="5257859"/>
            <a:ext cx="3996509" cy="93622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aumentar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independência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conjunto de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conjunto 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inúmeras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Quebra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349114-9CA8-4564-93C4-0FE888A7AE98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0EC2C7-CA13-483A-9488-8BB38DFB497D}"/>
              </a:ext>
            </a:extLst>
          </p:cNvPr>
          <p:cNvSpPr/>
          <p:nvPr/>
        </p:nvSpPr>
        <p:spPr>
          <a:xfrm>
            <a:off x="6492657" y="5029201"/>
            <a:ext cx="5193207" cy="127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CV – “Weighted Blocked CV”</a:t>
            </a:r>
            <a:endParaRPr lang="pt-PT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1607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32335" cy="161583"/>
              </a:xfrm>
              <a:prstGeom prst="rect">
                <a:avLst/>
              </a:prstGeom>
              <a:blipFill>
                <a:blip r:embed="rId2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291362" cy="138499"/>
              </a:xfrm>
              <a:prstGeom prst="rect">
                <a:avLst/>
              </a:prstGeom>
              <a:blipFill>
                <a:blip r:embed="rId3"/>
                <a:stretch>
                  <a:fillRect l="-6250" r="-10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298736" cy="138499"/>
              </a:xfrm>
              <a:prstGeom prst="rect">
                <a:avLst/>
              </a:prstGeom>
              <a:blipFill>
                <a:blip r:embed="rId4"/>
                <a:stretch>
                  <a:fillRect l="-6122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39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32335" cy="161583"/>
              </a:xfrm>
              <a:prstGeom prst="rect">
                <a:avLst/>
              </a:prstGeom>
              <a:blipFill>
                <a:blip r:embed="rId5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79838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32335" cy="161583"/>
              </a:xfrm>
              <a:prstGeom prst="rect">
                <a:avLst/>
              </a:prstGeom>
              <a:blipFill>
                <a:blip r:embed="rId6"/>
                <a:stretch>
                  <a:fillRect l="-9259" r="-925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8578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32335" cy="161583"/>
              </a:xfrm>
              <a:prstGeom prst="rect">
                <a:avLst/>
              </a:prstGeom>
              <a:blipFill>
                <a:blip r:embed="rId7"/>
                <a:stretch>
                  <a:fillRect l="-7273" r="-727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6805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32335" cy="161583"/>
              </a:xfrm>
              <a:prstGeom prst="rect">
                <a:avLst/>
              </a:prstGeom>
              <a:blipFill>
                <a:blip r:embed="rId8"/>
                <a:stretch>
                  <a:fillRect l="-9259" r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061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1260486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6017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60172" cy="138499"/>
              </a:xfrm>
              <a:prstGeom prst="rect">
                <a:avLst/>
              </a:prstGeom>
              <a:blipFill>
                <a:blip r:embed="rId11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62865" cy="138499"/>
              </a:xfrm>
              <a:prstGeom prst="rect">
                <a:avLst/>
              </a:prstGeom>
              <a:blipFill>
                <a:blip r:embed="rId12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62865" cy="138499"/>
              </a:xfrm>
              <a:prstGeom prst="rect">
                <a:avLst/>
              </a:prstGeom>
              <a:blipFill>
                <a:blip r:embed="rId13"/>
                <a:stretch>
                  <a:fillRect l="-11111" r="-3704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5940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59403" cy="138499"/>
              </a:xfrm>
              <a:prstGeom prst="rect">
                <a:avLst/>
              </a:prstGeom>
              <a:blipFill>
                <a:blip r:embed="rId14"/>
                <a:stretch>
                  <a:fillRect l="-11538" r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6286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62865" cy="138499"/>
              </a:xfrm>
              <a:prstGeom prst="rect">
                <a:avLst/>
              </a:prstGeom>
              <a:blipFill>
                <a:blip r:embed="rId15"/>
                <a:stretch>
                  <a:fillRect l="-11111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3234" y="5907690"/>
            <a:ext cx="5216785" cy="50400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776B4B0-2A5A-4AF8-AA09-3BAC34DBC83D}"/>
              </a:ext>
            </a:extLst>
          </p:cNvPr>
          <p:cNvSpPr/>
          <p:nvPr/>
        </p:nvSpPr>
        <p:spPr>
          <a:xfrm>
            <a:off x="7471240" y="5257859"/>
            <a:ext cx="3996509" cy="350163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Conjuntos de teste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peso superior;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33C2E9-C2BC-4524-88F7-4C77455E3211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326489-2CD3-4146-B199-DB1BB08D468D}"/>
              </a:ext>
            </a:extLst>
          </p:cNvPr>
          <p:cNvSpPr/>
          <p:nvPr/>
        </p:nvSpPr>
        <p:spPr>
          <a:xfrm>
            <a:off x="6492657" y="5029201"/>
            <a:ext cx="5193207" cy="74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03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1075928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6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8435CE-F127-412D-87CE-252BFA346847}"/>
              </a:ext>
            </a:extLst>
          </p:cNvPr>
          <p:cNvSpPr/>
          <p:nvPr/>
        </p:nvSpPr>
        <p:spPr>
          <a:xfrm>
            <a:off x="7471240" y="5257859"/>
            <a:ext cx="3996509" cy="350163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treinam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têm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peso superior;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5406E-EE4E-4D4E-8FBF-5C44B39BC4F5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E91172-337D-4042-83C2-B850E2AD9398}"/>
              </a:ext>
            </a:extLst>
          </p:cNvPr>
          <p:cNvSpPr/>
          <p:nvPr/>
        </p:nvSpPr>
        <p:spPr>
          <a:xfrm>
            <a:off x="6492657" y="5029201"/>
            <a:ext cx="5193207" cy="74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12FEF-DDC5-48B0-8339-3936AD7D8062}"/>
              </a:ext>
            </a:extLst>
          </p:cNvPr>
          <p:cNvSpPr txBox="1"/>
          <p:nvPr/>
        </p:nvSpPr>
        <p:spPr>
          <a:xfrm>
            <a:off x="10258327" y="211236"/>
            <a:ext cx="159339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nossa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F4E562-6CEF-4288-A79A-212E06DD533A}"/>
              </a:ext>
            </a:extLst>
          </p:cNvPr>
          <p:cNvSpPr/>
          <p:nvPr/>
        </p:nvSpPr>
        <p:spPr>
          <a:xfrm>
            <a:off x="1438608" y="2279353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Markov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5" y="2557006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0CF330-9BD9-4D1C-868D-E6E2B490F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62" y="5427930"/>
            <a:ext cx="3044921" cy="847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/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EA2EB0-1E91-4E85-80C1-D85D8C8DE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20" y="4130873"/>
                <a:ext cx="505010" cy="184666"/>
              </a:xfrm>
              <a:prstGeom prst="rect">
                <a:avLst/>
              </a:prstGeom>
              <a:blipFill>
                <a:blip r:embed="rId6"/>
                <a:stretch>
                  <a:fillRect l="-6024" r="-72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694A4E5-31FF-43A3-858E-B6AC165DEA6F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B6429880-B39E-4ED7-B484-CEF1B7B4F08C}"/>
              </a:ext>
            </a:extLst>
          </p:cNvPr>
          <p:cNvSpPr/>
          <p:nvPr/>
        </p:nvSpPr>
        <p:spPr>
          <a:xfrm>
            <a:off x="1426895" y="3927315"/>
            <a:ext cx="7083313" cy="739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AD12E2B5-2972-4FB9-8B54-AFCF5CFBC13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35547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graphicFrame>
        <p:nvGraphicFramePr>
          <p:cNvPr id="63" name="Table 3">
            <a:extLst>
              <a:ext uri="{FF2B5EF4-FFF2-40B4-BE49-F238E27FC236}">
                <a16:creationId xmlns:a16="http://schemas.microsoft.com/office/drawing/2014/main" id="{2F43E7C7-76FB-424F-BC63-B9BE6864C37F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468482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52E0888-88A2-4B8F-82BA-E3E2DAD555CB}"/>
              </a:ext>
            </a:extLst>
          </p:cNvPr>
          <p:cNvSpPr txBox="1"/>
          <p:nvPr/>
        </p:nvSpPr>
        <p:spPr>
          <a:xfrm>
            <a:off x="7756476" y="298373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30DB03-8FA7-4BBA-898A-13B72ABC8099}"/>
              </a:ext>
            </a:extLst>
          </p:cNvPr>
          <p:cNvSpPr txBox="1"/>
          <p:nvPr/>
        </p:nvSpPr>
        <p:spPr>
          <a:xfrm>
            <a:off x="7787863" y="463055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2-fold CV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6B271-9382-4B74-BED7-21500BC763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90"/>
          <a:stretch/>
        </p:blipFill>
        <p:spPr>
          <a:xfrm>
            <a:off x="787520" y="1567430"/>
            <a:ext cx="4724400" cy="240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/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E853CA-97FA-4EF7-8843-1CF79D6B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3191310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50965E4-7D8F-4DC3-A06F-1D405D595906}"/>
              </a:ext>
            </a:extLst>
          </p:cNvPr>
          <p:cNvSpPr/>
          <p:nvPr/>
        </p:nvSpPr>
        <p:spPr>
          <a:xfrm>
            <a:off x="7471240" y="5257859"/>
            <a:ext cx="3996509" cy="91837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Maiores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Considera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periocidade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correlação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o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Introduz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fortes </a:t>
            </a:r>
            <a:r>
              <a:rPr lang="en-US" sz="14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8145E-2EFB-4DF2-84D8-EE17A68EB73E}"/>
              </a:ext>
            </a:extLst>
          </p:cNvPr>
          <p:cNvSpPr txBox="1"/>
          <p:nvPr/>
        </p:nvSpPr>
        <p:spPr>
          <a:xfrm>
            <a:off x="6802588" y="5257859"/>
            <a:ext cx="6686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Nota: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E7DD87-AB62-4783-B31B-57637E1BFD45}"/>
              </a:ext>
            </a:extLst>
          </p:cNvPr>
          <p:cNvSpPr/>
          <p:nvPr/>
        </p:nvSpPr>
        <p:spPr>
          <a:xfrm>
            <a:off x="6492657" y="5029201"/>
            <a:ext cx="5193207" cy="1246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2E7951E-DB44-4609-8E94-D3475E5D9147}"/>
              </a:ext>
            </a:extLst>
          </p:cNvPr>
          <p:cNvSpPr/>
          <p:nvPr/>
        </p:nvSpPr>
        <p:spPr>
          <a:xfrm>
            <a:off x="6180592" y="3415520"/>
            <a:ext cx="4214071" cy="224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65C6B-AC1D-41D9-8880-F2729671728E}"/>
              </a:ext>
            </a:extLst>
          </p:cNvPr>
          <p:cNvSpPr/>
          <p:nvPr/>
        </p:nvSpPr>
        <p:spPr>
          <a:xfrm>
            <a:off x="6173600" y="2632401"/>
            <a:ext cx="4214071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0C166-9415-4F2B-897F-ADACCAF5B908}"/>
              </a:ext>
            </a:extLst>
          </p:cNvPr>
          <p:cNvSpPr/>
          <p:nvPr/>
        </p:nvSpPr>
        <p:spPr>
          <a:xfrm>
            <a:off x="1880530" y="3415520"/>
            <a:ext cx="4177719" cy="2246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965E7B-5898-4527-B574-1FC488991199}"/>
              </a:ext>
            </a:extLst>
          </p:cNvPr>
          <p:cNvSpPr/>
          <p:nvPr/>
        </p:nvSpPr>
        <p:spPr>
          <a:xfrm>
            <a:off x="1887522" y="2632401"/>
            <a:ext cx="4177719" cy="697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862356" y="2665601"/>
            <a:ext cx="421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b="1" dirty="0" err="1"/>
              <a:t>biblioteca</a:t>
            </a:r>
            <a:r>
              <a:rPr lang="en-US" sz="1400" b="1" dirty="0"/>
              <a:t> </a:t>
            </a:r>
            <a:r>
              <a:rPr lang="en-US" sz="1400" b="1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173600" y="2665601"/>
            <a:ext cx="421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b="1" dirty="0"/>
              <a:t> </a:t>
            </a:r>
            <a:r>
              <a:rPr lang="en-US" sz="1400" dirty="0"/>
              <a:t>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851170" y="3421151"/>
            <a:ext cx="42140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/>
              <a:t>13 a 15 </a:t>
            </a:r>
            <a:r>
              <a:rPr lang="en-US" sz="1400" b="1" dirty="0" err="1"/>
              <a:t>métodos</a:t>
            </a:r>
            <a:r>
              <a:rPr lang="en-US" sz="1400" b="1" dirty="0"/>
              <a:t> de </a:t>
            </a:r>
            <a:r>
              <a:rPr lang="en-US" sz="1400" b="1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</a:t>
            </a:r>
            <a:r>
              <a:rPr lang="en-US" sz="1400" b="1" dirty="0"/>
              <a:t>dados </a:t>
            </a:r>
            <a:r>
              <a:rPr lang="en-US" sz="1400" b="1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b="1" dirty="0" err="1"/>
              <a:t>medidas</a:t>
            </a:r>
            <a:r>
              <a:rPr lang="en-US" sz="1400" b="1" dirty="0"/>
              <a:t> de </a:t>
            </a:r>
            <a:r>
              <a:rPr lang="en-US" sz="1400" b="1" dirty="0" err="1"/>
              <a:t>comparação</a:t>
            </a:r>
            <a:r>
              <a:rPr lang="en-US" sz="1400" b="1" dirty="0"/>
              <a:t> de </a:t>
            </a:r>
            <a:r>
              <a:rPr lang="en-US" sz="1400" b="1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Publicação</a:t>
            </a:r>
            <a:r>
              <a:rPr lang="en-US" sz="1400" b="1" dirty="0"/>
              <a:t> da </a:t>
            </a:r>
            <a:r>
              <a:rPr lang="en-US" sz="1400" b="1" i="1" dirty="0"/>
              <a:t>package</a:t>
            </a:r>
            <a:r>
              <a:rPr lang="en-US" sz="1400" b="1" dirty="0"/>
              <a:t> </a:t>
            </a:r>
            <a:r>
              <a:rPr lang="en-US" sz="1400" dirty="0"/>
              <a:t>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808838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173600" y="3421151"/>
            <a:ext cx="421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808838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Funcionalidades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E99D-4F4E-45B8-BAF6-87A0D3516B79}"/>
              </a:ext>
            </a:extLst>
          </p:cNvPr>
          <p:cNvSpPr/>
          <p:nvPr/>
        </p:nvSpPr>
        <p:spPr>
          <a:xfrm>
            <a:off x="6173600" y="2119799"/>
            <a:ext cx="4214072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CA653-FA3C-4810-9224-D03B5D8FFC6D}"/>
              </a:ext>
            </a:extLst>
          </p:cNvPr>
          <p:cNvSpPr/>
          <p:nvPr/>
        </p:nvSpPr>
        <p:spPr>
          <a:xfrm>
            <a:off x="1862357" y="2122848"/>
            <a:ext cx="4204126" cy="405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6EEBB-7566-4460-A00A-3CDCE59646BD}"/>
              </a:ext>
            </a:extLst>
          </p:cNvPr>
          <p:cNvSpPr txBox="1"/>
          <p:nvPr/>
        </p:nvSpPr>
        <p:spPr>
          <a:xfrm>
            <a:off x="3043027" y="2171413"/>
            <a:ext cx="1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Package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28DB9-CB40-4D20-A0D6-F41746497459}"/>
              </a:ext>
            </a:extLst>
          </p:cNvPr>
          <p:cNvSpPr txBox="1"/>
          <p:nvPr/>
        </p:nvSpPr>
        <p:spPr>
          <a:xfrm>
            <a:off x="7896013" y="2170077"/>
            <a:ext cx="76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92330-3DAA-4D93-B3D9-0EB1611C1F13}"/>
              </a:ext>
            </a:extLst>
          </p:cNvPr>
          <p:cNvSpPr/>
          <p:nvPr/>
        </p:nvSpPr>
        <p:spPr>
          <a:xfrm>
            <a:off x="10484845" y="2632401"/>
            <a:ext cx="981511" cy="6974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1C68E-04BC-4AD1-BDFE-E2A53A2F4070}"/>
              </a:ext>
            </a:extLst>
          </p:cNvPr>
          <p:cNvSpPr/>
          <p:nvPr/>
        </p:nvSpPr>
        <p:spPr>
          <a:xfrm>
            <a:off x="10509313" y="3421151"/>
            <a:ext cx="98151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Melhorias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face à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72C603-4563-4427-A2A2-29D5DC017684}"/>
              </a:ext>
            </a:extLst>
          </p:cNvPr>
          <p:cNvSpPr/>
          <p:nvPr/>
        </p:nvSpPr>
        <p:spPr>
          <a:xfrm>
            <a:off x="5306503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B0469-5F74-46C0-8057-1BAD642E7164}"/>
              </a:ext>
            </a:extLst>
          </p:cNvPr>
          <p:cNvSpPr/>
          <p:nvPr/>
        </p:nvSpPr>
        <p:spPr>
          <a:xfrm>
            <a:off x="7230846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5427C-A216-48C5-9F9A-86AABAC92EDA}"/>
              </a:ext>
            </a:extLst>
          </p:cNvPr>
          <p:cNvSpPr/>
          <p:nvPr/>
        </p:nvSpPr>
        <p:spPr>
          <a:xfrm>
            <a:off x="9155189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F567B-A460-4316-9FB4-756FF115A33D}"/>
              </a:ext>
            </a:extLst>
          </p:cNvPr>
          <p:cNvSpPr/>
          <p:nvPr/>
        </p:nvSpPr>
        <p:spPr>
          <a:xfrm>
            <a:off x="3382160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Metodologia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084B6-0DDB-47B7-AA86-732767CD6EB1}"/>
              </a:ext>
            </a:extLst>
          </p:cNvPr>
          <p:cNvSpPr txBox="1"/>
          <p:nvPr/>
        </p:nvSpPr>
        <p:spPr>
          <a:xfrm>
            <a:off x="1057013" y="2952925"/>
            <a:ext cx="1593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Sintéticos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5927D-970A-496C-A14F-4DCC9D71FE6A}"/>
              </a:ext>
            </a:extLst>
          </p:cNvPr>
          <p:cNvSpPr txBox="1"/>
          <p:nvPr/>
        </p:nvSpPr>
        <p:spPr>
          <a:xfrm>
            <a:off x="1057012" y="3401304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Reais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9432-D9A1-4994-BC04-6BE6402726FA}"/>
              </a:ext>
            </a:extLst>
          </p:cNvPr>
          <p:cNvSpPr txBox="1"/>
          <p:nvPr/>
        </p:nvSpPr>
        <p:spPr>
          <a:xfrm>
            <a:off x="3376100" y="317047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Modelação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ED0C-80E3-4EFE-A758-BC7EE18586D6}"/>
              </a:ext>
            </a:extLst>
          </p:cNvPr>
          <p:cNvSpPr txBox="1"/>
          <p:nvPr/>
        </p:nvSpPr>
        <p:spPr>
          <a:xfrm>
            <a:off x="9155189" y="3170471"/>
            <a:ext cx="14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A525-1079-4452-A543-1221C4274C52}"/>
              </a:ext>
            </a:extLst>
          </p:cNvPr>
          <p:cNvSpPr txBox="1"/>
          <p:nvPr/>
        </p:nvSpPr>
        <p:spPr>
          <a:xfrm>
            <a:off x="5300443" y="307813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117-03A1-4C43-8D51-7FA75E9D37E9}"/>
              </a:ext>
            </a:extLst>
          </p:cNvPr>
          <p:cNvSpPr txBox="1"/>
          <p:nvPr/>
        </p:nvSpPr>
        <p:spPr>
          <a:xfrm>
            <a:off x="7230846" y="307813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15B97A-F61B-4E70-920E-1094ABD8A23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650847" y="3106814"/>
            <a:ext cx="725253" cy="21754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0AC5DA-DD74-43EE-92CB-68B3C5FC0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66959" y="3324360"/>
            <a:ext cx="1109141" cy="23083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166C4-F101-49BE-B7FE-FA8C0B2792C3}"/>
              </a:ext>
            </a:extLst>
          </p:cNvPr>
          <p:cNvCxnSpPr>
            <a:cxnSpLocks/>
          </p:cNvCxnSpPr>
          <p:nvPr/>
        </p:nvCxnSpPr>
        <p:spPr>
          <a:xfrm>
            <a:off x="4747700" y="3306455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FFACF-0F2B-4816-8426-A66D30C458CB}"/>
              </a:ext>
            </a:extLst>
          </p:cNvPr>
          <p:cNvCxnSpPr>
            <a:cxnSpLocks/>
          </p:cNvCxnSpPr>
          <p:nvPr/>
        </p:nvCxnSpPr>
        <p:spPr>
          <a:xfrm>
            <a:off x="6672043" y="3308970"/>
            <a:ext cx="558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2C87E-4024-484C-A098-1A6D73F0B4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602446" y="3324360"/>
            <a:ext cx="552743" cy="15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62F98B-17C6-4401-8314-6CEA06563280}"/>
              </a:ext>
            </a:extLst>
          </p:cNvPr>
          <p:cNvSpPr/>
          <p:nvPr/>
        </p:nvSpPr>
        <p:spPr>
          <a:xfrm>
            <a:off x="6095995" y="1968364"/>
            <a:ext cx="5433270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25051-1E58-4835-994B-B9AD3B7146E3}"/>
              </a:ext>
            </a:extLst>
          </p:cNvPr>
          <p:cNvSpPr/>
          <p:nvPr/>
        </p:nvSpPr>
        <p:spPr>
          <a:xfrm>
            <a:off x="662729" y="1971413"/>
            <a:ext cx="4949505" cy="40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6095999" y="2438147"/>
            <a:ext cx="54332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2044588" y="2018481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921231" y="2018481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4F0BD-E8C8-4464-A6A7-272FC1CCEAE4}"/>
              </a:ext>
            </a:extLst>
          </p:cNvPr>
          <p:cNvCxnSpPr>
            <a:cxnSpLocks/>
          </p:cNvCxnSpPr>
          <p:nvPr/>
        </p:nvCxnSpPr>
        <p:spPr>
          <a:xfrm>
            <a:off x="5899558" y="1862356"/>
            <a:ext cx="0" cy="3966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E406-3802-455E-86B6-7C0C9E1E3B05}"/>
              </a:ext>
            </a:extLst>
          </p:cNvPr>
          <p:cNvSpPr/>
          <p:nvPr/>
        </p:nvSpPr>
        <p:spPr>
          <a:xfrm>
            <a:off x="1057011" y="1734639"/>
            <a:ext cx="1006680" cy="579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0C3E-0585-4E69-BE4B-B80B1E8FD540}"/>
              </a:ext>
            </a:extLst>
          </p:cNvPr>
          <p:cNvSpPr txBox="1"/>
          <p:nvPr/>
        </p:nvSpPr>
        <p:spPr>
          <a:xfrm>
            <a:off x="2063691" y="1750529"/>
            <a:ext cx="55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grupo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etário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género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DAA77-46BB-4403-983F-AA06095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79" y="1828800"/>
            <a:ext cx="4288411" cy="413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A87E5-F148-428D-B7B3-4B06828443A6}"/>
              </a:ext>
            </a:extLst>
          </p:cNvPr>
          <p:cNvSpPr txBox="1"/>
          <p:nvPr/>
        </p:nvSpPr>
        <p:spPr>
          <a:xfrm>
            <a:off x="8004495" y="5969655"/>
            <a:ext cx="37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crianças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abaixo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um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678E2-EDBB-4459-BC9B-27EFF688097F}"/>
              </a:ext>
            </a:extLst>
          </p:cNvPr>
          <p:cNvSpPr/>
          <p:nvPr/>
        </p:nvSpPr>
        <p:spPr>
          <a:xfrm>
            <a:off x="1057010" y="2401956"/>
            <a:ext cx="100668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60C9-5C71-49D0-9B13-CC21DAE87A44}"/>
              </a:ext>
            </a:extLst>
          </p:cNvPr>
          <p:cNvSpPr txBox="1"/>
          <p:nvPr/>
        </p:nvSpPr>
        <p:spPr>
          <a:xfrm>
            <a:off x="2063691" y="2391130"/>
            <a:ext cx="211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Lee-Carter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E129D-32D5-4EAD-85DF-BB2E8728B49B}"/>
              </a:ext>
            </a:extLst>
          </p:cNvPr>
          <p:cNvCxnSpPr/>
          <p:nvPr/>
        </p:nvCxnSpPr>
        <p:spPr>
          <a:xfrm>
            <a:off x="10681984" y="1734639"/>
            <a:ext cx="0" cy="405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BD5FFE-2147-4A84-887C-19796C9B05E4}"/>
              </a:ext>
            </a:extLst>
          </p:cNvPr>
          <p:cNvSpPr txBox="1"/>
          <p:nvPr/>
        </p:nvSpPr>
        <p:spPr>
          <a:xfrm>
            <a:off x="5093661" y="6193183"/>
            <a:ext cx="23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inicial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b="1" i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42B69-6D0C-4235-A391-F0A8F537C39A}"/>
              </a:ext>
            </a:extLst>
          </p:cNvPr>
          <p:cNvSpPr txBox="1"/>
          <p:nvPr/>
        </p:nvSpPr>
        <p:spPr>
          <a:xfrm>
            <a:off x="10895115" y="1685169"/>
            <a:ext cx="628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C1FDE-AAEF-402F-899F-322C9EE24F58}"/>
              </a:ext>
            </a:extLst>
          </p:cNvPr>
          <p:cNvSpPr txBox="1"/>
          <p:nvPr/>
        </p:nvSpPr>
        <p:spPr>
          <a:xfrm>
            <a:off x="9144756" y="1670273"/>
            <a:ext cx="72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endParaRPr 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AE370-3A89-44F9-988F-0F1C6B9B36A4}"/>
              </a:ext>
            </a:extLst>
          </p:cNvPr>
          <p:cNvGrpSpPr/>
          <p:nvPr/>
        </p:nvGrpSpPr>
        <p:grpSpPr>
          <a:xfrm>
            <a:off x="1017329" y="4127383"/>
            <a:ext cx="6401520" cy="1954635"/>
            <a:chOff x="1017329" y="4127383"/>
            <a:chExt cx="6401520" cy="19546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33D60A8-8D53-4121-95C6-2E6FEBD24E14}"/>
                </a:ext>
              </a:extLst>
            </p:cNvPr>
            <p:cNvSpPr/>
            <p:nvPr/>
          </p:nvSpPr>
          <p:spPr>
            <a:xfrm>
              <a:off x="1017329" y="4127383"/>
              <a:ext cx="6401520" cy="195463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C79CAF-9D98-4D5F-B434-068FBB690EC2}"/>
                </a:ext>
              </a:extLst>
            </p:cNvPr>
            <p:cNvSpPr txBox="1"/>
            <p:nvPr/>
          </p:nvSpPr>
          <p:spPr>
            <a:xfrm>
              <a:off x="1560350" y="4272308"/>
              <a:ext cx="54864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Que </a:t>
              </a:r>
              <a:r>
                <a:rPr lang="en-US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técnica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Cross-Validation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utilizar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para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selection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 </a:t>
              </a:r>
              <a:r>
                <a:rPr lang="en-US" b="1" i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hyperparameter tuning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?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4B7592-CA0A-4B73-B442-FBFF3B2774D8}"/>
                </a:ext>
              </a:extLst>
            </p:cNvPr>
            <p:cNvSpPr/>
            <p:nvPr/>
          </p:nvSpPr>
          <p:spPr>
            <a:xfrm>
              <a:off x="1226078" y="5067886"/>
              <a:ext cx="5871008" cy="721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99B131-8FDC-4A1B-856C-F801B2357F5B}"/>
                </a:ext>
              </a:extLst>
            </p:cNvPr>
            <p:cNvSpPr txBox="1"/>
            <p:nvPr/>
          </p:nvSpPr>
          <p:spPr>
            <a:xfrm>
              <a:off x="1226078" y="5194246"/>
              <a:ext cx="2184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Principais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sz="1400" b="1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Dificuldades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11839-78C4-4C51-8F71-063A686B8CDB}"/>
                </a:ext>
              </a:extLst>
            </p:cNvPr>
            <p:cNvSpPr txBox="1"/>
            <p:nvPr/>
          </p:nvSpPr>
          <p:spPr>
            <a:xfrm>
              <a:off x="3387888" y="5096419"/>
              <a:ext cx="3004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Problema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Séries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Temporais</a:t>
              </a:r>
              <a:endPara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EC1DEF-94AC-4D4C-86F6-A5F4DC811F7F}"/>
                </a:ext>
              </a:extLst>
            </p:cNvPr>
            <p:cNvSpPr txBox="1"/>
            <p:nvPr/>
          </p:nvSpPr>
          <p:spPr>
            <a:xfrm>
              <a:off x="3387888" y="5430993"/>
              <a:ext cx="3793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Uso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de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modelos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ML e o </a:t>
              </a:r>
              <a:r>
                <a:rPr lang="en-US" sz="1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modelo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ARIMA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D77DC7-1FA4-4A97-9CCB-2BAD64D6B810}"/>
              </a:ext>
            </a:extLst>
          </p:cNvPr>
          <p:cNvSpPr txBox="1"/>
          <p:nvPr/>
        </p:nvSpPr>
        <p:spPr>
          <a:xfrm>
            <a:off x="9465920" y="1601986"/>
            <a:ext cx="64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Artigo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0886-D7FB-4314-9043-27B5F827EE06}"/>
              </a:ext>
            </a:extLst>
          </p:cNvPr>
          <p:cNvSpPr txBox="1"/>
          <p:nvPr/>
        </p:nvSpPr>
        <p:spPr>
          <a:xfrm>
            <a:off x="8345261" y="2272646"/>
            <a:ext cx="28859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400" dirty="0"/>
              <a:t>Related Work</a:t>
            </a:r>
          </a:p>
          <a:p>
            <a:pPr marL="342900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342900" indent="-342900">
              <a:buAutoNum type="arabicPeriod"/>
            </a:pPr>
            <a:r>
              <a:rPr lang="en-US" sz="1400" dirty="0"/>
              <a:t>Methodology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Data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Synthetic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Real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Experiments Design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 </a:t>
            </a:r>
          </a:p>
          <a:p>
            <a:pPr marL="342900" indent="-342900">
              <a:buAutoNum type="arabicPeriod"/>
            </a:pPr>
            <a:r>
              <a:rPr lang="en-US" sz="1400" dirty="0"/>
              <a:t>Conclusion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31E1EC5-113E-4F86-97A0-A56090CE0BA6}"/>
              </a:ext>
            </a:extLst>
          </p:cNvPr>
          <p:cNvSpPr/>
          <p:nvPr/>
        </p:nvSpPr>
        <p:spPr>
          <a:xfrm>
            <a:off x="6734867" y="258673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40ECA-DBBD-4C15-9F6C-D3675ECC0B7C}"/>
              </a:ext>
            </a:extLst>
          </p:cNvPr>
          <p:cNvSpPr/>
          <p:nvPr/>
        </p:nvSpPr>
        <p:spPr>
          <a:xfrm>
            <a:off x="9912569" y="228825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217D79-AB1C-4825-999F-14569C3E0765}"/>
              </a:ext>
            </a:extLst>
          </p:cNvPr>
          <p:cNvSpPr/>
          <p:nvPr/>
        </p:nvSpPr>
        <p:spPr>
          <a:xfrm>
            <a:off x="6736448" y="2242803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E1D34D-B67C-499B-BDBE-3CF6D18C3E2E}"/>
              </a:ext>
            </a:extLst>
          </p:cNvPr>
          <p:cNvSpPr/>
          <p:nvPr/>
        </p:nvSpPr>
        <p:spPr>
          <a:xfrm>
            <a:off x="9915731" y="2553940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955E3-F47F-4381-B61E-7D6AB8CF6337}"/>
              </a:ext>
            </a:extLst>
          </p:cNvPr>
          <p:cNvCxnSpPr/>
          <p:nvPr/>
        </p:nvCxnSpPr>
        <p:spPr>
          <a:xfrm>
            <a:off x="7543800" y="2252083"/>
            <a:ext cx="0" cy="3554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AF6355-1678-409B-8203-C6C3DBE98880}"/>
              </a:ext>
            </a:extLst>
          </p:cNvPr>
          <p:cNvSpPr/>
          <p:nvPr/>
        </p:nvSpPr>
        <p:spPr>
          <a:xfrm>
            <a:off x="4720966" y="2974310"/>
            <a:ext cx="48101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8171DD-0EA2-4784-A840-9D85FEFDF121}"/>
              </a:ext>
            </a:extLst>
          </p:cNvPr>
          <p:cNvSpPr/>
          <p:nvPr/>
        </p:nvSpPr>
        <p:spPr>
          <a:xfrm>
            <a:off x="4720965" y="2455600"/>
            <a:ext cx="4810126" cy="423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à </a:t>
            </a:r>
            <a:r>
              <a:rPr lang="en-US" i="1" dirty="0"/>
              <a:t>package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D95A5-BB82-4C5A-873F-C6997F12BB7A}"/>
              </a:ext>
            </a:extLst>
          </p:cNvPr>
          <p:cNvSpPr txBox="1"/>
          <p:nvPr/>
        </p:nvSpPr>
        <p:spPr>
          <a:xfrm>
            <a:off x="4804855" y="248274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tsvalidation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8938-DCE3-4C60-A301-FF784AA8F7DC}"/>
              </a:ext>
            </a:extLst>
          </p:cNvPr>
          <p:cNvSpPr txBox="1"/>
          <p:nvPr/>
        </p:nvSpPr>
        <p:spPr>
          <a:xfrm>
            <a:off x="4720965" y="2976468"/>
            <a:ext cx="3587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timeCave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TERESA (Time </a:t>
            </a:r>
            <a:r>
              <a:rPr lang="en-US" dirty="0" err="1"/>
              <a:t>sERiES</a:t>
            </a:r>
            <a:r>
              <a:rPr lang="en-US" dirty="0"/>
              <a:t> </a:t>
            </a:r>
            <a:r>
              <a:rPr lang="en-US" dirty="0" err="1"/>
              <a:t>vAlidation</a:t>
            </a:r>
            <a:r>
              <a:rPr lang="en-US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5E7A4-9085-4497-962E-C99CAF7441FC}"/>
              </a:ext>
            </a:extLst>
          </p:cNvPr>
          <p:cNvSpPr txBox="1"/>
          <p:nvPr/>
        </p:nvSpPr>
        <p:spPr>
          <a:xfrm>
            <a:off x="8045043" y="5399484"/>
            <a:ext cx="297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Aceitam</a:t>
            </a:r>
            <a:r>
              <a:rPr lang="en-US" b="1" dirty="0"/>
              <a:t>-se </a:t>
            </a:r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sugestões</a:t>
            </a:r>
            <a:r>
              <a:rPr lang="en-US" b="1" dirty="0"/>
              <a:t>!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B0779-8F71-4341-A120-1C7518D8155B}"/>
              </a:ext>
            </a:extLst>
          </p:cNvPr>
          <p:cNvSpPr/>
          <p:nvPr/>
        </p:nvSpPr>
        <p:spPr>
          <a:xfrm>
            <a:off x="2459173" y="2976469"/>
            <a:ext cx="2114025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Opções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0D1E2-2788-4F63-91E0-5DD4E78FA5BD}"/>
              </a:ext>
            </a:extLst>
          </p:cNvPr>
          <p:cNvSpPr/>
          <p:nvPr/>
        </p:nvSpPr>
        <p:spPr>
          <a:xfrm>
            <a:off x="2459173" y="2455600"/>
            <a:ext cx="2114025" cy="42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Atualmente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0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8B0FE-74B7-4D58-B58A-AC4B2CC3CED1}"/>
              </a:ext>
            </a:extLst>
          </p:cNvPr>
          <p:cNvSpPr txBox="1"/>
          <p:nvPr/>
        </p:nvSpPr>
        <p:spPr>
          <a:xfrm>
            <a:off x="7659149" y="4857225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independentes</a:t>
            </a:r>
            <a:endParaRPr lang="en-US" sz="3600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5_11zon.webp">
            <a:extLst>
              <a:ext uri="{FF2B5EF4-FFF2-40B4-BE49-F238E27FC236}">
                <a16:creationId xmlns:a16="http://schemas.microsoft.com/office/drawing/2014/main" id="{4C6512B3-7CFA-4C72-B99F-C1FA5129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6" y="3825380"/>
            <a:ext cx="6364218" cy="25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0957D-228B-4025-9F26-3FA5EB4996AB}"/>
              </a:ext>
            </a:extLst>
          </p:cNvPr>
          <p:cNvSpPr/>
          <p:nvPr/>
        </p:nvSpPr>
        <p:spPr>
          <a:xfrm>
            <a:off x="922090" y="3014353"/>
            <a:ext cx="122549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Existentes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1DB60-C97E-4452-BABF-087660A11E22}"/>
              </a:ext>
            </a:extLst>
          </p:cNvPr>
          <p:cNvSpPr txBox="1"/>
          <p:nvPr/>
        </p:nvSpPr>
        <p:spPr>
          <a:xfrm>
            <a:off x="2147581" y="3003527"/>
            <a:ext cx="4433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Holdout (or k-fold random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33F3-3415-46B5-8343-05C0ABD3C8A5}"/>
              </a:ext>
            </a:extLst>
          </p:cNvPr>
          <p:cNvSpPr/>
          <p:nvPr/>
        </p:nvSpPr>
        <p:spPr>
          <a:xfrm>
            <a:off x="922090" y="2072956"/>
            <a:ext cx="1225491" cy="7793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CE22-CB2C-40F8-A2F3-26B6AA30D6F9}"/>
              </a:ext>
            </a:extLst>
          </p:cNvPr>
          <p:cNvSpPr txBox="1"/>
          <p:nvPr/>
        </p:nvSpPr>
        <p:spPr>
          <a:xfrm>
            <a:off x="2207702" y="2072955"/>
            <a:ext cx="45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Avaliação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robusta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sz="1400" i="0" dirty="0">
              <a:solidFill>
                <a:srgbClr val="0D0D0D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Utilização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eficiente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400" b="1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r>
              <a:rPr lang="en-US" sz="1400" b="1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B93FAC1-D075-4EE6-8033-0779A42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17" y="1833672"/>
            <a:ext cx="52282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Atual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recursos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8820-584E-4852-B8FE-D982B305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" r="10509"/>
          <a:stretch/>
        </p:blipFill>
        <p:spPr>
          <a:xfrm>
            <a:off x="159390" y="4102217"/>
            <a:ext cx="3573711" cy="335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8732-43E9-463E-B84E-0A7C9FCC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17445"/>
          <a:stretch/>
        </p:blipFill>
        <p:spPr>
          <a:xfrm>
            <a:off x="3802036" y="4102217"/>
            <a:ext cx="3573711" cy="4250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DB5D-7683-4A5E-B8B7-8BCA7A373515}"/>
              </a:ext>
            </a:extLst>
          </p:cNvPr>
          <p:cNvSpPr txBox="1"/>
          <p:nvPr/>
        </p:nvSpPr>
        <p:spPr>
          <a:xfrm>
            <a:off x="264631" y="3603366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citados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EA99F5-CDC5-4C69-A0DD-A40019219B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239108" y="1752433"/>
            <a:ext cx="221852" cy="44777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928631-A084-4BE2-9DFF-0EEB93CA05A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1417785" y="3573756"/>
            <a:ext cx="221852" cy="835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E4C51-49AC-43CB-A6EE-49DFF8D63572}"/>
              </a:ext>
            </a:extLst>
          </p:cNvPr>
          <p:cNvSpPr txBox="1"/>
          <p:nvPr/>
        </p:nvSpPr>
        <p:spPr>
          <a:xfrm>
            <a:off x="10208833" y="136295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Código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019F97-AA3C-4986-841F-E5D363F8337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9978110" y="1239707"/>
            <a:ext cx="193715" cy="9942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FCCD69-8813-41FE-88EC-75324CDDD0D9}"/>
              </a:ext>
            </a:extLst>
          </p:cNvPr>
          <p:cNvSpPr txBox="1"/>
          <p:nvPr/>
        </p:nvSpPr>
        <p:spPr>
          <a:xfrm rot="16200000">
            <a:off x="704927" y="2559814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9628A-729F-4AD1-92C0-0659C88D915C}"/>
              </a:ext>
            </a:extLst>
          </p:cNvPr>
          <p:cNvSpPr/>
          <p:nvPr/>
        </p:nvSpPr>
        <p:spPr>
          <a:xfrm>
            <a:off x="1588498" y="1843728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aplicáveis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ML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Fraca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descrição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Nomenclatura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incoerente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(varia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vários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Incerteza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robustez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claros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i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leakage;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relativamente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diversidade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e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caraterísticas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9A063-DFC8-4089-A7D2-A887340159A5}"/>
              </a:ext>
            </a:extLst>
          </p:cNvPr>
          <p:cNvSpPr/>
          <p:nvPr/>
        </p:nvSpPr>
        <p:spPr>
          <a:xfrm>
            <a:off x="7892285" y="5702336"/>
            <a:ext cx="4000394" cy="86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fundamento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teórico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nenhum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link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associado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74541-E8A8-468E-8104-43CF930CF5FD}"/>
              </a:ext>
            </a:extLst>
          </p:cNvPr>
          <p:cNvSpPr txBox="1"/>
          <p:nvPr/>
        </p:nvSpPr>
        <p:spPr>
          <a:xfrm rot="16200000">
            <a:off x="7070586" y="6027483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2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Definition:</a:t>
            </a:r>
            <a:r>
              <a:rPr lang="en-US" sz="1600" dirty="0"/>
              <a:t> “Leakage in data mining is the introduction of information about the target of a data mining problem that should not be legitimately available to mine from.”</a:t>
            </a:r>
            <a:r>
              <a:rPr lang="en-US" sz="1600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56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sng" strike="noStrike" baseline="0" dirty="0">
                <a:latin typeface="NewCenturySchlbk-Roman"/>
              </a:rPr>
              <a:t>Bank Account Opening Prediction</a:t>
            </a:r>
            <a:r>
              <a:rPr lang="en-US" sz="1600" b="0" i="0" u="none" strike="noStrike" baseline="0" dirty="0">
                <a:latin typeface="NewCenturySchlbk-Roman"/>
              </a:rPr>
              <a:t>: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“Consider the “account number” feature for the problem of predicting </a:t>
            </a:r>
            <a:r>
              <a:rPr lang="en-US" sz="1600" b="1" i="0" u="none" strike="noStrike" baseline="0" dirty="0">
                <a:latin typeface="NewCenturySchlbk-Roman"/>
              </a:rPr>
              <a:t>whether a potential customer would open an account at a bank</a:t>
            </a:r>
            <a:r>
              <a:rPr lang="en-US" sz="1600" b="0" i="0" u="none" strike="noStrike" baseline="0" dirty="0">
                <a:latin typeface="NewCenturySchlbk-Roman"/>
              </a:rPr>
              <a:t>.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The assignment of such an account number is only done after an account has been opened.”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32699" y="404218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u="sng" dirty="0">
                    <a:latin typeface="NewCenturySchlbk-Roman"/>
                  </a:rPr>
                  <a:t>Forecast white noise</a:t>
                </a:r>
                <a:r>
                  <a:rPr lang="en-US" sz="1600" dirty="0">
                    <a:latin typeface="NewCenturySchlbk-Roman"/>
                  </a:rPr>
                  <a:t>: </a:t>
                </a:r>
              </a:p>
              <a:p>
                <a:r>
                  <a:rPr lang="en-US" sz="1600" b="0" i="0" u="none" strike="noStrike" baseline="0" dirty="0">
                    <a:latin typeface="NewCenturySchlbk-Roman"/>
                  </a:rPr>
                  <a:t>“Consider the problem </a:t>
                </a:r>
                <a:r>
                  <a:rPr lang="en-US" sz="1600" b="1" i="0" u="none" strike="noStrike" baseline="0" dirty="0">
                    <a:latin typeface="NewCenturySchlbk-Roman"/>
                  </a:rPr>
                  <a:t>of predicting the level of a white noise process</a:t>
                </a:r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i="0" u="none" strike="noStrike" baseline="0" dirty="0">
                    <a:latin typeface="NewCenturySchlbk-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i="0" u="none" strike="noStrike" baseline="0" dirty="0">
                    <a:latin typeface="NewCenturySchlbk-Roman"/>
                    <a:ea typeface="Cambria Math" panose="02040503050406030204" pitchFamily="18" charset="0"/>
                  </a:rPr>
                  <a:t>.</a:t>
                </a:r>
                <a:r>
                  <a:rPr lang="en-US" sz="1600" b="0" i="0" u="none" strike="noStrike" dirty="0">
                    <a:latin typeface="NewCenturySchlbk-Roman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Now consider a </a:t>
                </a:r>
                <a:r>
                  <a:rPr lang="en-US" sz="1600" b="1" dirty="0">
                    <a:latin typeface="NewCenturySchlbk-Roman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𝒕𝒓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dirty="0">
                    <a:latin typeface="NewCenturySchlbk-Roman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dirty="0">
                    <a:latin typeface="NewCenturySchlbk-Roman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u="none" strike="noStrike" baseline="0" dirty="0">
                    <a:latin typeface="NewCenturySchlbk-Italic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NewCenturySchlbk-Roman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NewCenturySchlbk-Roman"/>
                  </a:rPr>
                  <a:t>. </a:t>
                </a:r>
                <a:r>
                  <a:rPr lang="en-US" sz="1600" b="0" i="0" u="none" strike="noStrike" baseline="0" dirty="0">
                    <a:latin typeface="NewCenturySchlbk-Roman"/>
                  </a:rPr>
                  <a:t>This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model has perfect prediction performance for the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evaluation set in the example.”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blipFill>
                <a:blip r:embed="rId2"/>
                <a:stretch>
                  <a:fillRect l="-774" t="-792" r="-129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424652" y="46042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13275" y="4742769"/>
            <a:ext cx="14586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86560-96CB-48CC-A042-9FFBBEC5DFD7}"/>
              </a:ext>
            </a:extLst>
          </p:cNvPr>
          <p:cNvSpPr/>
          <p:nvPr/>
        </p:nvSpPr>
        <p:spPr>
          <a:xfrm>
            <a:off x="897622" y="2348917"/>
            <a:ext cx="10201014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06F70-8035-4F03-811E-5088F414808F}"/>
              </a:ext>
            </a:extLst>
          </p:cNvPr>
          <p:cNvSpPr txBox="1"/>
          <p:nvPr/>
        </p:nvSpPr>
        <p:spPr>
          <a:xfrm>
            <a:off x="8449753" y="2041140"/>
            <a:ext cx="28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Defende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uso</a:t>
            </a:r>
            <a:r>
              <a:rPr lang="en-US" sz="1400" b="1" dirty="0">
                <a:solidFill>
                  <a:srgbClr val="FF0000"/>
                </a:solidFill>
              </a:rPr>
              <a:t> de random k-fold CV.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2058</Words>
  <Application>Microsoft Office PowerPoint</Application>
  <PresentationFormat>Widescreen</PresentationFormat>
  <Paragraphs>479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Microsoft JhengHei</vt:lpstr>
      <vt:lpstr>Arial</vt:lpstr>
      <vt:lpstr>Calibri</vt:lpstr>
      <vt:lpstr>Calibri Light</vt:lpstr>
      <vt:lpstr>Cambria Math</vt:lpstr>
      <vt:lpstr>NewCenturySchlbk-Italic</vt:lpstr>
      <vt:lpstr>NewCenturySchlbk-Roman</vt:lpstr>
      <vt:lpstr>Söhne</vt:lpstr>
      <vt:lpstr>Office Theme</vt:lpstr>
      <vt:lpstr>Métodos de validação para Modelos de Séries Temporais</vt:lpstr>
      <vt:lpstr>Introdução e Motivação</vt:lpstr>
      <vt:lpstr>Previsão de Taxa de Mortalidade em Portugal</vt:lpstr>
      <vt:lpstr>Cross-Validation em dados independentes</vt:lpstr>
      <vt:lpstr>Atual Literatura e recursos disponíveis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Várias áreas de estudo</vt:lpstr>
      <vt:lpstr>Métodos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CV – Markov CV</vt:lpstr>
      <vt:lpstr>O nosso estudo</vt:lpstr>
      <vt:lpstr>Principais Outputs</vt:lpstr>
      <vt:lpstr>Metodologia</vt:lpstr>
      <vt:lpstr>Experiências</vt:lpstr>
      <vt:lpstr>Ponto da Situação</vt:lpstr>
      <vt:lpstr>Que nome dar à package?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Beatriz Lourenço</cp:lastModifiedBy>
  <cp:revision>221</cp:revision>
  <dcterms:created xsi:type="dcterms:W3CDTF">2024-04-22T09:47:18Z</dcterms:created>
  <dcterms:modified xsi:type="dcterms:W3CDTF">2024-04-24T12:25:18Z</dcterms:modified>
</cp:coreProperties>
</file>