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56" r:id="rId5"/>
    <p:sldId id="363" r:id="rId6"/>
    <p:sldId id="370" r:id="rId7"/>
    <p:sldId id="371" r:id="rId8"/>
    <p:sldId id="364" r:id="rId9"/>
    <p:sldId id="365" r:id="rId10"/>
    <p:sldId id="369" r:id="rId11"/>
    <p:sldId id="366" r:id="rId12"/>
    <p:sldId id="367" r:id="rId13"/>
    <p:sldId id="368" r:id="rId14"/>
    <p:sldId id="362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56"/>
            <p14:sldId id="363"/>
            <p14:sldId id="370"/>
            <p14:sldId id="371"/>
            <p14:sldId id="364"/>
            <p14:sldId id="365"/>
            <p14:sldId id="369"/>
            <p14:sldId id="366"/>
            <p14:sldId id="367"/>
            <p14:sldId id="368"/>
            <p14:sldId id="36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31/05/2024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1: Number of 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FE0A5-E3C9-9F19-345C-5C25D77F77B5}"/>
              </a:ext>
            </a:extLst>
          </p:cNvPr>
          <p:cNvSpPr txBox="1"/>
          <p:nvPr/>
        </p:nvSpPr>
        <p:spPr>
          <a:xfrm>
            <a:off x="1415760" y="2817675"/>
            <a:ext cx="34991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Holdout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Repeated Holdout 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Origin Recalibration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Fixed Size Rolling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Growing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Growing Window (gap)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Window (gap)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Block CV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Hv Block CV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Markov CV</a:t>
            </a:r>
            <a:endParaRPr lang="en-PT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2274D-8C36-8086-C8F5-D28352F9472A}"/>
              </a:ext>
            </a:extLst>
          </p:cNvPr>
          <p:cNvSpPr txBox="1"/>
          <p:nvPr/>
        </p:nvSpPr>
        <p:spPr>
          <a:xfrm>
            <a:off x="1319645" y="2234045"/>
            <a:ext cx="531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Consider a time series with </a:t>
            </a:r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19277</a:t>
            </a: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observations.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6D7AE-4D69-7D0A-E22E-06D23852F056}"/>
              </a:ext>
            </a:extLst>
          </p:cNvPr>
          <p:cNvSpPr txBox="1"/>
          <p:nvPr/>
        </p:nvSpPr>
        <p:spPr>
          <a:xfrm>
            <a:off x="4580659" y="2817674"/>
            <a:ext cx="11135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5782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5782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19276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r>
            <a:endParaRPr lang="en-PT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C00BA-F0C7-6460-1D5D-02F3FC504730}"/>
              </a:ext>
            </a:extLst>
          </p:cNvPr>
          <p:cNvSpPr/>
          <p:nvPr/>
        </p:nvSpPr>
        <p:spPr>
          <a:xfrm>
            <a:off x="6629817" y="2961409"/>
            <a:ext cx="5278165" cy="2545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2400" b="1" dirty="0">
                <a:solidFill>
                  <a:sysClr val="windowText" lastClr="000000"/>
                </a:solidFill>
              </a:rPr>
              <a:t>Problem</a:t>
            </a:r>
            <a:r>
              <a:rPr lang="en-PT" sz="2400" dirty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PT" sz="2400" dirty="0">
                <a:solidFill>
                  <a:sysClr val="windowText" lastClr="000000"/>
                </a:solidFill>
              </a:rPr>
              <a:t>Paper to be used as comparison has a </a:t>
            </a:r>
            <a:r>
              <a:rPr lang="en-PT" sz="2400" b="1" dirty="0">
                <a:solidFill>
                  <a:sysClr val="windowText" lastClr="000000"/>
                </a:solidFill>
              </a:rPr>
              <a:t>wrong implementation </a:t>
            </a:r>
            <a:r>
              <a:rPr lang="en-PT" sz="2400" dirty="0">
                <a:solidFill>
                  <a:sysClr val="windowText" lastClr="000000"/>
                </a:solidFill>
              </a:rPr>
              <a:t>of this method (that leads to way </a:t>
            </a:r>
            <a:r>
              <a:rPr lang="en-PT" sz="2400" b="1" dirty="0">
                <a:solidFill>
                  <a:sysClr val="windowText" lastClr="000000"/>
                </a:solidFill>
              </a:rPr>
              <a:t>less Iterations</a:t>
            </a:r>
            <a:r>
              <a:rPr lang="en-PT" sz="2400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077D9770-E80A-4BD9-5699-1883F7A9C6D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5532115" y="4234296"/>
            <a:ext cx="1097702" cy="122480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0C6BA0-4468-C5F3-65BD-E08E87C4BB13}"/>
              </a:ext>
            </a:extLst>
          </p:cNvPr>
          <p:cNvSpPr/>
          <p:nvPr/>
        </p:nvSpPr>
        <p:spPr>
          <a:xfrm>
            <a:off x="4580659" y="5330536"/>
            <a:ext cx="905737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F9867-BAE2-2DFC-17B2-1A719748B906}"/>
              </a:ext>
            </a:extLst>
          </p:cNvPr>
          <p:cNvSpPr/>
          <p:nvPr/>
        </p:nvSpPr>
        <p:spPr>
          <a:xfrm>
            <a:off x="4488869" y="5330536"/>
            <a:ext cx="1043246" cy="2571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7862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7F9785-4C92-38CB-1494-634CAA27511F}"/>
              </a:ext>
            </a:extLst>
          </p:cNvPr>
          <p:cNvSpPr/>
          <p:nvPr/>
        </p:nvSpPr>
        <p:spPr>
          <a:xfrm>
            <a:off x="1683328" y="3660330"/>
            <a:ext cx="8842663" cy="1008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7ED5F7-7A98-F6A7-2599-85171277265F}"/>
              </a:ext>
            </a:extLst>
          </p:cNvPr>
          <p:cNvSpPr/>
          <p:nvPr/>
        </p:nvSpPr>
        <p:spPr>
          <a:xfrm>
            <a:off x="1683328" y="2459747"/>
            <a:ext cx="8842663" cy="105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2: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53024C-40D8-2AB5-A412-6A285B8A4F18}"/>
              </a:ext>
            </a:extLst>
          </p:cNvPr>
          <p:cNvSpPr/>
          <p:nvPr/>
        </p:nvSpPr>
        <p:spPr>
          <a:xfrm>
            <a:off x="9886268" y="354735"/>
            <a:ext cx="1721427" cy="60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b="1" dirty="0">
                <a:solidFill>
                  <a:sysClr val="windowText" lastClr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Last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6B079-D87C-7E36-60A6-AF7A3F1C06F8}"/>
              </a:ext>
            </a:extLst>
          </p:cNvPr>
          <p:cNvSpPr txBox="1"/>
          <p:nvPr/>
        </p:nvSpPr>
        <p:spPr>
          <a:xfrm>
            <a:off x="3616038" y="1859972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7C0CB-3B0F-5E08-979F-3E27B60DB29F}"/>
              </a:ext>
            </a:extLst>
          </p:cNvPr>
          <p:cNvSpPr txBox="1"/>
          <p:nvPr/>
        </p:nvSpPr>
        <p:spPr>
          <a:xfrm>
            <a:off x="5981702" y="185997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LSTM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66F19-7002-E2B2-7B21-79626E225373}"/>
              </a:ext>
            </a:extLst>
          </p:cNvPr>
          <p:cNvSpPr txBox="1"/>
          <p:nvPr/>
        </p:nvSpPr>
        <p:spPr>
          <a:xfrm>
            <a:off x="8035638" y="1859972"/>
            <a:ext cx="215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C27C0-F538-3381-8134-4ADA5BE49BD2}"/>
              </a:ext>
            </a:extLst>
          </p:cNvPr>
          <p:cNvSpPr txBox="1"/>
          <p:nvPr/>
        </p:nvSpPr>
        <p:spPr>
          <a:xfrm>
            <a:off x="4013902" y="4670773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AF1F8-DB38-42B9-51D8-0D1EFD2637B0}"/>
              </a:ext>
            </a:extLst>
          </p:cNvPr>
          <p:cNvSpPr txBox="1"/>
          <p:nvPr/>
        </p:nvSpPr>
        <p:spPr>
          <a:xfrm>
            <a:off x="6079486" y="4670773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A10D2-C978-F155-F936-8E628C5A0A7F}"/>
              </a:ext>
            </a:extLst>
          </p:cNvPr>
          <p:cNvSpPr txBox="1"/>
          <p:nvPr/>
        </p:nvSpPr>
        <p:spPr>
          <a:xfrm>
            <a:off x="8769359" y="466866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4A3E-0BCD-1BA9-D20E-F30ADA544468}"/>
              </a:ext>
            </a:extLst>
          </p:cNvPr>
          <p:cNvSpPr txBox="1"/>
          <p:nvPr/>
        </p:nvSpPr>
        <p:spPr>
          <a:xfrm>
            <a:off x="3512128" y="2587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(p,q) 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3A2FF-0831-4F72-C52F-57BB8C9C346B}"/>
              </a:ext>
            </a:extLst>
          </p:cNvPr>
          <p:cNvSpPr txBox="1"/>
          <p:nvPr/>
        </p:nvSpPr>
        <p:spPr>
          <a:xfrm>
            <a:off x="5611409" y="2587337"/>
            <a:ext cx="184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LSTM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</a:t>
            </a: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pochs =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F6A57-C29D-4124-5D15-FCE38371DC6B}"/>
              </a:ext>
            </a:extLst>
          </p:cNvPr>
          <p:cNvSpPr txBox="1"/>
          <p:nvPr/>
        </p:nvSpPr>
        <p:spPr>
          <a:xfrm>
            <a:off x="1776846" y="2772003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59ED6-FEDA-F840-D50D-8D38DF723BFF}"/>
              </a:ext>
            </a:extLst>
          </p:cNvPr>
          <p:cNvSpPr txBox="1"/>
          <p:nvPr/>
        </p:nvSpPr>
        <p:spPr>
          <a:xfrm>
            <a:off x="1776846" y="3822145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EA56-50DC-6300-E001-23506CDEBC63}"/>
              </a:ext>
            </a:extLst>
          </p:cNvPr>
          <p:cNvSpPr txBox="1"/>
          <p:nvPr/>
        </p:nvSpPr>
        <p:spPr>
          <a:xfrm>
            <a:off x="3818942" y="3851075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Recursive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3E610-C672-D646-6658-19A7A46BA93A}"/>
              </a:ext>
            </a:extLst>
          </p:cNvPr>
          <p:cNvSpPr txBox="1"/>
          <p:nvPr/>
        </p:nvSpPr>
        <p:spPr>
          <a:xfrm>
            <a:off x="6011678" y="3851075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Recursive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2C5B6-DC24-CF86-DAD0-291E4577EDD0}"/>
              </a:ext>
            </a:extLst>
          </p:cNvPr>
          <p:cNvSpPr txBox="1"/>
          <p:nvPr/>
        </p:nvSpPr>
        <p:spPr>
          <a:xfrm>
            <a:off x="8576394" y="3851075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Recursive</a:t>
            </a:r>
          </a:p>
        </p:txBody>
      </p:sp>
      <p:sp>
        <p:nvSpPr>
          <p:cNvPr id="26" name="Equal 25">
            <a:extLst>
              <a:ext uri="{FF2B5EF4-FFF2-40B4-BE49-F238E27FC236}">
                <a16:creationId xmlns:a16="http://schemas.microsoft.com/office/drawing/2014/main" id="{1465EEA9-2982-2C4A-7AE1-5F525396E472}"/>
              </a:ext>
            </a:extLst>
          </p:cNvPr>
          <p:cNvSpPr/>
          <p:nvPr/>
        </p:nvSpPr>
        <p:spPr>
          <a:xfrm>
            <a:off x="9447139" y="5776808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38712-487B-B5D3-CDF5-1C040F529C11}"/>
              </a:ext>
            </a:extLst>
          </p:cNvPr>
          <p:cNvSpPr txBox="1"/>
          <p:nvPr/>
        </p:nvSpPr>
        <p:spPr>
          <a:xfrm>
            <a:off x="9966042" y="5776808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 min</a:t>
            </a:r>
          </a:p>
        </p:txBody>
      </p:sp>
    </p:spTree>
    <p:extLst>
      <p:ext uri="{BB962C8B-B14F-4D97-AF65-F5344CB8AC3E}">
        <p14:creationId xmlns:p14="http://schemas.microsoft.com/office/powerpoint/2010/main" val="8990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7F9785-4C92-38CB-1494-634CAA27511F}"/>
              </a:ext>
            </a:extLst>
          </p:cNvPr>
          <p:cNvSpPr/>
          <p:nvPr/>
        </p:nvSpPr>
        <p:spPr>
          <a:xfrm>
            <a:off x="1683328" y="3660330"/>
            <a:ext cx="8883996" cy="1008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7ED5F7-7A98-F6A7-2599-85171277265F}"/>
              </a:ext>
            </a:extLst>
          </p:cNvPr>
          <p:cNvSpPr/>
          <p:nvPr/>
        </p:nvSpPr>
        <p:spPr>
          <a:xfrm>
            <a:off x="1683328" y="2459747"/>
            <a:ext cx="8883996" cy="105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2: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53024C-40D8-2AB5-A412-6A285B8A4F18}"/>
              </a:ext>
            </a:extLst>
          </p:cNvPr>
          <p:cNvSpPr/>
          <p:nvPr/>
        </p:nvSpPr>
        <p:spPr>
          <a:xfrm>
            <a:off x="9886268" y="354735"/>
            <a:ext cx="1721427" cy="60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b="1" dirty="0">
                <a:solidFill>
                  <a:sysClr val="windowText" lastClr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1st Attempt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6B079-D87C-7E36-60A6-AF7A3F1C06F8}"/>
              </a:ext>
            </a:extLst>
          </p:cNvPr>
          <p:cNvSpPr txBox="1"/>
          <p:nvPr/>
        </p:nvSpPr>
        <p:spPr>
          <a:xfrm>
            <a:off x="3616038" y="1859972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7C0CB-3B0F-5E08-979F-3E27B60DB29F}"/>
              </a:ext>
            </a:extLst>
          </p:cNvPr>
          <p:cNvSpPr txBox="1"/>
          <p:nvPr/>
        </p:nvSpPr>
        <p:spPr>
          <a:xfrm>
            <a:off x="5710794" y="185997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GRU/RNN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66F19-7002-E2B2-7B21-79626E225373}"/>
              </a:ext>
            </a:extLst>
          </p:cNvPr>
          <p:cNvSpPr txBox="1"/>
          <p:nvPr/>
        </p:nvSpPr>
        <p:spPr>
          <a:xfrm>
            <a:off x="8035638" y="1859972"/>
            <a:ext cx="215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C27C0-F538-3381-8134-4ADA5BE49BD2}"/>
              </a:ext>
            </a:extLst>
          </p:cNvPr>
          <p:cNvSpPr txBox="1"/>
          <p:nvPr/>
        </p:nvSpPr>
        <p:spPr>
          <a:xfrm>
            <a:off x="3818942" y="466866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1min 47s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AF1F8-DB38-42B9-51D8-0D1EFD2637B0}"/>
              </a:ext>
            </a:extLst>
          </p:cNvPr>
          <p:cNvSpPr txBox="1"/>
          <p:nvPr/>
        </p:nvSpPr>
        <p:spPr>
          <a:xfrm>
            <a:off x="6079486" y="467077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20/25s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A10D2-C978-F155-F936-8E628C5A0A7F}"/>
              </a:ext>
            </a:extLst>
          </p:cNvPr>
          <p:cNvSpPr txBox="1"/>
          <p:nvPr/>
        </p:nvSpPr>
        <p:spPr>
          <a:xfrm>
            <a:off x="8769359" y="466866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4A3E-0BCD-1BA9-D20E-F30ADA544468}"/>
              </a:ext>
            </a:extLst>
          </p:cNvPr>
          <p:cNvSpPr txBox="1"/>
          <p:nvPr/>
        </p:nvSpPr>
        <p:spPr>
          <a:xfrm>
            <a:off x="3512128" y="2587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(p,q) 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3A2FF-0831-4F72-C52F-57BB8C9C346B}"/>
              </a:ext>
            </a:extLst>
          </p:cNvPr>
          <p:cNvSpPr txBox="1"/>
          <p:nvPr/>
        </p:nvSpPr>
        <p:spPr>
          <a:xfrm>
            <a:off x="5611409" y="2587337"/>
            <a:ext cx="2347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GRU/RNN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</a:t>
            </a: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pochs =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F6A57-C29D-4124-5D15-FCE38371DC6B}"/>
              </a:ext>
            </a:extLst>
          </p:cNvPr>
          <p:cNvSpPr txBox="1"/>
          <p:nvPr/>
        </p:nvSpPr>
        <p:spPr>
          <a:xfrm>
            <a:off x="1776846" y="2772003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59ED6-FEDA-F840-D50D-8D38DF723BFF}"/>
              </a:ext>
            </a:extLst>
          </p:cNvPr>
          <p:cNvSpPr txBox="1"/>
          <p:nvPr/>
        </p:nvSpPr>
        <p:spPr>
          <a:xfrm>
            <a:off x="1776846" y="3822145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EA56-50DC-6300-E001-23506CDEBC63}"/>
              </a:ext>
            </a:extLst>
          </p:cNvPr>
          <p:cNvSpPr txBox="1"/>
          <p:nvPr/>
        </p:nvSpPr>
        <p:spPr>
          <a:xfrm>
            <a:off x="3818942" y="3851075"/>
            <a:ext cx="202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One-step ahead </a:t>
            </a:r>
          </a:p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3E610-C672-D646-6658-19A7A46BA93A}"/>
              </a:ext>
            </a:extLst>
          </p:cNvPr>
          <p:cNvSpPr txBox="1"/>
          <p:nvPr/>
        </p:nvSpPr>
        <p:spPr>
          <a:xfrm>
            <a:off x="6011678" y="3851075"/>
            <a:ext cx="202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One-step ahead </a:t>
            </a:r>
          </a:p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2C5B6-DC24-CF86-DAD0-291E4577EDD0}"/>
              </a:ext>
            </a:extLst>
          </p:cNvPr>
          <p:cNvSpPr txBox="1"/>
          <p:nvPr/>
        </p:nvSpPr>
        <p:spPr>
          <a:xfrm>
            <a:off x="8576394" y="3851075"/>
            <a:ext cx="202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One-step ahead </a:t>
            </a:r>
          </a:p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" name="Equal 1">
            <a:extLst>
              <a:ext uri="{FF2B5EF4-FFF2-40B4-BE49-F238E27FC236}">
                <a16:creationId xmlns:a16="http://schemas.microsoft.com/office/drawing/2014/main" id="{B6D11A67-CA96-395E-DEB6-15A45BAA3869}"/>
              </a:ext>
            </a:extLst>
          </p:cNvPr>
          <p:cNvSpPr/>
          <p:nvPr/>
        </p:nvSpPr>
        <p:spPr>
          <a:xfrm>
            <a:off x="9447139" y="5776808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58479-BC41-6C79-4AAD-8681C190997D}"/>
              </a:ext>
            </a:extLst>
          </p:cNvPr>
          <p:cNvSpPr txBox="1"/>
          <p:nvPr/>
        </p:nvSpPr>
        <p:spPr>
          <a:xfrm>
            <a:off x="9966042" y="5776808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22239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7F9785-4C92-38CB-1494-634CAA27511F}"/>
              </a:ext>
            </a:extLst>
          </p:cNvPr>
          <p:cNvSpPr/>
          <p:nvPr/>
        </p:nvSpPr>
        <p:spPr>
          <a:xfrm>
            <a:off x="1683328" y="3660330"/>
            <a:ext cx="8883996" cy="1008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7ED5F7-7A98-F6A7-2599-85171277265F}"/>
              </a:ext>
            </a:extLst>
          </p:cNvPr>
          <p:cNvSpPr/>
          <p:nvPr/>
        </p:nvSpPr>
        <p:spPr>
          <a:xfrm>
            <a:off x="1683328" y="2459747"/>
            <a:ext cx="8883996" cy="105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2: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53024C-40D8-2AB5-A412-6A285B8A4F18}"/>
              </a:ext>
            </a:extLst>
          </p:cNvPr>
          <p:cNvSpPr/>
          <p:nvPr/>
        </p:nvSpPr>
        <p:spPr>
          <a:xfrm>
            <a:off x="9886268" y="354735"/>
            <a:ext cx="1721427" cy="60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b="1" dirty="0">
                <a:solidFill>
                  <a:sysClr val="windowText" lastClr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2nd Attempt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6B079-D87C-7E36-60A6-AF7A3F1C06F8}"/>
              </a:ext>
            </a:extLst>
          </p:cNvPr>
          <p:cNvSpPr txBox="1"/>
          <p:nvPr/>
        </p:nvSpPr>
        <p:spPr>
          <a:xfrm>
            <a:off x="3616038" y="1859972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7C0CB-3B0F-5E08-979F-3E27B60DB29F}"/>
              </a:ext>
            </a:extLst>
          </p:cNvPr>
          <p:cNvSpPr txBox="1"/>
          <p:nvPr/>
        </p:nvSpPr>
        <p:spPr>
          <a:xfrm>
            <a:off x="5710794" y="185997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GRU/RNN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66F19-7002-E2B2-7B21-79626E225373}"/>
              </a:ext>
            </a:extLst>
          </p:cNvPr>
          <p:cNvSpPr txBox="1"/>
          <p:nvPr/>
        </p:nvSpPr>
        <p:spPr>
          <a:xfrm>
            <a:off x="8035638" y="1859972"/>
            <a:ext cx="215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C27C0-F538-3381-8134-4ADA5BE49BD2}"/>
              </a:ext>
            </a:extLst>
          </p:cNvPr>
          <p:cNvSpPr txBox="1"/>
          <p:nvPr/>
        </p:nvSpPr>
        <p:spPr>
          <a:xfrm>
            <a:off x="3818942" y="466866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AF1F8-DB38-42B9-51D8-0D1EFD2637B0}"/>
              </a:ext>
            </a:extLst>
          </p:cNvPr>
          <p:cNvSpPr txBox="1"/>
          <p:nvPr/>
        </p:nvSpPr>
        <p:spPr>
          <a:xfrm>
            <a:off x="6079486" y="467077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20/25s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A10D2-C978-F155-F936-8E628C5A0A7F}"/>
              </a:ext>
            </a:extLst>
          </p:cNvPr>
          <p:cNvSpPr txBox="1"/>
          <p:nvPr/>
        </p:nvSpPr>
        <p:spPr>
          <a:xfrm>
            <a:off x="8769359" y="466866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4A3E-0BCD-1BA9-D20E-F30ADA544468}"/>
              </a:ext>
            </a:extLst>
          </p:cNvPr>
          <p:cNvSpPr txBox="1"/>
          <p:nvPr/>
        </p:nvSpPr>
        <p:spPr>
          <a:xfrm>
            <a:off x="3512128" y="2587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(p,q) 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3A2FF-0831-4F72-C52F-57BB8C9C346B}"/>
              </a:ext>
            </a:extLst>
          </p:cNvPr>
          <p:cNvSpPr txBox="1"/>
          <p:nvPr/>
        </p:nvSpPr>
        <p:spPr>
          <a:xfrm>
            <a:off x="5611409" y="2587337"/>
            <a:ext cx="245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LSTM/RNN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</a:t>
            </a: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pochs =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F6A57-C29D-4124-5D15-FCE38371DC6B}"/>
              </a:ext>
            </a:extLst>
          </p:cNvPr>
          <p:cNvSpPr txBox="1"/>
          <p:nvPr/>
        </p:nvSpPr>
        <p:spPr>
          <a:xfrm>
            <a:off x="1776846" y="2772003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59ED6-FEDA-F840-D50D-8D38DF723BFF}"/>
              </a:ext>
            </a:extLst>
          </p:cNvPr>
          <p:cNvSpPr txBox="1"/>
          <p:nvPr/>
        </p:nvSpPr>
        <p:spPr>
          <a:xfrm>
            <a:off x="1776846" y="3822145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EA56-50DC-6300-E001-23506CDEBC63}"/>
              </a:ext>
            </a:extLst>
          </p:cNvPr>
          <p:cNvSpPr txBox="1"/>
          <p:nvPr/>
        </p:nvSpPr>
        <p:spPr>
          <a:xfrm>
            <a:off x="3818942" y="3851075"/>
            <a:ext cx="124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Recursive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3E610-C672-D646-6658-19A7A46BA93A}"/>
              </a:ext>
            </a:extLst>
          </p:cNvPr>
          <p:cNvSpPr txBox="1"/>
          <p:nvPr/>
        </p:nvSpPr>
        <p:spPr>
          <a:xfrm>
            <a:off x="6011678" y="3851075"/>
            <a:ext cx="19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One-step ahead </a:t>
            </a:r>
          </a:p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2C5B6-DC24-CF86-DAD0-291E4577EDD0}"/>
              </a:ext>
            </a:extLst>
          </p:cNvPr>
          <p:cNvSpPr txBox="1"/>
          <p:nvPr/>
        </p:nvSpPr>
        <p:spPr>
          <a:xfrm>
            <a:off x="8576394" y="3851075"/>
            <a:ext cx="19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One-step ahead </a:t>
            </a:r>
          </a:p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Evaluation</a:t>
            </a:r>
          </a:p>
        </p:txBody>
      </p:sp>
      <p:sp>
        <p:nvSpPr>
          <p:cNvPr id="2" name="Equal 1">
            <a:extLst>
              <a:ext uri="{FF2B5EF4-FFF2-40B4-BE49-F238E27FC236}">
                <a16:creationId xmlns:a16="http://schemas.microsoft.com/office/drawing/2014/main" id="{306C9287-C005-4C7F-7B15-4C079F5138DC}"/>
              </a:ext>
            </a:extLst>
          </p:cNvPr>
          <p:cNvSpPr/>
          <p:nvPr/>
        </p:nvSpPr>
        <p:spPr>
          <a:xfrm>
            <a:off x="9447139" y="5776808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16DB4-94D8-7095-B004-A5639235BB5E}"/>
              </a:ext>
            </a:extLst>
          </p:cNvPr>
          <p:cNvSpPr txBox="1"/>
          <p:nvPr/>
        </p:nvSpPr>
        <p:spPr>
          <a:xfrm>
            <a:off x="9966042" y="577680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22/27s</a:t>
            </a:r>
          </a:p>
        </p:txBody>
      </p:sp>
    </p:spTree>
    <p:extLst>
      <p:ext uri="{BB962C8B-B14F-4D97-AF65-F5344CB8AC3E}">
        <p14:creationId xmlns:p14="http://schemas.microsoft.com/office/powerpoint/2010/main" val="177360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Parallelization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5C03A65-967A-4A9B-B4E9-7ECDD124D2C4}"/>
              </a:ext>
            </a:extLst>
          </p:cNvPr>
          <p:cNvSpPr/>
          <p:nvPr/>
        </p:nvSpPr>
        <p:spPr>
          <a:xfrm>
            <a:off x="2988734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ComputerNew1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7C8A192A-11A8-414F-BB34-9C1FEE37B16F}"/>
              </a:ext>
            </a:extLst>
          </p:cNvPr>
          <p:cNvSpPr/>
          <p:nvPr/>
        </p:nvSpPr>
        <p:spPr>
          <a:xfrm>
            <a:off x="4343401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ComputerNew2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5AF2877-7918-4495-A821-8EE62EF74E05}"/>
              </a:ext>
            </a:extLst>
          </p:cNvPr>
          <p:cNvSpPr/>
          <p:nvPr/>
        </p:nvSpPr>
        <p:spPr>
          <a:xfrm>
            <a:off x="5710766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ComputerOld1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0BC7486-FEDF-4092-A144-0E7EB818219A}"/>
              </a:ext>
            </a:extLst>
          </p:cNvPr>
          <p:cNvSpPr/>
          <p:nvPr/>
        </p:nvSpPr>
        <p:spPr>
          <a:xfrm>
            <a:off x="7141633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ComputerOld2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13D37479-399F-4957-A7C6-8387A5895065}"/>
              </a:ext>
            </a:extLst>
          </p:cNvPr>
          <p:cNvSpPr/>
          <p:nvPr/>
        </p:nvSpPr>
        <p:spPr>
          <a:xfrm>
            <a:off x="2988734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Colab1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79A342B8-D08C-4B31-92EC-3A2A09B37437}"/>
              </a:ext>
            </a:extLst>
          </p:cNvPr>
          <p:cNvSpPr/>
          <p:nvPr/>
        </p:nvSpPr>
        <p:spPr>
          <a:xfrm>
            <a:off x="4419601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Colab2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AFD9427-1498-47BB-8FE3-A4AA29FD3964}"/>
              </a:ext>
            </a:extLst>
          </p:cNvPr>
          <p:cNvSpPr/>
          <p:nvPr/>
        </p:nvSpPr>
        <p:spPr>
          <a:xfrm>
            <a:off x="5786966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Colab3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35BB193-DEA9-4029-A413-DC4F6ED7E38F}"/>
              </a:ext>
            </a:extLst>
          </p:cNvPr>
          <p:cNvSpPr/>
          <p:nvPr/>
        </p:nvSpPr>
        <p:spPr>
          <a:xfrm>
            <a:off x="7217833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4D738-0B22-46C3-BF0C-ED2DEBD786E3}"/>
              </a:ext>
            </a:extLst>
          </p:cNvPr>
          <p:cNvSpPr txBox="1"/>
          <p:nvPr/>
        </p:nvSpPr>
        <p:spPr>
          <a:xfrm>
            <a:off x="2988734" y="5591302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Meteorologia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33DF9-7A16-41EF-BE5D-EAF5F03A59D0}"/>
              </a:ext>
            </a:extLst>
          </p:cNvPr>
          <p:cNvSpPr txBox="1"/>
          <p:nvPr/>
        </p:nvSpPr>
        <p:spPr>
          <a:xfrm>
            <a:off x="5923494" y="3326619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Saúde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2FB58-CBC8-458C-B8EF-F63EE65D41FB}"/>
              </a:ext>
            </a:extLst>
          </p:cNvPr>
          <p:cNvSpPr txBox="1"/>
          <p:nvPr/>
        </p:nvSpPr>
        <p:spPr>
          <a:xfrm>
            <a:off x="4343400" y="3367317"/>
            <a:ext cx="1210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Synthetic2 (100)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287132-0E88-4361-9769-23F4415BE703}"/>
              </a:ext>
            </a:extLst>
          </p:cNvPr>
          <p:cNvSpPr txBox="1"/>
          <p:nvPr/>
        </p:nvSpPr>
        <p:spPr>
          <a:xfrm>
            <a:off x="4338109" y="5591302"/>
            <a:ext cx="1615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Economia/</a:t>
            </a:r>
            <a:r>
              <a:rPr lang="en-US" sz="1200" dirty="0" err="1"/>
              <a:t>Finanças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C6EDFB-F868-4F47-A35C-2CAA20A0D67B}"/>
              </a:ext>
            </a:extLst>
          </p:cNvPr>
          <p:cNvSpPr txBox="1"/>
          <p:nvPr/>
        </p:nvSpPr>
        <p:spPr>
          <a:xfrm>
            <a:off x="6921499" y="3383432"/>
            <a:ext cx="1615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Engenharia</a:t>
            </a:r>
            <a:r>
              <a:rPr lang="en-US" sz="1200" dirty="0"/>
              <a:t>/</a:t>
            </a:r>
            <a:r>
              <a:rPr lang="en-US" sz="1200" dirty="0" err="1"/>
              <a:t>Ciência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B77228-F59D-426A-81F6-53FA0EA18485}"/>
              </a:ext>
            </a:extLst>
          </p:cNvPr>
          <p:cNvSpPr txBox="1"/>
          <p:nvPr/>
        </p:nvSpPr>
        <p:spPr>
          <a:xfrm>
            <a:off x="5953125" y="5551557"/>
            <a:ext cx="113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Transportes</a:t>
            </a:r>
            <a:r>
              <a:rPr lang="en-US" sz="1200" dirty="0"/>
              <a:t> e </a:t>
            </a:r>
            <a:r>
              <a:rPr lang="en-US" sz="1200" dirty="0" err="1"/>
              <a:t>Ambiente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659775-8091-4F06-B62B-955B4AC5C232}"/>
              </a:ext>
            </a:extLst>
          </p:cNvPr>
          <p:cNvSpPr txBox="1"/>
          <p:nvPr/>
        </p:nvSpPr>
        <p:spPr>
          <a:xfrm>
            <a:off x="2988733" y="3321186"/>
            <a:ext cx="1273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Synthetic1 (100)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32B307-74B9-4158-A2A1-33192E614265}"/>
              </a:ext>
            </a:extLst>
          </p:cNvPr>
          <p:cNvSpPr txBox="1"/>
          <p:nvPr/>
        </p:nvSpPr>
        <p:spPr>
          <a:xfrm>
            <a:off x="2988733" y="3633108"/>
            <a:ext cx="1210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Synthetic3 (100)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AF8D6-5BF9-4C1C-9C24-869D72D88A6F}"/>
              </a:ext>
            </a:extLst>
          </p:cNvPr>
          <p:cNvSpPr txBox="1"/>
          <p:nvPr/>
        </p:nvSpPr>
        <p:spPr>
          <a:xfrm>
            <a:off x="7368116" y="5591302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Energia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4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Correr</a:t>
            </a:r>
            <a:r>
              <a:rPr lang="en-US" sz="2000" dirty="0"/>
              <a:t> as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Começar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r>
              <a:rPr lang="en-US" sz="2000" dirty="0"/>
              <a:t> “</a:t>
            </a:r>
            <a:r>
              <a:rPr lang="en-US" sz="2000" dirty="0" err="1"/>
              <a:t>especificas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Optimização</a:t>
            </a:r>
            <a:r>
              <a:rPr lang="en-US" sz="2400" dirty="0"/>
              <a:t> do Código para as </a:t>
            </a:r>
            <a:r>
              <a:rPr lang="en-US" sz="2400" dirty="0" err="1"/>
              <a:t>experiências</a:t>
            </a:r>
            <a:r>
              <a:rPr lang="en-US" sz="2400" dirty="0"/>
              <a:t>;</a:t>
            </a:r>
          </a:p>
          <a:p>
            <a:r>
              <a:rPr lang="en-US" sz="2400" dirty="0"/>
              <a:t>Re-</a:t>
            </a:r>
            <a:r>
              <a:rPr lang="en-US" sz="2400" dirty="0" err="1"/>
              <a:t>começo</a:t>
            </a:r>
            <a:r>
              <a:rPr lang="en-US" sz="2400" dirty="0"/>
              <a:t> da </a:t>
            </a:r>
            <a:r>
              <a:rPr lang="en-US" sz="2400" dirty="0" err="1"/>
              <a:t>escrita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BBD39-19FB-41AE-828D-36FE7808D41F}"/>
              </a:ext>
            </a:extLst>
          </p:cNvPr>
          <p:cNvSpPr txBox="1"/>
          <p:nvPr/>
        </p:nvSpPr>
        <p:spPr>
          <a:xfrm>
            <a:off x="92018" y="2563874"/>
            <a:ext cx="623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Real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2A0C-A919-4B4A-B428-30987D62541A}"/>
              </a:ext>
            </a:extLst>
          </p:cNvPr>
          <p:cNvSpPr txBox="1"/>
          <p:nvPr/>
        </p:nvSpPr>
        <p:spPr>
          <a:xfrm>
            <a:off x="965056" y="264851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Data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1E706-E908-4A4A-A9AC-12F9AA5EB0F6}"/>
              </a:ext>
            </a:extLst>
          </p:cNvPr>
          <p:cNvSpPr txBox="1"/>
          <p:nvPr/>
        </p:nvSpPr>
        <p:spPr>
          <a:xfrm>
            <a:off x="92018" y="3911768"/>
            <a:ext cx="889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Synthetic Data</a:t>
            </a:r>
            <a:endParaRPr 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02817-2835-4FD3-BDF9-B08D0616152A}"/>
              </a:ext>
            </a:extLst>
          </p:cNvPr>
          <p:cNvSpPr txBox="1"/>
          <p:nvPr/>
        </p:nvSpPr>
        <p:spPr>
          <a:xfrm>
            <a:off x="1228315" y="399640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Montecarlo</a:t>
            </a:r>
            <a:endParaRPr lang="en-US" sz="11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7AFEA68-26D6-45B9-92F1-804B4E181E43}"/>
              </a:ext>
            </a:extLst>
          </p:cNvPr>
          <p:cNvSpPr/>
          <p:nvPr/>
        </p:nvSpPr>
        <p:spPr>
          <a:xfrm>
            <a:off x="1388529" y="3140276"/>
            <a:ext cx="626534" cy="56726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23A02-4574-4352-9679-51F6684FBA2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15794" y="2779318"/>
            <a:ext cx="249262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35458-4BCA-40BE-AEE3-99C2733D704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1402" y="4127212"/>
            <a:ext cx="24691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68961-346A-4A30-A122-AA8CB163B7BF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1701796" y="2910123"/>
            <a:ext cx="0" cy="23015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41005-81B2-460A-B715-B523513FCB18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H="1" flipV="1">
            <a:off x="1701796" y="3707542"/>
            <a:ext cx="4375" cy="28886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ED3A1F-6AE0-4BF3-A74E-EAF67B830658}"/>
              </a:ext>
            </a:extLst>
          </p:cNvPr>
          <p:cNvSpPr txBox="1"/>
          <p:nvPr/>
        </p:nvSpPr>
        <p:spPr>
          <a:xfrm>
            <a:off x="2722580" y="3225212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Splitting </a:t>
            </a:r>
          </a:p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Train/Test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1C76FCB-C073-4B47-9016-2B5816C44884}"/>
              </a:ext>
            </a:extLst>
          </p:cNvPr>
          <p:cNvSpPr/>
          <p:nvPr/>
        </p:nvSpPr>
        <p:spPr>
          <a:xfrm>
            <a:off x="2842468" y="3741623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97808F1E-9827-4431-B0A4-0746F01E11E3}"/>
              </a:ext>
            </a:extLst>
          </p:cNvPr>
          <p:cNvSpPr/>
          <p:nvPr/>
        </p:nvSpPr>
        <p:spPr>
          <a:xfrm>
            <a:off x="5104734" y="2818732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18850-59BE-4A67-ACFF-44FABBBD77B5}"/>
              </a:ext>
            </a:extLst>
          </p:cNvPr>
          <p:cNvSpPr txBox="1"/>
          <p:nvPr/>
        </p:nvSpPr>
        <p:spPr>
          <a:xfrm>
            <a:off x="3984115" y="3265989"/>
            <a:ext cx="1024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Shaping for Modeling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ECC31A-C276-4EB5-852A-A9432698DBC7}"/>
              </a:ext>
            </a:extLst>
          </p:cNvPr>
          <p:cNvCxnSpPr>
            <a:cxnSpLocks/>
            <a:stCxn id="5" idx="4"/>
            <a:endCxn id="27" idx="1"/>
          </p:cNvCxnSpPr>
          <p:nvPr/>
        </p:nvCxnSpPr>
        <p:spPr>
          <a:xfrm>
            <a:off x="2015063" y="3423909"/>
            <a:ext cx="707517" cy="1674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8BC9C2-AEB3-4BF8-A990-45E0DCAE03E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580960" y="3481433"/>
            <a:ext cx="40315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D1A5E7-1C2F-4CF5-AC27-21277D6D606D}"/>
              </a:ext>
            </a:extLst>
          </p:cNvPr>
          <p:cNvGrpSpPr/>
          <p:nvPr/>
        </p:nvGrpSpPr>
        <p:grpSpPr>
          <a:xfrm>
            <a:off x="5985932" y="2125133"/>
            <a:ext cx="2472267" cy="550333"/>
            <a:chOff x="7619999" y="1625600"/>
            <a:chExt cx="2472267" cy="55033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A922306-6370-4E7D-9008-AFDC653564AA}"/>
                </a:ext>
              </a:extLst>
            </p:cNvPr>
            <p:cNvSpPr/>
            <p:nvPr/>
          </p:nvSpPr>
          <p:spPr>
            <a:xfrm>
              <a:off x="7619999" y="1625600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A31F2-42B8-4517-BE52-F392B47D6037}"/>
                </a:ext>
              </a:extLst>
            </p:cNvPr>
            <p:cNvSpPr txBox="1"/>
            <p:nvPr/>
          </p:nvSpPr>
          <p:spPr>
            <a:xfrm>
              <a:off x="7797800" y="1755509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22ABB7-B477-475D-BE05-BFCB274E6BDD}"/>
                </a:ext>
              </a:extLst>
            </p:cNvPr>
            <p:cNvSpPr txBox="1"/>
            <p:nvPr/>
          </p:nvSpPr>
          <p:spPr>
            <a:xfrm>
              <a:off x="9135534" y="1755509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C53367-1A0C-4B19-89E3-45EBCFD6CB29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8782365" y="1886314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AF4607-F3BB-4DE4-ABF2-29A0ED40E2F3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5008580" y="2400300"/>
            <a:ext cx="977352" cy="108113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209465-71F0-4438-AFE5-36F82FFCD5C8}"/>
              </a:ext>
            </a:extLst>
          </p:cNvPr>
          <p:cNvGrpSpPr/>
          <p:nvPr/>
        </p:nvGrpSpPr>
        <p:grpSpPr>
          <a:xfrm>
            <a:off x="7114677" y="4260328"/>
            <a:ext cx="2472267" cy="550333"/>
            <a:chOff x="8748744" y="3760795"/>
            <a:chExt cx="2472267" cy="55033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0C9B72-05D2-4B28-9673-91CB4480A03C}"/>
                </a:ext>
              </a:extLst>
            </p:cNvPr>
            <p:cNvSpPr/>
            <p:nvPr/>
          </p:nvSpPr>
          <p:spPr>
            <a:xfrm>
              <a:off x="8748744" y="3760795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7455D8-B5FF-47FC-A91B-FC15CD60D952}"/>
                </a:ext>
              </a:extLst>
            </p:cNvPr>
            <p:cNvSpPr txBox="1"/>
            <p:nvPr/>
          </p:nvSpPr>
          <p:spPr>
            <a:xfrm>
              <a:off x="8926545" y="3890704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92A42F-084A-43CC-8FB0-626DEBDF7711}"/>
                </a:ext>
              </a:extLst>
            </p:cNvPr>
            <p:cNvSpPr txBox="1"/>
            <p:nvPr/>
          </p:nvSpPr>
          <p:spPr>
            <a:xfrm>
              <a:off x="10264279" y="3890704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E217C7-6B45-488C-9033-B3D76732C9BD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9911110" y="4021509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A27535-421E-4E5B-8F4E-672AFBBB9FF0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>
            <a:off x="5008580" y="3481433"/>
            <a:ext cx="675120" cy="103960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7027874-F2D2-42DC-8D4E-667FF9ACF1D2}"/>
              </a:ext>
            </a:extLst>
          </p:cNvPr>
          <p:cNvSpPr txBox="1"/>
          <p:nvPr/>
        </p:nvSpPr>
        <p:spPr>
          <a:xfrm>
            <a:off x="5683700" y="4136321"/>
            <a:ext cx="1024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Validation Method with</a:t>
            </a:r>
          </a:p>
          <a:p>
            <a:pPr algn="ctr"/>
            <a:r>
              <a:rPr lang="en-US" sz="11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TimeCaVe</a:t>
            </a:r>
            <a:endParaRPr 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116B40-1A64-47AA-A8EA-6AF2622F6F58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>
            <a:off x="6708165" y="4521042"/>
            <a:ext cx="406512" cy="144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ylinder 70">
            <a:extLst>
              <a:ext uri="{FF2B5EF4-FFF2-40B4-BE49-F238E27FC236}">
                <a16:creationId xmlns:a16="http://schemas.microsoft.com/office/drawing/2014/main" id="{C7184A50-A8B8-4FED-8466-C8CCA903AB5A}"/>
              </a:ext>
            </a:extLst>
          </p:cNvPr>
          <p:cNvSpPr/>
          <p:nvPr/>
        </p:nvSpPr>
        <p:spPr>
          <a:xfrm>
            <a:off x="3174114" y="3841865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0A9732E1-B1E6-4A18-A755-8BEEE17394BA}"/>
              </a:ext>
            </a:extLst>
          </p:cNvPr>
          <p:cNvSpPr/>
          <p:nvPr/>
        </p:nvSpPr>
        <p:spPr>
          <a:xfrm>
            <a:off x="5093250" y="4080088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pic>
        <p:nvPicPr>
          <p:cNvPr id="1026" name="Picture 2" descr="Cave Generic Flat icon">
            <a:extLst>
              <a:ext uri="{FF2B5EF4-FFF2-40B4-BE49-F238E27FC236}">
                <a16:creationId xmlns:a16="http://schemas.microsoft.com/office/drawing/2014/main" id="{2B241EA6-D49D-4F59-839E-C6E13693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9" y="4564969"/>
            <a:ext cx="334918" cy="3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1B5751D-6B60-454D-ABBE-EB0220685501}"/>
              </a:ext>
            </a:extLst>
          </p:cNvPr>
          <p:cNvSpPr txBox="1"/>
          <p:nvPr/>
        </p:nvSpPr>
        <p:spPr>
          <a:xfrm>
            <a:off x="8379341" y="401467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x(Nb. Iterations)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FFE50AB-9DB2-4855-BE31-1FCB5D6538BE}"/>
              </a:ext>
            </a:extLst>
          </p:cNvPr>
          <p:cNvCxnSpPr>
            <a:cxnSpLocks/>
            <a:stCxn id="41" idx="3"/>
            <a:endCxn id="123" idx="0"/>
          </p:cNvCxnSpPr>
          <p:nvPr/>
        </p:nvCxnSpPr>
        <p:spPr>
          <a:xfrm>
            <a:off x="8458199" y="2400300"/>
            <a:ext cx="1443569" cy="80291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7059EE-0F7E-453F-805E-7CFB8DC2B49F}"/>
              </a:ext>
            </a:extLst>
          </p:cNvPr>
          <p:cNvCxnSpPr>
            <a:cxnSpLocks/>
            <a:stCxn id="56" idx="3"/>
            <a:endCxn id="123" idx="2"/>
          </p:cNvCxnSpPr>
          <p:nvPr/>
        </p:nvCxnSpPr>
        <p:spPr>
          <a:xfrm flipV="1">
            <a:off x="9586944" y="3464828"/>
            <a:ext cx="314824" cy="107066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3A26522-D0F7-4EDA-BB66-1A0D44824C50}"/>
              </a:ext>
            </a:extLst>
          </p:cNvPr>
          <p:cNvSpPr txBox="1"/>
          <p:nvPr/>
        </p:nvSpPr>
        <p:spPr>
          <a:xfrm>
            <a:off x="9389535" y="3203218"/>
            <a:ext cx="1024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Comparison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992F07-581A-476C-9ABD-D2606209275E}"/>
              </a:ext>
            </a:extLst>
          </p:cNvPr>
          <p:cNvSpPr txBox="1"/>
          <p:nvPr/>
        </p:nvSpPr>
        <p:spPr>
          <a:xfrm>
            <a:off x="10611409" y="3118579"/>
            <a:ext cx="136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Best Validation Method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2CF356-675A-4CD2-B3B4-5493FCA29B98}"/>
              </a:ext>
            </a:extLst>
          </p:cNvPr>
          <p:cNvCxnSpPr>
            <a:cxnSpLocks/>
            <a:stCxn id="123" idx="3"/>
            <a:endCxn id="127" idx="1"/>
          </p:cNvCxnSpPr>
          <p:nvPr/>
        </p:nvCxnSpPr>
        <p:spPr>
          <a:xfrm>
            <a:off x="10414000" y="3334023"/>
            <a:ext cx="197409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57B6B3E0-16F0-4A1C-802B-AC0CF2E502AB}"/>
              </a:ext>
            </a:extLst>
          </p:cNvPr>
          <p:cNvSpPr/>
          <p:nvPr/>
        </p:nvSpPr>
        <p:spPr>
          <a:xfrm>
            <a:off x="8454841" y="1752863"/>
            <a:ext cx="461435" cy="4152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C92BFB-5C91-4D97-A4D6-6640CA863EAC}"/>
              </a:ext>
            </a:extLst>
          </p:cNvPr>
          <p:cNvSpPr/>
          <p:nvPr/>
        </p:nvSpPr>
        <p:spPr>
          <a:xfrm>
            <a:off x="9587747" y="4722045"/>
            <a:ext cx="461435" cy="415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1A373E-3ECB-49A0-8B85-83618DB0BF59}"/>
              </a:ext>
            </a:extLst>
          </p:cNvPr>
          <p:cNvSpPr/>
          <p:nvPr/>
        </p:nvSpPr>
        <p:spPr>
          <a:xfrm>
            <a:off x="5933015" y="4953331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84F4E6-571C-4FBD-8DA1-6D8E3330E655}"/>
              </a:ext>
            </a:extLst>
          </p:cNvPr>
          <p:cNvSpPr/>
          <p:nvPr/>
        </p:nvSpPr>
        <p:spPr>
          <a:xfrm>
            <a:off x="6473055" y="4964143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B7C686-D4E6-425C-A46E-F900E4FAC07E}"/>
              </a:ext>
            </a:extLst>
          </p:cNvPr>
          <p:cNvSpPr/>
          <p:nvPr/>
        </p:nvSpPr>
        <p:spPr>
          <a:xfrm>
            <a:off x="6991347" y="4950270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CD8CC76-BD99-418E-B3B8-47B1851FF498}"/>
              </a:ext>
            </a:extLst>
          </p:cNvPr>
          <p:cNvSpPr txBox="1"/>
          <p:nvPr/>
        </p:nvSpPr>
        <p:spPr>
          <a:xfrm>
            <a:off x="544575" y="6265333"/>
            <a:ext cx="4560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*From the literature (not including our new synthetic data). </a:t>
            </a:r>
          </a:p>
        </p:txBody>
      </p:sp>
    </p:spTree>
    <p:extLst>
      <p:ext uri="{BB962C8B-B14F-4D97-AF65-F5344CB8AC3E}">
        <p14:creationId xmlns:p14="http://schemas.microsoft.com/office/powerpoint/2010/main" val="26491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Total Running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C2716-5048-28C6-B25C-0F4DAF66B41F}"/>
              </a:ext>
            </a:extLst>
          </p:cNvPr>
          <p:cNvSpPr txBox="1"/>
          <p:nvPr/>
        </p:nvSpPr>
        <p:spPr>
          <a:xfrm>
            <a:off x="457198" y="313099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Time Series</a:t>
            </a: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527D7734-34A2-5E13-4C95-FE3D896AC8E6}"/>
              </a:ext>
            </a:extLst>
          </p:cNvPr>
          <p:cNvSpPr/>
          <p:nvPr/>
        </p:nvSpPr>
        <p:spPr>
          <a:xfrm>
            <a:off x="2453377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AEA21-D677-32DB-7BA6-DA1CB8FE19D5}"/>
              </a:ext>
            </a:extLst>
          </p:cNvPr>
          <p:cNvSpPr txBox="1"/>
          <p:nvPr/>
        </p:nvSpPr>
        <p:spPr>
          <a:xfrm>
            <a:off x="3036562" y="313099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4EAD3-557E-D9EC-97B5-E397A3007344}"/>
              </a:ext>
            </a:extLst>
          </p:cNvPr>
          <p:cNvSpPr txBox="1"/>
          <p:nvPr/>
        </p:nvSpPr>
        <p:spPr>
          <a:xfrm>
            <a:off x="5357842" y="3130992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Iterations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21E0AB63-78E7-1CA4-45CE-ED4D7F4AD984}"/>
              </a:ext>
            </a:extLst>
          </p:cNvPr>
          <p:cNvSpPr/>
          <p:nvPr/>
        </p:nvSpPr>
        <p:spPr>
          <a:xfrm>
            <a:off x="4774657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5CAE-A687-CB7C-4B0D-7AA9C26C03D5}"/>
              </a:ext>
            </a:extLst>
          </p:cNvPr>
          <p:cNvSpPr txBox="1"/>
          <p:nvPr/>
        </p:nvSpPr>
        <p:spPr>
          <a:xfrm>
            <a:off x="7730098" y="31309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Models</a:t>
            </a: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1514D8DB-B4CE-D476-66BD-01A45B4CC052}"/>
              </a:ext>
            </a:extLst>
          </p:cNvPr>
          <p:cNvSpPr/>
          <p:nvPr/>
        </p:nvSpPr>
        <p:spPr>
          <a:xfrm>
            <a:off x="7146913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16151-DDFA-46DE-2EDB-74849B34AB80}"/>
              </a:ext>
            </a:extLst>
          </p:cNvPr>
          <p:cNvSpPr txBox="1"/>
          <p:nvPr/>
        </p:nvSpPr>
        <p:spPr>
          <a:xfrm>
            <a:off x="9886268" y="3130992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Time per Model</a:t>
            </a: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25838E86-F964-F7FE-0F09-3DA19DAAF943}"/>
              </a:ext>
            </a:extLst>
          </p:cNvPr>
          <p:cNvSpPr/>
          <p:nvPr/>
        </p:nvSpPr>
        <p:spPr>
          <a:xfrm>
            <a:off x="9303084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4BA5A-941D-4C0F-8039-5B27E9ECA77D}"/>
              </a:ext>
            </a:extLst>
          </p:cNvPr>
          <p:cNvSpPr txBox="1"/>
          <p:nvPr/>
        </p:nvSpPr>
        <p:spPr>
          <a:xfrm>
            <a:off x="191260" y="225709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Total Time</a:t>
            </a:r>
          </a:p>
        </p:txBody>
      </p:sp>
      <p:sp>
        <p:nvSpPr>
          <p:cNvPr id="16" name="Equal 15">
            <a:extLst>
              <a:ext uri="{FF2B5EF4-FFF2-40B4-BE49-F238E27FC236}">
                <a16:creationId xmlns:a16="http://schemas.microsoft.com/office/drawing/2014/main" id="{135BFFDA-45F7-C3AA-6DC0-39618688AD90}"/>
              </a:ext>
            </a:extLst>
          </p:cNvPr>
          <p:cNvSpPr/>
          <p:nvPr/>
        </p:nvSpPr>
        <p:spPr>
          <a:xfrm>
            <a:off x="1433861" y="2161208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E6FCA-159A-C78E-5DC4-9450C019A114}"/>
              </a:ext>
            </a:extLst>
          </p:cNvPr>
          <p:cNvSpPr txBox="1"/>
          <p:nvPr/>
        </p:nvSpPr>
        <p:spPr>
          <a:xfrm>
            <a:off x="457198" y="3969581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272 real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3000 synthetic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83B59-227D-A708-066C-BC4935FBEC25}"/>
              </a:ext>
            </a:extLst>
          </p:cNvPr>
          <p:cNvSpPr txBox="1"/>
          <p:nvPr/>
        </p:nvSpPr>
        <p:spPr>
          <a:xfrm>
            <a:off x="2904313" y="387259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C2374-141C-59C0-4C21-0EEF971CDBD1}"/>
              </a:ext>
            </a:extLst>
          </p:cNvPr>
          <p:cNvSpPr txBox="1"/>
          <p:nvPr/>
        </p:nvSpPr>
        <p:spPr>
          <a:xfrm>
            <a:off x="7915245" y="387259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 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12CCC-DB37-F354-1CED-5ABD2044B560}"/>
              </a:ext>
            </a:extLst>
          </p:cNvPr>
          <p:cNvSpPr txBox="1"/>
          <p:nvPr/>
        </p:nvSpPr>
        <p:spPr>
          <a:xfrm>
            <a:off x="5813735" y="3872599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30872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61931-00D7-C784-BC30-1E84BDD5C183}"/>
              </a:ext>
            </a:extLst>
          </p:cNvPr>
          <p:cNvSpPr txBox="1"/>
          <p:nvPr/>
        </p:nvSpPr>
        <p:spPr>
          <a:xfrm>
            <a:off x="10460035" y="387259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7F10F-AC8C-6639-3867-4082DD93C9FA}"/>
              </a:ext>
            </a:extLst>
          </p:cNvPr>
          <p:cNvSpPr/>
          <p:nvPr/>
        </p:nvSpPr>
        <p:spPr>
          <a:xfrm>
            <a:off x="9886268" y="354735"/>
            <a:ext cx="1721427" cy="60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b="1" dirty="0">
                <a:solidFill>
                  <a:sysClr val="windowText" lastClr="000000"/>
                </a:solidFill>
              </a:rPr>
              <a:t>Last Week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7A4632-9417-1169-CF8E-6427E7B9470B}"/>
              </a:ext>
            </a:extLst>
          </p:cNvPr>
          <p:cNvSpPr/>
          <p:nvPr/>
        </p:nvSpPr>
        <p:spPr>
          <a:xfrm>
            <a:off x="5282106" y="2961982"/>
            <a:ext cx="1823069" cy="655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B9477-7D89-E854-3FD3-E0C0CD238BA6}"/>
              </a:ext>
            </a:extLst>
          </p:cNvPr>
          <p:cNvSpPr/>
          <p:nvPr/>
        </p:nvSpPr>
        <p:spPr>
          <a:xfrm>
            <a:off x="9905168" y="3014321"/>
            <a:ext cx="1927467" cy="602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F05E16-A843-A001-F7E1-87C7C3DF05DB}"/>
              </a:ext>
            </a:extLst>
          </p:cNvPr>
          <p:cNvSpPr txBox="1"/>
          <p:nvPr/>
        </p:nvSpPr>
        <p:spPr>
          <a:xfrm>
            <a:off x="7915245" y="5465618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Biggest Issues!</a:t>
            </a:r>
          </a:p>
        </p:txBody>
      </p:sp>
      <p:sp>
        <p:nvSpPr>
          <p:cNvPr id="30" name="Equal 29">
            <a:extLst>
              <a:ext uri="{FF2B5EF4-FFF2-40B4-BE49-F238E27FC236}">
                <a16:creationId xmlns:a16="http://schemas.microsoft.com/office/drawing/2014/main" id="{35035815-64CB-620A-05F8-48ADB73A65B5}"/>
              </a:ext>
            </a:extLst>
          </p:cNvPr>
          <p:cNvSpPr/>
          <p:nvPr/>
        </p:nvSpPr>
        <p:spPr>
          <a:xfrm>
            <a:off x="7228012" y="4531223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452CFD-6A28-606D-4C86-DE80E4BABEC3}"/>
              </a:ext>
            </a:extLst>
          </p:cNvPr>
          <p:cNvSpPr txBox="1"/>
          <p:nvPr/>
        </p:nvSpPr>
        <p:spPr>
          <a:xfrm>
            <a:off x="7746915" y="4531223"/>
            <a:ext cx="3606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47 billion minutes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8AFAB-E758-D45A-DF9B-E40490562E20}"/>
              </a:ext>
            </a:extLst>
          </p:cNvPr>
          <p:cNvSpPr txBox="1"/>
          <p:nvPr/>
        </p:nvSpPr>
        <p:spPr>
          <a:xfrm>
            <a:off x="5229262" y="2611895"/>
            <a:ext cx="1198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4C893-8DDE-AA63-DB0F-E89CB63934E2}"/>
              </a:ext>
            </a:extLst>
          </p:cNvPr>
          <p:cNvSpPr txBox="1"/>
          <p:nvPr/>
        </p:nvSpPr>
        <p:spPr>
          <a:xfrm>
            <a:off x="9787267" y="2660638"/>
            <a:ext cx="1198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40394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7" grpId="0" animBg="1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Total Running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C2716-5048-28C6-B25C-0F4DAF66B41F}"/>
              </a:ext>
            </a:extLst>
          </p:cNvPr>
          <p:cNvSpPr txBox="1"/>
          <p:nvPr/>
        </p:nvSpPr>
        <p:spPr>
          <a:xfrm>
            <a:off x="457198" y="313099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Time Series</a:t>
            </a: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527D7734-34A2-5E13-4C95-FE3D896AC8E6}"/>
              </a:ext>
            </a:extLst>
          </p:cNvPr>
          <p:cNvSpPr/>
          <p:nvPr/>
        </p:nvSpPr>
        <p:spPr>
          <a:xfrm>
            <a:off x="2453377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AEA21-D677-32DB-7BA6-DA1CB8FE19D5}"/>
              </a:ext>
            </a:extLst>
          </p:cNvPr>
          <p:cNvSpPr txBox="1"/>
          <p:nvPr/>
        </p:nvSpPr>
        <p:spPr>
          <a:xfrm>
            <a:off x="3036562" y="313099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4EAD3-557E-D9EC-97B5-E397A3007344}"/>
              </a:ext>
            </a:extLst>
          </p:cNvPr>
          <p:cNvSpPr txBox="1"/>
          <p:nvPr/>
        </p:nvSpPr>
        <p:spPr>
          <a:xfrm>
            <a:off x="5357842" y="3130992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Iterations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21E0AB63-78E7-1CA4-45CE-ED4D7F4AD984}"/>
              </a:ext>
            </a:extLst>
          </p:cNvPr>
          <p:cNvSpPr/>
          <p:nvPr/>
        </p:nvSpPr>
        <p:spPr>
          <a:xfrm>
            <a:off x="4774657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5CAE-A687-CB7C-4B0D-7AA9C26C03D5}"/>
              </a:ext>
            </a:extLst>
          </p:cNvPr>
          <p:cNvSpPr txBox="1"/>
          <p:nvPr/>
        </p:nvSpPr>
        <p:spPr>
          <a:xfrm>
            <a:off x="7730098" y="31309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Models</a:t>
            </a: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1514D8DB-B4CE-D476-66BD-01A45B4CC052}"/>
              </a:ext>
            </a:extLst>
          </p:cNvPr>
          <p:cNvSpPr/>
          <p:nvPr/>
        </p:nvSpPr>
        <p:spPr>
          <a:xfrm>
            <a:off x="7146913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16151-DDFA-46DE-2EDB-74849B34AB80}"/>
              </a:ext>
            </a:extLst>
          </p:cNvPr>
          <p:cNvSpPr txBox="1"/>
          <p:nvPr/>
        </p:nvSpPr>
        <p:spPr>
          <a:xfrm>
            <a:off x="9886268" y="3130992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Time per Model</a:t>
            </a: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25838E86-F964-F7FE-0F09-3DA19DAAF943}"/>
              </a:ext>
            </a:extLst>
          </p:cNvPr>
          <p:cNvSpPr/>
          <p:nvPr/>
        </p:nvSpPr>
        <p:spPr>
          <a:xfrm>
            <a:off x="9303084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4BA5A-941D-4C0F-8039-5B27E9ECA77D}"/>
              </a:ext>
            </a:extLst>
          </p:cNvPr>
          <p:cNvSpPr txBox="1"/>
          <p:nvPr/>
        </p:nvSpPr>
        <p:spPr>
          <a:xfrm>
            <a:off x="191260" y="225709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Total Time</a:t>
            </a:r>
          </a:p>
        </p:txBody>
      </p:sp>
      <p:sp>
        <p:nvSpPr>
          <p:cNvPr id="16" name="Equal 15">
            <a:extLst>
              <a:ext uri="{FF2B5EF4-FFF2-40B4-BE49-F238E27FC236}">
                <a16:creationId xmlns:a16="http://schemas.microsoft.com/office/drawing/2014/main" id="{135BFFDA-45F7-C3AA-6DC0-39618688AD90}"/>
              </a:ext>
            </a:extLst>
          </p:cNvPr>
          <p:cNvSpPr/>
          <p:nvPr/>
        </p:nvSpPr>
        <p:spPr>
          <a:xfrm>
            <a:off x="1433861" y="2161208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E6FCA-159A-C78E-5DC4-9450C019A114}"/>
              </a:ext>
            </a:extLst>
          </p:cNvPr>
          <p:cNvSpPr txBox="1"/>
          <p:nvPr/>
        </p:nvSpPr>
        <p:spPr>
          <a:xfrm>
            <a:off x="457198" y="3969581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272 real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3000 synthetic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83B59-227D-A708-066C-BC4935FBEC25}"/>
              </a:ext>
            </a:extLst>
          </p:cNvPr>
          <p:cNvSpPr txBox="1"/>
          <p:nvPr/>
        </p:nvSpPr>
        <p:spPr>
          <a:xfrm>
            <a:off x="2904313" y="387259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C2374-141C-59C0-4C21-0EEF971CDBD1}"/>
              </a:ext>
            </a:extLst>
          </p:cNvPr>
          <p:cNvSpPr txBox="1"/>
          <p:nvPr/>
        </p:nvSpPr>
        <p:spPr>
          <a:xfrm>
            <a:off x="7915245" y="387259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 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12CCC-DB37-F354-1CED-5ABD2044B560}"/>
              </a:ext>
            </a:extLst>
          </p:cNvPr>
          <p:cNvSpPr txBox="1"/>
          <p:nvPr/>
        </p:nvSpPr>
        <p:spPr>
          <a:xfrm>
            <a:off x="5813735" y="3872599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30872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61931-00D7-C784-BC30-1E84BDD5C183}"/>
              </a:ext>
            </a:extLst>
          </p:cNvPr>
          <p:cNvSpPr txBox="1"/>
          <p:nvPr/>
        </p:nvSpPr>
        <p:spPr>
          <a:xfrm>
            <a:off x="10460035" y="387259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7F10F-AC8C-6639-3867-4082DD93C9FA}"/>
              </a:ext>
            </a:extLst>
          </p:cNvPr>
          <p:cNvSpPr/>
          <p:nvPr/>
        </p:nvSpPr>
        <p:spPr>
          <a:xfrm>
            <a:off x="9886268" y="354735"/>
            <a:ext cx="1721427" cy="60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b="1" dirty="0">
                <a:solidFill>
                  <a:sysClr val="windowText" lastClr="000000"/>
                </a:solidFill>
              </a:rPr>
              <a:t>Last Week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7A4632-9417-1169-CF8E-6427E7B9470B}"/>
              </a:ext>
            </a:extLst>
          </p:cNvPr>
          <p:cNvSpPr/>
          <p:nvPr/>
        </p:nvSpPr>
        <p:spPr>
          <a:xfrm>
            <a:off x="5282106" y="2961982"/>
            <a:ext cx="1823069" cy="655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B9477-7D89-E854-3FD3-E0C0CD238BA6}"/>
              </a:ext>
            </a:extLst>
          </p:cNvPr>
          <p:cNvSpPr/>
          <p:nvPr/>
        </p:nvSpPr>
        <p:spPr>
          <a:xfrm>
            <a:off x="9905168" y="3014321"/>
            <a:ext cx="1927467" cy="602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F05E16-A843-A001-F7E1-87C7C3DF05DB}"/>
              </a:ext>
            </a:extLst>
          </p:cNvPr>
          <p:cNvSpPr txBox="1"/>
          <p:nvPr/>
        </p:nvSpPr>
        <p:spPr>
          <a:xfrm>
            <a:off x="7915245" y="5465618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Biggest Issues!</a:t>
            </a:r>
          </a:p>
        </p:txBody>
      </p:sp>
      <p:sp>
        <p:nvSpPr>
          <p:cNvPr id="30" name="Equal 29">
            <a:extLst>
              <a:ext uri="{FF2B5EF4-FFF2-40B4-BE49-F238E27FC236}">
                <a16:creationId xmlns:a16="http://schemas.microsoft.com/office/drawing/2014/main" id="{35035815-64CB-620A-05F8-48ADB73A65B5}"/>
              </a:ext>
            </a:extLst>
          </p:cNvPr>
          <p:cNvSpPr/>
          <p:nvPr/>
        </p:nvSpPr>
        <p:spPr>
          <a:xfrm>
            <a:off x="7228012" y="4531223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452CFD-6A28-606D-4C86-DE80E4BABEC3}"/>
              </a:ext>
            </a:extLst>
          </p:cNvPr>
          <p:cNvSpPr txBox="1"/>
          <p:nvPr/>
        </p:nvSpPr>
        <p:spPr>
          <a:xfrm>
            <a:off x="7746915" y="4531223"/>
            <a:ext cx="3606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47 billion minutes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8AFAB-E758-D45A-DF9B-E40490562E20}"/>
              </a:ext>
            </a:extLst>
          </p:cNvPr>
          <p:cNvSpPr txBox="1"/>
          <p:nvPr/>
        </p:nvSpPr>
        <p:spPr>
          <a:xfrm>
            <a:off x="5229262" y="2611895"/>
            <a:ext cx="1198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4C893-8DDE-AA63-DB0F-E89CB63934E2}"/>
              </a:ext>
            </a:extLst>
          </p:cNvPr>
          <p:cNvSpPr txBox="1"/>
          <p:nvPr/>
        </p:nvSpPr>
        <p:spPr>
          <a:xfrm>
            <a:off x="9787267" y="2660638"/>
            <a:ext cx="1198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5192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7" grpId="0" animBg="1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Total Running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C2716-5048-28C6-B25C-0F4DAF66B41F}"/>
              </a:ext>
            </a:extLst>
          </p:cNvPr>
          <p:cNvSpPr txBox="1"/>
          <p:nvPr/>
        </p:nvSpPr>
        <p:spPr>
          <a:xfrm>
            <a:off x="457198" y="313099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Time Series</a:t>
            </a: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527D7734-34A2-5E13-4C95-FE3D896AC8E6}"/>
              </a:ext>
            </a:extLst>
          </p:cNvPr>
          <p:cNvSpPr/>
          <p:nvPr/>
        </p:nvSpPr>
        <p:spPr>
          <a:xfrm>
            <a:off x="2453377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AEA21-D677-32DB-7BA6-DA1CB8FE19D5}"/>
              </a:ext>
            </a:extLst>
          </p:cNvPr>
          <p:cNvSpPr txBox="1"/>
          <p:nvPr/>
        </p:nvSpPr>
        <p:spPr>
          <a:xfrm>
            <a:off x="3036562" y="313099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4EAD3-557E-D9EC-97B5-E397A3007344}"/>
              </a:ext>
            </a:extLst>
          </p:cNvPr>
          <p:cNvSpPr txBox="1"/>
          <p:nvPr/>
        </p:nvSpPr>
        <p:spPr>
          <a:xfrm>
            <a:off x="5357842" y="3130992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Iterations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21E0AB63-78E7-1CA4-45CE-ED4D7F4AD984}"/>
              </a:ext>
            </a:extLst>
          </p:cNvPr>
          <p:cNvSpPr/>
          <p:nvPr/>
        </p:nvSpPr>
        <p:spPr>
          <a:xfrm>
            <a:off x="4774657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5CAE-A687-CB7C-4B0D-7AA9C26C03D5}"/>
              </a:ext>
            </a:extLst>
          </p:cNvPr>
          <p:cNvSpPr txBox="1"/>
          <p:nvPr/>
        </p:nvSpPr>
        <p:spPr>
          <a:xfrm>
            <a:off x="7730098" y="31309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Nb. Models</a:t>
            </a: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1514D8DB-B4CE-D476-66BD-01A45B4CC052}"/>
              </a:ext>
            </a:extLst>
          </p:cNvPr>
          <p:cNvSpPr/>
          <p:nvPr/>
        </p:nvSpPr>
        <p:spPr>
          <a:xfrm>
            <a:off x="7146913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16151-DDFA-46DE-2EDB-74849B34AB80}"/>
              </a:ext>
            </a:extLst>
          </p:cNvPr>
          <p:cNvSpPr txBox="1"/>
          <p:nvPr/>
        </p:nvSpPr>
        <p:spPr>
          <a:xfrm>
            <a:off x="9886268" y="3130992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Time per Model</a:t>
            </a: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25838E86-F964-F7FE-0F09-3DA19DAAF943}"/>
              </a:ext>
            </a:extLst>
          </p:cNvPr>
          <p:cNvSpPr/>
          <p:nvPr/>
        </p:nvSpPr>
        <p:spPr>
          <a:xfrm>
            <a:off x="9303084" y="3092254"/>
            <a:ext cx="446811" cy="446808"/>
          </a:xfrm>
          <a:prstGeom prst="mathMultiply">
            <a:avLst>
              <a:gd name="adj1" fmla="val 96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4BA5A-941D-4C0F-8039-5B27E9ECA77D}"/>
              </a:ext>
            </a:extLst>
          </p:cNvPr>
          <p:cNvSpPr txBox="1"/>
          <p:nvPr/>
        </p:nvSpPr>
        <p:spPr>
          <a:xfrm>
            <a:off x="191260" y="225709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Total Time</a:t>
            </a:r>
          </a:p>
        </p:txBody>
      </p:sp>
      <p:sp>
        <p:nvSpPr>
          <p:cNvPr id="16" name="Equal 15">
            <a:extLst>
              <a:ext uri="{FF2B5EF4-FFF2-40B4-BE49-F238E27FC236}">
                <a16:creationId xmlns:a16="http://schemas.microsoft.com/office/drawing/2014/main" id="{135BFFDA-45F7-C3AA-6DC0-39618688AD90}"/>
              </a:ext>
            </a:extLst>
          </p:cNvPr>
          <p:cNvSpPr/>
          <p:nvPr/>
        </p:nvSpPr>
        <p:spPr>
          <a:xfrm>
            <a:off x="1433861" y="2161208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E6FCA-159A-C78E-5DC4-9450C019A114}"/>
              </a:ext>
            </a:extLst>
          </p:cNvPr>
          <p:cNvSpPr txBox="1"/>
          <p:nvPr/>
        </p:nvSpPr>
        <p:spPr>
          <a:xfrm>
            <a:off x="457198" y="3969581"/>
            <a:ext cx="157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272 real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3000 synthetic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 synthetic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83B59-227D-A708-066C-BC4935FBEC25}"/>
              </a:ext>
            </a:extLst>
          </p:cNvPr>
          <p:cNvSpPr txBox="1"/>
          <p:nvPr/>
        </p:nvSpPr>
        <p:spPr>
          <a:xfrm>
            <a:off x="2904313" y="3872599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C2374-141C-59C0-4C21-0EEF971CDBD1}"/>
              </a:ext>
            </a:extLst>
          </p:cNvPr>
          <p:cNvSpPr txBox="1"/>
          <p:nvPr/>
        </p:nvSpPr>
        <p:spPr>
          <a:xfrm>
            <a:off x="7915245" y="387259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 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12CCC-DB37-F354-1CED-5ABD2044B560}"/>
              </a:ext>
            </a:extLst>
          </p:cNvPr>
          <p:cNvSpPr txBox="1"/>
          <p:nvPr/>
        </p:nvSpPr>
        <p:spPr>
          <a:xfrm>
            <a:off x="5813735" y="3872599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61931-00D7-C784-BC30-1E84BDD5C183}"/>
              </a:ext>
            </a:extLst>
          </p:cNvPr>
          <p:cNvSpPr txBox="1"/>
          <p:nvPr/>
        </p:nvSpPr>
        <p:spPr>
          <a:xfrm>
            <a:off x="10460035" y="387259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7F10F-AC8C-6639-3867-4082DD93C9FA}"/>
              </a:ext>
            </a:extLst>
          </p:cNvPr>
          <p:cNvSpPr/>
          <p:nvPr/>
        </p:nvSpPr>
        <p:spPr>
          <a:xfrm>
            <a:off x="9886268" y="354735"/>
            <a:ext cx="1721427" cy="60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new</a:t>
            </a:r>
            <a:endParaRPr lang="en-PT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7A4632-9417-1169-CF8E-6427E7B9470B}"/>
              </a:ext>
            </a:extLst>
          </p:cNvPr>
          <p:cNvSpPr/>
          <p:nvPr/>
        </p:nvSpPr>
        <p:spPr>
          <a:xfrm>
            <a:off x="5282106" y="2961982"/>
            <a:ext cx="1823069" cy="655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B9477-7D89-E854-3FD3-E0C0CD238BA6}"/>
              </a:ext>
            </a:extLst>
          </p:cNvPr>
          <p:cNvSpPr/>
          <p:nvPr/>
        </p:nvSpPr>
        <p:spPr>
          <a:xfrm>
            <a:off x="9905168" y="3014321"/>
            <a:ext cx="1927467" cy="602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F05E16-A843-A001-F7E1-87C7C3DF05DB}"/>
              </a:ext>
            </a:extLst>
          </p:cNvPr>
          <p:cNvSpPr txBox="1"/>
          <p:nvPr/>
        </p:nvSpPr>
        <p:spPr>
          <a:xfrm>
            <a:off x="7915245" y="5465618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Biggest Issues!</a:t>
            </a:r>
          </a:p>
        </p:txBody>
      </p:sp>
      <p:sp>
        <p:nvSpPr>
          <p:cNvPr id="30" name="Equal 29">
            <a:extLst>
              <a:ext uri="{FF2B5EF4-FFF2-40B4-BE49-F238E27FC236}">
                <a16:creationId xmlns:a16="http://schemas.microsoft.com/office/drawing/2014/main" id="{35035815-64CB-620A-05F8-48ADB73A65B5}"/>
              </a:ext>
            </a:extLst>
          </p:cNvPr>
          <p:cNvSpPr/>
          <p:nvPr/>
        </p:nvSpPr>
        <p:spPr>
          <a:xfrm>
            <a:off x="7228012" y="4531223"/>
            <a:ext cx="405245" cy="561108"/>
          </a:xfrm>
          <a:prstGeom prst="mathEqual">
            <a:avLst>
              <a:gd name="adj1" fmla="val 967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b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452CFD-6A28-606D-4C86-DE80E4BABEC3}"/>
              </a:ext>
            </a:extLst>
          </p:cNvPr>
          <p:cNvSpPr txBox="1"/>
          <p:nvPr/>
        </p:nvSpPr>
        <p:spPr>
          <a:xfrm>
            <a:off x="7746915" y="4531223"/>
            <a:ext cx="3606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47 billion minutes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8AFAB-E758-D45A-DF9B-E40490562E20}"/>
              </a:ext>
            </a:extLst>
          </p:cNvPr>
          <p:cNvSpPr txBox="1"/>
          <p:nvPr/>
        </p:nvSpPr>
        <p:spPr>
          <a:xfrm>
            <a:off x="5229262" y="2611895"/>
            <a:ext cx="1198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4C893-8DDE-AA63-DB0F-E89CB63934E2}"/>
              </a:ext>
            </a:extLst>
          </p:cNvPr>
          <p:cNvSpPr txBox="1"/>
          <p:nvPr/>
        </p:nvSpPr>
        <p:spPr>
          <a:xfrm>
            <a:off x="9787267" y="2660638"/>
            <a:ext cx="1198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3019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7" grpId="0" animBg="1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1: Number of 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FE0A5-E3C9-9F19-345C-5C25D77F77B5}"/>
              </a:ext>
            </a:extLst>
          </p:cNvPr>
          <p:cNvSpPr txBox="1"/>
          <p:nvPr/>
        </p:nvSpPr>
        <p:spPr>
          <a:xfrm>
            <a:off x="3764110" y="2817675"/>
            <a:ext cx="34991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Holdout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Repeated Holdout 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Origin Recalibration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Fixed Size Rolling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Growing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Growing Window (gap)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Window (gap)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Block CV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Adapted HV 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Hv Block CV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Markov CV</a:t>
            </a:r>
            <a:endParaRPr lang="en-PT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2274D-8C36-8086-C8F5-D28352F9472A}"/>
              </a:ext>
            </a:extLst>
          </p:cNvPr>
          <p:cNvSpPr txBox="1"/>
          <p:nvPr/>
        </p:nvSpPr>
        <p:spPr>
          <a:xfrm>
            <a:off x="1319645" y="2234045"/>
            <a:ext cx="531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Consider a time series with </a:t>
            </a:r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19277</a:t>
            </a: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observations.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6D7AE-4D69-7D0A-E22E-06D23852F056}"/>
              </a:ext>
            </a:extLst>
          </p:cNvPr>
          <p:cNvSpPr txBox="1"/>
          <p:nvPr/>
        </p:nvSpPr>
        <p:spPr>
          <a:xfrm>
            <a:off x="6929009" y="2817674"/>
            <a:ext cx="11135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5782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5782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19276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r>
            <a:endParaRPr lang="en-PT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28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Problem 1: Number of 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FE0A5-E3C9-9F19-345C-5C25D77F77B5}"/>
              </a:ext>
            </a:extLst>
          </p:cNvPr>
          <p:cNvSpPr txBox="1"/>
          <p:nvPr/>
        </p:nvSpPr>
        <p:spPr>
          <a:xfrm>
            <a:off x="1415760" y="2817675"/>
            <a:ext cx="34991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Holdout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Repeated Holdout 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Origin Recalibration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Fixed Size Rolling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Growing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Growing Window (gap)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Window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Rolling Window (gap)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Block CV</a:t>
            </a:r>
          </a:p>
          <a:p>
            <a:r>
              <a:rPr 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Hv Block CV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Markov CV</a:t>
            </a:r>
            <a:endParaRPr lang="en-PT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2274D-8C36-8086-C8F5-D28352F9472A}"/>
              </a:ext>
            </a:extLst>
          </p:cNvPr>
          <p:cNvSpPr txBox="1"/>
          <p:nvPr/>
        </p:nvSpPr>
        <p:spPr>
          <a:xfrm>
            <a:off x="1319645" y="2234045"/>
            <a:ext cx="531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Consider a time series with </a:t>
            </a:r>
            <a:r>
              <a:rPr lang="en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19277</a:t>
            </a:r>
            <a:r>
              <a:rPr lang="en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observations.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6D7AE-4D69-7D0A-E22E-06D23852F056}"/>
              </a:ext>
            </a:extLst>
          </p:cNvPr>
          <p:cNvSpPr txBox="1"/>
          <p:nvPr/>
        </p:nvSpPr>
        <p:spPr>
          <a:xfrm>
            <a:off x="4580659" y="2817674"/>
            <a:ext cx="11135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5782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5782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 </a:t>
            </a:r>
          </a:p>
          <a:p>
            <a:r>
              <a:rPr lang="en-US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19276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r>
            <a:endParaRPr lang="en-PT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C00BA-F0C7-6460-1D5D-02F3FC504730}"/>
              </a:ext>
            </a:extLst>
          </p:cNvPr>
          <p:cNvSpPr/>
          <p:nvPr/>
        </p:nvSpPr>
        <p:spPr>
          <a:xfrm>
            <a:off x="6629817" y="2961409"/>
            <a:ext cx="5278165" cy="2545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2400" b="1" dirty="0">
                <a:solidFill>
                  <a:sysClr val="windowText" lastClr="000000"/>
                </a:solidFill>
              </a:rPr>
              <a:t>Problem 1.1.</a:t>
            </a:r>
            <a:r>
              <a:rPr lang="en-PT" sz="2400" dirty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PT" sz="2400" dirty="0">
                <a:solidFill>
                  <a:sysClr val="windowText" lastClr="000000"/>
                </a:solidFill>
              </a:rPr>
              <a:t>Paper to be used as comparison has a </a:t>
            </a:r>
            <a:r>
              <a:rPr lang="en-PT" sz="2400" b="1" dirty="0">
                <a:solidFill>
                  <a:sysClr val="windowText" lastClr="000000"/>
                </a:solidFill>
              </a:rPr>
              <a:t>wrong implementation </a:t>
            </a:r>
            <a:r>
              <a:rPr lang="en-PT" sz="2400" dirty="0">
                <a:solidFill>
                  <a:sysClr val="windowText" lastClr="000000"/>
                </a:solidFill>
              </a:rPr>
              <a:t>of this method (that leads to way </a:t>
            </a:r>
            <a:r>
              <a:rPr lang="en-PT" sz="2400" b="1" dirty="0">
                <a:solidFill>
                  <a:sysClr val="windowText" lastClr="000000"/>
                </a:solidFill>
              </a:rPr>
              <a:t>less Iterations</a:t>
            </a:r>
            <a:r>
              <a:rPr lang="en-PT" sz="2400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077D9770-E80A-4BD9-5699-1883F7A9C6D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5532115" y="4234296"/>
            <a:ext cx="1097702" cy="122480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0C6BA0-4468-C5F3-65BD-E08E87C4BB13}"/>
              </a:ext>
            </a:extLst>
          </p:cNvPr>
          <p:cNvSpPr/>
          <p:nvPr/>
        </p:nvSpPr>
        <p:spPr>
          <a:xfrm>
            <a:off x="4580659" y="5330536"/>
            <a:ext cx="905737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F9867-BAE2-2DFC-17B2-1A719748B906}"/>
              </a:ext>
            </a:extLst>
          </p:cNvPr>
          <p:cNvSpPr/>
          <p:nvPr/>
        </p:nvSpPr>
        <p:spPr>
          <a:xfrm>
            <a:off x="4488869" y="5330536"/>
            <a:ext cx="1043246" cy="2571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098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</TotalTime>
  <Words>599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Experimental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352</cp:revision>
  <dcterms:created xsi:type="dcterms:W3CDTF">2024-01-10T11:13:53Z</dcterms:created>
  <dcterms:modified xsi:type="dcterms:W3CDTF">2024-06-03T16:40:51Z</dcterms:modified>
</cp:coreProperties>
</file>