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9" r:id="rId4"/>
    <p:sldId id="282" r:id="rId5"/>
    <p:sldId id="306" r:id="rId6"/>
    <p:sldId id="281" r:id="rId7"/>
    <p:sldId id="284" r:id="rId8"/>
    <p:sldId id="287" r:id="rId9"/>
    <p:sldId id="309" r:id="rId10"/>
    <p:sldId id="290" r:id="rId11"/>
    <p:sldId id="291" r:id="rId12"/>
    <p:sldId id="293" r:id="rId13"/>
    <p:sldId id="294" r:id="rId14"/>
    <p:sldId id="295" r:id="rId15"/>
    <p:sldId id="296" r:id="rId16"/>
    <p:sldId id="297" r:id="rId17"/>
    <p:sldId id="299" r:id="rId18"/>
    <p:sldId id="300" r:id="rId19"/>
    <p:sldId id="301" r:id="rId20"/>
    <p:sldId id="302" r:id="rId21"/>
    <p:sldId id="303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896E9-C02E-4A68-A250-3E6FB0C265FB}">
          <p14:sldIdLst>
            <p14:sldId id="256"/>
          </p14:sldIdLst>
        </p14:section>
        <p14:section name="TimeSeriesCV" id="{8D69556F-16F5-4D7C-A215-23ED422FA0C0}">
          <p14:sldIdLst>
            <p14:sldId id="276"/>
            <p14:sldId id="279"/>
            <p14:sldId id="282"/>
            <p14:sldId id="306"/>
            <p14:sldId id="281"/>
            <p14:sldId id="284"/>
            <p14:sldId id="287"/>
            <p14:sldId id="309"/>
            <p14:sldId id="290"/>
            <p14:sldId id="291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8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490D-40C6-471A-9EB2-FEA5AFFF6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3C56D-963E-4415-9642-140C66880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53CF-F0A9-4F8F-ACFE-2E584C85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79C5-72B8-438A-8257-F5215D30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9558-69B4-4DC3-851F-A1A20612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9FEA-BA44-46CD-BDB3-5E88008F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97EAE-F6E9-492D-B394-97F588372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2DC-84D6-4C51-9251-66F9405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9E11-5DF1-4B22-A2BA-CD6C3BBC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F4FF-34BC-4290-AADA-3DB88E4A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6522C-B001-41DD-A621-C6BA98E5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59E-BBC6-43D9-9432-F62F8445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8D79-BDE4-4FB4-A5C2-158ECABB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9D49-B888-44BF-8E61-1004EF8E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62AB-7E75-4E18-A928-5137F4FB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9FF5-A845-4319-A36F-B58E1164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68DE1-6F4A-43FD-8978-33A4A73E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4516-D4DC-4724-BA88-ACCD157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DF73-B256-421B-80CE-63DFE541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BE3D-D975-4010-950F-C33183BF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3AB1-5BEF-46F3-BAD1-F6FB1878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2F8C-4F66-4E69-9E69-BED8A3DA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C3460-60CF-42AE-8208-CDD0ADCF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2E14-ABEC-460B-8EE9-4270F3C9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3B70-FD22-48C4-A8CF-9209295B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8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3326-3563-4D07-ACC0-80EA5E13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54D7-36D4-4EB3-95A5-15DB9946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6735-8663-49CC-9A53-00EE8D291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C81DF-AB38-42E2-B3E0-592D53F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C64A-E3BE-4ED0-9B61-26EFA203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153-F1D1-423E-9491-EBD402D7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1A5-8A7C-420A-9249-B2845010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B307-9C8B-4939-B0AC-AF52003D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0ADB5-33F3-403F-B9F8-99FC9ED25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B3AC-9505-4DBE-A112-65AF8E18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EB0AD-E2F3-4630-AD3F-BCD82FC0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202D3-AC08-44F0-9838-0F92B6A1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7D906-DEF0-4A69-AB9A-4E5BE414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933AD-D9A6-4F19-A066-0C23F9E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2306-48E9-4045-BDA8-C4F154F6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9A58D-930F-42FE-A524-1A28D5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1F340-9F8C-4CCD-82B2-AEC4D06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9C72-2485-4938-B59C-72E51600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C42D9-4728-45F0-9F35-B7962EF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FEA5B-0C2B-4B1D-A59B-896185EF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F3986-CC24-40E5-A681-0747FD71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6F9-5791-45D1-819B-17DEE0E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B25-D0E9-48C8-9D02-811E46BCC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B3819-094A-4151-AAE8-5542958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614D-0B51-40F3-9E4C-0955D8A4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6C15-F59E-4B34-B04C-D151E9E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09984-F8FC-4F98-9A8A-12CAB58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9030-7178-4BCB-A0E4-B949530F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174A3-259D-4427-9225-D8BDD7CE1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CE06-CA32-4ED2-AF10-812A08F78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57A3-66C4-4AF9-B588-6B74013D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298B6-7EDF-4D34-9DD7-B33D94FB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E25C-AD90-4E3C-AA47-FA7F941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9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226A2-0045-40CE-8F60-DEE7263E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0501-73B6-4E2A-BD1E-7FBB5BB0D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3BC34-A82F-4DB1-99B0-E27F3C707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E928B-C7F0-48C6-BE5C-4C114E091DF6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6CC1-9E31-495A-B044-343E70EB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90800-FC42-443D-A04C-24584DF06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0E6C-BA75-47DA-9140-23991BC1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12" Type="http://schemas.openxmlformats.org/officeDocument/2006/relationships/image" Target="../media/image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10.png"/><Relationship Id="rId5" Type="http://schemas.openxmlformats.org/officeDocument/2006/relationships/image" Target="../media/image70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4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0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7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1859-509A-4419-BD43-CE9BEE8C9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/>
              <a:t>Reunião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751F9-EDEF-4C5F-AE3C-9EBD9B375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21/02/2024</a:t>
            </a:r>
          </a:p>
        </p:txBody>
      </p:sp>
    </p:spTree>
    <p:extLst>
      <p:ext uri="{BB962C8B-B14F-4D97-AF65-F5344CB8AC3E}">
        <p14:creationId xmlns:p14="http://schemas.microsoft.com/office/powerpoint/2010/main" val="4858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Fixed-size rolling window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609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1851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295" y="3603506"/>
                <a:ext cx="734169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715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/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47F57D-261B-4734-9B27-3D6EC3C0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95" y="2587619"/>
                <a:ext cx="734169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34F8BEC-5DDD-446D-A0E4-770D38E310E2}"/>
              </a:ext>
            </a:extLst>
          </p:cNvPr>
          <p:cNvSpPr/>
          <p:nvPr/>
        </p:nvSpPr>
        <p:spPr>
          <a:xfrm>
            <a:off x="1550217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/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81F61A-AFAD-44DF-940B-3D0AC059B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044" y="3603506"/>
                <a:ext cx="927498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6F9141-871B-4848-9C47-6098AA25065E}"/>
              </a:ext>
            </a:extLst>
          </p:cNvPr>
          <p:cNvSpPr/>
          <p:nvPr/>
        </p:nvSpPr>
        <p:spPr>
          <a:xfrm>
            <a:off x="2775130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4E8A85-65D5-4358-9E1A-46EE78063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3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97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3EED7F-4235-4035-93BA-3B94D279819E}"/>
              </a:ext>
            </a:extLst>
          </p:cNvPr>
          <p:cNvSpPr/>
          <p:nvPr/>
        </p:nvSpPr>
        <p:spPr>
          <a:xfrm>
            <a:off x="5270500" y="2114196"/>
            <a:ext cx="2184400" cy="2243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Hold-out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2548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6350000" y="2321277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/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76C0EF-72D2-4C98-98E4-D0DE8E80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6" y="2123524"/>
                <a:ext cx="167482" cy="161583"/>
              </a:xfrm>
              <a:prstGeom prst="rect">
                <a:avLst/>
              </a:prstGeom>
              <a:blipFill>
                <a:blip r:embed="rId5"/>
                <a:stretch>
                  <a:fillRect l="-11111" r="-740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528818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21817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3794422"/>
                <a:ext cx="366319" cy="184666"/>
              </a:xfrm>
              <a:prstGeom prst="rect">
                <a:avLst/>
              </a:prstGeom>
              <a:blipFill>
                <a:blip r:embed="rId7"/>
                <a:stretch>
                  <a:fillRect l="-8197" r="-327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ACDF35-FDB7-4AAE-ACAF-6C3F02BC0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CB23D1-0D3C-421E-8D60-1B28EF4918B9}"/>
              </a:ext>
            </a:extLst>
          </p:cNvPr>
          <p:cNvCxnSpPr>
            <a:cxnSpLocks/>
          </p:cNvCxnSpPr>
          <p:nvPr/>
        </p:nvCxnSpPr>
        <p:spPr>
          <a:xfrm>
            <a:off x="5803900" y="2736850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7B68992-8762-4294-A93F-C83E79470C69}"/>
              </a:ext>
            </a:extLst>
          </p:cNvPr>
          <p:cNvCxnSpPr>
            <a:cxnSpLocks/>
          </p:cNvCxnSpPr>
          <p:nvPr/>
        </p:nvCxnSpPr>
        <p:spPr>
          <a:xfrm>
            <a:off x="6896100" y="3762672"/>
            <a:ext cx="0" cy="2631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/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70C8D7-77AE-4E22-A198-35DF1ABC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080" y="2555377"/>
                <a:ext cx="164340" cy="161583"/>
              </a:xfrm>
              <a:prstGeom prst="rect">
                <a:avLst/>
              </a:prstGeom>
              <a:blipFill>
                <a:blip r:embed="rId9"/>
                <a:stretch>
                  <a:fillRect l="-11111" r="-370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/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6C871BB-A00A-4269-817C-33DA165F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930" y="3565335"/>
                <a:ext cx="165815" cy="161583"/>
              </a:xfrm>
              <a:prstGeom prst="rect">
                <a:avLst/>
              </a:prstGeom>
              <a:blipFill>
                <a:blip r:embed="rId10"/>
                <a:stretch>
                  <a:fillRect l="-1111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2D105F4-7F04-4B7B-AEFA-0DAFFD79C6B2}"/>
              </a:ext>
            </a:extLst>
          </p:cNvPr>
          <p:cNvSpPr txBox="1"/>
          <p:nvPr/>
        </p:nvSpPr>
        <p:spPr>
          <a:xfrm>
            <a:off x="5991957" y="4117102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Interval of random splits</a:t>
            </a:r>
          </a:p>
        </p:txBody>
      </p:sp>
    </p:spTree>
    <p:extLst>
      <p:ext uri="{BB962C8B-B14F-4D97-AF65-F5344CB8AC3E}">
        <p14:creationId xmlns:p14="http://schemas.microsoft.com/office/powerpoint/2010/main" val="269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Growing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26360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95509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70137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4662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12991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308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466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5200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273327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Prequential – Gap Rolling window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1352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75441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034144"/>
              </p:ext>
            </p:extLst>
          </p:nvPr>
        </p:nvGraphicFramePr>
        <p:xfrm>
          <a:off x="1551265" y="323675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4630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3482418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3480049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3484084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60055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Blocked CV (K-fold)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02263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9127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936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4628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6881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0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</a:t>
            </a:r>
            <a:r>
              <a:rPr lang="en-US" dirty="0" err="1"/>
              <a:t>hv</a:t>
            </a:r>
            <a:r>
              <a:rPr lang="en-US" dirty="0"/>
              <a:t>-Blocked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792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9368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1263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27403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87897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7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Modified CV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58757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8140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225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2577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197382"/>
              </p:ext>
            </p:extLst>
          </p:nvPr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Blocked CV”</a:t>
            </a:r>
            <a:endParaRPr lang="pt-PT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F7F8FEEB-1035-470E-BB85-6F713A9E8730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0CCF03D-DC3A-4A67-97AD-1F66F9B22F91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D28603-025E-4E17-9F56-6DCECCBBE115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83CAF2-5166-41A2-A530-7AB44CCD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E00D348-3715-46B8-A619-537999911351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307CC1-471A-48E4-B989-9DB21DEA3B5E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CDAA9-4A74-4F18-BDFB-CB2A2A0655C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7DDE60-BDEC-4224-AFF1-7F2FAD7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3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73501A-9FF5-43A7-8CE6-0F6B270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4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2CA22E25-F7D0-4371-A992-8DDCEC0CC45B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53" name="Table 3">
            <a:extLst>
              <a:ext uri="{FF2B5EF4-FFF2-40B4-BE49-F238E27FC236}">
                <a16:creationId xmlns:a16="http://schemas.microsoft.com/office/drawing/2014/main" id="{C2F61C03-8838-4A12-815A-4ED76FEDB3FA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1F8680-9A41-4455-A83F-0373F49AE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B3F3732E-DE9D-4249-92B6-22C687EF58E8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C3CB194-BF66-4075-852D-E124395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6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ECBE98C4-0D59-47A8-BDCA-05E3E488951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72C2C5-2229-4E4D-AC6C-D4872623A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7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0537232-6C34-4CF0-BB2B-F03ABAD97562}"/>
              </a:ext>
            </a:extLst>
          </p:cNvPr>
          <p:cNvSpPr txBox="1"/>
          <p:nvPr/>
        </p:nvSpPr>
        <p:spPr>
          <a:xfrm>
            <a:off x="238461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EE59E7-F5AB-4066-95CD-38F8AA22C064}"/>
              </a:ext>
            </a:extLst>
          </p:cNvPr>
          <p:cNvSpPr txBox="1"/>
          <p:nvPr/>
        </p:nvSpPr>
        <p:spPr>
          <a:xfrm>
            <a:off x="3773617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6BD1D-D0BF-4C6E-9620-318C49A8DC48}"/>
              </a:ext>
            </a:extLst>
          </p:cNvPr>
          <p:cNvSpPr txBox="1"/>
          <p:nvPr/>
        </p:nvSpPr>
        <p:spPr>
          <a:xfrm>
            <a:off x="5162622" y="426965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32F32D-3EAD-4FD0-B908-8521C8084F1F}"/>
              </a:ext>
            </a:extLst>
          </p:cNvPr>
          <p:cNvSpPr txBox="1"/>
          <p:nvPr/>
        </p:nvSpPr>
        <p:spPr>
          <a:xfrm>
            <a:off x="6551627" y="426728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C82DBF-9E84-4DB5-999B-847E92021C0E}"/>
              </a:ext>
            </a:extLst>
          </p:cNvPr>
          <p:cNvSpPr txBox="1"/>
          <p:nvPr/>
        </p:nvSpPr>
        <p:spPr>
          <a:xfrm>
            <a:off x="7940631" y="427131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E24D869-2EFC-4A49-834D-D1D60CBA4D57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408604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5ECAA-8DE6-4D94-BBA6-158C68C8A3D0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ED83CC-A3F5-4BFA-9031-A25B57FF6147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D5EE4-D32A-40C5-8F52-DB9967EA9A1D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DC4317-25B4-4337-9424-104E440C45AA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/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8A2677-6EE4-4EEA-81C4-9CDE765D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1791"/>
                <a:ext cx="374141" cy="184666"/>
              </a:xfrm>
              <a:prstGeom prst="rect">
                <a:avLst/>
              </a:prstGeom>
              <a:blipFill>
                <a:blip r:embed="rId8"/>
                <a:stretch>
                  <a:fillRect l="-9836" r="-8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8628958" y="5419743"/>
            <a:ext cx="2823497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Ainda</a:t>
            </a:r>
            <a:r>
              <a:rPr lang="en-US" sz="1200" dirty="0"/>
              <a:t> </a:t>
            </a:r>
            <a:r>
              <a:rPr lang="en-US" sz="1200" dirty="0" err="1"/>
              <a:t>não</a:t>
            </a:r>
            <a:r>
              <a:rPr lang="en-US" sz="1200" dirty="0"/>
              <a:t> </a:t>
            </a:r>
            <a:r>
              <a:rPr lang="en-US" sz="1200" dirty="0" err="1"/>
              <a:t>incluído</a:t>
            </a:r>
            <a:r>
              <a:rPr lang="en-US" sz="1200" dirty="0"/>
              <a:t> </a:t>
            </a:r>
            <a:r>
              <a:rPr lang="en-US" sz="1200" dirty="0" err="1"/>
              <a:t>nas</a:t>
            </a:r>
            <a:r>
              <a:rPr lang="en-US" sz="1200" dirty="0"/>
              <a:t> reviews que </a:t>
            </a:r>
            <a:r>
              <a:rPr lang="en-US" sz="1200" dirty="0" err="1"/>
              <a:t>vimos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/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93FFC5-A4E2-4A8D-9F9E-D951A3C6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348426"/>
                <a:ext cx="183896" cy="161583"/>
              </a:xfrm>
              <a:prstGeom prst="rect">
                <a:avLst/>
              </a:prstGeom>
              <a:blipFill>
                <a:blip r:embed="rId11"/>
                <a:stretch>
                  <a:fillRect l="-6667" r="-666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/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005CD5A-1F81-439F-AB2B-481CD98B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2779316"/>
                <a:ext cx="187038" cy="161583"/>
              </a:xfrm>
              <a:prstGeom prst="rect">
                <a:avLst/>
              </a:prstGeom>
              <a:blipFill>
                <a:blip r:embed="rId12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/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632403-1E9D-4CEF-9207-46A28C5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210206"/>
                <a:ext cx="187038" cy="161583"/>
              </a:xfrm>
              <a:prstGeom prst="rect">
                <a:avLst/>
              </a:prstGeom>
              <a:blipFill>
                <a:blip r:embed="rId13"/>
                <a:stretch>
                  <a:fillRect l="-6452" r="-645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/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1AB9CC-8BFE-4FEA-AE47-4942F362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3641096"/>
                <a:ext cx="182999" cy="161583"/>
              </a:xfrm>
              <a:prstGeom prst="rect">
                <a:avLst/>
              </a:prstGeom>
              <a:blipFill>
                <a:blip r:embed="rId14"/>
                <a:stretch>
                  <a:fillRect l="-6667" r="-1000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/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BEDE03-AA46-4562-A0C6-EE25E6C6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3" y="4071985"/>
                <a:ext cx="187038" cy="161583"/>
              </a:xfrm>
              <a:prstGeom prst="rect">
                <a:avLst/>
              </a:prstGeom>
              <a:blipFill>
                <a:blip r:embed="rId15"/>
                <a:stretch>
                  <a:fillRect l="-6452" r="-645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2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– “Weighted Growing window CV”</a:t>
            </a:r>
            <a:endParaRPr lang="pt-P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E38D32-17A6-4D48-BC5A-2F698BD6F17D}"/>
              </a:ext>
            </a:extLst>
          </p:cNvPr>
          <p:cNvSpPr/>
          <p:nvPr/>
        </p:nvSpPr>
        <p:spPr>
          <a:xfrm>
            <a:off x="6753112" y="506957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4C7EB-B5A9-47E7-859D-DB32FB4E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87" y="4531392"/>
            <a:ext cx="2608339" cy="1358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D2243D-18CC-45F4-BD4C-6AD76310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"/>
          <a:stretch/>
        </p:blipFill>
        <p:spPr>
          <a:xfrm>
            <a:off x="2384612" y="5053429"/>
            <a:ext cx="1232460" cy="554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5D788-3E5E-465A-AA74-C3B16438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360" y="5907690"/>
            <a:ext cx="5216785" cy="504006"/>
          </a:xfrm>
          <a:prstGeom prst="rect">
            <a:avLst/>
          </a:prstGeom>
        </p:spPr>
      </p:pic>
      <p:graphicFrame>
        <p:nvGraphicFramePr>
          <p:cNvPr id="60" name="Table 3">
            <a:extLst>
              <a:ext uri="{FF2B5EF4-FFF2-40B4-BE49-F238E27FC236}">
                <a16:creationId xmlns:a16="http://schemas.microsoft.com/office/drawing/2014/main" id="{70E7DDEA-E54D-42DA-8E7A-6660804C0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13605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3EB949F-7934-4C3C-8CA0-DF7970730DA8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DB70AB-B18B-4DAA-9621-9CD283887274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/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30ABAFE-C05E-4E2E-BD38-486110CE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339383"/>
                <a:ext cx="374141" cy="184666"/>
              </a:xfrm>
              <a:prstGeom prst="rect">
                <a:avLst/>
              </a:prstGeom>
              <a:blipFill>
                <a:blip r:embed="rId5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0A58ED7F-D2C9-49DA-B4EA-C12FF3C8D017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4DFA4B-0DA8-457F-ACAF-6617EEDA3ED6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E0FD2B-5ACF-4EB1-B5A4-B7681563D44E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2D9530-F6A8-4CA8-BD44-C1586884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6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3E055A-ECE5-4D05-8660-08DCBCA4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7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FAA0D89-69CA-4E65-8039-95E0C23B6E7D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aphicFrame>
        <p:nvGraphicFramePr>
          <p:cNvPr id="70" name="Table 3">
            <a:extLst>
              <a:ext uri="{FF2B5EF4-FFF2-40B4-BE49-F238E27FC236}">
                <a16:creationId xmlns:a16="http://schemas.microsoft.com/office/drawing/2014/main" id="{6AA5C65A-DADB-40BC-88D1-A79EAD725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53022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/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B88763-956C-490C-BCC2-0CC21D1C0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2772318"/>
                <a:ext cx="374140" cy="184666"/>
              </a:xfrm>
              <a:prstGeom prst="rect">
                <a:avLst/>
              </a:prstGeom>
              <a:blipFill>
                <a:blip r:embed="rId8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Table 3">
            <a:extLst>
              <a:ext uri="{FF2B5EF4-FFF2-40B4-BE49-F238E27FC236}">
                <a16:creationId xmlns:a16="http://schemas.microsoft.com/office/drawing/2014/main" id="{F4F2BBBA-2B71-4AF8-AF27-8EE5ADCA3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67105"/>
              </p:ext>
            </p:extLst>
          </p:nvPr>
        </p:nvGraphicFramePr>
        <p:xfrm>
          <a:off x="1551265" y="3656028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/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2ACBB3-70A6-4078-8609-701BCE9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6" y="3608522"/>
                <a:ext cx="374141" cy="184666"/>
              </a:xfrm>
              <a:prstGeom prst="rect">
                <a:avLst/>
              </a:prstGeom>
              <a:blipFill>
                <a:blip r:embed="rId9"/>
                <a:stretch>
                  <a:fillRect l="-9836" r="-98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3">
            <a:extLst>
              <a:ext uri="{FF2B5EF4-FFF2-40B4-BE49-F238E27FC236}">
                <a16:creationId xmlns:a16="http://schemas.microsoft.com/office/drawing/2014/main" id="{7E447111-5146-486B-888D-94470B0C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3604"/>
              </p:ext>
            </p:extLst>
          </p:nvPr>
        </p:nvGraphicFramePr>
        <p:xfrm>
          <a:off x="1551265" y="322900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8EA0B5-3364-405F-8F9C-354229EA26F4}"/>
              </a:ext>
            </a:extLst>
          </p:cNvPr>
          <p:cNvCxnSpPr>
            <a:cxnSpLocks/>
          </p:cNvCxnSpPr>
          <p:nvPr/>
        </p:nvCxnSpPr>
        <p:spPr>
          <a:xfrm>
            <a:off x="29210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083859-D732-4183-A2C1-F1B70257FD42}"/>
              </a:ext>
            </a:extLst>
          </p:cNvPr>
          <p:cNvCxnSpPr>
            <a:cxnSpLocks/>
          </p:cNvCxnSpPr>
          <p:nvPr/>
        </p:nvCxnSpPr>
        <p:spPr>
          <a:xfrm>
            <a:off x="42926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0AAC14-36D7-495B-8F4F-AC33527A3FF3}"/>
              </a:ext>
            </a:extLst>
          </p:cNvPr>
          <p:cNvCxnSpPr>
            <a:cxnSpLocks/>
          </p:cNvCxnSpPr>
          <p:nvPr/>
        </p:nvCxnSpPr>
        <p:spPr>
          <a:xfrm>
            <a:off x="5670550" y="2225218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20118A-D4C4-4519-9997-50377078EF39}"/>
              </a:ext>
            </a:extLst>
          </p:cNvPr>
          <p:cNvCxnSpPr>
            <a:cxnSpLocks/>
          </p:cNvCxnSpPr>
          <p:nvPr/>
        </p:nvCxnSpPr>
        <p:spPr>
          <a:xfrm>
            <a:off x="7035800" y="2225219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/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4C58FE-E10D-4521-8D17-7DFEE8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20" y="3205253"/>
                <a:ext cx="374141" cy="184666"/>
              </a:xfrm>
              <a:prstGeom prst="rect">
                <a:avLst/>
              </a:prstGeom>
              <a:blipFill>
                <a:blip r:embed="rId10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50FB0B24-AD30-496F-9C03-88420696FDAB}"/>
              </a:ext>
            </a:extLst>
          </p:cNvPr>
          <p:cNvSpPr txBox="1"/>
          <p:nvPr/>
        </p:nvSpPr>
        <p:spPr>
          <a:xfrm>
            <a:off x="238461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0287A3-21AE-4D97-9552-F204B542966C}"/>
              </a:ext>
            </a:extLst>
          </p:cNvPr>
          <p:cNvSpPr txBox="1"/>
          <p:nvPr/>
        </p:nvSpPr>
        <p:spPr>
          <a:xfrm>
            <a:off x="3773617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557794-3417-4A01-B875-2FCF11D961A8}"/>
              </a:ext>
            </a:extLst>
          </p:cNvPr>
          <p:cNvSpPr txBox="1"/>
          <p:nvPr/>
        </p:nvSpPr>
        <p:spPr>
          <a:xfrm>
            <a:off x="5162622" y="380842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8C5D271-11D8-483C-87D6-82878AD535EA}"/>
              </a:ext>
            </a:extLst>
          </p:cNvPr>
          <p:cNvSpPr txBox="1"/>
          <p:nvPr/>
        </p:nvSpPr>
        <p:spPr>
          <a:xfrm>
            <a:off x="6551627" y="380605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9BE402-7510-4533-A5A0-065CA56C8F80}"/>
              </a:ext>
            </a:extLst>
          </p:cNvPr>
          <p:cNvSpPr txBox="1"/>
          <p:nvPr/>
        </p:nvSpPr>
        <p:spPr>
          <a:xfrm>
            <a:off x="7940631" y="3810086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Fold 5</a:t>
            </a:r>
          </a:p>
        </p:txBody>
      </p:sp>
    </p:spTree>
    <p:extLst>
      <p:ext uri="{BB962C8B-B14F-4D97-AF65-F5344CB8AC3E}">
        <p14:creationId xmlns:p14="http://schemas.microsoft.com/office/powerpoint/2010/main" val="39432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999-F1D5-4FC3-A3E1-476C71A5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avaliação em Séries Temporais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13E-80E5-46EE-8372-ECB9C18F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34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Metrics to use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E006-AB4C-43BB-B9E1-D5002A88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5" y="1934011"/>
            <a:ext cx="188595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C4A9-97E1-44BD-AB9A-8A9FC695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5" y="2992780"/>
            <a:ext cx="2503807" cy="1462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D356D6-4D1E-4D80-9DF7-5D70C821E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05" y="2524037"/>
            <a:ext cx="1962630" cy="46663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0DE08B-AF76-4CD0-820D-729C8B59D596}"/>
              </a:ext>
            </a:extLst>
          </p:cNvPr>
          <p:cNvSpPr/>
          <p:nvPr/>
        </p:nvSpPr>
        <p:spPr>
          <a:xfrm>
            <a:off x="1945729" y="3299591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C0115-DC06-4247-8858-3170D58C3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89" y="4721008"/>
            <a:ext cx="974956" cy="379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80627-3BF7-46AF-B08B-3DD1DE90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785" y="4715024"/>
            <a:ext cx="1072579" cy="38545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65ACF61-8D39-4EC3-87B3-91BE7DECAE56}"/>
              </a:ext>
            </a:extLst>
          </p:cNvPr>
          <p:cNvSpPr/>
          <p:nvPr/>
        </p:nvSpPr>
        <p:spPr>
          <a:xfrm>
            <a:off x="1974872" y="4022442"/>
            <a:ext cx="565376" cy="25881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/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𝑒𝑥𝑝𝑒𝑟𝑖𝑚𝑒𝑛𝑡𝑠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𝑢𝑛𝑑𝑒𝑟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𝑒𝑠𝑡𝑖𝑚𝑎𝑡𝑖𝑜𝑛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𝑑𝑎𝑡𝑎𝑠𝑒𝑡𝑠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2F7E19-50FD-4695-B176-EE60D133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05" y="5602805"/>
                <a:ext cx="2172102" cy="418191"/>
              </a:xfrm>
              <a:prstGeom prst="rect">
                <a:avLst/>
              </a:prstGeom>
              <a:blipFill>
                <a:blip r:embed="rId7"/>
                <a:stretch>
                  <a:fillRect l="-3090" t="-1449" r="-7247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05C1C64-95FD-4E8F-B08D-746C4D4D2E0C}"/>
              </a:ext>
            </a:extLst>
          </p:cNvPr>
          <p:cNvSpPr txBox="1"/>
          <p:nvPr/>
        </p:nvSpPr>
        <p:spPr>
          <a:xfrm>
            <a:off x="1195652" y="21224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C3295A-E5A2-4DD5-9192-706A0991FAD0}"/>
              </a:ext>
            </a:extLst>
          </p:cNvPr>
          <p:cNvSpPr txBox="1"/>
          <p:nvPr/>
        </p:nvSpPr>
        <p:spPr>
          <a:xfrm>
            <a:off x="1195652" y="26479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1E0260-7E1F-4241-969E-D983811A44D7}"/>
              </a:ext>
            </a:extLst>
          </p:cNvPr>
          <p:cNvSpPr txBox="1"/>
          <p:nvPr/>
        </p:nvSpPr>
        <p:spPr>
          <a:xfrm>
            <a:off x="1195652" y="32443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DD4DA-1D59-49D7-9650-254F43FFB1C4}"/>
              </a:ext>
            </a:extLst>
          </p:cNvPr>
          <p:cNvSpPr txBox="1"/>
          <p:nvPr/>
        </p:nvSpPr>
        <p:spPr>
          <a:xfrm>
            <a:off x="1195652" y="399691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B0AA46-6D36-4C21-A6E7-64D2610B64EE}"/>
              </a:ext>
            </a:extLst>
          </p:cNvPr>
          <p:cNvSpPr txBox="1"/>
          <p:nvPr/>
        </p:nvSpPr>
        <p:spPr>
          <a:xfrm>
            <a:off x="1195652" y="560280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FCAE-58D3-4960-A522-376DA73D8887}"/>
              </a:ext>
            </a:extLst>
          </p:cNvPr>
          <p:cNvSpPr txBox="1"/>
          <p:nvPr/>
        </p:nvSpPr>
        <p:spPr>
          <a:xfrm>
            <a:off x="7201055" y="2149972"/>
            <a:ext cx="29229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/>
              <a:t>Standard deviation </a:t>
            </a:r>
            <a:r>
              <a:rPr lang="en-US" sz="1400" b="0" dirty="0"/>
              <a:t>between </a:t>
            </a:r>
            <a:r>
              <a:rPr lang="en-US" sz="1400" b="1" dirty="0"/>
              <a:t>folds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ADDD62-404A-42E7-872C-1742766A4BD9}"/>
              </a:ext>
            </a:extLst>
          </p:cNvPr>
          <p:cNvSpPr txBox="1"/>
          <p:nvPr/>
        </p:nvSpPr>
        <p:spPr>
          <a:xfrm>
            <a:off x="6792507" y="207302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1ED10E-F4B2-4FFF-A252-473D0B591497}"/>
              </a:ext>
            </a:extLst>
          </p:cNvPr>
          <p:cNvSpPr txBox="1"/>
          <p:nvPr/>
        </p:nvSpPr>
        <p:spPr>
          <a:xfrm>
            <a:off x="1195652" y="471502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19425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134252" y="2731596"/>
            <a:ext cx="4436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 </a:t>
            </a:r>
            <a:r>
              <a:rPr lang="en-US" sz="1400" dirty="0"/>
              <a:t>on</a:t>
            </a:r>
            <a:r>
              <a:rPr lang="en-US" sz="1400" b="1" dirty="0"/>
              <a:t> </a:t>
            </a: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dirty="0"/>
              <a:t>validation method performance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the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</a:t>
            </a:r>
            <a:r>
              <a:rPr lang="en-US" sz="1400" b="1" dirty="0"/>
              <a:t>of shifts levels/change in dynamics in each partition</a:t>
            </a:r>
            <a:r>
              <a:rPr lang="en-US" sz="1400" dirty="0"/>
              <a:t> on the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validating on </a:t>
            </a:r>
            <a:r>
              <a:rPr lang="en-US" sz="1400" b="1" dirty="0"/>
              <a:t>older folds vs newer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training in the “future” </a:t>
            </a:r>
            <a:r>
              <a:rPr lang="en-US" sz="1400" dirty="0"/>
              <a:t>and </a:t>
            </a:r>
            <a:r>
              <a:rPr lang="en-US" sz="1400" b="1" dirty="0"/>
              <a:t>test in the “past”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Number of cycles </a:t>
            </a:r>
            <a:r>
              <a:rPr lang="en-US" sz="1400" dirty="0"/>
              <a:t>in each fold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Impact of </a:t>
            </a:r>
            <a:r>
              <a:rPr lang="en-US" sz="1400" b="1" dirty="0"/>
              <a:t>stability and lumpiness </a:t>
            </a:r>
            <a:r>
              <a:rPr lang="en-US" sz="1400" dirty="0"/>
              <a:t>between folds or/and between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228161-D591-4B8B-867B-3BA4990B331C}"/>
              </a:ext>
            </a:extLst>
          </p:cNvPr>
          <p:cNvSpPr txBox="1"/>
          <p:nvPr/>
        </p:nvSpPr>
        <p:spPr>
          <a:xfrm>
            <a:off x="6754201" y="1892573"/>
            <a:ext cx="43035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Frequency: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centroid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Spectral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System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Lumpiness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 level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Maximum variance shift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Peak-to-peak amplitude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trend: Fit linear regression and get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“Strength of trend”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Zero-crossing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A9ADE7-041C-4BB5-8ADB-0DED5DF7B0ED}"/>
              </a:ext>
            </a:extLst>
          </p:cNvPr>
          <p:cNvSpPr/>
          <p:nvPr/>
        </p:nvSpPr>
        <p:spPr>
          <a:xfrm>
            <a:off x="7165262" y="1504431"/>
            <a:ext cx="3096938" cy="3881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Characteristics </a:t>
            </a:r>
            <a:r>
              <a:rPr lang="en-US" sz="1400" dirty="0">
                <a:solidFill>
                  <a:schemeClr val="tx1"/>
                </a:solidFill>
              </a:rPr>
              <a:t>to explore/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Metrics</a:t>
            </a:r>
            <a:r>
              <a:rPr lang="en-US" sz="1400" dirty="0">
                <a:solidFill>
                  <a:schemeClr val="tx1"/>
                </a:solidFill>
              </a:rPr>
              <a:t> to Measure them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985A7-279F-4DC7-81D6-989F2EB9CB24}"/>
              </a:ext>
            </a:extLst>
          </p:cNvPr>
          <p:cNvSpPr txBox="1"/>
          <p:nvPr/>
        </p:nvSpPr>
        <p:spPr>
          <a:xfrm>
            <a:off x="838199" y="2031662"/>
            <a:ext cx="473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</a:t>
            </a:r>
            <a:r>
              <a:rPr lang="en-US" sz="1400" b="1" dirty="0"/>
              <a:t>validation method is best </a:t>
            </a:r>
            <a:r>
              <a:rPr lang="en-US" sz="1400" dirty="0"/>
              <a:t>and for what </a:t>
            </a:r>
            <a:r>
              <a:rPr lang="en-US" sz="1400" b="1" dirty="0"/>
              <a:t>time</a:t>
            </a:r>
            <a:r>
              <a:rPr lang="en-US" sz="1400" dirty="0"/>
              <a:t> </a:t>
            </a:r>
            <a:r>
              <a:rPr lang="en-US" sz="1400" b="1" dirty="0"/>
              <a:t>series characteristics</a:t>
            </a:r>
            <a:r>
              <a:rPr lang="en-US" sz="1400" dirty="0"/>
              <a:t>?</a:t>
            </a:r>
          </a:p>
          <a:p>
            <a:pPr marL="342900" indent="-342900">
              <a:buAutoNum type="arabicPeriod"/>
            </a:pPr>
            <a:r>
              <a:rPr lang="en-US" sz="1400" dirty="0"/>
              <a:t>Other questions:</a:t>
            </a:r>
          </a:p>
        </p:txBody>
      </p:sp>
    </p:spTree>
    <p:extLst>
      <p:ext uri="{BB962C8B-B14F-4D97-AF65-F5344CB8AC3E}">
        <p14:creationId xmlns:p14="http://schemas.microsoft.com/office/powerpoint/2010/main" val="1612887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Experiments &amp; Data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201527" y="1934642"/>
            <a:ext cx="443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Number of partitions/partition size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2D6C77-3135-44D5-951A-1EC14CE92823}"/>
              </a:ext>
            </a:extLst>
          </p:cNvPr>
          <p:cNvSpPr/>
          <p:nvPr/>
        </p:nvSpPr>
        <p:spPr>
          <a:xfrm>
            <a:off x="1871077" y="1544703"/>
            <a:ext cx="3096938" cy="276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Experiments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3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286"/>
            <a:ext cx="10515600" cy="1325563"/>
          </a:xfrm>
        </p:spPr>
        <p:txBody>
          <a:bodyPr/>
          <a:lstStyle/>
          <a:p>
            <a:r>
              <a:rPr lang="en-US" dirty="0"/>
              <a:t>Data Generation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B26314-0EBF-4BAE-B0CE-6C5426B8BC5A}"/>
              </a:ext>
            </a:extLst>
          </p:cNvPr>
          <p:cNvSpPr txBox="1"/>
          <p:nvPr/>
        </p:nvSpPr>
        <p:spPr>
          <a:xfrm>
            <a:off x="1828102" y="1926129"/>
            <a:ext cx="43035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Functions to combine: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Linear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Impulse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Exponential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Time-varying sinusoid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White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8D90A-2B57-4331-B8BB-26F100F8BADC}"/>
              </a:ext>
            </a:extLst>
          </p:cNvPr>
          <p:cNvSpPr txBox="1"/>
          <p:nvPr/>
        </p:nvSpPr>
        <p:spPr>
          <a:xfrm>
            <a:off x="1828102" y="3831402"/>
            <a:ext cx="430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generation methods from </a:t>
            </a:r>
            <a:r>
              <a:rPr lang="en-US" sz="1400" dirty="0" err="1"/>
              <a:t>Bergmeir</a:t>
            </a:r>
            <a:r>
              <a:rPr lang="en-US" sz="1400" dirty="0"/>
              <a:t> and </a:t>
            </a:r>
            <a:r>
              <a:rPr lang="en-US" sz="1400" dirty="0" err="1"/>
              <a:t>Cerqueira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85883-D1F4-42BA-ABBC-E2A3AFF35BF6}"/>
              </a:ext>
            </a:extLst>
          </p:cNvPr>
          <p:cNvSpPr txBox="1"/>
          <p:nvPr/>
        </p:nvSpPr>
        <p:spPr>
          <a:xfrm>
            <a:off x="1195652" y="19261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7F491-16D7-4B60-86F9-3EC2A9851641}"/>
              </a:ext>
            </a:extLst>
          </p:cNvPr>
          <p:cNvSpPr txBox="1"/>
          <p:nvPr/>
        </p:nvSpPr>
        <p:spPr>
          <a:xfrm>
            <a:off x="1195652" y="37811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119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4FA-C25E-4302-81C9-BD5EDD96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Timeline</a:t>
            </a:r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700D-86D9-44E5-9FF9-0A028A9F1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" r="39653" b="-1"/>
          <a:stretch/>
        </p:blipFill>
        <p:spPr bwMode="auto">
          <a:xfrm>
            <a:off x="75488" y="2234487"/>
            <a:ext cx="1204102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C59B1-367A-43A7-855E-86F59BF15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52" r="33"/>
          <a:stretch/>
        </p:blipFill>
        <p:spPr bwMode="auto">
          <a:xfrm>
            <a:off x="1504060" y="4001294"/>
            <a:ext cx="875089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9F7A1-F46E-49D1-B4CD-E186AF571DB0}"/>
              </a:ext>
            </a:extLst>
          </p:cNvPr>
          <p:cNvCxnSpPr/>
          <p:nvPr/>
        </p:nvCxnSpPr>
        <p:spPr>
          <a:xfrm>
            <a:off x="2829899" y="3768012"/>
            <a:ext cx="0" cy="2055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7EA7A-423B-4143-9095-96E0ADEBB68B}"/>
              </a:ext>
            </a:extLst>
          </p:cNvPr>
          <p:cNvSpPr txBox="1"/>
          <p:nvPr/>
        </p:nvSpPr>
        <p:spPr>
          <a:xfrm>
            <a:off x="1258349" y="1895912"/>
            <a:ext cx="61277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Literature review / Related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Validation methods for time series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Design of experiments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 and Discussion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43146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3CE-B9DA-458B-AA22-051D2E58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5DF74-8758-4036-8061-D649A005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77" y="195442"/>
            <a:ext cx="6347743" cy="149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DFCC6-04D6-49B4-9FEC-3C76AE54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6" y="1942256"/>
            <a:ext cx="6855806" cy="42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6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Planning</a:t>
            </a:r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A540D-0BA2-4088-B9D8-41D03B411AAA}"/>
              </a:ext>
            </a:extLst>
          </p:cNvPr>
          <p:cNvSpPr/>
          <p:nvPr/>
        </p:nvSpPr>
        <p:spPr>
          <a:xfrm>
            <a:off x="1082180" y="1690689"/>
            <a:ext cx="1585519" cy="7081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Main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8613-699A-4C3D-9AA1-F37515355B83}"/>
              </a:ext>
            </a:extLst>
          </p:cNvPr>
          <p:cNvSpPr txBox="1"/>
          <p:nvPr/>
        </p:nvSpPr>
        <p:spPr>
          <a:xfrm>
            <a:off x="2667699" y="1690688"/>
            <a:ext cx="3531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Comparison between validation methods;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Diverse data characteristics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8988D-BA24-4BCB-999A-6F97ABC0FA5E}"/>
              </a:ext>
            </a:extLst>
          </p:cNvPr>
          <p:cNvSpPr/>
          <p:nvPr/>
        </p:nvSpPr>
        <p:spPr>
          <a:xfrm rot="16200000">
            <a:off x="371044" y="3304114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Validation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357BE-4B96-4663-AAB9-CE8B59099324}"/>
              </a:ext>
            </a:extLst>
          </p:cNvPr>
          <p:cNvSpPr txBox="1"/>
          <p:nvPr/>
        </p:nvSpPr>
        <p:spPr>
          <a:xfrm>
            <a:off x="1442909" y="2555299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Repeated holdout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Prequential methods (sliding window, growing window, gap-growing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Blocked CV, Modified CV &amp; </a:t>
            </a:r>
            <a:r>
              <a:rPr lang="en-US" sz="1400" dirty="0" err="1"/>
              <a:t>hv</a:t>
            </a:r>
            <a:r>
              <a:rPr lang="en-US" sz="1400" dirty="0"/>
              <a:t>-Blocked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classical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methods: ML 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7EE7B-A7D2-4EEE-86E1-DC82F5FF7F9F}"/>
              </a:ext>
            </a:extLst>
          </p:cNvPr>
          <p:cNvSpPr/>
          <p:nvPr/>
        </p:nvSpPr>
        <p:spPr>
          <a:xfrm rot="16200000">
            <a:off x="4689862" y="4321083"/>
            <a:ext cx="3701791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B8690-20C0-47E9-85A1-94770CF16DFD}"/>
              </a:ext>
            </a:extLst>
          </p:cNvPr>
          <p:cNvSpPr txBox="1"/>
          <p:nvPr/>
        </p:nvSpPr>
        <p:spPr>
          <a:xfrm>
            <a:off x="7278573" y="3733084"/>
            <a:ext cx="4303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Nonseasonal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Frequency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Shifts in level / System dynamics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B45956-38BD-425A-B058-2EB9E6D6B3A5}"/>
              </a:ext>
            </a:extLst>
          </p:cNvPr>
          <p:cNvSpPr/>
          <p:nvPr/>
        </p:nvSpPr>
        <p:spPr>
          <a:xfrm rot="16200000">
            <a:off x="5732172" y="4842155"/>
            <a:ext cx="2507528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 Characteristics to explore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0EBAB7-0D01-412B-9493-05BE0095050E}"/>
              </a:ext>
            </a:extLst>
          </p:cNvPr>
          <p:cNvSpPr/>
          <p:nvPr/>
        </p:nvSpPr>
        <p:spPr>
          <a:xfrm rot="16200000">
            <a:off x="6441275" y="2938791"/>
            <a:ext cx="1089324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0C2B8-A7D8-4752-84BB-B9DA27D37FD8}"/>
              </a:ext>
            </a:extLst>
          </p:cNvPr>
          <p:cNvSpPr txBox="1"/>
          <p:nvPr/>
        </p:nvSpPr>
        <p:spPr>
          <a:xfrm>
            <a:off x="7214536" y="2622728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 benchmark datasets </a:t>
            </a:r>
            <a:r>
              <a:rPr lang="en-US" sz="1400" dirty="0"/>
              <a:t>in previous </a:t>
            </a:r>
            <a:r>
              <a:rPr lang="en-US" sz="1400" dirty="0" err="1"/>
              <a:t>studys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Simulations</a:t>
            </a:r>
            <a:r>
              <a:rPr lang="en-US" sz="1400" dirty="0"/>
              <a:t> from previous </a:t>
            </a:r>
            <a:r>
              <a:rPr lang="en-US" sz="1400" dirty="0" err="1"/>
              <a:t>studys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CFDEE-2FB7-41AF-8647-874EFAC04FC8}"/>
              </a:ext>
            </a:extLst>
          </p:cNvPr>
          <p:cNvSpPr/>
          <p:nvPr/>
        </p:nvSpPr>
        <p:spPr>
          <a:xfrm rot="16200000">
            <a:off x="371043" y="5136717"/>
            <a:ext cx="172735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518E8-6131-4AAF-AE98-CDD00B4A3C2C}"/>
              </a:ext>
            </a:extLst>
          </p:cNvPr>
          <p:cNvSpPr txBox="1"/>
          <p:nvPr/>
        </p:nvSpPr>
        <p:spPr>
          <a:xfrm>
            <a:off x="1442909" y="4425581"/>
            <a:ext cx="4303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Stationarity</a:t>
            </a:r>
            <a:r>
              <a:rPr lang="en-US" sz="1400" dirty="0"/>
              <a:t> vs </a:t>
            </a:r>
            <a:r>
              <a:rPr lang="en-US" sz="1400" b="1" dirty="0"/>
              <a:t>Non-stationarity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</a:t>
            </a:r>
            <a:r>
              <a:rPr lang="en-US" sz="1400" b="1" dirty="0"/>
              <a:t>number of partitions/partition size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impact of frequency characteristics in each partition </a:t>
            </a:r>
            <a:r>
              <a:rPr lang="en-US" sz="1400" dirty="0"/>
              <a:t>and validation method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Relation between the </a:t>
            </a:r>
            <a:r>
              <a:rPr lang="en-US" sz="1400" b="1" dirty="0"/>
              <a:t>number of shifts levels/change in dynamics in each partition</a:t>
            </a:r>
            <a:r>
              <a:rPr lang="en-US" sz="1400" dirty="0"/>
              <a:t> and validation method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9A450C-CE8F-4AAC-AE4E-611170726606}"/>
              </a:ext>
            </a:extLst>
          </p:cNvPr>
          <p:cNvSpPr/>
          <p:nvPr/>
        </p:nvSpPr>
        <p:spPr>
          <a:xfrm rot="16200000">
            <a:off x="6135595" y="1951699"/>
            <a:ext cx="827102" cy="3050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9BCF1-C593-411B-ACCA-F32524D7F09D}"/>
              </a:ext>
            </a:extLst>
          </p:cNvPr>
          <p:cNvSpPr txBox="1"/>
          <p:nvPr/>
        </p:nvSpPr>
        <p:spPr>
          <a:xfrm>
            <a:off x="6693298" y="1690075"/>
            <a:ext cx="4303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RNN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474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Fixed-origin/Holdout</a:t>
            </a:r>
            <a:endParaRPr lang="pt-PT" dirty="0"/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03BC4739-95B6-4209-85DB-E0A71D810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1884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34E6A90-A4C8-4286-BB6D-3AAD814EEC16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B69A84-923E-4B85-A815-AC8CDC67201D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7ECE1B-4B71-4D50-A319-67C65C42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7B08D-1C94-41EC-998F-A64FA741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562EE9E-5D7A-48A4-8401-2F48AE1216D2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4F0D19-AC75-4548-9F5B-F12C4C7D3E9A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7BD50-3992-42D5-A31B-839D42D9AD9A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E34E46-1D2A-4E8C-8B83-209CA308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4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2D0BE20-A295-459D-8C02-1910ADF4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5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9D3D8A3F-07F2-46E3-9DA2-CED9BF4CCC2A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A59D27-4F4B-4ED2-83B5-ED0FD0B105B1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Rolling-origin-update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2238"/>
              </p:ext>
            </p:extLst>
          </p:nvPr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604"/>
              </p:ext>
            </p:extLst>
          </p:nvPr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19368"/>
              </p:ext>
            </p:extLst>
          </p:nvPr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9DBBB6-3576-4BC9-B86E-85B014571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11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84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BFCA-55E8-49D0-A36C-02262F92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OOS – Rolling-origin-recalibration</a:t>
            </a:r>
            <a:endParaRPr lang="pt-PT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A9C7744-5BDD-4D64-A94F-2BC860932656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363136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4C2DC1-CEE7-469A-B0EF-57415F3CD6D9}"/>
              </a:ext>
            </a:extLst>
          </p:cNvPr>
          <p:cNvSpPr txBox="1"/>
          <p:nvPr/>
        </p:nvSpPr>
        <p:spPr>
          <a:xfrm>
            <a:off x="9606934" y="1860281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143D17-E1CF-4E8C-B876-EBD42CFE222B}"/>
              </a:ext>
            </a:extLst>
          </p:cNvPr>
          <p:cNvCxnSpPr/>
          <p:nvPr/>
        </p:nvCxnSpPr>
        <p:spPr>
          <a:xfrm>
            <a:off x="1551265" y="2023924"/>
            <a:ext cx="685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/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100A06-2A84-4953-BFE5-7AB0F5C5A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339383"/>
                <a:ext cx="374141" cy="184666"/>
              </a:xfrm>
              <a:prstGeom prst="rect">
                <a:avLst/>
              </a:prstGeom>
              <a:blipFill>
                <a:blip r:embed="rId2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/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</a:rPr>
                  <a:t> origin (</a:t>
                </a:r>
                <a14:m>
                  <m:oMath xmlns:m="http://schemas.openxmlformats.org/officeDocument/2006/math">
                    <m:r>
                      <a:rPr lang="el-G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A43E1D-4340-4A19-B9B4-4406C7B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42" y="2139823"/>
                <a:ext cx="734169" cy="253916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F06B9B1-CF0A-4454-8890-525044005BCA}"/>
              </a:ext>
            </a:extLst>
          </p:cNvPr>
          <p:cNvSpPr/>
          <p:nvPr/>
        </p:nvSpPr>
        <p:spPr>
          <a:xfrm>
            <a:off x="9477955" y="1930201"/>
            <a:ext cx="137160" cy="137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A4A0C-9604-4FE4-A151-BEE0DEF5654D}"/>
              </a:ext>
            </a:extLst>
          </p:cNvPr>
          <p:cNvSpPr txBox="1"/>
          <p:nvPr/>
        </p:nvSpPr>
        <p:spPr>
          <a:xfrm>
            <a:off x="9606934" y="2114197"/>
            <a:ext cx="433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945CE8-72E6-4D9D-B428-D9915A0C599F}"/>
              </a:ext>
            </a:extLst>
          </p:cNvPr>
          <p:cNvSpPr/>
          <p:nvPr/>
        </p:nvSpPr>
        <p:spPr>
          <a:xfrm>
            <a:off x="9477955" y="2184117"/>
            <a:ext cx="137160" cy="137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08B1143-BB6A-4B56-AF4B-4C4E54FB5719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2796071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/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7EC74D-DC1E-417F-8D5D-6B41378D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18" y="2772318"/>
                <a:ext cx="374140" cy="184666"/>
              </a:xfrm>
              <a:prstGeom prst="rect">
                <a:avLst/>
              </a:prstGeom>
              <a:blipFill>
                <a:blip r:embed="rId4"/>
                <a:stretch>
                  <a:fillRect l="-8065" r="-806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/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0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D6B3F7-D95E-45E6-867F-531344D8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4" y="2587619"/>
                <a:ext cx="734169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70213FD8-8694-436E-8606-B7177026DD74}"/>
              </a:ext>
            </a:extLst>
          </p:cNvPr>
          <p:cNvGraphicFramePr>
            <a:graphicFrameLocks noGrp="1"/>
          </p:cNvGraphicFramePr>
          <p:nvPr/>
        </p:nvGraphicFramePr>
        <p:xfrm>
          <a:off x="1551265" y="3818175"/>
          <a:ext cx="6858000" cy="13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">
                  <a:extLst>
                    <a:ext uri="{9D8B030D-6E8A-4147-A177-3AD203B41FA5}">
                      <a16:colId xmlns:a16="http://schemas.microsoft.com/office/drawing/2014/main" val="17742831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2087729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4845135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0649174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712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19447170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8328405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1389886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9884436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07010254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4005888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914521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886254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59096936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74935059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305624134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8559630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37608323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90588881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79324104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339126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982470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997453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328065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03171523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10450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964687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589444147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4120815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268264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87095730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5375137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46248266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651642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74972370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11723078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0406267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22077205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9367873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487107546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4745218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11461591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5074771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3579328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60358151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279715632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42113928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05267273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3539952459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1808659198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84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/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C8D66-18B7-468A-AAD4-60E9CA00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60" y="3794422"/>
                <a:ext cx="927498" cy="184666"/>
              </a:xfrm>
              <a:prstGeom prst="rect">
                <a:avLst/>
              </a:prstGeom>
              <a:blipFill>
                <a:blip r:embed="rId6"/>
                <a:stretch>
                  <a:fillRect l="-3289" r="-394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/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B8639D-1D08-4B79-B37F-EC551D8C4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441" y="3599520"/>
                <a:ext cx="734169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/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77BFBA-4CAA-420D-A90F-0AF8F05A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97" y="2933927"/>
                <a:ext cx="250068" cy="276999"/>
              </a:xfrm>
              <a:prstGeom prst="rect">
                <a:avLst/>
              </a:prstGeom>
              <a:blipFill>
                <a:blip r:embed="rId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/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D11C94-4439-404C-9261-C1E23F76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95" y="2114230"/>
                <a:ext cx="337720" cy="161583"/>
              </a:xfrm>
              <a:prstGeom prst="rect">
                <a:avLst/>
              </a:prstGeom>
              <a:blipFill>
                <a:blip r:embed="rId9"/>
                <a:stretch>
                  <a:fillRect l="-7273" r="-909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/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9D215-5261-48AD-8B6D-F473103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9" y="2138852"/>
                <a:ext cx="345479" cy="161583"/>
              </a:xfrm>
              <a:prstGeom prst="rect">
                <a:avLst/>
              </a:prstGeom>
              <a:blipFill>
                <a:blip r:embed="rId10"/>
                <a:stretch>
                  <a:fillRect l="-7018" r="-701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085CBD-31AC-45FC-A16F-342FEC5DB996}"/>
              </a:ext>
            </a:extLst>
          </p:cNvPr>
          <p:cNvSpPr txBox="1"/>
          <p:nvPr/>
        </p:nvSpPr>
        <p:spPr>
          <a:xfrm>
            <a:off x="7875643" y="1768496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748F3-2872-4662-908A-3DF7C4C6B1FD}"/>
              </a:ext>
            </a:extLst>
          </p:cNvPr>
          <p:cNvSpPr/>
          <p:nvPr/>
        </p:nvSpPr>
        <p:spPr>
          <a:xfrm>
            <a:off x="6213764" y="2361307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FA698-439E-405C-AA4C-2F6B588B78F9}"/>
              </a:ext>
            </a:extLst>
          </p:cNvPr>
          <p:cNvSpPr/>
          <p:nvPr/>
        </p:nvSpPr>
        <p:spPr>
          <a:xfrm>
            <a:off x="6348936" y="2794242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E9A0BD-72E1-4292-B9A6-028439881627}"/>
              </a:ext>
            </a:extLst>
          </p:cNvPr>
          <p:cNvSpPr/>
          <p:nvPr/>
        </p:nvSpPr>
        <p:spPr>
          <a:xfrm>
            <a:off x="8133196" y="3818175"/>
            <a:ext cx="139327" cy="1389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870</Words>
  <Application>Microsoft Office PowerPoint</Application>
  <PresentationFormat>Widescreen</PresentationFormat>
  <Paragraphs>293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Reunião</vt:lpstr>
      <vt:lpstr>Metodologia de avaliação em Séries Temporais </vt:lpstr>
      <vt:lpstr>Timeline</vt:lpstr>
      <vt:lpstr>Struture</vt:lpstr>
      <vt:lpstr>Python Package</vt:lpstr>
      <vt:lpstr>Old Planning</vt:lpstr>
      <vt:lpstr>OOS – Fixed-origin/Holdout</vt:lpstr>
      <vt:lpstr>OOS – Rolling-origin-update</vt:lpstr>
      <vt:lpstr>OOS – Rolling-origin-recalibration</vt:lpstr>
      <vt:lpstr>OOS – Fixed-size rolling window</vt:lpstr>
      <vt:lpstr>Repeated Hold-out</vt:lpstr>
      <vt:lpstr>Prequential – Growing window</vt:lpstr>
      <vt:lpstr>Prequential – Rolling window</vt:lpstr>
      <vt:lpstr>Prequential – Gap Rolling window</vt:lpstr>
      <vt:lpstr>CV – Blocked CV (K-fold)</vt:lpstr>
      <vt:lpstr>CV – hv-Blocked CV</vt:lpstr>
      <vt:lpstr>CV – Modified CV</vt:lpstr>
      <vt:lpstr>CV – “Weighted Blocked CV”</vt:lpstr>
      <vt:lpstr>CV – “Weighted Growing window CV”</vt:lpstr>
      <vt:lpstr>Metrics to use</vt:lpstr>
      <vt:lpstr>Experiments &amp; Data</vt:lpstr>
      <vt:lpstr>Experiments &amp; Data</vt:lpstr>
      <vt:lpstr>Data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AI4Life</dc:title>
  <dc:creator>Beatriz Lourenco</dc:creator>
  <cp:lastModifiedBy>Beatriz Lourenço</cp:lastModifiedBy>
  <cp:revision>186</cp:revision>
  <dcterms:created xsi:type="dcterms:W3CDTF">2024-01-10T11:13:53Z</dcterms:created>
  <dcterms:modified xsi:type="dcterms:W3CDTF">2024-04-11T08:18:29Z</dcterms:modified>
</cp:coreProperties>
</file>