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6" r:id="rId3"/>
    <p:sldId id="312" r:id="rId4"/>
    <p:sldId id="363" r:id="rId5"/>
    <p:sldId id="362" r:id="rId6"/>
    <p:sldId id="364" r:id="rId7"/>
    <p:sldId id="365" r:id="rId8"/>
    <p:sldId id="371" r:id="rId9"/>
    <p:sldId id="369" r:id="rId10"/>
    <p:sldId id="370" r:id="rId11"/>
    <p:sldId id="367" r:id="rId12"/>
    <p:sldId id="3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9B896E9-C02E-4A68-A250-3E6FB0C265FB}">
          <p14:sldIdLst>
            <p14:sldId id="256"/>
          </p14:sldIdLst>
        </p14:section>
        <p14:section name="TimeSeriesCV" id="{8D69556F-16F5-4D7C-A215-23ED422FA0C0}">
          <p14:sldIdLst>
            <p14:sldId id="276"/>
            <p14:sldId id="312"/>
            <p14:sldId id="363"/>
            <p14:sldId id="362"/>
            <p14:sldId id="364"/>
            <p14:sldId id="365"/>
            <p14:sldId id="371"/>
            <p14:sldId id="369"/>
            <p14:sldId id="370"/>
            <p14:sldId id="367"/>
            <p14:sldId id="36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54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2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1490D-40C6-471A-9EB2-FEA5AFFF6C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53C56D-963E-4415-9642-140C66880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BA53CF-F0A9-4F8F-ACFE-2E584C850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928B-C7F0-48C6-BE5C-4C114E091DF6}" type="datetimeFigureOut">
              <a:rPr lang="en-US" smtClean="0"/>
              <a:t>25-Jul-24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A679C5-72B8-438A-8257-F5215D30B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89558-69B4-4DC3-851F-A1A206127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C0E6C-BA75-47DA-9140-23991BC13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404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29FEA-BA44-46CD-BDB3-5E88008FB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297EAE-F6E9-492D-B394-97F5883720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EF42DC-84D6-4C51-9251-66F9405FA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928B-C7F0-48C6-BE5C-4C114E091DF6}" type="datetimeFigureOut">
              <a:rPr lang="en-US" smtClean="0"/>
              <a:t>25-Jul-24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BE9E11-5DF1-4B22-A2BA-CD6C3BBC9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37F4FF-34BC-4290-AADA-3DB88E4A6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C0E6C-BA75-47DA-9140-23991BC13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742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26522C-B001-41DD-A621-C6BA98E51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34859E-BBC6-43D9-9432-F62F844520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FA8D79-BDE4-4FB4-A5C2-158ECABB6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928B-C7F0-48C6-BE5C-4C114E091DF6}" type="datetimeFigureOut">
              <a:rPr lang="en-US" smtClean="0"/>
              <a:t>25-Jul-24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5D9D49-B888-44BF-8E61-1004EF8E8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8862AB-7E75-4E18-A928-5137F4FB5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C0E6C-BA75-47DA-9140-23991BC13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632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F9FF5-A845-4319-A36F-B58E1164E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268DE1-6F4A-43FD-8978-33A4A73E42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254516-D4DC-4724-BA88-ACCD15781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928B-C7F0-48C6-BE5C-4C114E091DF6}" type="datetimeFigureOut">
              <a:rPr lang="en-US" smtClean="0"/>
              <a:t>25-Jul-24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77DF73-B256-421B-80CE-63DFE5418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51BE3D-D975-4010-950F-C33183BF8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C0E6C-BA75-47DA-9140-23991BC13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668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23AB1-5BEF-46F3-BAD1-F6FB18787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4D2F8C-4F66-4E69-9E69-BED8A3DAAD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9C3460-60CF-42AE-8208-CDD0ADCF2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928B-C7F0-48C6-BE5C-4C114E091DF6}" type="datetimeFigureOut">
              <a:rPr lang="en-US" smtClean="0"/>
              <a:t>25-Jul-24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E42E14-ABEC-460B-8EE9-4270F3C9D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E53B70-FD22-48C4-A8CF-9209295B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C0E6C-BA75-47DA-9140-23991BC13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483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73326-3563-4D07-ACC0-80EA5E13F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2C54D7-36D4-4EB3-95A5-15DB9946BD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116735-8663-49CC-9A53-00EE8D2918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4C81DF-AB38-42E2-B3E0-592D53F41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928B-C7F0-48C6-BE5C-4C114E091DF6}" type="datetimeFigureOut">
              <a:rPr lang="en-US" smtClean="0"/>
              <a:t>25-Jul-24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3BC64A-E3BE-4ED0-9B61-26EFA203A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9ED153-F1D1-423E-9491-EBD402D71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C0E6C-BA75-47DA-9140-23991BC13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7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011A5-8A7C-420A-9249-B28450100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78B307-9C8B-4939-B0AC-AF52003DB7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30ADB5-33F3-403F-B9F8-99FC9ED25C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4CB3AC-9505-4DBE-A112-65AF8E1869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CEB0AD-E2F3-4630-AD3F-BCD82FC066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D202D3-AC08-44F0-9838-0F92B6A1E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928B-C7F0-48C6-BE5C-4C114E091DF6}" type="datetimeFigureOut">
              <a:rPr lang="en-US" smtClean="0"/>
              <a:t>25-Jul-24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67D906-DEF0-4A69-AB9A-4E5BE414D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E933AD-D9A6-4F19-A066-0C23F9EB0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C0E6C-BA75-47DA-9140-23991BC13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22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32306-48E9-4045-BDA8-C4F154F6E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E9A58D-930F-42FE-A524-1A28D5BC7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928B-C7F0-48C6-BE5C-4C114E091DF6}" type="datetimeFigureOut">
              <a:rPr lang="en-US" smtClean="0"/>
              <a:t>25-Jul-24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51F340-9F8C-4CCD-82B2-AEC4D06D0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F29C72-2485-4938-B59C-72E51600D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C0E6C-BA75-47DA-9140-23991BC13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501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C42D9-4728-45F0-9F35-B7962EFB1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928B-C7F0-48C6-BE5C-4C114E091DF6}" type="datetimeFigureOut">
              <a:rPr lang="en-US" smtClean="0"/>
              <a:t>25-Jul-24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1FEA5B-0C2B-4B1D-A59B-896185EFD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5F3986-CC24-40E5-A681-0747FD71F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C0E6C-BA75-47DA-9140-23991BC13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895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576F9-5791-45D1-819B-17DEE0EFC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4C1B25-D0E9-48C8-9D02-811E46BCCA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9B3819-094A-4151-AAE8-554295808D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C9614D-0B51-40F3-9E4C-0955D8A49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928B-C7F0-48C6-BE5C-4C114E091DF6}" type="datetimeFigureOut">
              <a:rPr lang="en-US" smtClean="0"/>
              <a:t>25-Jul-24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1F6C15-F59E-4B34-B04C-D151E9ED8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709984-F8FC-4F98-9A8A-12CAB58A8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C0E6C-BA75-47DA-9140-23991BC13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066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39030-7178-4BCB-A0E4-B949530FD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3174A3-259D-4427-9225-D8BDD7CE11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CCCE06-CA32-4ED2-AF10-812A08F781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1157A3-66C4-4AF9-B588-6B74013DA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928B-C7F0-48C6-BE5C-4C114E091DF6}" type="datetimeFigureOut">
              <a:rPr lang="en-US" smtClean="0"/>
              <a:t>25-Jul-24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1298B6-7EDF-4D34-9DD7-B33D94FBD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07E25C-AD90-4E3C-AA47-FA7F94131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C0E6C-BA75-47DA-9140-23991BC13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498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9226A2-0045-40CE-8F60-DEE7263E1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820501-73B6-4E2A-BD1E-7FBB5BB0D2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23BC34-A82F-4DB1-99B0-E27F3C707F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EE928B-C7F0-48C6-BE5C-4C114E091DF6}" type="datetimeFigureOut">
              <a:rPr lang="en-US" smtClean="0"/>
              <a:t>25-Jul-24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6A6CC1-9E31-495A-B044-343E70EB56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90800-FC42-443D-A04C-24584DF063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DC0E6C-BA75-47DA-9140-23991BC13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927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C1859-509A-4419-BD43-CE9BEE8C9E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Reunião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6751F9-EDEF-4C5F-AE3C-9EBD9B375E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26/07/2024</a:t>
            </a:r>
          </a:p>
        </p:txBody>
      </p:sp>
    </p:spTree>
    <p:extLst>
      <p:ext uri="{BB962C8B-B14F-4D97-AF65-F5344CB8AC3E}">
        <p14:creationId xmlns:p14="http://schemas.microsoft.com/office/powerpoint/2010/main" val="485817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535A7-2050-475D-94CA-7B0B00D4D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ARMA &amp; Synthetic 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2DDC92-1727-4561-979A-8CC2358031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83843"/>
            <a:ext cx="12192000" cy="527563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60C5983-C276-432E-B4FD-82657324E4E2}"/>
              </a:ext>
            </a:extLst>
          </p:cNvPr>
          <p:cNvSpPr/>
          <p:nvPr/>
        </p:nvSpPr>
        <p:spPr>
          <a:xfrm>
            <a:off x="4157135" y="1718732"/>
            <a:ext cx="939800" cy="452966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F9EC2AB-F3A4-4144-A456-1E8ACC2FF18C}"/>
              </a:ext>
            </a:extLst>
          </p:cNvPr>
          <p:cNvSpPr/>
          <p:nvPr/>
        </p:nvSpPr>
        <p:spPr>
          <a:xfrm>
            <a:off x="5173135" y="1718732"/>
            <a:ext cx="939800" cy="452966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55397F-D4A7-46D6-99D8-8FAB25756D0C}"/>
              </a:ext>
            </a:extLst>
          </p:cNvPr>
          <p:cNvSpPr txBox="1"/>
          <p:nvPr/>
        </p:nvSpPr>
        <p:spPr>
          <a:xfrm>
            <a:off x="5360137" y="1410955"/>
            <a:ext cx="5657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accent1">
                    <a:lumMod val="50000"/>
                  </a:schemeClr>
                </a:solidFill>
              </a:rPr>
              <a:t>Best!</a:t>
            </a:r>
          </a:p>
        </p:txBody>
      </p:sp>
    </p:spTree>
    <p:extLst>
      <p:ext uri="{BB962C8B-B14F-4D97-AF65-F5344CB8AC3E}">
        <p14:creationId xmlns:p14="http://schemas.microsoft.com/office/powerpoint/2010/main" val="2688397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535A7-2050-475D-94CA-7B0B00D4D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Should We Train In the Future?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683F673-07F5-4E2C-BE8D-B371615710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22455" y="1619779"/>
            <a:ext cx="4587996" cy="4873096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0FBDFCC-F6BF-43DC-8ED4-9500ADFC51D9}"/>
              </a:ext>
            </a:extLst>
          </p:cNvPr>
          <p:cNvSpPr txBox="1"/>
          <p:nvPr/>
        </p:nvSpPr>
        <p:spPr>
          <a:xfrm>
            <a:off x="838200" y="1972418"/>
            <a:ext cx="5969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Models that train in the future </a:t>
            </a:r>
            <a:r>
              <a:rPr lang="en-US" b="1" dirty="0">
                <a:solidFill>
                  <a:srgbClr val="FF0000"/>
                </a:solidFill>
              </a:rPr>
              <a:t>underestimate the error (sign of leakage!)</a:t>
            </a:r>
            <a:r>
              <a:rPr lang="en-US" b="1" dirty="0"/>
              <a:t>;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The </a:t>
            </a:r>
            <a:r>
              <a:rPr lang="en-US" b="1" dirty="0"/>
              <a:t>most accurate models are the ones that use the past </a:t>
            </a:r>
            <a:r>
              <a:rPr lang="en-US" dirty="0"/>
              <a:t>to train.</a:t>
            </a: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11EB5B8-E52A-4148-BE95-DCE18CD40995}"/>
              </a:ext>
            </a:extLst>
          </p:cNvPr>
          <p:cNvSpPr/>
          <p:nvPr/>
        </p:nvSpPr>
        <p:spPr>
          <a:xfrm>
            <a:off x="702733" y="4292600"/>
            <a:ext cx="6925571" cy="2075391"/>
          </a:xfrm>
          <a:prstGeom prst="roundRect">
            <a:avLst>
              <a:gd name="adj" fmla="val 4208"/>
            </a:avLst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3D77397-5637-4FC0-A563-1195357FFD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9355" y="4368800"/>
            <a:ext cx="6341147" cy="193498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D62E31C0-B72C-4CC7-A4E4-51111A85B8B0}"/>
              </a:ext>
            </a:extLst>
          </p:cNvPr>
          <p:cNvSpPr/>
          <p:nvPr/>
        </p:nvSpPr>
        <p:spPr>
          <a:xfrm>
            <a:off x="10188277" y="2173856"/>
            <a:ext cx="404961" cy="425234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777E874-065B-4A13-A8BD-ED162779F48A}"/>
              </a:ext>
            </a:extLst>
          </p:cNvPr>
          <p:cNvSpPr/>
          <p:nvPr/>
        </p:nvSpPr>
        <p:spPr>
          <a:xfrm>
            <a:off x="8502886" y="2173856"/>
            <a:ext cx="404961" cy="425234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6153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535A7-2050-475D-94CA-7B0B00D4D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Should We Train In Older Data?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FBDFCC-F6BF-43DC-8ED4-9500ADFC51D9}"/>
              </a:ext>
            </a:extLst>
          </p:cNvPr>
          <p:cNvSpPr txBox="1"/>
          <p:nvPr/>
        </p:nvSpPr>
        <p:spPr>
          <a:xfrm>
            <a:off x="838200" y="1972418"/>
            <a:ext cx="5969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Models that train in the future </a:t>
            </a:r>
            <a:r>
              <a:rPr lang="en-US" b="1" dirty="0"/>
              <a:t>underestimate the error (sign of leakage!);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The </a:t>
            </a:r>
            <a:r>
              <a:rPr lang="en-US" b="1" dirty="0"/>
              <a:t>most accurate models are the ones that use the past </a:t>
            </a:r>
            <a:r>
              <a:rPr lang="en-US" dirty="0"/>
              <a:t>to train.</a:t>
            </a: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11EB5B8-E52A-4148-BE95-DCE18CD40995}"/>
              </a:ext>
            </a:extLst>
          </p:cNvPr>
          <p:cNvSpPr/>
          <p:nvPr/>
        </p:nvSpPr>
        <p:spPr>
          <a:xfrm>
            <a:off x="702733" y="4292600"/>
            <a:ext cx="6925571" cy="2075391"/>
          </a:xfrm>
          <a:prstGeom prst="roundRect">
            <a:avLst>
              <a:gd name="adj" fmla="val 4208"/>
            </a:avLst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3D77397-5637-4FC0-A563-1195357FFD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355" y="4368800"/>
            <a:ext cx="6341147" cy="193498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9F60674-5E57-4DAB-B387-3957B1CB99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8304" y="1735606"/>
            <a:ext cx="4361368" cy="4632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39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BE999-F1D5-4FC3-A3E1-476C71A5B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Metodologias de avaliação em Séries Temporais </a:t>
            </a:r>
          </a:p>
        </p:txBody>
      </p:sp>
    </p:spTree>
    <p:extLst>
      <p:ext uri="{BB962C8B-B14F-4D97-AF65-F5344CB8AC3E}">
        <p14:creationId xmlns:p14="http://schemas.microsoft.com/office/powerpoint/2010/main" val="3756345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18348-F06C-4B32-A8DF-15AA5AF6B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Esta</a:t>
            </a:r>
            <a:r>
              <a:rPr lang="en-US" dirty="0"/>
              <a:t> </a:t>
            </a:r>
            <a:r>
              <a:rPr lang="en-US" dirty="0" err="1"/>
              <a:t>semana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624A7-C000-47B3-A158-458A46A603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Website</a:t>
            </a:r>
          </a:p>
          <a:p>
            <a:r>
              <a:rPr lang="en-US" sz="2400" dirty="0"/>
              <a:t>Results (ARMA + Tree)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01734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72743-34AD-4AF6-842F-F8255055C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8E621A-E40E-4C16-BA68-52F25D530E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1380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693ED-A2B6-498F-9C1A-C4A2CF235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5D42F4-32F1-48D9-B927-681AF38E64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Weighted version of Block-CV </a:t>
            </a:r>
            <a:r>
              <a:rPr lang="en-US" sz="2000" b="1" dirty="0"/>
              <a:t>is better </a:t>
            </a:r>
            <a:r>
              <a:rPr lang="en-US" sz="2000" dirty="0"/>
              <a:t>than the original (less error and lower variance)</a:t>
            </a:r>
          </a:p>
          <a:p>
            <a:r>
              <a:rPr lang="en-US" sz="2000" dirty="0"/>
              <a:t>Weighted version of Growing Window </a:t>
            </a:r>
            <a:r>
              <a:rPr lang="en-US" sz="2000" b="1" dirty="0"/>
              <a:t>is better </a:t>
            </a:r>
            <a:r>
              <a:rPr lang="en-US" sz="2000" dirty="0"/>
              <a:t>than the original (less error and lower variance)</a:t>
            </a:r>
          </a:p>
          <a:p>
            <a:r>
              <a:rPr lang="en-US" sz="2000" dirty="0"/>
              <a:t>Weighted version of Rolling Window </a:t>
            </a:r>
            <a:r>
              <a:rPr lang="en-US" sz="2000" b="1" dirty="0"/>
              <a:t>is worse </a:t>
            </a:r>
            <a:r>
              <a:rPr lang="en-US" sz="2000" dirty="0"/>
              <a:t>than the original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67A4A9-980C-4866-B7C2-9208AFFE5B52}"/>
              </a:ext>
            </a:extLst>
          </p:cNvPr>
          <p:cNvSpPr txBox="1"/>
          <p:nvPr/>
        </p:nvSpPr>
        <p:spPr>
          <a:xfrm>
            <a:off x="7289800" y="6053666"/>
            <a:ext cx="4256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These results are nowhere in the literature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2B00F31-641F-44C4-A0BF-EF810811F371}"/>
              </a:ext>
            </a:extLst>
          </p:cNvPr>
          <p:cNvGrpSpPr/>
          <p:nvPr/>
        </p:nvGrpSpPr>
        <p:grpSpPr>
          <a:xfrm>
            <a:off x="6857426" y="6053668"/>
            <a:ext cx="457200" cy="365760"/>
            <a:chOff x="3546956" y="5393267"/>
            <a:chExt cx="669064" cy="457200"/>
          </a:xfrm>
        </p:grpSpPr>
        <p:pic>
          <p:nvPicPr>
            <p:cNvPr id="7" name="Graphic 6" descr="Exclamation mark with solid fill">
              <a:extLst>
                <a:ext uri="{FF2B5EF4-FFF2-40B4-BE49-F238E27FC236}">
                  <a16:creationId xmlns:a16="http://schemas.microsoft.com/office/drawing/2014/main" id="{0E46AC3B-243E-44E2-AC56-9CC8C17C9C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758820" y="5393267"/>
              <a:ext cx="457200" cy="457200"/>
            </a:xfrm>
            <a:prstGeom prst="rect">
              <a:avLst/>
            </a:prstGeom>
          </p:spPr>
        </p:pic>
        <p:pic>
          <p:nvPicPr>
            <p:cNvPr id="8" name="Graphic 7" descr="Exclamation mark with solid fill">
              <a:extLst>
                <a:ext uri="{FF2B5EF4-FFF2-40B4-BE49-F238E27FC236}">
                  <a16:creationId xmlns:a16="http://schemas.microsoft.com/office/drawing/2014/main" id="{E2E49FE5-86B7-42C4-9E7B-CE08EF338C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546956" y="5393267"/>
              <a:ext cx="457200" cy="457200"/>
            </a:xfrm>
            <a:prstGeom prst="rect">
              <a:avLst/>
            </a:prstGeom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D9474809-0FD7-44E8-9535-D6A6AC288198}"/>
              </a:ext>
            </a:extLst>
          </p:cNvPr>
          <p:cNvGrpSpPr/>
          <p:nvPr/>
        </p:nvGrpSpPr>
        <p:grpSpPr>
          <a:xfrm>
            <a:off x="11327824" y="6033533"/>
            <a:ext cx="457200" cy="365760"/>
            <a:chOff x="3546956" y="5393267"/>
            <a:chExt cx="669064" cy="457200"/>
          </a:xfrm>
        </p:grpSpPr>
        <p:pic>
          <p:nvPicPr>
            <p:cNvPr id="11" name="Graphic 10" descr="Exclamation mark with solid fill">
              <a:extLst>
                <a:ext uri="{FF2B5EF4-FFF2-40B4-BE49-F238E27FC236}">
                  <a16:creationId xmlns:a16="http://schemas.microsoft.com/office/drawing/2014/main" id="{86168DC9-83AB-4FDE-9EFB-D1C975A9669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758820" y="5393267"/>
              <a:ext cx="457200" cy="457200"/>
            </a:xfrm>
            <a:prstGeom prst="rect">
              <a:avLst/>
            </a:prstGeom>
          </p:spPr>
        </p:pic>
        <p:pic>
          <p:nvPicPr>
            <p:cNvPr id="12" name="Graphic 11" descr="Exclamation mark with solid fill">
              <a:extLst>
                <a:ext uri="{FF2B5EF4-FFF2-40B4-BE49-F238E27FC236}">
                  <a16:creationId xmlns:a16="http://schemas.microsoft.com/office/drawing/2014/main" id="{A7612FCD-96BC-43AE-BDF0-90EBF94D837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546956" y="5393267"/>
              <a:ext cx="457200" cy="457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75990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693ED-A2B6-498F-9C1A-C4A2CF235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5D42F4-32F1-48D9-B927-681AF38E64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b="1" dirty="0"/>
              <a:t>Holdout method </a:t>
            </a:r>
            <a:r>
              <a:rPr lang="en-US" sz="2000" dirty="0"/>
              <a:t>is one of the best models in almost all scenarios (similar to the results of other studies)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Weighted version of Block-CV </a:t>
            </a:r>
            <a:r>
              <a:rPr lang="en-US" sz="2000" b="1" dirty="0"/>
              <a:t>is better </a:t>
            </a:r>
            <a:r>
              <a:rPr lang="en-US" sz="2000" dirty="0"/>
              <a:t>than the original (less error and lower variance)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Weighted version of Growing Window </a:t>
            </a:r>
            <a:r>
              <a:rPr lang="en-US" sz="2000" b="1" dirty="0"/>
              <a:t>is better </a:t>
            </a:r>
            <a:r>
              <a:rPr lang="en-US" sz="2000" dirty="0"/>
              <a:t>than the original (less error and lower variance)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Weighted version of Rolling Window </a:t>
            </a:r>
            <a:r>
              <a:rPr lang="en-US" sz="2000" b="1" dirty="0"/>
              <a:t>is worse </a:t>
            </a:r>
            <a:r>
              <a:rPr lang="en-US" sz="2000" dirty="0"/>
              <a:t>than the original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Markov CV </a:t>
            </a:r>
            <a:r>
              <a:rPr lang="en-US" sz="2000" b="1" dirty="0"/>
              <a:t>highly overestimates</a:t>
            </a:r>
            <a:r>
              <a:rPr lang="en-US" sz="2000" dirty="0"/>
              <a:t> the error on the </a:t>
            </a:r>
            <a:r>
              <a:rPr lang="en-US" sz="2000" b="1" dirty="0"/>
              <a:t>Decision Tree</a:t>
            </a:r>
            <a:r>
              <a:rPr lang="en-US" sz="2000" dirty="0"/>
              <a:t>, but performs </a:t>
            </a:r>
            <a:r>
              <a:rPr lang="en-US" sz="2000" b="1" dirty="0"/>
              <a:t>good on ARMA</a:t>
            </a:r>
            <a:r>
              <a:rPr lang="en-US" sz="2000" dirty="0"/>
              <a:t>. Indicates that is </a:t>
            </a:r>
            <a:r>
              <a:rPr lang="en-US" sz="2000" b="1" dirty="0"/>
              <a:t>highly sensitive to the model used</a:t>
            </a:r>
            <a:r>
              <a:rPr lang="en-US" sz="2000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Model that </a:t>
            </a:r>
            <a:r>
              <a:rPr lang="en-US" sz="2000" b="1" dirty="0"/>
              <a:t>train in the future</a:t>
            </a:r>
            <a:r>
              <a:rPr lang="en-US" sz="2000" dirty="0"/>
              <a:t> underestimate the error</a:t>
            </a:r>
            <a:r>
              <a:rPr lang="en-US" sz="2000" b="1" dirty="0"/>
              <a:t> (sign of leakage!)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67A4A9-980C-4866-B7C2-9208AFFE5B52}"/>
              </a:ext>
            </a:extLst>
          </p:cNvPr>
          <p:cNvSpPr txBox="1"/>
          <p:nvPr/>
        </p:nvSpPr>
        <p:spPr>
          <a:xfrm>
            <a:off x="7289800" y="6053666"/>
            <a:ext cx="4256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These results are nowhere in the literature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2B00F31-641F-44C4-A0BF-EF810811F371}"/>
              </a:ext>
            </a:extLst>
          </p:cNvPr>
          <p:cNvGrpSpPr/>
          <p:nvPr/>
        </p:nvGrpSpPr>
        <p:grpSpPr>
          <a:xfrm>
            <a:off x="6857426" y="6053668"/>
            <a:ext cx="457200" cy="365760"/>
            <a:chOff x="3546956" y="5393267"/>
            <a:chExt cx="669064" cy="457200"/>
          </a:xfrm>
        </p:grpSpPr>
        <p:pic>
          <p:nvPicPr>
            <p:cNvPr id="7" name="Graphic 6" descr="Exclamation mark with solid fill">
              <a:extLst>
                <a:ext uri="{FF2B5EF4-FFF2-40B4-BE49-F238E27FC236}">
                  <a16:creationId xmlns:a16="http://schemas.microsoft.com/office/drawing/2014/main" id="{0E46AC3B-243E-44E2-AC56-9CC8C17C9C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758820" y="5393267"/>
              <a:ext cx="457200" cy="457200"/>
            </a:xfrm>
            <a:prstGeom prst="rect">
              <a:avLst/>
            </a:prstGeom>
          </p:spPr>
        </p:pic>
        <p:pic>
          <p:nvPicPr>
            <p:cNvPr id="8" name="Graphic 7" descr="Exclamation mark with solid fill">
              <a:extLst>
                <a:ext uri="{FF2B5EF4-FFF2-40B4-BE49-F238E27FC236}">
                  <a16:creationId xmlns:a16="http://schemas.microsoft.com/office/drawing/2014/main" id="{E2E49FE5-86B7-42C4-9E7B-CE08EF338C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546956" y="5393267"/>
              <a:ext cx="457200" cy="457200"/>
            </a:xfrm>
            <a:prstGeom prst="rect">
              <a:avLst/>
            </a:prstGeom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D9474809-0FD7-44E8-9535-D6A6AC288198}"/>
              </a:ext>
            </a:extLst>
          </p:cNvPr>
          <p:cNvGrpSpPr/>
          <p:nvPr/>
        </p:nvGrpSpPr>
        <p:grpSpPr>
          <a:xfrm>
            <a:off x="11327824" y="6033533"/>
            <a:ext cx="457200" cy="365760"/>
            <a:chOff x="3546956" y="5393267"/>
            <a:chExt cx="669064" cy="457200"/>
          </a:xfrm>
        </p:grpSpPr>
        <p:pic>
          <p:nvPicPr>
            <p:cNvPr id="11" name="Graphic 10" descr="Exclamation mark with solid fill">
              <a:extLst>
                <a:ext uri="{FF2B5EF4-FFF2-40B4-BE49-F238E27FC236}">
                  <a16:creationId xmlns:a16="http://schemas.microsoft.com/office/drawing/2014/main" id="{86168DC9-83AB-4FDE-9EFB-D1C975A9669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758820" y="5393267"/>
              <a:ext cx="457200" cy="457200"/>
            </a:xfrm>
            <a:prstGeom prst="rect">
              <a:avLst/>
            </a:prstGeom>
          </p:spPr>
        </p:pic>
        <p:pic>
          <p:nvPicPr>
            <p:cNvPr id="12" name="Graphic 11" descr="Exclamation mark with solid fill">
              <a:extLst>
                <a:ext uri="{FF2B5EF4-FFF2-40B4-BE49-F238E27FC236}">
                  <a16:creationId xmlns:a16="http://schemas.microsoft.com/office/drawing/2014/main" id="{A7612FCD-96BC-43AE-BDF0-90EBF94D837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546956" y="5393267"/>
              <a:ext cx="457200" cy="457200"/>
            </a:xfrm>
            <a:prstGeom prst="rect">
              <a:avLst/>
            </a:prstGeom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3903543-1BED-4114-A429-4BCB0B55594F}"/>
              </a:ext>
            </a:extLst>
          </p:cNvPr>
          <p:cNvGrpSpPr/>
          <p:nvPr/>
        </p:nvGrpSpPr>
        <p:grpSpPr>
          <a:xfrm>
            <a:off x="10303359" y="2497668"/>
            <a:ext cx="457200" cy="365760"/>
            <a:chOff x="3546956" y="5393267"/>
            <a:chExt cx="669064" cy="457200"/>
          </a:xfrm>
        </p:grpSpPr>
        <p:pic>
          <p:nvPicPr>
            <p:cNvPr id="14" name="Graphic 13" descr="Exclamation mark with solid fill">
              <a:extLst>
                <a:ext uri="{FF2B5EF4-FFF2-40B4-BE49-F238E27FC236}">
                  <a16:creationId xmlns:a16="http://schemas.microsoft.com/office/drawing/2014/main" id="{9C8937E1-D593-4710-A5E8-A07644BFDB9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758820" y="5393267"/>
              <a:ext cx="457200" cy="457200"/>
            </a:xfrm>
            <a:prstGeom prst="rect">
              <a:avLst/>
            </a:prstGeom>
          </p:spPr>
        </p:pic>
        <p:pic>
          <p:nvPicPr>
            <p:cNvPr id="15" name="Graphic 14" descr="Exclamation mark with solid fill">
              <a:extLst>
                <a:ext uri="{FF2B5EF4-FFF2-40B4-BE49-F238E27FC236}">
                  <a16:creationId xmlns:a16="http://schemas.microsoft.com/office/drawing/2014/main" id="{3B7FF7DF-FA16-4429-A828-6F83E954629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546956" y="5393267"/>
              <a:ext cx="457200" cy="457200"/>
            </a:xfrm>
            <a:prstGeom prst="rect">
              <a:avLst/>
            </a:prstGeom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D4671DF-E3E4-4BA1-BF6C-D542CD988405}"/>
              </a:ext>
            </a:extLst>
          </p:cNvPr>
          <p:cNvGrpSpPr/>
          <p:nvPr/>
        </p:nvGrpSpPr>
        <p:grpSpPr>
          <a:xfrm>
            <a:off x="11184600" y="2946402"/>
            <a:ext cx="457200" cy="365760"/>
            <a:chOff x="3546956" y="5393267"/>
            <a:chExt cx="669064" cy="457200"/>
          </a:xfrm>
        </p:grpSpPr>
        <p:pic>
          <p:nvPicPr>
            <p:cNvPr id="17" name="Graphic 16" descr="Exclamation mark with solid fill">
              <a:extLst>
                <a:ext uri="{FF2B5EF4-FFF2-40B4-BE49-F238E27FC236}">
                  <a16:creationId xmlns:a16="http://schemas.microsoft.com/office/drawing/2014/main" id="{2C9B6345-5937-446B-B00E-8424DCA92E5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758820" y="5393267"/>
              <a:ext cx="457200" cy="457200"/>
            </a:xfrm>
            <a:prstGeom prst="rect">
              <a:avLst/>
            </a:prstGeom>
          </p:spPr>
        </p:pic>
        <p:pic>
          <p:nvPicPr>
            <p:cNvPr id="18" name="Graphic 17" descr="Exclamation mark with solid fill">
              <a:extLst>
                <a:ext uri="{FF2B5EF4-FFF2-40B4-BE49-F238E27FC236}">
                  <a16:creationId xmlns:a16="http://schemas.microsoft.com/office/drawing/2014/main" id="{F899BDE5-EB11-4804-8A53-EAB89073BF2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546956" y="5393267"/>
              <a:ext cx="457200" cy="457200"/>
            </a:xfrm>
            <a:prstGeom prst="rect">
              <a:avLst/>
            </a:prstGeom>
          </p:spPr>
        </p:pic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7BC0366-9C02-4A20-9DBC-83700D00E700}"/>
              </a:ext>
            </a:extLst>
          </p:cNvPr>
          <p:cNvGrpSpPr/>
          <p:nvPr/>
        </p:nvGrpSpPr>
        <p:grpSpPr>
          <a:xfrm>
            <a:off x="7822626" y="3312162"/>
            <a:ext cx="457200" cy="365760"/>
            <a:chOff x="3546956" y="5393267"/>
            <a:chExt cx="669064" cy="457200"/>
          </a:xfrm>
        </p:grpSpPr>
        <p:pic>
          <p:nvPicPr>
            <p:cNvPr id="20" name="Graphic 19" descr="Exclamation mark with solid fill">
              <a:extLst>
                <a:ext uri="{FF2B5EF4-FFF2-40B4-BE49-F238E27FC236}">
                  <a16:creationId xmlns:a16="http://schemas.microsoft.com/office/drawing/2014/main" id="{8F882AF2-8FD1-4793-AAD7-6B51C9B5BC5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758820" y="5393267"/>
              <a:ext cx="457200" cy="457200"/>
            </a:xfrm>
            <a:prstGeom prst="rect">
              <a:avLst/>
            </a:prstGeom>
          </p:spPr>
        </p:pic>
        <p:pic>
          <p:nvPicPr>
            <p:cNvPr id="21" name="Graphic 20" descr="Exclamation mark with solid fill">
              <a:extLst>
                <a:ext uri="{FF2B5EF4-FFF2-40B4-BE49-F238E27FC236}">
                  <a16:creationId xmlns:a16="http://schemas.microsoft.com/office/drawing/2014/main" id="{0ABFCBE0-837A-4DC8-947F-6E7707D63B3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546956" y="5393267"/>
              <a:ext cx="457200" cy="457200"/>
            </a:xfrm>
            <a:prstGeom prst="rect">
              <a:avLst/>
            </a:prstGeom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1B3021C-62A9-4447-B84A-AA40CE657098}"/>
              </a:ext>
            </a:extLst>
          </p:cNvPr>
          <p:cNvGrpSpPr/>
          <p:nvPr/>
        </p:nvGrpSpPr>
        <p:grpSpPr>
          <a:xfrm>
            <a:off x="8804757" y="4359488"/>
            <a:ext cx="457200" cy="365760"/>
            <a:chOff x="3546956" y="5393267"/>
            <a:chExt cx="669064" cy="457200"/>
          </a:xfrm>
        </p:grpSpPr>
        <p:pic>
          <p:nvPicPr>
            <p:cNvPr id="23" name="Graphic 22" descr="Exclamation mark with solid fill">
              <a:extLst>
                <a:ext uri="{FF2B5EF4-FFF2-40B4-BE49-F238E27FC236}">
                  <a16:creationId xmlns:a16="http://schemas.microsoft.com/office/drawing/2014/main" id="{5107AE54-2EB4-4624-8DF9-0A94A70A4E7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758820" y="5393267"/>
              <a:ext cx="457200" cy="457200"/>
            </a:xfrm>
            <a:prstGeom prst="rect">
              <a:avLst/>
            </a:prstGeom>
          </p:spPr>
        </p:pic>
        <p:pic>
          <p:nvPicPr>
            <p:cNvPr id="24" name="Graphic 23" descr="Exclamation mark with solid fill">
              <a:extLst>
                <a:ext uri="{FF2B5EF4-FFF2-40B4-BE49-F238E27FC236}">
                  <a16:creationId xmlns:a16="http://schemas.microsoft.com/office/drawing/2014/main" id="{2F2B71CD-A358-4778-901C-1DCE7CF52DA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546956" y="5393267"/>
              <a:ext cx="457200" cy="457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524206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535A7-2050-475D-94CA-7B0B00D4D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 &amp; Real 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757BF2-3AB3-4B65-938C-C1E9B7EF44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83849"/>
            <a:ext cx="12192000" cy="527563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497E573-86B6-4AB9-9293-51E605ABED20}"/>
              </a:ext>
            </a:extLst>
          </p:cNvPr>
          <p:cNvSpPr/>
          <p:nvPr/>
        </p:nvSpPr>
        <p:spPr>
          <a:xfrm>
            <a:off x="8754533" y="1718731"/>
            <a:ext cx="1532467" cy="4774143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B51EAD-3065-4647-94B1-B61642EB7895}"/>
              </a:ext>
            </a:extLst>
          </p:cNvPr>
          <p:cNvSpPr txBox="1"/>
          <p:nvPr/>
        </p:nvSpPr>
        <p:spPr>
          <a:xfrm>
            <a:off x="9271752" y="1410955"/>
            <a:ext cx="5657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accent1">
                    <a:lumMod val="50000"/>
                  </a:schemeClr>
                </a:solidFill>
              </a:rPr>
              <a:t>Best!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A00FDE-98CE-45F9-AA36-41C7F664EDEE}"/>
              </a:ext>
            </a:extLst>
          </p:cNvPr>
          <p:cNvSpPr txBox="1"/>
          <p:nvPr/>
        </p:nvSpPr>
        <p:spPr>
          <a:xfrm>
            <a:off x="6928941" y="221902"/>
            <a:ext cx="53081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400" b="1" dirty="0"/>
              <a:t>Weighted Growing Window </a:t>
            </a:r>
            <a:r>
              <a:rPr lang="en-US" sz="1400" dirty="0"/>
              <a:t>is new (we did not find it anywhere!)</a:t>
            </a:r>
          </a:p>
        </p:txBody>
      </p:sp>
    </p:spTree>
    <p:extLst>
      <p:ext uri="{BB962C8B-B14F-4D97-AF65-F5344CB8AC3E}">
        <p14:creationId xmlns:p14="http://schemas.microsoft.com/office/powerpoint/2010/main" val="234752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535A7-2050-475D-94CA-7B0B00D4D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ARMA &amp; Real 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77BE82-0F49-4BE9-8B84-6610408DF3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83847"/>
            <a:ext cx="12192000" cy="527563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D4F2B8C-6083-413C-8F14-3B4DD0E4C318}"/>
              </a:ext>
            </a:extLst>
          </p:cNvPr>
          <p:cNvSpPr/>
          <p:nvPr/>
        </p:nvSpPr>
        <p:spPr>
          <a:xfrm>
            <a:off x="3268131" y="1718732"/>
            <a:ext cx="939800" cy="452966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50FD00-C725-494F-816C-4BBFC8FC5DAD}"/>
              </a:ext>
            </a:extLst>
          </p:cNvPr>
          <p:cNvSpPr txBox="1"/>
          <p:nvPr/>
        </p:nvSpPr>
        <p:spPr>
          <a:xfrm>
            <a:off x="3455133" y="1410955"/>
            <a:ext cx="5657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accent1">
                    <a:lumMod val="50000"/>
                  </a:schemeClr>
                </a:solidFill>
              </a:rPr>
              <a:t>Best!</a:t>
            </a:r>
          </a:p>
        </p:txBody>
      </p:sp>
    </p:spTree>
    <p:extLst>
      <p:ext uri="{BB962C8B-B14F-4D97-AF65-F5344CB8AC3E}">
        <p14:creationId xmlns:p14="http://schemas.microsoft.com/office/powerpoint/2010/main" val="3684830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535A7-2050-475D-94CA-7B0B00D4D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 &amp; Synthetic 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4282D4-5317-47D8-9DD9-DA8E3CB6AA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83851"/>
            <a:ext cx="12192000" cy="527563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A7CA868-29F5-44C0-B1EA-FF1A17939632}"/>
              </a:ext>
            </a:extLst>
          </p:cNvPr>
          <p:cNvSpPr/>
          <p:nvPr/>
        </p:nvSpPr>
        <p:spPr>
          <a:xfrm>
            <a:off x="1490624" y="1718731"/>
            <a:ext cx="734991" cy="494075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51121E-60B3-495B-B16B-A52440F18A82}"/>
              </a:ext>
            </a:extLst>
          </p:cNvPr>
          <p:cNvSpPr txBox="1"/>
          <p:nvPr/>
        </p:nvSpPr>
        <p:spPr>
          <a:xfrm>
            <a:off x="1621730" y="1410955"/>
            <a:ext cx="5657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accent1">
                    <a:lumMod val="50000"/>
                  </a:schemeClr>
                </a:solidFill>
              </a:rPr>
              <a:t>Best!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3EA27D-4607-44CF-8963-1A91A06494BF}"/>
              </a:ext>
            </a:extLst>
          </p:cNvPr>
          <p:cNvSpPr txBox="1"/>
          <p:nvPr/>
        </p:nvSpPr>
        <p:spPr>
          <a:xfrm>
            <a:off x="6928941" y="221902"/>
            <a:ext cx="51905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400" dirty="0"/>
              <a:t>This results </a:t>
            </a:r>
            <a:r>
              <a:rPr lang="en-US" sz="1400" b="1" dirty="0"/>
              <a:t>are aligned </a:t>
            </a:r>
            <a:r>
              <a:rPr lang="en-US" sz="1400" dirty="0"/>
              <a:t>with the remaining literature! (Block CV </a:t>
            </a:r>
          </a:p>
          <a:p>
            <a:r>
              <a:rPr lang="en-US" sz="1400" dirty="0"/>
              <a:t>is good for stationary data)</a:t>
            </a:r>
          </a:p>
        </p:txBody>
      </p:sp>
    </p:spTree>
    <p:extLst>
      <p:ext uri="{BB962C8B-B14F-4D97-AF65-F5344CB8AC3E}">
        <p14:creationId xmlns:p14="http://schemas.microsoft.com/office/powerpoint/2010/main" val="290625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8045</TotalTime>
  <Words>311</Words>
  <Application>Microsoft Office PowerPoint</Application>
  <PresentationFormat>Widescreen</PresentationFormat>
  <Paragraphs>40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Microsoft JhengHei UI</vt:lpstr>
      <vt:lpstr>Arial</vt:lpstr>
      <vt:lpstr>Calibri</vt:lpstr>
      <vt:lpstr>Calibri Light</vt:lpstr>
      <vt:lpstr>Office Theme</vt:lpstr>
      <vt:lpstr>Reunião</vt:lpstr>
      <vt:lpstr>Metodologias de avaliação em Séries Temporais </vt:lpstr>
      <vt:lpstr>Esta semana</vt:lpstr>
      <vt:lpstr>Results</vt:lpstr>
      <vt:lpstr>Main Results</vt:lpstr>
      <vt:lpstr>Overall Results</vt:lpstr>
      <vt:lpstr>Decision Tree &amp; Real Data</vt:lpstr>
      <vt:lpstr>ARMA &amp; Real Data</vt:lpstr>
      <vt:lpstr>Decision Tree &amp; Synthetic Data</vt:lpstr>
      <vt:lpstr>ARMA &amp; Synthetic Data</vt:lpstr>
      <vt:lpstr>Should We Train In the Future?</vt:lpstr>
      <vt:lpstr>Should We Train In Older Data?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Reunião AI4Life</dc:title>
  <dc:creator>Beatriz Lourenco</dc:creator>
  <cp:lastModifiedBy>User</cp:lastModifiedBy>
  <cp:revision>395</cp:revision>
  <dcterms:created xsi:type="dcterms:W3CDTF">2024-01-10T11:13:53Z</dcterms:created>
  <dcterms:modified xsi:type="dcterms:W3CDTF">2024-07-25T13:41:39Z</dcterms:modified>
</cp:coreProperties>
</file>