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61" r:id="rId5"/>
    <p:sldId id="360" r:id="rId6"/>
    <p:sldId id="363" r:id="rId7"/>
    <p:sldId id="362" r:id="rId8"/>
    <p:sldId id="364" r:id="rId9"/>
    <p:sldId id="365" r:id="rId10"/>
    <p:sldId id="366" r:id="rId11"/>
    <p:sldId id="367" r:id="rId12"/>
    <p:sldId id="3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61"/>
            <p14:sldId id="360"/>
            <p14:sldId id="363"/>
            <p14:sldId id="362"/>
            <p14:sldId id="364"/>
            <p14:sldId id="365"/>
            <p14:sldId id="366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26/07/2024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 - ARMA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39116-598A-4525-B7F2-14573902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032"/>
            <a:ext cx="10820192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8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Train In the Future?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83F673-07F5-4E2C-BE8D-B3716157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2455" y="1619779"/>
            <a:ext cx="4587996" cy="48730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BDFCC-F6BF-43DC-8ED4-9500ADFC51D9}"/>
              </a:ext>
            </a:extLst>
          </p:cNvPr>
          <p:cNvSpPr txBox="1"/>
          <p:nvPr/>
        </p:nvSpPr>
        <p:spPr>
          <a:xfrm>
            <a:off x="838200" y="1972418"/>
            <a:ext cx="596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Models that train in the future </a:t>
            </a:r>
            <a:r>
              <a:rPr lang="en-US" b="1" dirty="0">
                <a:solidFill>
                  <a:srgbClr val="FF0000"/>
                </a:solidFill>
              </a:rPr>
              <a:t>underestimate the error (sign of leakage!)</a:t>
            </a:r>
            <a:r>
              <a:rPr lang="en-US" b="1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most accurate models are the ones that use the past </a:t>
            </a:r>
            <a:r>
              <a:rPr lang="en-US" dirty="0"/>
              <a:t>to train.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1EB5B8-E52A-4148-BE95-DCE18CD40995}"/>
              </a:ext>
            </a:extLst>
          </p:cNvPr>
          <p:cNvSpPr/>
          <p:nvPr/>
        </p:nvSpPr>
        <p:spPr>
          <a:xfrm>
            <a:off x="702733" y="4292600"/>
            <a:ext cx="6925571" cy="2075391"/>
          </a:xfrm>
          <a:prstGeom prst="roundRect">
            <a:avLst>
              <a:gd name="adj" fmla="val 4208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77397-5637-4FC0-A563-1195357FF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55" y="4368800"/>
            <a:ext cx="6341147" cy="19349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2E31C0-B72C-4CC7-A4E4-51111A85B8B0}"/>
              </a:ext>
            </a:extLst>
          </p:cNvPr>
          <p:cNvSpPr/>
          <p:nvPr/>
        </p:nvSpPr>
        <p:spPr>
          <a:xfrm>
            <a:off x="10188277" y="2173856"/>
            <a:ext cx="404961" cy="4252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77E874-065B-4A13-A8BD-ED162779F48A}"/>
              </a:ext>
            </a:extLst>
          </p:cNvPr>
          <p:cNvSpPr/>
          <p:nvPr/>
        </p:nvSpPr>
        <p:spPr>
          <a:xfrm>
            <a:off x="8502886" y="2173856"/>
            <a:ext cx="404961" cy="4252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1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Train In Older Data?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BDFCC-F6BF-43DC-8ED4-9500ADFC51D9}"/>
              </a:ext>
            </a:extLst>
          </p:cNvPr>
          <p:cNvSpPr txBox="1"/>
          <p:nvPr/>
        </p:nvSpPr>
        <p:spPr>
          <a:xfrm>
            <a:off x="838200" y="1972418"/>
            <a:ext cx="596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Models that train in the future </a:t>
            </a:r>
            <a:r>
              <a:rPr lang="en-US" b="1" dirty="0"/>
              <a:t>underestimate the error (sign of leakage!);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most accurate models are the ones that use the past </a:t>
            </a:r>
            <a:r>
              <a:rPr lang="en-US" dirty="0"/>
              <a:t>to train.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1EB5B8-E52A-4148-BE95-DCE18CD40995}"/>
              </a:ext>
            </a:extLst>
          </p:cNvPr>
          <p:cNvSpPr/>
          <p:nvPr/>
        </p:nvSpPr>
        <p:spPr>
          <a:xfrm>
            <a:off x="702733" y="4292600"/>
            <a:ext cx="6925571" cy="2075391"/>
          </a:xfrm>
          <a:prstGeom prst="roundRect">
            <a:avLst>
              <a:gd name="adj" fmla="val 4208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77397-5637-4FC0-A563-1195357F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55" y="4368800"/>
            <a:ext cx="6341147" cy="1934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F60674-5E57-4DAB-B387-3957B1CB9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304" y="1735606"/>
            <a:ext cx="4361368" cy="46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Metodologias de avaliação em Séries Temporais </a:t>
            </a:r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Processamento</a:t>
            </a:r>
            <a:r>
              <a:rPr lang="en-US" sz="2400" dirty="0"/>
              <a:t> de </a:t>
            </a:r>
            <a:r>
              <a:rPr lang="en-US" sz="2400" dirty="0" err="1"/>
              <a:t>novos</a:t>
            </a:r>
            <a:r>
              <a:rPr lang="en-US" sz="2400" dirty="0"/>
              <a:t> </a:t>
            </a:r>
            <a:r>
              <a:rPr lang="en-US" sz="2400" dirty="0" err="1"/>
              <a:t>resultados</a:t>
            </a:r>
            <a:r>
              <a:rPr lang="en-US" sz="2400" dirty="0"/>
              <a:t>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9FC8-51A6-4B95-A908-F1280246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POS: </a:t>
            </a:r>
            <a:r>
              <a:rPr lang="en-US" dirty="0" err="1"/>
              <a:t>Resultados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7C7C15-18F1-457E-B029-796F5C85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1729"/>
              </p:ext>
            </p:extLst>
          </p:nvPr>
        </p:nvGraphicFramePr>
        <p:xfrm>
          <a:off x="2032000" y="2142066"/>
          <a:ext cx="8127999" cy="3361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420915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781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2443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</a:t>
                      </a:r>
                      <a:r>
                        <a:rPr lang="en-US" b="1" dirty="0" err="1"/>
                        <a:t>Séries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Temporais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5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Meteorologia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+ 14 + 16 = </a:t>
                      </a:r>
                      <a:r>
                        <a:rPr lang="en-US" b="1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Saúde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+ 8 + 30 = </a:t>
                      </a:r>
                      <a:r>
                        <a:rPr lang="en-US" b="1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8991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r>
                        <a:rPr lang="en-US" dirty="0" err="1"/>
                        <a:t>Ambiente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+ 20 + 7 = </a:t>
                      </a:r>
                      <a:r>
                        <a:rPr lang="en-US" b="1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9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Energia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 + 8 + 5 = </a:t>
                      </a:r>
                      <a:r>
                        <a:rPr lang="en-US" b="1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4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Economia/</a:t>
                      </a:r>
                      <a:r>
                        <a:rPr lang="en-US" dirty="0" err="1"/>
                        <a:t>Finanças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+ 24 = </a:t>
                      </a:r>
                      <a:r>
                        <a:rPr lang="en-US" b="1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Engenharia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Ciência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+ 6 + 36 = </a:t>
                      </a:r>
                      <a:r>
                        <a:rPr lang="en-US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5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Transportes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+ 3 + 1 = </a:t>
                      </a:r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7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735493"/>
                  </a:ext>
                </a:extLst>
              </a:tr>
            </a:tbl>
          </a:graphicData>
        </a:graphic>
      </p:graphicFrame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204E8270-BFD6-45F5-A31A-99B24B711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952" y="2790798"/>
            <a:ext cx="465667" cy="465667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AA0489F-A538-4C3B-8326-BC5D98AAE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952" y="3635403"/>
            <a:ext cx="465667" cy="465667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F548F27-4666-44E9-9B9D-D1F5C500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951" y="4014341"/>
            <a:ext cx="465667" cy="465667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FBA30B83-6E1A-48ED-8353-F69B21FF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950" y="4356575"/>
            <a:ext cx="465667" cy="465667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FF4EBA97-6E1C-46FA-8662-23783AC4E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3854" y="4698809"/>
            <a:ext cx="465667" cy="4656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5FA782-FD84-4AFB-A3B9-3F213E51299D}"/>
              </a:ext>
            </a:extLst>
          </p:cNvPr>
          <p:cNvSpPr txBox="1"/>
          <p:nvPr/>
        </p:nvSpPr>
        <p:spPr>
          <a:xfrm>
            <a:off x="10702617" y="27024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C72AF-DEF4-4DDE-8252-2944D19AEFD2}"/>
              </a:ext>
            </a:extLst>
          </p:cNvPr>
          <p:cNvSpPr txBox="1"/>
          <p:nvPr/>
        </p:nvSpPr>
        <p:spPr>
          <a:xfrm>
            <a:off x="6689418" y="6056991"/>
            <a:ext cx="47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r>
              <a:rPr lang="en-US" dirty="0" err="1"/>
              <a:t>Apenas</a:t>
            </a:r>
            <a:r>
              <a:rPr lang="en-US" dirty="0"/>
              <a:t> para o AR (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o ARMA) e a DT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F8F43-28F6-4FD5-99B3-51D50AFC29C3}"/>
              </a:ext>
            </a:extLst>
          </p:cNvPr>
          <p:cNvSpPr txBox="1"/>
          <p:nvPr/>
        </p:nvSpPr>
        <p:spPr>
          <a:xfrm>
            <a:off x="10702617" y="35741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38666-C8D2-4841-ACE7-B859A31551FF}"/>
              </a:ext>
            </a:extLst>
          </p:cNvPr>
          <p:cNvSpPr txBox="1"/>
          <p:nvPr/>
        </p:nvSpPr>
        <p:spPr>
          <a:xfrm>
            <a:off x="10702617" y="3981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668C7-7C5E-4829-893A-9C1DA7EA50CF}"/>
              </a:ext>
            </a:extLst>
          </p:cNvPr>
          <p:cNvSpPr txBox="1"/>
          <p:nvPr/>
        </p:nvSpPr>
        <p:spPr>
          <a:xfrm>
            <a:off x="10722558" y="43097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72189-401A-4E62-A8DB-3921E694497F}"/>
              </a:ext>
            </a:extLst>
          </p:cNvPr>
          <p:cNvSpPr txBox="1"/>
          <p:nvPr/>
        </p:nvSpPr>
        <p:spPr>
          <a:xfrm>
            <a:off x="10729521" y="46597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0A2AE-5346-4632-BDC0-66544811DD10}"/>
              </a:ext>
            </a:extLst>
          </p:cNvPr>
          <p:cNvSpPr txBox="1"/>
          <p:nvPr/>
        </p:nvSpPr>
        <p:spPr>
          <a:xfrm>
            <a:off x="1202267" y="5910363"/>
            <a:ext cx="272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Faltam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todos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sintéticos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5358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Continuar</a:t>
            </a:r>
            <a:r>
              <a:rPr lang="en-US" sz="2000" dirty="0"/>
              <a:t> </a:t>
            </a:r>
            <a:r>
              <a:rPr lang="en-US" sz="2000" dirty="0" err="1"/>
              <a:t>correr</a:t>
            </a:r>
            <a:r>
              <a:rPr lang="en-US" sz="2000" dirty="0"/>
              <a:t> </a:t>
            </a:r>
            <a:r>
              <a:rPr lang="en-US" sz="2000" dirty="0" err="1"/>
              <a:t>Experiências</a:t>
            </a:r>
            <a:endParaRPr lang="en-US" sz="2000" dirty="0"/>
          </a:p>
          <a:p>
            <a:r>
              <a:rPr lang="en-US" sz="2000" dirty="0" err="1"/>
              <a:t>Continuar</a:t>
            </a:r>
            <a:r>
              <a:rPr lang="en-US" sz="2000" dirty="0"/>
              <a:t> </a:t>
            </a:r>
            <a:r>
              <a:rPr lang="en-US" sz="2000" dirty="0" err="1"/>
              <a:t>escrita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59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2743-34AD-4AF6-842F-F8255055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E621A-E40E-4C16-BA68-52F25D530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3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93ED-A2B6-498F-9C1A-C4A2CF2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42F4-32F1-48D9-B927-681AF38E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Weighted version of Block-CV </a:t>
            </a:r>
            <a:r>
              <a:rPr lang="en-US" sz="2000" b="1" dirty="0"/>
              <a:t>is better </a:t>
            </a:r>
            <a:r>
              <a:rPr lang="en-US" sz="2000" dirty="0"/>
              <a:t>than the original (less error and lower variance)</a:t>
            </a:r>
          </a:p>
          <a:p>
            <a:r>
              <a:rPr lang="en-US" sz="2000" dirty="0"/>
              <a:t>Weighted version of Growing Window </a:t>
            </a:r>
            <a:r>
              <a:rPr lang="en-US" sz="2000" b="1" dirty="0"/>
              <a:t>is better </a:t>
            </a:r>
            <a:r>
              <a:rPr lang="en-US" sz="2000" dirty="0"/>
              <a:t>than the original (less error and lower variance)</a:t>
            </a:r>
          </a:p>
          <a:p>
            <a:r>
              <a:rPr lang="en-US" sz="2000" dirty="0"/>
              <a:t>Weighted version of Rolling Window </a:t>
            </a:r>
            <a:r>
              <a:rPr lang="en-US" sz="2000" b="1" dirty="0"/>
              <a:t>is worse </a:t>
            </a:r>
            <a:r>
              <a:rPr lang="en-US" sz="2000" dirty="0"/>
              <a:t>than the original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7A4A9-980C-4866-B7C2-9208AFFE5B52}"/>
              </a:ext>
            </a:extLst>
          </p:cNvPr>
          <p:cNvSpPr txBox="1"/>
          <p:nvPr/>
        </p:nvSpPr>
        <p:spPr>
          <a:xfrm>
            <a:off x="7289800" y="6053666"/>
            <a:ext cx="425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results are nowhere in the literature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B00F31-641F-44C4-A0BF-EF810811F371}"/>
              </a:ext>
            </a:extLst>
          </p:cNvPr>
          <p:cNvGrpSpPr/>
          <p:nvPr/>
        </p:nvGrpSpPr>
        <p:grpSpPr>
          <a:xfrm>
            <a:off x="6857426" y="6053668"/>
            <a:ext cx="457200" cy="365760"/>
            <a:chOff x="3546956" y="5393267"/>
            <a:chExt cx="669064" cy="457200"/>
          </a:xfrm>
        </p:grpSpPr>
        <p:pic>
          <p:nvPicPr>
            <p:cNvPr id="7" name="Graphic 6" descr="Exclamation mark with solid fill">
              <a:extLst>
                <a:ext uri="{FF2B5EF4-FFF2-40B4-BE49-F238E27FC236}">
                  <a16:creationId xmlns:a16="http://schemas.microsoft.com/office/drawing/2014/main" id="{0E46AC3B-243E-44E2-AC56-9CC8C17C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8" name="Graphic 7" descr="Exclamation mark with solid fill">
              <a:extLst>
                <a:ext uri="{FF2B5EF4-FFF2-40B4-BE49-F238E27FC236}">
                  <a16:creationId xmlns:a16="http://schemas.microsoft.com/office/drawing/2014/main" id="{E2E49FE5-86B7-42C4-9E7B-CE08EF33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474809-0FD7-44E8-9535-D6A6AC288198}"/>
              </a:ext>
            </a:extLst>
          </p:cNvPr>
          <p:cNvGrpSpPr/>
          <p:nvPr/>
        </p:nvGrpSpPr>
        <p:grpSpPr>
          <a:xfrm>
            <a:off x="11327824" y="6033533"/>
            <a:ext cx="457200" cy="365760"/>
            <a:chOff x="3546956" y="5393267"/>
            <a:chExt cx="669064" cy="457200"/>
          </a:xfrm>
        </p:grpSpPr>
        <p:pic>
          <p:nvPicPr>
            <p:cNvPr id="11" name="Graphic 10" descr="Exclamation mark with solid fill">
              <a:extLst>
                <a:ext uri="{FF2B5EF4-FFF2-40B4-BE49-F238E27FC236}">
                  <a16:creationId xmlns:a16="http://schemas.microsoft.com/office/drawing/2014/main" id="{86168DC9-83AB-4FDE-9EFB-D1C975A96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Exclamation mark with solid fill">
              <a:extLst>
                <a:ext uri="{FF2B5EF4-FFF2-40B4-BE49-F238E27FC236}">
                  <a16:creationId xmlns:a16="http://schemas.microsoft.com/office/drawing/2014/main" id="{A7612FCD-96BC-43AE-BDF0-90EBF94D8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59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93ED-A2B6-498F-9C1A-C4A2CF2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42F4-32F1-48D9-B927-681AF38E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Holdout method </a:t>
            </a:r>
            <a:r>
              <a:rPr lang="en-US" sz="2000" dirty="0"/>
              <a:t>is one of the best models in almost all scenarios (similar to the results of other studies)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Weighted version of Block-CV </a:t>
            </a:r>
            <a:r>
              <a:rPr lang="en-US" sz="2000" b="1" dirty="0"/>
              <a:t>is better </a:t>
            </a:r>
            <a:r>
              <a:rPr lang="en-US" sz="2000" dirty="0"/>
              <a:t>than the original (less error and lower variance)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Weighted version of Growing Window </a:t>
            </a:r>
            <a:r>
              <a:rPr lang="en-US" sz="2000" b="1" dirty="0"/>
              <a:t>is better </a:t>
            </a:r>
            <a:r>
              <a:rPr lang="en-US" sz="2000" dirty="0"/>
              <a:t>than the original (less error and lower variance)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Weighted version of Rolling Window </a:t>
            </a:r>
            <a:r>
              <a:rPr lang="en-US" sz="2000" b="1" dirty="0"/>
              <a:t>is worse </a:t>
            </a:r>
            <a:r>
              <a:rPr lang="en-US" sz="2000" dirty="0"/>
              <a:t>than the original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Markov CV </a:t>
            </a:r>
            <a:r>
              <a:rPr lang="en-US" sz="2000" b="1" dirty="0"/>
              <a:t>highly overestimates</a:t>
            </a:r>
            <a:r>
              <a:rPr lang="en-US" sz="2000" dirty="0"/>
              <a:t> the error on the </a:t>
            </a:r>
            <a:r>
              <a:rPr lang="en-US" sz="2000" b="1" dirty="0"/>
              <a:t>Decision Tree</a:t>
            </a:r>
            <a:r>
              <a:rPr lang="en-US" sz="2000" dirty="0"/>
              <a:t>, but performs </a:t>
            </a:r>
            <a:r>
              <a:rPr lang="en-US" sz="2000" b="1" dirty="0"/>
              <a:t>good on ARMA</a:t>
            </a:r>
            <a:r>
              <a:rPr lang="en-US" sz="2000" dirty="0"/>
              <a:t>. Indicates that is </a:t>
            </a:r>
            <a:r>
              <a:rPr lang="en-US" sz="2000" b="1" dirty="0"/>
              <a:t>highly sensitive to the model used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Model that </a:t>
            </a:r>
            <a:r>
              <a:rPr lang="en-US" sz="2000" b="1" dirty="0"/>
              <a:t>train in the future</a:t>
            </a:r>
            <a:r>
              <a:rPr lang="en-US" sz="2000" dirty="0"/>
              <a:t> underestimate the error</a:t>
            </a:r>
            <a:r>
              <a:rPr lang="en-US" sz="2000" b="1" dirty="0"/>
              <a:t> (sign of leakage!)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7A4A9-980C-4866-B7C2-9208AFFE5B52}"/>
              </a:ext>
            </a:extLst>
          </p:cNvPr>
          <p:cNvSpPr txBox="1"/>
          <p:nvPr/>
        </p:nvSpPr>
        <p:spPr>
          <a:xfrm>
            <a:off x="7289800" y="6053666"/>
            <a:ext cx="425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results are nowhere in the literature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B00F31-641F-44C4-A0BF-EF810811F371}"/>
              </a:ext>
            </a:extLst>
          </p:cNvPr>
          <p:cNvGrpSpPr/>
          <p:nvPr/>
        </p:nvGrpSpPr>
        <p:grpSpPr>
          <a:xfrm>
            <a:off x="6857426" y="6053668"/>
            <a:ext cx="457200" cy="365760"/>
            <a:chOff x="3546956" y="5393267"/>
            <a:chExt cx="669064" cy="457200"/>
          </a:xfrm>
        </p:grpSpPr>
        <p:pic>
          <p:nvPicPr>
            <p:cNvPr id="7" name="Graphic 6" descr="Exclamation mark with solid fill">
              <a:extLst>
                <a:ext uri="{FF2B5EF4-FFF2-40B4-BE49-F238E27FC236}">
                  <a16:creationId xmlns:a16="http://schemas.microsoft.com/office/drawing/2014/main" id="{0E46AC3B-243E-44E2-AC56-9CC8C17C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8" name="Graphic 7" descr="Exclamation mark with solid fill">
              <a:extLst>
                <a:ext uri="{FF2B5EF4-FFF2-40B4-BE49-F238E27FC236}">
                  <a16:creationId xmlns:a16="http://schemas.microsoft.com/office/drawing/2014/main" id="{E2E49FE5-86B7-42C4-9E7B-CE08EF33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474809-0FD7-44E8-9535-D6A6AC288198}"/>
              </a:ext>
            </a:extLst>
          </p:cNvPr>
          <p:cNvGrpSpPr/>
          <p:nvPr/>
        </p:nvGrpSpPr>
        <p:grpSpPr>
          <a:xfrm>
            <a:off x="11327824" y="6033533"/>
            <a:ext cx="457200" cy="365760"/>
            <a:chOff x="3546956" y="5393267"/>
            <a:chExt cx="669064" cy="457200"/>
          </a:xfrm>
        </p:grpSpPr>
        <p:pic>
          <p:nvPicPr>
            <p:cNvPr id="11" name="Graphic 10" descr="Exclamation mark with solid fill">
              <a:extLst>
                <a:ext uri="{FF2B5EF4-FFF2-40B4-BE49-F238E27FC236}">
                  <a16:creationId xmlns:a16="http://schemas.microsoft.com/office/drawing/2014/main" id="{86168DC9-83AB-4FDE-9EFB-D1C975A96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Exclamation mark with solid fill">
              <a:extLst>
                <a:ext uri="{FF2B5EF4-FFF2-40B4-BE49-F238E27FC236}">
                  <a16:creationId xmlns:a16="http://schemas.microsoft.com/office/drawing/2014/main" id="{A7612FCD-96BC-43AE-BDF0-90EBF94D8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903543-1BED-4114-A429-4BCB0B55594F}"/>
              </a:ext>
            </a:extLst>
          </p:cNvPr>
          <p:cNvGrpSpPr/>
          <p:nvPr/>
        </p:nvGrpSpPr>
        <p:grpSpPr>
          <a:xfrm>
            <a:off x="10303359" y="2497668"/>
            <a:ext cx="457200" cy="365760"/>
            <a:chOff x="3546956" y="5393267"/>
            <a:chExt cx="669064" cy="457200"/>
          </a:xfrm>
        </p:grpSpPr>
        <p:pic>
          <p:nvPicPr>
            <p:cNvPr id="14" name="Graphic 13" descr="Exclamation mark with solid fill">
              <a:extLst>
                <a:ext uri="{FF2B5EF4-FFF2-40B4-BE49-F238E27FC236}">
                  <a16:creationId xmlns:a16="http://schemas.microsoft.com/office/drawing/2014/main" id="{9C8937E1-D593-4710-A5E8-A07644BFD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15" name="Graphic 14" descr="Exclamation mark with solid fill">
              <a:extLst>
                <a:ext uri="{FF2B5EF4-FFF2-40B4-BE49-F238E27FC236}">
                  <a16:creationId xmlns:a16="http://schemas.microsoft.com/office/drawing/2014/main" id="{3B7FF7DF-FA16-4429-A828-6F83E9546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4671DF-E3E4-4BA1-BF6C-D542CD988405}"/>
              </a:ext>
            </a:extLst>
          </p:cNvPr>
          <p:cNvGrpSpPr/>
          <p:nvPr/>
        </p:nvGrpSpPr>
        <p:grpSpPr>
          <a:xfrm>
            <a:off x="11184600" y="2946402"/>
            <a:ext cx="457200" cy="365760"/>
            <a:chOff x="3546956" y="5393267"/>
            <a:chExt cx="669064" cy="457200"/>
          </a:xfrm>
        </p:grpSpPr>
        <p:pic>
          <p:nvPicPr>
            <p:cNvPr id="17" name="Graphic 16" descr="Exclamation mark with solid fill">
              <a:extLst>
                <a:ext uri="{FF2B5EF4-FFF2-40B4-BE49-F238E27FC236}">
                  <a16:creationId xmlns:a16="http://schemas.microsoft.com/office/drawing/2014/main" id="{2C9B6345-5937-446B-B00E-8424DCA92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18" name="Graphic 17" descr="Exclamation mark with solid fill">
              <a:extLst>
                <a:ext uri="{FF2B5EF4-FFF2-40B4-BE49-F238E27FC236}">
                  <a16:creationId xmlns:a16="http://schemas.microsoft.com/office/drawing/2014/main" id="{F899BDE5-EB11-4804-8A53-EAB89073B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BC0366-9C02-4A20-9DBC-83700D00E700}"/>
              </a:ext>
            </a:extLst>
          </p:cNvPr>
          <p:cNvGrpSpPr/>
          <p:nvPr/>
        </p:nvGrpSpPr>
        <p:grpSpPr>
          <a:xfrm>
            <a:off x="7822626" y="3312162"/>
            <a:ext cx="457200" cy="365760"/>
            <a:chOff x="3546956" y="5393267"/>
            <a:chExt cx="669064" cy="457200"/>
          </a:xfrm>
        </p:grpSpPr>
        <p:pic>
          <p:nvPicPr>
            <p:cNvPr id="20" name="Graphic 19" descr="Exclamation mark with solid fill">
              <a:extLst>
                <a:ext uri="{FF2B5EF4-FFF2-40B4-BE49-F238E27FC236}">
                  <a16:creationId xmlns:a16="http://schemas.microsoft.com/office/drawing/2014/main" id="{8F882AF2-8FD1-4793-AAD7-6B51C9B5B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21" name="Graphic 20" descr="Exclamation mark with solid fill">
              <a:extLst>
                <a:ext uri="{FF2B5EF4-FFF2-40B4-BE49-F238E27FC236}">
                  <a16:creationId xmlns:a16="http://schemas.microsoft.com/office/drawing/2014/main" id="{0ABFCBE0-837A-4DC8-947F-6E7707D63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B3021C-62A9-4447-B84A-AA40CE657098}"/>
              </a:ext>
            </a:extLst>
          </p:cNvPr>
          <p:cNvGrpSpPr/>
          <p:nvPr/>
        </p:nvGrpSpPr>
        <p:grpSpPr>
          <a:xfrm>
            <a:off x="8804757" y="4359488"/>
            <a:ext cx="457200" cy="365760"/>
            <a:chOff x="3546956" y="5393267"/>
            <a:chExt cx="669064" cy="457200"/>
          </a:xfrm>
        </p:grpSpPr>
        <p:pic>
          <p:nvPicPr>
            <p:cNvPr id="23" name="Graphic 22" descr="Exclamation mark with solid fill">
              <a:extLst>
                <a:ext uri="{FF2B5EF4-FFF2-40B4-BE49-F238E27FC236}">
                  <a16:creationId xmlns:a16="http://schemas.microsoft.com/office/drawing/2014/main" id="{5107AE54-2EB4-4624-8DF9-0A94A70A4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24" name="Graphic 23" descr="Exclamation mark with solid fill">
              <a:extLst>
                <a:ext uri="{FF2B5EF4-FFF2-40B4-BE49-F238E27FC236}">
                  <a16:creationId xmlns:a16="http://schemas.microsoft.com/office/drawing/2014/main" id="{2F2B71CD-A358-4778-901C-1DCE7CF52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242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CF45912-6F3B-462A-80F0-3853AC022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032"/>
            <a:ext cx="10820193" cy="54589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 – Decision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E5118-1D91-499C-AB3D-0091AD088762}"/>
              </a:ext>
            </a:extLst>
          </p:cNvPr>
          <p:cNvSpPr/>
          <p:nvPr/>
        </p:nvSpPr>
        <p:spPr>
          <a:xfrm>
            <a:off x="7221860" y="1739378"/>
            <a:ext cx="609600" cy="4778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732457-0EBD-457E-B416-5E05D7160ED2}"/>
              </a:ext>
            </a:extLst>
          </p:cNvPr>
          <p:cNvSpPr/>
          <p:nvPr/>
        </p:nvSpPr>
        <p:spPr>
          <a:xfrm>
            <a:off x="6379429" y="1739378"/>
            <a:ext cx="609600" cy="4778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8017</TotalTime>
  <Words>374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JhengHei UI</vt:lpstr>
      <vt:lpstr>Arial</vt:lpstr>
      <vt:lpstr>Calibri</vt:lpstr>
      <vt:lpstr>Calibri Light</vt:lpstr>
      <vt:lpstr>Office Theme</vt:lpstr>
      <vt:lpstr>Reunião</vt:lpstr>
      <vt:lpstr>Metodologias de avaliação em Séries Temporais </vt:lpstr>
      <vt:lpstr>Esta semana</vt:lpstr>
      <vt:lpstr>POS: Resultados</vt:lpstr>
      <vt:lpstr>Próxima semana…</vt:lpstr>
      <vt:lpstr>Results</vt:lpstr>
      <vt:lpstr>Main Results</vt:lpstr>
      <vt:lpstr>Overall Results</vt:lpstr>
      <vt:lpstr>Overall Results – Decision Tree</vt:lpstr>
      <vt:lpstr>Overall Results - ARMA</vt:lpstr>
      <vt:lpstr>Should We Train In the Future?</vt:lpstr>
      <vt:lpstr>Should We Train In Older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User</cp:lastModifiedBy>
  <cp:revision>385</cp:revision>
  <dcterms:created xsi:type="dcterms:W3CDTF">2024-01-10T11:13:53Z</dcterms:created>
  <dcterms:modified xsi:type="dcterms:W3CDTF">2024-07-25T08:59:31Z</dcterms:modified>
</cp:coreProperties>
</file>