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9" r:id="rId4"/>
    <p:sldId id="282" r:id="rId5"/>
    <p:sldId id="306" r:id="rId6"/>
    <p:sldId id="281" r:id="rId7"/>
    <p:sldId id="284" r:id="rId8"/>
    <p:sldId id="288" r:id="rId9"/>
    <p:sldId id="287" r:id="rId10"/>
    <p:sldId id="290" r:id="rId11"/>
    <p:sldId id="291" r:id="rId12"/>
    <p:sldId id="307" r:id="rId13"/>
    <p:sldId id="293" r:id="rId14"/>
    <p:sldId id="294" r:id="rId15"/>
    <p:sldId id="295" r:id="rId16"/>
    <p:sldId id="296" r:id="rId17"/>
    <p:sldId id="297" r:id="rId18"/>
    <p:sldId id="299" r:id="rId19"/>
    <p:sldId id="300" r:id="rId20"/>
    <p:sldId id="301" r:id="rId21"/>
    <p:sldId id="302" r:id="rId22"/>
    <p:sldId id="303" r:id="rId23"/>
    <p:sldId id="308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279"/>
            <p14:sldId id="282"/>
            <p14:sldId id="306"/>
            <p14:sldId id="281"/>
            <p14:sldId id="284"/>
            <p14:sldId id="288"/>
            <p14:sldId id="287"/>
            <p14:sldId id="290"/>
            <p14:sldId id="291"/>
            <p14:sldId id="307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8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20" d="100"/>
          <a:sy n="120" d="100"/>
        </p:scale>
        <p:origin x="24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9.png"/><Relationship Id="rId12" Type="http://schemas.openxmlformats.org/officeDocument/2006/relationships/image" Target="../media/image1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0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21/02/2024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Fixed-size rolling window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4609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38052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blipFill>
                <a:blip r:embed="rId6"/>
                <a:stretch>
                  <a:fillRect l="-8065" r="-967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291010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10" y="3603506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75884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/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34F8BEC-5DDD-446D-A0E4-770D38E310E2}"/>
              </a:ext>
            </a:extLst>
          </p:cNvPr>
          <p:cNvSpPr/>
          <p:nvPr/>
        </p:nvSpPr>
        <p:spPr>
          <a:xfrm>
            <a:off x="1550217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/>
              <p:nvPr/>
            </p:nvSpPr>
            <p:spPr>
              <a:xfrm>
                <a:off x="2477710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10" y="3603506"/>
                <a:ext cx="734169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6F9141-871B-4848-9C47-6098AA25065E}"/>
              </a:ext>
            </a:extLst>
          </p:cNvPr>
          <p:cNvSpPr/>
          <p:nvPr/>
        </p:nvSpPr>
        <p:spPr>
          <a:xfrm>
            <a:off x="27751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7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2548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28818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2181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</p:spTree>
    <p:extLst>
      <p:ext uri="{BB962C8B-B14F-4D97-AF65-F5344CB8AC3E}">
        <p14:creationId xmlns:p14="http://schemas.microsoft.com/office/powerpoint/2010/main" val="26963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2236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A877F1-F748-4A90-9380-D8E52DB86539}"/>
              </a:ext>
            </a:extLst>
          </p:cNvPr>
          <p:cNvSpPr/>
          <p:nvPr/>
        </p:nvSpPr>
        <p:spPr>
          <a:xfrm>
            <a:off x="6753112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6401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Growing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26360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95509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70137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4662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12991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308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466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5200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73327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Gap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31352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75441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34144"/>
              </p:ext>
            </p:extLst>
          </p:nvPr>
        </p:nvGraphicFramePr>
        <p:xfrm>
          <a:off x="1551265" y="323675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48004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48408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60055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Blocked CV (K-fold)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02263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89127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936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4628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86881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105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</a:t>
            </a:r>
            <a:r>
              <a:rPr lang="en-US" dirty="0" err="1"/>
              <a:t>hv</a:t>
            </a:r>
            <a:r>
              <a:rPr lang="en-US" dirty="0"/>
              <a:t>-Blocked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0792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9368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1263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2740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87897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761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Modified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5875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98140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7225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6257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97382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303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Blocked CV”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8628958" y="5419743"/>
            <a:ext cx="2823497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incluído</a:t>
            </a:r>
            <a:r>
              <a:rPr lang="en-US" sz="1200" dirty="0"/>
              <a:t> </a:t>
            </a:r>
            <a:r>
              <a:rPr lang="en-US" sz="1200" dirty="0" err="1"/>
              <a:t>nas</a:t>
            </a:r>
            <a:r>
              <a:rPr lang="en-US" sz="1200" dirty="0"/>
              <a:t> reviews que </a:t>
            </a:r>
            <a:r>
              <a:rPr lang="en-US" sz="1200" dirty="0" err="1"/>
              <a:t>vimos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/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blipFill>
                <a:blip r:embed="rId11"/>
                <a:stretch>
                  <a:fillRect l="-6667" r="-666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/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blipFill>
                <a:blip r:embed="rId12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/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blipFill>
                <a:blip r:embed="rId13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/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blipFill>
                <a:blip r:embed="rId14"/>
                <a:stretch>
                  <a:fillRect l="-6667" r="-1000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/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blipFill>
                <a:blip r:embed="rId15"/>
                <a:stretch>
                  <a:fillRect l="-6452" r="-645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2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Growing window CV”</a:t>
            </a:r>
            <a:endParaRPr lang="pt-P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6753112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70E7DDEA-E54D-42DA-8E7A-6660804C0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1360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EB949F-7934-4C3C-8CA0-DF7970730DA8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DB70AB-B18B-4DAA-9621-9CD283887274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0A58ED7F-D2C9-49DA-B4EA-C12FF3C8D017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4DFA4B-0DA8-457F-ACAF-6617EEDA3ED6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E0FD2B-5ACF-4EB1-B5A4-B7681563D44E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6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7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FAA0D89-69CA-4E65-8039-95E0C23B6E7D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6AA5C65A-DADB-40BC-88D1-A79EAD725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530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8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F4F2BBBA-2B71-4AF8-AF27-8EE5ADCA3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671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9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7E447111-5146-486B-888D-94470B0C4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360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8EA0B5-3364-405F-8F9C-354229EA26F4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083859-D732-4183-A2C1-F1B70257FD42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0AAC14-36D7-495B-8F4F-AC33527A3FF3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0118A-D4C4-4519-9997-50377078EF39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10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0FB0B24-AD30-496F-9C03-88420696FDAB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0287A3-21AE-4D97-9552-F204B542966C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57794-3417-4A01-B875-2FCF11D961A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5D271-11D8-483C-87D6-82878AD535EA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9BE402-7510-4533-A5A0-065CA56C8F80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943275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Metrics to use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7E006-AB4C-43BB-B9E1-D5002A88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5" y="1934011"/>
            <a:ext cx="188595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2C4A9-97E1-44BD-AB9A-8A9FC695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85" y="2992780"/>
            <a:ext cx="2503807" cy="1462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D356D6-4D1E-4D80-9DF7-5D70C821E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105" y="2524037"/>
            <a:ext cx="1962630" cy="46663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0DE08B-AF76-4CD0-820D-729C8B59D596}"/>
              </a:ext>
            </a:extLst>
          </p:cNvPr>
          <p:cNvSpPr/>
          <p:nvPr/>
        </p:nvSpPr>
        <p:spPr>
          <a:xfrm>
            <a:off x="1945729" y="3299591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6C0115-DC06-4247-8858-3170D58C3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189" y="4721008"/>
            <a:ext cx="974956" cy="379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F80627-3BF7-46AF-B08B-3DD1DE907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785" y="4715024"/>
            <a:ext cx="1072579" cy="38545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65ACF61-8D39-4EC3-87B3-91BE7DECAE56}"/>
              </a:ext>
            </a:extLst>
          </p:cNvPr>
          <p:cNvSpPr/>
          <p:nvPr/>
        </p:nvSpPr>
        <p:spPr>
          <a:xfrm>
            <a:off x="1974872" y="4022442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/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𝑒𝑥𝑝𝑒𝑟𝑖𝑚𝑒𝑛𝑡𝑠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𝑜𝑣𝑒𝑟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𝑒𝑠𝑡𝑖𝑚𝑎𝑡𝑖𝑜𝑛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𝑑𝑎𝑡𝑎𝑠𝑒𝑡𝑠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blipFill>
                <a:blip r:embed="rId7"/>
                <a:stretch>
                  <a:fillRect l="-3090" t="-1449" r="-7247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05C1C64-95FD-4E8F-B08D-746C4D4D2E0C}"/>
              </a:ext>
            </a:extLst>
          </p:cNvPr>
          <p:cNvSpPr txBox="1"/>
          <p:nvPr/>
        </p:nvSpPr>
        <p:spPr>
          <a:xfrm>
            <a:off x="1195652" y="21224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C3295A-E5A2-4DD5-9192-706A0991FAD0}"/>
              </a:ext>
            </a:extLst>
          </p:cNvPr>
          <p:cNvSpPr txBox="1"/>
          <p:nvPr/>
        </p:nvSpPr>
        <p:spPr>
          <a:xfrm>
            <a:off x="1195652" y="26479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E0260-7E1F-4241-969E-D983811A44D7}"/>
              </a:ext>
            </a:extLst>
          </p:cNvPr>
          <p:cNvSpPr txBox="1"/>
          <p:nvPr/>
        </p:nvSpPr>
        <p:spPr>
          <a:xfrm>
            <a:off x="1195652" y="32443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DD4DA-1D59-49D7-9650-254F43FFB1C4}"/>
              </a:ext>
            </a:extLst>
          </p:cNvPr>
          <p:cNvSpPr txBox="1"/>
          <p:nvPr/>
        </p:nvSpPr>
        <p:spPr>
          <a:xfrm>
            <a:off x="1195652" y="39969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0AA46-6D36-4C21-A6E7-64D2610B64EE}"/>
              </a:ext>
            </a:extLst>
          </p:cNvPr>
          <p:cNvSpPr txBox="1"/>
          <p:nvPr/>
        </p:nvSpPr>
        <p:spPr>
          <a:xfrm>
            <a:off x="1195652" y="56028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2FCAE-58D3-4960-A522-376DA73D8887}"/>
              </a:ext>
            </a:extLst>
          </p:cNvPr>
          <p:cNvSpPr txBox="1"/>
          <p:nvPr/>
        </p:nvSpPr>
        <p:spPr>
          <a:xfrm>
            <a:off x="7201055" y="2149972"/>
            <a:ext cx="29229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Standard deviation </a:t>
            </a:r>
            <a:r>
              <a:rPr lang="en-US" sz="1400" b="0" dirty="0"/>
              <a:t>between </a:t>
            </a:r>
            <a:r>
              <a:rPr lang="en-US" sz="1400" b="1" dirty="0"/>
              <a:t>folds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DDD62-404A-42E7-872C-1742766A4BD9}"/>
              </a:ext>
            </a:extLst>
          </p:cNvPr>
          <p:cNvSpPr txBox="1"/>
          <p:nvPr/>
        </p:nvSpPr>
        <p:spPr>
          <a:xfrm>
            <a:off x="6792507" y="20730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1ED10E-F4B2-4FFF-A252-473D0B591497}"/>
              </a:ext>
            </a:extLst>
          </p:cNvPr>
          <p:cNvSpPr txBox="1"/>
          <p:nvPr/>
        </p:nvSpPr>
        <p:spPr>
          <a:xfrm>
            <a:off x="1195652" y="47150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194256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134252" y="2731596"/>
            <a:ext cx="44360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 </a:t>
            </a:r>
            <a:r>
              <a:rPr lang="en-US" sz="1400" dirty="0"/>
              <a:t>on</a:t>
            </a:r>
            <a:r>
              <a:rPr lang="en-US" sz="1400" b="1" dirty="0"/>
              <a:t> </a:t>
            </a:r>
            <a:r>
              <a:rPr lang="en-US" sz="1400" dirty="0"/>
              <a:t>the</a:t>
            </a:r>
            <a:r>
              <a:rPr lang="en-US" sz="1400" b="1" dirty="0"/>
              <a:t> </a:t>
            </a:r>
            <a:r>
              <a:rPr lang="en-US" sz="1400" dirty="0"/>
              <a:t>validation method performance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the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</a:t>
            </a:r>
            <a:r>
              <a:rPr lang="en-US" sz="1400" b="1" dirty="0"/>
              <a:t>of shifts levels/change in dynamics in each partition</a:t>
            </a:r>
            <a:r>
              <a:rPr lang="en-US" sz="1400" dirty="0"/>
              <a:t> 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validating on </a:t>
            </a:r>
            <a:r>
              <a:rPr lang="en-US" sz="1400" b="1" dirty="0"/>
              <a:t>older folds vs newer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training in the “future” </a:t>
            </a:r>
            <a:r>
              <a:rPr lang="en-US" sz="1400" dirty="0"/>
              <a:t>and </a:t>
            </a:r>
            <a:r>
              <a:rPr lang="en-US" sz="1400" b="1" dirty="0"/>
              <a:t>test in the “past”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Number of cycles </a:t>
            </a:r>
            <a:r>
              <a:rPr lang="en-US" sz="1400" dirty="0"/>
              <a:t>in each fold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stability and lumpiness </a:t>
            </a:r>
            <a:r>
              <a:rPr lang="en-US" sz="1400" dirty="0"/>
              <a:t>between folds or/and between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28161-D591-4B8B-867B-3BA4990B331C}"/>
              </a:ext>
            </a:extLst>
          </p:cNvPr>
          <p:cNvSpPr txBox="1"/>
          <p:nvPr/>
        </p:nvSpPr>
        <p:spPr>
          <a:xfrm>
            <a:off x="6754201" y="1892573"/>
            <a:ext cx="43035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centroid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Lumpiness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 level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Maximum variance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Peak-to-peak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Linear trend: Fit linear regression and get slope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“Strength of trend”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Zero-crossing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A9ADE7-041C-4BB5-8ADB-0DED5DF7B0ED}"/>
              </a:ext>
            </a:extLst>
          </p:cNvPr>
          <p:cNvSpPr/>
          <p:nvPr/>
        </p:nvSpPr>
        <p:spPr>
          <a:xfrm>
            <a:off x="7165262" y="1504431"/>
            <a:ext cx="3096938" cy="3881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 Characteristics </a:t>
            </a:r>
            <a:r>
              <a:rPr lang="en-US" sz="1400" dirty="0">
                <a:solidFill>
                  <a:schemeClr val="tx1"/>
                </a:solidFill>
              </a:rPr>
              <a:t>to explore/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Metrics</a:t>
            </a:r>
            <a:r>
              <a:rPr lang="en-US" sz="1400" dirty="0">
                <a:solidFill>
                  <a:schemeClr val="tx1"/>
                </a:solidFill>
              </a:rPr>
              <a:t> to Measure them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985A7-279F-4DC7-81D6-989F2EB9CB24}"/>
              </a:ext>
            </a:extLst>
          </p:cNvPr>
          <p:cNvSpPr txBox="1"/>
          <p:nvPr/>
        </p:nvSpPr>
        <p:spPr>
          <a:xfrm>
            <a:off x="838199" y="2031662"/>
            <a:ext cx="4732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What </a:t>
            </a:r>
            <a:r>
              <a:rPr lang="en-US" sz="1400" b="1" dirty="0"/>
              <a:t>validation method is best </a:t>
            </a:r>
            <a:r>
              <a:rPr lang="en-US" sz="1400" dirty="0"/>
              <a:t>and for what </a:t>
            </a:r>
            <a:r>
              <a:rPr lang="en-US" sz="1400" b="1" dirty="0"/>
              <a:t>time</a:t>
            </a:r>
            <a:r>
              <a:rPr lang="en-US" sz="1400" dirty="0"/>
              <a:t> </a:t>
            </a:r>
            <a:r>
              <a:rPr lang="en-US" sz="1400" b="1" dirty="0"/>
              <a:t>series characteristics</a:t>
            </a:r>
            <a:r>
              <a:rPr lang="en-US" sz="1400" dirty="0"/>
              <a:t>?</a:t>
            </a:r>
          </a:p>
          <a:p>
            <a:pPr marL="342900" indent="-342900">
              <a:buAutoNum type="arabicPeriod"/>
            </a:pPr>
            <a:r>
              <a:rPr lang="en-US" sz="1400" dirty="0"/>
              <a:t>Other questions:</a:t>
            </a:r>
          </a:p>
        </p:txBody>
      </p:sp>
    </p:spTree>
    <p:extLst>
      <p:ext uri="{BB962C8B-B14F-4D97-AF65-F5344CB8AC3E}">
        <p14:creationId xmlns:p14="http://schemas.microsoft.com/office/powerpoint/2010/main" val="1612887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201527" y="1934642"/>
            <a:ext cx="443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Number of partitions/partition size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Data Generation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828102" y="1926129"/>
            <a:ext cx="43035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Functions to combine: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Step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Linear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Impulse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Exponential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Time-varying 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White 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8D90A-2B57-4331-B8BB-26F100F8BADC}"/>
              </a:ext>
            </a:extLst>
          </p:cNvPr>
          <p:cNvSpPr txBox="1"/>
          <p:nvPr/>
        </p:nvSpPr>
        <p:spPr>
          <a:xfrm>
            <a:off x="1828102" y="3831402"/>
            <a:ext cx="4303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generation methods from </a:t>
            </a:r>
            <a:r>
              <a:rPr lang="en-US" sz="1400" dirty="0" err="1"/>
              <a:t>Bergmeir</a:t>
            </a:r>
            <a:r>
              <a:rPr lang="en-US" sz="1400" dirty="0"/>
              <a:t> and </a:t>
            </a:r>
            <a:r>
              <a:rPr lang="en-US" sz="1400" dirty="0" err="1"/>
              <a:t>Cerqueira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85883-D1F4-42BA-ABBC-E2A3AFF35BF6}"/>
              </a:ext>
            </a:extLst>
          </p:cNvPr>
          <p:cNvSpPr txBox="1"/>
          <p:nvPr/>
        </p:nvSpPr>
        <p:spPr>
          <a:xfrm>
            <a:off x="1195652" y="1926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7F491-16D7-4B60-86F9-3EC2A9851641}"/>
              </a:ext>
            </a:extLst>
          </p:cNvPr>
          <p:cNvSpPr txBox="1"/>
          <p:nvPr/>
        </p:nvSpPr>
        <p:spPr>
          <a:xfrm>
            <a:off x="1195652" y="37811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1190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4FA-C25E-4302-81C9-BD5EDD96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Timeline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7700D-86D9-44E5-9FF9-0A028A9F1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" r="39653" b="-1"/>
          <a:stretch/>
        </p:blipFill>
        <p:spPr bwMode="auto">
          <a:xfrm>
            <a:off x="75488" y="2234487"/>
            <a:ext cx="1204102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C59B1-367A-43A7-855E-86F59BF1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2" r="33"/>
          <a:stretch/>
        </p:blipFill>
        <p:spPr bwMode="auto">
          <a:xfrm>
            <a:off x="1504060" y="4001294"/>
            <a:ext cx="875089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9F7A1-F46E-49D1-B4CD-E186AF571DB0}"/>
              </a:ext>
            </a:extLst>
          </p:cNvPr>
          <p:cNvCxnSpPr/>
          <p:nvPr/>
        </p:nvCxnSpPr>
        <p:spPr>
          <a:xfrm>
            <a:off x="12116512" y="1945992"/>
            <a:ext cx="0" cy="2055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6127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Literature review / Related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Validation methods for time series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Design of experiments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Results and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43146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5DF74-8758-4036-8061-D649A005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7" y="195442"/>
            <a:ext cx="6347743" cy="1495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DFCC6-04D6-49B4-9FEC-3C76AE543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6" y="1942256"/>
            <a:ext cx="6855806" cy="42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Planning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A540D-0BA2-4088-B9D8-41D03B411AAA}"/>
              </a:ext>
            </a:extLst>
          </p:cNvPr>
          <p:cNvSpPr/>
          <p:nvPr/>
        </p:nvSpPr>
        <p:spPr>
          <a:xfrm>
            <a:off x="1082180" y="1690689"/>
            <a:ext cx="1585519" cy="708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Main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D8613-699A-4C3D-9AA1-F37515355B83}"/>
              </a:ext>
            </a:extLst>
          </p:cNvPr>
          <p:cNvSpPr txBox="1"/>
          <p:nvPr/>
        </p:nvSpPr>
        <p:spPr>
          <a:xfrm>
            <a:off x="2667699" y="1690688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Comparison between validation methods;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Diverse data characteristics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8988D-BA24-4BCB-999A-6F97ABC0FA5E}"/>
              </a:ext>
            </a:extLst>
          </p:cNvPr>
          <p:cNvSpPr/>
          <p:nvPr/>
        </p:nvSpPr>
        <p:spPr>
          <a:xfrm rot="16200000">
            <a:off x="371044" y="3304114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Validation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357BE-4B96-4663-AAB9-CE8B59099324}"/>
              </a:ext>
            </a:extLst>
          </p:cNvPr>
          <p:cNvSpPr txBox="1"/>
          <p:nvPr/>
        </p:nvSpPr>
        <p:spPr>
          <a:xfrm>
            <a:off x="1442909" y="2555299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Repeated holdout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Prequential methods (sliding window, growing window, gap-growing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Blocked CV, Modified CV &amp; </a:t>
            </a:r>
            <a:r>
              <a:rPr lang="en-US" sz="1400" dirty="0" err="1"/>
              <a:t>hv</a:t>
            </a:r>
            <a:r>
              <a:rPr lang="en-US" sz="1400" dirty="0"/>
              <a:t>-Blocked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classical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ML 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7EE7B-A7D2-4EEE-86E1-DC82F5FF7F9F}"/>
              </a:ext>
            </a:extLst>
          </p:cNvPr>
          <p:cNvSpPr/>
          <p:nvPr/>
        </p:nvSpPr>
        <p:spPr>
          <a:xfrm rot="16200000">
            <a:off x="4689862" y="4321083"/>
            <a:ext cx="3701791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B8690-20C0-47E9-85A1-94770CF16DFD}"/>
              </a:ext>
            </a:extLst>
          </p:cNvPr>
          <p:cNvSpPr txBox="1"/>
          <p:nvPr/>
        </p:nvSpPr>
        <p:spPr>
          <a:xfrm>
            <a:off x="7278573" y="3733084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Nonseasonal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Shifts in level / System dynamics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45956-38BD-425A-B058-2EB9E6D6B3A5}"/>
              </a:ext>
            </a:extLst>
          </p:cNvPr>
          <p:cNvSpPr/>
          <p:nvPr/>
        </p:nvSpPr>
        <p:spPr>
          <a:xfrm rot="16200000">
            <a:off x="5732172" y="4842155"/>
            <a:ext cx="2507528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Other Characteristics to explore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EBAB7-0D01-412B-9493-05BE0095050E}"/>
              </a:ext>
            </a:extLst>
          </p:cNvPr>
          <p:cNvSpPr/>
          <p:nvPr/>
        </p:nvSpPr>
        <p:spPr>
          <a:xfrm rot="16200000">
            <a:off x="6441275" y="2938791"/>
            <a:ext cx="1089324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0C2B8-A7D8-4752-84BB-B9DA27D37FD8}"/>
              </a:ext>
            </a:extLst>
          </p:cNvPr>
          <p:cNvSpPr txBox="1"/>
          <p:nvPr/>
        </p:nvSpPr>
        <p:spPr>
          <a:xfrm>
            <a:off x="7214536" y="2622728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Real benchmark datasets </a:t>
            </a:r>
            <a:r>
              <a:rPr lang="en-US" sz="1400" dirty="0"/>
              <a:t>in previous </a:t>
            </a:r>
            <a:r>
              <a:rPr lang="en-US" sz="1400" dirty="0" err="1"/>
              <a:t>studys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Simulations</a:t>
            </a:r>
            <a:r>
              <a:rPr lang="en-US" sz="1400" dirty="0"/>
              <a:t> from previous </a:t>
            </a:r>
            <a:r>
              <a:rPr lang="en-US" sz="1400" dirty="0" err="1"/>
              <a:t>studys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2CFDEE-2FB7-41AF-8647-874EFAC04FC8}"/>
              </a:ext>
            </a:extLst>
          </p:cNvPr>
          <p:cNvSpPr/>
          <p:nvPr/>
        </p:nvSpPr>
        <p:spPr>
          <a:xfrm rot="16200000">
            <a:off x="371043" y="5136717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F518E8-6131-4AAF-AE98-CDD00B4A3C2C}"/>
              </a:ext>
            </a:extLst>
          </p:cNvPr>
          <p:cNvSpPr txBox="1"/>
          <p:nvPr/>
        </p:nvSpPr>
        <p:spPr>
          <a:xfrm>
            <a:off x="1442909" y="4425581"/>
            <a:ext cx="4303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impact of frequency characteristics in each partition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number of shifts levels/change in dynamics in each partition</a:t>
            </a:r>
            <a:r>
              <a:rPr lang="en-US" sz="1400" dirty="0"/>
              <a:t> and validation method performance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9A450C-CE8F-4AAC-AE4E-611170726606}"/>
              </a:ext>
            </a:extLst>
          </p:cNvPr>
          <p:cNvSpPr/>
          <p:nvPr/>
        </p:nvSpPr>
        <p:spPr>
          <a:xfrm rot="16200000">
            <a:off x="6135595" y="1951699"/>
            <a:ext cx="82710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9BCF1-C593-411B-ACCA-F32524D7F09D}"/>
              </a:ext>
            </a:extLst>
          </p:cNvPr>
          <p:cNvSpPr txBox="1"/>
          <p:nvPr/>
        </p:nvSpPr>
        <p:spPr>
          <a:xfrm>
            <a:off x="6693298" y="1690075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RNN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1474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Fixed-origin/Holdout</a:t>
            </a:r>
            <a:endParaRPr lang="pt-PT" dirty="0"/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03BC4739-95B6-4209-85DB-E0A71D810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8188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34E6A90-A4C8-4286-BB6D-3AAD814EEC16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69A84-923E-4B85-A815-AC8CDC67201D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562EE9E-5D7A-48A4-8401-2F48AE1216D2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0D19-AC75-4548-9F5B-F12C4C7D3E9A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7BD50-3992-42D5-A31B-839D42D9AD9A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4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5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D3D8A3F-07F2-46E3-9DA2-CED9BF4CCC2A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A59D27-4F4B-4ED2-83B5-ED0FD0B105B1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Rolling-origin-update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0141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73968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blipFill>
                <a:blip r:embed="rId6"/>
                <a:stretch>
                  <a:fillRect l="-8065" r="-967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291010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10" y="3603506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75884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0993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2486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6724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blipFill>
                <a:blip r:embed="rId6"/>
                <a:stretch>
                  <a:fillRect l="-8065" r="-967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5472</TotalTime>
  <Words>884</Words>
  <Application>Microsoft Office PowerPoint</Application>
  <PresentationFormat>Widescreen</PresentationFormat>
  <Paragraphs>308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Reunião</vt:lpstr>
      <vt:lpstr>Metodologia de avaliação em Séries Temporais </vt:lpstr>
      <vt:lpstr>Timeline</vt:lpstr>
      <vt:lpstr>Struture</vt:lpstr>
      <vt:lpstr>Python Package</vt:lpstr>
      <vt:lpstr>Old Planning</vt:lpstr>
      <vt:lpstr>OOS – Fixed-origin/Holdout</vt:lpstr>
      <vt:lpstr>OOS – Rolling-origin-update</vt:lpstr>
      <vt:lpstr>OOS – Rolling-origin-recalibration</vt:lpstr>
      <vt:lpstr>OOS – Fixed-size rolling window</vt:lpstr>
      <vt:lpstr>Repeated Hold-out</vt:lpstr>
      <vt:lpstr>Repeated Hold-out</vt:lpstr>
      <vt:lpstr>Prequential – Growing window</vt:lpstr>
      <vt:lpstr>Prequential – Rolling window</vt:lpstr>
      <vt:lpstr>Prequential – Gap Rolling window</vt:lpstr>
      <vt:lpstr>CV – Blocked CV (K-fold)</vt:lpstr>
      <vt:lpstr>CV – hv-Blocked CV</vt:lpstr>
      <vt:lpstr>CV – Modified CV</vt:lpstr>
      <vt:lpstr>CV – “Weighted Blocked CV”</vt:lpstr>
      <vt:lpstr>CV – “Weighted Growing window CV”</vt:lpstr>
      <vt:lpstr>Metrics to use</vt:lpstr>
      <vt:lpstr>Experiments &amp; Data</vt:lpstr>
      <vt:lpstr>Experiments &amp; Data</vt:lpstr>
      <vt:lpstr>Data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177</cp:revision>
  <dcterms:created xsi:type="dcterms:W3CDTF">2024-01-10T11:13:53Z</dcterms:created>
  <dcterms:modified xsi:type="dcterms:W3CDTF">2024-03-19T14:45:54Z</dcterms:modified>
</cp:coreProperties>
</file>