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3" r:id="rId4"/>
    <p:sldId id="267" r:id="rId5"/>
    <p:sldId id="276" r:id="rId6"/>
    <p:sldId id="271" r:id="rId7"/>
    <p:sldId id="268" r:id="rId8"/>
    <p:sldId id="272" r:id="rId9"/>
    <p:sldId id="260" r:id="rId10"/>
    <p:sldId id="275" r:id="rId11"/>
    <p:sldId id="284" r:id="rId12"/>
    <p:sldId id="287" r:id="rId13"/>
    <p:sldId id="309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1" r:id="rId24"/>
    <p:sldId id="261" r:id="rId25"/>
    <p:sldId id="262" r:id="rId26"/>
    <p:sldId id="278" r:id="rId27"/>
    <p:sldId id="263" r:id="rId28"/>
    <p:sldId id="265" r:id="rId29"/>
    <p:sldId id="310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1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1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Beatriz Pereira Lourenço</a:t>
            </a:r>
          </a:p>
          <a:p>
            <a:r>
              <a:rPr lang="en-US" dirty="0"/>
              <a:t>Miguel Santos Loureiro</a:t>
            </a:r>
          </a:p>
          <a:p>
            <a:r>
              <a:rPr lang="en-US" dirty="0"/>
              <a:t>24/04/2024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de </a:t>
            </a:r>
            <a:r>
              <a:rPr lang="en-US" dirty="0" err="1"/>
              <a:t>estudo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477B5-094F-47EE-B758-7EF6DAAC57AF}"/>
              </a:ext>
            </a:extLst>
          </p:cNvPr>
          <p:cNvGrpSpPr/>
          <p:nvPr/>
        </p:nvGrpSpPr>
        <p:grpSpPr>
          <a:xfrm>
            <a:off x="1166069" y="2661407"/>
            <a:ext cx="2600587" cy="763398"/>
            <a:chOff x="1166069" y="3047301"/>
            <a:chExt cx="2600587" cy="76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027030-C713-4CF7-A93D-639BCECB799D}"/>
                </a:ext>
              </a:extLst>
            </p:cNvPr>
            <p:cNvSpPr txBox="1"/>
            <p:nvPr/>
          </p:nvSpPr>
          <p:spPr>
            <a:xfrm>
              <a:off x="1313450" y="3228945"/>
              <a:ext cx="2305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Classical Forecasting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7AFD04-4BD8-41AE-BBD5-F5D1DB0BA094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65D6FD-AC44-4455-B25F-5A98789CADB7}"/>
              </a:ext>
            </a:extLst>
          </p:cNvPr>
          <p:cNvGrpSpPr/>
          <p:nvPr/>
        </p:nvGrpSpPr>
        <p:grpSpPr>
          <a:xfrm>
            <a:off x="4589310" y="2661407"/>
            <a:ext cx="2600587" cy="763398"/>
            <a:chOff x="4356307" y="3047301"/>
            <a:chExt cx="2600587" cy="763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2F26A-AD41-46A6-9346-7A6F64DC943A}"/>
                </a:ext>
              </a:extLst>
            </p:cNvPr>
            <p:cNvSpPr txBox="1"/>
            <p:nvPr/>
          </p:nvSpPr>
          <p:spPr>
            <a:xfrm>
              <a:off x="4632121" y="3228945"/>
              <a:ext cx="2048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Machine Learning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18F15A-F043-4C8E-A64E-4A097A2A6257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D504C-7E86-4BFA-A01B-46CC7A65FF46}"/>
              </a:ext>
            </a:extLst>
          </p:cNvPr>
          <p:cNvGrpSpPr/>
          <p:nvPr/>
        </p:nvGrpSpPr>
        <p:grpSpPr>
          <a:xfrm>
            <a:off x="8012551" y="2661407"/>
            <a:ext cx="2600587" cy="763398"/>
            <a:chOff x="7333043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72FA7-4203-4993-9E99-B663E7E037C5}"/>
                </a:ext>
              </a:extLst>
            </p:cNvPr>
            <p:cNvSpPr txBox="1"/>
            <p:nvPr/>
          </p:nvSpPr>
          <p:spPr>
            <a:xfrm>
              <a:off x="7987583" y="3228945"/>
              <a:ext cx="1204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Economia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09AF0-3B9F-46B3-B43E-E951DC1B56D0}"/>
                </a:ext>
              </a:extLst>
            </p:cNvPr>
            <p:cNvSpPr/>
            <p:nvPr/>
          </p:nvSpPr>
          <p:spPr>
            <a:xfrm>
              <a:off x="7333043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A80F2-8EAE-4457-9E8C-4495A1013B55}"/>
              </a:ext>
            </a:extLst>
          </p:cNvPr>
          <p:cNvGrpSpPr/>
          <p:nvPr/>
        </p:nvGrpSpPr>
        <p:grpSpPr>
          <a:xfrm>
            <a:off x="2877422" y="4258113"/>
            <a:ext cx="2600587" cy="763398"/>
            <a:chOff x="2971100" y="4853150"/>
            <a:chExt cx="2600587" cy="7633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FD52F-3A74-4CA2-B0E1-C9474FEA4510}"/>
                </a:ext>
              </a:extLst>
            </p:cNvPr>
            <p:cNvSpPr txBox="1"/>
            <p:nvPr/>
          </p:nvSpPr>
          <p:spPr>
            <a:xfrm>
              <a:off x="3347551" y="5034794"/>
              <a:ext cx="1847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Data Streaming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4F493-CB34-4EB4-97A4-CB88E4EF5564}"/>
                </a:ext>
              </a:extLst>
            </p:cNvPr>
            <p:cNvSpPr/>
            <p:nvPr/>
          </p:nvSpPr>
          <p:spPr>
            <a:xfrm>
              <a:off x="2971100" y="4853150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93408-9EE0-4FBB-8922-554A3804C6F1}"/>
              </a:ext>
            </a:extLst>
          </p:cNvPr>
          <p:cNvGrpSpPr/>
          <p:nvPr/>
        </p:nvGrpSpPr>
        <p:grpSpPr>
          <a:xfrm>
            <a:off x="6270085" y="4258113"/>
            <a:ext cx="2600587" cy="763398"/>
            <a:chOff x="5859025" y="4853732"/>
            <a:chExt cx="2600587" cy="7633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6D048-D67B-4BCA-B65A-4B41820E6B9E}"/>
                </a:ext>
              </a:extLst>
            </p:cNvPr>
            <p:cNvSpPr txBox="1"/>
            <p:nvPr/>
          </p:nvSpPr>
          <p:spPr>
            <a:xfrm>
              <a:off x="6639785" y="5035376"/>
              <a:ext cx="1106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Geologia</a:t>
              </a:r>
              <a:endParaRPr lang="en-US" sz="2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D8D316-4283-4F28-8470-211FB7FE267E}"/>
                </a:ext>
              </a:extLst>
            </p:cNvPr>
            <p:cNvSpPr/>
            <p:nvPr/>
          </p:nvSpPr>
          <p:spPr>
            <a:xfrm>
              <a:off x="5859025" y="4853732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8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797D1-B0D9-4D81-A715-F8F347F3192C}"/>
              </a:ext>
            </a:extLst>
          </p:cNvPr>
          <p:cNvSpPr txBox="1"/>
          <p:nvPr/>
        </p:nvSpPr>
        <p:spPr>
          <a:xfrm>
            <a:off x="6929559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35A86-289B-4833-B40C-E32A519C3029}"/>
              </a:ext>
            </a:extLst>
          </p:cNvPr>
          <p:cNvSpPr/>
          <p:nvPr/>
        </p:nvSpPr>
        <p:spPr>
          <a:xfrm>
            <a:off x="7158788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escolha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origin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0DA2D48-0AB9-4AC7-A58C-4AE884C6B6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6A3829-273E-4B64-AD55-87E4AA1FAD5A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7D293-2482-4245-8927-FDA0EB4440BB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55E295-DA5E-44E7-BC6F-16AA947DDBC4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7D676F1-7A50-49E0-B204-22E3888FF3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60ACA-92A9-4DA9-AE4B-DBD7CBE84771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clássicos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FA6-3675-45B2-8E3C-476B920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</a:t>
            </a:r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FA76-7876-4B60-999D-55740EC3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35177DB-2B64-4715-8912-4EA991BAA9CF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02BA4-0162-43C5-BA28-1E7CF47D3FED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dados;</a:t>
            </a:r>
          </a:p>
        </p:txBody>
      </p:sp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EDDFA89-9ED3-4C06-8E51-A666DC86F851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46891-04BE-4DB8-98F4-A35EBEDAB823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9258444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i="1" dirty="0"/>
              <a:t>Outputs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69A4C-62FF-4B5A-B247-E756CE451509}"/>
              </a:ext>
            </a:extLst>
          </p:cNvPr>
          <p:cNvGrpSpPr/>
          <p:nvPr/>
        </p:nvGrpSpPr>
        <p:grpSpPr>
          <a:xfrm>
            <a:off x="2550252" y="1914787"/>
            <a:ext cx="2600587" cy="763398"/>
            <a:chOff x="1166069" y="3047301"/>
            <a:chExt cx="2600587" cy="7633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D87CA-92C1-4B14-AF35-E20E4C720C9B}"/>
                </a:ext>
              </a:extLst>
            </p:cNvPr>
            <p:cNvSpPr txBox="1"/>
            <p:nvPr/>
          </p:nvSpPr>
          <p:spPr>
            <a:xfrm>
              <a:off x="1798582" y="3228945"/>
              <a:ext cx="1335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Python Package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248D7-64C8-4F75-B376-3EFD844D0516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828D42-07B1-4B2F-ADF6-1A0F9FE46AEC}"/>
              </a:ext>
            </a:extLst>
          </p:cNvPr>
          <p:cNvGrpSpPr/>
          <p:nvPr/>
        </p:nvGrpSpPr>
        <p:grpSpPr>
          <a:xfrm>
            <a:off x="7596232" y="1914787"/>
            <a:ext cx="2600587" cy="763398"/>
            <a:chOff x="4356307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8735F2-14B4-4531-9B0E-FF90DFD2B936}"/>
                </a:ext>
              </a:extLst>
            </p:cNvPr>
            <p:cNvSpPr txBox="1"/>
            <p:nvPr/>
          </p:nvSpPr>
          <p:spPr>
            <a:xfrm>
              <a:off x="5245333" y="3228945"/>
              <a:ext cx="632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Artigo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041C49-EAF3-4A2C-8A7F-A04E8BF66BDA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593908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dirty="0" err="1"/>
              <a:t>biblioteca</a:t>
            </a:r>
            <a:r>
              <a:rPr lang="en-US" sz="1400" dirty="0"/>
              <a:t> </a:t>
            </a:r>
            <a:r>
              <a:rPr lang="en-US" sz="1400" i="1" dirty="0"/>
              <a:t>open source </a:t>
            </a:r>
            <a:r>
              <a:rPr lang="en-US" sz="1400" dirty="0"/>
              <a:t>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526636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para </a:t>
            </a:r>
            <a:r>
              <a:rPr lang="en-US" sz="1400" dirty="0" err="1"/>
              <a:t>séries</a:t>
            </a:r>
            <a:r>
              <a:rPr lang="en-US" sz="1400" dirty="0"/>
              <a:t> </a:t>
            </a:r>
            <a:r>
              <a:rPr lang="en-US" sz="1400" dirty="0" err="1"/>
              <a:t>temporais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582722" y="3890935"/>
            <a:ext cx="4739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13 a 15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Geração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dirty="0" err="1"/>
              <a:t>medidas</a:t>
            </a:r>
            <a:r>
              <a:rPr lang="en-US" sz="1400" dirty="0"/>
              <a:t> de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Publicação</a:t>
            </a:r>
            <a:r>
              <a:rPr lang="en-US" sz="1400" dirty="0"/>
              <a:t> da </a:t>
            </a:r>
            <a:r>
              <a:rPr lang="en-US" sz="1400" i="1" dirty="0"/>
              <a:t>package</a:t>
            </a:r>
            <a:r>
              <a:rPr lang="en-US" sz="1400" dirty="0"/>
              <a:t> no </a:t>
            </a:r>
            <a:r>
              <a:rPr lang="en-US" sz="1400" dirty="0" err="1"/>
              <a:t>PyPI</a:t>
            </a:r>
            <a:r>
              <a:rPr lang="en-US" sz="1400" dirty="0"/>
              <a:t> (e </a:t>
            </a:r>
            <a:r>
              <a:rPr lang="en-US" sz="1400" dirty="0" err="1"/>
              <a:t>possivelmente</a:t>
            </a:r>
            <a:r>
              <a:rPr lang="en-US" sz="1400" dirty="0"/>
              <a:t> no </a:t>
            </a:r>
            <a:r>
              <a:rPr lang="en-US" sz="1400" dirty="0" err="1"/>
              <a:t>conda</a:t>
            </a:r>
            <a:r>
              <a:rPr lang="en-US" sz="1400" dirty="0"/>
              <a:t>-forge);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Documentação</a:t>
            </a:r>
            <a:r>
              <a:rPr lang="en-US" sz="1400" dirty="0"/>
              <a:t> </a:t>
            </a:r>
            <a:r>
              <a:rPr lang="en-US" sz="1400" dirty="0" err="1"/>
              <a:t>acessível</a:t>
            </a:r>
            <a:r>
              <a:rPr lang="en-US" sz="1400" dirty="0"/>
              <a:t> </a:t>
            </a:r>
            <a:r>
              <a:rPr lang="en-US" sz="1400" dirty="0" err="1"/>
              <a:t>publicamente</a:t>
            </a:r>
            <a:r>
              <a:rPr lang="en-US" sz="1400" dirty="0"/>
              <a:t> (com </a:t>
            </a:r>
            <a:r>
              <a:rPr lang="en-US" sz="1400" dirty="0" err="1"/>
              <a:t>exemplos</a:t>
            </a:r>
            <a:r>
              <a:rPr lang="en-US" sz="1400" dirty="0"/>
              <a:t>, etc.).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573947" y="2943978"/>
            <a:ext cx="981511" cy="738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526636" y="3890935"/>
            <a:ext cx="4739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,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C0EBC6-50B9-45AC-BA35-B9A7B5C95FA2}"/>
              </a:ext>
            </a:extLst>
          </p:cNvPr>
          <p:cNvCxnSpPr/>
          <p:nvPr/>
        </p:nvCxnSpPr>
        <p:spPr>
          <a:xfrm>
            <a:off x="1770077" y="3682767"/>
            <a:ext cx="9219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573946" y="3784275"/>
            <a:ext cx="981511" cy="2137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Passos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72C603-4563-4427-A2A2-29D5DC017684}"/>
              </a:ext>
            </a:extLst>
          </p:cNvPr>
          <p:cNvSpPr/>
          <p:nvPr/>
        </p:nvSpPr>
        <p:spPr>
          <a:xfrm>
            <a:off x="5306503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B0469-5F74-46C0-8057-1BAD642E7164}"/>
              </a:ext>
            </a:extLst>
          </p:cNvPr>
          <p:cNvSpPr/>
          <p:nvPr/>
        </p:nvSpPr>
        <p:spPr>
          <a:xfrm>
            <a:off x="7230846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5427C-A216-48C5-9F9A-86AABAC92EDA}"/>
              </a:ext>
            </a:extLst>
          </p:cNvPr>
          <p:cNvSpPr/>
          <p:nvPr/>
        </p:nvSpPr>
        <p:spPr>
          <a:xfrm>
            <a:off x="9155189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F567B-A460-4316-9FB4-756FF115A33D}"/>
              </a:ext>
            </a:extLst>
          </p:cNvPr>
          <p:cNvSpPr/>
          <p:nvPr/>
        </p:nvSpPr>
        <p:spPr>
          <a:xfrm>
            <a:off x="3382160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Metodologia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084B6-0DDB-47B7-AA86-732767CD6EB1}"/>
              </a:ext>
            </a:extLst>
          </p:cNvPr>
          <p:cNvSpPr txBox="1"/>
          <p:nvPr/>
        </p:nvSpPr>
        <p:spPr>
          <a:xfrm>
            <a:off x="1057013" y="295292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Sintéticos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5927D-970A-496C-A14F-4DCC9D71FE6A}"/>
              </a:ext>
            </a:extLst>
          </p:cNvPr>
          <p:cNvSpPr txBox="1"/>
          <p:nvPr/>
        </p:nvSpPr>
        <p:spPr>
          <a:xfrm>
            <a:off x="1057012" y="3401304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Reais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9432-D9A1-4994-BC04-6BE6402726FA}"/>
              </a:ext>
            </a:extLst>
          </p:cNvPr>
          <p:cNvSpPr txBox="1"/>
          <p:nvPr/>
        </p:nvSpPr>
        <p:spPr>
          <a:xfrm>
            <a:off x="3376100" y="317047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ED0C-80E3-4EFE-A758-BC7EE18586D6}"/>
              </a:ext>
            </a:extLst>
          </p:cNvPr>
          <p:cNvSpPr txBox="1"/>
          <p:nvPr/>
        </p:nvSpPr>
        <p:spPr>
          <a:xfrm>
            <a:off x="9155189" y="3170471"/>
            <a:ext cx="14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A525-1079-4452-A543-1221C4274C52}"/>
              </a:ext>
            </a:extLst>
          </p:cNvPr>
          <p:cNvSpPr txBox="1"/>
          <p:nvPr/>
        </p:nvSpPr>
        <p:spPr>
          <a:xfrm>
            <a:off x="5300443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117-03A1-4C43-8D51-7FA75E9D37E9}"/>
              </a:ext>
            </a:extLst>
          </p:cNvPr>
          <p:cNvSpPr txBox="1"/>
          <p:nvPr/>
        </p:nvSpPr>
        <p:spPr>
          <a:xfrm>
            <a:off x="7230846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15B97A-F61B-4E70-920E-1094ABD8A23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50664" y="3091425"/>
            <a:ext cx="925436" cy="21754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0AC5DA-DD74-43EE-92CB-68B3C5FC0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123458" y="3308971"/>
            <a:ext cx="1252642" cy="23083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166C4-F101-49BE-B7FE-FA8C0B2792C3}"/>
              </a:ext>
            </a:extLst>
          </p:cNvPr>
          <p:cNvCxnSpPr>
            <a:cxnSpLocks/>
          </p:cNvCxnSpPr>
          <p:nvPr/>
        </p:nvCxnSpPr>
        <p:spPr>
          <a:xfrm>
            <a:off x="4747700" y="3306455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FFACF-0F2B-4816-8426-A66D30C458CB}"/>
              </a:ext>
            </a:extLst>
          </p:cNvPr>
          <p:cNvCxnSpPr>
            <a:cxnSpLocks/>
          </p:cNvCxnSpPr>
          <p:nvPr/>
        </p:nvCxnSpPr>
        <p:spPr>
          <a:xfrm>
            <a:off x="6672043" y="3308970"/>
            <a:ext cx="558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2C87E-4024-484C-A098-1A6D73F0B4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602446" y="3308971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Does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in the future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 in the past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lead to performance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overestimation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[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passado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perigo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sobrestimar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and validating on older vs newer data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 [</a:t>
            </a:r>
            <a:r>
              <a:rPr lang="en-US" sz="14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testar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recentes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produz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u="sng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automaticamente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  <a:endParaRPr lang="en-US" sz="14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increasing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gap between the training and validation sets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 [Qual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distância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temporal entre conjuntos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5731778" y="2438147"/>
            <a:ext cx="56220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partition size in regards to the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dataset size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[Qual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rácio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(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/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tamanho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being in 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conditions of the Nyquist theorem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[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Será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é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importante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conjuntos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satisfaçam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as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condições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teorema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Nyquist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Se sim,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 of noise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[Qual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ruído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strong level shifts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[Qual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level shifts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[Qual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presença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estimativa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1952309" y="2068815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828952" y="2068815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D77DC7-1FA4-4A97-9CCB-2BAD64D6B810}"/>
              </a:ext>
            </a:extLst>
          </p:cNvPr>
          <p:cNvSpPr txBox="1"/>
          <p:nvPr/>
        </p:nvSpPr>
        <p:spPr>
          <a:xfrm>
            <a:off x="9465920" y="1601986"/>
            <a:ext cx="64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Artigo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0886-D7FB-4314-9043-27B5F827EE06}"/>
              </a:ext>
            </a:extLst>
          </p:cNvPr>
          <p:cNvSpPr txBox="1"/>
          <p:nvPr/>
        </p:nvSpPr>
        <p:spPr>
          <a:xfrm>
            <a:off x="8345261" y="2272646"/>
            <a:ext cx="28859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400" dirty="0"/>
              <a:t>Related Work</a:t>
            </a:r>
          </a:p>
          <a:p>
            <a:pPr marL="342900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342900" indent="-342900">
              <a:buAutoNum type="arabicPeriod"/>
            </a:pPr>
            <a:r>
              <a:rPr lang="en-US" sz="1400" dirty="0"/>
              <a:t>Methodology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Data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Synthetic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Real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Performance Estimation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Validation Methods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Evaluation Metrics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Forecasting Models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Experiments Design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 </a:t>
            </a:r>
          </a:p>
          <a:p>
            <a:pPr marL="342900" indent="-342900">
              <a:buAutoNum type="arabicPeriod"/>
            </a:pPr>
            <a:r>
              <a:rPr lang="en-US" sz="1400" dirty="0"/>
              <a:t>Conclusion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31E1EC5-113E-4F86-97A0-A56090CE0BA6}"/>
              </a:ext>
            </a:extLst>
          </p:cNvPr>
          <p:cNvSpPr/>
          <p:nvPr/>
        </p:nvSpPr>
        <p:spPr>
          <a:xfrm>
            <a:off x="6734867" y="258673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740ECA-DBBD-4C15-9F6C-D3675ECC0B7C}"/>
              </a:ext>
            </a:extLst>
          </p:cNvPr>
          <p:cNvSpPr/>
          <p:nvPr/>
        </p:nvSpPr>
        <p:spPr>
          <a:xfrm>
            <a:off x="9912569" y="228825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217D79-AB1C-4825-999F-14569C3E0765}"/>
              </a:ext>
            </a:extLst>
          </p:cNvPr>
          <p:cNvSpPr/>
          <p:nvPr/>
        </p:nvSpPr>
        <p:spPr>
          <a:xfrm>
            <a:off x="6736448" y="2242803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E1D34D-B67C-499B-BDBE-3CF6D18C3E2E}"/>
              </a:ext>
            </a:extLst>
          </p:cNvPr>
          <p:cNvSpPr/>
          <p:nvPr/>
        </p:nvSpPr>
        <p:spPr>
          <a:xfrm>
            <a:off x="9915731" y="2553940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4955E3-F47F-4381-B61E-7D6AB8CF6337}"/>
              </a:ext>
            </a:extLst>
          </p:cNvPr>
          <p:cNvCxnSpPr/>
          <p:nvPr/>
        </p:nvCxnSpPr>
        <p:spPr>
          <a:xfrm>
            <a:off x="7543800" y="2252083"/>
            <a:ext cx="0" cy="3554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Questão</a:t>
            </a:r>
            <a:r>
              <a:rPr lang="en-US" dirty="0"/>
              <a:t>: Que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à package?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D95A5-BB82-4C5A-873F-C6997F12BB7A}"/>
              </a:ext>
            </a:extLst>
          </p:cNvPr>
          <p:cNvSpPr txBox="1"/>
          <p:nvPr/>
        </p:nvSpPr>
        <p:spPr>
          <a:xfrm>
            <a:off x="1375795" y="2046914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Atualmente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tsvalidation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29B78-AF09-4943-8643-EA853A123D90}"/>
              </a:ext>
            </a:extLst>
          </p:cNvPr>
          <p:cNvSpPr txBox="1"/>
          <p:nvPr/>
        </p:nvSpPr>
        <p:spPr>
          <a:xfrm>
            <a:off x="1375795" y="2669098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Possíveis</a:t>
            </a:r>
            <a:r>
              <a:rPr lang="en-US" b="1" dirty="0"/>
              <a:t> </a:t>
            </a:r>
            <a:r>
              <a:rPr lang="en-US" b="1" dirty="0" err="1"/>
              <a:t>opções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8938-DCE3-4C60-A301-FF784AA8F7DC}"/>
              </a:ext>
            </a:extLst>
          </p:cNvPr>
          <p:cNvSpPr txBox="1"/>
          <p:nvPr/>
        </p:nvSpPr>
        <p:spPr>
          <a:xfrm>
            <a:off x="3083913" y="2669098"/>
            <a:ext cx="3587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timeCave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TERESA (Time </a:t>
            </a:r>
            <a:r>
              <a:rPr lang="en-US" dirty="0" err="1"/>
              <a:t>sERiES</a:t>
            </a:r>
            <a:r>
              <a:rPr lang="en-US" dirty="0"/>
              <a:t> </a:t>
            </a:r>
            <a:r>
              <a:rPr lang="en-US" dirty="0" err="1"/>
              <a:t>vAlidation</a:t>
            </a:r>
            <a:r>
              <a:rPr lang="en-US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5E7A4-9085-4497-962E-C99CAF7441FC}"/>
              </a:ext>
            </a:extLst>
          </p:cNvPr>
          <p:cNvSpPr txBox="1"/>
          <p:nvPr/>
        </p:nvSpPr>
        <p:spPr>
          <a:xfrm>
            <a:off x="1375795" y="4548232"/>
            <a:ext cx="231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Aceitam</a:t>
            </a:r>
            <a:r>
              <a:rPr lang="en-US" b="1" dirty="0"/>
              <a:t>-se </a:t>
            </a:r>
            <a:r>
              <a:rPr lang="en-US" b="1" dirty="0" err="1"/>
              <a:t>sugestões</a:t>
            </a:r>
            <a:r>
              <a:rPr lang="en-US" b="1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3D60A8-8D53-4121-95C6-2E6FEBD24E14}"/>
              </a:ext>
            </a:extLst>
          </p:cNvPr>
          <p:cNvSpPr/>
          <p:nvPr/>
        </p:nvSpPr>
        <p:spPr>
          <a:xfrm>
            <a:off x="1017329" y="4127383"/>
            <a:ext cx="6401520" cy="19546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E406-3802-455E-86B6-7C0C9E1E3B05}"/>
              </a:ext>
            </a:extLst>
          </p:cNvPr>
          <p:cNvSpPr/>
          <p:nvPr/>
        </p:nvSpPr>
        <p:spPr>
          <a:xfrm>
            <a:off x="1057011" y="1734639"/>
            <a:ext cx="1006680" cy="579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0C3E-0585-4E69-BE4B-B80B1E8FD540}"/>
              </a:ext>
            </a:extLst>
          </p:cNvPr>
          <p:cNvSpPr txBox="1"/>
          <p:nvPr/>
        </p:nvSpPr>
        <p:spPr>
          <a:xfrm>
            <a:off x="2063691" y="1750529"/>
            <a:ext cx="55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grupo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etário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género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DAA77-46BB-4403-983F-AA06095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79" y="1828800"/>
            <a:ext cx="4288411" cy="413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A87E5-F148-428D-B7B3-4B06828443A6}"/>
              </a:ext>
            </a:extLst>
          </p:cNvPr>
          <p:cNvSpPr txBox="1"/>
          <p:nvPr/>
        </p:nvSpPr>
        <p:spPr>
          <a:xfrm>
            <a:off x="8004495" y="5969655"/>
            <a:ext cx="37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crianças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abaixo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um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678E2-EDBB-4459-BC9B-27EFF688097F}"/>
              </a:ext>
            </a:extLst>
          </p:cNvPr>
          <p:cNvSpPr/>
          <p:nvPr/>
        </p:nvSpPr>
        <p:spPr>
          <a:xfrm>
            <a:off x="1057010" y="2401956"/>
            <a:ext cx="100668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60C9-5C71-49D0-9B13-CC21DAE87A44}"/>
              </a:ext>
            </a:extLst>
          </p:cNvPr>
          <p:cNvSpPr txBox="1"/>
          <p:nvPr/>
        </p:nvSpPr>
        <p:spPr>
          <a:xfrm>
            <a:off x="2063691" y="2391130"/>
            <a:ext cx="211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Lee-Carter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79CAF-9D98-4D5F-B434-068FBB690EC2}"/>
              </a:ext>
            </a:extLst>
          </p:cNvPr>
          <p:cNvSpPr txBox="1"/>
          <p:nvPr/>
        </p:nvSpPr>
        <p:spPr>
          <a:xfrm>
            <a:off x="1560350" y="4272308"/>
            <a:ext cx="5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técnica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utilizar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selection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hyperparameter tuning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E129D-32D5-4EAD-85DF-BB2E8728B49B}"/>
              </a:ext>
            </a:extLst>
          </p:cNvPr>
          <p:cNvCxnSpPr/>
          <p:nvPr/>
        </p:nvCxnSpPr>
        <p:spPr>
          <a:xfrm>
            <a:off x="10681984" y="1734639"/>
            <a:ext cx="0" cy="405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BD5FFE-2147-4A84-887C-19796C9B05E4}"/>
              </a:ext>
            </a:extLst>
          </p:cNvPr>
          <p:cNvSpPr txBox="1"/>
          <p:nvPr/>
        </p:nvSpPr>
        <p:spPr>
          <a:xfrm>
            <a:off x="5093661" y="6193183"/>
            <a:ext cx="23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inicial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b="1" i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42B69-6D0C-4235-A391-F0A8F537C39A}"/>
              </a:ext>
            </a:extLst>
          </p:cNvPr>
          <p:cNvSpPr txBox="1"/>
          <p:nvPr/>
        </p:nvSpPr>
        <p:spPr>
          <a:xfrm>
            <a:off x="10895115" y="1685169"/>
            <a:ext cx="628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C1FDE-AAEF-402F-899F-322C9EE24F58}"/>
              </a:ext>
            </a:extLst>
          </p:cNvPr>
          <p:cNvSpPr txBox="1"/>
          <p:nvPr/>
        </p:nvSpPr>
        <p:spPr>
          <a:xfrm>
            <a:off x="9144756" y="1670273"/>
            <a:ext cx="72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endParaRPr 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B7592-CA0A-4B73-B442-FBFF3B2774D8}"/>
              </a:ext>
            </a:extLst>
          </p:cNvPr>
          <p:cNvSpPr/>
          <p:nvPr/>
        </p:nvSpPr>
        <p:spPr>
          <a:xfrm>
            <a:off x="1226078" y="5067886"/>
            <a:ext cx="5871008" cy="72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9B131-8FDC-4A1B-856C-F801B2357F5B}"/>
              </a:ext>
            </a:extLst>
          </p:cNvPr>
          <p:cNvSpPr txBox="1"/>
          <p:nvPr/>
        </p:nvSpPr>
        <p:spPr>
          <a:xfrm>
            <a:off x="1226078" y="5194246"/>
            <a:ext cx="218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Dificuldades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11839-78C4-4C51-8F71-063A686B8CDB}"/>
              </a:ext>
            </a:extLst>
          </p:cNvPr>
          <p:cNvSpPr txBox="1"/>
          <p:nvPr/>
        </p:nvSpPr>
        <p:spPr>
          <a:xfrm>
            <a:off x="3387888" y="5096419"/>
            <a:ext cx="3004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Séries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Temporais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C1DEF-94AC-4D4C-86F6-A5F4DC811F7F}"/>
              </a:ext>
            </a:extLst>
          </p:cNvPr>
          <p:cNvSpPr txBox="1"/>
          <p:nvPr/>
        </p:nvSpPr>
        <p:spPr>
          <a:xfrm>
            <a:off x="3387888" y="5430993"/>
            <a:ext cx="37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ML e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ARIMA</a:t>
            </a:r>
          </a:p>
        </p:txBody>
      </p:sp>
    </p:spTree>
    <p:extLst>
      <p:ext uri="{BB962C8B-B14F-4D97-AF65-F5344CB8AC3E}">
        <p14:creationId xmlns:p14="http://schemas.microsoft.com/office/powerpoint/2010/main" val="943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8B0FE-74B7-4D58-B58A-AC4B2CC3CED1}"/>
              </a:ext>
            </a:extLst>
          </p:cNvPr>
          <p:cNvSpPr txBox="1"/>
          <p:nvPr/>
        </p:nvSpPr>
        <p:spPr>
          <a:xfrm>
            <a:off x="7659149" y="4857225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58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independentes</a:t>
            </a:r>
            <a:endParaRPr lang="en-US" sz="3600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5_11zon.webp">
            <a:extLst>
              <a:ext uri="{FF2B5EF4-FFF2-40B4-BE49-F238E27FC236}">
                <a16:creationId xmlns:a16="http://schemas.microsoft.com/office/drawing/2014/main" id="{4C6512B3-7CFA-4C72-B99F-C1FA5129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6" y="3825380"/>
            <a:ext cx="6364218" cy="25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0957D-228B-4025-9F26-3FA5EB4996AB}"/>
              </a:ext>
            </a:extLst>
          </p:cNvPr>
          <p:cNvSpPr/>
          <p:nvPr/>
        </p:nvSpPr>
        <p:spPr>
          <a:xfrm>
            <a:off x="922090" y="3014353"/>
            <a:ext cx="122549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Existentes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1DB60-C97E-4452-BABF-087660A11E22}"/>
              </a:ext>
            </a:extLst>
          </p:cNvPr>
          <p:cNvSpPr txBox="1"/>
          <p:nvPr/>
        </p:nvSpPr>
        <p:spPr>
          <a:xfrm>
            <a:off x="2147581" y="3003527"/>
            <a:ext cx="4433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Holdout (or k-fold random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33F3-3415-46B5-8343-05C0ABD3C8A5}"/>
              </a:ext>
            </a:extLst>
          </p:cNvPr>
          <p:cNvSpPr/>
          <p:nvPr/>
        </p:nvSpPr>
        <p:spPr>
          <a:xfrm>
            <a:off x="922090" y="2072956"/>
            <a:ext cx="1225491" cy="7793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CE22-CB2C-40F8-A2F3-26B6AA30D6F9}"/>
              </a:ext>
            </a:extLst>
          </p:cNvPr>
          <p:cNvSpPr txBox="1"/>
          <p:nvPr/>
        </p:nvSpPr>
        <p:spPr>
          <a:xfrm>
            <a:off x="2207702" y="2072955"/>
            <a:ext cx="4528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Avaliação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robusta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desempenho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i="0" dirty="0">
              <a:solidFill>
                <a:srgbClr val="0D0D0D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Utilização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eficiente</a:t>
            </a:r>
            <a:r>
              <a:rPr lang="en-US" sz="1400" dirty="0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 </a:t>
            </a:r>
            <a:r>
              <a:rPr lang="en-US" sz="1400" dirty="0" err="1">
                <a:solidFill>
                  <a:srgbClr val="0D0D0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B93FAC1-D075-4EE6-8033-0779A42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17" y="1833672"/>
            <a:ext cx="52282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Atual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recursos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8820-584E-4852-B8FE-D982B305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" r="10509"/>
          <a:stretch/>
        </p:blipFill>
        <p:spPr>
          <a:xfrm>
            <a:off x="159390" y="4102217"/>
            <a:ext cx="3573711" cy="335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8732-43E9-463E-B84E-0A7C9FCC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17445"/>
          <a:stretch/>
        </p:blipFill>
        <p:spPr>
          <a:xfrm>
            <a:off x="3802036" y="4102217"/>
            <a:ext cx="3573711" cy="4250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DB5D-7683-4A5E-B8B7-8BCA7A373515}"/>
              </a:ext>
            </a:extLst>
          </p:cNvPr>
          <p:cNvSpPr txBox="1"/>
          <p:nvPr/>
        </p:nvSpPr>
        <p:spPr>
          <a:xfrm>
            <a:off x="264631" y="3603366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citados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EA99F5-CDC5-4C69-A0DD-A40019219B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239108" y="1752433"/>
            <a:ext cx="221852" cy="44777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928631-A084-4BE2-9DFF-0EEB93CA05A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1417785" y="3573756"/>
            <a:ext cx="221852" cy="835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E4C51-49AC-43CB-A6EE-49DFF8D63572}"/>
              </a:ext>
            </a:extLst>
          </p:cNvPr>
          <p:cNvSpPr txBox="1"/>
          <p:nvPr/>
        </p:nvSpPr>
        <p:spPr>
          <a:xfrm>
            <a:off x="10208833" y="136295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Código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019F97-AA3C-4986-841F-E5D363F8337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9978110" y="1239707"/>
            <a:ext cx="193715" cy="9942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FCCD69-8813-41FE-88EC-75324CDDD0D9}"/>
              </a:ext>
            </a:extLst>
          </p:cNvPr>
          <p:cNvSpPr txBox="1"/>
          <p:nvPr/>
        </p:nvSpPr>
        <p:spPr>
          <a:xfrm>
            <a:off x="1359269" y="158211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9628A-729F-4AD1-92C0-0659C88D915C}"/>
              </a:ext>
            </a:extLst>
          </p:cNvPr>
          <p:cNvSpPr/>
          <p:nvPr/>
        </p:nvSpPr>
        <p:spPr>
          <a:xfrm>
            <a:off x="1588498" y="1843728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aplicáveis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ML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Fraca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descrição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Nomenclatura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incoerente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(varia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vários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Incerteza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robustez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claros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i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leakage;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relativamente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diversidade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 e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caraterísticas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D9BC2-BAB8-4158-BE59-6A5D34FB4567}"/>
              </a:ext>
            </a:extLst>
          </p:cNvPr>
          <p:cNvSpPr txBox="1"/>
          <p:nvPr/>
        </p:nvSpPr>
        <p:spPr>
          <a:xfrm>
            <a:off x="7673204" y="545638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9A063-DFC8-4089-A7D2-A887340159A5}"/>
              </a:ext>
            </a:extLst>
          </p:cNvPr>
          <p:cNvSpPr/>
          <p:nvPr/>
        </p:nvSpPr>
        <p:spPr>
          <a:xfrm>
            <a:off x="7892285" y="5702336"/>
            <a:ext cx="4000394" cy="86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fundamento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teórico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nenhum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link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associado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32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Definition:</a:t>
            </a:r>
            <a:r>
              <a:rPr lang="en-US" sz="1600" dirty="0"/>
              <a:t> Leakage in data mining is the introduction of information about the target of a data mining problem that should not be legitimately available to mine from.</a:t>
            </a:r>
            <a:r>
              <a:rPr lang="en-US" sz="1600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56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sng" strike="noStrike" baseline="0" dirty="0">
                <a:latin typeface="NewCenturySchlbk-Roman"/>
              </a:rPr>
              <a:t>Bank Account Opening Prediction</a:t>
            </a:r>
            <a:r>
              <a:rPr lang="en-US" sz="1600" b="0" i="0" u="none" strike="noStrike" baseline="0" dirty="0">
                <a:latin typeface="NewCenturySchlbk-Roman"/>
              </a:rPr>
              <a:t>: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Consider the “account number” feature for the problem of predicting </a:t>
            </a:r>
            <a:r>
              <a:rPr lang="en-US" sz="1600" b="1" i="0" u="none" strike="noStrike" baseline="0" dirty="0">
                <a:latin typeface="NewCenturySchlbk-Roman"/>
              </a:rPr>
              <a:t>whether a potential customer would open an account at a bank</a:t>
            </a:r>
            <a:r>
              <a:rPr lang="en-US" sz="1600" b="0" i="0" u="none" strike="noStrike" baseline="0" dirty="0">
                <a:latin typeface="NewCenturySchlbk-Roman"/>
              </a:rPr>
              <a:t>.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The assignment of such an account number is only done after an account has been opened.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32699" y="404218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u="sng" dirty="0">
                    <a:latin typeface="NewCenturySchlbk-Roman"/>
                  </a:rPr>
                  <a:t>Forecast white noise</a:t>
                </a:r>
                <a:r>
                  <a:rPr lang="en-US" sz="1600" dirty="0">
                    <a:latin typeface="NewCenturySchlbk-Roman"/>
                  </a:rPr>
                  <a:t>: </a:t>
                </a:r>
              </a:p>
              <a:p>
                <a:r>
                  <a:rPr lang="en-US" sz="1600" b="0" i="0" u="none" strike="noStrike" baseline="0" dirty="0">
                    <a:latin typeface="NewCenturySchlbk-Roman"/>
                  </a:rPr>
                  <a:t>Consider the problem </a:t>
                </a:r>
                <a:r>
                  <a:rPr lang="en-US" sz="1600" b="1" i="0" u="none" strike="noStrike" baseline="0" dirty="0">
                    <a:latin typeface="NewCenturySchlbk-Roman"/>
                  </a:rPr>
                  <a:t>of predicting the level of a white noise process</a:t>
                </a:r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i="0" u="none" strike="noStrike" baseline="0" dirty="0">
                    <a:latin typeface="NewCenturySchlbk-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i="0" u="none" strike="noStrike" baseline="0" dirty="0">
                    <a:latin typeface="NewCenturySchlbk-Roman"/>
                    <a:ea typeface="Cambria Math" panose="02040503050406030204" pitchFamily="18" charset="0"/>
                  </a:rPr>
                  <a:t>.</a:t>
                </a:r>
                <a:r>
                  <a:rPr lang="en-US" sz="1600" b="0" i="0" u="none" strike="noStrike" dirty="0">
                    <a:latin typeface="NewCenturySchlbk-Roman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Now consider a </a:t>
                </a:r>
                <a:r>
                  <a:rPr lang="en-US" sz="1600" b="1" dirty="0">
                    <a:latin typeface="NewCenturySchlbk-Roman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𝒕𝒓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dirty="0">
                    <a:latin typeface="NewCenturySchlbk-Roman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dirty="0">
                    <a:latin typeface="NewCenturySchlbk-Roman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u="none" strike="noStrike" baseline="0" dirty="0">
                    <a:latin typeface="NewCenturySchlbk-Italic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NewCenturySchlbk-Roman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NewCenturySchlbk-Roman"/>
                  </a:rPr>
                  <a:t>. </a:t>
                </a:r>
                <a:r>
                  <a:rPr lang="en-US" sz="1600" b="0" i="0" u="none" strike="noStrike" baseline="0" dirty="0">
                    <a:latin typeface="NewCenturySchlbk-Roman"/>
                  </a:rPr>
                  <a:t>This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model has perfect prediction performance for the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evaluation set in the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blipFill>
                <a:blip r:embed="rId2"/>
                <a:stretch>
                  <a:fillRect l="-774" t="-792" r="-129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424652" y="46042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13275" y="4742769"/>
            <a:ext cx="14586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86560-96CB-48CC-A042-9FFBBEC5DFD7}"/>
              </a:ext>
            </a:extLst>
          </p:cNvPr>
          <p:cNvSpPr/>
          <p:nvPr/>
        </p:nvSpPr>
        <p:spPr>
          <a:xfrm>
            <a:off x="897622" y="2348917"/>
            <a:ext cx="10201014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06F70-8035-4F03-811E-5088F414808F}"/>
              </a:ext>
            </a:extLst>
          </p:cNvPr>
          <p:cNvSpPr txBox="1"/>
          <p:nvPr/>
        </p:nvSpPr>
        <p:spPr>
          <a:xfrm>
            <a:off x="8449753" y="2041140"/>
            <a:ext cx="28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Defende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uso</a:t>
            </a:r>
            <a:r>
              <a:rPr lang="en-US" sz="1400" b="1" dirty="0">
                <a:solidFill>
                  <a:srgbClr val="FF0000"/>
                </a:solidFill>
              </a:rPr>
              <a:t> de random k-fold CV.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1797</Words>
  <Application>Microsoft Office PowerPoint</Application>
  <PresentationFormat>Widescreen</PresentationFormat>
  <Paragraphs>423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Microsoft JhengHei</vt:lpstr>
      <vt:lpstr>Arial</vt:lpstr>
      <vt:lpstr>Calibri</vt:lpstr>
      <vt:lpstr>Calibri Light</vt:lpstr>
      <vt:lpstr>Cambria Math</vt:lpstr>
      <vt:lpstr>NewCenturySchlbk-Italic</vt:lpstr>
      <vt:lpstr>NewCenturySchlbk-Roman</vt:lpstr>
      <vt:lpstr>Söhne</vt:lpstr>
      <vt:lpstr>Office Theme</vt:lpstr>
      <vt:lpstr>Métodos de validação para Modelos de Séries Temporais</vt:lpstr>
      <vt:lpstr>Introdução e Motivação</vt:lpstr>
      <vt:lpstr>Previsão de Taxa de Mortalidade em Portugal</vt:lpstr>
      <vt:lpstr>Cross-Validation em dados independentes</vt:lpstr>
      <vt:lpstr>Atual Literatura e recursos disponíveis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Várias áreas de estudo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O nosso estudo</vt:lpstr>
      <vt:lpstr>Principais Outputs</vt:lpstr>
      <vt:lpstr>Metodologia</vt:lpstr>
      <vt:lpstr>Experiências</vt:lpstr>
      <vt:lpstr>Ponto da Situação</vt:lpstr>
      <vt:lpstr>Questão: Que nome dar à package?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User</cp:lastModifiedBy>
  <cp:revision>164</cp:revision>
  <dcterms:created xsi:type="dcterms:W3CDTF">2024-04-22T09:47:18Z</dcterms:created>
  <dcterms:modified xsi:type="dcterms:W3CDTF">2024-04-23T15:04:59Z</dcterms:modified>
</cp:coreProperties>
</file>